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195" r:id="rId1"/>
    <p:sldMasterId id="2147484870" r:id="rId2"/>
    <p:sldMasterId id="2147484890" r:id="rId3"/>
    <p:sldMasterId id="2147484897" r:id="rId4"/>
  </p:sldMasterIdLst>
  <p:notesMasterIdLst>
    <p:notesMasterId r:id="rId35"/>
  </p:notesMasterIdLst>
  <p:handoutMasterIdLst>
    <p:handoutMasterId r:id="rId36"/>
  </p:handoutMasterIdLst>
  <p:sldIdLst>
    <p:sldId id="538" r:id="rId5"/>
    <p:sldId id="528" r:id="rId6"/>
    <p:sldId id="521" r:id="rId7"/>
    <p:sldId id="530" r:id="rId8"/>
    <p:sldId id="531" r:id="rId9"/>
    <p:sldId id="532" r:id="rId10"/>
    <p:sldId id="520" r:id="rId11"/>
    <p:sldId id="522" r:id="rId12"/>
    <p:sldId id="525" r:id="rId13"/>
    <p:sldId id="526" r:id="rId14"/>
    <p:sldId id="527" r:id="rId15"/>
    <p:sldId id="533" r:id="rId16"/>
    <p:sldId id="529" r:id="rId17"/>
    <p:sldId id="524" r:id="rId18"/>
    <p:sldId id="534" r:id="rId19"/>
    <p:sldId id="416" r:id="rId20"/>
    <p:sldId id="426" r:id="rId21"/>
    <p:sldId id="298" r:id="rId22"/>
    <p:sldId id="452" r:id="rId23"/>
    <p:sldId id="536" r:id="rId24"/>
    <p:sldId id="458" r:id="rId25"/>
    <p:sldId id="512" r:id="rId26"/>
    <p:sldId id="537" r:id="rId27"/>
    <p:sldId id="401" r:id="rId28"/>
    <p:sldId id="385" r:id="rId29"/>
    <p:sldId id="386" r:id="rId30"/>
    <p:sldId id="453" r:id="rId31"/>
    <p:sldId id="515" r:id="rId32"/>
    <p:sldId id="535" r:id="rId33"/>
    <p:sldId id="493" r:id="rId34"/>
  </p:sldIdLst>
  <p:sldSz cx="9144000" cy="5143500" type="screen16x9"/>
  <p:notesSz cx="6858000" cy="9144000"/>
  <p:defaultTextStyle>
    <a:defPPr>
      <a:defRPr lang="en-US"/>
    </a:defPPr>
    <a:lvl1pPr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1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362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543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724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905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086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266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448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pos="2741">
          <p15:clr>
            <a:srgbClr val="A4A3A4"/>
          </p15:clr>
        </p15:guide>
        <p15:guide id="4" pos="2453">
          <p15:clr>
            <a:srgbClr val="A4A3A4"/>
          </p15:clr>
        </p15:guide>
        <p15:guide id="5" pos="5558">
          <p15:clr>
            <a:srgbClr val="A4A3A4"/>
          </p15:clr>
        </p15:guide>
        <p15:guide id="6" pos="399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542"/>
    <a:srgbClr val="FA661C"/>
    <a:srgbClr val="335FFA"/>
    <a:srgbClr val="AB0810"/>
    <a:srgbClr val="FDBE24"/>
    <a:srgbClr val="90BDDB"/>
    <a:srgbClr val="349A97"/>
    <a:srgbClr val="2C92B6"/>
    <a:srgbClr val="545454"/>
    <a:srgbClr val="759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2" autoAdjust="0"/>
    <p:restoredTop sz="92276" autoAdjust="0"/>
  </p:normalViewPr>
  <p:slideViewPr>
    <p:cSldViewPr snapToGrid="0" snapToObjects="1" showGuides="1">
      <p:cViewPr varScale="1">
        <p:scale>
          <a:sx n="158" d="100"/>
          <a:sy n="158" d="100"/>
        </p:scale>
        <p:origin x="736" y="176"/>
      </p:cViewPr>
      <p:guideLst>
        <p:guide orient="horz" pos="307"/>
        <p:guide orient="horz" pos="3053"/>
        <p:guide pos="2741"/>
        <p:guide pos="2453"/>
        <p:guide pos="5558"/>
        <p:guide pos="39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2.xml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3.xml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4.xml"/><Relationship Id="rId1" Type="http://schemas.microsoft.com/office/2011/relationships/chartStyle" Target="style4.xml"/><Relationship Id="rId2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23950635506462"/>
          <c:w val="0.751818468766279"/>
          <c:h val="0.6848102166946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10-4B4E-B7AC-D8E0C2AC1FDB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10-4B4E-B7AC-D8E0C2AC1FDB}"/>
              </c:ext>
            </c:extLst>
          </c:dPt>
          <c:dLbls>
            <c:dLbl>
              <c:idx val="0"/>
              <c:layout>
                <c:manualLayout>
                  <c:x val="-0.136320167233717"/>
                  <c:y val="0.008294467981720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10-4B4E-B7AC-D8E0C2AC1FD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79140465118775"/>
                  <c:y val="-0.008294467981720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6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910-4B4E-B7AC-D8E0C2AC1FD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10.0</c:v>
                </c:pt>
                <c:pt idx="1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10-4B4E-B7AC-D8E0C2AC1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275871504"/>
        <c:axId val="-1173125232"/>
      </c:barChart>
      <c:catAx>
        <c:axId val="-1275871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1173125232"/>
        <c:crosses val="autoZero"/>
        <c:auto val="1"/>
        <c:lblAlgn val="ctr"/>
        <c:lblOffset val="100"/>
        <c:noMultiLvlLbl val="0"/>
      </c:catAx>
      <c:valAx>
        <c:axId val="-1173125232"/>
        <c:scaling>
          <c:orientation val="minMax"/>
          <c:max val="40.0"/>
        </c:scaling>
        <c:delete val="1"/>
        <c:axPos val="b"/>
        <c:numFmt formatCode="General" sourceLinked="1"/>
        <c:majorTickMark val="none"/>
        <c:minorTickMark val="none"/>
        <c:tickLblPos val="nextTo"/>
        <c:crossAx val="-127587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15656167524741"/>
          <c:w val="0.751818468766279"/>
          <c:h val="0.693104684676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F3-4411-9F26-DFB3B900E04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F3-4411-9F26-DFB3B900E04D}"/>
              </c:ext>
            </c:extLst>
          </c:dPt>
          <c:dLbls>
            <c:dLbl>
              <c:idx val="0"/>
              <c:layout>
                <c:manualLayout>
                  <c:x val="-0.115020141103449"/>
                  <c:y val="0.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F3-4411-9F26-DFB3B900E0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79140465118775"/>
                  <c:y val="-0.0102861430611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F3-4411-9F26-DFB3B900E0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Sheet1!$B$10:$C$10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Sheet1!$B$11:$C$11</c:f>
              <c:numCache>
                <c:formatCode>General</c:formatCode>
                <c:ptCount val="2"/>
                <c:pt idx="0">
                  <c:v>56.0</c:v>
                </c:pt>
                <c:pt idx="1">
                  <c:v>240.0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F3-4411-9F26-DFB3B900E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288580160"/>
        <c:axId val="-870580752"/>
      </c:barChart>
      <c:catAx>
        <c:axId val="-1288580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870580752"/>
        <c:crosses val="autoZero"/>
        <c:auto val="1"/>
        <c:lblAlgn val="ctr"/>
        <c:lblOffset val="100"/>
        <c:noMultiLvlLbl val="0"/>
      </c:catAx>
      <c:valAx>
        <c:axId val="-870580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28858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2601052211133"/>
          <c:w val="0.751818468766279"/>
          <c:h val="0.6819111170284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05-4379-A58F-01FF5AB70D6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F05-4379-A58F-01FF5AB70D69}"/>
              </c:ext>
            </c:extLst>
          </c:dPt>
          <c:dLbls>
            <c:dLbl>
              <c:idx val="0"/>
              <c:layout>
                <c:manualLayout>
                  <c:x val="-0.119280146329502"/>
                  <c:y val="-7.673108097948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05-4379-A58F-01FF5AB70D6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57840438988507"/>
                  <c:y val="-0.00837076007819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F05-4379-A58F-01FF5AB70D6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Sheet1!$B$19:$C$19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Sheet1!$B$20:$C$20</c:f>
              <c:numCache>
                <c:formatCode>General</c:formatCode>
                <c:ptCount val="2"/>
                <c:pt idx="0">
                  <c:v>12.0</c:v>
                </c:pt>
                <c:pt idx="1">
                  <c:v>54.0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05-4379-A58F-01FF5AB70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169371072"/>
        <c:axId val="-1192526112"/>
      </c:barChart>
      <c:catAx>
        <c:axId val="-1169371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1192526112"/>
        <c:crosses val="autoZero"/>
        <c:auto val="1"/>
        <c:lblAlgn val="ctr"/>
        <c:lblOffset val="100"/>
        <c:noMultiLvlLbl val="0"/>
      </c:catAx>
      <c:valAx>
        <c:axId val="-1192526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16937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08567438795833"/>
          <c:w val="0.732648445249038"/>
          <c:h val="0.6608771079444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11-4F35-B277-467BD56A6D9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11-4F35-B277-467BD56A6D96}"/>
              </c:ext>
            </c:extLst>
          </c:dPt>
          <c:dLbls>
            <c:dLbl>
              <c:idx val="0"/>
              <c:layout>
                <c:manualLayout>
                  <c:x val="-0.106500130651341"/>
                  <c:y val="0.008317664033176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411-4F35-B277-467BD56A6D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83400470344829"/>
                  <c:y val="-0.00831766403317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11-4F35-B277-467BD56A6D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Sheet1!$B$28:$C$28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Sheet1!$B$29:$C$29</c:f>
              <c:numCache>
                <c:formatCode>General</c:formatCode>
                <c:ptCount val="2"/>
                <c:pt idx="0">
                  <c:v>6.0</c:v>
                </c:pt>
                <c:pt idx="1">
                  <c:v>32.0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11-4F35-B277-467BD56A6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868703936"/>
        <c:axId val="-1276775904"/>
      </c:barChart>
      <c:catAx>
        <c:axId val="-868703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1276775904"/>
        <c:crosses val="autoZero"/>
        <c:auto val="1"/>
        <c:lblAlgn val="ctr"/>
        <c:lblOffset val="100"/>
        <c:noMultiLvlLbl val="0"/>
      </c:catAx>
      <c:valAx>
        <c:axId val="-1276775904"/>
        <c:scaling>
          <c:orientation val="minMax"/>
          <c:max val="32.0"/>
          <c:min val="0.0"/>
        </c:scaling>
        <c:delete val="1"/>
        <c:axPos val="b"/>
        <c:numFmt formatCode="General" sourceLinked="1"/>
        <c:majorTickMark val="none"/>
        <c:minorTickMark val="none"/>
        <c:tickLblPos val="nextTo"/>
        <c:crossAx val="-868703936"/>
        <c:crosses val="autoZero"/>
        <c:crossBetween val="between"/>
        <c:majorUnit val="8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0.71134</cdr:x>
      <cdr:y>0.157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0"/>
          <a:ext cx="15905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200" dirty="0" smtClean="0">
              <a:latin typeface="MS PGothic" charset="-128"/>
              <a:ea typeface="MS PGothic" charset="-128"/>
              <a:cs typeface="MS PGothic" charset="-128"/>
            </a:rPr>
            <a:t>ポートスピード（</a:t>
          </a:r>
          <a:r>
            <a:rPr kumimoji="1" lang="en-US" altLang="ja-JP" sz="1200" dirty="0" err="1" smtClean="0">
              <a:latin typeface="MS PGothic" charset="-128"/>
              <a:ea typeface="MS PGothic" charset="-128"/>
              <a:cs typeface="MS PGothic" charset="-128"/>
            </a:rPr>
            <a:t>Gbps</a:t>
          </a:r>
          <a:r>
            <a:rPr kumimoji="1" lang="ja-JP" altLang="en-US" sz="1200" dirty="0" smtClean="0">
              <a:latin typeface="MS PGothic" charset="-128"/>
              <a:ea typeface="MS PGothic" charset="-128"/>
              <a:cs typeface="MS PGothic" charset="-128"/>
            </a:rPr>
            <a:t>）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0.51275</cdr:x>
      <cdr:y>0.157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0"/>
          <a:ext cx="114646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200" dirty="0">
              <a:latin typeface="MS PGothic" charset="-128"/>
              <a:ea typeface="MS PGothic" charset="-128"/>
              <a:cs typeface="MS PGothic" charset="-128"/>
            </a:rPr>
            <a:t>パフォーマンス</a:t>
          </a:r>
          <a:endParaRPr kumimoji="1" lang="ja-JP" altLang="en-US" sz="1200" dirty="0" smtClean="0">
            <a:latin typeface="MS PGothic" charset="-128"/>
            <a:ea typeface="MS PGothic" charset="-128"/>
            <a:cs typeface="MS PGothic" charset="-128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0.37367</cdr:x>
      <cdr:y>0.15844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0"/>
          <a:ext cx="8354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dirty="0" smtClean="0">
              <a:latin typeface="MS PGothic" charset="-128"/>
              <a:ea typeface="MS PGothic" charset="-128"/>
              <a:cs typeface="MS PGothic" charset="-128"/>
            </a:rPr>
            <a:t>TCAM</a:t>
          </a:r>
          <a:r>
            <a:rPr lang="ja-JP" altLang="en-US" sz="1200" dirty="0" smtClean="0">
              <a:latin typeface="MS PGothic" charset="-128"/>
              <a:ea typeface="MS PGothic" charset="-128"/>
              <a:cs typeface="MS PGothic" charset="-128"/>
            </a:rPr>
            <a:t>（</a:t>
          </a:r>
          <a:r>
            <a:rPr lang="en-US" altLang="ja-JP" sz="1200" dirty="0" smtClean="0">
              <a:latin typeface="MS PGothic" charset="-128"/>
              <a:ea typeface="MS PGothic" charset="-128"/>
              <a:cs typeface="MS PGothic" charset="-128"/>
            </a:rPr>
            <a:t>K</a:t>
          </a:r>
          <a:r>
            <a:rPr lang="ja-JP" altLang="en-US" sz="1200" dirty="0" smtClean="0">
              <a:latin typeface="MS PGothic" charset="-128"/>
              <a:ea typeface="MS PGothic" charset="-128"/>
              <a:cs typeface="MS PGothic" charset="-128"/>
            </a:rPr>
            <a:t>）</a:t>
          </a:r>
          <a:endParaRPr kumimoji="1" lang="ja-JP" altLang="en-US" sz="1200" dirty="0" smtClean="0">
            <a:latin typeface="MS PGothic" charset="-128"/>
            <a:ea typeface="MS PGothic" charset="-128"/>
            <a:cs typeface="MS PGothic" charset="-128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0.01704</cdr:x>
      <cdr:y>0.02528</cdr:y>
    </cdr:from>
    <cdr:to>
      <cdr:x>0.46455</cdr:x>
      <cdr:y>0.18272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8100" y="44479"/>
          <a:ext cx="100059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200" dirty="0">
              <a:latin typeface="MS PGothic" charset="-128"/>
              <a:ea typeface="MS PGothic" charset="-128"/>
              <a:cs typeface="MS PGothic" charset="-128"/>
            </a:rPr>
            <a:t>バッファ容量</a:t>
          </a:r>
          <a:endParaRPr kumimoji="1" lang="ja-JP" altLang="en-US" sz="1200" dirty="0" smtClean="0">
            <a:latin typeface="MS PGothic" charset="-128"/>
            <a:ea typeface="MS PGothic" charset="-128"/>
            <a:cs typeface="MS PGothic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12/8/17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12/8/17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181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362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543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724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905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6BBEF-96CD-EC44-AAA8-6E35B5E48F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1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t>Cisco Live 2017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78A70-1ADF-49A4-B9C3-3E7AAF35E53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A4A4-C10A-49FC-AF1A-861163FEA0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51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Cisco Live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fld id="{BA678A70-1ADF-49A4-B9C3-3E7AAF35E53B}" type="datetime1">
              <a:rPr lang="en-US" smtClean="0"/>
              <a:t>12/8/17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ADFA4A4-C10A-49FC-AF1A-861163FEA0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83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"/>
              </a:rPr>
              <a:t>Cisco Live 2017</a:t>
            </a:r>
            <a:endParaRPr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A678A70-1ADF-49A4-B9C3-3E7AAF35E53B}" type="datetime1">
              <a:rPr lang="en-US" smtClean="0">
                <a:solidFill>
                  <a:prstClr val="black"/>
                </a:solidFill>
                <a:latin typeface="Calibri"/>
                <a:ea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12/8/17</a:t>
            </a:fld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0064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7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DC914-9A03-48B0-A98F-A98F30F05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2CB36-464F-4555-88EC-34D73F53B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33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2CB36-464F-4555-88EC-34D73F53B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105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23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8852D-A642-44AF-93F0-4A3BD6E66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80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0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3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009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6BBEF-96CD-EC44-AAA8-6E35B5E48F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92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C1005-B323-4A04-B0D1-DB577C3C2E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410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C1005-B323-4A04-B0D1-DB577C3C2E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516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"/>
          <p:cNvGrpSpPr>
            <a:grpSpLocks noChangeAspect="1"/>
          </p:cNvGrpSpPr>
          <p:nvPr userDrawn="1"/>
        </p:nvGrpSpPr>
        <p:grpSpPr bwMode="auto">
          <a:xfrm>
            <a:off x="3627590" y="2071454"/>
            <a:ext cx="1888822" cy="1000593"/>
            <a:chOff x="3133" y="1784"/>
            <a:chExt cx="1412" cy="748"/>
          </a:xfrm>
          <a:effectLst/>
        </p:grpSpPr>
        <p:sp>
          <p:nvSpPr>
            <p:cNvPr id="48" name="Freeform 5"/>
            <p:cNvSpPr>
              <a:spLocks noEditPoints="1"/>
            </p:cNvSpPr>
            <p:nvPr userDrawn="1"/>
          </p:nvSpPr>
          <p:spPr bwMode="auto">
            <a:xfrm>
              <a:off x="3133" y="1784"/>
              <a:ext cx="1412" cy="389"/>
            </a:xfrm>
            <a:custGeom>
              <a:avLst/>
              <a:gdLst>
                <a:gd name="T0" fmla="*/ 700 w 700"/>
                <a:gd name="T1" fmla="*/ 115 h 192"/>
                <a:gd name="T2" fmla="*/ 684 w 700"/>
                <a:gd name="T3" fmla="*/ 100 h 192"/>
                <a:gd name="T4" fmla="*/ 669 w 700"/>
                <a:gd name="T5" fmla="*/ 115 h 192"/>
                <a:gd name="T6" fmla="*/ 669 w 700"/>
                <a:gd name="T7" fmla="*/ 147 h 192"/>
                <a:gd name="T8" fmla="*/ 684 w 700"/>
                <a:gd name="T9" fmla="*/ 162 h 192"/>
                <a:gd name="T10" fmla="*/ 700 w 700"/>
                <a:gd name="T11" fmla="*/ 147 h 192"/>
                <a:gd name="T12" fmla="*/ 700 w 700"/>
                <a:gd name="T13" fmla="*/ 115 h 192"/>
                <a:gd name="T14" fmla="*/ 616 w 700"/>
                <a:gd name="T15" fmla="*/ 73 h 192"/>
                <a:gd name="T16" fmla="*/ 601 w 700"/>
                <a:gd name="T17" fmla="*/ 58 h 192"/>
                <a:gd name="T18" fmla="*/ 585 w 700"/>
                <a:gd name="T19" fmla="*/ 73 h 192"/>
                <a:gd name="T20" fmla="*/ 585 w 700"/>
                <a:gd name="T21" fmla="*/ 147 h 192"/>
                <a:gd name="T22" fmla="*/ 601 w 700"/>
                <a:gd name="T23" fmla="*/ 162 h 192"/>
                <a:gd name="T24" fmla="*/ 616 w 700"/>
                <a:gd name="T25" fmla="*/ 147 h 192"/>
                <a:gd name="T26" fmla="*/ 616 w 700"/>
                <a:gd name="T27" fmla="*/ 73 h 192"/>
                <a:gd name="T28" fmla="*/ 532 w 700"/>
                <a:gd name="T29" fmla="*/ 16 h 192"/>
                <a:gd name="T30" fmla="*/ 517 w 700"/>
                <a:gd name="T31" fmla="*/ 0 h 192"/>
                <a:gd name="T32" fmla="*/ 502 w 700"/>
                <a:gd name="T33" fmla="*/ 16 h 192"/>
                <a:gd name="T34" fmla="*/ 502 w 700"/>
                <a:gd name="T35" fmla="*/ 177 h 192"/>
                <a:gd name="T36" fmla="*/ 517 w 700"/>
                <a:gd name="T37" fmla="*/ 192 h 192"/>
                <a:gd name="T38" fmla="*/ 532 w 700"/>
                <a:gd name="T39" fmla="*/ 177 h 192"/>
                <a:gd name="T40" fmla="*/ 532 w 700"/>
                <a:gd name="T41" fmla="*/ 16 h 192"/>
                <a:gd name="T42" fmla="*/ 449 w 700"/>
                <a:gd name="T43" fmla="*/ 73 h 192"/>
                <a:gd name="T44" fmla="*/ 433 w 700"/>
                <a:gd name="T45" fmla="*/ 58 h 192"/>
                <a:gd name="T46" fmla="*/ 418 w 700"/>
                <a:gd name="T47" fmla="*/ 73 h 192"/>
                <a:gd name="T48" fmla="*/ 418 w 700"/>
                <a:gd name="T49" fmla="*/ 147 h 192"/>
                <a:gd name="T50" fmla="*/ 433 w 700"/>
                <a:gd name="T51" fmla="*/ 162 h 192"/>
                <a:gd name="T52" fmla="*/ 449 w 700"/>
                <a:gd name="T53" fmla="*/ 147 h 192"/>
                <a:gd name="T54" fmla="*/ 449 w 700"/>
                <a:gd name="T55" fmla="*/ 73 h 192"/>
                <a:gd name="T56" fmla="*/ 365 w 700"/>
                <a:gd name="T57" fmla="*/ 115 h 192"/>
                <a:gd name="T58" fmla="*/ 350 w 700"/>
                <a:gd name="T59" fmla="*/ 100 h 192"/>
                <a:gd name="T60" fmla="*/ 335 w 700"/>
                <a:gd name="T61" fmla="*/ 115 h 192"/>
                <a:gd name="T62" fmla="*/ 335 w 700"/>
                <a:gd name="T63" fmla="*/ 147 h 192"/>
                <a:gd name="T64" fmla="*/ 350 w 700"/>
                <a:gd name="T65" fmla="*/ 162 h 192"/>
                <a:gd name="T66" fmla="*/ 365 w 700"/>
                <a:gd name="T67" fmla="*/ 147 h 192"/>
                <a:gd name="T68" fmla="*/ 365 w 700"/>
                <a:gd name="T69" fmla="*/ 115 h 192"/>
                <a:gd name="T70" fmla="*/ 281 w 700"/>
                <a:gd name="T71" fmla="*/ 73 h 192"/>
                <a:gd name="T72" fmla="*/ 266 w 700"/>
                <a:gd name="T73" fmla="*/ 58 h 192"/>
                <a:gd name="T74" fmla="*/ 251 w 700"/>
                <a:gd name="T75" fmla="*/ 73 h 192"/>
                <a:gd name="T76" fmla="*/ 251 w 700"/>
                <a:gd name="T77" fmla="*/ 147 h 192"/>
                <a:gd name="T78" fmla="*/ 266 w 700"/>
                <a:gd name="T79" fmla="*/ 162 h 192"/>
                <a:gd name="T80" fmla="*/ 281 w 700"/>
                <a:gd name="T81" fmla="*/ 147 h 192"/>
                <a:gd name="T82" fmla="*/ 281 w 700"/>
                <a:gd name="T83" fmla="*/ 73 h 192"/>
                <a:gd name="T84" fmla="*/ 198 w 700"/>
                <a:gd name="T85" fmla="*/ 16 h 192"/>
                <a:gd name="T86" fmla="*/ 182 w 700"/>
                <a:gd name="T87" fmla="*/ 0 h 192"/>
                <a:gd name="T88" fmla="*/ 167 w 700"/>
                <a:gd name="T89" fmla="*/ 16 h 192"/>
                <a:gd name="T90" fmla="*/ 167 w 700"/>
                <a:gd name="T91" fmla="*/ 177 h 192"/>
                <a:gd name="T92" fmla="*/ 182 w 700"/>
                <a:gd name="T93" fmla="*/ 192 h 192"/>
                <a:gd name="T94" fmla="*/ 198 w 700"/>
                <a:gd name="T95" fmla="*/ 177 h 192"/>
                <a:gd name="T96" fmla="*/ 198 w 700"/>
                <a:gd name="T97" fmla="*/ 16 h 192"/>
                <a:gd name="T98" fmla="*/ 114 w 700"/>
                <a:gd name="T99" fmla="*/ 73 h 192"/>
                <a:gd name="T100" fmla="*/ 99 w 700"/>
                <a:gd name="T101" fmla="*/ 58 h 192"/>
                <a:gd name="T102" fmla="*/ 84 w 700"/>
                <a:gd name="T103" fmla="*/ 73 h 192"/>
                <a:gd name="T104" fmla="*/ 84 w 700"/>
                <a:gd name="T105" fmla="*/ 147 h 192"/>
                <a:gd name="T106" fmla="*/ 99 w 700"/>
                <a:gd name="T107" fmla="*/ 162 h 192"/>
                <a:gd name="T108" fmla="*/ 114 w 700"/>
                <a:gd name="T109" fmla="*/ 147 h 192"/>
                <a:gd name="T110" fmla="*/ 114 w 700"/>
                <a:gd name="T111" fmla="*/ 73 h 192"/>
                <a:gd name="T112" fmla="*/ 30 w 700"/>
                <a:gd name="T113" fmla="*/ 147 h 192"/>
                <a:gd name="T114" fmla="*/ 15 w 700"/>
                <a:gd name="T115" fmla="*/ 162 h 192"/>
                <a:gd name="T116" fmla="*/ 0 w 700"/>
                <a:gd name="T117" fmla="*/ 147 h 192"/>
                <a:gd name="T118" fmla="*/ 0 w 700"/>
                <a:gd name="T119" fmla="*/ 115 h 192"/>
                <a:gd name="T120" fmla="*/ 15 w 700"/>
                <a:gd name="T121" fmla="*/ 100 h 192"/>
                <a:gd name="T122" fmla="*/ 30 w 700"/>
                <a:gd name="T123" fmla="*/ 115 h 192"/>
                <a:gd name="T124" fmla="*/ 30 w 700"/>
                <a:gd name="T125" fmla="*/ 14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0" h="192">
                  <a:moveTo>
                    <a:pt x="700" y="115"/>
                  </a:moveTo>
                  <a:cubicBezTo>
                    <a:pt x="700" y="106"/>
                    <a:pt x="693" y="100"/>
                    <a:pt x="684" y="100"/>
                  </a:cubicBezTo>
                  <a:cubicBezTo>
                    <a:pt x="676" y="100"/>
                    <a:pt x="669" y="106"/>
                    <a:pt x="669" y="115"/>
                  </a:cubicBezTo>
                  <a:cubicBezTo>
                    <a:pt x="669" y="147"/>
                    <a:pt x="669" y="147"/>
                    <a:pt x="669" y="147"/>
                  </a:cubicBezTo>
                  <a:cubicBezTo>
                    <a:pt x="669" y="155"/>
                    <a:pt x="676" y="162"/>
                    <a:pt x="684" y="162"/>
                  </a:cubicBezTo>
                  <a:cubicBezTo>
                    <a:pt x="693" y="162"/>
                    <a:pt x="700" y="155"/>
                    <a:pt x="700" y="147"/>
                  </a:cubicBezTo>
                  <a:lnTo>
                    <a:pt x="700" y="115"/>
                  </a:lnTo>
                  <a:close/>
                  <a:moveTo>
                    <a:pt x="616" y="73"/>
                  </a:moveTo>
                  <a:cubicBezTo>
                    <a:pt x="616" y="65"/>
                    <a:pt x="609" y="58"/>
                    <a:pt x="601" y="58"/>
                  </a:cubicBezTo>
                  <a:cubicBezTo>
                    <a:pt x="592" y="58"/>
                    <a:pt x="585" y="65"/>
                    <a:pt x="585" y="73"/>
                  </a:cubicBezTo>
                  <a:cubicBezTo>
                    <a:pt x="585" y="147"/>
                    <a:pt x="585" y="147"/>
                    <a:pt x="585" y="147"/>
                  </a:cubicBezTo>
                  <a:cubicBezTo>
                    <a:pt x="585" y="155"/>
                    <a:pt x="592" y="162"/>
                    <a:pt x="601" y="162"/>
                  </a:cubicBezTo>
                  <a:cubicBezTo>
                    <a:pt x="609" y="162"/>
                    <a:pt x="616" y="155"/>
                    <a:pt x="616" y="147"/>
                  </a:cubicBezTo>
                  <a:lnTo>
                    <a:pt x="616" y="73"/>
                  </a:lnTo>
                  <a:close/>
                  <a:moveTo>
                    <a:pt x="532" y="16"/>
                  </a:moveTo>
                  <a:cubicBezTo>
                    <a:pt x="532" y="7"/>
                    <a:pt x="526" y="0"/>
                    <a:pt x="517" y="0"/>
                  </a:cubicBezTo>
                  <a:cubicBezTo>
                    <a:pt x="509" y="0"/>
                    <a:pt x="502" y="7"/>
                    <a:pt x="502" y="16"/>
                  </a:cubicBezTo>
                  <a:cubicBezTo>
                    <a:pt x="502" y="177"/>
                    <a:pt x="502" y="177"/>
                    <a:pt x="502" y="177"/>
                  </a:cubicBezTo>
                  <a:cubicBezTo>
                    <a:pt x="502" y="185"/>
                    <a:pt x="509" y="192"/>
                    <a:pt x="517" y="192"/>
                  </a:cubicBezTo>
                  <a:cubicBezTo>
                    <a:pt x="526" y="192"/>
                    <a:pt x="532" y="185"/>
                    <a:pt x="532" y="177"/>
                  </a:cubicBezTo>
                  <a:lnTo>
                    <a:pt x="532" y="16"/>
                  </a:lnTo>
                  <a:close/>
                  <a:moveTo>
                    <a:pt x="449" y="73"/>
                  </a:moveTo>
                  <a:cubicBezTo>
                    <a:pt x="449" y="65"/>
                    <a:pt x="442" y="58"/>
                    <a:pt x="433" y="58"/>
                  </a:cubicBezTo>
                  <a:cubicBezTo>
                    <a:pt x="425" y="58"/>
                    <a:pt x="418" y="65"/>
                    <a:pt x="418" y="73"/>
                  </a:cubicBezTo>
                  <a:cubicBezTo>
                    <a:pt x="418" y="147"/>
                    <a:pt x="418" y="147"/>
                    <a:pt x="418" y="147"/>
                  </a:cubicBezTo>
                  <a:cubicBezTo>
                    <a:pt x="418" y="155"/>
                    <a:pt x="425" y="162"/>
                    <a:pt x="433" y="162"/>
                  </a:cubicBezTo>
                  <a:cubicBezTo>
                    <a:pt x="442" y="162"/>
                    <a:pt x="449" y="155"/>
                    <a:pt x="449" y="147"/>
                  </a:cubicBezTo>
                  <a:lnTo>
                    <a:pt x="449" y="73"/>
                  </a:lnTo>
                  <a:close/>
                  <a:moveTo>
                    <a:pt x="365" y="115"/>
                  </a:moveTo>
                  <a:cubicBezTo>
                    <a:pt x="365" y="106"/>
                    <a:pt x="358" y="100"/>
                    <a:pt x="350" y="100"/>
                  </a:cubicBezTo>
                  <a:cubicBezTo>
                    <a:pt x="341" y="100"/>
                    <a:pt x="335" y="106"/>
                    <a:pt x="335" y="115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35" y="155"/>
                    <a:pt x="341" y="162"/>
                    <a:pt x="350" y="162"/>
                  </a:cubicBezTo>
                  <a:cubicBezTo>
                    <a:pt x="358" y="162"/>
                    <a:pt x="365" y="155"/>
                    <a:pt x="365" y="147"/>
                  </a:cubicBezTo>
                  <a:lnTo>
                    <a:pt x="365" y="115"/>
                  </a:lnTo>
                  <a:close/>
                  <a:moveTo>
                    <a:pt x="281" y="73"/>
                  </a:moveTo>
                  <a:cubicBezTo>
                    <a:pt x="281" y="65"/>
                    <a:pt x="274" y="58"/>
                    <a:pt x="266" y="58"/>
                  </a:cubicBezTo>
                  <a:cubicBezTo>
                    <a:pt x="258" y="58"/>
                    <a:pt x="251" y="65"/>
                    <a:pt x="251" y="73"/>
                  </a:cubicBezTo>
                  <a:cubicBezTo>
                    <a:pt x="251" y="147"/>
                    <a:pt x="251" y="147"/>
                    <a:pt x="251" y="147"/>
                  </a:cubicBezTo>
                  <a:cubicBezTo>
                    <a:pt x="251" y="155"/>
                    <a:pt x="258" y="162"/>
                    <a:pt x="266" y="162"/>
                  </a:cubicBezTo>
                  <a:cubicBezTo>
                    <a:pt x="274" y="162"/>
                    <a:pt x="281" y="155"/>
                    <a:pt x="281" y="147"/>
                  </a:cubicBezTo>
                  <a:lnTo>
                    <a:pt x="281" y="73"/>
                  </a:lnTo>
                  <a:close/>
                  <a:moveTo>
                    <a:pt x="198" y="16"/>
                  </a:moveTo>
                  <a:cubicBezTo>
                    <a:pt x="198" y="7"/>
                    <a:pt x="191" y="0"/>
                    <a:pt x="182" y="0"/>
                  </a:cubicBezTo>
                  <a:cubicBezTo>
                    <a:pt x="174" y="0"/>
                    <a:pt x="167" y="7"/>
                    <a:pt x="167" y="16"/>
                  </a:cubicBezTo>
                  <a:cubicBezTo>
                    <a:pt x="167" y="177"/>
                    <a:pt x="167" y="177"/>
                    <a:pt x="167" y="177"/>
                  </a:cubicBezTo>
                  <a:cubicBezTo>
                    <a:pt x="167" y="185"/>
                    <a:pt x="174" y="192"/>
                    <a:pt x="182" y="192"/>
                  </a:cubicBezTo>
                  <a:cubicBezTo>
                    <a:pt x="191" y="192"/>
                    <a:pt x="198" y="185"/>
                    <a:pt x="198" y="177"/>
                  </a:cubicBezTo>
                  <a:lnTo>
                    <a:pt x="198" y="16"/>
                  </a:lnTo>
                  <a:close/>
                  <a:moveTo>
                    <a:pt x="114" y="73"/>
                  </a:moveTo>
                  <a:cubicBezTo>
                    <a:pt x="114" y="65"/>
                    <a:pt x="107" y="58"/>
                    <a:pt x="99" y="58"/>
                  </a:cubicBezTo>
                  <a:cubicBezTo>
                    <a:pt x="90" y="58"/>
                    <a:pt x="84" y="65"/>
                    <a:pt x="84" y="73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55"/>
                    <a:pt x="90" y="162"/>
                    <a:pt x="99" y="162"/>
                  </a:cubicBezTo>
                  <a:cubicBezTo>
                    <a:pt x="107" y="162"/>
                    <a:pt x="114" y="155"/>
                    <a:pt x="114" y="147"/>
                  </a:cubicBezTo>
                  <a:lnTo>
                    <a:pt x="114" y="73"/>
                  </a:lnTo>
                  <a:close/>
                  <a:moveTo>
                    <a:pt x="30" y="147"/>
                  </a:moveTo>
                  <a:cubicBezTo>
                    <a:pt x="30" y="155"/>
                    <a:pt x="23" y="162"/>
                    <a:pt x="15" y="162"/>
                  </a:cubicBezTo>
                  <a:cubicBezTo>
                    <a:pt x="7" y="162"/>
                    <a:pt x="0" y="155"/>
                    <a:pt x="0" y="14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06"/>
                    <a:pt x="7" y="100"/>
                    <a:pt x="15" y="100"/>
                  </a:cubicBezTo>
                  <a:cubicBezTo>
                    <a:pt x="23" y="100"/>
                    <a:pt x="30" y="106"/>
                    <a:pt x="30" y="115"/>
                  </a:cubicBezTo>
                  <a:lnTo>
                    <a:pt x="30" y="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  <p:sp>
          <p:nvSpPr>
            <p:cNvPr id="49" name="Freeform 6"/>
            <p:cNvSpPr>
              <a:spLocks noEditPoints="1"/>
            </p:cNvSpPr>
            <p:nvPr userDrawn="1"/>
          </p:nvSpPr>
          <p:spPr bwMode="auto">
            <a:xfrm>
              <a:off x="3260" y="2277"/>
              <a:ext cx="1158" cy="255"/>
            </a:xfrm>
            <a:custGeom>
              <a:avLst/>
              <a:gdLst>
                <a:gd name="T0" fmla="*/ 282 w 574"/>
                <a:gd name="T1" fmla="*/ 4 h 126"/>
                <a:gd name="T2" fmla="*/ 252 w 574"/>
                <a:gd name="T3" fmla="*/ 0 h 126"/>
                <a:gd name="T4" fmla="*/ 206 w 574"/>
                <a:gd name="T5" fmla="*/ 38 h 126"/>
                <a:gd name="T6" fmla="*/ 238 w 574"/>
                <a:gd name="T7" fmla="*/ 74 h 126"/>
                <a:gd name="T8" fmla="*/ 244 w 574"/>
                <a:gd name="T9" fmla="*/ 76 h 126"/>
                <a:gd name="T10" fmla="*/ 258 w 574"/>
                <a:gd name="T11" fmla="*/ 88 h 126"/>
                <a:gd name="T12" fmla="*/ 236 w 574"/>
                <a:gd name="T13" fmla="*/ 99 h 126"/>
                <a:gd name="T14" fmla="*/ 207 w 574"/>
                <a:gd name="T15" fmla="*/ 95 h 126"/>
                <a:gd name="T16" fmla="*/ 207 w 574"/>
                <a:gd name="T17" fmla="*/ 123 h 126"/>
                <a:gd name="T18" fmla="*/ 240 w 574"/>
                <a:gd name="T19" fmla="*/ 126 h 126"/>
                <a:gd name="T20" fmla="*/ 290 w 574"/>
                <a:gd name="T21" fmla="*/ 85 h 126"/>
                <a:gd name="T22" fmla="*/ 261 w 574"/>
                <a:gd name="T23" fmla="*/ 51 h 126"/>
                <a:gd name="T24" fmla="*/ 253 w 574"/>
                <a:gd name="T25" fmla="*/ 48 h 126"/>
                <a:gd name="T26" fmla="*/ 239 w 574"/>
                <a:gd name="T27" fmla="*/ 36 h 126"/>
                <a:gd name="T28" fmla="*/ 258 w 574"/>
                <a:gd name="T29" fmla="*/ 26 h 126"/>
                <a:gd name="T30" fmla="*/ 282 w 574"/>
                <a:gd name="T31" fmla="*/ 30 h 126"/>
                <a:gd name="T32" fmla="*/ 282 w 574"/>
                <a:gd name="T33" fmla="*/ 4 h 126"/>
                <a:gd name="T34" fmla="*/ 541 w 574"/>
                <a:gd name="T35" fmla="*/ 63 h 126"/>
                <a:gd name="T36" fmla="*/ 509 w 574"/>
                <a:gd name="T37" fmla="*/ 95 h 126"/>
                <a:gd name="T38" fmla="*/ 478 w 574"/>
                <a:gd name="T39" fmla="*/ 63 h 126"/>
                <a:gd name="T40" fmla="*/ 509 w 574"/>
                <a:gd name="T41" fmla="*/ 31 h 126"/>
                <a:gd name="T42" fmla="*/ 541 w 574"/>
                <a:gd name="T43" fmla="*/ 63 h 126"/>
                <a:gd name="T44" fmla="*/ 509 w 574"/>
                <a:gd name="T45" fmla="*/ 0 h 126"/>
                <a:gd name="T46" fmla="*/ 445 w 574"/>
                <a:gd name="T47" fmla="*/ 63 h 126"/>
                <a:gd name="T48" fmla="*/ 509 w 574"/>
                <a:gd name="T49" fmla="*/ 126 h 126"/>
                <a:gd name="T50" fmla="*/ 574 w 574"/>
                <a:gd name="T51" fmla="*/ 63 h 126"/>
                <a:gd name="T52" fmla="*/ 509 w 574"/>
                <a:gd name="T53" fmla="*/ 0 h 126"/>
                <a:gd name="T54" fmla="*/ 93 w 574"/>
                <a:gd name="T55" fmla="*/ 5 h 126"/>
                <a:gd name="T56" fmla="*/ 65 w 574"/>
                <a:gd name="T57" fmla="*/ 0 h 126"/>
                <a:gd name="T58" fmla="*/ 0 w 574"/>
                <a:gd name="T59" fmla="*/ 63 h 126"/>
                <a:gd name="T60" fmla="*/ 65 w 574"/>
                <a:gd name="T61" fmla="*/ 126 h 126"/>
                <a:gd name="T62" fmla="*/ 93 w 574"/>
                <a:gd name="T63" fmla="*/ 122 h 126"/>
                <a:gd name="T64" fmla="*/ 93 w 574"/>
                <a:gd name="T65" fmla="*/ 89 h 126"/>
                <a:gd name="T66" fmla="*/ 67 w 574"/>
                <a:gd name="T67" fmla="*/ 96 h 126"/>
                <a:gd name="T68" fmla="*/ 33 w 574"/>
                <a:gd name="T69" fmla="*/ 63 h 126"/>
                <a:gd name="T70" fmla="*/ 67 w 574"/>
                <a:gd name="T71" fmla="*/ 31 h 126"/>
                <a:gd name="T72" fmla="*/ 93 w 574"/>
                <a:gd name="T73" fmla="*/ 37 h 126"/>
                <a:gd name="T74" fmla="*/ 93 w 574"/>
                <a:gd name="T75" fmla="*/ 5 h 126"/>
                <a:gd name="T76" fmla="*/ 413 w 574"/>
                <a:gd name="T77" fmla="*/ 5 h 126"/>
                <a:gd name="T78" fmla="*/ 385 w 574"/>
                <a:gd name="T79" fmla="*/ 0 h 126"/>
                <a:gd name="T80" fmla="*/ 320 w 574"/>
                <a:gd name="T81" fmla="*/ 63 h 126"/>
                <a:gd name="T82" fmla="*/ 385 w 574"/>
                <a:gd name="T83" fmla="*/ 126 h 126"/>
                <a:gd name="T84" fmla="*/ 413 w 574"/>
                <a:gd name="T85" fmla="*/ 122 h 126"/>
                <a:gd name="T86" fmla="*/ 413 w 574"/>
                <a:gd name="T87" fmla="*/ 89 h 126"/>
                <a:gd name="T88" fmla="*/ 387 w 574"/>
                <a:gd name="T89" fmla="*/ 96 h 126"/>
                <a:gd name="T90" fmla="*/ 353 w 574"/>
                <a:gd name="T91" fmla="*/ 63 h 126"/>
                <a:gd name="T92" fmla="*/ 387 w 574"/>
                <a:gd name="T93" fmla="*/ 31 h 126"/>
                <a:gd name="T94" fmla="*/ 413 w 574"/>
                <a:gd name="T95" fmla="*/ 37 h 126"/>
                <a:gd name="T96" fmla="*/ 413 w 574"/>
                <a:gd name="T97" fmla="*/ 5 h 126"/>
                <a:gd name="T98" fmla="*/ 165 w 574"/>
                <a:gd name="T99" fmla="*/ 124 h 126"/>
                <a:gd name="T100" fmla="*/ 135 w 574"/>
                <a:gd name="T101" fmla="*/ 124 h 126"/>
                <a:gd name="T102" fmla="*/ 135 w 574"/>
                <a:gd name="T103" fmla="*/ 2 h 126"/>
                <a:gd name="T104" fmla="*/ 165 w 574"/>
                <a:gd name="T105" fmla="*/ 2 h 126"/>
                <a:gd name="T106" fmla="*/ 165 w 574"/>
                <a:gd name="T107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4" h="126">
                  <a:moveTo>
                    <a:pt x="282" y="4"/>
                  </a:moveTo>
                  <a:cubicBezTo>
                    <a:pt x="281" y="4"/>
                    <a:pt x="267" y="0"/>
                    <a:pt x="252" y="0"/>
                  </a:cubicBezTo>
                  <a:cubicBezTo>
                    <a:pt x="224" y="0"/>
                    <a:pt x="206" y="16"/>
                    <a:pt x="206" y="38"/>
                  </a:cubicBezTo>
                  <a:cubicBezTo>
                    <a:pt x="206" y="58"/>
                    <a:pt x="221" y="68"/>
                    <a:pt x="238" y="74"/>
                  </a:cubicBezTo>
                  <a:cubicBezTo>
                    <a:pt x="240" y="74"/>
                    <a:pt x="243" y="75"/>
                    <a:pt x="244" y="76"/>
                  </a:cubicBezTo>
                  <a:cubicBezTo>
                    <a:pt x="252" y="78"/>
                    <a:pt x="258" y="82"/>
                    <a:pt x="258" y="88"/>
                  </a:cubicBezTo>
                  <a:cubicBezTo>
                    <a:pt x="258" y="95"/>
                    <a:pt x="251" y="99"/>
                    <a:pt x="236" y="99"/>
                  </a:cubicBezTo>
                  <a:cubicBezTo>
                    <a:pt x="222" y="99"/>
                    <a:pt x="210" y="96"/>
                    <a:pt x="207" y="95"/>
                  </a:cubicBezTo>
                  <a:cubicBezTo>
                    <a:pt x="207" y="123"/>
                    <a:pt x="207" y="123"/>
                    <a:pt x="207" y="123"/>
                  </a:cubicBezTo>
                  <a:cubicBezTo>
                    <a:pt x="208" y="123"/>
                    <a:pt x="224" y="126"/>
                    <a:pt x="240" y="126"/>
                  </a:cubicBezTo>
                  <a:cubicBezTo>
                    <a:pt x="263" y="126"/>
                    <a:pt x="290" y="116"/>
                    <a:pt x="290" y="85"/>
                  </a:cubicBezTo>
                  <a:cubicBezTo>
                    <a:pt x="290" y="71"/>
                    <a:pt x="281" y="57"/>
                    <a:pt x="261" y="51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48" y="46"/>
                    <a:pt x="239" y="44"/>
                    <a:pt x="239" y="36"/>
                  </a:cubicBezTo>
                  <a:cubicBezTo>
                    <a:pt x="239" y="30"/>
                    <a:pt x="245" y="26"/>
                    <a:pt x="258" y="26"/>
                  </a:cubicBezTo>
                  <a:cubicBezTo>
                    <a:pt x="268" y="26"/>
                    <a:pt x="281" y="30"/>
                    <a:pt x="282" y="30"/>
                  </a:cubicBezTo>
                  <a:lnTo>
                    <a:pt x="282" y="4"/>
                  </a:lnTo>
                  <a:close/>
                  <a:moveTo>
                    <a:pt x="541" y="63"/>
                  </a:moveTo>
                  <a:cubicBezTo>
                    <a:pt x="541" y="81"/>
                    <a:pt x="527" y="95"/>
                    <a:pt x="509" y="95"/>
                  </a:cubicBezTo>
                  <a:cubicBezTo>
                    <a:pt x="491" y="95"/>
                    <a:pt x="478" y="81"/>
                    <a:pt x="478" y="63"/>
                  </a:cubicBezTo>
                  <a:cubicBezTo>
                    <a:pt x="478" y="46"/>
                    <a:pt x="491" y="31"/>
                    <a:pt x="509" y="31"/>
                  </a:cubicBezTo>
                  <a:cubicBezTo>
                    <a:pt x="527" y="31"/>
                    <a:pt x="541" y="46"/>
                    <a:pt x="541" y="63"/>
                  </a:cubicBezTo>
                  <a:moveTo>
                    <a:pt x="509" y="0"/>
                  </a:moveTo>
                  <a:cubicBezTo>
                    <a:pt x="472" y="0"/>
                    <a:pt x="445" y="28"/>
                    <a:pt x="445" y="63"/>
                  </a:cubicBezTo>
                  <a:cubicBezTo>
                    <a:pt x="445" y="98"/>
                    <a:pt x="472" y="126"/>
                    <a:pt x="509" y="126"/>
                  </a:cubicBezTo>
                  <a:cubicBezTo>
                    <a:pt x="547" y="126"/>
                    <a:pt x="574" y="98"/>
                    <a:pt x="574" y="63"/>
                  </a:cubicBezTo>
                  <a:cubicBezTo>
                    <a:pt x="574" y="28"/>
                    <a:pt x="547" y="0"/>
                    <a:pt x="509" y="0"/>
                  </a:cubicBezTo>
                  <a:moveTo>
                    <a:pt x="93" y="5"/>
                  </a:moveTo>
                  <a:cubicBezTo>
                    <a:pt x="90" y="4"/>
                    <a:pt x="79" y="0"/>
                    <a:pt x="65" y="0"/>
                  </a:cubicBezTo>
                  <a:cubicBezTo>
                    <a:pt x="27" y="0"/>
                    <a:pt x="0" y="27"/>
                    <a:pt x="0" y="63"/>
                  </a:cubicBezTo>
                  <a:cubicBezTo>
                    <a:pt x="0" y="102"/>
                    <a:pt x="30" y="126"/>
                    <a:pt x="65" y="126"/>
                  </a:cubicBezTo>
                  <a:cubicBezTo>
                    <a:pt x="78" y="126"/>
                    <a:pt x="89" y="123"/>
                    <a:pt x="93" y="122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1" y="90"/>
                    <a:pt x="81" y="96"/>
                    <a:pt x="67" y="96"/>
                  </a:cubicBezTo>
                  <a:cubicBezTo>
                    <a:pt x="46" y="96"/>
                    <a:pt x="33" y="81"/>
                    <a:pt x="33" y="63"/>
                  </a:cubicBezTo>
                  <a:cubicBezTo>
                    <a:pt x="33" y="45"/>
                    <a:pt x="47" y="31"/>
                    <a:pt x="67" y="31"/>
                  </a:cubicBezTo>
                  <a:cubicBezTo>
                    <a:pt x="81" y="31"/>
                    <a:pt x="91" y="37"/>
                    <a:pt x="93" y="37"/>
                  </a:cubicBezTo>
                  <a:lnTo>
                    <a:pt x="93" y="5"/>
                  </a:lnTo>
                  <a:close/>
                  <a:moveTo>
                    <a:pt x="413" y="5"/>
                  </a:moveTo>
                  <a:cubicBezTo>
                    <a:pt x="410" y="4"/>
                    <a:pt x="399" y="0"/>
                    <a:pt x="385" y="0"/>
                  </a:cubicBezTo>
                  <a:cubicBezTo>
                    <a:pt x="347" y="0"/>
                    <a:pt x="320" y="27"/>
                    <a:pt x="320" y="63"/>
                  </a:cubicBezTo>
                  <a:cubicBezTo>
                    <a:pt x="320" y="102"/>
                    <a:pt x="350" y="126"/>
                    <a:pt x="385" y="126"/>
                  </a:cubicBezTo>
                  <a:cubicBezTo>
                    <a:pt x="398" y="126"/>
                    <a:pt x="409" y="123"/>
                    <a:pt x="413" y="122"/>
                  </a:cubicBezTo>
                  <a:cubicBezTo>
                    <a:pt x="413" y="89"/>
                    <a:pt x="413" y="89"/>
                    <a:pt x="413" y="89"/>
                  </a:cubicBezTo>
                  <a:cubicBezTo>
                    <a:pt x="411" y="90"/>
                    <a:pt x="401" y="96"/>
                    <a:pt x="387" y="96"/>
                  </a:cubicBezTo>
                  <a:cubicBezTo>
                    <a:pt x="367" y="96"/>
                    <a:pt x="353" y="81"/>
                    <a:pt x="353" y="63"/>
                  </a:cubicBezTo>
                  <a:cubicBezTo>
                    <a:pt x="353" y="45"/>
                    <a:pt x="367" y="31"/>
                    <a:pt x="387" y="31"/>
                  </a:cubicBezTo>
                  <a:cubicBezTo>
                    <a:pt x="402" y="31"/>
                    <a:pt x="412" y="37"/>
                    <a:pt x="413" y="37"/>
                  </a:cubicBezTo>
                  <a:lnTo>
                    <a:pt x="413" y="5"/>
                  </a:lnTo>
                  <a:close/>
                  <a:moveTo>
                    <a:pt x="165" y="124"/>
                  </a:moveTo>
                  <a:cubicBezTo>
                    <a:pt x="135" y="124"/>
                    <a:pt x="135" y="124"/>
                    <a:pt x="135" y="124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65" y="2"/>
                    <a:pt x="165" y="2"/>
                    <a:pt x="165" y="2"/>
                  </a:cubicBezTo>
                  <a:lnTo>
                    <a:pt x="165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844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59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MS PGothic" charset="-128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MS PGothic" charset="-128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MS PGothic" charset="-128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MS PGothic" charset="-128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MS PGothic" charset="-128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46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5873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9" y="391308"/>
            <a:ext cx="2091122" cy="7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3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9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1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25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1451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776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 smtClean="0">
                <a:ea typeface="ＭＳ Ｐゴシック" charset="0"/>
              </a:rPr>
              <a:t>INSRST-1001</a:t>
            </a:r>
            <a:endParaRPr lang="en-US">
              <a:ea typeface="ＭＳ Ｐゴシック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362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9710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1286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76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506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76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19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225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623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6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MS PGothic" charset="-128"/>
                <a:ea typeface="MS PGothic" charset="-128"/>
                <a:cs typeface="MS PGothic" charset="-128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MS PGothic" charset="-128"/>
                <a:ea typeface="MS PGothic" charset="-128"/>
                <a:cs typeface="MS PGothic" charset="-128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MS PGothic" charset="-128"/>
                <a:ea typeface="MS PGothic" charset="-128"/>
                <a:cs typeface="MS PGothic" charset="-128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MS PGothic" charset="-128"/>
                <a:ea typeface="MS PGothic" charset="-128"/>
                <a:cs typeface="MS PGothic" charset="-128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99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4658671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8203488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1663420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0090197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8022767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623727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72892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36585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6417594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0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7183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46" y="41394"/>
            <a:ext cx="8413138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846" y="1085067"/>
            <a:ext cx="8403738" cy="371553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00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00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83496" y="4954262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/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99989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92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959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7"/>
            <a:ext cx="8513064" cy="3398837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3"/>
            <a:ext cx="359666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26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329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4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spc="20" baseline="0" dirty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70873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846" r:id="rId2"/>
    <p:sldLayoutId id="2147484847" r:id="rId3"/>
    <p:sldLayoutId id="2147484850" r:id="rId4"/>
    <p:sldLayoutId id="2147484851" r:id="rId5"/>
    <p:sldLayoutId id="2147484925" r:id="rId6"/>
    <p:sldLayoutId id="2147484926" r:id="rId7"/>
    <p:sldLayoutId id="2147484927" r:id="rId8"/>
    <p:sldLayoutId id="2147484928" r:id="rId9"/>
    <p:sldLayoutId id="2147484929" r:id="rId10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  <a:r>
              <a:rPr lang="en-US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Cisco</a:t>
            </a:r>
            <a:r>
              <a:rPr lang="ja-JP" altLang="en-US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altLang="ja-JP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spc="20" baseline="0" dirty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13788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2" r:id="rId1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bg2">
                    <a:lumMod val="65000"/>
                  </a:schemeClr>
                </a:solidFill>
                <a:latin typeface="MS PGothic" charset="-128"/>
                <a:ea typeface="+mn-ea"/>
                <a:cs typeface="CiscoSans Thin"/>
              </a:rPr>
              <a:t>© 2017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110357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4" r:id="rId1"/>
    <p:sldLayoutId id="2147484896" r:id="rId2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MS PGothic" charset="-128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spc="20" baseline="0" dirty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54944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  <p:sldLayoutId id="2147484909" r:id="rId12"/>
    <p:sldLayoutId id="2147484910" r:id="rId13"/>
    <p:sldLayoutId id="2147484911" r:id="rId14"/>
    <p:sldLayoutId id="2147484912" r:id="rId15"/>
    <p:sldLayoutId id="2147484913" r:id="rId16"/>
    <p:sldLayoutId id="2147484914" r:id="rId17"/>
    <p:sldLayoutId id="2147484915" r:id="rId18"/>
    <p:sldLayoutId id="2147484916" r:id="rId19"/>
    <p:sldLayoutId id="2147484917" r:id="rId20"/>
    <p:sldLayoutId id="2147484918" r:id="rId21"/>
    <p:sldLayoutId id="2147484919" r:id="rId22"/>
    <p:sldLayoutId id="2147484920" r:id="rId23"/>
    <p:sldLayoutId id="2147484921" r:id="rId24"/>
    <p:sldLayoutId id="2147484922" r:id="rId25"/>
    <p:sldLayoutId id="2147484923" r:id="rId26"/>
    <p:sldLayoutId id="2147484924" r:id="rId27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tags" Target="../tags/tag7.xml"/><Relationship Id="rId6" Type="http://schemas.openxmlformats.org/officeDocument/2006/relationships/tags" Target="../tags/tag8.xml"/><Relationship Id="rId7" Type="http://schemas.openxmlformats.org/officeDocument/2006/relationships/tags" Target="../tags/tag9.xml"/><Relationship Id="rId8" Type="http://schemas.openxmlformats.org/officeDocument/2006/relationships/tags" Target="../tags/tag10.xml"/><Relationship Id="rId9" Type="http://schemas.openxmlformats.org/officeDocument/2006/relationships/tags" Target="../tags/tag11.xml"/><Relationship Id="rId10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8" Type="http://schemas.openxmlformats.org/officeDocument/2006/relationships/image" Target="../media/image35.tiff"/><Relationship Id="rId9" Type="http://schemas.openxmlformats.org/officeDocument/2006/relationships/image" Target="../media/image36.tiff"/><Relationship Id="rId10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microsoft.com/office/2007/relationships/hdphoto" Target="../media/hdphoto1.wdp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20" Type="http://schemas.openxmlformats.org/officeDocument/2006/relationships/image" Target="../media/image74.png"/><Relationship Id="rId21" Type="http://schemas.openxmlformats.org/officeDocument/2006/relationships/image" Target="../media/image75.png"/><Relationship Id="rId22" Type="http://schemas.openxmlformats.org/officeDocument/2006/relationships/image" Target="../media/image76.tiff"/><Relationship Id="rId23" Type="http://schemas.openxmlformats.org/officeDocument/2006/relationships/image" Target="../media/image77.png"/><Relationship Id="rId24" Type="http://schemas.microsoft.com/office/2007/relationships/hdphoto" Target="../media/hdphoto7.wdp"/><Relationship Id="rId25" Type="http://schemas.openxmlformats.org/officeDocument/2006/relationships/image" Target="../media/image78.png"/><Relationship Id="rId26" Type="http://schemas.openxmlformats.org/officeDocument/2006/relationships/image" Target="../media/image79.png"/><Relationship Id="rId10" Type="http://schemas.microsoft.com/office/2007/relationships/hdphoto" Target="../media/hdphoto3.wdp"/><Relationship Id="rId11" Type="http://schemas.openxmlformats.org/officeDocument/2006/relationships/image" Target="../media/image68.png"/><Relationship Id="rId12" Type="http://schemas.microsoft.com/office/2007/relationships/hdphoto" Target="../media/hdphoto4.wdp"/><Relationship Id="rId13" Type="http://schemas.openxmlformats.org/officeDocument/2006/relationships/image" Target="../media/image69.tiff"/><Relationship Id="rId14" Type="http://schemas.openxmlformats.org/officeDocument/2006/relationships/image" Target="../media/image70.tiff"/><Relationship Id="rId15" Type="http://schemas.openxmlformats.org/officeDocument/2006/relationships/image" Target="../media/image71.png"/><Relationship Id="rId16" Type="http://schemas.microsoft.com/office/2007/relationships/hdphoto" Target="../media/hdphoto5.wdp"/><Relationship Id="rId17" Type="http://schemas.openxmlformats.org/officeDocument/2006/relationships/image" Target="../media/image72.png"/><Relationship Id="rId18" Type="http://schemas.microsoft.com/office/2007/relationships/hdphoto" Target="../media/hdphoto6.wdp"/><Relationship Id="rId19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microsoft.com/office/2007/relationships/hdphoto" Target="../media/hdphoto2.wdp"/><Relationship Id="rId7" Type="http://schemas.openxmlformats.org/officeDocument/2006/relationships/image" Target="../media/image65.jpeg"/><Relationship Id="rId8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png"/><Relationship Id="rId10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7" Type="http://schemas.microsoft.com/office/2007/relationships/hdphoto" Target="../media/hdphoto8.wdp"/><Relationship Id="rId8" Type="http://schemas.openxmlformats.org/officeDocument/2006/relationships/image" Target="../media/image100.png"/><Relationship Id="rId9" Type="http://schemas.microsoft.com/office/2007/relationships/hdphoto" Target="../media/hdphoto9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9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4.vml"/><Relationship Id="rId2" Type="http://schemas.openxmlformats.org/officeDocument/2006/relationships/tags" Target="../tags/tag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cisco.com/c/dam/global/ja_jp/products/catalog/pdf/cisco_dna_nyumon.pdf" TargetMode="External"/><Relationship Id="rId3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60" y="-91463"/>
            <a:ext cx="3633457" cy="3633457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8257475" y="2362779"/>
            <a:ext cx="651242" cy="6512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07" y="3041804"/>
            <a:ext cx="632383" cy="235267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7" y="3680123"/>
            <a:ext cx="632383" cy="235267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79" y="3482149"/>
            <a:ext cx="632383" cy="235267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8" y="1992762"/>
            <a:ext cx="1313014" cy="5143500"/>
          </a:xfrm>
          <a:prstGeom prst="rect">
            <a:avLst/>
          </a:prstGeom>
        </p:spPr>
      </p:pic>
      <p:sp>
        <p:nvSpPr>
          <p:cNvPr id="18" name="円/楕円 17"/>
          <p:cNvSpPr/>
          <p:nvPr/>
        </p:nvSpPr>
        <p:spPr>
          <a:xfrm>
            <a:off x="3129557" y="2890752"/>
            <a:ext cx="651242" cy="651242"/>
          </a:xfrm>
          <a:prstGeom prst="ellipse">
            <a:avLst/>
          </a:prstGeom>
          <a:solidFill>
            <a:schemeClr val="bg2">
              <a:alpha val="3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松崎　虎雄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エンタープライズ ネットワーク事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業 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SE</a:t>
            </a:r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マネージャー 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MS PGothic" charset="-128"/>
                <a:ea typeface="MS PGothic" charset="-128"/>
                <a:cs typeface="MS PGothic" charset="-128"/>
              </a:rPr>
              <a:t>2017 / 12 / 6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200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Cisco Catalyst 9000 </a:t>
            </a:r>
            <a:r>
              <a:rPr lang="ja-JP" altLang="en-US" sz="3200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による</a:t>
            </a:r>
            <a:r>
              <a:rPr lang="en-US" altLang="ja-JP" sz="3200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sz="3200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3200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次</a:t>
            </a:r>
            <a:r>
              <a:rPr lang="ja-JP" altLang="en-US" sz="3200" dirty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世代ネットワーク対策</a:t>
            </a:r>
            <a:endParaRPr lang="en-US" sz="3200" dirty="0">
              <a:effectLst>
                <a:glow rad="228600">
                  <a:srgbClr val="FFAD3D">
                    <a:alpha val="40000"/>
                  </a:srgbClr>
                </a:glo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64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1"/>
          <p:cNvGrpSpPr/>
          <p:nvPr/>
        </p:nvGrpSpPr>
        <p:grpSpPr>
          <a:xfrm rot="16200000">
            <a:off x="6141361" y="1848584"/>
            <a:ext cx="101141" cy="749397"/>
            <a:chOff x="6534150" y="1415584"/>
            <a:chExt cx="134619" cy="906771"/>
          </a:xfrm>
        </p:grpSpPr>
        <p:sp>
          <p:nvSpPr>
            <p:cNvPr id="220" name="Rounded Rectangle 219"/>
            <p:cNvSpPr/>
            <p:nvPr/>
          </p:nvSpPr>
          <p:spPr>
            <a:xfrm>
              <a:off x="6534150" y="1415584"/>
              <a:ext cx="45719" cy="906771"/>
            </a:xfrm>
            <a:prstGeom prst="roundRect">
              <a:avLst/>
            </a:prstGeom>
            <a:solidFill>
              <a:srgbClr val="0FD3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FFFFFF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623050" y="1415584"/>
              <a:ext cx="45719" cy="906771"/>
            </a:xfrm>
            <a:prstGeom prst="roundRect">
              <a:avLst/>
            </a:prstGeom>
            <a:solidFill>
              <a:srgbClr val="0FD3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FFFFFF"/>
                </a:solidFill>
                <a:latin typeface="ＭＳ Ｐゴシック"/>
                <a:ea typeface="ＭＳ Ｐゴシック"/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3634701"/>
            <a:ext cx="8277344" cy="956350"/>
          </a:xfrm>
        </p:spPr>
        <p:txBody>
          <a:bodyPr/>
          <a:lstStyle/>
          <a:p>
            <a:r>
              <a:rPr lang="en-US" sz="1400" dirty="0"/>
              <a:t>Cisco </a:t>
            </a:r>
            <a:r>
              <a:rPr lang="en-US" sz="1400" dirty="0" err="1"/>
              <a:t>StackWise</a:t>
            </a:r>
            <a:r>
              <a:rPr lang="en-US" sz="1400" dirty="0"/>
              <a:t> Virtual</a:t>
            </a:r>
            <a:r>
              <a:rPr lang="ja-JP" altLang="en-US" sz="1400" dirty="0"/>
              <a:t>は</a:t>
            </a:r>
            <a:r>
              <a:rPr lang="en-US" altLang="ja-JP" sz="1400" dirty="0" err="1"/>
              <a:t>StackWise</a:t>
            </a:r>
            <a:r>
              <a:rPr lang="ja-JP" altLang="en-US" sz="1400" dirty="0"/>
              <a:t>のバックパネルの技術をフロントパネルのネットワークポートに拡張</a:t>
            </a:r>
            <a:endParaRPr lang="en-US" sz="1400" dirty="0"/>
          </a:p>
          <a:p>
            <a:r>
              <a:rPr lang="en-US" sz="1400" dirty="0"/>
              <a:t>Cisco </a:t>
            </a:r>
            <a:r>
              <a:rPr lang="en-US" sz="1400" dirty="0" err="1"/>
              <a:t>StackWise</a:t>
            </a:r>
            <a:r>
              <a:rPr lang="en-US" sz="1400" dirty="0"/>
              <a:t> Virtual</a:t>
            </a:r>
            <a:r>
              <a:rPr lang="ja-JP" altLang="en-US" sz="1400" dirty="0"/>
              <a:t>は</a:t>
            </a:r>
            <a:r>
              <a:rPr lang="en-US" altLang="ja-JP" sz="1400" dirty="0"/>
              <a:t>2</a:t>
            </a:r>
            <a:r>
              <a:rPr lang="ja-JP" altLang="en-US" sz="1400" dirty="0" err="1"/>
              <a:t>つの</a:t>
            </a:r>
            <a:r>
              <a:rPr lang="en-US" altLang="ja-JP" sz="1400" dirty="0"/>
              <a:t>Catalyst</a:t>
            </a:r>
            <a:r>
              <a:rPr lang="ja-JP" altLang="en-US" sz="1400" dirty="0"/>
              <a:t> </a:t>
            </a:r>
            <a:r>
              <a:rPr lang="en-US" altLang="ja-JP" sz="1400" dirty="0"/>
              <a:t>9k</a:t>
            </a:r>
            <a:r>
              <a:rPr lang="ja-JP" altLang="en-US" sz="1400" dirty="0"/>
              <a:t>を</a:t>
            </a:r>
            <a:r>
              <a:rPr lang="en-US" altLang="ja-JP" sz="1400" dirty="0"/>
              <a:t>1</a:t>
            </a:r>
            <a:r>
              <a:rPr lang="ja-JP" altLang="en-US" sz="1400" dirty="0" err="1"/>
              <a:t>つの</a:t>
            </a:r>
            <a:r>
              <a:rPr lang="ja-JP" altLang="en-US" sz="1400" dirty="0"/>
              <a:t>論理的な</a:t>
            </a:r>
            <a:r>
              <a:rPr lang="en-US" altLang="ja-JP" sz="1400" dirty="0"/>
              <a:t>1</a:t>
            </a:r>
            <a:r>
              <a:rPr lang="ja-JP" altLang="en-US" sz="1400" dirty="0"/>
              <a:t>つのスイッチにすることで</a:t>
            </a:r>
            <a:r>
              <a:rPr lang="ja-JP" altLang="en-US" sz="1400" dirty="0" smtClean="0"/>
              <a:t>ディストリビューション</a:t>
            </a:r>
            <a:r>
              <a:rPr lang="en-US" altLang="ja-JP" sz="1400" dirty="0" smtClean="0"/>
              <a:t> </a:t>
            </a:r>
            <a:r>
              <a:rPr lang="ja-JP" altLang="en-US" sz="1400" dirty="0" smtClean="0"/>
              <a:t>レイヤを</a:t>
            </a:r>
            <a:r>
              <a:rPr lang="ja-JP" altLang="en-US" sz="1400" dirty="0"/>
              <a:t>簡素化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New Sales Point </a:t>
            </a:r>
            <a:r>
              <a:rPr lang="ja-JP" altLang="en-US" dirty="0" smtClean="0"/>
              <a:t>②</a:t>
            </a:r>
            <a:r>
              <a:rPr lang="ja-JP" altLang="en-US" dirty="0"/>
              <a:t>： </a:t>
            </a:r>
            <a:r>
              <a:rPr lang="en-US" dirty="0" err="1" smtClean="0"/>
              <a:t>StackWise</a:t>
            </a:r>
            <a:r>
              <a:rPr lang="en-US" dirty="0" smtClean="0"/>
              <a:t> Virtual </a:t>
            </a:r>
            <a:r>
              <a:rPr lang="ja-JP" altLang="en-US" dirty="0" smtClean="0"/>
              <a:t>アーキテクチャ</a:t>
            </a:r>
            <a:endParaRPr lang="en-US" dirty="0"/>
          </a:p>
        </p:txBody>
      </p:sp>
      <p:grpSp>
        <p:nvGrpSpPr>
          <p:cNvPr id="285" name="Group 284"/>
          <p:cNvGrpSpPr/>
          <p:nvPr/>
        </p:nvGrpSpPr>
        <p:grpSpPr>
          <a:xfrm>
            <a:off x="3666110" y="1889221"/>
            <a:ext cx="711571" cy="592428"/>
            <a:chOff x="3666106" y="1855352"/>
            <a:chExt cx="711570" cy="592428"/>
          </a:xfrm>
        </p:grpSpPr>
        <p:sp>
          <p:nvSpPr>
            <p:cNvPr id="215" name="TextBox 214"/>
            <p:cNvSpPr txBox="1"/>
            <p:nvPr/>
          </p:nvSpPr>
          <p:spPr>
            <a:xfrm>
              <a:off x="3672035" y="2247725"/>
              <a:ext cx="70564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89">
                <a:defRPr/>
              </a:pPr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Helvetica Neue Light"/>
                  <a:cs typeface="Helvetica Neue Light"/>
                </a:rPr>
                <a:t>Catalyst 9500</a:t>
              </a:r>
            </a:p>
          </p:txBody>
        </p:sp>
        <p:grpSp>
          <p:nvGrpSpPr>
            <p:cNvPr id="284" name="Group 283"/>
            <p:cNvGrpSpPr/>
            <p:nvPr/>
          </p:nvGrpSpPr>
          <p:grpSpPr>
            <a:xfrm>
              <a:off x="3666106" y="1855352"/>
              <a:ext cx="396261" cy="200055"/>
              <a:chOff x="3666106" y="1855352"/>
              <a:chExt cx="396261" cy="200055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3683040" y="1865289"/>
                <a:ext cx="347133" cy="186267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3666106" y="1855352"/>
                <a:ext cx="396261" cy="20005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7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SW-1</a:t>
                </a:r>
              </a:p>
            </p:txBody>
          </p:sp>
        </p:grpSp>
      </p:grpSp>
      <p:grpSp>
        <p:nvGrpSpPr>
          <p:cNvPr id="287" name="Group 286"/>
          <p:cNvGrpSpPr/>
          <p:nvPr/>
        </p:nvGrpSpPr>
        <p:grpSpPr>
          <a:xfrm>
            <a:off x="8322940" y="1895502"/>
            <a:ext cx="705642" cy="590133"/>
            <a:chOff x="8322946" y="1861632"/>
            <a:chExt cx="705642" cy="590133"/>
          </a:xfrm>
        </p:grpSpPr>
        <p:sp>
          <p:nvSpPr>
            <p:cNvPr id="227" name="Rounded Rectangle 226"/>
            <p:cNvSpPr/>
            <p:nvPr/>
          </p:nvSpPr>
          <p:spPr>
            <a:xfrm>
              <a:off x="8563158" y="1876127"/>
              <a:ext cx="347133" cy="186267"/>
            </a:xfrm>
            <a:prstGeom prst="roundRect">
              <a:avLst/>
            </a:prstGeom>
            <a:solidFill>
              <a:srgbClr val="67676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049FD9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8536489" y="1861632"/>
              <a:ext cx="396262" cy="2000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pPr defTabSz="457189">
                <a:defRPr/>
              </a:pPr>
              <a:r>
                <a:rPr lang="en-US" sz="700" b="1" dirty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SW-2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8322946" y="2251710"/>
              <a:ext cx="70564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189">
                <a:defRPr/>
              </a:pPr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Helvetica Neue Light"/>
                  <a:cs typeface="Helvetica Neue Light"/>
                </a:rPr>
                <a:t>Catalyst 9500</a:t>
              </a:r>
            </a:p>
          </p:txBody>
        </p:sp>
      </p:grpSp>
      <p:sp>
        <p:nvSpPr>
          <p:cNvPr id="257" name="Rounded Rectangle 256"/>
          <p:cNvSpPr/>
          <p:nvPr/>
        </p:nvSpPr>
        <p:spPr>
          <a:xfrm>
            <a:off x="3583558" y="1801471"/>
            <a:ext cx="5445032" cy="684162"/>
          </a:xfrm>
          <a:prstGeom prst="roundRect">
            <a:avLst>
              <a:gd name="adj" fmla="val 5599"/>
            </a:avLst>
          </a:prstGeom>
          <a:noFill/>
          <a:ln w="1270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latin typeface="ＭＳ Ｐゴシック"/>
              <a:ea typeface="ＭＳ Ｐゴシック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33915" y="898621"/>
            <a:ext cx="2750531" cy="2662593"/>
            <a:chOff x="665471" y="953942"/>
            <a:chExt cx="2750531" cy="2662593"/>
          </a:xfrm>
        </p:grpSpPr>
        <p:grpSp>
          <p:nvGrpSpPr>
            <p:cNvPr id="210" name="Group 209"/>
            <p:cNvGrpSpPr/>
            <p:nvPr/>
          </p:nvGrpSpPr>
          <p:grpSpPr>
            <a:xfrm>
              <a:off x="1646023" y="1261280"/>
              <a:ext cx="674227" cy="2277264"/>
              <a:chOff x="4070350" y="1788679"/>
              <a:chExt cx="1085851" cy="2656321"/>
            </a:xfrm>
            <a:solidFill>
              <a:srgbClr val="0FD3FF"/>
            </a:solidFill>
          </p:grpSpPr>
          <p:sp>
            <p:nvSpPr>
              <p:cNvPr id="208" name="Donut 207"/>
              <p:cNvSpPr/>
              <p:nvPr/>
            </p:nvSpPr>
            <p:spPr>
              <a:xfrm>
                <a:off x="4070350" y="1788679"/>
                <a:ext cx="1085851" cy="2656321"/>
              </a:xfrm>
              <a:prstGeom prst="donut">
                <a:avLst>
                  <a:gd name="adj" fmla="val 5083"/>
                </a:avLst>
              </a:prstGeom>
              <a:grpFill/>
              <a:ln>
                <a:noFill/>
              </a:ln>
              <a:effectLst/>
              <a:scene3d>
                <a:camera prst="orthographicFront"/>
                <a:lightRig rig="threePt" dir="t">
                  <a:rot lat="0" lon="0" rev="720000"/>
                </a:lightRig>
              </a:scene3d>
              <a:sp3d contourW="12700">
                <a:bevelT w="12700" h="44450"/>
                <a:contourClr>
                  <a:schemeClr val="bg1">
                    <a:lumMod val="9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58585B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09" name="Donut 208"/>
              <p:cNvSpPr/>
              <p:nvPr/>
            </p:nvSpPr>
            <p:spPr>
              <a:xfrm>
                <a:off x="4119707" y="1860551"/>
                <a:ext cx="987137" cy="2508250"/>
              </a:xfrm>
              <a:prstGeom prst="donut">
                <a:avLst>
                  <a:gd name="adj" fmla="val 5083"/>
                </a:avLst>
              </a:prstGeom>
              <a:grpFill/>
              <a:ln>
                <a:noFill/>
              </a:ln>
              <a:effectLst/>
              <a:scene3d>
                <a:camera prst="orthographicFront"/>
                <a:lightRig rig="threePt" dir="t">
                  <a:rot lat="0" lon="0" rev="720000"/>
                </a:lightRig>
              </a:scene3d>
              <a:sp3d contourW="12700">
                <a:bevelT w="12700" h="44450"/>
                <a:contourClr>
                  <a:schemeClr val="bg1">
                    <a:lumMod val="9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58585B"/>
                  </a:solidFill>
                  <a:latin typeface="ＭＳ Ｐゴシック"/>
                  <a:ea typeface="ＭＳ Ｐゴシック"/>
                </a:endParaRPr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720028" y="1267629"/>
              <a:ext cx="365806" cy="184666"/>
              <a:chOff x="318158" y="1088161"/>
              <a:chExt cx="365806" cy="184666"/>
            </a:xfrm>
          </p:grpSpPr>
          <p:sp>
            <p:nvSpPr>
              <p:cNvPr id="158" name="Rounded Rectangle 157"/>
              <p:cNvSpPr/>
              <p:nvPr/>
            </p:nvSpPr>
            <p:spPr>
              <a:xfrm>
                <a:off x="363479" y="1104647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18158" y="1088161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049FD9"/>
                    </a:solidFill>
                    <a:latin typeface="Helvetica Neue Light"/>
                    <a:cs typeface="Helvetica Neue Light"/>
                  </a:rPr>
                  <a:t>SW-1</a:t>
                </a:r>
              </a:p>
            </p:txBody>
          </p:sp>
        </p:grpSp>
        <p:grpSp>
          <p:nvGrpSpPr>
            <p:cNvPr id="259" name="Group 258"/>
            <p:cNvGrpSpPr/>
            <p:nvPr/>
          </p:nvGrpSpPr>
          <p:grpSpPr>
            <a:xfrm>
              <a:off x="711915" y="1524019"/>
              <a:ext cx="365806" cy="184666"/>
              <a:chOff x="310045" y="1344549"/>
              <a:chExt cx="365806" cy="184666"/>
            </a:xfrm>
          </p:grpSpPr>
          <p:sp>
            <p:nvSpPr>
              <p:cNvPr id="161" name="Rounded Rectangle 160"/>
              <p:cNvSpPr/>
              <p:nvPr/>
            </p:nvSpPr>
            <p:spPr>
              <a:xfrm>
                <a:off x="364747" y="1365593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310045" y="1344549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SW-2</a:t>
                </a:r>
              </a:p>
            </p:txBody>
          </p:sp>
        </p:grpSp>
        <p:pic>
          <p:nvPicPr>
            <p:cNvPr id="85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581" y="1224174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7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581" y="1478438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" name="Picture 2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6051" y="1736167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7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578" y="1999294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302" y="2265558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2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304" y="2528363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7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302" y="2792760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2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297" y="3054515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2" name="Pictur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299" y="3319439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33" name="Group 232"/>
            <p:cNvGrpSpPr/>
            <p:nvPr/>
          </p:nvGrpSpPr>
          <p:grpSpPr>
            <a:xfrm>
              <a:off x="703506" y="1786086"/>
              <a:ext cx="365806" cy="184666"/>
              <a:chOff x="490929" y="1452792"/>
              <a:chExt cx="365806" cy="184666"/>
            </a:xfrm>
          </p:grpSpPr>
          <p:sp>
            <p:nvSpPr>
              <p:cNvPr id="231" name="Rounded Rectangle 230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SW-3</a:t>
                </a:r>
              </a:p>
            </p:txBody>
          </p:sp>
        </p:grpSp>
        <p:grpSp>
          <p:nvGrpSpPr>
            <p:cNvPr id="234" name="Group 233"/>
            <p:cNvGrpSpPr/>
            <p:nvPr/>
          </p:nvGrpSpPr>
          <p:grpSpPr>
            <a:xfrm>
              <a:off x="703001" y="2041462"/>
              <a:ext cx="365806" cy="184666"/>
              <a:chOff x="490929" y="1452792"/>
              <a:chExt cx="365806" cy="184666"/>
            </a:xfrm>
          </p:grpSpPr>
          <p:sp>
            <p:nvSpPr>
              <p:cNvPr id="235" name="Rounded Rectangle 234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SW-4</a:t>
                </a: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702539" y="2298895"/>
              <a:ext cx="365806" cy="184666"/>
              <a:chOff x="490929" y="1452792"/>
              <a:chExt cx="365806" cy="184666"/>
            </a:xfrm>
          </p:grpSpPr>
          <p:sp>
            <p:nvSpPr>
              <p:cNvPr id="238" name="Rounded Rectangle 237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SW-5</a:t>
                </a:r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>
              <a:off x="702541" y="2561827"/>
              <a:ext cx="365806" cy="184666"/>
              <a:chOff x="490929" y="1452792"/>
              <a:chExt cx="365806" cy="184666"/>
            </a:xfrm>
          </p:grpSpPr>
          <p:sp>
            <p:nvSpPr>
              <p:cNvPr id="241" name="Rounded Rectangle 240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SW-6</a:t>
                </a:r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705563" y="2828614"/>
              <a:ext cx="365806" cy="184666"/>
              <a:chOff x="490929" y="1452792"/>
              <a:chExt cx="365806" cy="184666"/>
            </a:xfrm>
          </p:grpSpPr>
          <p:sp>
            <p:nvSpPr>
              <p:cNvPr id="244" name="Rounded Rectangle 243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SW-7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699623" y="3086047"/>
              <a:ext cx="365806" cy="184666"/>
              <a:chOff x="490929" y="1452792"/>
              <a:chExt cx="365806" cy="184666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48" name="TextBox 247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SW-8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705563" y="3353881"/>
              <a:ext cx="365806" cy="184666"/>
              <a:chOff x="490929" y="1452792"/>
              <a:chExt cx="365806" cy="184666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Helvetica Neue Light"/>
                    <a:cs typeface="Helvetica Neue Light"/>
                  </a:rPr>
                  <a:t>SW-9</a:t>
                </a:r>
              </a:p>
            </p:txBody>
          </p:sp>
        </p:grpSp>
        <p:sp>
          <p:nvSpPr>
            <p:cNvPr id="256" name="Rounded Rectangle 255"/>
            <p:cNvSpPr/>
            <p:nvPr/>
          </p:nvSpPr>
          <p:spPr>
            <a:xfrm>
              <a:off x="665471" y="1182564"/>
              <a:ext cx="2750531" cy="2433971"/>
            </a:xfrm>
            <a:prstGeom prst="roundRect">
              <a:avLst>
                <a:gd name="adj" fmla="val 5599"/>
              </a:avLst>
            </a:prstGeom>
            <a:noFill/>
            <a:ln w="12700" cmpd="sng">
              <a:solidFill>
                <a:srgbClr val="2968AF"/>
              </a:solidFill>
              <a:prstDash val="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FFFFFF"/>
                </a:solidFill>
                <a:latin typeface="ＭＳ Ｐゴシック"/>
                <a:ea typeface="ＭＳ Ｐゴシック"/>
              </a:endParaRPr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668380" y="953942"/>
              <a:ext cx="550151" cy="200055"/>
              <a:chOff x="336917" y="817568"/>
              <a:chExt cx="341601" cy="181867"/>
            </a:xfrm>
          </p:grpSpPr>
          <p:sp>
            <p:nvSpPr>
              <p:cNvPr id="270" name="Rounded Rectangle 269"/>
              <p:cNvSpPr/>
              <p:nvPr/>
            </p:nvSpPr>
            <p:spPr>
              <a:xfrm>
                <a:off x="372411" y="841545"/>
                <a:ext cx="260805" cy="139945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049FD9"/>
                  </a:solidFill>
                  <a:latin typeface="ＭＳ Ｐゴシック"/>
                  <a:ea typeface="ＭＳ Ｐゴシック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336917" y="817568"/>
                <a:ext cx="341601" cy="181867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700" b="1" dirty="0">
                    <a:solidFill>
                      <a:srgbClr val="049FD9"/>
                    </a:solidFill>
                    <a:latin typeface="Helvetica Neue Light"/>
                    <a:cs typeface="Helvetica Neue Light"/>
                  </a:rPr>
                  <a:t>Access-1</a:t>
                </a:r>
              </a:p>
            </p:txBody>
          </p:sp>
        </p:grpSp>
      </p:grpSp>
      <p:grpSp>
        <p:nvGrpSpPr>
          <p:cNvPr id="280" name="Group 279"/>
          <p:cNvGrpSpPr/>
          <p:nvPr/>
        </p:nvGrpSpPr>
        <p:grpSpPr>
          <a:xfrm>
            <a:off x="3610093" y="1578441"/>
            <a:ext cx="431274" cy="200055"/>
            <a:chOff x="372411" y="817568"/>
            <a:chExt cx="267788" cy="181867"/>
          </a:xfrm>
          <a:solidFill>
            <a:srgbClr val="FFFFFF"/>
          </a:solidFill>
        </p:grpSpPr>
        <p:sp>
          <p:nvSpPr>
            <p:cNvPr id="281" name="Rounded Rectangle 280"/>
            <p:cNvSpPr/>
            <p:nvPr/>
          </p:nvSpPr>
          <p:spPr>
            <a:xfrm>
              <a:off x="372411" y="841545"/>
              <a:ext cx="260805" cy="139945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049FD9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75239" y="817568"/>
              <a:ext cx="264960" cy="181867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pPr algn="ctr" defTabSz="457189">
                <a:defRPr/>
              </a:pPr>
              <a:r>
                <a:rPr lang="en-US" sz="700" b="1" dirty="0">
                  <a:solidFill>
                    <a:srgbClr val="049FD9"/>
                  </a:solidFill>
                  <a:latin typeface="Helvetica Neue Light"/>
                  <a:cs typeface="Helvetica Neue Light"/>
                </a:rPr>
                <a:t>Dist-1</a:t>
              </a:r>
            </a:p>
          </p:txBody>
        </p:sp>
      </p:grpSp>
      <p:sp>
        <p:nvSpPr>
          <p:cNvPr id="286" name="TextBox 285"/>
          <p:cNvSpPr txBox="1"/>
          <p:nvPr/>
        </p:nvSpPr>
        <p:spPr>
          <a:xfrm>
            <a:off x="6094015" y="2233115"/>
            <a:ext cx="530911" cy="20005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r" defTabSz="457189">
              <a:defRPr/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latin typeface="Helvetica Neue Light"/>
                <a:cs typeface="Helvetica Neue Light"/>
              </a:rPr>
              <a:t>40G/10G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42" y="2108554"/>
            <a:ext cx="2364327" cy="22474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965" y="2120743"/>
            <a:ext cx="2364327" cy="224745"/>
          </a:xfrm>
          <a:prstGeom prst="rect">
            <a:avLst/>
          </a:prstGeom>
        </p:spPr>
      </p:pic>
      <p:grpSp>
        <p:nvGrpSpPr>
          <p:cNvPr id="67" name="Group 209"/>
          <p:cNvGrpSpPr/>
          <p:nvPr/>
        </p:nvGrpSpPr>
        <p:grpSpPr>
          <a:xfrm>
            <a:off x="1646024" y="1165866"/>
            <a:ext cx="674227" cy="2277264"/>
            <a:chOff x="4070350" y="1788679"/>
            <a:chExt cx="1085851" cy="2656321"/>
          </a:xfrm>
          <a:solidFill>
            <a:schemeClr val="bg2">
              <a:lumMod val="95000"/>
            </a:schemeClr>
          </a:solidFill>
        </p:grpSpPr>
        <p:sp>
          <p:nvSpPr>
            <p:cNvPr id="68" name="Donut 207"/>
            <p:cNvSpPr/>
            <p:nvPr/>
          </p:nvSpPr>
          <p:spPr>
            <a:xfrm>
              <a:off x="4070350" y="1788679"/>
              <a:ext cx="1085851" cy="2656321"/>
            </a:xfrm>
            <a:prstGeom prst="donut">
              <a:avLst>
                <a:gd name="adj" fmla="val 5083"/>
              </a:avLst>
            </a:prstGeom>
            <a:grpFill/>
            <a:ln>
              <a:noFill/>
            </a:ln>
            <a:effectLst/>
            <a:scene3d>
              <a:camera prst="orthographicFront"/>
              <a:lightRig rig="threePt" dir="t">
                <a:rot lat="0" lon="0" rev="720000"/>
              </a:lightRig>
            </a:scene3d>
            <a:sp3d contourW="12700">
              <a:bevelT w="12700" h="44450"/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8585B"/>
                </a:solidFill>
              </a:endParaRPr>
            </a:p>
          </p:txBody>
        </p:sp>
        <p:sp>
          <p:nvSpPr>
            <p:cNvPr id="69" name="Donut 208"/>
            <p:cNvSpPr/>
            <p:nvPr/>
          </p:nvSpPr>
          <p:spPr>
            <a:xfrm>
              <a:off x="4119707" y="1860551"/>
              <a:ext cx="987137" cy="2508250"/>
            </a:xfrm>
            <a:prstGeom prst="donut">
              <a:avLst>
                <a:gd name="adj" fmla="val 5083"/>
              </a:avLst>
            </a:prstGeom>
            <a:grpFill/>
            <a:ln>
              <a:noFill/>
            </a:ln>
            <a:effectLst/>
            <a:scene3d>
              <a:camera prst="orthographicFront"/>
              <a:lightRig rig="threePt" dir="t">
                <a:rot lat="0" lon="0" rev="720000"/>
              </a:lightRig>
            </a:scene3d>
            <a:sp3d contourW="12700">
              <a:bevelT w="12700" h="44450"/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8585B"/>
                </a:solidFill>
              </a:endParaRPr>
            </a:p>
          </p:txBody>
        </p:sp>
      </p:grpSp>
      <p:sp>
        <p:nvSpPr>
          <p:cNvPr id="70" name="二等辺三角形 69"/>
          <p:cNvSpPr/>
          <p:nvPr/>
        </p:nvSpPr>
        <p:spPr>
          <a:xfrm rot="5400000">
            <a:off x="2109580" y="2290658"/>
            <a:ext cx="2485097" cy="158269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33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4003882"/>
            <a:ext cx="8277344" cy="587168"/>
          </a:xfrm>
        </p:spPr>
        <p:txBody>
          <a:bodyPr/>
          <a:lstStyle/>
          <a:p>
            <a:r>
              <a:rPr lang="en-US" sz="1400" dirty="0" err="1"/>
              <a:t>StackWise</a:t>
            </a:r>
            <a:r>
              <a:rPr lang="en-US" sz="1400" dirty="0"/>
              <a:t> Virtual</a:t>
            </a:r>
            <a:r>
              <a:rPr lang="ja-JP" altLang="en-US" sz="1400" dirty="0"/>
              <a:t>を組む</a:t>
            </a:r>
            <a:r>
              <a:rPr lang="en-US" sz="1400" dirty="0"/>
              <a:t>Catalyst 9k</a:t>
            </a:r>
            <a:r>
              <a:rPr lang="ja-JP" altLang="en-US" sz="1400" dirty="0"/>
              <a:t>は同じ</a:t>
            </a:r>
            <a:r>
              <a:rPr lang="en-US" altLang="ja-JP" sz="1400" dirty="0"/>
              <a:t>IOS</a:t>
            </a:r>
            <a:r>
              <a:rPr lang="ja-JP" altLang="en-US" sz="1400" dirty="0"/>
              <a:t>のバージョンと</a:t>
            </a:r>
            <a:r>
              <a:rPr lang="ja-JP" altLang="en-US" sz="1400" dirty="0" smtClean="0"/>
              <a:t>ライセンス</a:t>
            </a:r>
            <a:r>
              <a:rPr lang="en-US" altLang="ja-JP" sz="1400" dirty="0" smtClean="0"/>
              <a:t> </a:t>
            </a:r>
            <a:r>
              <a:rPr lang="ja-JP" altLang="en-US" sz="1400" dirty="0" smtClean="0"/>
              <a:t>タイプ</a:t>
            </a:r>
            <a:r>
              <a:rPr lang="ja-JP" altLang="en-US" sz="1400" dirty="0"/>
              <a:t>でなければならない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StackWise</a:t>
            </a:r>
            <a:r>
              <a:rPr lang="en-US" dirty="0" smtClean="0"/>
              <a:t> Virtual</a:t>
            </a:r>
            <a:r>
              <a:rPr lang="ja-JP" altLang="en-US" dirty="0" smtClean="0"/>
              <a:t>の導入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71956" y="1328812"/>
            <a:ext cx="5147766" cy="593104"/>
            <a:chOff x="1971955" y="1685671"/>
            <a:chExt cx="5147766" cy="593104"/>
          </a:xfrm>
        </p:grpSpPr>
        <p:sp>
          <p:nvSpPr>
            <p:cNvPr id="19" name="Rounded Rectangle 18"/>
            <p:cNvSpPr/>
            <p:nvPr/>
          </p:nvSpPr>
          <p:spPr>
            <a:xfrm>
              <a:off x="1992064" y="1698658"/>
              <a:ext cx="347133" cy="186267"/>
            </a:xfrm>
            <a:prstGeom prst="roundRect">
              <a:avLst/>
            </a:prstGeom>
            <a:solidFill>
              <a:srgbClr val="67676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49FD9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1955" y="1685671"/>
              <a:ext cx="396262" cy="2000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SW-1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652040" y="1701029"/>
              <a:ext cx="347133" cy="186267"/>
            </a:xfrm>
            <a:prstGeom prst="roundRect">
              <a:avLst/>
            </a:prstGeom>
            <a:solidFill>
              <a:srgbClr val="67676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49FD9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5371" y="1694138"/>
              <a:ext cx="396262" cy="2000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SW-2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3694" y="2078720"/>
              <a:ext cx="72487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FFFFFF">
                      <a:lumMod val="50000"/>
                    </a:srgbClr>
                  </a:solidFill>
                  <a:latin typeface="Helvetica Neue Light"/>
                  <a:cs typeface="Helvetica Neue Light"/>
                </a:rPr>
                <a:t>Catallyst</a:t>
              </a:r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Helvetica Neue Light"/>
                  <a:cs typeface="Helvetica Neue Light"/>
                </a:rPr>
                <a:t> 9500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4079" y="2074238"/>
              <a:ext cx="70564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Helvetica Neue Light"/>
                  <a:cs typeface="Helvetica Neue Light"/>
                </a:rPr>
                <a:t>Catalyst 9500</a:t>
              </a:r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2602012" y="2367715"/>
          <a:ext cx="3710940" cy="1520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9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9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pPr algn="ctr"/>
                      <a:endParaRPr lang="en-US" sz="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SW-1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SW-2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Model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Catalyst 9k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Catalyst 9k</a:t>
                      </a:r>
                      <a:endParaRPr lang="en-US" sz="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Software Version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16.6.1</a:t>
                      </a:r>
                      <a:endParaRPr lang="en-US" sz="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16.6.1</a:t>
                      </a:r>
                      <a:endParaRPr lang="en-US" sz="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Software License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800" b="0" dirty="0" smtClean="0"/>
                        <a:t>Advantage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dirty="0" smtClean="0"/>
                        <a:t>Advantage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Inter-Chassis</a:t>
                      </a:r>
                      <a:r>
                        <a:rPr lang="en-US" sz="800" baseline="0" dirty="0" smtClean="0"/>
                        <a:t> Link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40G  |  10G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40G  |  10G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Max Inter-Chassis</a:t>
                      </a:r>
                      <a:r>
                        <a:rPr lang="en-US" sz="800" baseline="0" dirty="0" smtClean="0"/>
                        <a:t> Link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8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Dual-Active</a:t>
                      </a:r>
                      <a:r>
                        <a:rPr lang="en-US" sz="800" baseline="0" dirty="0" smtClean="0"/>
                        <a:t> Detection Link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4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3112" y="2084088"/>
            <a:ext cx="2832823" cy="2616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100" dirty="0" err="1">
                <a:solidFill>
                  <a:srgbClr val="58585B"/>
                </a:solidFill>
                <a:latin typeface="Helvetica Neue Light"/>
                <a:cs typeface="Helvetica Neue Light"/>
              </a:rPr>
              <a:t>StackWise</a:t>
            </a:r>
            <a:r>
              <a:rPr lang="en-US" sz="1100" dirty="0">
                <a:solidFill>
                  <a:srgbClr val="58585B"/>
                </a:solidFill>
                <a:latin typeface="Helvetica Neue Light"/>
                <a:cs typeface="Helvetica Neue Light"/>
              </a:rPr>
              <a:t> Virtual Deployment Pre-Requisite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956" y="1552277"/>
            <a:ext cx="2364327" cy="224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95" y="1552277"/>
            <a:ext cx="2364327" cy="2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StackWise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Virtual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対応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状況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1895" y="1447143"/>
            <a:ext cx="6348064" cy="2872244"/>
            <a:chOff x="1746250" y="1604440"/>
            <a:chExt cx="6599464" cy="3829659"/>
          </a:xfrm>
        </p:grpSpPr>
        <p:sp>
          <p:nvSpPr>
            <p:cNvPr id="4" name="Chevron 3"/>
            <p:cNvSpPr/>
            <p:nvPr/>
          </p:nvSpPr>
          <p:spPr>
            <a:xfrm>
              <a:off x="6193396" y="1604440"/>
              <a:ext cx="2152318" cy="451413"/>
            </a:xfrm>
            <a:prstGeom prst="chevron">
              <a:avLst/>
            </a:prstGeom>
            <a:solidFill>
              <a:srgbClr val="204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Q2’CY2018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76229" y="2157505"/>
              <a:ext cx="1930142" cy="496800"/>
            </a:xfrm>
            <a:prstGeom prst="rect">
              <a:avLst/>
            </a:prstGeom>
            <a:solidFill>
              <a:srgbClr val="0F2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IOS XE 16.8.1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56526" y="2673300"/>
              <a:ext cx="1949845" cy="956171"/>
            </a:xfrm>
            <a:prstGeom prst="rect">
              <a:avLst/>
            </a:prstGeom>
            <a:solidFill>
              <a:srgbClr val="DFE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2-Node SWV ISSU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90632" y="3629471"/>
              <a:ext cx="2015739" cy="1803655"/>
            </a:xfrm>
            <a:prstGeom prst="rect">
              <a:avLst/>
            </a:prstGeom>
            <a:solidFill>
              <a:srgbClr val="D3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Catalyst</a:t>
              </a: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9500-12Px40G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Catalyst</a:t>
              </a: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9500-40Px10G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Catalyst</a:t>
              </a: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9500-16Px10G </a:t>
              </a:r>
            </a:p>
          </p:txBody>
        </p:sp>
        <p:sp>
          <p:nvSpPr>
            <p:cNvPr id="8" name="Chevron 7"/>
            <p:cNvSpPr/>
            <p:nvPr/>
          </p:nvSpPr>
          <p:spPr>
            <a:xfrm>
              <a:off x="3975286" y="1614020"/>
              <a:ext cx="2319093" cy="451413"/>
            </a:xfrm>
            <a:prstGeom prst="chevron">
              <a:avLst/>
            </a:prstGeom>
            <a:solidFill>
              <a:srgbClr val="204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Q3’CY2017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041070" y="2154548"/>
              <a:ext cx="2169375" cy="496800"/>
            </a:xfrm>
            <a:prstGeom prst="rect">
              <a:avLst/>
            </a:prstGeom>
            <a:solidFill>
              <a:srgbClr val="0F2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IOS XE 16.6.1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1069" y="2672711"/>
              <a:ext cx="2247021" cy="981825"/>
            </a:xfrm>
            <a:prstGeom prst="rect">
              <a:avLst/>
            </a:prstGeom>
            <a:solidFill>
              <a:srgbClr val="DFE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Local Hash support for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StackWise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Virtual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Etherchannel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Dual active detection using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ePGP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22152" y="3636526"/>
              <a:ext cx="2465936" cy="1794076"/>
            </a:xfrm>
            <a:prstGeom prst="rect">
              <a:avLst/>
            </a:prstGeom>
            <a:solidFill>
              <a:srgbClr val="D3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0" lang="es-ES_trad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Catalyst</a:t>
              </a:r>
              <a:r>
                <a:rPr kumimoji="0" lang="es-ES_trad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9500-24Q (24 </a:t>
              </a:r>
              <a:r>
                <a:rPr kumimoji="0" lang="es-ES_trad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port</a:t>
              </a:r>
              <a:r>
                <a:rPr kumimoji="0" lang="es-ES_trad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40G)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52705" y="2154548"/>
              <a:ext cx="2222581" cy="496800"/>
            </a:xfrm>
            <a:prstGeom prst="rect">
              <a:avLst/>
            </a:prstGeom>
            <a:solidFill>
              <a:srgbClr val="0F2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IOS XE 16.3.3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46250" y="2671296"/>
              <a:ext cx="2315404" cy="961732"/>
            </a:xfrm>
            <a:prstGeom prst="rect">
              <a:avLst/>
            </a:prstGeom>
            <a:solidFill>
              <a:srgbClr val="DFE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Dual Active Detection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with </a:t>
              </a: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Fast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H</a:t>
              </a: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ellos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65924" y="3629607"/>
              <a:ext cx="2118169" cy="1804492"/>
            </a:xfrm>
            <a:prstGeom prst="rect">
              <a:avLst/>
            </a:prstGeom>
            <a:solidFill>
              <a:srgbClr val="D3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r-IN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Catalyst</a:t>
              </a:r>
              <a:r>
                <a:rPr kumimoji="0" lang="mr-I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3850-48XS (48-port 10G)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1751409" y="1612771"/>
              <a:ext cx="2327105" cy="451413"/>
            </a:xfrm>
            <a:prstGeom prst="homePlate">
              <a:avLst/>
            </a:prstGeom>
            <a:solidFill>
              <a:srgbClr val="2047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Q1’CY2017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3478" y="2967911"/>
            <a:ext cx="1122973" cy="1345557"/>
          </a:xfrm>
          <a:prstGeom prst="rect">
            <a:avLst/>
          </a:prstGeom>
          <a:solidFill>
            <a:srgbClr val="D3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Stackwise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Virtual Supported Platforms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591" y="2231541"/>
            <a:ext cx="1114059" cy="736370"/>
          </a:xfrm>
          <a:prstGeom prst="rect">
            <a:avLst/>
          </a:prstGeom>
          <a:solidFill>
            <a:srgbClr val="DFE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Stackwise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Virtual Features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128588" marR="0" lvl="0" indent="-128588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25274" y="1260003"/>
            <a:ext cx="474385" cy="478055"/>
            <a:chOff x="227023" y="1601778"/>
            <a:chExt cx="543754" cy="529722"/>
          </a:xfrm>
        </p:grpSpPr>
        <p:sp>
          <p:nvSpPr>
            <p:cNvPr id="19" name="32-Point Star 18"/>
            <p:cNvSpPr/>
            <p:nvPr/>
          </p:nvSpPr>
          <p:spPr>
            <a:xfrm>
              <a:off x="227023" y="1601778"/>
              <a:ext cx="543754" cy="529722"/>
            </a:xfrm>
            <a:prstGeom prst="star32">
              <a:avLst/>
            </a:prstGeom>
            <a:solidFill>
              <a:srgbClr val="6EBE4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0552" y="1776711"/>
              <a:ext cx="518516" cy="20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"/>
                </a:rPr>
                <a:t>Shipping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69517" y="1271209"/>
            <a:ext cx="474385" cy="478055"/>
            <a:chOff x="227023" y="1601778"/>
            <a:chExt cx="543754" cy="529722"/>
          </a:xfrm>
        </p:grpSpPr>
        <p:sp>
          <p:nvSpPr>
            <p:cNvPr id="22" name="32-Point Star 21"/>
            <p:cNvSpPr/>
            <p:nvPr/>
          </p:nvSpPr>
          <p:spPr>
            <a:xfrm>
              <a:off x="227023" y="1601778"/>
              <a:ext cx="543754" cy="529722"/>
            </a:xfrm>
            <a:prstGeom prst="star32">
              <a:avLst/>
            </a:prstGeom>
            <a:solidFill>
              <a:srgbClr val="6EBE4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0552" y="1776711"/>
              <a:ext cx="518516" cy="20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"/>
                </a:rPr>
                <a:t>Shipping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3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人間工学に基づいた製品デザイン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56" name="Rounded Rectangle 30"/>
          <p:cNvSpPr/>
          <p:nvPr/>
        </p:nvSpPr>
        <p:spPr>
          <a:xfrm>
            <a:off x="5549473" y="1319358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676767">
                  <a:lumMod val="75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Rounded Rectangle 29"/>
          <p:cNvSpPr/>
          <p:nvPr/>
        </p:nvSpPr>
        <p:spPr>
          <a:xfrm>
            <a:off x="3731519" y="1315724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Rounded Rectangle 3"/>
          <p:cNvSpPr/>
          <p:nvPr/>
        </p:nvSpPr>
        <p:spPr>
          <a:xfrm>
            <a:off x="150881" y="1273317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9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3171">
            <a:off x="5905793" y="1298541"/>
            <a:ext cx="937170" cy="1916208"/>
          </a:xfrm>
          <a:prstGeom prst="rect">
            <a:avLst/>
          </a:prstGeom>
        </p:spPr>
      </p:pic>
      <p:pic>
        <p:nvPicPr>
          <p:cNvPr id="60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341" y="2471666"/>
            <a:ext cx="977857" cy="851792"/>
          </a:xfrm>
          <a:prstGeom prst="rect">
            <a:avLst/>
          </a:prstGeom>
        </p:spPr>
      </p:pic>
      <p:pic>
        <p:nvPicPr>
          <p:cNvPr id="61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617" y="1297536"/>
            <a:ext cx="1667669" cy="1389843"/>
          </a:xfrm>
          <a:prstGeom prst="rect">
            <a:avLst/>
          </a:prstGeom>
        </p:spPr>
      </p:pic>
      <p:sp>
        <p:nvSpPr>
          <p:cNvPr id="62" name="Rectangle 13"/>
          <p:cNvSpPr/>
          <p:nvPr/>
        </p:nvSpPr>
        <p:spPr>
          <a:xfrm>
            <a:off x="5856928" y="3287224"/>
            <a:ext cx="1323764" cy="4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Grab area in molded plastic</a:t>
            </a:r>
          </a:p>
        </p:txBody>
      </p:sp>
      <p:sp>
        <p:nvSpPr>
          <p:cNvPr id="63" name="Rectangle 14"/>
          <p:cNvSpPr/>
          <p:nvPr/>
        </p:nvSpPr>
        <p:spPr>
          <a:xfrm>
            <a:off x="2151474" y="3323073"/>
            <a:ext cx="1383712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Silver/Nickel Based. 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Smooth finish</a:t>
            </a:r>
          </a:p>
        </p:txBody>
      </p:sp>
      <p:sp>
        <p:nvSpPr>
          <p:cNvPr id="64" name="Rectangle 17"/>
          <p:cNvSpPr/>
          <p:nvPr/>
        </p:nvSpPr>
        <p:spPr>
          <a:xfrm>
            <a:off x="3920781" y="3323458"/>
            <a:ext cx="129715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Medium Gray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Smooth finish</a:t>
            </a:r>
          </a:p>
        </p:txBody>
      </p:sp>
      <p:pic>
        <p:nvPicPr>
          <p:cNvPr id="65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56" y="1402515"/>
            <a:ext cx="1345733" cy="1664189"/>
          </a:xfrm>
          <a:prstGeom prst="rect">
            <a:avLst/>
          </a:prstGeom>
        </p:spPr>
      </p:pic>
      <p:sp>
        <p:nvSpPr>
          <p:cNvPr id="66" name="Rectangle 25"/>
          <p:cNvSpPr/>
          <p:nvPr/>
        </p:nvSpPr>
        <p:spPr>
          <a:xfrm>
            <a:off x="7614258" y="3315514"/>
            <a:ext cx="1190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Frame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2.5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mm. </a:t>
            </a:r>
          </a:p>
        </p:txBody>
      </p:sp>
      <p:sp>
        <p:nvSpPr>
          <p:cNvPr id="67" name="Rectangle 27"/>
          <p:cNvSpPr/>
          <p:nvPr/>
        </p:nvSpPr>
        <p:spPr>
          <a:xfrm>
            <a:off x="498651" y="3287224"/>
            <a:ext cx="1011816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676767">
                    <a:lumMod val="7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Circle Pattern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676767">
                    <a:lumMod val="7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Hex Packing</a:t>
            </a:r>
          </a:p>
        </p:txBody>
      </p:sp>
      <p:grpSp>
        <p:nvGrpSpPr>
          <p:cNvPr id="68" name="Group 2"/>
          <p:cNvGrpSpPr/>
          <p:nvPr/>
        </p:nvGrpSpPr>
        <p:grpSpPr>
          <a:xfrm>
            <a:off x="3298503" y="3768482"/>
            <a:ext cx="2652964" cy="806085"/>
            <a:chOff x="1648326" y="4824144"/>
            <a:chExt cx="3537285" cy="1074780"/>
          </a:xfrm>
        </p:grpSpPr>
        <p:pic>
          <p:nvPicPr>
            <p:cNvPr id="69" name="Picture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503" y="5200569"/>
              <a:ext cx="976295" cy="646795"/>
            </a:xfrm>
            <a:prstGeom prst="rect">
              <a:avLst/>
            </a:prstGeom>
          </p:spPr>
        </p:pic>
        <p:pic>
          <p:nvPicPr>
            <p:cNvPr id="70" name="Picture 1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0280" y="5200569"/>
              <a:ext cx="776153" cy="646795"/>
            </a:xfrm>
            <a:prstGeom prst="rect">
              <a:avLst/>
            </a:prstGeom>
          </p:spPr>
        </p:pic>
        <p:pic>
          <p:nvPicPr>
            <p:cNvPr id="71" name="Picture 2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667" y="5200569"/>
              <a:ext cx="698355" cy="698355"/>
            </a:xfrm>
            <a:prstGeom prst="rect">
              <a:avLst/>
            </a:prstGeom>
          </p:spPr>
        </p:pic>
        <p:pic>
          <p:nvPicPr>
            <p:cNvPr id="72" name="Picture 2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2915" y="5200569"/>
              <a:ext cx="646795" cy="646795"/>
            </a:xfrm>
            <a:prstGeom prst="rect">
              <a:avLst/>
            </a:prstGeom>
          </p:spPr>
        </p:pic>
        <p:sp>
          <p:nvSpPr>
            <p:cNvPr id="73" name="Rounded Rectangle 1"/>
            <p:cNvSpPr/>
            <p:nvPr/>
          </p:nvSpPr>
          <p:spPr>
            <a:xfrm>
              <a:off x="1648326" y="5059651"/>
              <a:ext cx="3537285" cy="839273"/>
            </a:xfrm>
            <a:prstGeom prst="roundRect">
              <a:avLst/>
            </a:prstGeom>
            <a:noFill/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TextBox 22"/>
            <p:cNvSpPr txBox="1"/>
            <p:nvPr/>
          </p:nvSpPr>
          <p:spPr>
            <a:xfrm>
              <a:off x="1971001" y="4824144"/>
              <a:ext cx="2841706" cy="4001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Best </a:t>
              </a:r>
              <a:r>
                <a: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7B74E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Safety </a:t>
              </a:r>
              <a:r>
                <a: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Certifications</a:t>
              </a:r>
            </a:p>
          </p:txBody>
        </p:sp>
      </p:grpSp>
      <p:sp>
        <p:nvSpPr>
          <p:cNvPr id="75" name="Rounded Rectangle 24"/>
          <p:cNvSpPr/>
          <p:nvPr/>
        </p:nvSpPr>
        <p:spPr>
          <a:xfrm>
            <a:off x="1941200" y="1297536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6" name="Picture 2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162" y="1402515"/>
            <a:ext cx="1114331" cy="1700565"/>
          </a:xfrm>
          <a:prstGeom prst="rect">
            <a:avLst/>
          </a:prstGeom>
        </p:spPr>
      </p:pic>
      <p:sp>
        <p:nvSpPr>
          <p:cNvPr id="77" name="Rounded Rectangle 31"/>
          <p:cNvSpPr/>
          <p:nvPr/>
        </p:nvSpPr>
        <p:spPr>
          <a:xfrm>
            <a:off x="7358349" y="1324938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8" name="Picture 2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173" y="1936025"/>
            <a:ext cx="1460938" cy="69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7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284669"/>
            <a:ext cx="8345488" cy="731837"/>
          </a:xfrm>
        </p:spPr>
        <p:txBody>
          <a:bodyPr/>
          <a:lstStyle/>
          <a:p>
            <a:r>
              <a:rPr lang="en-US" altLang="ja-JP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Cisco</a:t>
            </a:r>
            <a:r>
              <a:rPr lang="ja-JP" altLang="en-US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Catalyst </a:t>
            </a:r>
            <a:r>
              <a:rPr lang="en-US" sz="28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9000:</a:t>
            </a:r>
            <a:r>
              <a:rPr lang="ja-JP" altLang="en-US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8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sz="28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28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新た</a:t>
            </a:r>
            <a:r>
              <a:rPr lang="ja-JP" altLang="en-US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なパッケージ体系＆ライセンス</a:t>
            </a:r>
            <a:endParaRPr lang="en-US" sz="18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8123" y="3381171"/>
            <a:ext cx="3327301" cy="13156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23" y="1770756"/>
            <a:ext cx="3327301" cy="1015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23" y="1157757"/>
            <a:ext cx="3327301" cy="360949"/>
          </a:xfrm>
          <a:prstGeom prst="rect">
            <a:avLst/>
          </a:prstGeom>
          <a:solidFill>
            <a:schemeClr val="accent1"/>
          </a:solidFill>
          <a:ln w="34925" cap="rnd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defTabSz="6850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214794"/>
                </a:solidFill>
                <a:latin typeface="MS PGothic" charset="-128"/>
                <a:ea typeface="MS PGothic" charset="-128"/>
                <a:cs typeface="MS PGothic" charset="-128"/>
              </a:rPr>
              <a:t>現在のパッケージ</a:t>
            </a:r>
            <a:endParaRPr lang="en-US" sz="1400" b="1" dirty="0">
              <a:solidFill>
                <a:srgbClr val="214794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" name="Can 4"/>
          <p:cNvSpPr/>
          <p:nvPr/>
        </p:nvSpPr>
        <p:spPr>
          <a:xfrm>
            <a:off x="610202" y="1871689"/>
            <a:ext cx="3121539" cy="681824"/>
          </a:xfrm>
          <a:prstGeom prst="can">
            <a:avLst>
              <a:gd name="adj" fmla="val 63"/>
            </a:avLst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IP Services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フル</a:t>
            </a:r>
            <a:r>
              <a:rPr lang="en-US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L3 </a:t>
            </a:r>
            <a:r>
              <a:rPr lang="ja-JP" altLang="en-US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および</a:t>
            </a:r>
            <a:r>
              <a:rPr lang="en-US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コアとなる差別化機能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Can 3"/>
          <p:cNvSpPr/>
          <p:nvPr/>
        </p:nvSpPr>
        <p:spPr>
          <a:xfrm>
            <a:off x="628054" y="3447161"/>
            <a:ext cx="3121539" cy="500485"/>
          </a:xfrm>
          <a:prstGeom prst="can">
            <a:avLst>
              <a:gd name="adj" fmla="val 63"/>
            </a:avLst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IP Base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IP </a:t>
            </a:r>
            <a:r>
              <a:rPr lang="ja-JP" altLang="en-US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ルーティング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および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アクセスによる差別化機能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Can 2"/>
          <p:cNvSpPr/>
          <p:nvPr/>
        </p:nvSpPr>
        <p:spPr>
          <a:xfrm>
            <a:off x="610202" y="4056026"/>
            <a:ext cx="3121539" cy="487917"/>
          </a:xfrm>
          <a:prstGeom prst="can">
            <a:avLst>
              <a:gd name="adj" fmla="val 63"/>
            </a:avLst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Lan Base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L2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機能およびコンペとの同等機能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44953" y="1920198"/>
            <a:ext cx="615299" cy="708340"/>
          </a:xfrm>
          <a:prstGeom prst="rightArrow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05293" y="3381171"/>
            <a:ext cx="3305684" cy="13156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5293" y="1281587"/>
            <a:ext cx="3305684" cy="197718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8882" y="1101113"/>
            <a:ext cx="3302094" cy="360949"/>
          </a:xfrm>
          <a:prstGeom prst="rect">
            <a:avLst/>
          </a:prstGeom>
          <a:solidFill>
            <a:schemeClr val="accent1"/>
          </a:solidFill>
          <a:ln w="34925" cap="rnd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defTabSz="6850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14794"/>
                </a:solidFill>
                <a:latin typeface="MS PGothic" charset="-128"/>
                <a:ea typeface="MS PGothic" charset="-128"/>
                <a:cs typeface="MS PGothic" charset="-128"/>
              </a:rPr>
              <a:t>C9K  - </a:t>
            </a:r>
            <a:r>
              <a:rPr lang="ja-JP" altLang="en-US" sz="1400" b="1" dirty="0">
                <a:solidFill>
                  <a:srgbClr val="214794"/>
                </a:solidFill>
                <a:latin typeface="MS PGothic" charset="-128"/>
                <a:ea typeface="MS PGothic" charset="-128"/>
                <a:cs typeface="MS PGothic" charset="-128"/>
              </a:rPr>
              <a:t>新たなパッケージ体系</a:t>
            </a:r>
            <a:endParaRPr lang="en-US" sz="1400" b="1" dirty="0">
              <a:solidFill>
                <a:srgbClr val="214794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" name="Can 17"/>
          <p:cNvSpPr/>
          <p:nvPr/>
        </p:nvSpPr>
        <p:spPr>
          <a:xfrm>
            <a:off x="4857181" y="3483530"/>
            <a:ext cx="3194120" cy="573555"/>
          </a:xfrm>
          <a:prstGeom prst="can">
            <a:avLst>
              <a:gd name="adj" fmla="val 45"/>
            </a:avLst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DNA Essentials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シンプルなネットワーク運用ソリューションパッケージ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6781558" y="2957650"/>
            <a:ext cx="3194120" cy="35869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Cat 9K </a:t>
            </a: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発注時に</a:t>
            </a:r>
            <a:r>
              <a:rPr lang="en-US" altLang="ja-JP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DNA</a:t>
            </a: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サブスクリプションライセンス</a:t>
            </a:r>
            <a:endParaRPr lang="en-US" altLang="ja-JP" sz="1050" b="1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購入が必要です（最低</a:t>
            </a:r>
            <a:r>
              <a:rPr lang="en-US" altLang="ja-JP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3</a:t>
            </a: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年間）</a:t>
            </a:r>
            <a:endParaRPr lang="en-US" sz="1050" b="1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044953" y="3685592"/>
            <a:ext cx="615299" cy="708340"/>
          </a:xfrm>
          <a:prstGeom prst="rightArrow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5049" y="3229872"/>
            <a:ext cx="73959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>
            <a:off x="4857180" y="1558275"/>
            <a:ext cx="3169861" cy="703564"/>
          </a:xfrm>
          <a:prstGeom prst="can">
            <a:avLst>
              <a:gd name="adj" fmla="val 45"/>
            </a:avLst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DNA Advantage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Software Defined Access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、アシュアランス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 err="1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、</a:t>
            </a:r>
            <a:r>
              <a:rPr lang="en-US" altLang="ja-JP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ETA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（暗号化トラフィック解析）等のソリューションパッケージ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" name="Can 20"/>
          <p:cNvSpPr/>
          <p:nvPr/>
        </p:nvSpPr>
        <p:spPr>
          <a:xfrm>
            <a:off x="4857180" y="2289870"/>
            <a:ext cx="3169861" cy="703564"/>
          </a:xfrm>
          <a:prstGeom prst="can">
            <a:avLst>
              <a:gd name="adj" fmla="val 45"/>
            </a:avLst>
          </a:prstGeom>
          <a:solidFill>
            <a:srgbClr val="3EBA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Network Advantage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フル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L3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機能と柔軟なセグメンテーション、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および</a:t>
            </a:r>
            <a:endParaRPr lang="en-US" altLang="ja-JP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ネットワークの柔軟性・可用性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" name="Can 22"/>
          <p:cNvSpPr/>
          <p:nvPr/>
        </p:nvSpPr>
        <p:spPr>
          <a:xfrm>
            <a:off x="4857181" y="4082357"/>
            <a:ext cx="3194120" cy="573555"/>
          </a:xfrm>
          <a:prstGeom prst="can">
            <a:avLst>
              <a:gd name="adj" fmla="val 45"/>
            </a:avLst>
          </a:prstGeom>
          <a:solidFill>
            <a:srgbClr val="3EBA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Network Essentials 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競争力のあるフル </a:t>
            </a:r>
            <a:r>
              <a:rPr lang="en-US" altLang="ja-JP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L2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機能＋</a:t>
            </a:r>
            <a:r>
              <a:rPr lang="ja-JP" altLang="en-US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アクセス</a:t>
            </a:r>
            <a:r>
              <a:rPr lang="en-US" altLang="ja-JP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ルーティング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25" name="Straight Connector 13"/>
          <p:cNvCxnSpPr/>
          <p:nvPr/>
        </p:nvCxnSpPr>
        <p:spPr>
          <a:xfrm>
            <a:off x="748505" y="4734059"/>
            <a:ext cx="73959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p-Down Arrow 8">
            <a:extLst>
              <a:ext uri="{FF2B5EF4-FFF2-40B4-BE49-F238E27FC236}">
                <a16:creationId xmlns:a16="http://schemas.microsoft.com/office/drawing/2014/main" xmlns="" id="{5A0AB2F0-1DA8-4DC2-8C57-5CB161D7F18F}"/>
              </a:ext>
            </a:extLst>
          </p:cNvPr>
          <p:cNvSpPr/>
          <p:nvPr/>
        </p:nvSpPr>
        <p:spPr>
          <a:xfrm>
            <a:off x="6163081" y="2982877"/>
            <a:ext cx="606866" cy="519065"/>
          </a:xfrm>
          <a:prstGeom prst="upDownArrow">
            <a:avLst>
              <a:gd name="adj1" fmla="val 50000"/>
              <a:gd name="adj2" fmla="val 35842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kern="0" dirty="0">
                <a:solidFill>
                  <a:prstClr val="white"/>
                </a:solidFill>
                <a:latin typeface="MS PGothic" charset="-128"/>
                <a:ea typeface="MS PGothic" charset="-128"/>
                <a:cs typeface="MS PGothic" charset="-128"/>
              </a:rPr>
              <a:t>選択</a:t>
            </a:r>
            <a:endParaRPr lang="en-US" sz="800" kern="0" dirty="0">
              <a:solidFill>
                <a:prstClr val="white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リーズナブルな価格</a:t>
            </a:r>
            <a:r>
              <a:rPr kumimoji="1" lang="ja-JP" altLang="en-US" dirty="0">
                <a:latin typeface="MS PGothic" charset="-128"/>
                <a:ea typeface="MS PGothic" charset="-128"/>
                <a:cs typeface="MS PGothic" charset="-128"/>
              </a:rPr>
              <a:t>体</a:t>
            </a:r>
            <a:r>
              <a:rPr kumimoji="1"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系 </a:t>
            </a:r>
            <a:r>
              <a:rPr kumimoji="1"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kumimoji="1"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補足</a:t>
            </a:r>
            <a:r>
              <a:rPr kumimoji="1"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)</a:t>
            </a:r>
            <a:endParaRPr kumimoji="1" lang="ja-JP" alt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39333" y="1625039"/>
            <a:ext cx="7773807" cy="1516152"/>
            <a:chOff x="563746" y="2718636"/>
            <a:chExt cx="6537059" cy="1274945"/>
          </a:xfrm>
        </p:grpSpPr>
        <p:sp>
          <p:nvSpPr>
            <p:cNvPr id="3" name="object 26"/>
            <p:cNvSpPr/>
            <p:nvPr/>
          </p:nvSpPr>
          <p:spPr>
            <a:xfrm>
              <a:off x="619058" y="3444984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60">
                  <a:moveTo>
                    <a:pt x="0" y="0"/>
                  </a:moveTo>
                  <a:lnTo>
                    <a:pt x="2676537" y="0"/>
                  </a:lnTo>
                </a:path>
              </a:pathLst>
            </a:custGeom>
            <a:ln w="17995">
              <a:solidFill>
                <a:srgbClr val="E3272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4" name="object 27"/>
            <p:cNvSpPr/>
            <p:nvPr/>
          </p:nvSpPr>
          <p:spPr>
            <a:xfrm>
              <a:off x="4345603" y="3112379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59">
                  <a:moveTo>
                    <a:pt x="0" y="0"/>
                  </a:moveTo>
                  <a:lnTo>
                    <a:pt x="2676550" y="0"/>
                  </a:lnTo>
                </a:path>
              </a:pathLst>
            </a:custGeom>
            <a:ln w="17995">
              <a:solidFill>
                <a:srgbClr val="E3272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5" name="object 54"/>
            <p:cNvSpPr txBox="1"/>
            <p:nvPr/>
          </p:nvSpPr>
          <p:spPr>
            <a:xfrm>
              <a:off x="1995338" y="3130646"/>
              <a:ext cx="974090" cy="2534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53975">
                <a:lnSpc>
                  <a:spcPct val="111100"/>
                </a:lnSpc>
                <a:spcBef>
                  <a:spcPts val="100"/>
                </a:spcBef>
              </a:pP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900" spc="-2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相当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機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能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で </a:t>
              </a:r>
              <a:r>
                <a:rPr sz="900" spc="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LAN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同価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格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帯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" name="object 55"/>
            <p:cNvSpPr txBox="1"/>
            <p:nvPr/>
          </p:nvSpPr>
          <p:spPr>
            <a:xfrm>
              <a:off x="1885431" y="3486741"/>
              <a:ext cx="1270635" cy="50684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sz="900" spc="-1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3850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の</a:t>
              </a:r>
              <a:r>
                <a:rPr sz="900" spc="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比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較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DNA Essentials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は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889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</a:t>
              </a:r>
              <a:r>
                <a:rPr sz="900" spc="-9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年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間のサ</a:t>
              </a:r>
              <a:r>
                <a:rPr sz="900" spc="-3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ブ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ス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ク</a:t>
              </a:r>
              <a:r>
                <a:rPr sz="900" spc="-6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リ</a:t>
              </a:r>
              <a:r>
                <a:rPr sz="900" spc="-3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プ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シ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ョ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ン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選択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時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" name="object 56"/>
            <p:cNvSpPr txBox="1"/>
            <p:nvPr/>
          </p:nvSpPr>
          <p:spPr>
            <a:xfrm>
              <a:off x="4561956" y="3151689"/>
              <a:ext cx="1270635" cy="50684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sz="900" spc="-1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3850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の</a:t>
              </a:r>
              <a:r>
                <a:rPr sz="900" spc="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比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較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DNA Advantage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は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889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</a:t>
              </a:r>
              <a:r>
                <a:rPr sz="900" spc="-9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年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間のサ</a:t>
              </a:r>
              <a:r>
                <a:rPr sz="900" spc="-3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ブ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ス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ク</a:t>
              </a:r>
              <a:r>
                <a:rPr sz="900" spc="-6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リ</a:t>
              </a:r>
              <a:r>
                <a:rPr sz="900" spc="-3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プ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シ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ョ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ン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選択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時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" name="object 57"/>
            <p:cNvSpPr txBox="1"/>
            <p:nvPr/>
          </p:nvSpPr>
          <p:spPr>
            <a:xfrm>
              <a:off x="4640592" y="2795665"/>
              <a:ext cx="1036955" cy="2534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8425" marR="5080" indent="-85725">
                <a:lnSpc>
                  <a:spcPct val="111100"/>
                </a:lnSpc>
                <a:spcBef>
                  <a:spcPts val="100"/>
                </a:spcBef>
              </a:pP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900" spc="-2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Services</a:t>
              </a:r>
              <a:r>
                <a:rPr sz="900" spc="-2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相当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機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能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で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900" spc="-3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r>
                <a:rPr sz="900" spc="-3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同価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格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帯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" name="object 61"/>
            <p:cNvSpPr/>
            <p:nvPr/>
          </p:nvSpPr>
          <p:spPr>
            <a:xfrm>
              <a:off x="5972157" y="3393571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90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8"/>
                  </a:lnTo>
                  <a:lnTo>
                    <a:pt x="48796" y="417469"/>
                  </a:lnTo>
                  <a:lnTo>
                    <a:pt x="128777" y="430661"/>
                  </a:lnTo>
                  <a:lnTo>
                    <a:pt x="180565" y="436209"/>
                  </a:lnTo>
                  <a:lnTo>
                    <a:pt x="239136" y="440942"/>
                  </a:lnTo>
                  <a:lnTo>
                    <a:pt x="303676" y="444774"/>
                  </a:lnTo>
                  <a:lnTo>
                    <a:pt x="373374" y="447619"/>
                  </a:lnTo>
                  <a:lnTo>
                    <a:pt x="447416" y="449389"/>
                  </a:lnTo>
                  <a:lnTo>
                    <a:pt x="524992" y="449999"/>
                  </a:lnTo>
                  <a:lnTo>
                    <a:pt x="602571" y="449389"/>
                  </a:lnTo>
                  <a:lnTo>
                    <a:pt x="676616" y="447619"/>
                  </a:lnTo>
                  <a:lnTo>
                    <a:pt x="746316" y="444774"/>
                  </a:lnTo>
                  <a:lnTo>
                    <a:pt x="810858" y="440942"/>
                  </a:lnTo>
                  <a:lnTo>
                    <a:pt x="869430" y="436209"/>
                  </a:lnTo>
                  <a:lnTo>
                    <a:pt x="921219" y="430661"/>
                  </a:lnTo>
                  <a:lnTo>
                    <a:pt x="965413" y="424386"/>
                  </a:lnTo>
                  <a:lnTo>
                    <a:pt x="1027768" y="409998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90" h="450215">
                  <a:moveTo>
                    <a:pt x="524992" y="0"/>
                  </a:moveTo>
                  <a:lnTo>
                    <a:pt x="447416" y="609"/>
                  </a:lnTo>
                  <a:lnTo>
                    <a:pt x="373374" y="2381"/>
                  </a:lnTo>
                  <a:lnTo>
                    <a:pt x="303676" y="5228"/>
                  </a:lnTo>
                  <a:lnTo>
                    <a:pt x="239136" y="9063"/>
                  </a:lnTo>
                  <a:lnTo>
                    <a:pt x="180565" y="13799"/>
                  </a:lnTo>
                  <a:lnTo>
                    <a:pt x="128777" y="19349"/>
                  </a:lnTo>
                  <a:lnTo>
                    <a:pt x="84583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6" y="79978"/>
                  </a:lnTo>
                  <a:lnTo>
                    <a:pt x="128777" y="93165"/>
                  </a:lnTo>
                  <a:lnTo>
                    <a:pt x="180565" y="98713"/>
                  </a:lnTo>
                  <a:lnTo>
                    <a:pt x="239136" y="103447"/>
                  </a:lnTo>
                  <a:lnTo>
                    <a:pt x="303676" y="107281"/>
                  </a:lnTo>
                  <a:lnTo>
                    <a:pt x="373374" y="110127"/>
                  </a:lnTo>
                  <a:lnTo>
                    <a:pt x="447416" y="111899"/>
                  </a:lnTo>
                  <a:lnTo>
                    <a:pt x="524992" y="112509"/>
                  </a:lnTo>
                  <a:lnTo>
                    <a:pt x="602571" y="111899"/>
                  </a:lnTo>
                  <a:lnTo>
                    <a:pt x="676616" y="110127"/>
                  </a:lnTo>
                  <a:lnTo>
                    <a:pt x="746316" y="107281"/>
                  </a:lnTo>
                  <a:lnTo>
                    <a:pt x="810858" y="103447"/>
                  </a:lnTo>
                  <a:lnTo>
                    <a:pt x="869430" y="98713"/>
                  </a:lnTo>
                  <a:lnTo>
                    <a:pt x="921219" y="93165"/>
                  </a:lnTo>
                  <a:lnTo>
                    <a:pt x="965413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19" y="19349"/>
                  </a:lnTo>
                  <a:lnTo>
                    <a:pt x="869430" y="13799"/>
                  </a:lnTo>
                  <a:lnTo>
                    <a:pt x="810858" y="9063"/>
                  </a:lnTo>
                  <a:lnTo>
                    <a:pt x="746316" y="5228"/>
                  </a:lnTo>
                  <a:lnTo>
                    <a:pt x="676616" y="2381"/>
                  </a:lnTo>
                  <a:lnTo>
                    <a:pt x="602571" y="609"/>
                  </a:lnTo>
                  <a:lnTo>
                    <a:pt x="524992" y="0"/>
                  </a:lnTo>
                  <a:close/>
                </a:path>
                <a:path w="1050290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6EBE4A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" name="object 62"/>
            <p:cNvSpPr/>
            <p:nvPr/>
          </p:nvSpPr>
          <p:spPr>
            <a:xfrm>
              <a:off x="5972157" y="3393571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6" y="32545"/>
                  </a:lnTo>
                  <a:lnTo>
                    <a:pt x="128777" y="19349"/>
                  </a:lnTo>
                  <a:lnTo>
                    <a:pt x="180565" y="13799"/>
                  </a:lnTo>
                  <a:lnTo>
                    <a:pt x="239136" y="9063"/>
                  </a:lnTo>
                  <a:lnTo>
                    <a:pt x="303676" y="5228"/>
                  </a:lnTo>
                  <a:lnTo>
                    <a:pt x="373374" y="2381"/>
                  </a:lnTo>
                  <a:lnTo>
                    <a:pt x="447416" y="609"/>
                  </a:lnTo>
                  <a:lnTo>
                    <a:pt x="524992" y="0"/>
                  </a:lnTo>
                  <a:lnTo>
                    <a:pt x="602571" y="609"/>
                  </a:lnTo>
                  <a:lnTo>
                    <a:pt x="676616" y="2381"/>
                  </a:lnTo>
                  <a:lnTo>
                    <a:pt x="746316" y="5228"/>
                  </a:lnTo>
                  <a:lnTo>
                    <a:pt x="810858" y="9063"/>
                  </a:lnTo>
                  <a:lnTo>
                    <a:pt x="869430" y="13799"/>
                  </a:lnTo>
                  <a:lnTo>
                    <a:pt x="921219" y="19349"/>
                  </a:lnTo>
                  <a:lnTo>
                    <a:pt x="965413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" name="object 63"/>
            <p:cNvSpPr/>
            <p:nvPr/>
          </p:nvSpPr>
          <p:spPr>
            <a:xfrm>
              <a:off x="5972157" y="3449845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90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5"/>
                  </a:lnTo>
                  <a:lnTo>
                    <a:pt x="921219" y="374388"/>
                  </a:lnTo>
                  <a:lnTo>
                    <a:pt x="869430" y="379935"/>
                  </a:lnTo>
                  <a:lnTo>
                    <a:pt x="810858" y="384669"/>
                  </a:lnTo>
                  <a:lnTo>
                    <a:pt x="746316" y="388501"/>
                  </a:lnTo>
                  <a:lnTo>
                    <a:pt x="676616" y="391345"/>
                  </a:lnTo>
                  <a:lnTo>
                    <a:pt x="602571" y="393116"/>
                  </a:lnTo>
                  <a:lnTo>
                    <a:pt x="524992" y="393725"/>
                  </a:lnTo>
                  <a:lnTo>
                    <a:pt x="447416" y="393116"/>
                  </a:lnTo>
                  <a:lnTo>
                    <a:pt x="373374" y="391345"/>
                  </a:lnTo>
                  <a:lnTo>
                    <a:pt x="303676" y="388501"/>
                  </a:lnTo>
                  <a:lnTo>
                    <a:pt x="239136" y="384669"/>
                  </a:lnTo>
                  <a:lnTo>
                    <a:pt x="180565" y="379935"/>
                  </a:lnTo>
                  <a:lnTo>
                    <a:pt x="128777" y="374388"/>
                  </a:lnTo>
                  <a:lnTo>
                    <a:pt x="84583" y="368112"/>
                  </a:lnTo>
                  <a:lnTo>
                    <a:pt x="22229" y="353724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" name="object 64"/>
            <p:cNvSpPr txBox="1"/>
            <p:nvPr/>
          </p:nvSpPr>
          <p:spPr>
            <a:xfrm>
              <a:off x="6034120" y="3586978"/>
              <a:ext cx="928369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Network</a:t>
              </a:r>
              <a:r>
                <a:rPr sz="1000" spc="1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Advantage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3" name="object 65"/>
            <p:cNvSpPr/>
            <p:nvPr/>
          </p:nvSpPr>
          <p:spPr>
            <a:xfrm>
              <a:off x="5972157" y="3056105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90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9"/>
                  </a:lnTo>
                  <a:lnTo>
                    <a:pt x="48796" y="417471"/>
                  </a:lnTo>
                  <a:lnTo>
                    <a:pt x="128777" y="430667"/>
                  </a:lnTo>
                  <a:lnTo>
                    <a:pt x="180565" y="436216"/>
                  </a:lnTo>
                  <a:lnTo>
                    <a:pt x="239136" y="440951"/>
                  </a:lnTo>
                  <a:lnTo>
                    <a:pt x="303676" y="444785"/>
                  </a:lnTo>
                  <a:lnTo>
                    <a:pt x="373374" y="447631"/>
                  </a:lnTo>
                  <a:lnTo>
                    <a:pt x="447416" y="449402"/>
                  </a:lnTo>
                  <a:lnTo>
                    <a:pt x="524992" y="450011"/>
                  </a:lnTo>
                  <a:lnTo>
                    <a:pt x="602571" y="449402"/>
                  </a:lnTo>
                  <a:lnTo>
                    <a:pt x="676616" y="447631"/>
                  </a:lnTo>
                  <a:lnTo>
                    <a:pt x="746316" y="444785"/>
                  </a:lnTo>
                  <a:lnTo>
                    <a:pt x="810858" y="440951"/>
                  </a:lnTo>
                  <a:lnTo>
                    <a:pt x="869430" y="436216"/>
                  </a:lnTo>
                  <a:lnTo>
                    <a:pt x="921219" y="430667"/>
                  </a:lnTo>
                  <a:lnTo>
                    <a:pt x="965413" y="424389"/>
                  </a:lnTo>
                  <a:lnTo>
                    <a:pt x="1027768" y="409999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90" h="450215">
                  <a:moveTo>
                    <a:pt x="524992" y="0"/>
                  </a:moveTo>
                  <a:lnTo>
                    <a:pt x="447416" y="609"/>
                  </a:lnTo>
                  <a:lnTo>
                    <a:pt x="373374" y="2381"/>
                  </a:lnTo>
                  <a:lnTo>
                    <a:pt x="303676" y="5228"/>
                  </a:lnTo>
                  <a:lnTo>
                    <a:pt x="239136" y="9063"/>
                  </a:lnTo>
                  <a:lnTo>
                    <a:pt x="180565" y="13799"/>
                  </a:lnTo>
                  <a:lnTo>
                    <a:pt x="128777" y="19349"/>
                  </a:lnTo>
                  <a:lnTo>
                    <a:pt x="84583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6" y="79978"/>
                  </a:lnTo>
                  <a:lnTo>
                    <a:pt x="128777" y="93165"/>
                  </a:lnTo>
                  <a:lnTo>
                    <a:pt x="180565" y="98713"/>
                  </a:lnTo>
                  <a:lnTo>
                    <a:pt x="239136" y="103447"/>
                  </a:lnTo>
                  <a:lnTo>
                    <a:pt x="303676" y="107281"/>
                  </a:lnTo>
                  <a:lnTo>
                    <a:pt x="373374" y="110127"/>
                  </a:lnTo>
                  <a:lnTo>
                    <a:pt x="447416" y="111899"/>
                  </a:lnTo>
                  <a:lnTo>
                    <a:pt x="524992" y="112509"/>
                  </a:lnTo>
                  <a:lnTo>
                    <a:pt x="602571" y="111899"/>
                  </a:lnTo>
                  <a:lnTo>
                    <a:pt x="676616" y="110127"/>
                  </a:lnTo>
                  <a:lnTo>
                    <a:pt x="746316" y="107281"/>
                  </a:lnTo>
                  <a:lnTo>
                    <a:pt x="810858" y="103447"/>
                  </a:lnTo>
                  <a:lnTo>
                    <a:pt x="869430" y="98713"/>
                  </a:lnTo>
                  <a:lnTo>
                    <a:pt x="921219" y="93165"/>
                  </a:lnTo>
                  <a:lnTo>
                    <a:pt x="965413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19" y="19349"/>
                  </a:lnTo>
                  <a:lnTo>
                    <a:pt x="869430" y="13799"/>
                  </a:lnTo>
                  <a:lnTo>
                    <a:pt x="810858" y="9063"/>
                  </a:lnTo>
                  <a:lnTo>
                    <a:pt x="746316" y="5228"/>
                  </a:lnTo>
                  <a:lnTo>
                    <a:pt x="676616" y="2381"/>
                  </a:lnTo>
                  <a:lnTo>
                    <a:pt x="602571" y="609"/>
                  </a:lnTo>
                  <a:lnTo>
                    <a:pt x="524992" y="0"/>
                  </a:lnTo>
                  <a:close/>
                </a:path>
                <a:path w="1050290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ABC237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4" name="object 66"/>
            <p:cNvSpPr/>
            <p:nvPr/>
          </p:nvSpPr>
          <p:spPr>
            <a:xfrm>
              <a:off x="5972157" y="3056105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6" y="32545"/>
                  </a:lnTo>
                  <a:lnTo>
                    <a:pt x="128777" y="19349"/>
                  </a:lnTo>
                  <a:lnTo>
                    <a:pt x="180565" y="13799"/>
                  </a:lnTo>
                  <a:lnTo>
                    <a:pt x="239136" y="9063"/>
                  </a:lnTo>
                  <a:lnTo>
                    <a:pt x="303676" y="5228"/>
                  </a:lnTo>
                  <a:lnTo>
                    <a:pt x="373374" y="2381"/>
                  </a:lnTo>
                  <a:lnTo>
                    <a:pt x="447416" y="609"/>
                  </a:lnTo>
                  <a:lnTo>
                    <a:pt x="524992" y="0"/>
                  </a:lnTo>
                  <a:lnTo>
                    <a:pt x="602571" y="609"/>
                  </a:lnTo>
                  <a:lnTo>
                    <a:pt x="676616" y="2381"/>
                  </a:lnTo>
                  <a:lnTo>
                    <a:pt x="746316" y="5228"/>
                  </a:lnTo>
                  <a:lnTo>
                    <a:pt x="810858" y="9063"/>
                  </a:lnTo>
                  <a:lnTo>
                    <a:pt x="869430" y="13799"/>
                  </a:lnTo>
                  <a:lnTo>
                    <a:pt x="921219" y="19349"/>
                  </a:lnTo>
                  <a:lnTo>
                    <a:pt x="965413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5" name="object 67"/>
            <p:cNvSpPr/>
            <p:nvPr/>
          </p:nvSpPr>
          <p:spPr>
            <a:xfrm>
              <a:off x="5972157" y="3112379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90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8"/>
                  </a:lnTo>
                  <a:lnTo>
                    <a:pt x="921219" y="374393"/>
                  </a:lnTo>
                  <a:lnTo>
                    <a:pt x="869430" y="379942"/>
                  </a:lnTo>
                  <a:lnTo>
                    <a:pt x="810858" y="384677"/>
                  </a:lnTo>
                  <a:lnTo>
                    <a:pt x="746316" y="388511"/>
                  </a:lnTo>
                  <a:lnTo>
                    <a:pt x="676616" y="391357"/>
                  </a:lnTo>
                  <a:lnTo>
                    <a:pt x="602571" y="393128"/>
                  </a:lnTo>
                  <a:lnTo>
                    <a:pt x="524992" y="393738"/>
                  </a:lnTo>
                  <a:lnTo>
                    <a:pt x="447416" y="393128"/>
                  </a:lnTo>
                  <a:lnTo>
                    <a:pt x="373374" y="391357"/>
                  </a:lnTo>
                  <a:lnTo>
                    <a:pt x="303676" y="388511"/>
                  </a:lnTo>
                  <a:lnTo>
                    <a:pt x="239136" y="384677"/>
                  </a:lnTo>
                  <a:lnTo>
                    <a:pt x="180565" y="379942"/>
                  </a:lnTo>
                  <a:lnTo>
                    <a:pt x="128777" y="374393"/>
                  </a:lnTo>
                  <a:lnTo>
                    <a:pt x="84583" y="368116"/>
                  </a:lnTo>
                  <a:lnTo>
                    <a:pt x="22229" y="353725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" name="object 68"/>
            <p:cNvSpPr txBox="1"/>
            <p:nvPr/>
          </p:nvSpPr>
          <p:spPr>
            <a:xfrm>
              <a:off x="6121785" y="3249510"/>
              <a:ext cx="75120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DNA</a:t>
              </a:r>
              <a:r>
                <a:rPr sz="1000" spc="-1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Advantage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7" name="object 69"/>
            <p:cNvSpPr/>
            <p:nvPr/>
          </p:nvSpPr>
          <p:spPr>
            <a:xfrm>
              <a:off x="619056" y="3546927"/>
              <a:ext cx="1050290" cy="297180"/>
            </a:xfrm>
            <a:custGeom>
              <a:avLst/>
              <a:gdLst/>
              <a:ahLst/>
              <a:cxnLst/>
              <a:rect l="l" t="t" r="r" b="b"/>
              <a:pathLst>
                <a:path w="1050290" h="297179">
                  <a:moveTo>
                    <a:pt x="0" y="56273"/>
                  </a:moveTo>
                  <a:lnTo>
                    <a:pt x="0" y="240385"/>
                  </a:lnTo>
                  <a:lnTo>
                    <a:pt x="5692" y="248703"/>
                  </a:lnTo>
                  <a:lnTo>
                    <a:pt x="48797" y="264111"/>
                  </a:lnTo>
                  <a:lnTo>
                    <a:pt x="128778" y="277304"/>
                  </a:lnTo>
                  <a:lnTo>
                    <a:pt x="180567" y="282852"/>
                  </a:lnTo>
                  <a:lnTo>
                    <a:pt x="239139" y="287587"/>
                  </a:lnTo>
                  <a:lnTo>
                    <a:pt x="303681" y="291420"/>
                  </a:lnTo>
                  <a:lnTo>
                    <a:pt x="373381" y="294265"/>
                  </a:lnTo>
                  <a:lnTo>
                    <a:pt x="447426" y="296036"/>
                  </a:lnTo>
                  <a:lnTo>
                    <a:pt x="525005" y="296646"/>
                  </a:lnTo>
                  <a:lnTo>
                    <a:pt x="602581" y="296036"/>
                  </a:lnTo>
                  <a:lnTo>
                    <a:pt x="676623" y="294265"/>
                  </a:lnTo>
                  <a:lnTo>
                    <a:pt x="746321" y="291420"/>
                  </a:lnTo>
                  <a:lnTo>
                    <a:pt x="810861" y="287587"/>
                  </a:lnTo>
                  <a:lnTo>
                    <a:pt x="869432" y="282852"/>
                  </a:lnTo>
                  <a:lnTo>
                    <a:pt x="921220" y="277304"/>
                  </a:lnTo>
                  <a:lnTo>
                    <a:pt x="965414" y="271028"/>
                  </a:lnTo>
                  <a:lnTo>
                    <a:pt x="1027768" y="256640"/>
                  </a:lnTo>
                  <a:lnTo>
                    <a:pt x="1049997" y="240385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90" h="297179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90" h="29717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00BCEB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" name="object 70"/>
            <p:cNvSpPr/>
            <p:nvPr/>
          </p:nvSpPr>
          <p:spPr>
            <a:xfrm>
              <a:off x="619056" y="3546927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9" name="object 71"/>
            <p:cNvSpPr/>
            <p:nvPr/>
          </p:nvSpPr>
          <p:spPr>
            <a:xfrm>
              <a:off x="619056" y="3603201"/>
              <a:ext cx="1050290" cy="240665"/>
            </a:xfrm>
            <a:custGeom>
              <a:avLst/>
              <a:gdLst/>
              <a:ahLst/>
              <a:cxnLst/>
              <a:rect l="l" t="t" r="r" b="b"/>
              <a:pathLst>
                <a:path w="1050290" h="240665">
                  <a:moveTo>
                    <a:pt x="1049997" y="0"/>
                  </a:moveTo>
                  <a:lnTo>
                    <a:pt x="1049997" y="184111"/>
                  </a:lnTo>
                  <a:lnTo>
                    <a:pt x="1044305" y="192429"/>
                  </a:lnTo>
                  <a:lnTo>
                    <a:pt x="1001200" y="207837"/>
                  </a:lnTo>
                  <a:lnTo>
                    <a:pt x="921220" y="221030"/>
                  </a:lnTo>
                  <a:lnTo>
                    <a:pt x="869432" y="226578"/>
                  </a:lnTo>
                  <a:lnTo>
                    <a:pt x="810861" y="231313"/>
                  </a:lnTo>
                  <a:lnTo>
                    <a:pt x="746321" y="235146"/>
                  </a:lnTo>
                  <a:lnTo>
                    <a:pt x="676623" y="237992"/>
                  </a:lnTo>
                  <a:lnTo>
                    <a:pt x="602581" y="239763"/>
                  </a:lnTo>
                  <a:lnTo>
                    <a:pt x="525005" y="240372"/>
                  </a:lnTo>
                  <a:lnTo>
                    <a:pt x="447426" y="239763"/>
                  </a:lnTo>
                  <a:lnTo>
                    <a:pt x="373381" y="237992"/>
                  </a:lnTo>
                  <a:lnTo>
                    <a:pt x="303681" y="235146"/>
                  </a:lnTo>
                  <a:lnTo>
                    <a:pt x="239139" y="231313"/>
                  </a:lnTo>
                  <a:lnTo>
                    <a:pt x="180567" y="226578"/>
                  </a:lnTo>
                  <a:lnTo>
                    <a:pt x="128778" y="221030"/>
                  </a:lnTo>
                  <a:lnTo>
                    <a:pt x="84584" y="214754"/>
                  </a:lnTo>
                  <a:lnTo>
                    <a:pt x="22229" y="200367"/>
                  </a:lnTo>
                  <a:lnTo>
                    <a:pt x="0" y="184111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0" name="object 72"/>
            <p:cNvSpPr/>
            <p:nvPr/>
          </p:nvSpPr>
          <p:spPr>
            <a:xfrm>
              <a:off x="619056" y="3361325"/>
              <a:ext cx="1050290" cy="298450"/>
            </a:xfrm>
            <a:custGeom>
              <a:avLst/>
              <a:gdLst/>
              <a:ahLst/>
              <a:cxnLst/>
              <a:rect l="l" t="t" r="r" b="b"/>
              <a:pathLst>
                <a:path w="1050290" h="298450">
                  <a:moveTo>
                    <a:pt x="0" y="56273"/>
                  </a:moveTo>
                  <a:lnTo>
                    <a:pt x="0" y="241871"/>
                  </a:lnTo>
                  <a:lnTo>
                    <a:pt x="5692" y="250189"/>
                  </a:lnTo>
                  <a:lnTo>
                    <a:pt x="48797" y="265599"/>
                  </a:lnTo>
                  <a:lnTo>
                    <a:pt x="128778" y="278795"/>
                  </a:lnTo>
                  <a:lnTo>
                    <a:pt x="180567" y="284345"/>
                  </a:lnTo>
                  <a:lnTo>
                    <a:pt x="239139" y="289081"/>
                  </a:lnTo>
                  <a:lnTo>
                    <a:pt x="303681" y="292916"/>
                  </a:lnTo>
                  <a:lnTo>
                    <a:pt x="373381" y="295763"/>
                  </a:lnTo>
                  <a:lnTo>
                    <a:pt x="447426" y="297535"/>
                  </a:lnTo>
                  <a:lnTo>
                    <a:pt x="525005" y="298145"/>
                  </a:lnTo>
                  <a:lnTo>
                    <a:pt x="602581" y="297535"/>
                  </a:lnTo>
                  <a:lnTo>
                    <a:pt x="676623" y="295763"/>
                  </a:lnTo>
                  <a:lnTo>
                    <a:pt x="746321" y="292916"/>
                  </a:lnTo>
                  <a:lnTo>
                    <a:pt x="810861" y="289081"/>
                  </a:lnTo>
                  <a:lnTo>
                    <a:pt x="869432" y="284345"/>
                  </a:lnTo>
                  <a:lnTo>
                    <a:pt x="921220" y="278795"/>
                  </a:lnTo>
                  <a:lnTo>
                    <a:pt x="965414" y="272517"/>
                  </a:lnTo>
                  <a:lnTo>
                    <a:pt x="1027768" y="258127"/>
                  </a:lnTo>
                  <a:lnTo>
                    <a:pt x="1049997" y="241871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8"/>
                  </a:lnTo>
                  <a:lnTo>
                    <a:pt x="303681" y="107283"/>
                  </a:lnTo>
                  <a:lnTo>
                    <a:pt x="239139" y="103450"/>
                  </a:lnTo>
                  <a:lnTo>
                    <a:pt x="180567" y="98717"/>
                  </a:lnTo>
                  <a:lnTo>
                    <a:pt x="128778" y="93170"/>
                  </a:lnTo>
                  <a:lnTo>
                    <a:pt x="84584" y="86897"/>
                  </a:lnTo>
                  <a:lnTo>
                    <a:pt x="22229" y="72517"/>
                  </a:lnTo>
                  <a:lnTo>
                    <a:pt x="5692" y="64585"/>
                  </a:lnTo>
                  <a:lnTo>
                    <a:pt x="0" y="56273"/>
                  </a:lnTo>
                  <a:close/>
                </a:path>
                <a:path w="1050290" h="298450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5"/>
                  </a:lnTo>
                  <a:lnTo>
                    <a:pt x="48797" y="79983"/>
                  </a:lnTo>
                  <a:lnTo>
                    <a:pt x="128778" y="93170"/>
                  </a:lnTo>
                  <a:lnTo>
                    <a:pt x="180567" y="98717"/>
                  </a:lnTo>
                  <a:lnTo>
                    <a:pt x="239139" y="103450"/>
                  </a:lnTo>
                  <a:lnTo>
                    <a:pt x="303681" y="107283"/>
                  </a:lnTo>
                  <a:lnTo>
                    <a:pt x="373381" y="110128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8"/>
                  </a:lnTo>
                  <a:lnTo>
                    <a:pt x="746321" y="107283"/>
                  </a:lnTo>
                  <a:lnTo>
                    <a:pt x="810861" y="103450"/>
                  </a:lnTo>
                  <a:lnTo>
                    <a:pt x="869432" y="98717"/>
                  </a:lnTo>
                  <a:lnTo>
                    <a:pt x="921220" y="93170"/>
                  </a:lnTo>
                  <a:lnTo>
                    <a:pt x="965414" y="86897"/>
                  </a:lnTo>
                  <a:lnTo>
                    <a:pt x="1027768" y="72517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90" h="298450">
                  <a:moveTo>
                    <a:pt x="1049997" y="56273"/>
                  </a:moveTo>
                  <a:lnTo>
                    <a:pt x="1001200" y="79983"/>
                  </a:lnTo>
                  <a:lnTo>
                    <a:pt x="921220" y="93170"/>
                  </a:lnTo>
                  <a:lnTo>
                    <a:pt x="869432" y="98717"/>
                  </a:lnTo>
                  <a:lnTo>
                    <a:pt x="810861" y="103450"/>
                  </a:lnTo>
                  <a:lnTo>
                    <a:pt x="746321" y="107283"/>
                  </a:lnTo>
                  <a:lnTo>
                    <a:pt x="676623" y="110128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64BBE2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1" name="object 73"/>
            <p:cNvSpPr/>
            <p:nvPr/>
          </p:nvSpPr>
          <p:spPr>
            <a:xfrm>
              <a:off x="619056" y="3361325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83"/>
                  </a:lnTo>
                  <a:lnTo>
                    <a:pt x="921220" y="93170"/>
                  </a:lnTo>
                  <a:lnTo>
                    <a:pt x="869432" y="98717"/>
                  </a:lnTo>
                  <a:lnTo>
                    <a:pt x="810861" y="103450"/>
                  </a:lnTo>
                  <a:lnTo>
                    <a:pt x="746321" y="107283"/>
                  </a:lnTo>
                  <a:lnTo>
                    <a:pt x="676623" y="110128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8"/>
                  </a:lnTo>
                  <a:lnTo>
                    <a:pt x="303681" y="107283"/>
                  </a:lnTo>
                  <a:lnTo>
                    <a:pt x="239139" y="103450"/>
                  </a:lnTo>
                  <a:lnTo>
                    <a:pt x="180567" y="98717"/>
                  </a:lnTo>
                  <a:lnTo>
                    <a:pt x="128778" y="93170"/>
                  </a:lnTo>
                  <a:lnTo>
                    <a:pt x="84584" y="86897"/>
                  </a:lnTo>
                  <a:lnTo>
                    <a:pt x="22229" y="72517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2" name="object 74"/>
            <p:cNvSpPr/>
            <p:nvPr/>
          </p:nvSpPr>
          <p:spPr>
            <a:xfrm>
              <a:off x="619056" y="3417599"/>
              <a:ext cx="1050290" cy="241935"/>
            </a:xfrm>
            <a:custGeom>
              <a:avLst/>
              <a:gdLst/>
              <a:ahLst/>
              <a:cxnLst/>
              <a:rect l="l" t="t" r="r" b="b"/>
              <a:pathLst>
                <a:path w="1050290" h="241934">
                  <a:moveTo>
                    <a:pt x="1049997" y="0"/>
                  </a:moveTo>
                  <a:lnTo>
                    <a:pt x="1049997" y="185597"/>
                  </a:lnTo>
                  <a:lnTo>
                    <a:pt x="1044305" y="193915"/>
                  </a:lnTo>
                  <a:lnTo>
                    <a:pt x="1001200" y="209325"/>
                  </a:lnTo>
                  <a:lnTo>
                    <a:pt x="921220" y="222521"/>
                  </a:lnTo>
                  <a:lnTo>
                    <a:pt x="869432" y="228072"/>
                  </a:lnTo>
                  <a:lnTo>
                    <a:pt x="810861" y="232808"/>
                  </a:lnTo>
                  <a:lnTo>
                    <a:pt x="746321" y="236642"/>
                  </a:lnTo>
                  <a:lnTo>
                    <a:pt x="676623" y="239489"/>
                  </a:lnTo>
                  <a:lnTo>
                    <a:pt x="602581" y="241261"/>
                  </a:lnTo>
                  <a:lnTo>
                    <a:pt x="525005" y="241871"/>
                  </a:lnTo>
                  <a:lnTo>
                    <a:pt x="447426" y="241261"/>
                  </a:lnTo>
                  <a:lnTo>
                    <a:pt x="373381" y="239489"/>
                  </a:lnTo>
                  <a:lnTo>
                    <a:pt x="303681" y="236642"/>
                  </a:lnTo>
                  <a:lnTo>
                    <a:pt x="239139" y="232808"/>
                  </a:lnTo>
                  <a:lnTo>
                    <a:pt x="180567" y="228072"/>
                  </a:lnTo>
                  <a:lnTo>
                    <a:pt x="128778" y="222521"/>
                  </a:lnTo>
                  <a:lnTo>
                    <a:pt x="84584" y="216244"/>
                  </a:lnTo>
                  <a:lnTo>
                    <a:pt x="22229" y="201854"/>
                  </a:lnTo>
                  <a:lnTo>
                    <a:pt x="0" y="185597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3" name="object 75"/>
            <p:cNvSpPr txBox="1"/>
            <p:nvPr/>
          </p:nvSpPr>
          <p:spPr>
            <a:xfrm>
              <a:off x="699401" y="3432640"/>
              <a:ext cx="889635" cy="3709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87630">
                <a:lnSpc>
                  <a:spcPct val="1513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DNA Essentials  Network</a:t>
              </a:r>
              <a:r>
                <a:rPr sz="1000" spc="-2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Essentials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" name="object 79"/>
            <p:cNvSpPr txBox="1"/>
            <p:nvPr/>
          </p:nvSpPr>
          <p:spPr>
            <a:xfrm>
              <a:off x="5893670" y="2851850"/>
              <a:ext cx="1207135" cy="1531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solidFill>
                    <a:srgbClr val="6EBE4A"/>
                  </a:solidFill>
                  <a:latin typeface="MS PGothic" charset="-128"/>
                  <a:ea typeface="MS PGothic" charset="-128"/>
                  <a:cs typeface="MS PGothic" charset="-128"/>
                </a:rPr>
                <a:t>Advantage</a:t>
              </a:r>
              <a:r>
                <a:rPr sz="1100" spc="-100" dirty="0">
                  <a:solidFill>
                    <a:srgbClr val="6EBE4A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100" dirty="0">
                  <a:solidFill>
                    <a:srgbClr val="6EBE4A"/>
                  </a:solidFill>
                  <a:latin typeface="MS PGothic" charset="-128"/>
                  <a:ea typeface="MS PGothic" charset="-128"/>
                  <a:cs typeface="MS PGothic" charset="-128"/>
                </a:rPr>
                <a:t>パッケージ</a:t>
              </a:r>
              <a:endParaRPr sz="11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5" name="object 81"/>
            <p:cNvSpPr txBox="1"/>
            <p:nvPr/>
          </p:nvSpPr>
          <p:spPr>
            <a:xfrm>
              <a:off x="563746" y="3157145"/>
              <a:ext cx="1160780" cy="1531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solidFill>
                    <a:srgbClr val="00BCEB"/>
                  </a:solidFill>
                  <a:latin typeface="MS PGothic" charset="-128"/>
                  <a:ea typeface="MS PGothic" charset="-128"/>
                  <a:cs typeface="MS PGothic" charset="-128"/>
                </a:rPr>
                <a:t>Essentials</a:t>
              </a:r>
              <a:r>
                <a:rPr sz="1100" spc="-100" dirty="0">
                  <a:solidFill>
                    <a:srgbClr val="00BCEB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100" dirty="0">
                  <a:solidFill>
                    <a:srgbClr val="00BCEB"/>
                  </a:solidFill>
                  <a:latin typeface="MS PGothic" charset="-128"/>
                  <a:ea typeface="MS PGothic" charset="-128"/>
                  <a:cs typeface="MS PGothic" charset="-128"/>
                </a:rPr>
                <a:t>パッケージ</a:t>
              </a:r>
              <a:endParaRPr sz="11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" name="object 84"/>
            <p:cNvSpPr/>
            <p:nvPr/>
          </p:nvSpPr>
          <p:spPr>
            <a:xfrm>
              <a:off x="3295605" y="3393571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89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8"/>
                  </a:lnTo>
                  <a:lnTo>
                    <a:pt x="48797" y="417469"/>
                  </a:lnTo>
                  <a:lnTo>
                    <a:pt x="128778" y="430661"/>
                  </a:lnTo>
                  <a:lnTo>
                    <a:pt x="180567" y="436209"/>
                  </a:lnTo>
                  <a:lnTo>
                    <a:pt x="239139" y="440942"/>
                  </a:lnTo>
                  <a:lnTo>
                    <a:pt x="303681" y="444774"/>
                  </a:lnTo>
                  <a:lnTo>
                    <a:pt x="373381" y="447619"/>
                  </a:lnTo>
                  <a:lnTo>
                    <a:pt x="447426" y="449389"/>
                  </a:lnTo>
                  <a:lnTo>
                    <a:pt x="525005" y="449999"/>
                  </a:lnTo>
                  <a:lnTo>
                    <a:pt x="602581" y="449389"/>
                  </a:lnTo>
                  <a:lnTo>
                    <a:pt x="676623" y="447619"/>
                  </a:lnTo>
                  <a:lnTo>
                    <a:pt x="746321" y="444774"/>
                  </a:lnTo>
                  <a:lnTo>
                    <a:pt x="810861" y="440942"/>
                  </a:lnTo>
                  <a:lnTo>
                    <a:pt x="869432" y="436209"/>
                  </a:lnTo>
                  <a:lnTo>
                    <a:pt x="921220" y="430661"/>
                  </a:lnTo>
                  <a:lnTo>
                    <a:pt x="965414" y="424386"/>
                  </a:lnTo>
                  <a:lnTo>
                    <a:pt x="1027768" y="409998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89" h="450215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89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7" name="object 85"/>
            <p:cNvSpPr/>
            <p:nvPr/>
          </p:nvSpPr>
          <p:spPr>
            <a:xfrm>
              <a:off x="3295605" y="3393571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89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8" name="object 86"/>
            <p:cNvSpPr/>
            <p:nvPr/>
          </p:nvSpPr>
          <p:spPr>
            <a:xfrm>
              <a:off x="3295605" y="3449845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89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5"/>
                  </a:lnTo>
                  <a:lnTo>
                    <a:pt x="921220" y="374388"/>
                  </a:lnTo>
                  <a:lnTo>
                    <a:pt x="869432" y="379935"/>
                  </a:lnTo>
                  <a:lnTo>
                    <a:pt x="810861" y="384669"/>
                  </a:lnTo>
                  <a:lnTo>
                    <a:pt x="746321" y="388501"/>
                  </a:lnTo>
                  <a:lnTo>
                    <a:pt x="676623" y="391345"/>
                  </a:lnTo>
                  <a:lnTo>
                    <a:pt x="602581" y="393116"/>
                  </a:lnTo>
                  <a:lnTo>
                    <a:pt x="525005" y="393725"/>
                  </a:lnTo>
                  <a:lnTo>
                    <a:pt x="447426" y="393116"/>
                  </a:lnTo>
                  <a:lnTo>
                    <a:pt x="373381" y="391345"/>
                  </a:lnTo>
                  <a:lnTo>
                    <a:pt x="303681" y="388501"/>
                  </a:lnTo>
                  <a:lnTo>
                    <a:pt x="239139" y="384669"/>
                  </a:lnTo>
                  <a:lnTo>
                    <a:pt x="180567" y="379935"/>
                  </a:lnTo>
                  <a:lnTo>
                    <a:pt x="128778" y="374388"/>
                  </a:lnTo>
                  <a:lnTo>
                    <a:pt x="84584" y="368112"/>
                  </a:lnTo>
                  <a:lnTo>
                    <a:pt x="22229" y="353724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9" name="object 87"/>
            <p:cNvSpPr txBox="1"/>
            <p:nvPr/>
          </p:nvSpPr>
          <p:spPr>
            <a:xfrm>
              <a:off x="3584335" y="3586978"/>
              <a:ext cx="47307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LAN</a:t>
              </a:r>
              <a:r>
                <a:rPr sz="1000" spc="-5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" name="object 88"/>
            <p:cNvSpPr/>
            <p:nvPr/>
          </p:nvSpPr>
          <p:spPr>
            <a:xfrm>
              <a:off x="3295605" y="3056105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89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9"/>
                  </a:lnTo>
                  <a:lnTo>
                    <a:pt x="48797" y="417471"/>
                  </a:lnTo>
                  <a:lnTo>
                    <a:pt x="128778" y="430667"/>
                  </a:lnTo>
                  <a:lnTo>
                    <a:pt x="180567" y="436216"/>
                  </a:lnTo>
                  <a:lnTo>
                    <a:pt x="239139" y="440951"/>
                  </a:lnTo>
                  <a:lnTo>
                    <a:pt x="303681" y="444785"/>
                  </a:lnTo>
                  <a:lnTo>
                    <a:pt x="373381" y="447631"/>
                  </a:lnTo>
                  <a:lnTo>
                    <a:pt x="447426" y="449402"/>
                  </a:lnTo>
                  <a:lnTo>
                    <a:pt x="525005" y="450011"/>
                  </a:lnTo>
                  <a:lnTo>
                    <a:pt x="602581" y="449402"/>
                  </a:lnTo>
                  <a:lnTo>
                    <a:pt x="676623" y="447631"/>
                  </a:lnTo>
                  <a:lnTo>
                    <a:pt x="746321" y="444785"/>
                  </a:lnTo>
                  <a:lnTo>
                    <a:pt x="810861" y="440951"/>
                  </a:lnTo>
                  <a:lnTo>
                    <a:pt x="869432" y="436216"/>
                  </a:lnTo>
                  <a:lnTo>
                    <a:pt x="921220" y="430667"/>
                  </a:lnTo>
                  <a:lnTo>
                    <a:pt x="965414" y="424389"/>
                  </a:lnTo>
                  <a:lnTo>
                    <a:pt x="1027768" y="409999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89" h="450215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89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00BCEB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1" name="object 89"/>
            <p:cNvSpPr/>
            <p:nvPr/>
          </p:nvSpPr>
          <p:spPr>
            <a:xfrm>
              <a:off x="3295605" y="3056105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89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" name="object 90"/>
            <p:cNvSpPr/>
            <p:nvPr/>
          </p:nvSpPr>
          <p:spPr>
            <a:xfrm>
              <a:off x="3295605" y="3112379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89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8"/>
                  </a:lnTo>
                  <a:lnTo>
                    <a:pt x="921220" y="374393"/>
                  </a:lnTo>
                  <a:lnTo>
                    <a:pt x="869432" y="379942"/>
                  </a:lnTo>
                  <a:lnTo>
                    <a:pt x="810861" y="384677"/>
                  </a:lnTo>
                  <a:lnTo>
                    <a:pt x="746321" y="388511"/>
                  </a:lnTo>
                  <a:lnTo>
                    <a:pt x="676623" y="391357"/>
                  </a:lnTo>
                  <a:lnTo>
                    <a:pt x="602581" y="393128"/>
                  </a:lnTo>
                  <a:lnTo>
                    <a:pt x="525005" y="393738"/>
                  </a:lnTo>
                  <a:lnTo>
                    <a:pt x="447426" y="393128"/>
                  </a:lnTo>
                  <a:lnTo>
                    <a:pt x="373381" y="391357"/>
                  </a:lnTo>
                  <a:lnTo>
                    <a:pt x="303681" y="388511"/>
                  </a:lnTo>
                  <a:lnTo>
                    <a:pt x="239139" y="384677"/>
                  </a:lnTo>
                  <a:lnTo>
                    <a:pt x="180567" y="379942"/>
                  </a:lnTo>
                  <a:lnTo>
                    <a:pt x="128778" y="374393"/>
                  </a:lnTo>
                  <a:lnTo>
                    <a:pt x="84584" y="368116"/>
                  </a:lnTo>
                  <a:lnTo>
                    <a:pt x="22229" y="353725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" name="object 91"/>
            <p:cNvSpPr txBox="1"/>
            <p:nvPr/>
          </p:nvSpPr>
          <p:spPr>
            <a:xfrm>
              <a:off x="3638720" y="3249521"/>
              <a:ext cx="36385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1000" spc="-7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4" name="object 92"/>
            <p:cNvSpPr/>
            <p:nvPr/>
          </p:nvSpPr>
          <p:spPr>
            <a:xfrm>
              <a:off x="3295605" y="2718636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89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9"/>
                  </a:lnTo>
                  <a:lnTo>
                    <a:pt x="48797" y="417471"/>
                  </a:lnTo>
                  <a:lnTo>
                    <a:pt x="128778" y="430667"/>
                  </a:lnTo>
                  <a:lnTo>
                    <a:pt x="180567" y="436216"/>
                  </a:lnTo>
                  <a:lnTo>
                    <a:pt x="239139" y="440951"/>
                  </a:lnTo>
                  <a:lnTo>
                    <a:pt x="303681" y="444785"/>
                  </a:lnTo>
                  <a:lnTo>
                    <a:pt x="373381" y="447631"/>
                  </a:lnTo>
                  <a:lnTo>
                    <a:pt x="447426" y="449402"/>
                  </a:lnTo>
                  <a:lnTo>
                    <a:pt x="525005" y="450011"/>
                  </a:lnTo>
                  <a:lnTo>
                    <a:pt x="602581" y="449402"/>
                  </a:lnTo>
                  <a:lnTo>
                    <a:pt x="676623" y="447631"/>
                  </a:lnTo>
                  <a:lnTo>
                    <a:pt x="746321" y="444785"/>
                  </a:lnTo>
                  <a:lnTo>
                    <a:pt x="810861" y="440951"/>
                  </a:lnTo>
                  <a:lnTo>
                    <a:pt x="869432" y="436216"/>
                  </a:lnTo>
                  <a:lnTo>
                    <a:pt x="921220" y="430667"/>
                  </a:lnTo>
                  <a:lnTo>
                    <a:pt x="965414" y="424389"/>
                  </a:lnTo>
                  <a:lnTo>
                    <a:pt x="1027768" y="409999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89" h="450215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89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6EBE4A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5" name="object 93"/>
            <p:cNvSpPr/>
            <p:nvPr/>
          </p:nvSpPr>
          <p:spPr>
            <a:xfrm>
              <a:off x="3295605" y="2718636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89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6" name="object 94"/>
            <p:cNvSpPr/>
            <p:nvPr/>
          </p:nvSpPr>
          <p:spPr>
            <a:xfrm>
              <a:off x="3295605" y="2774909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89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8"/>
                  </a:lnTo>
                  <a:lnTo>
                    <a:pt x="921220" y="374393"/>
                  </a:lnTo>
                  <a:lnTo>
                    <a:pt x="869432" y="379942"/>
                  </a:lnTo>
                  <a:lnTo>
                    <a:pt x="810861" y="384677"/>
                  </a:lnTo>
                  <a:lnTo>
                    <a:pt x="746321" y="388511"/>
                  </a:lnTo>
                  <a:lnTo>
                    <a:pt x="676623" y="391357"/>
                  </a:lnTo>
                  <a:lnTo>
                    <a:pt x="602581" y="393128"/>
                  </a:lnTo>
                  <a:lnTo>
                    <a:pt x="525005" y="393738"/>
                  </a:lnTo>
                  <a:lnTo>
                    <a:pt x="447426" y="393128"/>
                  </a:lnTo>
                  <a:lnTo>
                    <a:pt x="373381" y="391357"/>
                  </a:lnTo>
                  <a:lnTo>
                    <a:pt x="303681" y="388511"/>
                  </a:lnTo>
                  <a:lnTo>
                    <a:pt x="239139" y="384677"/>
                  </a:lnTo>
                  <a:lnTo>
                    <a:pt x="180567" y="379942"/>
                  </a:lnTo>
                  <a:lnTo>
                    <a:pt x="128778" y="374393"/>
                  </a:lnTo>
                  <a:lnTo>
                    <a:pt x="84584" y="368116"/>
                  </a:lnTo>
                  <a:lnTo>
                    <a:pt x="22229" y="353725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7" name="object 95"/>
            <p:cNvSpPr txBox="1"/>
            <p:nvPr/>
          </p:nvSpPr>
          <p:spPr>
            <a:xfrm>
              <a:off x="3553410" y="2912048"/>
              <a:ext cx="53657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1000" spc="-3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Services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8" name="object 96"/>
            <p:cNvSpPr/>
            <p:nvPr/>
          </p:nvSpPr>
          <p:spPr>
            <a:xfrm>
              <a:off x="619058" y="3112379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60">
                  <a:moveTo>
                    <a:pt x="0" y="0"/>
                  </a:moveTo>
                  <a:lnTo>
                    <a:pt x="2676537" y="0"/>
                  </a:lnTo>
                </a:path>
              </a:pathLst>
            </a:custGeom>
            <a:ln w="17995">
              <a:solidFill>
                <a:srgbClr val="00BCE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9" name="object 97"/>
            <p:cNvSpPr/>
            <p:nvPr/>
          </p:nvSpPr>
          <p:spPr>
            <a:xfrm>
              <a:off x="4345603" y="2774909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59">
                  <a:moveTo>
                    <a:pt x="0" y="0"/>
                  </a:moveTo>
                  <a:lnTo>
                    <a:pt x="2676550" y="0"/>
                  </a:lnTo>
                </a:path>
              </a:pathLst>
            </a:custGeom>
            <a:ln w="17995">
              <a:solidFill>
                <a:srgbClr val="6EBE4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48000" y="3752603"/>
            <a:ext cx="592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パフォーマンス </a:t>
            </a:r>
            <a:r>
              <a:rPr kumimoji="1" lang="en-US" altLang="ja-JP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(Forwarding)</a:t>
            </a:r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は最大 </a:t>
            </a:r>
            <a:r>
              <a:rPr kumimoji="1" lang="en-US" altLang="ja-JP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2 </a:t>
            </a:r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～ </a:t>
            </a:r>
            <a:r>
              <a:rPr kumimoji="1" lang="en-US" altLang="ja-JP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4</a:t>
            </a:r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247220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ounded Rectangle 135"/>
          <p:cNvSpPr/>
          <p:nvPr/>
        </p:nvSpPr>
        <p:spPr>
          <a:xfrm>
            <a:off x="245581" y="1160102"/>
            <a:ext cx="3318651" cy="471659"/>
          </a:xfrm>
          <a:prstGeom prst="roundRect">
            <a:avLst>
              <a:gd name="adj" fmla="val 6029"/>
            </a:avLst>
          </a:prstGeom>
          <a:solidFill>
            <a:srgbClr val="00B0F0">
              <a:alpha val="26000"/>
            </a:srgbClr>
          </a:solidFill>
          <a:ln w="9525" cmpd="sng">
            <a:solidFill>
              <a:schemeClr val="tx2"/>
            </a:solidFill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5521" y="705478"/>
            <a:ext cx="0" cy="4249946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 rot="16200000">
            <a:off x="-368072" y="2838793"/>
            <a:ext cx="1048976" cy="253889"/>
          </a:xfrm>
          <a:prstGeom prst="rect">
            <a:avLst/>
          </a:prstGeom>
          <a:solidFill>
            <a:schemeClr val="bg1"/>
          </a:solidFill>
        </p:spPr>
        <p:txBody>
          <a:bodyPr wrap="square" lIns="68553" tIns="34277" rIns="68553" bIns="34277" rtlCol="0" anchor="ctr">
            <a:spAutoFit/>
          </a:bodyPr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60000"/>
                    <a:lumOff val="4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Capabilities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7771427" y="1370167"/>
            <a:ext cx="1279271" cy="1404260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6593430" y="1370168"/>
            <a:ext cx="1139894" cy="1404259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5189623" y="1274598"/>
            <a:ext cx="1312656" cy="1502380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3662269" y="1272047"/>
            <a:ext cx="1467038" cy="1502380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234079" y="4173458"/>
            <a:ext cx="3408239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39990" y="2221946"/>
            <a:ext cx="1796303" cy="1224793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3642318" y="665236"/>
            <a:ext cx="4203595" cy="471659"/>
          </a:xfrm>
          <a:prstGeom prst="roundRect">
            <a:avLst>
              <a:gd name="adj" fmla="val 6029"/>
            </a:avLst>
          </a:prstGeom>
          <a:solidFill>
            <a:srgbClr val="00B0F0">
              <a:alpha val="26000"/>
            </a:srgbClr>
          </a:solidFill>
          <a:ln w="9525" cmpd="sng">
            <a:solidFill>
              <a:schemeClr val="tx2"/>
            </a:solidFill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6501" y="5048944"/>
            <a:ext cx="8733939" cy="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81" y="-29064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Cisco Catalyst 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ポートフォリオ</a:t>
            </a:r>
            <a:endParaRPr lang="en-US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7" name="Picture 6" descr="KN220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7"/>
          <a:stretch/>
        </p:blipFill>
        <p:spPr>
          <a:xfrm>
            <a:off x="1221725" y="2840452"/>
            <a:ext cx="823637" cy="348938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710602" y="1448622"/>
            <a:ext cx="548640" cy="20024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Voice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305429" y="1466038"/>
            <a:ext cx="548640" cy="20024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Data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86084" y="738673"/>
            <a:ext cx="1356854" cy="323165"/>
          </a:xfrm>
          <a:prstGeom prst="rect">
            <a:avLst/>
          </a:prstGeom>
          <a:noFill/>
        </p:spPr>
        <p:txBody>
          <a:bodyPr wrap="square" lIns="91436" tIns="0" rIns="91436" bIns="0" rtlCol="0">
            <a:spAutoFit/>
          </a:bodyPr>
          <a:lstStyle/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これからの時代の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037331" y="962011"/>
            <a:ext cx="736548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Security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6241157" y="559402"/>
            <a:ext cx="436385" cy="436385"/>
            <a:chOff x="7953375" y="2256016"/>
            <a:chExt cx="914400" cy="914400"/>
          </a:xfrm>
        </p:grpSpPr>
        <p:sp>
          <p:nvSpPr>
            <p:cNvPr id="109" name="Oval 108"/>
            <p:cNvSpPr/>
            <p:nvPr/>
          </p:nvSpPr>
          <p:spPr>
            <a:xfrm>
              <a:off x="7953375" y="2256016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8120010" y="2452830"/>
              <a:ext cx="581130" cy="580541"/>
              <a:chOff x="2224088" y="1166813"/>
              <a:chExt cx="4702175" cy="4697412"/>
            </a:xfrm>
            <a:solidFill>
              <a:schemeClr val="bg1"/>
            </a:solidFill>
          </p:grpSpPr>
          <p:sp>
            <p:nvSpPr>
              <p:cNvPr id="111" name="Oval 66"/>
              <p:cNvSpPr>
                <a:spLocks noChangeArrowheads="1"/>
              </p:cNvSpPr>
              <p:nvPr/>
            </p:nvSpPr>
            <p:spPr bwMode="auto">
              <a:xfrm>
                <a:off x="3259138" y="2354263"/>
                <a:ext cx="577850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2" name="Oval 67"/>
              <p:cNvSpPr>
                <a:spLocks noChangeArrowheads="1"/>
              </p:cNvSpPr>
              <p:nvPr/>
            </p:nvSpPr>
            <p:spPr bwMode="auto">
              <a:xfrm>
                <a:off x="5314951" y="2354263"/>
                <a:ext cx="573088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3" name="Oval 68"/>
              <p:cNvSpPr>
                <a:spLocks noChangeArrowheads="1"/>
              </p:cNvSpPr>
              <p:nvPr/>
            </p:nvSpPr>
            <p:spPr bwMode="auto">
              <a:xfrm>
                <a:off x="4283076" y="2058988"/>
                <a:ext cx="574675" cy="5730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4" name="Freeform 69"/>
              <p:cNvSpPr>
                <a:spLocks/>
              </p:cNvSpPr>
              <p:nvPr/>
            </p:nvSpPr>
            <p:spPr bwMode="auto">
              <a:xfrm>
                <a:off x="3941763" y="2913063"/>
                <a:ext cx="1293813" cy="881062"/>
              </a:xfrm>
              <a:custGeom>
                <a:avLst/>
                <a:gdLst>
                  <a:gd name="T0" fmla="*/ 331 w 345"/>
                  <a:gd name="T1" fmla="*/ 51 h 235"/>
                  <a:gd name="T2" fmla="*/ 170 w 345"/>
                  <a:gd name="T3" fmla="*/ 0 h 235"/>
                  <a:gd name="T4" fmla="*/ 14 w 345"/>
                  <a:gd name="T5" fmla="*/ 47 h 235"/>
                  <a:gd name="T6" fmla="*/ 0 w 345"/>
                  <a:gd name="T7" fmla="*/ 235 h 235"/>
                  <a:gd name="T8" fmla="*/ 345 w 345"/>
                  <a:gd name="T9" fmla="*/ 235 h 235"/>
                  <a:gd name="T10" fmla="*/ 331 w 345"/>
                  <a:gd name="T11" fmla="*/ 5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" h="235">
                    <a:moveTo>
                      <a:pt x="331" y="51"/>
                    </a:moveTo>
                    <a:cubicBezTo>
                      <a:pt x="279" y="19"/>
                      <a:pt x="240" y="0"/>
                      <a:pt x="170" y="0"/>
                    </a:cubicBezTo>
                    <a:cubicBezTo>
                      <a:pt x="102" y="0"/>
                      <a:pt x="65" y="17"/>
                      <a:pt x="14" y="47"/>
                    </a:cubicBezTo>
                    <a:cubicBezTo>
                      <a:pt x="14" y="47"/>
                      <a:pt x="7" y="132"/>
                      <a:pt x="0" y="235"/>
                    </a:cubicBezTo>
                    <a:cubicBezTo>
                      <a:pt x="345" y="235"/>
                      <a:pt x="345" y="235"/>
                      <a:pt x="345" y="235"/>
                    </a:cubicBezTo>
                    <a:lnTo>
                      <a:pt x="331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5" name="Freeform 70"/>
              <p:cNvSpPr>
                <a:spLocks/>
              </p:cNvSpPr>
              <p:nvPr/>
            </p:nvSpPr>
            <p:spPr bwMode="auto">
              <a:xfrm>
                <a:off x="5392738" y="3201988"/>
                <a:ext cx="635000" cy="592137"/>
              </a:xfrm>
              <a:custGeom>
                <a:avLst/>
                <a:gdLst>
                  <a:gd name="T0" fmla="*/ 0 w 169"/>
                  <a:gd name="T1" fmla="*/ 2 h 158"/>
                  <a:gd name="T2" fmla="*/ 13 w 169"/>
                  <a:gd name="T3" fmla="*/ 158 h 158"/>
                  <a:gd name="T4" fmla="*/ 169 w 169"/>
                  <a:gd name="T5" fmla="*/ 158 h 158"/>
                  <a:gd name="T6" fmla="*/ 158 w 169"/>
                  <a:gd name="T7" fmla="*/ 34 h 158"/>
                  <a:gd name="T8" fmla="*/ 33 w 169"/>
                  <a:gd name="T9" fmla="*/ 0 h 158"/>
                  <a:gd name="T10" fmla="*/ 0 w 169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158">
                    <a:moveTo>
                      <a:pt x="0" y="2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58" y="34"/>
                      <a:pt x="158" y="34"/>
                      <a:pt x="158" y="34"/>
                    </a:cubicBezTo>
                    <a:cubicBezTo>
                      <a:pt x="118" y="13"/>
                      <a:pt x="88" y="0"/>
                      <a:pt x="33" y="0"/>
                    </a:cubicBezTo>
                    <a:cubicBezTo>
                      <a:pt x="21" y="0"/>
                      <a:pt x="1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6" name="Freeform 71"/>
              <p:cNvSpPr>
                <a:spLocks/>
              </p:cNvSpPr>
              <p:nvPr/>
            </p:nvSpPr>
            <p:spPr bwMode="auto">
              <a:xfrm>
                <a:off x="3132138" y="3213100"/>
                <a:ext cx="636588" cy="593725"/>
              </a:xfrm>
              <a:custGeom>
                <a:avLst/>
                <a:gdLst>
                  <a:gd name="T0" fmla="*/ 170 w 170"/>
                  <a:gd name="T1" fmla="*/ 2 h 158"/>
                  <a:gd name="T2" fmla="*/ 136 w 170"/>
                  <a:gd name="T3" fmla="*/ 0 h 158"/>
                  <a:gd name="T4" fmla="*/ 11 w 170"/>
                  <a:gd name="T5" fmla="*/ 34 h 158"/>
                  <a:gd name="T6" fmla="*/ 0 w 170"/>
                  <a:gd name="T7" fmla="*/ 158 h 158"/>
                  <a:gd name="T8" fmla="*/ 156 w 170"/>
                  <a:gd name="T9" fmla="*/ 158 h 158"/>
                  <a:gd name="T10" fmla="*/ 170 w 170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158">
                    <a:moveTo>
                      <a:pt x="170" y="2"/>
                    </a:moveTo>
                    <a:cubicBezTo>
                      <a:pt x="159" y="1"/>
                      <a:pt x="148" y="0"/>
                      <a:pt x="136" y="0"/>
                    </a:cubicBezTo>
                    <a:cubicBezTo>
                      <a:pt x="81" y="0"/>
                      <a:pt x="51" y="13"/>
                      <a:pt x="11" y="34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56" y="158"/>
                      <a:pt x="156" y="158"/>
                      <a:pt x="156" y="158"/>
                    </a:cubicBezTo>
                    <a:lnTo>
                      <a:pt x="17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7" name="Freeform 72"/>
              <p:cNvSpPr>
                <a:spLocks noEditPoints="1"/>
              </p:cNvSpPr>
              <p:nvPr/>
            </p:nvSpPr>
            <p:spPr bwMode="auto">
              <a:xfrm>
                <a:off x="2224088" y="1166813"/>
                <a:ext cx="4702175" cy="3670300"/>
              </a:xfrm>
              <a:custGeom>
                <a:avLst/>
                <a:gdLst>
                  <a:gd name="T0" fmla="*/ 1176 w 1254"/>
                  <a:gd name="T1" fmla="*/ 0 h 979"/>
                  <a:gd name="T2" fmla="*/ 79 w 1254"/>
                  <a:gd name="T3" fmla="*/ 0 h 979"/>
                  <a:gd name="T4" fmla="*/ 0 w 1254"/>
                  <a:gd name="T5" fmla="*/ 78 h 979"/>
                  <a:gd name="T6" fmla="*/ 0 w 1254"/>
                  <a:gd name="T7" fmla="*/ 901 h 979"/>
                  <a:gd name="T8" fmla="*/ 79 w 1254"/>
                  <a:gd name="T9" fmla="*/ 979 h 979"/>
                  <a:gd name="T10" fmla="*/ 1176 w 1254"/>
                  <a:gd name="T11" fmla="*/ 979 h 979"/>
                  <a:gd name="T12" fmla="*/ 1254 w 1254"/>
                  <a:gd name="T13" fmla="*/ 901 h 979"/>
                  <a:gd name="T14" fmla="*/ 1254 w 1254"/>
                  <a:gd name="T15" fmla="*/ 78 h 979"/>
                  <a:gd name="T16" fmla="*/ 1176 w 1254"/>
                  <a:gd name="T17" fmla="*/ 0 h 979"/>
                  <a:gd name="T18" fmla="*/ 1137 w 1254"/>
                  <a:gd name="T19" fmla="*/ 117 h 979"/>
                  <a:gd name="T20" fmla="*/ 1137 w 1254"/>
                  <a:gd name="T21" fmla="*/ 862 h 979"/>
                  <a:gd name="T22" fmla="*/ 118 w 1254"/>
                  <a:gd name="T23" fmla="*/ 862 h 979"/>
                  <a:gd name="T24" fmla="*/ 118 w 1254"/>
                  <a:gd name="T25" fmla="*/ 114 h 979"/>
                  <a:gd name="T26" fmla="*/ 1137 w 1254"/>
                  <a:gd name="T27" fmla="*/ 114 h 979"/>
                  <a:gd name="T28" fmla="*/ 1137 w 1254"/>
                  <a:gd name="T29" fmla="*/ 11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4" h="979">
                    <a:moveTo>
                      <a:pt x="1176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36" y="0"/>
                      <a:pt x="0" y="35"/>
                      <a:pt x="0" y="78"/>
                    </a:cubicBezTo>
                    <a:cubicBezTo>
                      <a:pt x="0" y="901"/>
                      <a:pt x="0" y="901"/>
                      <a:pt x="0" y="901"/>
                    </a:cubicBezTo>
                    <a:cubicBezTo>
                      <a:pt x="0" y="944"/>
                      <a:pt x="36" y="979"/>
                      <a:pt x="79" y="979"/>
                    </a:cubicBezTo>
                    <a:cubicBezTo>
                      <a:pt x="1176" y="979"/>
                      <a:pt x="1176" y="979"/>
                      <a:pt x="1176" y="979"/>
                    </a:cubicBezTo>
                    <a:cubicBezTo>
                      <a:pt x="1219" y="979"/>
                      <a:pt x="1254" y="944"/>
                      <a:pt x="1254" y="901"/>
                    </a:cubicBezTo>
                    <a:cubicBezTo>
                      <a:pt x="1254" y="78"/>
                      <a:pt x="1254" y="78"/>
                      <a:pt x="1254" y="78"/>
                    </a:cubicBezTo>
                    <a:cubicBezTo>
                      <a:pt x="1254" y="35"/>
                      <a:pt x="1219" y="0"/>
                      <a:pt x="1176" y="0"/>
                    </a:cubicBezTo>
                    <a:close/>
                    <a:moveTo>
                      <a:pt x="1137" y="117"/>
                    </a:moveTo>
                    <a:cubicBezTo>
                      <a:pt x="1137" y="862"/>
                      <a:pt x="1137" y="862"/>
                      <a:pt x="1137" y="862"/>
                    </a:cubicBezTo>
                    <a:cubicBezTo>
                      <a:pt x="118" y="862"/>
                      <a:pt x="118" y="862"/>
                      <a:pt x="118" y="862"/>
                    </a:cubicBezTo>
                    <a:cubicBezTo>
                      <a:pt x="118" y="114"/>
                      <a:pt x="118" y="114"/>
                      <a:pt x="118" y="114"/>
                    </a:cubicBezTo>
                    <a:cubicBezTo>
                      <a:pt x="1137" y="114"/>
                      <a:pt x="1137" y="114"/>
                      <a:pt x="1137" y="114"/>
                    </a:cubicBezTo>
                    <a:lnTo>
                      <a:pt x="1137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8" name="Freeform 73"/>
              <p:cNvSpPr>
                <a:spLocks/>
              </p:cNvSpPr>
              <p:nvPr/>
            </p:nvSpPr>
            <p:spPr bwMode="auto">
              <a:xfrm>
                <a:off x="3402013" y="5287963"/>
                <a:ext cx="2351088" cy="576262"/>
              </a:xfrm>
              <a:custGeom>
                <a:avLst/>
                <a:gdLst>
                  <a:gd name="T0" fmla="*/ 0 w 627"/>
                  <a:gd name="T1" fmla="*/ 85 h 154"/>
                  <a:gd name="T2" fmla="*/ 0 w 627"/>
                  <a:gd name="T3" fmla="*/ 154 h 154"/>
                  <a:gd name="T4" fmla="*/ 627 w 627"/>
                  <a:gd name="T5" fmla="*/ 154 h 154"/>
                  <a:gd name="T6" fmla="*/ 627 w 627"/>
                  <a:gd name="T7" fmla="*/ 85 h 154"/>
                  <a:gd name="T8" fmla="*/ 313 w 627"/>
                  <a:gd name="T9" fmla="*/ 0 h 154"/>
                  <a:gd name="T10" fmla="*/ 0 w 627"/>
                  <a:gd name="T11" fmla="*/ 8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154">
                    <a:moveTo>
                      <a:pt x="0" y="85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27" y="154"/>
                      <a:pt x="627" y="154"/>
                      <a:pt x="627" y="154"/>
                    </a:cubicBezTo>
                    <a:cubicBezTo>
                      <a:pt x="627" y="85"/>
                      <a:pt x="627" y="85"/>
                      <a:pt x="627" y="85"/>
                    </a:cubicBezTo>
                    <a:cubicBezTo>
                      <a:pt x="534" y="32"/>
                      <a:pt x="428" y="0"/>
                      <a:pt x="313" y="0"/>
                    </a:cubicBezTo>
                    <a:cubicBezTo>
                      <a:pt x="199" y="0"/>
                      <a:pt x="92" y="32"/>
                      <a:pt x="0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30" name="TextBox 129"/>
          <p:cNvSpPr txBox="1"/>
          <p:nvPr/>
        </p:nvSpPr>
        <p:spPr>
          <a:xfrm>
            <a:off x="5093862" y="962011"/>
            <a:ext cx="1152181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IOT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918960" y="962011"/>
            <a:ext cx="640080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Mobility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033107" y="550699"/>
            <a:ext cx="436385" cy="436385"/>
            <a:chOff x="7347779" y="1296083"/>
            <a:chExt cx="548640" cy="548640"/>
          </a:xfrm>
        </p:grpSpPr>
        <p:sp>
          <p:nvSpPr>
            <p:cNvPr id="145" name="Oval 144"/>
            <p:cNvSpPr/>
            <p:nvPr/>
          </p:nvSpPr>
          <p:spPr>
            <a:xfrm>
              <a:off x="7347779" y="1296083"/>
              <a:ext cx="548640" cy="54864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443885" y="1447713"/>
              <a:ext cx="374358" cy="299170"/>
              <a:chOff x="6122447" y="4263293"/>
              <a:chExt cx="593078" cy="473962"/>
            </a:xfrm>
            <a:solidFill>
              <a:schemeClr val="bg1"/>
            </a:solidFill>
          </p:grpSpPr>
          <p:sp>
            <p:nvSpPr>
              <p:cNvPr id="126" name="Oval 55"/>
              <p:cNvSpPr>
                <a:spLocks noChangeArrowheads="1"/>
              </p:cNvSpPr>
              <p:nvPr/>
            </p:nvSpPr>
            <p:spPr bwMode="auto">
              <a:xfrm>
                <a:off x="6346083" y="4591448"/>
                <a:ext cx="145807" cy="1458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7" name="Freeform 38"/>
              <p:cNvSpPr>
                <a:spLocks/>
              </p:cNvSpPr>
              <p:nvPr/>
            </p:nvSpPr>
            <p:spPr bwMode="auto">
              <a:xfrm rot="5400000">
                <a:off x="6325138" y="4060602"/>
                <a:ext cx="187696" cy="593078"/>
              </a:xfrm>
              <a:custGeom>
                <a:avLst/>
                <a:gdLst>
                  <a:gd name="T0" fmla="*/ 192 w 307"/>
                  <a:gd name="T1" fmla="*/ 25 h 971"/>
                  <a:gd name="T2" fmla="*/ 282 w 307"/>
                  <a:gd name="T3" fmla="*/ 25 h 971"/>
                  <a:gd name="T4" fmla="*/ 282 w 307"/>
                  <a:gd name="T5" fmla="*/ 114 h 971"/>
                  <a:gd name="T6" fmla="*/ 127 w 307"/>
                  <a:gd name="T7" fmla="*/ 489 h 971"/>
                  <a:gd name="T8" fmla="*/ 282 w 307"/>
                  <a:gd name="T9" fmla="*/ 863 h 971"/>
                  <a:gd name="T10" fmla="*/ 282 w 307"/>
                  <a:gd name="T11" fmla="*/ 953 h 971"/>
                  <a:gd name="T12" fmla="*/ 237 w 307"/>
                  <a:gd name="T13" fmla="*/ 971 h 971"/>
                  <a:gd name="T14" fmla="*/ 192 w 307"/>
                  <a:gd name="T15" fmla="*/ 953 h 971"/>
                  <a:gd name="T16" fmla="*/ 192 w 307"/>
                  <a:gd name="T17" fmla="*/ 953 h 971"/>
                  <a:gd name="T18" fmla="*/ 0 w 307"/>
                  <a:gd name="T19" fmla="*/ 489 h 971"/>
                  <a:gd name="T20" fmla="*/ 192 w 307"/>
                  <a:gd name="T21" fmla="*/ 2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" h="971">
                    <a:moveTo>
                      <a:pt x="192" y="25"/>
                    </a:moveTo>
                    <a:cubicBezTo>
                      <a:pt x="217" y="0"/>
                      <a:pt x="257" y="0"/>
                      <a:pt x="282" y="25"/>
                    </a:cubicBezTo>
                    <a:cubicBezTo>
                      <a:pt x="307" y="49"/>
                      <a:pt x="307" y="90"/>
                      <a:pt x="282" y="114"/>
                    </a:cubicBezTo>
                    <a:cubicBezTo>
                      <a:pt x="178" y="218"/>
                      <a:pt x="127" y="353"/>
                      <a:pt x="127" y="489"/>
                    </a:cubicBezTo>
                    <a:cubicBezTo>
                      <a:pt x="127" y="624"/>
                      <a:pt x="178" y="759"/>
                      <a:pt x="282" y="863"/>
                    </a:cubicBezTo>
                    <a:cubicBezTo>
                      <a:pt x="307" y="888"/>
                      <a:pt x="307" y="928"/>
                      <a:pt x="282" y="953"/>
                    </a:cubicBezTo>
                    <a:cubicBezTo>
                      <a:pt x="269" y="965"/>
                      <a:pt x="253" y="971"/>
                      <a:pt x="237" y="971"/>
                    </a:cubicBezTo>
                    <a:cubicBezTo>
                      <a:pt x="221" y="971"/>
                      <a:pt x="204" y="965"/>
                      <a:pt x="192" y="953"/>
                    </a:cubicBezTo>
                    <a:cubicBezTo>
                      <a:pt x="192" y="953"/>
                      <a:pt x="192" y="953"/>
                      <a:pt x="192" y="953"/>
                    </a:cubicBezTo>
                    <a:cubicBezTo>
                      <a:pt x="64" y="825"/>
                      <a:pt x="0" y="657"/>
                      <a:pt x="0" y="489"/>
                    </a:cubicBezTo>
                    <a:cubicBezTo>
                      <a:pt x="0" y="321"/>
                      <a:pt x="64" y="153"/>
                      <a:pt x="19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8" name="Freeform 39"/>
              <p:cNvSpPr>
                <a:spLocks/>
              </p:cNvSpPr>
              <p:nvPr/>
            </p:nvSpPr>
            <p:spPr bwMode="auto">
              <a:xfrm rot="5400000">
                <a:off x="6348018" y="4301944"/>
                <a:ext cx="141677" cy="374616"/>
              </a:xfrm>
              <a:custGeom>
                <a:avLst/>
                <a:gdLst>
                  <a:gd name="T0" fmla="*/ 117 w 232"/>
                  <a:gd name="T1" fmla="*/ 25 h 613"/>
                  <a:gd name="T2" fmla="*/ 207 w 232"/>
                  <a:gd name="T3" fmla="*/ 25 h 613"/>
                  <a:gd name="T4" fmla="*/ 207 w 232"/>
                  <a:gd name="T5" fmla="*/ 115 h 613"/>
                  <a:gd name="T6" fmla="*/ 127 w 232"/>
                  <a:gd name="T7" fmla="*/ 310 h 613"/>
                  <a:gd name="T8" fmla="*/ 207 w 232"/>
                  <a:gd name="T9" fmla="*/ 504 h 613"/>
                  <a:gd name="T10" fmla="*/ 207 w 232"/>
                  <a:gd name="T11" fmla="*/ 594 h 613"/>
                  <a:gd name="T12" fmla="*/ 162 w 232"/>
                  <a:gd name="T13" fmla="*/ 613 h 613"/>
                  <a:gd name="T14" fmla="*/ 117 w 232"/>
                  <a:gd name="T15" fmla="*/ 594 h 613"/>
                  <a:gd name="T16" fmla="*/ 117 w 232"/>
                  <a:gd name="T17" fmla="*/ 594 h 613"/>
                  <a:gd name="T18" fmla="*/ 0 w 232"/>
                  <a:gd name="T19" fmla="*/ 310 h 613"/>
                  <a:gd name="T20" fmla="*/ 117 w 232"/>
                  <a:gd name="T21" fmla="*/ 25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2" h="613">
                    <a:moveTo>
                      <a:pt x="117" y="25"/>
                    </a:moveTo>
                    <a:cubicBezTo>
                      <a:pt x="142" y="0"/>
                      <a:pt x="183" y="1"/>
                      <a:pt x="207" y="25"/>
                    </a:cubicBezTo>
                    <a:cubicBezTo>
                      <a:pt x="232" y="50"/>
                      <a:pt x="232" y="90"/>
                      <a:pt x="207" y="115"/>
                    </a:cubicBezTo>
                    <a:cubicBezTo>
                      <a:pt x="154" y="169"/>
                      <a:pt x="127" y="239"/>
                      <a:pt x="127" y="310"/>
                    </a:cubicBezTo>
                    <a:cubicBezTo>
                      <a:pt x="127" y="380"/>
                      <a:pt x="154" y="450"/>
                      <a:pt x="207" y="504"/>
                    </a:cubicBezTo>
                    <a:cubicBezTo>
                      <a:pt x="232" y="529"/>
                      <a:pt x="232" y="569"/>
                      <a:pt x="207" y="594"/>
                    </a:cubicBezTo>
                    <a:cubicBezTo>
                      <a:pt x="195" y="607"/>
                      <a:pt x="179" y="613"/>
                      <a:pt x="162" y="613"/>
                    </a:cubicBezTo>
                    <a:cubicBezTo>
                      <a:pt x="146" y="613"/>
                      <a:pt x="130" y="607"/>
                      <a:pt x="117" y="594"/>
                    </a:cubicBezTo>
                    <a:cubicBezTo>
                      <a:pt x="117" y="594"/>
                      <a:pt x="117" y="594"/>
                      <a:pt x="117" y="594"/>
                    </a:cubicBezTo>
                    <a:cubicBezTo>
                      <a:pt x="39" y="516"/>
                      <a:pt x="0" y="412"/>
                      <a:pt x="0" y="310"/>
                    </a:cubicBezTo>
                    <a:cubicBezTo>
                      <a:pt x="0" y="207"/>
                      <a:pt x="39" y="104"/>
                      <a:pt x="11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5449706" y="559402"/>
            <a:ext cx="436385" cy="436385"/>
            <a:chOff x="4887448" y="1296083"/>
            <a:chExt cx="548640" cy="548640"/>
          </a:xfrm>
        </p:grpSpPr>
        <p:sp>
          <p:nvSpPr>
            <p:cNvPr id="132" name="Oval 131"/>
            <p:cNvSpPr/>
            <p:nvPr/>
          </p:nvSpPr>
          <p:spPr>
            <a:xfrm>
              <a:off x="4887448" y="1296083"/>
              <a:ext cx="548640" cy="54864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5" name="Freeform 13"/>
            <p:cNvSpPr>
              <a:spLocks noEditPoints="1"/>
            </p:cNvSpPr>
            <p:nvPr/>
          </p:nvSpPr>
          <p:spPr bwMode="auto">
            <a:xfrm>
              <a:off x="5035329" y="1408339"/>
              <a:ext cx="252879" cy="324129"/>
            </a:xfrm>
            <a:custGeom>
              <a:avLst/>
              <a:gdLst>
                <a:gd name="T0" fmla="*/ 1225 w 1297"/>
                <a:gd name="T1" fmla="*/ 0 h 1662"/>
                <a:gd name="T2" fmla="*/ 71 w 1297"/>
                <a:gd name="T3" fmla="*/ 0 h 1662"/>
                <a:gd name="T4" fmla="*/ 0 w 1297"/>
                <a:gd name="T5" fmla="*/ 82 h 1662"/>
                <a:gd name="T6" fmla="*/ 0 w 1297"/>
                <a:gd name="T7" fmla="*/ 1581 h 1662"/>
                <a:gd name="T8" fmla="*/ 71 w 1297"/>
                <a:gd name="T9" fmla="*/ 1662 h 1662"/>
                <a:gd name="T10" fmla="*/ 1225 w 1297"/>
                <a:gd name="T11" fmla="*/ 1662 h 1662"/>
                <a:gd name="T12" fmla="*/ 1297 w 1297"/>
                <a:gd name="T13" fmla="*/ 1581 h 1662"/>
                <a:gd name="T14" fmla="*/ 1297 w 1297"/>
                <a:gd name="T15" fmla="*/ 82 h 1662"/>
                <a:gd name="T16" fmla="*/ 1225 w 1297"/>
                <a:gd name="T17" fmla="*/ 0 h 1662"/>
                <a:gd name="T18" fmla="*/ 648 w 1297"/>
                <a:gd name="T19" fmla="*/ 1596 h 1662"/>
                <a:gd name="T20" fmla="*/ 606 w 1297"/>
                <a:gd name="T21" fmla="*/ 1554 h 1662"/>
                <a:gd name="T22" fmla="*/ 648 w 1297"/>
                <a:gd name="T23" fmla="*/ 1512 h 1662"/>
                <a:gd name="T24" fmla="*/ 690 w 1297"/>
                <a:gd name="T25" fmla="*/ 1554 h 1662"/>
                <a:gd name="T26" fmla="*/ 648 w 1297"/>
                <a:gd name="T27" fmla="*/ 1596 h 1662"/>
                <a:gd name="T28" fmla="*/ 1164 w 1297"/>
                <a:gd name="T29" fmla="*/ 1441 h 1662"/>
                <a:gd name="T30" fmla="*/ 140 w 1297"/>
                <a:gd name="T31" fmla="*/ 1441 h 1662"/>
                <a:gd name="T32" fmla="*/ 140 w 1297"/>
                <a:gd name="T33" fmla="*/ 159 h 1662"/>
                <a:gd name="T34" fmla="*/ 1164 w 1297"/>
                <a:gd name="T35" fmla="*/ 159 h 1662"/>
                <a:gd name="T36" fmla="*/ 1164 w 1297"/>
                <a:gd name="T37" fmla="*/ 1441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7" h="1662">
                  <a:moveTo>
                    <a:pt x="1225" y="0"/>
                  </a:moveTo>
                  <a:cubicBezTo>
                    <a:pt x="364" y="0"/>
                    <a:pt x="71" y="0"/>
                    <a:pt x="71" y="0"/>
                  </a:cubicBezTo>
                  <a:cubicBezTo>
                    <a:pt x="32" y="0"/>
                    <a:pt x="0" y="36"/>
                    <a:pt x="0" y="82"/>
                  </a:cubicBezTo>
                  <a:cubicBezTo>
                    <a:pt x="0" y="1313"/>
                    <a:pt x="0" y="1545"/>
                    <a:pt x="0" y="1581"/>
                  </a:cubicBezTo>
                  <a:cubicBezTo>
                    <a:pt x="0" y="1626"/>
                    <a:pt x="32" y="1662"/>
                    <a:pt x="71" y="1662"/>
                  </a:cubicBezTo>
                  <a:cubicBezTo>
                    <a:pt x="932" y="1662"/>
                    <a:pt x="1225" y="1662"/>
                    <a:pt x="1225" y="1662"/>
                  </a:cubicBezTo>
                  <a:cubicBezTo>
                    <a:pt x="1264" y="1662"/>
                    <a:pt x="1297" y="1626"/>
                    <a:pt x="1297" y="1581"/>
                  </a:cubicBezTo>
                  <a:cubicBezTo>
                    <a:pt x="1297" y="349"/>
                    <a:pt x="1297" y="117"/>
                    <a:pt x="1297" y="82"/>
                  </a:cubicBezTo>
                  <a:cubicBezTo>
                    <a:pt x="1297" y="36"/>
                    <a:pt x="1264" y="0"/>
                    <a:pt x="1225" y="0"/>
                  </a:cubicBezTo>
                  <a:close/>
                  <a:moveTo>
                    <a:pt x="648" y="1596"/>
                  </a:moveTo>
                  <a:cubicBezTo>
                    <a:pt x="625" y="1596"/>
                    <a:pt x="606" y="1578"/>
                    <a:pt x="606" y="1554"/>
                  </a:cubicBezTo>
                  <a:cubicBezTo>
                    <a:pt x="606" y="1531"/>
                    <a:pt x="625" y="1512"/>
                    <a:pt x="648" y="1512"/>
                  </a:cubicBezTo>
                  <a:cubicBezTo>
                    <a:pt x="671" y="1512"/>
                    <a:pt x="690" y="1531"/>
                    <a:pt x="690" y="1554"/>
                  </a:cubicBezTo>
                  <a:cubicBezTo>
                    <a:pt x="690" y="1578"/>
                    <a:pt x="671" y="1596"/>
                    <a:pt x="648" y="1596"/>
                  </a:cubicBezTo>
                  <a:close/>
                  <a:moveTo>
                    <a:pt x="1164" y="1441"/>
                  </a:moveTo>
                  <a:cubicBezTo>
                    <a:pt x="140" y="1441"/>
                    <a:pt x="140" y="1441"/>
                    <a:pt x="140" y="1441"/>
                  </a:cubicBezTo>
                  <a:cubicBezTo>
                    <a:pt x="140" y="159"/>
                    <a:pt x="140" y="159"/>
                    <a:pt x="140" y="159"/>
                  </a:cubicBezTo>
                  <a:cubicBezTo>
                    <a:pt x="1164" y="159"/>
                    <a:pt x="1164" y="159"/>
                    <a:pt x="1164" y="159"/>
                  </a:cubicBezTo>
                  <a:lnTo>
                    <a:pt x="1164" y="1441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3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155" name="Rectangle 154"/>
          <p:cNvSpPr/>
          <p:nvPr/>
        </p:nvSpPr>
        <p:spPr>
          <a:xfrm>
            <a:off x="3673716" y="1185099"/>
            <a:ext cx="2827472" cy="3932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91436" rIns="91436" bIns="45718" rtlCol="0" anchor="t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 Switching  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3404578" y="1522476"/>
            <a:ext cx="1775222" cy="937558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9300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  <a:lumOff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3850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  <a:lumOff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Up to 480G Stacking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5074818" y="1505099"/>
            <a:ext cx="1544267" cy="741864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MODULAR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9400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  <a:lumOff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4500E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  <a:lumOff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3824014" y="2755129"/>
            <a:ext cx="2795071" cy="628568"/>
          </a:xfrm>
          <a:prstGeom prst="rect">
            <a:avLst/>
          </a:prstGeom>
        </p:spPr>
        <p:txBody>
          <a:bodyPr wrap="square" lIns="68579" tIns="68579" rIns="68579" bIns="68579" anchor="ctr">
            <a:spAutoFit/>
          </a:bodyPr>
          <a:lstStyle/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Performance: </a:t>
            </a: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mGig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1/10G uplink,  40G uplinks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Leadership: UPOE, Fast/Perpetual </a:t>
            </a: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High Availability: NSF/SSO, ISSU (9400), Patching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57227" y="3578439"/>
            <a:ext cx="4133045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Security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ETA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MacSec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256,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IPSecTrustworthy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Systems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3750641" y="3955644"/>
            <a:ext cx="4161667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IoT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Convergence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Perpetual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IEEE 1588/AVB, SD Bonjour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3764090" y="4317011"/>
            <a:ext cx="4161180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Cloud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Netconf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/Yang models, Streaming Telemetry, App Hosting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719" y="2151937"/>
            <a:ext cx="1985120" cy="30091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 SWITCHING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0681" y="3214663"/>
            <a:ext cx="835481" cy="20774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PS &amp; FAN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49049" y="2961212"/>
            <a:ext cx="737309" cy="2887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  <a:lumOff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2960-X</a:t>
            </a:r>
          </a:p>
        </p:txBody>
      </p:sp>
      <p:pic>
        <p:nvPicPr>
          <p:cNvPr id="99" name="Picture 98" descr="KN220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7"/>
          <a:stretch/>
        </p:blipFill>
        <p:spPr>
          <a:xfrm>
            <a:off x="389207" y="2586272"/>
            <a:ext cx="787431" cy="318123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1177558" y="2650786"/>
            <a:ext cx="795407" cy="20774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FRU PS &amp; FAN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009341" y="2446757"/>
            <a:ext cx="1180619" cy="2887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  <a:lumOff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2960-XR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253284" y="4176538"/>
            <a:ext cx="3348670" cy="27383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On-device Management, PnP, APIC EM, Prime Infra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549179" y="3467866"/>
            <a:ext cx="1627963" cy="55616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Stacking </a:t>
            </a:r>
          </a:p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Routed Access</a:t>
            </a:r>
          </a:p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DNS-AS,</a:t>
            </a:r>
          </a:p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NaaS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Full </a:t>
            </a: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Netflow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611255" y="2768920"/>
            <a:ext cx="2511575" cy="564448"/>
          </a:xfrm>
          <a:prstGeom prst="rect">
            <a:avLst/>
          </a:prstGeom>
        </p:spPr>
        <p:txBody>
          <a:bodyPr wrap="square" lIns="68579" tIns="68579" rIns="68579" bIns="68579" anchor="ctr">
            <a:spAutoFit/>
          </a:bodyPr>
          <a:lstStyle/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8585B">
                  <a:lumMod val="50000"/>
                </a:srgb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1/10/40G interfaces with 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Comprehensive Features at Scale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8585B">
                  <a:lumMod val="50000"/>
                </a:srgb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High Availability: NSF/SSO, VSS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728133" y="1515312"/>
            <a:ext cx="1421899" cy="648505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XL-SCALE / MODULAR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  <a:lumOff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6800</a:t>
            </a: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  <a:lumOff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029" y="2202265"/>
            <a:ext cx="787905" cy="552482"/>
          </a:xfrm>
          <a:prstGeom prst="rect">
            <a:avLst/>
          </a:prstGeom>
        </p:spPr>
      </p:pic>
      <p:sp>
        <p:nvSpPr>
          <p:cNvPr id="135" name="Rectangle 134"/>
          <p:cNvSpPr/>
          <p:nvPr/>
        </p:nvSpPr>
        <p:spPr>
          <a:xfrm>
            <a:off x="6599225" y="1186527"/>
            <a:ext cx="2453859" cy="3932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91436" rIns="91436" bIns="45718" rtlCol="0" anchor="t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Backbone Switching  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1386530" y="1023396"/>
            <a:ext cx="436385" cy="436385"/>
            <a:chOff x="4114800" y="2285900"/>
            <a:chExt cx="914400" cy="914400"/>
          </a:xfrm>
        </p:grpSpPr>
        <p:sp>
          <p:nvSpPr>
            <p:cNvPr id="122" name="Oval 121"/>
            <p:cNvSpPr/>
            <p:nvPr/>
          </p:nvSpPr>
          <p:spPr>
            <a:xfrm>
              <a:off x="4114800" y="2285900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3" name="Freeform 33"/>
            <p:cNvSpPr>
              <a:spLocks noEditPoints="1"/>
            </p:cNvSpPr>
            <p:nvPr/>
          </p:nvSpPr>
          <p:spPr bwMode="auto">
            <a:xfrm flipH="1">
              <a:off x="4260693" y="2515992"/>
              <a:ext cx="622614" cy="454217"/>
            </a:xfrm>
            <a:custGeom>
              <a:avLst/>
              <a:gdLst>
                <a:gd name="T0" fmla="*/ 1142 w 1158"/>
                <a:gd name="T1" fmla="*/ 757 h 845"/>
                <a:gd name="T2" fmla="*/ 966 w 1158"/>
                <a:gd name="T3" fmla="*/ 545 h 845"/>
                <a:gd name="T4" fmla="*/ 966 w 1158"/>
                <a:gd name="T5" fmla="*/ 542 h 845"/>
                <a:gd name="T6" fmla="*/ 966 w 1158"/>
                <a:gd name="T7" fmla="*/ 72 h 845"/>
                <a:gd name="T8" fmla="*/ 894 w 1158"/>
                <a:gd name="T9" fmla="*/ 0 h 845"/>
                <a:gd name="T10" fmla="*/ 247 w 1158"/>
                <a:gd name="T11" fmla="*/ 0 h 845"/>
                <a:gd name="T12" fmla="*/ 175 w 1158"/>
                <a:gd name="T13" fmla="*/ 72 h 845"/>
                <a:gd name="T14" fmla="*/ 175 w 1158"/>
                <a:gd name="T15" fmla="*/ 565 h 845"/>
                <a:gd name="T16" fmla="*/ 16 w 1158"/>
                <a:gd name="T17" fmla="*/ 757 h 845"/>
                <a:gd name="T18" fmla="*/ 9 w 1158"/>
                <a:gd name="T19" fmla="*/ 814 h 845"/>
                <a:gd name="T20" fmla="*/ 58 w 1158"/>
                <a:gd name="T21" fmla="*/ 845 h 845"/>
                <a:gd name="T22" fmla="*/ 1101 w 1158"/>
                <a:gd name="T23" fmla="*/ 845 h 845"/>
                <a:gd name="T24" fmla="*/ 1149 w 1158"/>
                <a:gd name="T25" fmla="*/ 814 h 845"/>
                <a:gd name="T26" fmla="*/ 1142 w 1158"/>
                <a:gd name="T27" fmla="*/ 757 h 845"/>
                <a:gd name="T28" fmla="*/ 283 w 1158"/>
                <a:gd name="T29" fmla="*/ 105 h 845"/>
                <a:gd name="T30" fmla="*/ 858 w 1158"/>
                <a:gd name="T31" fmla="*/ 105 h 845"/>
                <a:gd name="T32" fmla="*/ 858 w 1158"/>
                <a:gd name="T33" fmla="*/ 108 h 845"/>
                <a:gd name="T34" fmla="*/ 858 w 1158"/>
                <a:gd name="T35" fmla="*/ 506 h 845"/>
                <a:gd name="T36" fmla="*/ 283 w 1158"/>
                <a:gd name="T37" fmla="*/ 506 h 845"/>
                <a:gd name="T38" fmla="*/ 283 w 1158"/>
                <a:gd name="T39" fmla="*/ 105 h 845"/>
                <a:gd name="T40" fmla="*/ 173 w 1158"/>
                <a:gd name="T41" fmla="*/ 737 h 845"/>
                <a:gd name="T42" fmla="*/ 276 w 1158"/>
                <a:gd name="T43" fmla="*/ 614 h 845"/>
                <a:gd name="T44" fmla="*/ 883 w 1158"/>
                <a:gd name="T45" fmla="*/ 614 h 845"/>
                <a:gd name="T46" fmla="*/ 985 w 1158"/>
                <a:gd name="T47" fmla="*/ 737 h 845"/>
                <a:gd name="T48" fmla="*/ 173 w 1158"/>
                <a:gd name="T49" fmla="*/ 737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8" h="845">
                  <a:moveTo>
                    <a:pt x="1142" y="757"/>
                  </a:moveTo>
                  <a:cubicBezTo>
                    <a:pt x="966" y="545"/>
                    <a:pt x="966" y="545"/>
                    <a:pt x="966" y="545"/>
                  </a:cubicBezTo>
                  <a:cubicBezTo>
                    <a:pt x="966" y="544"/>
                    <a:pt x="966" y="543"/>
                    <a:pt x="966" y="542"/>
                  </a:cubicBezTo>
                  <a:cubicBezTo>
                    <a:pt x="966" y="72"/>
                    <a:pt x="966" y="72"/>
                    <a:pt x="966" y="72"/>
                  </a:cubicBezTo>
                  <a:cubicBezTo>
                    <a:pt x="966" y="33"/>
                    <a:pt x="933" y="0"/>
                    <a:pt x="894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07" y="0"/>
                    <a:pt x="175" y="33"/>
                    <a:pt x="175" y="72"/>
                  </a:cubicBezTo>
                  <a:cubicBezTo>
                    <a:pt x="175" y="72"/>
                    <a:pt x="173" y="559"/>
                    <a:pt x="175" y="565"/>
                  </a:cubicBezTo>
                  <a:cubicBezTo>
                    <a:pt x="16" y="757"/>
                    <a:pt x="16" y="757"/>
                    <a:pt x="16" y="757"/>
                  </a:cubicBezTo>
                  <a:cubicBezTo>
                    <a:pt x="3" y="773"/>
                    <a:pt x="0" y="795"/>
                    <a:pt x="9" y="814"/>
                  </a:cubicBezTo>
                  <a:cubicBezTo>
                    <a:pt x="18" y="833"/>
                    <a:pt x="37" y="845"/>
                    <a:pt x="58" y="845"/>
                  </a:cubicBezTo>
                  <a:cubicBezTo>
                    <a:pt x="1101" y="845"/>
                    <a:pt x="1101" y="845"/>
                    <a:pt x="1101" y="845"/>
                  </a:cubicBezTo>
                  <a:cubicBezTo>
                    <a:pt x="1122" y="845"/>
                    <a:pt x="1141" y="833"/>
                    <a:pt x="1149" y="814"/>
                  </a:cubicBezTo>
                  <a:cubicBezTo>
                    <a:pt x="1158" y="795"/>
                    <a:pt x="1155" y="773"/>
                    <a:pt x="1142" y="757"/>
                  </a:cubicBezTo>
                  <a:close/>
                  <a:moveTo>
                    <a:pt x="283" y="105"/>
                  </a:moveTo>
                  <a:cubicBezTo>
                    <a:pt x="858" y="105"/>
                    <a:pt x="858" y="105"/>
                    <a:pt x="858" y="105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8" y="506"/>
                    <a:pt x="858" y="506"/>
                    <a:pt x="858" y="506"/>
                  </a:cubicBezTo>
                  <a:cubicBezTo>
                    <a:pt x="283" y="506"/>
                    <a:pt x="283" y="506"/>
                    <a:pt x="283" y="506"/>
                  </a:cubicBezTo>
                  <a:lnTo>
                    <a:pt x="283" y="105"/>
                  </a:lnTo>
                  <a:close/>
                  <a:moveTo>
                    <a:pt x="173" y="737"/>
                  </a:moveTo>
                  <a:cubicBezTo>
                    <a:pt x="276" y="614"/>
                    <a:pt x="276" y="614"/>
                    <a:pt x="276" y="614"/>
                  </a:cubicBezTo>
                  <a:cubicBezTo>
                    <a:pt x="883" y="614"/>
                    <a:pt x="883" y="614"/>
                    <a:pt x="883" y="614"/>
                  </a:cubicBezTo>
                  <a:cubicBezTo>
                    <a:pt x="985" y="737"/>
                    <a:pt x="985" y="737"/>
                    <a:pt x="985" y="737"/>
                  </a:cubicBezTo>
                  <a:lnTo>
                    <a:pt x="173" y="7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766731" y="1010604"/>
            <a:ext cx="436385" cy="436385"/>
            <a:chOff x="3436661" y="2285900"/>
            <a:chExt cx="914400" cy="914400"/>
          </a:xfrm>
        </p:grpSpPr>
        <p:sp>
          <p:nvSpPr>
            <p:cNvPr id="102" name="Oval 101"/>
            <p:cNvSpPr/>
            <p:nvPr/>
          </p:nvSpPr>
          <p:spPr>
            <a:xfrm>
              <a:off x="3436661" y="2285900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589125" y="2514600"/>
              <a:ext cx="609472" cy="457000"/>
              <a:chOff x="2246313" y="1771650"/>
              <a:chExt cx="4651376" cy="3487738"/>
            </a:xfrm>
            <a:solidFill>
              <a:schemeClr val="bg1"/>
            </a:solidFill>
          </p:grpSpPr>
          <p:sp>
            <p:nvSpPr>
              <p:cNvPr id="104" name="Freeform 89"/>
              <p:cNvSpPr>
                <a:spLocks/>
              </p:cNvSpPr>
              <p:nvPr/>
            </p:nvSpPr>
            <p:spPr bwMode="auto">
              <a:xfrm>
                <a:off x="2246313" y="1793875"/>
                <a:ext cx="1163638" cy="3465513"/>
              </a:xfrm>
              <a:custGeom>
                <a:avLst/>
                <a:gdLst>
                  <a:gd name="T0" fmla="*/ 194 w 310"/>
                  <a:gd name="T1" fmla="*/ 0 h 924"/>
                  <a:gd name="T2" fmla="*/ 194 w 310"/>
                  <a:gd name="T3" fmla="*/ 227 h 924"/>
                  <a:gd name="T4" fmla="*/ 155 w 310"/>
                  <a:gd name="T5" fmla="*/ 265 h 924"/>
                  <a:gd name="T6" fmla="*/ 116 w 310"/>
                  <a:gd name="T7" fmla="*/ 227 h 924"/>
                  <a:gd name="T8" fmla="*/ 116 w 310"/>
                  <a:gd name="T9" fmla="*/ 0 h 924"/>
                  <a:gd name="T10" fmla="*/ 0 w 310"/>
                  <a:gd name="T11" fmla="*/ 149 h 924"/>
                  <a:gd name="T12" fmla="*/ 0 w 310"/>
                  <a:gd name="T13" fmla="*/ 769 h 924"/>
                  <a:gd name="T14" fmla="*/ 155 w 310"/>
                  <a:gd name="T15" fmla="*/ 924 h 924"/>
                  <a:gd name="T16" fmla="*/ 310 w 310"/>
                  <a:gd name="T17" fmla="*/ 769 h 924"/>
                  <a:gd name="T18" fmla="*/ 310 w 310"/>
                  <a:gd name="T19" fmla="*/ 149 h 924"/>
                  <a:gd name="T20" fmla="*/ 194 w 310"/>
                  <a:gd name="T21" fmla="*/ 0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0" h="924">
                    <a:moveTo>
                      <a:pt x="194" y="0"/>
                    </a:moveTo>
                    <a:cubicBezTo>
                      <a:pt x="194" y="227"/>
                      <a:pt x="194" y="227"/>
                      <a:pt x="194" y="227"/>
                    </a:cubicBezTo>
                    <a:cubicBezTo>
                      <a:pt x="194" y="248"/>
                      <a:pt x="176" y="265"/>
                      <a:pt x="155" y="265"/>
                    </a:cubicBezTo>
                    <a:cubicBezTo>
                      <a:pt x="134" y="265"/>
                      <a:pt x="116" y="248"/>
                      <a:pt x="116" y="227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49" y="17"/>
                      <a:pt x="0" y="77"/>
                      <a:pt x="0" y="149"/>
                    </a:cubicBezTo>
                    <a:cubicBezTo>
                      <a:pt x="0" y="769"/>
                      <a:pt x="0" y="769"/>
                      <a:pt x="0" y="769"/>
                    </a:cubicBezTo>
                    <a:cubicBezTo>
                      <a:pt x="0" y="855"/>
                      <a:pt x="69" y="924"/>
                      <a:pt x="155" y="924"/>
                    </a:cubicBezTo>
                    <a:cubicBezTo>
                      <a:pt x="241" y="924"/>
                      <a:pt x="310" y="855"/>
                      <a:pt x="310" y="769"/>
                    </a:cubicBezTo>
                    <a:cubicBezTo>
                      <a:pt x="310" y="149"/>
                      <a:pt x="310" y="149"/>
                      <a:pt x="310" y="149"/>
                    </a:cubicBezTo>
                    <a:cubicBezTo>
                      <a:pt x="310" y="77"/>
                      <a:pt x="260" y="17"/>
                      <a:pt x="1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/>
            </p:nvSpPr>
            <p:spPr bwMode="auto">
              <a:xfrm>
                <a:off x="3698876" y="1771650"/>
                <a:ext cx="3198813" cy="3487738"/>
              </a:xfrm>
              <a:custGeom>
                <a:avLst/>
                <a:gdLst>
                  <a:gd name="T0" fmla="*/ 775 w 853"/>
                  <a:gd name="T1" fmla="*/ 0 h 930"/>
                  <a:gd name="T2" fmla="*/ 78 w 853"/>
                  <a:gd name="T3" fmla="*/ 0 h 930"/>
                  <a:gd name="T4" fmla="*/ 0 w 853"/>
                  <a:gd name="T5" fmla="*/ 78 h 930"/>
                  <a:gd name="T6" fmla="*/ 0 w 853"/>
                  <a:gd name="T7" fmla="*/ 853 h 930"/>
                  <a:gd name="T8" fmla="*/ 78 w 853"/>
                  <a:gd name="T9" fmla="*/ 930 h 930"/>
                  <a:gd name="T10" fmla="*/ 775 w 853"/>
                  <a:gd name="T11" fmla="*/ 930 h 930"/>
                  <a:gd name="T12" fmla="*/ 853 w 853"/>
                  <a:gd name="T13" fmla="*/ 853 h 930"/>
                  <a:gd name="T14" fmla="*/ 853 w 853"/>
                  <a:gd name="T15" fmla="*/ 78 h 930"/>
                  <a:gd name="T16" fmla="*/ 775 w 853"/>
                  <a:gd name="T17" fmla="*/ 0 h 930"/>
                  <a:gd name="T18" fmla="*/ 117 w 853"/>
                  <a:gd name="T19" fmla="*/ 631 h 930"/>
                  <a:gd name="T20" fmla="*/ 67 w 853"/>
                  <a:gd name="T21" fmla="*/ 581 h 930"/>
                  <a:gd name="T22" fmla="*/ 117 w 853"/>
                  <a:gd name="T23" fmla="*/ 532 h 930"/>
                  <a:gd name="T24" fmla="*/ 166 w 853"/>
                  <a:gd name="T25" fmla="*/ 581 h 930"/>
                  <a:gd name="T26" fmla="*/ 117 w 853"/>
                  <a:gd name="T27" fmla="*/ 631 h 930"/>
                  <a:gd name="T28" fmla="*/ 272 w 853"/>
                  <a:gd name="T29" fmla="*/ 631 h 930"/>
                  <a:gd name="T30" fmla="*/ 222 w 853"/>
                  <a:gd name="T31" fmla="*/ 581 h 930"/>
                  <a:gd name="T32" fmla="*/ 272 w 853"/>
                  <a:gd name="T33" fmla="*/ 532 h 930"/>
                  <a:gd name="T34" fmla="*/ 321 w 853"/>
                  <a:gd name="T35" fmla="*/ 581 h 930"/>
                  <a:gd name="T36" fmla="*/ 272 w 853"/>
                  <a:gd name="T37" fmla="*/ 631 h 930"/>
                  <a:gd name="T38" fmla="*/ 427 w 853"/>
                  <a:gd name="T39" fmla="*/ 631 h 930"/>
                  <a:gd name="T40" fmla="*/ 377 w 853"/>
                  <a:gd name="T41" fmla="*/ 581 h 930"/>
                  <a:gd name="T42" fmla="*/ 427 w 853"/>
                  <a:gd name="T43" fmla="*/ 532 h 930"/>
                  <a:gd name="T44" fmla="*/ 476 w 853"/>
                  <a:gd name="T45" fmla="*/ 581 h 930"/>
                  <a:gd name="T46" fmla="*/ 427 w 853"/>
                  <a:gd name="T47" fmla="*/ 631 h 930"/>
                  <a:gd name="T48" fmla="*/ 543 w 853"/>
                  <a:gd name="T49" fmla="*/ 471 h 930"/>
                  <a:gd name="T50" fmla="*/ 78 w 853"/>
                  <a:gd name="T51" fmla="*/ 471 h 930"/>
                  <a:gd name="T52" fmla="*/ 78 w 853"/>
                  <a:gd name="T53" fmla="*/ 73 h 930"/>
                  <a:gd name="T54" fmla="*/ 543 w 853"/>
                  <a:gd name="T55" fmla="*/ 73 h 930"/>
                  <a:gd name="T56" fmla="*/ 543 w 853"/>
                  <a:gd name="T57" fmla="*/ 471 h 930"/>
                  <a:gd name="T58" fmla="*/ 737 w 853"/>
                  <a:gd name="T59" fmla="*/ 465 h 930"/>
                  <a:gd name="T60" fmla="*/ 659 w 853"/>
                  <a:gd name="T61" fmla="*/ 465 h 930"/>
                  <a:gd name="T62" fmla="*/ 620 w 853"/>
                  <a:gd name="T63" fmla="*/ 426 h 930"/>
                  <a:gd name="T64" fmla="*/ 659 w 853"/>
                  <a:gd name="T65" fmla="*/ 388 h 930"/>
                  <a:gd name="T66" fmla="*/ 737 w 853"/>
                  <a:gd name="T67" fmla="*/ 388 h 930"/>
                  <a:gd name="T68" fmla="*/ 775 w 853"/>
                  <a:gd name="T69" fmla="*/ 426 h 930"/>
                  <a:gd name="T70" fmla="*/ 737 w 853"/>
                  <a:gd name="T71" fmla="*/ 465 h 930"/>
                  <a:gd name="T72" fmla="*/ 737 w 853"/>
                  <a:gd name="T73" fmla="*/ 310 h 930"/>
                  <a:gd name="T74" fmla="*/ 659 w 853"/>
                  <a:gd name="T75" fmla="*/ 310 h 930"/>
                  <a:gd name="T76" fmla="*/ 620 w 853"/>
                  <a:gd name="T77" fmla="*/ 271 h 930"/>
                  <a:gd name="T78" fmla="*/ 659 w 853"/>
                  <a:gd name="T79" fmla="*/ 233 h 930"/>
                  <a:gd name="T80" fmla="*/ 737 w 853"/>
                  <a:gd name="T81" fmla="*/ 233 h 930"/>
                  <a:gd name="T82" fmla="*/ 775 w 853"/>
                  <a:gd name="T83" fmla="*/ 271 h 930"/>
                  <a:gd name="T84" fmla="*/ 737 w 853"/>
                  <a:gd name="T85" fmla="*/ 310 h 930"/>
                  <a:gd name="T86" fmla="*/ 737 w 853"/>
                  <a:gd name="T87" fmla="*/ 155 h 930"/>
                  <a:gd name="T88" fmla="*/ 659 w 853"/>
                  <a:gd name="T89" fmla="*/ 155 h 930"/>
                  <a:gd name="T90" fmla="*/ 620 w 853"/>
                  <a:gd name="T91" fmla="*/ 116 h 930"/>
                  <a:gd name="T92" fmla="*/ 659 w 853"/>
                  <a:gd name="T93" fmla="*/ 78 h 930"/>
                  <a:gd name="T94" fmla="*/ 737 w 853"/>
                  <a:gd name="T95" fmla="*/ 78 h 930"/>
                  <a:gd name="T96" fmla="*/ 775 w 853"/>
                  <a:gd name="T97" fmla="*/ 116 h 930"/>
                  <a:gd name="T98" fmla="*/ 737 w 853"/>
                  <a:gd name="T99" fmla="*/ 155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53" h="930">
                    <a:moveTo>
                      <a:pt x="775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35" y="0"/>
                      <a:pt x="0" y="35"/>
                      <a:pt x="0" y="78"/>
                    </a:cubicBezTo>
                    <a:cubicBezTo>
                      <a:pt x="0" y="853"/>
                      <a:pt x="0" y="853"/>
                      <a:pt x="0" y="853"/>
                    </a:cubicBezTo>
                    <a:cubicBezTo>
                      <a:pt x="0" y="895"/>
                      <a:pt x="35" y="930"/>
                      <a:pt x="78" y="930"/>
                    </a:cubicBezTo>
                    <a:cubicBezTo>
                      <a:pt x="775" y="930"/>
                      <a:pt x="775" y="930"/>
                      <a:pt x="775" y="930"/>
                    </a:cubicBezTo>
                    <a:cubicBezTo>
                      <a:pt x="818" y="930"/>
                      <a:pt x="853" y="895"/>
                      <a:pt x="853" y="853"/>
                    </a:cubicBezTo>
                    <a:cubicBezTo>
                      <a:pt x="853" y="78"/>
                      <a:pt x="853" y="78"/>
                      <a:pt x="853" y="78"/>
                    </a:cubicBezTo>
                    <a:cubicBezTo>
                      <a:pt x="853" y="35"/>
                      <a:pt x="818" y="0"/>
                      <a:pt x="775" y="0"/>
                    </a:cubicBezTo>
                    <a:close/>
                    <a:moveTo>
                      <a:pt x="117" y="631"/>
                    </a:moveTo>
                    <a:cubicBezTo>
                      <a:pt x="89" y="631"/>
                      <a:pt x="67" y="609"/>
                      <a:pt x="67" y="581"/>
                    </a:cubicBezTo>
                    <a:cubicBezTo>
                      <a:pt x="67" y="554"/>
                      <a:pt x="89" y="532"/>
                      <a:pt x="117" y="532"/>
                    </a:cubicBezTo>
                    <a:cubicBezTo>
                      <a:pt x="144" y="532"/>
                      <a:pt x="166" y="554"/>
                      <a:pt x="166" y="581"/>
                    </a:cubicBezTo>
                    <a:cubicBezTo>
                      <a:pt x="166" y="609"/>
                      <a:pt x="144" y="631"/>
                      <a:pt x="117" y="631"/>
                    </a:cubicBezTo>
                    <a:close/>
                    <a:moveTo>
                      <a:pt x="272" y="631"/>
                    </a:moveTo>
                    <a:cubicBezTo>
                      <a:pt x="244" y="631"/>
                      <a:pt x="222" y="609"/>
                      <a:pt x="222" y="581"/>
                    </a:cubicBezTo>
                    <a:cubicBezTo>
                      <a:pt x="222" y="554"/>
                      <a:pt x="244" y="532"/>
                      <a:pt x="272" y="532"/>
                    </a:cubicBezTo>
                    <a:cubicBezTo>
                      <a:pt x="299" y="532"/>
                      <a:pt x="321" y="554"/>
                      <a:pt x="321" y="581"/>
                    </a:cubicBezTo>
                    <a:cubicBezTo>
                      <a:pt x="321" y="609"/>
                      <a:pt x="299" y="631"/>
                      <a:pt x="272" y="631"/>
                    </a:cubicBezTo>
                    <a:close/>
                    <a:moveTo>
                      <a:pt x="427" y="631"/>
                    </a:moveTo>
                    <a:cubicBezTo>
                      <a:pt x="399" y="631"/>
                      <a:pt x="377" y="609"/>
                      <a:pt x="377" y="581"/>
                    </a:cubicBezTo>
                    <a:cubicBezTo>
                      <a:pt x="377" y="554"/>
                      <a:pt x="399" y="532"/>
                      <a:pt x="427" y="532"/>
                    </a:cubicBezTo>
                    <a:cubicBezTo>
                      <a:pt x="454" y="532"/>
                      <a:pt x="476" y="554"/>
                      <a:pt x="476" y="581"/>
                    </a:cubicBezTo>
                    <a:cubicBezTo>
                      <a:pt x="476" y="609"/>
                      <a:pt x="454" y="631"/>
                      <a:pt x="427" y="631"/>
                    </a:cubicBezTo>
                    <a:close/>
                    <a:moveTo>
                      <a:pt x="543" y="471"/>
                    </a:moveTo>
                    <a:cubicBezTo>
                      <a:pt x="78" y="471"/>
                      <a:pt x="78" y="471"/>
                      <a:pt x="78" y="471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543" y="73"/>
                      <a:pt x="543" y="73"/>
                      <a:pt x="543" y="73"/>
                    </a:cubicBezTo>
                    <a:lnTo>
                      <a:pt x="543" y="471"/>
                    </a:lnTo>
                    <a:close/>
                    <a:moveTo>
                      <a:pt x="737" y="465"/>
                    </a:moveTo>
                    <a:cubicBezTo>
                      <a:pt x="659" y="465"/>
                      <a:pt x="659" y="465"/>
                      <a:pt x="659" y="465"/>
                    </a:cubicBezTo>
                    <a:cubicBezTo>
                      <a:pt x="638" y="465"/>
                      <a:pt x="620" y="448"/>
                      <a:pt x="620" y="426"/>
                    </a:cubicBezTo>
                    <a:cubicBezTo>
                      <a:pt x="620" y="405"/>
                      <a:pt x="638" y="388"/>
                      <a:pt x="659" y="388"/>
                    </a:cubicBezTo>
                    <a:cubicBezTo>
                      <a:pt x="737" y="388"/>
                      <a:pt x="737" y="388"/>
                      <a:pt x="737" y="388"/>
                    </a:cubicBezTo>
                    <a:cubicBezTo>
                      <a:pt x="758" y="388"/>
                      <a:pt x="775" y="405"/>
                      <a:pt x="775" y="426"/>
                    </a:cubicBezTo>
                    <a:cubicBezTo>
                      <a:pt x="775" y="448"/>
                      <a:pt x="758" y="465"/>
                      <a:pt x="737" y="465"/>
                    </a:cubicBezTo>
                    <a:close/>
                    <a:moveTo>
                      <a:pt x="737" y="310"/>
                    </a:moveTo>
                    <a:cubicBezTo>
                      <a:pt x="659" y="310"/>
                      <a:pt x="659" y="310"/>
                      <a:pt x="659" y="310"/>
                    </a:cubicBezTo>
                    <a:cubicBezTo>
                      <a:pt x="638" y="310"/>
                      <a:pt x="620" y="293"/>
                      <a:pt x="620" y="271"/>
                    </a:cubicBezTo>
                    <a:cubicBezTo>
                      <a:pt x="620" y="250"/>
                      <a:pt x="638" y="233"/>
                      <a:pt x="659" y="233"/>
                    </a:cubicBezTo>
                    <a:cubicBezTo>
                      <a:pt x="737" y="233"/>
                      <a:pt x="737" y="233"/>
                      <a:pt x="737" y="233"/>
                    </a:cubicBezTo>
                    <a:cubicBezTo>
                      <a:pt x="758" y="233"/>
                      <a:pt x="775" y="250"/>
                      <a:pt x="775" y="271"/>
                    </a:cubicBezTo>
                    <a:cubicBezTo>
                      <a:pt x="775" y="293"/>
                      <a:pt x="758" y="310"/>
                      <a:pt x="737" y="310"/>
                    </a:cubicBezTo>
                    <a:close/>
                    <a:moveTo>
                      <a:pt x="737" y="155"/>
                    </a:moveTo>
                    <a:cubicBezTo>
                      <a:pt x="659" y="155"/>
                      <a:pt x="659" y="155"/>
                      <a:pt x="659" y="155"/>
                    </a:cubicBezTo>
                    <a:cubicBezTo>
                      <a:pt x="638" y="155"/>
                      <a:pt x="620" y="138"/>
                      <a:pt x="620" y="116"/>
                    </a:cubicBezTo>
                    <a:cubicBezTo>
                      <a:pt x="620" y="95"/>
                      <a:pt x="638" y="78"/>
                      <a:pt x="659" y="78"/>
                    </a:cubicBezTo>
                    <a:cubicBezTo>
                      <a:pt x="737" y="78"/>
                      <a:pt x="737" y="78"/>
                      <a:pt x="737" y="78"/>
                    </a:cubicBezTo>
                    <a:cubicBezTo>
                      <a:pt x="758" y="78"/>
                      <a:pt x="775" y="95"/>
                      <a:pt x="775" y="116"/>
                    </a:cubicBezTo>
                    <a:cubicBezTo>
                      <a:pt x="775" y="138"/>
                      <a:pt x="758" y="155"/>
                      <a:pt x="737" y="1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38" name="TextBox 137"/>
          <p:cNvSpPr txBox="1"/>
          <p:nvPr/>
        </p:nvSpPr>
        <p:spPr>
          <a:xfrm>
            <a:off x="2011043" y="1428933"/>
            <a:ext cx="640080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Video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2118401" y="1026323"/>
            <a:ext cx="436385" cy="436385"/>
            <a:chOff x="7953375" y="2256016"/>
            <a:chExt cx="914400" cy="914400"/>
          </a:xfrm>
        </p:grpSpPr>
        <p:sp>
          <p:nvSpPr>
            <p:cNvPr id="141" name="Oval 140"/>
            <p:cNvSpPr/>
            <p:nvPr/>
          </p:nvSpPr>
          <p:spPr>
            <a:xfrm>
              <a:off x="7953375" y="2256016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8120010" y="2452830"/>
              <a:ext cx="581130" cy="580541"/>
              <a:chOff x="2224088" y="1166813"/>
              <a:chExt cx="4702175" cy="4697412"/>
            </a:xfrm>
            <a:solidFill>
              <a:schemeClr val="bg1"/>
            </a:solidFill>
          </p:grpSpPr>
          <p:sp>
            <p:nvSpPr>
              <p:cNvPr id="153" name="Oval 66"/>
              <p:cNvSpPr>
                <a:spLocks noChangeArrowheads="1"/>
              </p:cNvSpPr>
              <p:nvPr/>
            </p:nvSpPr>
            <p:spPr bwMode="auto">
              <a:xfrm>
                <a:off x="3259138" y="2354263"/>
                <a:ext cx="577850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8" name="Oval 67"/>
              <p:cNvSpPr>
                <a:spLocks noChangeArrowheads="1"/>
              </p:cNvSpPr>
              <p:nvPr/>
            </p:nvSpPr>
            <p:spPr bwMode="auto">
              <a:xfrm>
                <a:off x="5314951" y="2354263"/>
                <a:ext cx="573088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9" name="Oval 68"/>
              <p:cNvSpPr>
                <a:spLocks noChangeArrowheads="1"/>
              </p:cNvSpPr>
              <p:nvPr/>
            </p:nvSpPr>
            <p:spPr bwMode="auto">
              <a:xfrm>
                <a:off x="4283076" y="2058988"/>
                <a:ext cx="574675" cy="5730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3941763" y="2913063"/>
                <a:ext cx="1293813" cy="881062"/>
              </a:xfrm>
              <a:custGeom>
                <a:avLst/>
                <a:gdLst>
                  <a:gd name="T0" fmla="*/ 331 w 345"/>
                  <a:gd name="T1" fmla="*/ 51 h 235"/>
                  <a:gd name="T2" fmla="*/ 170 w 345"/>
                  <a:gd name="T3" fmla="*/ 0 h 235"/>
                  <a:gd name="T4" fmla="*/ 14 w 345"/>
                  <a:gd name="T5" fmla="*/ 47 h 235"/>
                  <a:gd name="T6" fmla="*/ 0 w 345"/>
                  <a:gd name="T7" fmla="*/ 235 h 235"/>
                  <a:gd name="T8" fmla="*/ 345 w 345"/>
                  <a:gd name="T9" fmla="*/ 235 h 235"/>
                  <a:gd name="T10" fmla="*/ 331 w 345"/>
                  <a:gd name="T11" fmla="*/ 5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" h="235">
                    <a:moveTo>
                      <a:pt x="331" y="51"/>
                    </a:moveTo>
                    <a:cubicBezTo>
                      <a:pt x="279" y="19"/>
                      <a:pt x="240" y="0"/>
                      <a:pt x="170" y="0"/>
                    </a:cubicBezTo>
                    <a:cubicBezTo>
                      <a:pt x="102" y="0"/>
                      <a:pt x="65" y="17"/>
                      <a:pt x="14" y="47"/>
                    </a:cubicBezTo>
                    <a:cubicBezTo>
                      <a:pt x="14" y="47"/>
                      <a:pt x="7" y="132"/>
                      <a:pt x="0" y="235"/>
                    </a:cubicBezTo>
                    <a:cubicBezTo>
                      <a:pt x="345" y="235"/>
                      <a:pt x="345" y="235"/>
                      <a:pt x="345" y="235"/>
                    </a:cubicBezTo>
                    <a:lnTo>
                      <a:pt x="331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5" name="Freeform 70"/>
              <p:cNvSpPr>
                <a:spLocks/>
              </p:cNvSpPr>
              <p:nvPr/>
            </p:nvSpPr>
            <p:spPr bwMode="auto">
              <a:xfrm>
                <a:off x="5392738" y="3201988"/>
                <a:ext cx="635000" cy="592137"/>
              </a:xfrm>
              <a:custGeom>
                <a:avLst/>
                <a:gdLst>
                  <a:gd name="T0" fmla="*/ 0 w 169"/>
                  <a:gd name="T1" fmla="*/ 2 h 158"/>
                  <a:gd name="T2" fmla="*/ 13 w 169"/>
                  <a:gd name="T3" fmla="*/ 158 h 158"/>
                  <a:gd name="T4" fmla="*/ 169 w 169"/>
                  <a:gd name="T5" fmla="*/ 158 h 158"/>
                  <a:gd name="T6" fmla="*/ 158 w 169"/>
                  <a:gd name="T7" fmla="*/ 34 h 158"/>
                  <a:gd name="T8" fmla="*/ 33 w 169"/>
                  <a:gd name="T9" fmla="*/ 0 h 158"/>
                  <a:gd name="T10" fmla="*/ 0 w 169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158">
                    <a:moveTo>
                      <a:pt x="0" y="2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58" y="34"/>
                      <a:pt x="158" y="34"/>
                      <a:pt x="158" y="34"/>
                    </a:cubicBezTo>
                    <a:cubicBezTo>
                      <a:pt x="118" y="13"/>
                      <a:pt x="88" y="0"/>
                      <a:pt x="33" y="0"/>
                    </a:cubicBezTo>
                    <a:cubicBezTo>
                      <a:pt x="21" y="0"/>
                      <a:pt x="1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6" name="Freeform 71"/>
              <p:cNvSpPr>
                <a:spLocks/>
              </p:cNvSpPr>
              <p:nvPr/>
            </p:nvSpPr>
            <p:spPr bwMode="auto">
              <a:xfrm>
                <a:off x="3132138" y="3213100"/>
                <a:ext cx="636588" cy="593725"/>
              </a:xfrm>
              <a:custGeom>
                <a:avLst/>
                <a:gdLst>
                  <a:gd name="T0" fmla="*/ 170 w 170"/>
                  <a:gd name="T1" fmla="*/ 2 h 158"/>
                  <a:gd name="T2" fmla="*/ 136 w 170"/>
                  <a:gd name="T3" fmla="*/ 0 h 158"/>
                  <a:gd name="T4" fmla="*/ 11 w 170"/>
                  <a:gd name="T5" fmla="*/ 34 h 158"/>
                  <a:gd name="T6" fmla="*/ 0 w 170"/>
                  <a:gd name="T7" fmla="*/ 158 h 158"/>
                  <a:gd name="T8" fmla="*/ 156 w 170"/>
                  <a:gd name="T9" fmla="*/ 158 h 158"/>
                  <a:gd name="T10" fmla="*/ 170 w 170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158">
                    <a:moveTo>
                      <a:pt x="170" y="2"/>
                    </a:moveTo>
                    <a:cubicBezTo>
                      <a:pt x="159" y="1"/>
                      <a:pt x="148" y="0"/>
                      <a:pt x="136" y="0"/>
                    </a:cubicBezTo>
                    <a:cubicBezTo>
                      <a:pt x="81" y="0"/>
                      <a:pt x="51" y="13"/>
                      <a:pt x="11" y="34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56" y="158"/>
                      <a:pt x="156" y="158"/>
                      <a:pt x="156" y="158"/>
                    </a:cubicBezTo>
                    <a:lnTo>
                      <a:pt x="17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7" name="Freeform 72"/>
              <p:cNvSpPr>
                <a:spLocks noEditPoints="1"/>
              </p:cNvSpPr>
              <p:nvPr/>
            </p:nvSpPr>
            <p:spPr bwMode="auto">
              <a:xfrm>
                <a:off x="2224088" y="1166813"/>
                <a:ext cx="4702175" cy="3670300"/>
              </a:xfrm>
              <a:custGeom>
                <a:avLst/>
                <a:gdLst>
                  <a:gd name="T0" fmla="*/ 1176 w 1254"/>
                  <a:gd name="T1" fmla="*/ 0 h 979"/>
                  <a:gd name="T2" fmla="*/ 79 w 1254"/>
                  <a:gd name="T3" fmla="*/ 0 h 979"/>
                  <a:gd name="T4" fmla="*/ 0 w 1254"/>
                  <a:gd name="T5" fmla="*/ 78 h 979"/>
                  <a:gd name="T6" fmla="*/ 0 w 1254"/>
                  <a:gd name="T7" fmla="*/ 901 h 979"/>
                  <a:gd name="T8" fmla="*/ 79 w 1254"/>
                  <a:gd name="T9" fmla="*/ 979 h 979"/>
                  <a:gd name="T10" fmla="*/ 1176 w 1254"/>
                  <a:gd name="T11" fmla="*/ 979 h 979"/>
                  <a:gd name="T12" fmla="*/ 1254 w 1254"/>
                  <a:gd name="T13" fmla="*/ 901 h 979"/>
                  <a:gd name="T14" fmla="*/ 1254 w 1254"/>
                  <a:gd name="T15" fmla="*/ 78 h 979"/>
                  <a:gd name="T16" fmla="*/ 1176 w 1254"/>
                  <a:gd name="T17" fmla="*/ 0 h 979"/>
                  <a:gd name="T18" fmla="*/ 1137 w 1254"/>
                  <a:gd name="T19" fmla="*/ 117 h 979"/>
                  <a:gd name="T20" fmla="*/ 1137 w 1254"/>
                  <a:gd name="T21" fmla="*/ 862 h 979"/>
                  <a:gd name="T22" fmla="*/ 118 w 1254"/>
                  <a:gd name="T23" fmla="*/ 862 h 979"/>
                  <a:gd name="T24" fmla="*/ 118 w 1254"/>
                  <a:gd name="T25" fmla="*/ 114 h 979"/>
                  <a:gd name="T26" fmla="*/ 1137 w 1254"/>
                  <a:gd name="T27" fmla="*/ 114 h 979"/>
                  <a:gd name="T28" fmla="*/ 1137 w 1254"/>
                  <a:gd name="T29" fmla="*/ 11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4" h="979">
                    <a:moveTo>
                      <a:pt x="1176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36" y="0"/>
                      <a:pt x="0" y="35"/>
                      <a:pt x="0" y="78"/>
                    </a:cubicBezTo>
                    <a:cubicBezTo>
                      <a:pt x="0" y="901"/>
                      <a:pt x="0" y="901"/>
                      <a:pt x="0" y="901"/>
                    </a:cubicBezTo>
                    <a:cubicBezTo>
                      <a:pt x="0" y="944"/>
                      <a:pt x="36" y="979"/>
                      <a:pt x="79" y="979"/>
                    </a:cubicBezTo>
                    <a:cubicBezTo>
                      <a:pt x="1176" y="979"/>
                      <a:pt x="1176" y="979"/>
                      <a:pt x="1176" y="979"/>
                    </a:cubicBezTo>
                    <a:cubicBezTo>
                      <a:pt x="1219" y="979"/>
                      <a:pt x="1254" y="944"/>
                      <a:pt x="1254" y="901"/>
                    </a:cubicBezTo>
                    <a:cubicBezTo>
                      <a:pt x="1254" y="78"/>
                      <a:pt x="1254" y="78"/>
                      <a:pt x="1254" y="78"/>
                    </a:cubicBezTo>
                    <a:cubicBezTo>
                      <a:pt x="1254" y="35"/>
                      <a:pt x="1219" y="0"/>
                      <a:pt x="1176" y="0"/>
                    </a:cubicBezTo>
                    <a:close/>
                    <a:moveTo>
                      <a:pt x="1137" y="117"/>
                    </a:moveTo>
                    <a:cubicBezTo>
                      <a:pt x="1137" y="862"/>
                      <a:pt x="1137" y="862"/>
                      <a:pt x="1137" y="862"/>
                    </a:cubicBezTo>
                    <a:cubicBezTo>
                      <a:pt x="118" y="862"/>
                      <a:pt x="118" y="862"/>
                      <a:pt x="118" y="862"/>
                    </a:cubicBezTo>
                    <a:cubicBezTo>
                      <a:pt x="118" y="114"/>
                      <a:pt x="118" y="114"/>
                      <a:pt x="118" y="114"/>
                    </a:cubicBezTo>
                    <a:cubicBezTo>
                      <a:pt x="1137" y="114"/>
                      <a:pt x="1137" y="114"/>
                      <a:pt x="1137" y="114"/>
                    </a:cubicBezTo>
                    <a:lnTo>
                      <a:pt x="1137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8" name="Freeform 73"/>
              <p:cNvSpPr>
                <a:spLocks/>
              </p:cNvSpPr>
              <p:nvPr/>
            </p:nvSpPr>
            <p:spPr bwMode="auto">
              <a:xfrm>
                <a:off x="3402013" y="5287963"/>
                <a:ext cx="2351088" cy="576262"/>
              </a:xfrm>
              <a:custGeom>
                <a:avLst/>
                <a:gdLst>
                  <a:gd name="T0" fmla="*/ 0 w 627"/>
                  <a:gd name="T1" fmla="*/ 85 h 154"/>
                  <a:gd name="T2" fmla="*/ 0 w 627"/>
                  <a:gd name="T3" fmla="*/ 154 h 154"/>
                  <a:gd name="T4" fmla="*/ 627 w 627"/>
                  <a:gd name="T5" fmla="*/ 154 h 154"/>
                  <a:gd name="T6" fmla="*/ 627 w 627"/>
                  <a:gd name="T7" fmla="*/ 85 h 154"/>
                  <a:gd name="T8" fmla="*/ 313 w 627"/>
                  <a:gd name="T9" fmla="*/ 0 h 154"/>
                  <a:gd name="T10" fmla="*/ 0 w 627"/>
                  <a:gd name="T11" fmla="*/ 8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154">
                    <a:moveTo>
                      <a:pt x="0" y="85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27" y="154"/>
                      <a:pt x="627" y="154"/>
                      <a:pt x="627" y="154"/>
                    </a:cubicBezTo>
                    <a:cubicBezTo>
                      <a:pt x="627" y="85"/>
                      <a:pt x="627" y="85"/>
                      <a:pt x="627" y="85"/>
                    </a:cubicBezTo>
                    <a:cubicBezTo>
                      <a:pt x="534" y="32"/>
                      <a:pt x="428" y="0"/>
                      <a:pt x="313" y="0"/>
                    </a:cubicBezTo>
                    <a:cubicBezTo>
                      <a:pt x="199" y="0"/>
                      <a:pt x="92" y="32"/>
                      <a:pt x="0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69" name="TextBox 168"/>
          <p:cNvSpPr txBox="1"/>
          <p:nvPr/>
        </p:nvSpPr>
        <p:spPr>
          <a:xfrm>
            <a:off x="273945" y="1253278"/>
            <a:ext cx="1356854" cy="307777"/>
          </a:xfrm>
          <a:prstGeom prst="rect">
            <a:avLst/>
          </a:prstGeom>
          <a:noFill/>
        </p:spPr>
        <p:txBody>
          <a:bodyPr wrap="square" lIns="91436" tIns="0" rIns="91436" bIns="0" rtlCol="0">
            <a:spAutoFit/>
          </a:bodyPr>
          <a:lstStyle/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これまでの</a:t>
            </a:r>
            <a:endParaRPr kumimoji="0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3888284" y="2397415"/>
            <a:ext cx="1009515" cy="319579"/>
            <a:chOff x="798567" y="3088121"/>
            <a:chExt cx="1913170" cy="732628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567" y="3088121"/>
              <a:ext cx="1913170" cy="388413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182" y="3419491"/>
              <a:ext cx="1883030" cy="401258"/>
            </a:xfrm>
            <a:prstGeom prst="rect">
              <a:avLst/>
            </a:prstGeom>
          </p:spPr>
        </p:pic>
      </p:grpSp>
      <p:grpSp>
        <p:nvGrpSpPr>
          <p:cNvPr id="173" name="Group 172"/>
          <p:cNvGrpSpPr/>
          <p:nvPr/>
        </p:nvGrpSpPr>
        <p:grpSpPr>
          <a:xfrm>
            <a:off x="5282341" y="2197798"/>
            <a:ext cx="1129442" cy="579181"/>
            <a:chOff x="2784971" y="4496105"/>
            <a:chExt cx="2106267" cy="1008941"/>
          </a:xfrm>
        </p:grpSpPr>
        <p:pic>
          <p:nvPicPr>
            <p:cNvPr id="174" name="Picture 17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5" r="15487"/>
            <a:stretch/>
          </p:blipFill>
          <p:spPr>
            <a:xfrm>
              <a:off x="3570009" y="4785647"/>
              <a:ext cx="718625" cy="684896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971" y="4496105"/>
              <a:ext cx="899127" cy="1008941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" t="5522" r="3833" b="10686"/>
            <a:stretch/>
          </p:blipFill>
          <p:spPr>
            <a:xfrm>
              <a:off x="4221959" y="5042322"/>
              <a:ext cx="669279" cy="418696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4032931" y="4954043"/>
            <a:ext cx="895289" cy="253889"/>
          </a:xfrm>
          <a:prstGeom prst="rect">
            <a:avLst/>
          </a:prstGeom>
          <a:solidFill>
            <a:schemeClr val="bg1"/>
          </a:solidFill>
        </p:spPr>
        <p:txBody>
          <a:bodyPr wrap="square" lIns="68553" tIns="34277" rIns="68553" bIns="34277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60000"/>
                    <a:lumOff val="4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Scale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6660982" y="2009767"/>
            <a:ext cx="1047503" cy="632039"/>
            <a:chOff x="6735316" y="3820749"/>
            <a:chExt cx="2164472" cy="1124862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316" y="4461329"/>
              <a:ext cx="2154947" cy="484282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481" y="4158427"/>
              <a:ext cx="2112782" cy="605805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316" y="3820749"/>
              <a:ext cx="2164472" cy="675356"/>
            </a:xfrm>
            <a:prstGeom prst="rect">
              <a:avLst/>
            </a:prstGeom>
          </p:spPr>
        </p:pic>
      </p:grpSp>
      <p:sp>
        <p:nvSpPr>
          <p:cNvPr id="148" name="Rectangle 147"/>
          <p:cNvSpPr/>
          <p:nvPr/>
        </p:nvSpPr>
        <p:spPr>
          <a:xfrm>
            <a:off x="6576506" y="1522153"/>
            <a:ext cx="1303919" cy="524240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9500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2353259" y="4641233"/>
            <a:ext cx="6697439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Software Defined Access (SD-Access)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2157655" y="1733783"/>
            <a:ext cx="1493298" cy="1463779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2156386" y="1663774"/>
            <a:ext cx="1494569" cy="30091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 SWITCHING</a:t>
            </a:r>
          </a:p>
        </p:txBody>
      </p:sp>
      <p:pic>
        <p:nvPicPr>
          <p:cNvPr id="181" name="Picture 180" descr="KN53305.jpg"/>
          <p:cNvPicPr>
            <a:picLocks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6145" y1="22449" x2="87952" y2="64286"/>
                        <a14:foregroundMark x1="91566" y1="21429" x2="91566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66510" y="2639822"/>
            <a:ext cx="843416" cy="4095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2" name="Rectangle 181"/>
          <p:cNvSpPr/>
          <p:nvPr/>
        </p:nvSpPr>
        <p:spPr>
          <a:xfrm>
            <a:off x="1998234" y="1917469"/>
            <a:ext cx="1775222" cy="698006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  <a:lumOff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3650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Up to 160G Stacking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2151981" y="3201888"/>
            <a:ext cx="1598660" cy="628568"/>
          </a:xfrm>
          <a:prstGeom prst="rect">
            <a:avLst/>
          </a:prstGeom>
        </p:spPr>
        <p:txBody>
          <a:bodyPr wrap="square" lIns="68579" tIns="68579" rIns="68579" bIns="68579" anchor="ctr">
            <a:spAutoFit/>
          </a:bodyPr>
          <a:lstStyle/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mGig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1/10G 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10G uplinks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NSF/SSO</a:t>
            </a:r>
          </a:p>
        </p:txBody>
      </p:sp>
      <p:pic>
        <p:nvPicPr>
          <p:cNvPr id="184" name="Picture 18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27" y="2046790"/>
            <a:ext cx="672790" cy="448526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14" y="2362464"/>
            <a:ext cx="642677" cy="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roup 1100"/>
          <p:cNvGrpSpPr/>
          <p:nvPr/>
        </p:nvGrpSpPr>
        <p:grpSpPr>
          <a:xfrm>
            <a:off x="3329183" y="833339"/>
            <a:ext cx="2485637" cy="2485637"/>
            <a:chOff x="364956" y="826198"/>
            <a:chExt cx="6628362" cy="6628362"/>
          </a:xfrm>
        </p:grpSpPr>
        <p:sp>
          <p:nvSpPr>
            <p:cNvPr id="1098" name="Shape 1098"/>
            <p:cNvSpPr/>
            <p:nvPr/>
          </p:nvSpPr>
          <p:spPr>
            <a:xfrm>
              <a:off x="364956" y="826198"/>
              <a:ext cx="6628364" cy="6628364"/>
            </a:xfrm>
            <a:prstGeom prst="ellipse">
              <a:avLst/>
            </a:prstGeom>
            <a:gradFill flip="none" rotWithShape="1">
              <a:gsLst>
                <a:gs pos="0">
                  <a:srgbClr val="009FD9"/>
                </a:gs>
                <a:gs pos="100000">
                  <a:schemeClr val="accent1"/>
                </a:gs>
              </a:gsLst>
              <a:lin ang="16081188" scaled="0"/>
            </a:gradFill>
            <a:ln w="3175" cap="flat">
              <a:noFill/>
              <a:miter lim="400000"/>
            </a:ln>
            <a:effectLst>
              <a:outerShdw blurRad="355600" dist="127000" rotWithShape="0">
                <a:srgbClr val="000000">
                  <a:alpha val="75000"/>
                </a:srgbClr>
              </a:outerShdw>
            </a:effectLst>
          </p:spPr>
          <p:txBody>
            <a:bodyPr wrap="square" lIns="45155" tIns="45155" rIns="45155" bIns="45155" numCol="1" anchor="ctr">
              <a:noAutofit/>
            </a:bodyPr>
            <a:lstStyle/>
            <a:p>
              <a:pPr algn="ctr" defTabSz="309555" fontAlgn="auto" hangingPunct="0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</a:defRPr>
              </a:pPr>
              <a:endParaRPr sz="1100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pic>
          <p:nvPicPr>
            <p:cNvPr id="1099" name="DNA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1627" y="1435397"/>
              <a:ext cx="3295022" cy="54099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101" name="Shape 1101"/>
          <p:cNvSpPr/>
          <p:nvPr/>
        </p:nvSpPr>
        <p:spPr>
          <a:xfrm>
            <a:off x="1550179" y="3291872"/>
            <a:ext cx="6043639" cy="574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 anchor="ctr">
            <a:spAutoFit/>
          </a:bodyPr>
          <a:lstStyle>
            <a:lvl1pPr defTabSz="1219200">
              <a:defRPr sz="6600">
                <a:solidFill>
                  <a:srgbClr val="0367C1"/>
                </a:solidFill>
                <a:latin typeface="CiscoSansTTLight"/>
                <a:ea typeface="CiscoSansTTLight"/>
                <a:cs typeface="CiscoSansTTLight"/>
                <a:sym typeface="CiscoSansTTLight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sz="3200" kern="0" dirty="0"/>
              <a:t>Cisco Digital Network Architecture</a:t>
            </a:r>
          </a:p>
        </p:txBody>
      </p:sp>
      <p:sp>
        <p:nvSpPr>
          <p:cNvPr id="1102" name="Shape 1102"/>
          <p:cNvSpPr/>
          <p:nvPr/>
        </p:nvSpPr>
        <p:spPr>
          <a:xfrm>
            <a:off x="2279546" y="3862583"/>
            <a:ext cx="4584907" cy="4514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 anchor="ctr">
            <a:spAutoFit/>
          </a:bodyPr>
          <a:lstStyle>
            <a:lvl1pPr defTabSz="1219200">
              <a:defRPr sz="4400">
                <a:solidFill>
                  <a:srgbClr val="0367C1"/>
                </a:solidFill>
                <a:latin typeface="CiscoSansTTLight"/>
                <a:ea typeface="CiscoSansTTLight"/>
                <a:cs typeface="CiscoSansTTLight"/>
                <a:sym typeface="CiscoSansTTLight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kern="0" dirty="0" err="1"/>
              <a:t>Open</a:t>
            </a:r>
            <a:r>
              <a:rPr sz="1800" kern="0" dirty="0" err="1"/>
              <a:t>⎪</a:t>
            </a:r>
            <a:r>
              <a:rPr sz="2400" kern="0" dirty="0" err="1"/>
              <a:t>Extensible</a:t>
            </a:r>
            <a:r>
              <a:rPr sz="1800" kern="0" dirty="0" err="1"/>
              <a:t>⎪</a:t>
            </a:r>
            <a:r>
              <a:rPr sz="2400" kern="0" dirty="0" err="1"/>
              <a:t>Software-driven</a:t>
            </a:r>
            <a:endParaRPr sz="2400" kern="0" dirty="0"/>
          </a:p>
        </p:txBody>
      </p:sp>
    </p:spTree>
    <p:extLst>
      <p:ext uri="{BB962C8B-B14F-4D97-AF65-F5344CB8AC3E}">
        <p14:creationId xmlns:p14="http://schemas.microsoft.com/office/powerpoint/2010/main" val="40125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1114425"/>
            <a:ext cx="9144000" cy="3431938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txBody>
          <a:bodyPr wrap="square" lIns="30404" tIns="30404" rIns="30404" bIns="30404" rtlCol="0" anchor="t" anchorCtr="1">
            <a:noAutofit/>
          </a:bodyPr>
          <a:lstStyle/>
          <a:p>
            <a:pPr algn="ctr" defTabSz="728172">
              <a:lnSpc>
                <a:spcPct val="90000"/>
              </a:lnSpc>
              <a:spcBef>
                <a:spcPct val="50000"/>
              </a:spcBef>
            </a:pPr>
            <a:endParaRPr lang="en-US" sz="1300" kern="0" dirty="0" smtClean="0">
              <a:solidFill>
                <a:srgbClr val="B7D333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0" y="956733"/>
            <a:ext cx="9144000" cy="3589631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accent2">
                <a:lumMod val="20000"/>
                <a:lumOff val="8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今日の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インフラ</a:t>
            </a:r>
            <a:r>
              <a:rPr lang="en-US" sz="2400" dirty="0" smtClean="0">
                <a:latin typeface="MS PGothic" charset="-128"/>
                <a:ea typeface="MS PGothic" charset="-128"/>
                <a:cs typeface="MS PGothic" charset="-128"/>
              </a:rPr>
              <a:t>: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 複雑で膨大な時間を要する運用</a:t>
            </a:r>
            <a:endParaRPr lang="en-US" sz="24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" name="Group 90"/>
          <p:cNvGrpSpPr/>
          <p:nvPr/>
        </p:nvGrpSpPr>
        <p:grpSpPr>
          <a:xfrm>
            <a:off x="494556" y="1274654"/>
            <a:ext cx="3857710" cy="1561946"/>
            <a:chOff x="494556" y="1337570"/>
            <a:chExt cx="3857710" cy="1561946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967890" y="1481586"/>
              <a:ext cx="3384376" cy="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76684" y="234568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0</a:t>
              </a:r>
              <a:endParaRPr lang="en-US" sz="110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94556" y="133757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100%</a:t>
              </a:r>
              <a:endParaRPr lang="en-US" sz="110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216951" y="2103236"/>
              <a:ext cx="1325986" cy="3864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4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95335" y="1743196"/>
              <a:ext cx="1325986" cy="74650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6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4556" y="2699461"/>
              <a:ext cx="84350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Source: Forrester</a:t>
              </a:r>
              <a:endParaRPr lang="en-US" sz="70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967890" y="2489698"/>
              <a:ext cx="3384376" cy="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1418809" y="2505919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676767"/>
                  </a:solidFill>
                  <a:latin typeface="MS PGothic" charset="-128"/>
                  <a:ea typeface="MS PGothic" charset="-128"/>
                  <a:cs typeface="MS PGothic" charset="-128"/>
                </a:rPr>
                <a:t>CAPEX</a:t>
              </a:r>
              <a:endParaRPr lang="en-US" sz="1400" dirty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108461" y="2505919"/>
              <a:ext cx="6303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2968AF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OPEX</a:t>
              </a:r>
              <a:endParaRPr lang="en-US" sz="1400" dirty="0">
                <a:solidFill>
                  <a:srgbClr val="2968AF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10178" y="1988686"/>
              <a:ext cx="1224136" cy="60006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33</a:t>
              </a:r>
              <a:r>
                <a:rPr lang="en-US" sz="2400" b="1" baseline="30000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%</a:t>
              </a:r>
              <a:endParaRPr lang="en-US" sz="2400" b="1" baseline="30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95600" y="1831467"/>
              <a:ext cx="1224136" cy="60006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67</a:t>
              </a:r>
              <a:r>
                <a:rPr lang="en-US" sz="2400" b="1" baseline="30000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%</a:t>
              </a:r>
              <a:endParaRPr lang="en-US" sz="2400" b="1" baseline="30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272525" y="3141858"/>
            <a:ext cx="8596840" cy="76377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 anchorCtr="0"/>
          <a:lstStyle/>
          <a:p>
            <a:r>
              <a:rPr lang="en-US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“</a:t>
            </a:r>
            <a:r>
              <a:rPr lang="en-US" altLang="ja-JP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IT</a:t>
            </a:r>
            <a:r>
              <a:rPr lang="ja-JP" altLang="en-US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インフラはよりプログラマブルになり迅速なプロビジョニング、インストール、自動化が可能になっていくが、ネットワークには未だハードなプロセスがある</a:t>
            </a:r>
            <a:r>
              <a:rPr lang="en-US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lang="en-US" sz="14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12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- Andrew Lerner, Gartner Research</a:t>
            </a:r>
          </a:p>
        </p:txBody>
      </p:sp>
      <p:grpSp>
        <p:nvGrpSpPr>
          <p:cNvPr id="5" name="Group 89"/>
          <p:cNvGrpSpPr/>
          <p:nvPr/>
        </p:nvGrpSpPr>
        <p:grpSpPr>
          <a:xfrm>
            <a:off x="5041138" y="1127068"/>
            <a:ext cx="3349146" cy="1857118"/>
            <a:chOff x="5041138" y="1127068"/>
            <a:chExt cx="3349146" cy="1857118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640925" y="1507946"/>
              <a:ext cx="0" cy="990748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7377512" y="1507946"/>
              <a:ext cx="0" cy="990748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114101" y="1507946"/>
              <a:ext cx="0" cy="990748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5745297" y="2498694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384720" y="2498694"/>
              <a:ext cx="3129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057257" y="2498694"/>
              <a:ext cx="377026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729794" y="2498694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902866" y="1130641"/>
              <a:ext cx="8114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32B2DF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Computing</a:t>
              </a:r>
              <a:endParaRPr lang="en-US" sz="1100" dirty="0">
                <a:solidFill>
                  <a:srgbClr val="32B2DF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49989" y="1127068"/>
              <a:ext cx="8402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2968AF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Networking</a:t>
              </a:r>
              <a:endParaRPr lang="en-US" sz="1100" dirty="0">
                <a:solidFill>
                  <a:srgbClr val="2968AF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4" name="Pentagon 83"/>
            <p:cNvSpPr/>
            <p:nvPr/>
          </p:nvSpPr>
          <p:spPr>
            <a:xfrm>
              <a:off x="5906696" y="1696213"/>
              <a:ext cx="2399559" cy="614214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45746" y="2498694"/>
              <a:ext cx="643125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Seconds</a:t>
              </a:r>
            </a:p>
          </p:txBody>
        </p:sp>
        <p:sp>
          <p:nvSpPr>
            <p:cNvPr id="83" name="Pentagon 82"/>
            <p:cNvSpPr/>
            <p:nvPr/>
          </p:nvSpPr>
          <p:spPr>
            <a:xfrm>
              <a:off x="5904337" y="1696213"/>
              <a:ext cx="288230" cy="614214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V="1">
              <a:off x="5904337" y="1507947"/>
              <a:ext cx="0" cy="990746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55466" y="1362070"/>
              <a:ext cx="0" cy="54652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6006803" y="1362070"/>
              <a:ext cx="0" cy="54652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5041138" y="2784131"/>
              <a:ext cx="204735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Source: Carlos Cardenas, Open Compute Project 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5957992" y="1916137"/>
              <a:ext cx="97622" cy="9762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54864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endParaRPr lang="en-US" sz="10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606655" y="1916137"/>
              <a:ext cx="97622" cy="9762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54864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endParaRPr lang="en-US" sz="10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-1" y="3843926"/>
            <a:ext cx="9153144" cy="702437"/>
          </a:xfrm>
          <a:prstGeom prst="rect">
            <a:avLst/>
          </a:prstGeom>
          <a:pattFill prst="ltDnDiag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87067" y="3895111"/>
            <a:ext cx="1409188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運用が業務全体に占める時間の割合</a:t>
            </a: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41812" y="3895111"/>
            <a:ext cx="1981655" cy="60006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IT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が即応性のあるビジネス課題に対応できてないと考えている</a:t>
            </a:r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CMO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の割合</a:t>
            </a: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21508" y="3895111"/>
            <a:ext cx="2061746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IT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戦略がビジネスに寄与していないことを苦慮している</a:t>
            </a:r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CEO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の割合</a:t>
            </a:r>
            <a:endParaRPr lang="en-US" sz="1200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3023" y="3895111"/>
            <a:ext cx="1224136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80</a:t>
            </a:r>
            <a:r>
              <a:rPr lang="en-US" sz="3200" b="1" baseline="30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%</a:t>
            </a:r>
            <a:endParaRPr lang="en-US" sz="3200" b="1" baseline="30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48246" y="3895111"/>
            <a:ext cx="1224136" cy="60006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55</a:t>
            </a:r>
            <a:r>
              <a:rPr lang="en-US" sz="3200" b="1" baseline="30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%</a:t>
            </a:r>
            <a:endParaRPr lang="en-US" sz="3200" b="1" baseline="30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12679" y="3895111"/>
            <a:ext cx="1224136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57</a:t>
            </a:r>
            <a:r>
              <a:rPr lang="en-US" sz="3200" b="1" baseline="30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%</a:t>
            </a:r>
            <a:endParaRPr lang="en-US" sz="3200" b="1" baseline="30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672250" y="3875104"/>
            <a:ext cx="0" cy="64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818073" y="3875104"/>
            <a:ext cx="0" cy="64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 rot="16200000">
            <a:off x="4550729" y="-1290109"/>
            <a:ext cx="45719" cy="8591552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tx2">
                <a:lumMod val="40000"/>
                <a:lumOff val="6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3733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ja-JP" altLang="en-US" sz="2799" dirty="0">
                <a:solidFill>
                  <a:schemeClr val="bg1"/>
                </a:solidFill>
                <a:ea typeface="ＭＳ Ｐゴシック" charset="0"/>
                <a:cs typeface="CiscoSans"/>
              </a:rPr>
              <a:t>新時代のネットワーク</a:t>
            </a:r>
            <a:r>
              <a:rPr lang="ja-JP" altLang="en-US" b="1" spc="-53" dirty="0">
                <a:solidFill>
                  <a:schemeClr val="bg1"/>
                </a:solidFill>
                <a:ea typeface="CiscoSansTT Light" charset="0"/>
                <a:cs typeface="CiscoSansTT Light" charset="0"/>
              </a:rPr>
              <a:t/>
            </a:r>
            <a:br>
              <a:rPr lang="ja-JP" altLang="en-US" b="1" spc="-53" dirty="0">
                <a:solidFill>
                  <a:schemeClr val="bg1"/>
                </a:solidFill>
                <a:ea typeface="CiscoSansTT Light" charset="0"/>
                <a:cs typeface="CiscoSansTT Light" charset="0"/>
              </a:rPr>
            </a:br>
            <a:r>
              <a:rPr lang="en-US" b="1" spc="-53" dirty="0">
                <a:solidFill>
                  <a:schemeClr val="bg1"/>
                </a:solidFill>
                <a:ea typeface="CiscoSansTT Light" charset="0"/>
                <a:cs typeface="CiscoSansTT Light" charset="0"/>
              </a:rPr>
              <a:t/>
            </a:r>
            <a:br>
              <a:rPr lang="en-US" b="1" spc="-53" dirty="0">
                <a:solidFill>
                  <a:schemeClr val="bg1"/>
                </a:solidFill>
                <a:ea typeface="CiscoSansTT Light" charset="0"/>
                <a:cs typeface="CiscoSansTT Light" charset="0"/>
              </a:rPr>
            </a:br>
            <a:endParaRPr lang="en-US" sz="2549" b="1" spc="-53" dirty="0">
              <a:solidFill>
                <a:schemeClr val="bg1"/>
              </a:solidFill>
              <a:ea typeface="CiscoSansTT Light" charset="0"/>
              <a:cs typeface="CiscoSansTT Light" charset="0"/>
            </a:endParaRP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xmlns="" id="{85A481CB-8DDC-4F95-82E9-8750B4A9DC92}"/>
              </a:ext>
            </a:extLst>
          </p:cNvPr>
          <p:cNvSpPr/>
          <p:nvPr/>
        </p:nvSpPr>
        <p:spPr>
          <a:xfrm>
            <a:off x="3866587" y="2991917"/>
            <a:ext cx="3854726" cy="1465878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5941" y="1239317"/>
            <a:ext cx="3854726" cy="1465878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478DCA-B125-433A-9F1B-0023B3AF9EAE}"/>
              </a:ext>
            </a:extLst>
          </p:cNvPr>
          <p:cNvGrpSpPr/>
          <p:nvPr/>
        </p:nvGrpSpPr>
        <p:grpSpPr>
          <a:xfrm>
            <a:off x="3671163" y="1141083"/>
            <a:ext cx="1871259" cy="3382237"/>
            <a:chOff x="5579062" y="938253"/>
            <a:chExt cx="1871259" cy="33822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001D322-1A2C-4A95-BC69-D2ACF07831DF}"/>
                </a:ext>
              </a:extLst>
            </p:cNvPr>
            <p:cNvGrpSpPr/>
            <p:nvPr/>
          </p:nvGrpSpPr>
          <p:grpSpPr>
            <a:xfrm>
              <a:off x="5579062" y="938253"/>
              <a:ext cx="1871259" cy="3382237"/>
              <a:chOff x="5872074" y="841842"/>
              <a:chExt cx="1871747" cy="338311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B83270B9-8C34-47A2-B4F7-E44D7BCEDC67}"/>
                  </a:ext>
                </a:extLst>
              </p:cNvPr>
              <p:cNvGrpSpPr/>
              <p:nvPr/>
            </p:nvGrpSpPr>
            <p:grpSpPr>
              <a:xfrm>
                <a:off x="6155988" y="1023881"/>
                <a:ext cx="1289304" cy="3047667"/>
                <a:chOff x="3912411" y="1303238"/>
                <a:chExt cx="1289304" cy="3047667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xmlns="" id="{A3F8A646-6AF6-4E97-B8BB-A7836EED2C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411" y="3061601"/>
                  <a:ext cx="1289304" cy="1289304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grpSp>
              <p:nvGrpSpPr>
                <p:cNvPr id="36" name="Group 258">
                  <a:extLst>
                    <a:ext uri="{FF2B5EF4-FFF2-40B4-BE49-F238E27FC236}">
                      <a16:creationId xmlns:a16="http://schemas.microsoft.com/office/drawing/2014/main" xmlns="" id="{CD73B101-C010-4EB1-995E-ADDB347397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049630" y="3234209"/>
                  <a:ext cx="1032031" cy="963484"/>
                  <a:chOff x="3525" y="1344"/>
                  <a:chExt cx="813" cy="759"/>
                </a:xfrm>
              </p:grpSpPr>
              <p:sp>
                <p:nvSpPr>
                  <p:cNvPr id="38" name="Line 259">
                    <a:extLst>
                      <a:ext uri="{FF2B5EF4-FFF2-40B4-BE49-F238E27FC236}">
                        <a16:creationId xmlns:a16="http://schemas.microsoft.com/office/drawing/2014/main" xmlns="" id="{182921B6-0CDF-4533-A135-15594E5854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5" y="1454"/>
                    <a:ext cx="312" cy="53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9" name="Line 260">
                    <a:extLst>
                      <a:ext uri="{FF2B5EF4-FFF2-40B4-BE49-F238E27FC236}">
                        <a16:creationId xmlns:a16="http://schemas.microsoft.com/office/drawing/2014/main" xmlns="" id="{151599FF-F64C-4EE5-9BCB-C2D217258D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18" y="1724"/>
                    <a:ext cx="624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0" name="Line 261">
                    <a:extLst>
                      <a:ext uri="{FF2B5EF4-FFF2-40B4-BE49-F238E27FC236}">
                        <a16:creationId xmlns:a16="http://schemas.microsoft.com/office/drawing/2014/main" xmlns="" id="{B1031261-0EF7-4FB4-BBEA-997B2F4D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75" y="1454"/>
                    <a:ext cx="312" cy="53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1" name="Line 262">
                    <a:extLst>
                      <a:ext uri="{FF2B5EF4-FFF2-40B4-BE49-F238E27FC236}">
                        <a16:creationId xmlns:a16="http://schemas.microsoft.com/office/drawing/2014/main" xmlns="" id="{CA31B4B5-791D-491C-86C4-38C90F1C81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18" y="1454"/>
                    <a:ext cx="157" cy="27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2" name="Line 263">
                    <a:extLst>
                      <a:ext uri="{FF2B5EF4-FFF2-40B4-BE49-F238E27FC236}">
                        <a16:creationId xmlns:a16="http://schemas.microsoft.com/office/drawing/2014/main" xmlns="" id="{A17715C7-F941-47A5-8FF2-DF91FD112C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87" y="1724"/>
                    <a:ext cx="155" cy="26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3" name="Line 264">
                    <a:extLst>
                      <a:ext uri="{FF2B5EF4-FFF2-40B4-BE49-F238E27FC236}">
                        <a16:creationId xmlns:a16="http://schemas.microsoft.com/office/drawing/2014/main" xmlns="" id="{63C18130-EA8A-4523-8359-A9C6D7063A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18" y="1724"/>
                    <a:ext cx="157" cy="26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265">
                    <a:extLst>
                      <a:ext uri="{FF2B5EF4-FFF2-40B4-BE49-F238E27FC236}">
                        <a16:creationId xmlns:a16="http://schemas.microsoft.com/office/drawing/2014/main" xmlns="" id="{6CE253EA-2ECB-4268-AF7F-50902D868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87" y="1454"/>
                    <a:ext cx="155" cy="27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266">
                    <a:extLst>
                      <a:ext uri="{FF2B5EF4-FFF2-40B4-BE49-F238E27FC236}">
                        <a16:creationId xmlns:a16="http://schemas.microsoft.com/office/drawing/2014/main" xmlns="" id="{5346D5CB-6DE6-4062-BFF9-0B7F2E29F6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5" y="1993"/>
                    <a:ext cx="312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6" name="Line 267">
                    <a:extLst>
                      <a:ext uri="{FF2B5EF4-FFF2-40B4-BE49-F238E27FC236}">
                        <a16:creationId xmlns:a16="http://schemas.microsoft.com/office/drawing/2014/main" xmlns="" id="{F184BE0F-F408-45D6-89AD-FAA7488F84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5" y="1454"/>
                    <a:ext cx="312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7" name="Freeform 268">
                    <a:extLst>
                      <a:ext uri="{FF2B5EF4-FFF2-40B4-BE49-F238E27FC236}">
                        <a16:creationId xmlns:a16="http://schemas.microsoft.com/office/drawing/2014/main" xmlns="" id="{E7EE0AB6-93C3-4CF0-B558-795BFCF957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3" y="1616"/>
                    <a:ext cx="214" cy="215"/>
                  </a:xfrm>
                  <a:custGeom>
                    <a:avLst/>
                    <a:gdLst>
                      <a:gd name="T0" fmla="*/ 79 w 90"/>
                      <a:gd name="T1" fmla="*/ 25 h 90"/>
                      <a:gd name="T2" fmla="*/ 65 w 90"/>
                      <a:gd name="T3" fmla="*/ 79 h 90"/>
                      <a:gd name="T4" fmla="*/ 11 w 90"/>
                      <a:gd name="T5" fmla="*/ 65 h 90"/>
                      <a:gd name="T6" fmla="*/ 25 w 90"/>
                      <a:gd name="T7" fmla="*/ 11 h 90"/>
                      <a:gd name="T8" fmla="*/ 79 w 90"/>
                      <a:gd name="T9" fmla="*/ 25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90">
                        <a:moveTo>
                          <a:pt x="79" y="25"/>
                        </a:moveTo>
                        <a:cubicBezTo>
                          <a:pt x="90" y="44"/>
                          <a:pt x="84" y="68"/>
                          <a:pt x="65" y="79"/>
                        </a:cubicBezTo>
                        <a:cubicBezTo>
                          <a:pt x="46" y="90"/>
                          <a:pt x="22" y="84"/>
                          <a:pt x="11" y="65"/>
                        </a:cubicBezTo>
                        <a:cubicBezTo>
                          <a:pt x="0" y="46"/>
                          <a:pt x="6" y="22"/>
                          <a:pt x="25" y="11"/>
                        </a:cubicBezTo>
                        <a:cubicBezTo>
                          <a:pt x="44" y="0"/>
                          <a:pt x="68" y="6"/>
                          <a:pt x="79" y="25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8" name="Freeform 269">
                    <a:extLst>
                      <a:ext uri="{FF2B5EF4-FFF2-40B4-BE49-F238E27FC236}">
                        <a16:creationId xmlns:a16="http://schemas.microsoft.com/office/drawing/2014/main" xmlns="" id="{60EB00B1-DD37-4D3C-B5AC-A315EAC99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6" y="1344"/>
                    <a:ext cx="216" cy="218"/>
                  </a:xfrm>
                  <a:custGeom>
                    <a:avLst/>
                    <a:gdLst>
                      <a:gd name="T0" fmla="*/ 80 w 91"/>
                      <a:gd name="T1" fmla="*/ 26 h 91"/>
                      <a:gd name="T2" fmla="*/ 65 w 91"/>
                      <a:gd name="T3" fmla="*/ 80 h 91"/>
                      <a:gd name="T4" fmla="*/ 11 w 91"/>
                      <a:gd name="T5" fmla="*/ 65 h 91"/>
                      <a:gd name="T6" fmla="*/ 26 w 91"/>
                      <a:gd name="T7" fmla="*/ 11 h 91"/>
                      <a:gd name="T8" fmla="*/ 80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80" y="26"/>
                        </a:moveTo>
                        <a:cubicBezTo>
                          <a:pt x="91" y="45"/>
                          <a:pt x="84" y="69"/>
                          <a:pt x="65" y="80"/>
                        </a:cubicBezTo>
                        <a:cubicBezTo>
                          <a:pt x="46" y="91"/>
                          <a:pt x="22" y="84"/>
                          <a:pt x="11" y="65"/>
                        </a:cubicBezTo>
                        <a:cubicBezTo>
                          <a:pt x="0" y="46"/>
                          <a:pt x="7" y="22"/>
                          <a:pt x="26" y="11"/>
                        </a:cubicBezTo>
                        <a:cubicBezTo>
                          <a:pt x="45" y="0"/>
                          <a:pt x="69" y="7"/>
                          <a:pt x="80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9" name="Freeform 270">
                    <a:extLst>
                      <a:ext uri="{FF2B5EF4-FFF2-40B4-BE49-F238E27FC236}">
                        <a16:creationId xmlns:a16="http://schemas.microsoft.com/office/drawing/2014/main" xmlns="" id="{63B32B68-1065-4787-8B1F-3B9C10F791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8" y="1886"/>
                    <a:ext cx="217" cy="217"/>
                  </a:xfrm>
                  <a:custGeom>
                    <a:avLst/>
                    <a:gdLst>
                      <a:gd name="T0" fmla="*/ 80 w 91"/>
                      <a:gd name="T1" fmla="*/ 26 h 91"/>
                      <a:gd name="T2" fmla="*/ 65 w 91"/>
                      <a:gd name="T3" fmla="*/ 80 h 91"/>
                      <a:gd name="T4" fmla="*/ 11 w 91"/>
                      <a:gd name="T5" fmla="*/ 65 h 91"/>
                      <a:gd name="T6" fmla="*/ 26 w 91"/>
                      <a:gd name="T7" fmla="*/ 11 h 91"/>
                      <a:gd name="T8" fmla="*/ 80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80" y="26"/>
                        </a:moveTo>
                        <a:cubicBezTo>
                          <a:pt x="91" y="45"/>
                          <a:pt x="84" y="69"/>
                          <a:pt x="65" y="80"/>
                        </a:cubicBezTo>
                        <a:cubicBezTo>
                          <a:pt x="46" y="91"/>
                          <a:pt x="22" y="84"/>
                          <a:pt x="11" y="65"/>
                        </a:cubicBezTo>
                        <a:cubicBezTo>
                          <a:pt x="0" y="46"/>
                          <a:pt x="7" y="22"/>
                          <a:pt x="26" y="11"/>
                        </a:cubicBezTo>
                        <a:cubicBezTo>
                          <a:pt x="45" y="0"/>
                          <a:pt x="69" y="7"/>
                          <a:pt x="80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50" name="Oval 271">
                    <a:extLst>
                      <a:ext uri="{FF2B5EF4-FFF2-40B4-BE49-F238E27FC236}">
                        <a16:creationId xmlns:a16="http://schemas.microsoft.com/office/drawing/2014/main" xmlns="" id="{3BD1B5D2-18C1-48C3-8A8F-23A83A564C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25" y="1628"/>
                    <a:ext cx="188" cy="1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51" name="Oval 272">
                    <a:extLst>
                      <a:ext uri="{FF2B5EF4-FFF2-40B4-BE49-F238E27FC236}">
                        <a16:creationId xmlns:a16="http://schemas.microsoft.com/office/drawing/2014/main" xmlns="" id="{2A132F99-BCF7-49FE-83DD-9319D3EE5B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7" y="1628"/>
                    <a:ext cx="191" cy="1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52" name="Freeform 273">
                    <a:extLst>
                      <a:ext uri="{FF2B5EF4-FFF2-40B4-BE49-F238E27FC236}">
                        <a16:creationId xmlns:a16="http://schemas.microsoft.com/office/drawing/2014/main" xmlns="" id="{4AFE2148-AF71-42FB-BB03-61A6DC108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8" y="1344"/>
                    <a:ext cx="217" cy="218"/>
                  </a:xfrm>
                  <a:custGeom>
                    <a:avLst/>
                    <a:gdLst>
                      <a:gd name="T0" fmla="*/ 11 w 91"/>
                      <a:gd name="T1" fmla="*/ 26 h 91"/>
                      <a:gd name="T2" fmla="*/ 26 w 91"/>
                      <a:gd name="T3" fmla="*/ 80 h 91"/>
                      <a:gd name="T4" fmla="*/ 80 w 91"/>
                      <a:gd name="T5" fmla="*/ 65 h 91"/>
                      <a:gd name="T6" fmla="*/ 65 w 91"/>
                      <a:gd name="T7" fmla="*/ 11 h 91"/>
                      <a:gd name="T8" fmla="*/ 11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11" y="26"/>
                        </a:moveTo>
                        <a:cubicBezTo>
                          <a:pt x="0" y="45"/>
                          <a:pt x="7" y="69"/>
                          <a:pt x="26" y="80"/>
                        </a:cubicBezTo>
                        <a:cubicBezTo>
                          <a:pt x="45" y="91"/>
                          <a:pt x="69" y="84"/>
                          <a:pt x="80" y="65"/>
                        </a:cubicBezTo>
                        <a:cubicBezTo>
                          <a:pt x="91" y="46"/>
                          <a:pt x="84" y="22"/>
                          <a:pt x="65" y="11"/>
                        </a:cubicBezTo>
                        <a:cubicBezTo>
                          <a:pt x="46" y="0"/>
                          <a:pt x="22" y="7"/>
                          <a:pt x="11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53" name="Freeform 274">
                    <a:extLst>
                      <a:ext uri="{FF2B5EF4-FFF2-40B4-BE49-F238E27FC236}">
                        <a16:creationId xmlns:a16="http://schemas.microsoft.com/office/drawing/2014/main" xmlns="" id="{81F4DD5B-E0E1-4C6F-88C7-17E33BE6F3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6" y="1886"/>
                    <a:ext cx="216" cy="217"/>
                  </a:xfrm>
                  <a:custGeom>
                    <a:avLst/>
                    <a:gdLst>
                      <a:gd name="T0" fmla="*/ 11 w 91"/>
                      <a:gd name="T1" fmla="*/ 26 h 91"/>
                      <a:gd name="T2" fmla="*/ 26 w 91"/>
                      <a:gd name="T3" fmla="*/ 80 h 91"/>
                      <a:gd name="T4" fmla="*/ 80 w 91"/>
                      <a:gd name="T5" fmla="*/ 65 h 91"/>
                      <a:gd name="T6" fmla="*/ 65 w 91"/>
                      <a:gd name="T7" fmla="*/ 11 h 91"/>
                      <a:gd name="T8" fmla="*/ 11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11" y="26"/>
                        </a:moveTo>
                        <a:cubicBezTo>
                          <a:pt x="0" y="45"/>
                          <a:pt x="7" y="69"/>
                          <a:pt x="26" y="80"/>
                        </a:cubicBezTo>
                        <a:cubicBezTo>
                          <a:pt x="45" y="91"/>
                          <a:pt x="69" y="84"/>
                          <a:pt x="80" y="65"/>
                        </a:cubicBezTo>
                        <a:cubicBezTo>
                          <a:pt x="91" y="46"/>
                          <a:pt x="84" y="22"/>
                          <a:pt x="65" y="11"/>
                        </a:cubicBezTo>
                        <a:cubicBezTo>
                          <a:pt x="46" y="0"/>
                          <a:pt x="22" y="7"/>
                          <a:pt x="11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5083AF6A-95E5-4AAD-A09C-4A24AA1B3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411" y="1303238"/>
                  <a:ext cx="1289304" cy="1289304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4" name="Freeform 69">
                <a:extLst>
                  <a:ext uri="{FF2B5EF4-FFF2-40B4-BE49-F238E27FC236}">
                    <a16:creationId xmlns:a16="http://schemas.microsoft.com/office/drawing/2014/main" xmlns="" id="{AEB0245E-004C-4594-88BD-92456AD6D8E6}"/>
                  </a:ext>
                </a:extLst>
              </p:cNvPr>
              <p:cNvSpPr/>
              <p:nvPr/>
            </p:nvSpPr>
            <p:spPr>
              <a:xfrm>
                <a:off x="6731129" y="2329408"/>
                <a:ext cx="154502" cy="420656"/>
              </a:xfrm>
              <a:custGeom>
                <a:avLst/>
                <a:gdLst>
                  <a:gd name="connsiteX0" fmla="*/ 82034 w 169068"/>
                  <a:gd name="connsiteY0" fmla="*/ 414088 h 460311"/>
                  <a:gd name="connsiteX1" fmla="*/ 84534 w 169068"/>
                  <a:gd name="connsiteY1" fmla="*/ 416587 h 460311"/>
                  <a:gd name="connsiteX2" fmla="*/ 87033 w 169068"/>
                  <a:gd name="connsiteY2" fmla="*/ 414088 h 460311"/>
                  <a:gd name="connsiteX3" fmla="*/ 84535 w 169068"/>
                  <a:gd name="connsiteY3" fmla="*/ 43724 h 460311"/>
                  <a:gd name="connsiteX4" fmla="*/ 82471 w 169068"/>
                  <a:gd name="connsiteY4" fmla="*/ 45788 h 460311"/>
                  <a:gd name="connsiteX5" fmla="*/ 86599 w 169068"/>
                  <a:gd name="connsiteY5" fmla="*/ 45788 h 460311"/>
                  <a:gd name="connsiteX6" fmla="*/ 84106 w 169068"/>
                  <a:gd name="connsiteY6" fmla="*/ 0 h 460311"/>
                  <a:gd name="connsiteX7" fmla="*/ 84534 w 169068"/>
                  <a:gd name="connsiteY7" fmla="*/ 178 h 460311"/>
                  <a:gd name="connsiteX8" fmla="*/ 84963 w 169068"/>
                  <a:gd name="connsiteY8" fmla="*/ 0 h 460311"/>
                  <a:gd name="connsiteX9" fmla="*/ 97894 w 169068"/>
                  <a:gd name="connsiteY9" fmla="*/ 5357 h 460311"/>
                  <a:gd name="connsiteX10" fmla="*/ 163712 w 169068"/>
                  <a:gd name="connsiteY10" fmla="*/ 71175 h 460311"/>
                  <a:gd name="connsiteX11" fmla="*/ 163712 w 169068"/>
                  <a:gd name="connsiteY11" fmla="*/ 97038 h 460311"/>
                  <a:gd name="connsiteX12" fmla="*/ 137849 w 169068"/>
                  <a:gd name="connsiteY12" fmla="*/ 97038 h 460311"/>
                  <a:gd name="connsiteX13" fmla="*/ 102822 w 169068"/>
                  <a:gd name="connsiteY13" fmla="*/ 62011 h 460311"/>
                  <a:gd name="connsiteX14" fmla="*/ 102822 w 169068"/>
                  <a:gd name="connsiteY14" fmla="*/ 398299 h 460311"/>
                  <a:gd name="connsiteX15" fmla="*/ 137848 w 169068"/>
                  <a:gd name="connsiteY15" fmla="*/ 363273 h 460311"/>
                  <a:gd name="connsiteX16" fmla="*/ 163712 w 169068"/>
                  <a:gd name="connsiteY16" fmla="*/ 363274 h 460311"/>
                  <a:gd name="connsiteX17" fmla="*/ 163712 w 169068"/>
                  <a:gd name="connsiteY17" fmla="*/ 389137 h 460311"/>
                  <a:gd name="connsiteX18" fmla="*/ 97894 w 169068"/>
                  <a:gd name="connsiteY18" fmla="*/ 454954 h 460311"/>
                  <a:gd name="connsiteX19" fmla="*/ 84962 w 169068"/>
                  <a:gd name="connsiteY19" fmla="*/ 460311 h 460311"/>
                  <a:gd name="connsiteX20" fmla="*/ 84534 w 169068"/>
                  <a:gd name="connsiteY20" fmla="*/ 460133 h 460311"/>
                  <a:gd name="connsiteX21" fmla="*/ 84105 w 169068"/>
                  <a:gd name="connsiteY21" fmla="*/ 460311 h 460311"/>
                  <a:gd name="connsiteX22" fmla="*/ 71174 w 169068"/>
                  <a:gd name="connsiteY22" fmla="*/ 454954 h 460311"/>
                  <a:gd name="connsiteX23" fmla="*/ 5356 w 169068"/>
                  <a:gd name="connsiteY23" fmla="*/ 389137 h 460311"/>
                  <a:gd name="connsiteX24" fmla="*/ 5356 w 169068"/>
                  <a:gd name="connsiteY24" fmla="*/ 363274 h 460311"/>
                  <a:gd name="connsiteX25" fmla="*/ 31219 w 169068"/>
                  <a:gd name="connsiteY25" fmla="*/ 363274 h 460311"/>
                  <a:gd name="connsiteX26" fmla="*/ 66246 w 169068"/>
                  <a:gd name="connsiteY26" fmla="*/ 398300 h 460311"/>
                  <a:gd name="connsiteX27" fmla="*/ 66246 w 169068"/>
                  <a:gd name="connsiteY27" fmla="*/ 62013 h 460311"/>
                  <a:gd name="connsiteX28" fmla="*/ 31220 w 169068"/>
                  <a:gd name="connsiteY28" fmla="*/ 97038 h 460311"/>
                  <a:gd name="connsiteX29" fmla="*/ 5356 w 169068"/>
                  <a:gd name="connsiteY29" fmla="*/ 97038 h 460311"/>
                  <a:gd name="connsiteX30" fmla="*/ 5356 w 169068"/>
                  <a:gd name="connsiteY30" fmla="*/ 71175 h 460311"/>
                  <a:gd name="connsiteX31" fmla="*/ 71174 w 169068"/>
                  <a:gd name="connsiteY31" fmla="*/ 5357 h 460311"/>
                  <a:gd name="connsiteX32" fmla="*/ 84106 w 169068"/>
                  <a:gd name="connsiteY32" fmla="*/ 0 h 46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69068" h="460311">
                    <a:moveTo>
                      <a:pt x="82034" y="414088"/>
                    </a:moveTo>
                    <a:lnTo>
                      <a:pt x="84534" y="416587"/>
                    </a:lnTo>
                    <a:lnTo>
                      <a:pt x="87033" y="414088"/>
                    </a:lnTo>
                    <a:close/>
                    <a:moveTo>
                      <a:pt x="84535" y="43724"/>
                    </a:moveTo>
                    <a:lnTo>
                      <a:pt x="82471" y="45788"/>
                    </a:lnTo>
                    <a:lnTo>
                      <a:pt x="86599" y="45788"/>
                    </a:lnTo>
                    <a:close/>
                    <a:moveTo>
                      <a:pt x="84106" y="0"/>
                    </a:moveTo>
                    <a:lnTo>
                      <a:pt x="84534" y="178"/>
                    </a:lnTo>
                    <a:lnTo>
                      <a:pt x="84963" y="0"/>
                    </a:lnTo>
                    <a:cubicBezTo>
                      <a:pt x="89643" y="0"/>
                      <a:pt x="94323" y="1786"/>
                      <a:pt x="97894" y="5357"/>
                    </a:cubicBezTo>
                    <a:lnTo>
                      <a:pt x="163712" y="71175"/>
                    </a:lnTo>
                    <a:cubicBezTo>
                      <a:pt x="170854" y="78316"/>
                      <a:pt x="170854" y="89896"/>
                      <a:pt x="163712" y="97038"/>
                    </a:cubicBezTo>
                    <a:cubicBezTo>
                      <a:pt x="156570" y="104179"/>
                      <a:pt x="144990" y="104179"/>
                      <a:pt x="137849" y="97038"/>
                    </a:cubicBezTo>
                    <a:lnTo>
                      <a:pt x="102822" y="62011"/>
                    </a:lnTo>
                    <a:lnTo>
                      <a:pt x="102822" y="398299"/>
                    </a:lnTo>
                    <a:lnTo>
                      <a:pt x="137848" y="363273"/>
                    </a:lnTo>
                    <a:cubicBezTo>
                      <a:pt x="144990" y="356132"/>
                      <a:pt x="156570" y="356132"/>
                      <a:pt x="163712" y="363274"/>
                    </a:cubicBezTo>
                    <a:cubicBezTo>
                      <a:pt x="170854" y="370415"/>
                      <a:pt x="170854" y="381995"/>
                      <a:pt x="163712" y="389137"/>
                    </a:cubicBezTo>
                    <a:lnTo>
                      <a:pt x="97894" y="454954"/>
                    </a:lnTo>
                    <a:cubicBezTo>
                      <a:pt x="94323" y="458525"/>
                      <a:pt x="89643" y="460311"/>
                      <a:pt x="84962" y="460311"/>
                    </a:cubicBezTo>
                    <a:lnTo>
                      <a:pt x="84534" y="460133"/>
                    </a:lnTo>
                    <a:lnTo>
                      <a:pt x="84105" y="460311"/>
                    </a:lnTo>
                    <a:cubicBezTo>
                      <a:pt x="79425" y="460311"/>
                      <a:pt x="74745" y="458525"/>
                      <a:pt x="71174" y="454954"/>
                    </a:cubicBezTo>
                    <a:lnTo>
                      <a:pt x="5356" y="389137"/>
                    </a:lnTo>
                    <a:cubicBezTo>
                      <a:pt x="-1786" y="381995"/>
                      <a:pt x="-1786" y="370415"/>
                      <a:pt x="5356" y="363274"/>
                    </a:cubicBezTo>
                    <a:cubicBezTo>
                      <a:pt x="12498" y="356132"/>
                      <a:pt x="24078" y="356132"/>
                      <a:pt x="31219" y="363274"/>
                    </a:cubicBezTo>
                    <a:lnTo>
                      <a:pt x="66246" y="398300"/>
                    </a:lnTo>
                    <a:lnTo>
                      <a:pt x="66246" y="62013"/>
                    </a:lnTo>
                    <a:lnTo>
                      <a:pt x="31220" y="97038"/>
                    </a:lnTo>
                    <a:cubicBezTo>
                      <a:pt x="24078" y="104179"/>
                      <a:pt x="12498" y="104179"/>
                      <a:pt x="5356" y="97038"/>
                    </a:cubicBezTo>
                    <a:cubicBezTo>
                      <a:pt x="-1786" y="89896"/>
                      <a:pt x="-1786" y="78316"/>
                      <a:pt x="5356" y="71175"/>
                    </a:cubicBezTo>
                    <a:lnTo>
                      <a:pt x="71174" y="5357"/>
                    </a:lnTo>
                    <a:cubicBezTo>
                      <a:pt x="74745" y="1786"/>
                      <a:pt x="79425" y="0"/>
                      <a:pt x="841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800F657C-6C05-4EE1-8EA0-081D700E28F6}"/>
                  </a:ext>
                </a:extLst>
              </p:cNvPr>
              <p:cNvGrpSpPr/>
              <p:nvPr/>
            </p:nvGrpSpPr>
            <p:grpSpPr>
              <a:xfrm>
                <a:off x="5872074" y="841842"/>
                <a:ext cx="1871747" cy="3383118"/>
                <a:chOff x="3639862" y="1218360"/>
                <a:chExt cx="1871747" cy="3383118"/>
              </a:xfrm>
            </p:grpSpPr>
            <p:sp>
              <p:nvSpPr>
                <p:cNvPr id="30" name="Rounded Rectangle 75">
                  <a:extLst>
                    <a:ext uri="{FF2B5EF4-FFF2-40B4-BE49-F238E27FC236}">
                      <a16:creationId xmlns:a16="http://schemas.microsoft.com/office/drawing/2014/main" xmlns="" id="{A4FCCABA-6899-45DF-AA08-C2AD92954267}"/>
                    </a:ext>
                  </a:extLst>
                </p:cNvPr>
                <p:cNvSpPr/>
                <p:nvPr/>
              </p:nvSpPr>
              <p:spPr>
                <a:xfrm>
                  <a:off x="3726350" y="1218360"/>
                  <a:ext cx="1691296" cy="3383118"/>
                </a:xfrm>
                <a:prstGeom prst="roundRect">
                  <a:avLst>
                    <a:gd name="adj" fmla="val 50000"/>
                  </a:avLst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E15C344F-8D34-42AB-89F1-90F26277949B}"/>
                    </a:ext>
                  </a:extLst>
                </p:cNvPr>
                <p:cNvSpPr/>
                <p:nvPr/>
              </p:nvSpPr>
              <p:spPr>
                <a:xfrm rot="10800000">
                  <a:off x="3641366" y="2939952"/>
                  <a:ext cx="171682" cy="918816"/>
                </a:xfrm>
                <a:prstGeom prst="rect">
                  <a:avLst/>
                </a:prstGeom>
                <a:gradFill>
                  <a:gsLst>
                    <a:gs pos="3000">
                      <a:schemeClr val="bg2">
                        <a:alpha val="0"/>
                      </a:schemeClr>
                    </a:gs>
                    <a:gs pos="75000">
                      <a:schemeClr val="bg2"/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2" name="Freeform 77">
                  <a:extLst>
                    <a:ext uri="{FF2B5EF4-FFF2-40B4-BE49-F238E27FC236}">
                      <a16:creationId xmlns:a16="http://schemas.microsoft.com/office/drawing/2014/main" xmlns="" id="{C830D3A7-AB12-4C79-8C06-5A0A001F2B9B}"/>
                    </a:ext>
                  </a:extLst>
                </p:cNvPr>
                <p:cNvSpPr/>
                <p:nvPr/>
              </p:nvSpPr>
              <p:spPr>
                <a:xfrm>
                  <a:off x="3639862" y="2871470"/>
                  <a:ext cx="180058" cy="109048"/>
                </a:xfrm>
                <a:custGeom>
                  <a:avLst/>
                  <a:gdLst>
                    <a:gd name="connsiteX0" fmla="*/ 33134 w 306308"/>
                    <a:gd name="connsiteY0" fmla="*/ 0 h 185510"/>
                    <a:gd name="connsiteX1" fmla="*/ 48081 w 306308"/>
                    <a:gd name="connsiteY1" fmla="*/ 6191 h 185510"/>
                    <a:gd name="connsiteX2" fmla="*/ 153154 w 306308"/>
                    <a:gd name="connsiteY2" fmla="*/ 111264 h 185510"/>
                    <a:gd name="connsiteX3" fmla="*/ 258230 w 306308"/>
                    <a:gd name="connsiteY3" fmla="*/ 6189 h 185510"/>
                    <a:gd name="connsiteX4" fmla="*/ 273174 w 306308"/>
                    <a:gd name="connsiteY4" fmla="*/ 0 h 185510"/>
                    <a:gd name="connsiteX5" fmla="*/ 296604 w 306308"/>
                    <a:gd name="connsiteY5" fmla="*/ 9704 h 185510"/>
                    <a:gd name="connsiteX6" fmla="*/ 296604 w 306308"/>
                    <a:gd name="connsiteY6" fmla="*/ 56561 h 185510"/>
                    <a:gd name="connsiteX7" fmla="*/ 177359 w 306308"/>
                    <a:gd name="connsiteY7" fmla="*/ 175805 h 185510"/>
                    <a:gd name="connsiteX8" fmla="*/ 153930 w 306308"/>
                    <a:gd name="connsiteY8" fmla="*/ 185510 h 185510"/>
                    <a:gd name="connsiteX9" fmla="*/ 153154 w 306308"/>
                    <a:gd name="connsiteY9" fmla="*/ 185188 h 185510"/>
                    <a:gd name="connsiteX10" fmla="*/ 152377 w 306308"/>
                    <a:gd name="connsiteY10" fmla="*/ 185510 h 185510"/>
                    <a:gd name="connsiteX11" fmla="*/ 128949 w 306308"/>
                    <a:gd name="connsiteY11" fmla="*/ 175805 h 185510"/>
                    <a:gd name="connsiteX12" fmla="*/ 9705 w 306308"/>
                    <a:gd name="connsiteY12" fmla="*/ 56561 h 185510"/>
                    <a:gd name="connsiteX13" fmla="*/ 9705 w 306308"/>
                    <a:gd name="connsiteY13" fmla="*/ 9704 h 185510"/>
                    <a:gd name="connsiteX14" fmla="*/ 33134 w 306308"/>
                    <a:gd name="connsiteY14" fmla="*/ 0 h 18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6308" h="185510">
                      <a:moveTo>
                        <a:pt x="33134" y="0"/>
                      </a:moveTo>
                      <a:lnTo>
                        <a:pt x="48081" y="6191"/>
                      </a:lnTo>
                      <a:lnTo>
                        <a:pt x="153154" y="111264"/>
                      </a:lnTo>
                      <a:lnTo>
                        <a:pt x="258230" y="6189"/>
                      </a:lnTo>
                      <a:lnTo>
                        <a:pt x="273174" y="0"/>
                      </a:lnTo>
                      <a:cubicBezTo>
                        <a:pt x="281654" y="0"/>
                        <a:pt x="290134" y="3235"/>
                        <a:pt x="296604" y="9704"/>
                      </a:cubicBezTo>
                      <a:cubicBezTo>
                        <a:pt x="309543" y="22642"/>
                        <a:pt x="309543" y="43622"/>
                        <a:pt x="296604" y="56561"/>
                      </a:cubicBezTo>
                      <a:lnTo>
                        <a:pt x="177359" y="175805"/>
                      </a:lnTo>
                      <a:cubicBezTo>
                        <a:pt x="170889" y="182274"/>
                        <a:pt x="162410" y="185510"/>
                        <a:pt x="153930" y="185510"/>
                      </a:cubicBezTo>
                      <a:lnTo>
                        <a:pt x="153154" y="185188"/>
                      </a:lnTo>
                      <a:lnTo>
                        <a:pt x="152377" y="185510"/>
                      </a:lnTo>
                      <a:cubicBezTo>
                        <a:pt x="143898" y="185510"/>
                        <a:pt x="135419" y="182274"/>
                        <a:pt x="128949" y="175805"/>
                      </a:cubicBezTo>
                      <a:lnTo>
                        <a:pt x="9705" y="56561"/>
                      </a:lnTo>
                      <a:cubicBezTo>
                        <a:pt x="-3235" y="43622"/>
                        <a:pt x="-3235" y="22642"/>
                        <a:pt x="9705" y="9704"/>
                      </a:cubicBezTo>
                      <a:cubicBezTo>
                        <a:pt x="16175" y="3235"/>
                        <a:pt x="24654" y="0"/>
                        <a:pt x="331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17F4AD94-4611-4D72-AAA2-30B8E2F86CDA}"/>
                    </a:ext>
                  </a:extLst>
                </p:cNvPr>
                <p:cNvSpPr/>
                <p:nvPr/>
              </p:nvSpPr>
              <p:spPr>
                <a:xfrm>
                  <a:off x="5332144" y="1920240"/>
                  <a:ext cx="172543" cy="976578"/>
                </a:xfrm>
                <a:prstGeom prst="rect">
                  <a:avLst/>
                </a:prstGeom>
                <a:gradFill>
                  <a:gsLst>
                    <a:gs pos="3000">
                      <a:schemeClr val="bg2">
                        <a:alpha val="0"/>
                      </a:schemeClr>
                    </a:gs>
                    <a:gs pos="75000">
                      <a:schemeClr val="bg2"/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4" name="Freeform 79">
                  <a:extLst>
                    <a:ext uri="{FF2B5EF4-FFF2-40B4-BE49-F238E27FC236}">
                      <a16:creationId xmlns:a16="http://schemas.microsoft.com/office/drawing/2014/main" xmlns="" id="{537090B9-6C98-4B61-90EA-121714F7A50F}"/>
                    </a:ext>
                  </a:extLst>
                </p:cNvPr>
                <p:cNvSpPr/>
                <p:nvPr/>
              </p:nvSpPr>
              <p:spPr>
                <a:xfrm rot="10800000">
                  <a:off x="5324419" y="2869310"/>
                  <a:ext cx="187190" cy="113368"/>
                </a:xfrm>
                <a:custGeom>
                  <a:avLst/>
                  <a:gdLst>
                    <a:gd name="connsiteX0" fmla="*/ 33134 w 306308"/>
                    <a:gd name="connsiteY0" fmla="*/ 0 h 185510"/>
                    <a:gd name="connsiteX1" fmla="*/ 48081 w 306308"/>
                    <a:gd name="connsiteY1" fmla="*/ 6191 h 185510"/>
                    <a:gd name="connsiteX2" fmla="*/ 153154 w 306308"/>
                    <a:gd name="connsiteY2" fmla="*/ 111264 h 185510"/>
                    <a:gd name="connsiteX3" fmla="*/ 258230 w 306308"/>
                    <a:gd name="connsiteY3" fmla="*/ 6189 h 185510"/>
                    <a:gd name="connsiteX4" fmla="*/ 273174 w 306308"/>
                    <a:gd name="connsiteY4" fmla="*/ 0 h 185510"/>
                    <a:gd name="connsiteX5" fmla="*/ 296604 w 306308"/>
                    <a:gd name="connsiteY5" fmla="*/ 9704 h 185510"/>
                    <a:gd name="connsiteX6" fmla="*/ 296604 w 306308"/>
                    <a:gd name="connsiteY6" fmla="*/ 56561 h 185510"/>
                    <a:gd name="connsiteX7" fmla="*/ 177359 w 306308"/>
                    <a:gd name="connsiteY7" fmla="*/ 175805 h 185510"/>
                    <a:gd name="connsiteX8" fmla="*/ 153930 w 306308"/>
                    <a:gd name="connsiteY8" fmla="*/ 185510 h 185510"/>
                    <a:gd name="connsiteX9" fmla="*/ 153154 w 306308"/>
                    <a:gd name="connsiteY9" fmla="*/ 185188 h 185510"/>
                    <a:gd name="connsiteX10" fmla="*/ 152377 w 306308"/>
                    <a:gd name="connsiteY10" fmla="*/ 185510 h 185510"/>
                    <a:gd name="connsiteX11" fmla="*/ 128949 w 306308"/>
                    <a:gd name="connsiteY11" fmla="*/ 175805 h 185510"/>
                    <a:gd name="connsiteX12" fmla="*/ 9705 w 306308"/>
                    <a:gd name="connsiteY12" fmla="*/ 56561 h 185510"/>
                    <a:gd name="connsiteX13" fmla="*/ 9705 w 306308"/>
                    <a:gd name="connsiteY13" fmla="*/ 9704 h 185510"/>
                    <a:gd name="connsiteX14" fmla="*/ 33134 w 306308"/>
                    <a:gd name="connsiteY14" fmla="*/ 0 h 18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6308" h="185510">
                      <a:moveTo>
                        <a:pt x="33134" y="0"/>
                      </a:moveTo>
                      <a:lnTo>
                        <a:pt x="48081" y="6191"/>
                      </a:lnTo>
                      <a:lnTo>
                        <a:pt x="153154" y="111264"/>
                      </a:lnTo>
                      <a:lnTo>
                        <a:pt x="258230" y="6189"/>
                      </a:lnTo>
                      <a:lnTo>
                        <a:pt x="273174" y="0"/>
                      </a:lnTo>
                      <a:cubicBezTo>
                        <a:pt x="281654" y="0"/>
                        <a:pt x="290134" y="3235"/>
                        <a:pt x="296604" y="9704"/>
                      </a:cubicBezTo>
                      <a:cubicBezTo>
                        <a:pt x="309543" y="22642"/>
                        <a:pt x="309543" y="43622"/>
                        <a:pt x="296604" y="56561"/>
                      </a:cubicBezTo>
                      <a:lnTo>
                        <a:pt x="177359" y="175805"/>
                      </a:lnTo>
                      <a:cubicBezTo>
                        <a:pt x="170889" y="182274"/>
                        <a:pt x="162410" y="185510"/>
                        <a:pt x="153930" y="185510"/>
                      </a:cubicBezTo>
                      <a:lnTo>
                        <a:pt x="153154" y="185188"/>
                      </a:lnTo>
                      <a:lnTo>
                        <a:pt x="152377" y="185510"/>
                      </a:lnTo>
                      <a:cubicBezTo>
                        <a:pt x="143898" y="185510"/>
                        <a:pt x="135419" y="182274"/>
                        <a:pt x="128949" y="175805"/>
                      </a:cubicBezTo>
                      <a:lnTo>
                        <a:pt x="9705" y="56561"/>
                      </a:lnTo>
                      <a:cubicBezTo>
                        <a:pt x="-3235" y="43622"/>
                        <a:pt x="-3235" y="22642"/>
                        <a:pt x="9705" y="9704"/>
                      </a:cubicBezTo>
                      <a:cubicBezTo>
                        <a:pt x="16175" y="3235"/>
                        <a:pt x="24654" y="0"/>
                        <a:pt x="331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F09F54F-E0A2-48E7-B641-EE7BD2F0E5A1}"/>
                </a:ext>
              </a:extLst>
            </p:cNvPr>
            <p:cNvGrpSpPr/>
            <p:nvPr/>
          </p:nvGrpSpPr>
          <p:grpSpPr>
            <a:xfrm>
              <a:off x="5926698" y="1335725"/>
              <a:ext cx="1131455" cy="707388"/>
              <a:chOff x="6789455" y="1335725"/>
              <a:chExt cx="1131455" cy="70738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FBC7DD68-AD45-4728-B8D0-7C4C065C812F}"/>
                  </a:ext>
                </a:extLst>
              </p:cNvPr>
              <p:cNvGrpSpPr/>
              <p:nvPr/>
            </p:nvGrpSpPr>
            <p:grpSpPr>
              <a:xfrm>
                <a:off x="6789455" y="1335725"/>
                <a:ext cx="1131455" cy="707388"/>
                <a:chOff x="1604963" y="409575"/>
                <a:chExt cx="5895975" cy="3686175"/>
              </a:xfrm>
              <a:solidFill>
                <a:schemeClr val="bg2"/>
              </a:solidFill>
            </p:grpSpPr>
            <p:sp>
              <p:nvSpPr>
                <p:cNvPr id="19" name="Rectangle: Rounded Corners 83">
                  <a:extLst>
                    <a:ext uri="{FF2B5EF4-FFF2-40B4-BE49-F238E27FC236}">
                      <a16:creationId xmlns:a16="http://schemas.microsoft.com/office/drawing/2014/main" xmlns="" id="{99C8D015-E1B5-4DA1-AC2F-66C444E6F9A5}"/>
                    </a:ext>
                  </a:extLst>
                </p:cNvPr>
                <p:cNvSpPr/>
                <p:nvPr/>
              </p:nvSpPr>
              <p:spPr>
                <a:xfrm>
                  <a:off x="1604963" y="2028825"/>
                  <a:ext cx="5895975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84">
                  <a:extLst>
                    <a:ext uri="{FF2B5EF4-FFF2-40B4-BE49-F238E27FC236}">
                      <a16:creationId xmlns:a16="http://schemas.microsoft.com/office/drawing/2014/main" xmlns="" id="{F0BF67B0-BCEA-40F5-BCAE-A5319F1E7E1B}"/>
                    </a:ext>
                  </a:extLst>
                </p:cNvPr>
                <p:cNvSpPr/>
                <p:nvPr/>
              </p:nvSpPr>
              <p:spPr>
                <a:xfrm>
                  <a:off x="2557464" y="1219200"/>
                  <a:ext cx="4429124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Rounded Corners 85">
                  <a:extLst>
                    <a:ext uri="{FF2B5EF4-FFF2-40B4-BE49-F238E27FC236}">
                      <a16:creationId xmlns:a16="http://schemas.microsoft.com/office/drawing/2014/main" xmlns="" id="{927973A0-471F-4064-BFA3-C6231A11289D}"/>
                    </a:ext>
                  </a:extLst>
                </p:cNvPr>
                <p:cNvSpPr/>
                <p:nvPr/>
              </p:nvSpPr>
              <p:spPr>
                <a:xfrm>
                  <a:off x="4114800" y="409575"/>
                  <a:ext cx="2405063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89">
                  <a:extLst>
                    <a:ext uri="{FF2B5EF4-FFF2-40B4-BE49-F238E27FC236}">
                      <a16:creationId xmlns:a16="http://schemas.microsoft.com/office/drawing/2014/main" xmlns="" id="{3FB391A8-6E8D-45E2-BA96-85FA6BB66B2E}"/>
                    </a:ext>
                  </a:extLst>
                </p:cNvPr>
                <p:cNvSpPr/>
                <p:nvPr/>
              </p:nvSpPr>
              <p:spPr>
                <a:xfrm>
                  <a:off x="2609850" y="2809875"/>
                  <a:ext cx="4357688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0B2C879F-DBCB-4186-8A3E-79911B8DDFF5}"/>
                  </a:ext>
                </a:extLst>
              </p:cNvPr>
              <p:cNvGrpSpPr/>
              <p:nvPr/>
            </p:nvGrpSpPr>
            <p:grpSpPr>
              <a:xfrm>
                <a:off x="7058153" y="1614476"/>
                <a:ext cx="668088" cy="322620"/>
                <a:chOff x="7058153" y="1614476"/>
                <a:chExt cx="668088" cy="322620"/>
              </a:xfrm>
            </p:grpSpPr>
            <p:sp>
              <p:nvSpPr>
                <p:cNvPr id="17" name="Freeform: Shape 81">
                  <a:extLst>
                    <a:ext uri="{FF2B5EF4-FFF2-40B4-BE49-F238E27FC236}">
                      <a16:creationId xmlns:a16="http://schemas.microsoft.com/office/drawing/2014/main" xmlns="" id="{F0A933D4-0F87-466F-B573-093C4E74AD89}"/>
                    </a:ext>
                  </a:extLst>
                </p:cNvPr>
                <p:cNvSpPr/>
                <p:nvPr/>
              </p:nvSpPr>
              <p:spPr>
                <a:xfrm>
                  <a:off x="7058153" y="1614476"/>
                  <a:ext cx="668088" cy="322620"/>
                </a:xfrm>
                <a:custGeom>
                  <a:avLst/>
                  <a:gdLst>
                    <a:gd name="connsiteX0" fmla="*/ 0 w 3481387"/>
                    <a:gd name="connsiteY0" fmla="*/ 1681162 h 1681162"/>
                    <a:gd name="connsiteX1" fmla="*/ 1766887 w 3481387"/>
                    <a:gd name="connsiteY1" fmla="*/ 823912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1766887 w 3481387"/>
                    <a:gd name="connsiteY1" fmla="*/ 838199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81387" h="1681162">
                      <a:moveTo>
                        <a:pt x="0" y="1681162"/>
                      </a:moveTo>
                      <a:cubicBezTo>
                        <a:pt x="1979612" y="1644650"/>
                        <a:pt x="1577975" y="7937"/>
                        <a:pt x="3481387" y="0"/>
                      </a:cubicBezTo>
                    </a:path>
                  </a:pathLst>
                </a:custGeom>
                <a:noFill/>
                <a:ln w="47625" cap="rnd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82">
                  <a:extLst>
                    <a:ext uri="{FF2B5EF4-FFF2-40B4-BE49-F238E27FC236}">
                      <a16:creationId xmlns:a16="http://schemas.microsoft.com/office/drawing/2014/main" xmlns="" id="{C752A128-4A91-4008-84FC-3201A1067C60}"/>
                    </a:ext>
                  </a:extLst>
                </p:cNvPr>
                <p:cNvSpPr/>
                <p:nvPr/>
              </p:nvSpPr>
              <p:spPr>
                <a:xfrm flipH="1">
                  <a:off x="7058153" y="1614476"/>
                  <a:ext cx="668088" cy="322620"/>
                </a:xfrm>
                <a:custGeom>
                  <a:avLst/>
                  <a:gdLst>
                    <a:gd name="connsiteX0" fmla="*/ 0 w 3481387"/>
                    <a:gd name="connsiteY0" fmla="*/ 1681162 h 1681162"/>
                    <a:gd name="connsiteX1" fmla="*/ 1766887 w 3481387"/>
                    <a:gd name="connsiteY1" fmla="*/ 823912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1766887 w 3481387"/>
                    <a:gd name="connsiteY1" fmla="*/ 838199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81387" h="1681162">
                      <a:moveTo>
                        <a:pt x="0" y="1681162"/>
                      </a:moveTo>
                      <a:cubicBezTo>
                        <a:pt x="1979612" y="1644650"/>
                        <a:pt x="1577975" y="7937"/>
                        <a:pt x="3481387" y="0"/>
                      </a:cubicBezTo>
                    </a:path>
                  </a:pathLst>
                </a:custGeom>
                <a:noFill/>
                <a:ln w="47625" cap="rnd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AE6BAF11-1913-4585-92F2-B8DB8CEFE21C}"/>
                  </a:ext>
                </a:extLst>
              </p:cNvPr>
              <p:cNvGrpSpPr/>
              <p:nvPr/>
            </p:nvGrpSpPr>
            <p:grpSpPr>
              <a:xfrm>
                <a:off x="7108419" y="1689100"/>
                <a:ext cx="586748" cy="173372"/>
                <a:chOff x="3267075" y="2209800"/>
                <a:chExt cx="3057525" cy="938213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xmlns="" id="{A8177933-0A8E-4DA4-B25E-8EAE9674DD8F}"/>
                    </a:ext>
                  </a:extLst>
                </p:cNvPr>
                <p:cNvCxnSpPr/>
                <p:nvPr/>
              </p:nvCxnSpPr>
              <p:spPr>
                <a:xfrm>
                  <a:off x="3267075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4F327CF9-313D-4A7E-998B-D420073CABDD}"/>
                    </a:ext>
                  </a:extLst>
                </p:cNvPr>
                <p:cNvCxnSpPr/>
                <p:nvPr/>
              </p:nvCxnSpPr>
              <p:spPr>
                <a:xfrm>
                  <a:off x="6324600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9D4B2543-DF46-4A03-BF9B-090FEE9AE448}"/>
                  </a:ext>
                </a:extLst>
              </p:cNvPr>
              <p:cNvGrpSpPr/>
              <p:nvPr/>
            </p:nvGrpSpPr>
            <p:grpSpPr>
              <a:xfrm>
                <a:off x="7215350" y="1716088"/>
                <a:ext cx="372886" cy="119396"/>
                <a:chOff x="3267075" y="2209800"/>
                <a:chExt cx="3057525" cy="93821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58FA354B-269B-4654-9C0B-F3CDF2A3E4F7}"/>
                    </a:ext>
                  </a:extLst>
                </p:cNvPr>
                <p:cNvCxnSpPr/>
                <p:nvPr/>
              </p:nvCxnSpPr>
              <p:spPr>
                <a:xfrm>
                  <a:off x="3267075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xmlns="" id="{618A1D36-E795-483F-AD33-752256EA6F06}"/>
                    </a:ext>
                  </a:extLst>
                </p:cNvPr>
                <p:cNvCxnSpPr/>
                <p:nvPr/>
              </p:nvCxnSpPr>
              <p:spPr>
                <a:xfrm>
                  <a:off x="6324600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EE1715D-B0AC-4125-8016-BF1DB682548E}"/>
              </a:ext>
            </a:extLst>
          </p:cNvPr>
          <p:cNvSpPr txBox="1"/>
          <p:nvPr/>
        </p:nvSpPr>
        <p:spPr>
          <a:xfrm>
            <a:off x="5408333" y="3184768"/>
            <a:ext cx="2230019" cy="48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インテントベースの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/>
            </a:r>
            <a:b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</a:b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インフラストラクチャ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55" name="Oval 11">
            <a:extLst>
              <a:ext uri="{FF2B5EF4-FFF2-40B4-BE49-F238E27FC236}">
                <a16:creationId xmlns:a16="http://schemas.microsoft.com/office/drawing/2014/main" xmlns="" id="{23509E82-5CDA-44C4-821C-EF5E34F6FAC2}"/>
              </a:ext>
            </a:extLst>
          </p:cNvPr>
          <p:cNvSpPr>
            <a:spLocks noChangeAspect="1"/>
          </p:cNvSpPr>
          <p:nvPr/>
        </p:nvSpPr>
        <p:spPr>
          <a:xfrm>
            <a:off x="7033220" y="3742282"/>
            <a:ext cx="314970" cy="251388"/>
          </a:xfrm>
          <a:custGeom>
            <a:avLst/>
            <a:gdLst/>
            <a:ahLst/>
            <a:cxnLst/>
            <a:rect l="l" t="t" r="r" b="b"/>
            <a:pathLst>
              <a:path w="2875460" h="2363048">
                <a:moveTo>
                  <a:pt x="1437731" y="1911666"/>
                </a:moveTo>
                <a:cubicBezTo>
                  <a:pt x="1562377" y="1911666"/>
                  <a:pt x="1663422" y="2012711"/>
                  <a:pt x="1663422" y="2137357"/>
                </a:cubicBezTo>
                <a:cubicBezTo>
                  <a:pt x="1663422" y="2262003"/>
                  <a:pt x="1562377" y="2363048"/>
                  <a:pt x="1437731" y="2363048"/>
                </a:cubicBezTo>
                <a:cubicBezTo>
                  <a:pt x="1313085" y="2363048"/>
                  <a:pt x="1212040" y="2262003"/>
                  <a:pt x="1212040" y="2137357"/>
                </a:cubicBezTo>
                <a:cubicBezTo>
                  <a:pt x="1212040" y="2012711"/>
                  <a:pt x="1313085" y="1911666"/>
                  <a:pt x="1437731" y="1911666"/>
                </a:cubicBezTo>
                <a:close/>
                <a:moveTo>
                  <a:pt x="1437304" y="1321731"/>
                </a:moveTo>
                <a:cubicBezTo>
                  <a:pt x="1593169" y="1321731"/>
                  <a:pt x="1737967" y="1367369"/>
                  <a:pt x="1858079" y="1445527"/>
                </a:cubicBezTo>
                <a:lnTo>
                  <a:pt x="1932081" y="1504336"/>
                </a:lnTo>
                <a:lnTo>
                  <a:pt x="1951328" y="1517312"/>
                </a:lnTo>
                <a:lnTo>
                  <a:pt x="1954695" y="1522308"/>
                </a:lnTo>
                <a:lnTo>
                  <a:pt x="1969459" y="1534040"/>
                </a:lnTo>
                <a:lnTo>
                  <a:pt x="1971894" y="1536883"/>
                </a:lnTo>
                <a:lnTo>
                  <a:pt x="1967725" y="1541632"/>
                </a:lnTo>
                <a:lnTo>
                  <a:pt x="1988045" y="1571772"/>
                </a:lnTo>
                <a:cubicBezTo>
                  <a:pt x="1996715" y="1592269"/>
                  <a:pt x="2001509" y="1614805"/>
                  <a:pt x="2001509" y="1638461"/>
                </a:cubicBezTo>
                <a:cubicBezTo>
                  <a:pt x="2001509" y="1733084"/>
                  <a:pt x="1924802" y="1809791"/>
                  <a:pt x="1830179" y="1809791"/>
                </a:cubicBezTo>
                <a:cubicBezTo>
                  <a:pt x="1806523" y="1809791"/>
                  <a:pt x="1783987" y="1804997"/>
                  <a:pt x="1763490" y="1796327"/>
                </a:cubicBezTo>
                <a:lnTo>
                  <a:pt x="1751325" y="1788126"/>
                </a:lnTo>
                <a:lnTo>
                  <a:pt x="1748124" y="1791772"/>
                </a:lnTo>
                <a:lnTo>
                  <a:pt x="1729979" y="1773733"/>
                </a:lnTo>
                <a:lnTo>
                  <a:pt x="1709030" y="1759610"/>
                </a:lnTo>
                <a:lnTo>
                  <a:pt x="1707617" y="1757513"/>
                </a:lnTo>
                <a:lnTo>
                  <a:pt x="1659501" y="1724190"/>
                </a:lnTo>
                <a:cubicBezTo>
                  <a:pt x="1588430" y="1682927"/>
                  <a:pt x="1508738" y="1659803"/>
                  <a:pt x="1424565" y="1659803"/>
                </a:cubicBezTo>
                <a:cubicBezTo>
                  <a:pt x="1340392" y="1659803"/>
                  <a:pt x="1260701" y="1682927"/>
                  <a:pt x="1189629" y="1724190"/>
                </a:cubicBezTo>
                <a:lnTo>
                  <a:pt x="1163855" y="1742040"/>
                </a:lnTo>
                <a:lnTo>
                  <a:pt x="1158626" y="1749795"/>
                </a:lnTo>
                <a:cubicBezTo>
                  <a:pt x="1128449" y="1779973"/>
                  <a:pt x="1086759" y="1798638"/>
                  <a:pt x="1040710" y="1798638"/>
                </a:cubicBezTo>
                <a:cubicBezTo>
                  <a:pt x="948612" y="1798638"/>
                  <a:pt x="873951" y="1723977"/>
                  <a:pt x="873951" y="1631879"/>
                </a:cubicBezTo>
                <a:cubicBezTo>
                  <a:pt x="873951" y="1608855"/>
                  <a:pt x="878617" y="1586920"/>
                  <a:pt x="887056" y="1566969"/>
                </a:cubicBezTo>
                <a:lnTo>
                  <a:pt x="905331" y="1539863"/>
                </a:lnTo>
                <a:lnTo>
                  <a:pt x="902714" y="1536882"/>
                </a:lnTo>
                <a:lnTo>
                  <a:pt x="905149" y="1534040"/>
                </a:lnTo>
                <a:lnTo>
                  <a:pt x="913999" y="1527007"/>
                </a:lnTo>
                <a:lnTo>
                  <a:pt x="922794" y="1513963"/>
                </a:lnTo>
                <a:lnTo>
                  <a:pt x="973055" y="1480076"/>
                </a:lnTo>
                <a:lnTo>
                  <a:pt x="1016529" y="1445527"/>
                </a:lnTo>
                <a:cubicBezTo>
                  <a:pt x="1136642" y="1367369"/>
                  <a:pt x="1281440" y="1321731"/>
                  <a:pt x="1437304" y="1321731"/>
                </a:cubicBezTo>
                <a:close/>
                <a:moveTo>
                  <a:pt x="1435082" y="644087"/>
                </a:moveTo>
                <a:cubicBezTo>
                  <a:pt x="1829027" y="644087"/>
                  <a:pt x="2176354" y="789596"/>
                  <a:pt x="2381450" y="1010911"/>
                </a:cubicBezTo>
                <a:lnTo>
                  <a:pt x="2405654" y="1039955"/>
                </a:lnTo>
                <a:lnTo>
                  <a:pt x="2403428" y="1042491"/>
                </a:lnTo>
                <a:lnTo>
                  <a:pt x="2430056" y="1081985"/>
                </a:lnTo>
                <a:cubicBezTo>
                  <a:pt x="2438858" y="1102795"/>
                  <a:pt x="2443725" y="1125674"/>
                  <a:pt x="2443725" y="1149690"/>
                </a:cubicBezTo>
                <a:cubicBezTo>
                  <a:pt x="2443725" y="1245754"/>
                  <a:pt x="2365849" y="1323630"/>
                  <a:pt x="2269785" y="1323630"/>
                </a:cubicBezTo>
                <a:cubicBezTo>
                  <a:pt x="2245769" y="1323630"/>
                  <a:pt x="2222890" y="1318763"/>
                  <a:pt x="2202080" y="1309961"/>
                </a:cubicBezTo>
                <a:lnTo>
                  <a:pt x="2181057" y="1295787"/>
                </a:lnTo>
                <a:lnTo>
                  <a:pt x="2177839" y="1299453"/>
                </a:lnTo>
                <a:lnTo>
                  <a:pt x="2159686" y="1281378"/>
                </a:lnTo>
                <a:lnTo>
                  <a:pt x="2146791" y="1272684"/>
                </a:lnTo>
                <a:lnTo>
                  <a:pt x="2138288" y="1260072"/>
                </a:lnTo>
                <a:lnTo>
                  <a:pt x="2113060" y="1234953"/>
                </a:lnTo>
                <a:cubicBezTo>
                  <a:pt x="1939551" y="1092411"/>
                  <a:pt x="1699850" y="1004247"/>
                  <a:pt x="1435083" y="1004247"/>
                </a:cubicBezTo>
                <a:cubicBezTo>
                  <a:pt x="1170317" y="1004247"/>
                  <a:pt x="930616" y="1092411"/>
                  <a:pt x="757106" y="1234953"/>
                </a:cubicBezTo>
                <a:lnTo>
                  <a:pt x="733906" y="1258053"/>
                </a:lnTo>
                <a:lnTo>
                  <a:pt x="728670" y="1265819"/>
                </a:lnTo>
                <a:lnTo>
                  <a:pt x="720730" y="1271172"/>
                </a:lnTo>
                <a:lnTo>
                  <a:pt x="692327" y="1299453"/>
                </a:lnTo>
                <a:lnTo>
                  <a:pt x="687292" y="1293717"/>
                </a:lnTo>
                <a:lnTo>
                  <a:pt x="673381" y="1303096"/>
                </a:lnTo>
                <a:cubicBezTo>
                  <a:pt x="652571" y="1311898"/>
                  <a:pt x="629692" y="1316765"/>
                  <a:pt x="605676" y="1316765"/>
                </a:cubicBezTo>
                <a:cubicBezTo>
                  <a:pt x="509612" y="1316765"/>
                  <a:pt x="431736" y="1238889"/>
                  <a:pt x="431736" y="1142825"/>
                </a:cubicBezTo>
                <a:cubicBezTo>
                  <a:pt x="431736" y="1118809"/>
                  <a:pt x="436603" y="1095930"/>
                  <a:pt x="445405" y="1075120"/>
                </a:cubicBezTo>
                <a:lnTo>
                  <a:pt x="467115" y="1042921"/>
                </a:lnTo>
                <a:lnTo>
                  <a:pt x="464511" y="1039955"/>
                </a:lnTo>
                <a:lnTo>
                  <a:pt x="488714" y="1010911"/>
                </a:lnTo>
                <a:cubicBezTo>
                  <a:pt x="693810" y="789596"/>
                  <a:pt x="1041137" y="644087"/>
                  <a:pt x="1435082" y="644087"/>
                </a:cubicBezTo>
                <a:close/>
                <a:moveTo>
                  <a:pt x="1438120" y="0"/>
                </a:moveTo>
                <a:cubicBezTo>
                  <a:pt x="1995832" y="0"/>
                  <a:pt x="2487546" y="193764"/>
                  <a:pt x="2777903" y="488474"/>
                </a:cubicBezTo>
                <a:lnTo>
                  <a:pt x="2824346" y="540895"/>
                </a:lnTo>
                <a:lnTo>
                  <a:pt x="2825853" y="541911"/>
                </a:lnTo>
                <a:lnTo>
                  <a:pt x="2827786" y="544777"/>
                </a:lnTo>
                <a:lnTo>
                  <a:pt x="2835773" y="553793"/>
                </a:lnTo>
                <a:lnTo>
                  <a:pt x="2834693" y="555023"/>
                </a:lnTo>
                <a:lnTo>
                  <a:pt x="2862150" y="595747"/>
                </a:lnTo>
                <a:cubicBezTo>
                  <a:pt x="2870721" y="616010"/>
                  <a:pt x="2875460" y="638288"/>
                  <a:pt x="2875460" y="661673"/>
                </a:cubicBezTo>
                <a:cubicBezTo>
                  <a:pt x="2875460" y="755213"/>
                  <a:pt x="2799631" y="831042"/>
                  <a:pt x="2706091" y="831042"/>
                </a:cubicBezTo>
                <a:cubicBezTo>
                  <a:pt x="2682706" y="831042"/>
                  <a:pt x="2660428" y="826303"/>
                  <a:pt x="2640165" y="817732"/>
                </a:cubicBezTo>
                <a:lnTo>
                  <a:pt x="2617484" y="802440"/>
                </a:lnTo>
                <a:lnTo>
                  <a:pt x="2614276" y="806094"/>
                </a:lnTo>
                <a:lnTo>
                  <a:pt x="2595569" y="787665"/>
                </a:lnTo>
                <a:lnTo>
                  <a:pt x="2586329" y="781435"/>
                </a:lnTo>
                <a:lnTo>
                  <a:pt x="2580560" y="772879"/>
                </a:lnTo>
                <a:lnTo>
                  <a:pt x="2536799" y="729767"/>
                </a:lnTo>
                <a:cubicBezTo>
                  <a:pt x="2275651" y="496652"/>
                  <a:pt x="1880439" y="348065"/>
                  <a:pt x="1438119" y="348065"/>
                </a:cubicBezTo>
                <a:cubicBezTo>
                  <a:pt x="995799" y="348065"/>
                  <a:pt x="600587" y="496652"/>
                  <a:pt x="339440" y="729767"/>
                </a:cubicBezTo>
                <a:lnTo>
                  <a:pt x="298917" y="769689"/>
                </a:lnTo>
                <a:lnTo>
                  <a:pt x="289131" y="784203"/>
                </a:lnTo>
                <a:lnTo>
                  <a:pt x="273456" y="794771"/>
                </a:lnTo>
                <a:lnTo>
                  <a:pt x="261964" y="806093"/>
                </a:lnTo>
                <a:lnTo>
                  <a:pt x="259993" y="803848"/>
                </a:lnTo>
                <a:lnTo>
                  <a:pt x="235295" y="820500"/>
                </a:lnTo>
                <a:cubicBezTo>
                  <a:pt x="215032" y="829071"/>
                  <a:pt x="192754" y="833810"/>
                  <a:pt x="169369" y="833810"/>
                </a:cubicBezTo>
                <a:cubicBezTo>
                  <a:pt x="75829" y="833810"/>
                  <a:pt x="0" y="757981"/>
                  <a:pt x="0" y="664441"/>
                </a:cubicBezTo>
                <a:cubicBezTo>
                  <a:pt x="0" y="641056"/>
                  <a:pt x="4739" y="618778"/>
                  <a:pt x="13310" y="598515"/>
                </a:cubicBezTo>
                <a:lnTo>
                  <a:pt x="42161" y="555723"/>
                </a:lnTo>
                <a:lnTo>
                  <a:pt x="40467" y="553793"/>
                </a:lnTo>
                <a:lnTo>
                  <a:pt x="98337" y="488474"/>
                </a:lnTo>
                <a:cubicBezTo>
                  <a:pt x="388694" y="193764"/>
                  <a:pt x="880408" y="0"/>
                  <a:pt x="1438120" y="0"/>
                </a:cubicBezTo>
                <a:close/>
              </a:path>
            </a:pathLst>
          </a:custGeom>
          <a:solidFill>
            <a:srgbClr val="00507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56" name="Oval 17">
            <a:extLst>
              <a:ext uri="{FF2B5EF4-FFF2-40B4-BE49-F238E27FC236}">
                <a16:creationId xmlns:a16="http://schemas.microsoft.com/office/drawing/2014/main" xmlns="" id="{FD0160BB-219F-4062-9095-6A0F9EEAFA1C}"/>
              </a:ext>
            </a:extLst>
          </p:cNvPr>
          <p:cNvSpPr/>
          <p:nvPr/>
        </p:nvSpPr>
        <p:spPr>
          <a:xfrm>
            <a:off x="6345051" y="3703454"/>
            <a:ext cx="338711" cy="338711"/>
          </a:xfrm>
          <a:custGeom>
            <a:avLst/>
            <a:gdLst/>
            <a:ahLst/>
            <a:cxnLst/>
            <a:rect l="l" t="t" r="r" b="b"/>
            <a:pathLst>
              <a:path w="1373008" h="1373008">
                <a:moveTo>
                  <a:pt x="686539" y="740055"/>
                </a:moveTo>
                <a:cubicBezTo>
                  <a:pt x="666786" y="740214"/>
                  <a:pt x="650903" y="756358"/>
                  <a:pt x="651063" y="776110"/>
                </a:cubicBezTo>
                <a:lnTo>
                  <a:pt x="652775" y="987279"/>
                </a:lnTo>
                <a:lnTo>
                  <a:pt x="631372" y="966559"/>
                </a:lnTo>
                <a:cubicBezTo>
                  <a:pt x="617179" y="952819"/>
                  <a:pt x="594535" y="953187"/>
                  <a:pt x="580796" y="967379"/>
                </a:cubicBezTo>
                <a:cubicBezTo>
                  <a:pt x="567056" y="981571"/>
                  <a:pt x="567424" y="1004215"/>
                  <a:pt x="581616" y="1017955"/>
                </a:cubicBezTo>
                <a:lnTo>
                  <a:pt x="663890" y="1097602"/>
                </a:lnTo>
                <a:lnTo>
                  <a:pt x="671552" y="1102513"/>
                </a:lnTo>
                <a:lnTo>
                  <a:pt x="675578" y="1105180"/>
                </a:lnTo>
                <a:lnTo>
                  <a:pt x="675833" y="1105257"/>
                </a:lnTo>
                <a:lnTo>
                  <a:pt x="675848" y="1105266"/>
                </a:lnTo>
                <a:lnTo>
                  <a:pt x="675887" y="1105273"/>
                </a:lnTo>
                <a:lnTo>
                  <a:pt x="682308" y="1107210"/>
                </a:lnTo>
                <a:cubicBezTo>
                  <a:pt x="684640" y="1107667"/>
                  <a:pt x="687053" y="1107897"/>
                  <a:pt x="689522" y="1107878"/>
                </a:cubicBezTo>
                <a:cubicBezTo>
                  <a:pt x="691991" y="1107858"/>
                  <a:pt x="694400" y="1107588"/>
                  <a:pt x="696724" y="1107093"/>
                </a:cubicBezTo>
                <a:lnTo>
                  <a:pt x="703113" y="1105053"/>
                </a:lnTo>
                <a:lnTo>
                  <a:pt x="703152" y="1105045"/>
                </a:lnTo>
                <a:lnTo>
                  <a:pt x="703167" y="1105035"/>
                </a:lnTo>
                <a:lnTo>
                  <a:pt x="703421" y="1104954"/>
                </a:lnTo>
                <a:lnTo>
                  <a:pt x="707387" y="1102233"/>
                </a:lnTo>
                <a:lnTo>
                  <a:pt x="714984" y="1097188"/>
                </a:lnTo>
                <a:lnTo>
                  <a:pt x="795956" y="1016217"/>
                </a:lnTo>
                <a:cubicBezTo>
                  <a:pt x="809924" y="1002249"/>
                  <a:pt x="809924" y="979603"/>
                  <a:pt x="795956" y="965635"/>
                </a:cubicBezTo>
                <a:cubicBezTo>
                  <a:pt x="781988" y="951667"/>
                  <a:pt x="759342" y="951667"/>
                  <a:pt x="745374" y="965635"/>
                </a:cubicBezTo>
                <a:lnTo>
                  <a:pt x="724307" y="986700"/>
                </a:lnTo>
                <a:lnTo>
                  <a:pt x="722595" y="775531"/>
                </a:lnTo>
                <a:cubicBezTo>
                  <a:pt x="722435" y="755778"/>
                  <a:pt x="706292" y="739895"/>
                  <a:pt x="686539" y="740055"/>
                </a:cubicBezTo>
                <a:close/>
                <a:moveTo>
                  <a:pt x="866904" y="568650"/>
                </a:moveTo>
                <a:cubicBezTo>
                  <a:pt x="857750" y="568724"/>
                  <a:pt x="848626" y="572291"/>
                  <a:pt x="841699" y="579331"/>
                </a:cubicBezTo>
                <a:lnTo>
                  <a:pt x="761387" y="660956"/>
                </a:lnTo>
                <a:lnTo>
                  <a:pt x="756414" y="668578"/>
                </a:lnTo>
                <a:lnTo>
                  <a:pt x="753714" y="672582"/>
                </a:lnTo>
                <a:lnTo>
                  <a:pt x="753636" y="672837"/>
                </a:lnTo>
                <a:lnTo>
                  <a:pt x="753626" y="672851"/>
                </a:lnTo>
                <a:lnTo>
                  <a:pt x="753619" y="672891"/>
                </a:lnTo>
                <a:lnTo>
                  <a:pt x="751631" y="679296"/>
                </a:lnTo>
                <a:cubicBezTo>
                  <a:pt x="751154" y="681625"/>
                  <a:pt x="750903" y="684035"/>
                  <a:pt x="750904" y="686505"/>
                </a:cubicBezTo>
                <a:cubicBezTo>
                  <a:pt x="750904" y="688973"/>
                  <a:pt x="751154" y="691384"/>
                  <a:pt x="751631" y="693713"/>
                </a:cubicBezTo>
                <a:lnTo>
                  <a:pt x="753618" y="700117"/>
                </a:lnTo>
                <a:lnTo>
                  <a:pt x="753626" y="700157"/>
                </a:lnTo>
                <a:lnTo>
                  <a:pt x="753636" y="700171"/>
                </a:lnTo>
                <a:lnTo>
                  <a:pt x="753715" y="700426"/>
                </a:lnTo>
                <a:lnTo>
                  <a:pt x="756403" y="704414"/>
                </a:lnTo>
                <a:lnTo>
                  <a:pt x="761386" y="712053"/>
                </a:lnTo>
                <a:lnTo>
                  <a:pt x="841699" y="793678"/>
                </a:lnTo>
                <a:cubicBezTo>
                  <a:pt x="855552" y="807758"/>
                  <a:pt x="878199" y="807942"/>
                  <a:pt x="892279" y="794088"/>
                </a:cubicBezTo>
                <a:cubicBezTo>
                  <a:pt x="906360" y="780234"/>
                  <a:pt x="906543" y="757588"/>
                  <a:pt x="892690" y="743507"/>
                </a:cubicBezTo>
                <a:lnTo>
                  <a:pt x="871795" y="722271"/>
                </a:lnTo>
                <a:lnTo>
                  <a:pt x="1082972" y="722271"/>
                </a:lnTo>
                <a:cubicBezTo>
                  <a:pt x="1092849" y="722271"/>
                  <a:pt x="1101790" y="718267"/>
                  <a:pt x="1108263" y="711795"/>
                </a:cubicBezTo>
                <a:lnTo>
                  <a:pt x="1118739" y="686504"/>
                </a:lnTo>
                <a:lnTo>
                  <a:pt x="1108263" y="661213"/>
                </a:lnTo>
                <a:cubicBezTo>
                  <a:pt x="1101790" y="654740"/>
                  <a:pt x="1092849" y="650737"/>
                  <a:pt x="1082972" y="650736"/>
                </a:cubicBezTo>
                <a:lnTo>
                  <a:pt x="871796" y="650737"/>
                </a:lnTo>
                <a:lnTo>
                  <a:pt x="892690" y="629501"/>
                </a:lnTo>
                <a:cubicBezTo>
                  <a:pt x="906543" y="615421"/>
                  <a:pt x="906360" y="592775"/>
                  <a:pt x="892279" y="578920"/>
                </a:cubicBezTo>
                <a:cubicBezTo>
                  <a:pt x="885240" y="571994"/>
                  <a:pt x="876058" y="568576"/>
                  <a:pt x="866904" y="568650"/>
                </a:cubicBezTo>
                <a:close/>
                <a:moveTo>
                  <a:pt x="506104" y="568650"/>
                </a:moveTo>
                <a:lnTo>
                  <a:pt x="480729" y="578921"/>
                </a:lnTo>
                <a:lnTo>
                  <a:pt x="480729" y="578920"/>
                </a:lnTo>
                <a:lnTo>
                  <a:pt x="480729" y="578921"/>
                </a:lnTo>
                <a:lnTo>
                  <a:pt x="480729" y="578921"/>
                </a:lnTo>
                <a:lnTo>
                  <a:pt x="470049" y="604126"/>
                </a:lnTo>
                <a:cubicBezTo>
                  <a:pt x="469974" y="613279"/>
                  <a:pt x="473392" y="622461"/>
                  <a:pt x="480318" y="629502"/>
                </a:cubicBezTo>
                <a:lnTo>
                  <a:pt x="501213" y="650736"/>
                </a:lnTo>
                <a:lnTo>
                  <a:pt x="290036" y="650737"/>
                </a:lnTo>
                <a:cubicBezTo>
                  <a:pt x="270283" y="650737"/>
                  <a:pt x="254269" y="666750"/>
                  <a:pt x="254270" y="686504"/>
                </a:cubicBezTo>
                <a:cubicBezTo>
                  <a:pt x="254270" y="706258"/>
                  <a:pt x="270283" y="722270"/>
                  <a:pt x="290037" y="722271"/>
                </a:cubicBezTo>
                <a:lnTo>
                  <a:pt x="501214" y="722272"/>
                </a:lnTo>
                <a:lnTo>
                  <a:pt x="480319" y="743506"/>
                </a:lnTo>
                <a:cubicBezTo>
                  <a:pt x="466465" y="757588"/>
                  <a:pt x="466649" y="780234"/>
                  <a:pt x="480729" y="794088"/>
                </a:cubicBezTo>
                <a:cubicBezTo>
                  <a:pt x="494810" y="807942"/>
                  <a:pt x="517456" y="807758"/>
                  <a:pt x="531310" y="793677"/>
                </a:cubicBezTo>
                <a:lnTo>
                  <a:pt x="611622" y="712053"/>
                </a:lnTo>
                <a:lnTo>
                  <a:pt x="616606" y="704414"/>
                </a:lnTo>
                <a:lnTo>
                  <a:pt x="619294" y="700426"/>
                </a:lnTo>
                <a:lnTo>
                  <a:pt x="619373" y="700172"/>
                </a:lnTo>
                <a:lnTo>
                  <a:pt x="619382" y="700157"/>
                </a:lnTo>
                <a:lnTo>
                  <a:pt x="619390" y="700117"/>
                </a:lnTo>
                <a:lnTo>
                  <a:pt x="621378" y="693713"/>
                </a:lnTo>
                <a:cubicBezTo>
                  <a:pt x="621854" y="691384"/>
                  <a:pt x="622104" y="688973"/>
                  <a:pt x="622104" y="686504"/>
                </a:cubicBezTo>
                <a:cubicBezTo>
                  <a:pt x="622105" y="684035"/>
                  <a:pt x="621854" y="681624"/>
                  <a:pt x="621377" y="679296"/>
                </a:cubicBezTo>
                <a:lnTo>
                  <a:pt x="619390" y="672890"/>
                </a:lnTo>
                <a:lnTo>
                  <a:pt x="619382" y="672851"/>
                </a:lnTo>
                <a:lnTo>
                  <a:pt x="619373" y="672837"/>
                </a:lnTo>
                <a:lnTo>
                  <a:pt x="619294" y="672582"/>
                </a:lnTo>
                <a:lnTo>
                  <a:pt x="616594" y="668579"/>
                </a:lnTo>
                <a:lnTo>
                  <a:pt x="611621" y="660957"/>
                </a:lnTo>
                <a:lnTo>
                  <a:pt x="531311" y="579331"/>
                </a:lnTo>
                <a:cubicBezTo>
                  <a:pt x="524383" y="572291"/>
                  <a:pt x="515258" y="568725"/>
                  <a:pt x="506104" y="568650"/>
                </a:cubicBezTo>
                <a:close/>
                <a:moveTo>
                  <a:pt x="689522" y="278119"/>
                </a:moveTo>
                <a:cubicBezTo>
                  <a:pt x="687053" y="278099"/>
                  <a:pt x="684640" y="278330"/>
                  <a:pt x="682308" y="278788"/>
                </a:cubicBezTo>
                <a:lnTo>
                  <a:pt x="675887" y="280725"/>
                </a:lnTo>
                <a:lnTo>
                  <a:pt x="675848" y="280731"/>
                </a:lnTo>
                <a:lnTo>
                  <a:pt x="675833" y="280741"/>
                </a:lnTo>
                <a:lnTo>
                  <a:pt x="675578" y="280817"/>
                </a:lnTo>
                <a:lnTo>
                  <a:pt x="671552" y="283484"/>
                </a:lnTo>
                <a:lnTo>
                  <a:pt x="663890" y="288395"/>
                </a:lnTo>
                <a:lnTo>
                  <a:pt x="581616" y="368043"/>
                </a:lnTo>
                <a:cubicBezTo>
                  <a:pt x="567424" y="381782"/>
                  <a:pt x="567056" y="404426"/>
                  <a:pt x="580796" y="418619"/>
                </a:cubicBezTo>
                <a:cubicBezTo>
                  <a:pt x="594536" y="432811"/>
                  <a:pt x="617179" y="433178"/>
                  <a:pt x="631372" y="419439"/>
                </a:cubicBezTo>
                <a:lnTo>
                  <a:pt x="652775" y="398717"/>
                </a:lnTo>
                <a:lnTo>
                  <a:pt x="651063" y="609886"/>
                </a:lnTo>
                <a:cubicBezTo>
                  <a:pt x="650903" y="629639"/>
                  <a:pt x="666786" y="645783"/>
                  <a:pt x="686540" y="645943"/>
                </a:cubicBezTo>
                <a:cubicBezTo>
                  <a:pt x="706293" y="646103"/>
                  <a:pt x="722434" y="630220"/>
                  <a:pt x="722595" y="610466"/>
                </a:cubicBezTo>
                <a:lnTo>
                  <a:pt x="724308" y="399297"/>
                </a:lnTo>
                <a:lnTo>
                  <a:pt x="745373" y="420363"/>
                </a:lnTo>
                <a:cubicBezTo>
                  <a:pt x="759341" y="434331"/>
                  <a:pt x="781988" y="434331"/>
                  <a:pt x="795956" y="420363"/>
                </a:cubicBezTo>
                <a:cubicBezTo>
                  <a:pt x="809924" y="406395"/>
                  <a:pt x="809924" y="383749"/>
                  <a:pt x="795956" y="369781"/>
                </a:cubicBezTo>
                <a:lnTo>
                  <a:pt x="714985" y="288809"/>
                </a:lnTo>
                <a:lnTo>
                  <a:pt x="707387" y="283764"/>
                </a:lnTo>
                <a:lnTo>
                  <a:pt x="703420" y="281044"/>
                </a:lnTo>
                <a:lnTo>
                  <a:pt x="703167" y="280962"/>
                </a:lnTo>
                <a:lnTo>
                  <a:pt x="703152" y="280952"/>
                </a:lnTo>
                <a:lnTo>
                  <a:pt x="703113" y="280945"/>
                </a:lnTo>
                <a:lnTo>
                  <a:pt x="696724" y="278905"/>
                </a:lnTo>
                <a:cubicBezTo>
                  <a:pt x="694400" y="278410"/>
                  <a:pt x="691991" y="278139"/>
                  <a:pt x="689522" y="278119"/>
                </a:cubicBezTo>
                <a:close/>
                <a:moveTo>
                  <a:pt x="686504" y="0"/>
                </a:moveTo>
                <a:cubicBezTo>
                  <a:pt x="1065650" y="0"/>
                  <a:pt x="1373008" y="307358"/>
                  <a:pt x="1373008" y="686504"/>
                </a:cubicBezTo>
                <a:cubicBezTo>
                  <a:pt x="1373008" y="1065650"/>
                  <a:pt x="1065650" y="1373008"/>
                  <a:pt x="686504" y="1373008"/>
                </a:cubicBezTo>
                <a:cubicBezTo>
                  <a:pt x="307358" y="1373008"/>
                  <a:pt x="0" y="1065650"/>
                  <a:pt x="0" y="686504"/>
                </a:cubicBezTo>
                <a:cubicBezTo>
                  <a:pt x="0" y="307358"/>
                  <a:pt x="307358" y="0"/>
                  <a:pt x="686504" y="0"/>
                </a:cubicBezTo>
                <a:close/>
              </a:path>
            </a:pathLst>
          </a:custGeom>
          <a:solidFill>
            <a:srgbClr val="005073"/>
          </a:solidFill>
          <a:ln w="9525" cap="flat" cmpd="sng" algn="ctr">
            <a:noFill/>
            <a:prstDash val="solid"/>
          </a:ln>
          <a:effectLst/>
        </p:spPr>
        <p:txBody>
          <a:bodyPr lIns="91412" tIns="45706" rIns="91412" bIns="45706"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57" name="Rounded Rectangle 25">
            <a:extLst>
              <a:ext uri="{FF2B5EF4-FFF2-40B4-BE49-F238E27FC236}">
                <a16:creationId xmlns:a16="http://schemas.microsoft.com/office/drawing/2014/main" xmlns="" id="{5ED1BD28-F107-4F1B-9884-C20F646242A1}"/>
              </a:ext>
            </a:extLst>
          </p:cNvPr>
          <p:cNvSpPr/>
          <p:nvPr/>
        </p:nvSpPr>
        <p:spPr>
          <a:xfrm>
            <a:off x="5718976" y="3734501"/>
            <a:ext cx="276617" cy="276617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rgbClr val="005073"/>
          </a:solidFill>
          <a:ln w="9525" cap="flat" cmpd="sng" algn="ctr">
            <a:noFill/>
            <a:prstDash val="solid"/>
          </a:ln>
          <a:effectLst/>
        </p:spPr>
        <p:txBody>
          <a:bodyPr lIns="91412" tIns="45706" rIns="91412" bIns="45706"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745D531-CCA2-46C8-AE4A-ABB3A6B1173E}"/>
              </a:ext>
            </a:extLst>
          </p:cNvPr>
          <p:cNvSpPr txBox="1"/>
          <p:nvPr/>
        </p:nvSpPr>
        <p:spPr>
          <a:xfrm>
            <a:off x="2300635" y="1432024"/>
            <a:ext cx="1213792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DNA Center</a:t>
            </a:r>
          </a:p>
        </p:txBody>
      </p:sp>
      <p:sp>
        <p:nvSpPr>
          <p:cNvPr id="59" name="Freeform 34">
            <a:extLst>
              <a:ext uri="{FF2B5EF4-FFF2-40B4-BE49-F238E27FC236}">
                <a16:creationId xmlns:a16="http://schemas.microsoft.com/office/drawing/2014/main" xmlns="" id="{1EFECD33-F162-43AC-BE5B-A633726B4106}"/>
              </a:ext>
            </a:extLst>
          </p:cNvPr>
          <p:cNvSpPr>
            <a:spLocks/>
          </p:cNvSpPr>
          <p:nvPr/>
        </p:nvSpPr>
        <p:spPr bwMode="auto">
          <a:xfrm>
            <a:off x="3259658" y="1763601"/>
            <a:ext cx="398720" cy="398015"/>
          </a:xfrm>
          <a:custGeom>
            <a:avLst/>
            <a:gdLst>
              <a:gd name="connsiteX0" fmla="*/ 36676 w 795148"/>
              <a:gd name="connsiteY0" fmla="*/ 526328 h 793736"/>
              <a:gd name="connsiteX1" fmla="*/ 215167 w 795148"/>
              <a:gd name="connsiteY1" fmla="*/ 526328 h 793736"/>
              <a:gd name="connsiteX2" fmla="*/ 251844 w 795148"/>
              <a:gd name="connsiteY2" fmla="*/ 562407 h 793736"/>
              <a:gd name="connsiteX3" fmla="*/ 215167 w 795148"/>
              <a:gd name="connsiteY3" fmla="*/ 598486 h 793736"/>
              <a:gd name="connsiteX4" fmla="*/ 36676 w 795148"/>
              <a:gd name="connsiteY4" fmla="*/ 598486 h 793736"/>
              <a:gd name="connsiteX5" fmla="*/ 0 w 795148"/>
              <a:gd name="connsiteY5" fmla="*/ 562407 h 793736"/>
              <a:gd name="connsiteX6" fmla="*/ 36676 w 795148"/>
              <a:gd name="connsiteY6" fmla="*/ 526328 h 793736"/>
              <a:gd name="connsiteX7" fmla="*/ 563066 w 795148"/>
              <a:gd name="connsiteY7" fmla="*/ 417637 h 793736"/>
              <a:gd name="connsiteX8" fmla="*/ 520293 w 795148"/>
              <a:gd name="connsiteY8" fmla="*/ 424218 h 793736"/>
              <a:gd name="connsiteX9" fmla="*/ 482246 w 795148"/>
              <a:gd name="connsiteY9" fmla="*/ 441872 h 793736"/>
              <a:gd name="connsiteX10" fmla="*/ 429893 w 795148"/>
              <a:gd name="connsiteY10" fmla="*/ 506401 h 793736"/>
              <a:gd name="connsiteX11" fmla="*/ 418935 w 795148"/>
              <a:gd name="connsiteY11" fmla="*/ 562407 h 793736"/>
              <a:gd name="connsiteX12" fmla="*/ 443285 w 795148"/>
              <a:gd name="connsiteY12" fmla="*/ 642763 h 793736"/>
              <a:gd name="connsiteX13" fmla="*/ 507814 w 795148"/>
              <a:gd name="connsiteY13" fmla="*/ 695117 h 793736"/>
              <a:gd name="connsiteX14" fmla="*/ 563820 w 795148"/>
              <a:gd name="connsiteY14" fmla="*/ 707292 h 793736"/>
              <a:gd name="connsiteX15" fmla="*/ 644176 w 795148"/>
              <a:gd name="connsiteY15" fmla="*/ 681724 h 793736"/>
              <a:gd name="connsiteX16" fmla="*/ 696529 w 795148"/>
              <a:gd name="connsiteY16" fmla="*/ 618413 h 793736"/>
              <a:gd name="connsiteX17" fmla="*/ 708559 w 795148"/>
              <a:gd name="connsiteY17" fmla="*/ 563075 h 793736"/>
              <a:gd name="connsiteX18" fmla="*/ 708473 w 795148"/>
              <a:gd name="connsiteY18" fmla="*/ 562863 h 793736"/>
              <a:gd name="connsiteX19" fmla="*/ 682836 w 795148"/>
              <a:gd name="connsiteY19" fmla="*/ 481128 h 793736"/>
              <a:gd name="connsiteX20" fmla="*/ 619355 w 795148"/>
              <a:gd name="connsiteY20" fmla="*/ 428671 h 793736"/>
              <a:gd name="connsiteX21" fmla="*/ 563199 w 795148"/>
              <a:gd name="connsiteY21" fmla="*/ 417692 h 793736"/>
              <a:gd name="connsiteX22" fmla="*/ 563199 w 795148"/>
              <a:gd name="connsiteY22" fmla="*/ 331077 h 793736"/>
              <a:gd name="connsiteX23" fmla="*/ 563444 w 795148"/>
              <a:gd name="connsiteY23" fmla="*/ 331114 h 793736"/>
              <a:gd name="connsiteX24" fmla="*/ 563820 w 795148"/>
              <a:gd name="connsiteY24" fmla="*/ 331077 h 793736"/>
              <a:gd name="connsiteX25" fmla="*/ 563652 w 795148"/>
              <a:gd name="connsiteY25" fmla="*/ 331145 h 793736"/>
              <a:gd name="connsiteX26" fmla="*/ 632021 w 795148"/>
              <a:gd name="connsiteY26" fmla="*/ 341446 h 793736"/>
              <a:gd name="connsiteX27" fmla="*/ 692602 w 795148"/>
              <a:gd name="connsiteY27" fmla="*/ 370115 h 793736"/>
              <a:gd name="connsiteX28" fmla="*/ 776836 w 795148"/>
              <a:gd name="connsiteY28" fmla="*/ 472588 h 793736"/>
              <a:gd name="connsiteX29" fmla="*/ 790113 w 795148"/>
              <a:gd name="connsiteY29" fmla="*/ 516353 h 793736"/>
              <a:gd name="connsiteX30" fmla="*/ 795109 w 795148"/>
              <a:gd name="connsiteY30" fmla="*/ 562499 h 793736"/>
              <a:gd name="connsiteX31" fmla="*/ 795148 w 795148"/>
              <a:gd name="connsiteY31" fmla="*/ 562407 h 793736"/>
              <a:gd name="connsiteX32" fmla="*/ 795119 w 795148"/>
              <a:gd name="connsiteY32" fmla="*/ 562596 h 793736"/>
              <a:gd name="connsiteX33" fmla="*/ 795148 w 795148"/>
              <a:gd name="connsiteY33" fmla="*/ 562863 h 793736"/>
              <a:gd name="connsiteX34" fmla="*/ 795039 w 795148"/>
              <a:gd name="connsiteY34" fmla="*/ 563118 h 793736"/>
              <a:gd name="connsiteX35" fmla="*/ 784647 w 795148"/>
              <a:gd name="connsiteY35" fmla="*/ 631045 h 793736"/>
              <a:gd name="connsiteX36" fmla="*/ 754970 w 795148"/>
              <a:gd name="connsiteY36" fmla="*/ 691464 h 793736"/>
              <a:gd name="connsiteX37" fmla="*/ 653916 w 795148"/>
              <a:gd name="connsiteY37" fmla="*/ 775473 h 793736"/>
              <a:gd name="connsiteX38" fmla="*/ 563820 w 795148"/>
              <a:gd name="connsiteY38" fmla="*/ 793736 h 793736"/>
              <a:gd name="connsiteX39" fmla="*/ 434763 w 795148"/>
              <a:gd name="connsiteY39" fmla="*/ 753558 h 793736"/>
              <a:gd name="connsiteX40" fmla="*/ 350754 w 795148"/>
              <a:gd name="connsiteY40" fmla="*/ 652503 h 793736"/>
              <a:gd name="connsiteX41" fmla="*/ 332491 w 795148"/>
              <a:gd name="connsiteY41" fmla="*/ 562407 h 793736"/>
              <a:gd name="connsiteX42" fmla="*/ 371452 w 795148"/>
              <a:gd name="connsiteY42" fmla="*/ 433349 h 793736"/>
              <a:gd name="connsiteX43" fmla="*/ 473723 w 795148"/>
              <a:gd name="connsiteY43" fmla="*/ 349340 h 793736"/>
              <a:gd name="connsiteX44" fmla="*/ 517402 w 795148"/>
              <a:gd name="connsiteY44" fmla="*/ 335643 h 793736"/>
              <a:gd name="connsiteX45" fmla="*/ 563001 w 795148"/>
              <a:gd name="connsiteY45" fmla="*/ 331158 h 793736"/>
              <a:gd name="connsiteX46" fmla="*/ 107908 w 795148"/>
              <a:gd name="connsiteY46" fmla="*/ 263164 h 793736"/>
              <a:gd name="connsiteX47" fmla="*/ 126177 w 795148"/>
              <a:gd name="connsiteY47" fmla="*/ 268015 h 793736"/>
              <a:gd name="connsiteX48" fmla="*/ 279638 w 795148"/>
              <a:gd name="connsiteY48" fmla="*/ 356545 h 793736"/>
              <a:gd name="connsiteX49" fmla="*/ 293035 w 795148"/>
              <a:gd name="connsiteY49" fmla="*/ 406267 h 793736"/>
              <a:gd name="connsiteX50" fmla="*/ 261369 w 795148"/>
              <a:gd name="connsiteY50" fmla="*/ 424458 h 793736"/>
              <a:gd name="connsiteX51" fmla="*/ 243100 w 795148"/>
              <a:gd name="connsiteY51" fmla="*/ 419607 h 793736"/>
              <a:gd name="connsiteX52" fmla="*/ 89639 w 795148"/>
              <a:gd name="connsiteY52" fmla="*/ 331077 h 793736"/>
              <a:gd name="connsiteX53" fmla="*/ 76241 w 795148"/>
              <a:gd name="connsiteY53" fmla="*/ 281355 h 793736"/>
              <a:gd name="connsiteX54" fmla="*/ 107908 w 795148"/>
              <a:gd name="connsiteY54" fmla="*/ 263164 h 793736"/>
              <a:gd name="connsiteX55" fmla="*/ 300199 w 795148"/>
              <a:gd name="connsiteY55" fmla="*/ 70743 h 793736"/>
              <a:gd name="connsiteX56" fmla="*/ 331768 w 795148"/>
              <a:gd name="connsiteY56" fmla="*/ 88999 h 793736"/>
              <a:gd name="connsiteX57" fmla="*/ 420402 w 795148"/>
              <a:gd name="connsiteY57" fmla="*/ 242351 h 793736"/>
              <a:gd name="connsiteX58" fmla="*/ 407046 w 795148"/>
              <a:gd name="connsiteY58" fmla="*/ 292252 h 793736"/>
              <a:gd name="connsiteX59" fmla="*/ 388834 w 795148"/>
              <a:gd name="connsiteY59" fmla="*/ 297120 h 793736"/>
              <a:gd name="connsiteX60" fmla="*/ 357265 w 795148"/>
              <a:gd name="connsiteY60" fmla="*/ 278864 h 793736"/>
              <a:gd name="connsiteX61" fmla="*/ 268631 w 795148"/>
              <a:gd name="connsiteY61" fmla="*/ 125512 h 793736"/>
              <a:gd name="connsiteX62" fmla="*/ 281987 w 795148"/>
              <a:gd name="connsiteY62" fmla="*/ 75611 h 793736"/>
              <a:gd name="connsiteX63" fmla="*/ 300199 w 795148"/>
              <a:gd name="connsiteY63" fmla="*/ 70743 h 793736"/>
              <a:gd name="connsiteX64" fmla="*/ 563112 w 795148"/>
              <a:gd name="connsiteY64" fmla="*/ 0 h 793736"/>
              <a:gd name="connsiteX65" fmla="*/ 599898 w 795148"/>
              <a:gd name="connsiteY65" fmla="*/ 36470 h 793736"/>
              <a:gd name="connsiteX66" fmla="*/ 599898 w 795148"/>
              <a:gd name="connsiteY66" fmla="*/ 213959 h 793736"/>
              <a:gd name="connsiteX67" fmla="*/ 563112 w 795148"/>
              <a:gd name="connsiteY67" fmla="*/ 250430 h 793736"/>
              <a:gd name="connsiteX68" fmla="*/ 526326 w 795148"/>
              <a:gd name="connsiteY68" fmla="*/ 213959 h 793736"/>
              <a:gd name="connsiteX69" fmla="*/ 526326 w 795148"/>
              <a:gd name="connsiteY69" fmla="*/ 36470 h 793736"/>
              <a:gd name="connsiteX70" fmla="*/ 563112 w 795148"/>
              <a:gd name="connsiteY70" fmla="*/ 0 h 79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95148" h="793736">
                <a:moveTo>
                  <a:pt x="36676" y="526328"/>
                </a:moveTo>
                <a:cubicBezTo>
                  <a:pt x="36676" y="526328"/>
                  <a:pt x="36676" y="526328"/>
                  <a:pt x="215167" y="526328"/>
                </a:cubicBezTo>
                <a:cubicBezTo>
                  <a:pt x="234728" y="526328"/>
                  <a:pt x="251844" y="541962"/>
                  <a:pt x="251844" y="562407"/>
                </a:cubicBezTo>
                <a:cubicBezTo>
                  <a:pt x="251844" y="581649"/>
                  <a:pt x="234728" y="598486"/>
                  <a:pt x="215167" y="598486"/>
                </a:cubicBezTo>
                <a:cubicBezTo>
                  <a:pt x="215167" y="598486"/>
                  <a:pt x="215167" y="598486"/>
                  <a:pt x="36676" y="598486"/>
                </a:cubicBezTo>
                <a:cubicBezTo>
                  <a:pt x="15893" y="598486"/>
                  <a:pt x="0" y="581649"/>
                  <a:pt x="0" y="562407"/>
                </a:cubicBezTo>
                <a:cubicBezTo>
                  <a:pt x="0" y="541962"/>
                  <a:pt x="15893" y="526328"/>
                  <a:pt x="36676" y="526328"/>
                </a:cubicBezTo>
                <a:close/>
                <a:moveTo>
                  <a:pt x="563066" y="417637"/>
                </a:moveTo>
                <a:lnTo>
                  <a:pt x="520293" y="424218"/>
                </a:lnTo>
                <a:cubicBezTo>
                  <a:pt x="506596" y="428479"/>
                  <a:pt x="493813" y="434567"/>
                  <a:pt x="482246" y="441872"/>
                </a:cubicBezTo>
                <a:cubicBezTo>
                  <a:pt x="459113" y="457700"/>
                  <a:pt x="440850" y="479615"/>
                  <a:pt x="429893" y="506401"/>
                </a:cubicBezTo>
                <a:cubicBezTo>
                  <a:pt x="422588" y="523446"/>
                  <a:pt x="418935" y="541709"/>
                  <a:pt x="418935" y="562407"/>
                </a:cubicBezTo>
                <a:cubicBezTo>
                  <a:pt x="418935" y="592845"/>
                  <a:pt x="427458" y="619630"/>
                  <a:pt x="443285" y="642763"/>
                </a:cubicBezTo>
                <a:cubicBezTo>
                  <a:pt x="459113" y="665896"/>
                  <a:pt x="481028" y="684159"/>
                  <a:pt x="507814" y="695117"/>
                </a:cubicBezTo>
                <a:cubicBezTo>
                  <a:pt x="524859" y="702422"/>
                  <a:pt x="543122" y="707292"/>
                  <a:pt x="563820" y="707292"/>
                </a:cubicBezTo>
                <a:cubicBezTo>
                  <a:pt x="594258" y="707292"/>
                  <a:pt x="621043" y="697552"/>
                  <a:pt x="644176" y="681724"/>
                </a:cubicBezTo>
                <a:cubicBezTo>
                  <a:pt x="667309" y="667114"/>
                  <a:pt x="685572" y="643981"/>
                  <a:pt x="696529" y="618413"/>
                </a:cubicBezTo>
                <a:lnTo>
                  <a:pt x="708559" y="563075"/>
                </a:lnTo>
                <a:lnTo>
                  <a:pt x="708473" y="562863"/>
                </a:lnTo>
                <a:cubicBezTo>
                  <a:pt x="708473" y="532365"/>
                  <a:pt x="698706" y="504306"/>
                  <a:pt x="682836" y="481128"/>
                </a:cubicBezTo>
                <a:cubicBezTo>
                  <a:pt x="666966" y="457949"/>
                  <a:pt x="644992" y="439650"/>
                  <a:pt x="619355" y="428671"/>
                </a:cubicBezTo>
                <a:cubicBezTo>
                  <a:pt x="602265" y="421352"/>
                  <a:pt x="582732" y="417692"/>
                  <a:pt x="563199" y="417692"/>
                </a:cubicBezTo>
                <a:close/>
                <a:moveTo>
                  <a:pt x="563199" y="331077"/>
                </a:moveTo>
                <a:lnTo>
                  <a:pt x="563444" y="331114"/>
                </a:lnTo>
                <a:lnTo>
                  <a:pt x="563820" y="331077"/>
                </a:lnTo>
                <a:lnTo>
                  <a:pt x="563652" y="331145"/>
                </a:lnTo>
                <a:lnTo>
                  <a:pt x="632021" y="341446"/>
                </a:lnTo>
                <a:cubicBezTo>
                  <a:pt x="653842" y="348156"/>
                  <a:pt x="674290" y="357915"/>
                  <a:pt x="692602" y="370115"/>
                </a:cubicBezTo>
                <a:cubicBezTo>
                  <a:pt x="729226" y="395733"/>
                  <a:pt x="758525" y="431111"/>
                  <a:pt x="776836" y="472588"/>
                </a:cubicBezTo>
                <a:cubicBezTo>
                  <a:pt x="782330" y="486618"/>
                  <a:pt x="786908" y="501257"/>
                  <a:pt x="790113" y="516353"/>
                </a:cubicBezTo>
                <a:lnTo>
                  <a:pt x="795109" y="562499"/>
                </a:lnTo>
                <a:lnTo>
                  <a:pt x="795148" y="562407"/>
                </a:lnTo>
                <a:lnTo>
                  <a:pt x="795119" y="562596"/>
                </a:lnTo>
                <a:lnTo>
                  <a:pt x="795148" y="562863"/>
                </a:lnTo>
                <a:lnTo>
                  <a:pt x="795039" y="563118"/>
                </a:lnTo>
                <a:lnTo>
                  <a:pt x="784647" y="631045"/>
                </a:lnTo>
                <a:cubicBezTo>
                  <a:pt x="777799" y="652808"/>
                  <a:pt x="767754" y="673201"/>
                  <a:pt x="754970" y="691464"/>
                </a:cubicBezTo>
                <a:cubicBezTo>
                  <a:pt x="730620" y="727990"/>
                  <a:pt x="695312" y="757210"/>
                  <a:pt x="653916" y="775473"/>
                </a:cubicBezTo>
                <a:cubicBezTo>
                  <a:pt x="625913" y="786431"/>
                  <a:pt x="595475" y="793736"/>
                  <a:pt x="563820" y="793736"/>
                </a:cubicBezTo>
                <a:cubicBezTo>
                  <a:pt x="516337" y="793736"/>
                  <a:pt x="471288" y="779126"/>
                  <a:pt x="434763" y="753558"/>
                </a:cubicBezTo>
                <a:cubicBezTo>
                  <a:pt x="397020" y="729207"/>
                  <a:pt x="367799" y="693899"/>
                  <a:pt x="350754" y="652503"/>
                </a:cubicBezTo>
                <a:cubicBezTo>
                  <a:pt x="338579" y="624500"/>
                  <a:pt x="332491" y="594062"/>
                  <a:pt x="332491" y="562407"/>
                </a:cubicBezTo>
                <a:cubicBezTo>
                  <a:pt x="332491" y="514923"/>
                  <a:pt x="347101" y="469875"/>
                  <a:pt x="371452" y="433349"/>
                </a:cubicBezTo>
                <a:cubicBezTo>
                  <a:pt x="397020" y="395606"/>
                  <a:pt x="432328" y="366385"/>
                  <a:pt x="473723" y="349340"/>
                </a:cubicBezTo>
                <a:cubicBezTo>
                  <a:pt x="487725" y="343252"/>
                  <a:pt x="502335" y="338687"/>
                  <a:pt x="517402" y="335643"/>
                </a:cubicBezTo>
                <a:lnTo>
                  <a:pt x="563001" y="331158"/>
                </a:lnTo>
                <a:close/>
                <a:moveTo>
                  <a:pt x="107908" y="263164"/>
                </a:moveTo>
                <a:cubicBezTo>
                  <a:pt x="113998" y="263164"/>
                  <a:pt x="120087" y="264377"/>
                  <a:pt x="126177" y="268015"/>
                </a:cubicBezTo>
                <a:cubicBezTo>
                  <a:pt x="126177" y="268015"/>
                  <a:pt x="126177" y="268015"/>
                  <a:pt x="279638" y="356545"/>
                </a:cubicBezTo>
                <a:cubicBezTo>
                  <a:pt x="297907" y="366247"/>
                  <a:pt x="302779" y="388076"/>
                  <a:pt x="293035" y="406267"/>
                </a:cubicBezTo>
                <a:cubicBezTo>
                  <a:pt x="286945" y="417182"/>
                  <a:pt x="273548" y="424458"/>
                  <a:pt x="261369" y="424458"/>
                </a:cubicBezTo>
                <a:cubicBezTo>
                  <a:pt x="255279" y="424458"/>
                  <a:pt x="249189" y="423245"/>
                  <a:pt x="243100" y="419607"/>
                </a:cubicBezTo>
                <a:cubicBezTo>
                  <a:pt x="243100" y="419607"/>
                  <a:pt x="243100" y="419607"/>
                  <a:pt x="89639" y="331077"/>
                </a:cubicBezTo>
                <a:cubicBezTo>
                  <a:pt x="71370" y="321375"/>
                  <a:pt x="66498" y="298333"/>
                  <a:pt x="76241" y="281355"/>
                </a:cubicBezTo>
                <a:cubicBezTo>
                  <a:pt x="82331" y="269228"/>
                  <a:pt x="95728" y="263164"/>
                  <a:pt x="107908" y="263164"/>
                </a:cubicBezTo>
                <a:close/>
                <a:moveTo>
                  <a:pt x="300199" y="70743"/>
                </a:moveTo>
                <a:cubicBezTo>
                  <a:pt x="312341" y="70743"/>
                  <a:pt x="324483" y="76828"/>
                  <a:pt x="331768" y="88999"/>
                </a:cubicBezTo>
                <a:cubicBezTo>
                  <a:pt x="331768" y="88999"/>
                  <a:pt x="331768" y="88999"/>
                  <a:pt x="420402" y="242351"/>
                </a:cubicBezTo>
                <a:cubicBezTo>
                  <a:pt x="430115" y="259390"/>
                  <a:pt x="424044" y="282515"/>
                  <a:pt x="407046" y="292252"/>
                </a:cubicBezTo>
                <a:cubicBezTo>
                  <a:pt x="400975" y="295903"/>
                  <a:pt x="394905" y="297120"/>
                  <a:pt x="388834" y="297120"/>
                </a:cubicBezTo>
                <a:cubicBezTo>
                  <a:pt x="375478" y="297120"/>
                  <a:pt x="363336" y="291034"/>
                  <a:pt x="357265" y="278864"/>
                </a:cubicBezTo>
                <a:cubicBezTo>
                  <a:pt x="357265" y="278864"/>
                  <a:pt x="357265" y="278864"/>
                  <a:pt x="268631" y="125512"/>
                </a:cubicBezTo>
                <a:cubicBezTo>
                  <a:pt x="258918" y="108472"/>
                  <a:pt x="264989" y="85348"/>
                  <a:pt x="281987" y="75611"/>
                </a:cubicBezTo>
                <a:cubicBezTo>
                  <a:pt x="288058" y="71960"/>
                  <a:pt x="294128" y="70743"/>
                  <a:pt x="300199" y="70743"/>
                </a:cubicBezTo>
                <a:close/>
                <a:moveTo>
                  <a:pt x="563112" y="0"/>
                </a:moveTo>
                <a:cubicBezTo>
                  <a:pt x="582731" y="0"/>
                  <a:pt x="599898" y="15804"/>
                  <a:pt x="599898" y="36470"/>
                </a:cubicBezTo>
                <a:cubicBezTo>
                  <a:pt x="599898" y="36470"/>
                  <a:pt x="599898" y="36470"/>
                  <a:pt x="599898" y="213959"/>
                </a:cubicBezTo>
                <a:cubicBezTo>
                  <a:pt x="599898" y="233410"/>
                  <a:pt x="582731" y="250430"/>
                  <a:pt x="563112" y="250430"/>
                </a:cubicBezTo>
                <a:cubicBezTo>
                  <a:pt x="542267" y="250430"/>
                  <a:pt x="526326" y="233410"/>
                  <a:pt x="526326" y="213959"/>
                </a:cubicBezTo>
                <a:cubicBezTo>
                  <a:pt x="526326" y="213959"/>
                  <a:pt x="526326" y="213959"/>
                  <a:pt x="526326" y="36470"/>
                </a:cubicBezTo>
                <a:cubicBezTo>
                  <a:pt x="526326" y="15804"/>
                  <a:pt x="542267" y="0"/>
                  <a:pt x="563112" y="0"/>
                </a:cubicBezTo>
                <a:close/>
              </a:path>
            </a:pathLst>
          </a:custGeom>
          <a:solidFill>
            <a:srgbClr val="005073"/>
          </a:solidFill>
          <a:ln>
            <a:solidFill>
              <a:srgbClr val="005073"/>
            </a:solidFill>
          </a:ln>
          <a:ex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F05BE74-B242-4460-B45D-813B9B67D31B}"/>
              </a:ext>
            </a:extLst>
          </p:cNvPr>
          <p:cNvSpPr txBox="1"/>
          <p:nvPr/>
        </p:nvSpPr>
        <p:spPr>
          <a:xfrm>
            <a:off x="3117274" y="2218633"/>
            <a:ext cx="749313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分析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DFB9ABA-96CC-4861-9192-5E43E6FADCF2}"/>
              </a:ext>
            </a:extLst>
          </p:cNvPr>
          <p:cNvSpPr txBox="1"/>
          <p:nvPr/>
        </p:nvSpPr>
        <p:spPr>
          <a:xfrm>
            <a:off x="1798364" y="2218633"/>
            <a:ext cx="609807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ポリシー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381734D-608A-427E-81E6-2A4C665964C8}"/>
              </a:ext>
            </a:extLst>
          </p:cNvPr>
          <p:cNvSpPr txBox="1"/>
          <p:nvPr/>
        </p:nvSpPr>
        <p:spPr>
          <a:xfrm>
            <a:off x="2337971" y="2218633"/>
            <a:ext cx="880134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自動化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21D5A48C-EF2B-4351-A56C-C0E83A7A9700}"/>
              </a:ext>
            </a:extLst>
          </p:cNvPr>
          <p:cNvGrpSpPr>
            <a:grpSpLocks noChangeAspect="1"/>
          </p:cNvGrpSpPr>
          <p:nvPr/>
        </p:nvGrpSpPr>
        <p:grpSpPr>
          <a:xfrm>
            <a:off x="2600982" y="1779317"/>
            <a:ext cx="363496" cy="366582"/>
            <a:chOff x="12587348" y="2301556"/>
            <a:chExt cx="115021" cy="115998"/>
          </a:xfrm>
          <a:solidFill>
            <a:srgbClr val="005073"/>
          </a:solidFill>
        </p:grpSpPr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xmlns="" id="{5F27467F-DEAF-454A-A6C5-A518A69387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8" y="2325555"/>
              <a:ext cx="20999" cy="22999"/>
            </a:xfrm>
            <a:custGeom>
              <a:avLst/>
              <a:gdLst>
                <a:gd name="T0" fmla="*/ 9 w 9"/>
                <a:gd name="T1" fmla="*/ 0 h 10"/>
                <a:gd name="T2" fmla="*/ 7 w 9"/>
                <a:gd name="T3" fmla="*/ 0 h 10"/>
                <a:gd name="T4" fmla="*/ 0 w 9"/>
                <a:gd name="T5" fmla="*/ 0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xmlns="" id="{860783A8-5973-4BA0-B77C-C32E265F21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8" y="2301556"/>
              <a:ext cx="20999" cy="23999"/>
            </a:xfrm>
            <a:custGeom>
              <a:avLst/>
              <a:gdLst>
                <a:gd name="T0" fmla="*/ 4 w 9"/>
                <a:gd name="T1" fmla="*/ 0 h 10"/>
                <a:gd name="T2" fmla="*/ 0 w 9"/>
                <a:gd name="T3" fmla="*/ 5 h 10"/>
                <a:gd name="T4" fmla="*/ 0 w 9"/>
                <a:gd name="T5" fmla="*/ 10 h 10"/>
                <a:gd name="T6" fmla="*/ 7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4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xmlns="" id="{C1620DC1-EF24-43ED-A819-74543EC71A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8" y="2377554"/>
              <a:ext cx="20999" cy="39999"/>
            </a:xfrm>
            <a:custGeom>
              <a:avLst/>
              <a:gdLst>
                <a:gd name="T0" fmla="*/ 9 w 9"/>
                <a:gd name="T1" fmla="*/ 0 h 17"/>
                <a:gd name="T2" fmla="*/ 0 w 9"/>
                <a:gd name="T3" fmla="*/ 0 h 17"/>
                <a:gd name="T4" fmla="*/ 0 w 9"/>
                <a:gd name="T5" fmla="*/ 13 h 17"/>
                <a:gd name="T6" fmla="*/ 4 w 9"/>
                <a:gd name="T7" fmla="*/ 17 h 17"/>
                <a:gd name="T8" fmla="*/ 9 w 9"/>
                <a:gd name="T9" fmla="*/ 13 h 17"/>
                <a:gd name="T10" fmla="*/ 9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7" y="17"/>
                    <a:pt x="9" y="15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67" name="Rectangle 39">
              <a:extLst>
                <a:ext uri="{FF2B5EF4-FFF2-40B4-BE49-F238E27FC236}">
                  <a16:creationId xmlns:a16="http://schemas.microsoft.com/office/drawing/2014/main" xmlns="" id="{F21B3D23-AE40-488C-AC09-AC6A7B503E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8" y="2370554"/>
              <a:ext cx="20999" cy="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68" name="Rectangle 40">
              <a:extLst>
                <a:ext uri="{FF2B5EF4-FFF2-40B4-BE49-F238E27FC236}">
                  <a16:creationId xmlns:a16="http://schemas.microsoft.com/office/drawing/2014/main" xmlns="" id="{EB7DE9FD-A49C-47CD-894A-AF0C2A07F6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8" y="2370554"/>
              <a:ext cx="20999" cy="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xmlns="" id="{1C67EBA8-988C-4672-A2D6-BE24134A6ED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587348" y="2348555"/>
              <a:ext cx="114996" cy="21999"/>
            </a:xfrm>
            <a:custGeom>
              <a:avLst/>
              <a:gdLst>
                <a:gd name="T0" fmla="*/ 20 w 49"/>
                <a:gd name="T1" fmla="*/ 0 h 9"/>
                <a:gd name="T2" fmla="*/ 4 w 49"/>
                <a:gd name="T3" fmla="*/ 0 h 9"/>
                <a:gd name="T4" fmla="*/ 0 w 49"/>
                <a:gd name="T5" fmla="*/ 5 h 9"/>
                <a:gd name="T6" fmla="*/ 4 w 49"/>
                <a:gd name="T7" fmla="*/ 9 h 9"/>
                <a:gd name="T8" fmla="*/ 20 w 49"/>
                <a:gd name="T9" fmla="*/ 9 h 9"/>
                <a:gd name="T10" fmla="*/ 20 w 49"/>
                <a:gd name="T11" fmla="*/ 0 h 9"/>
                <a:gd name="T12" fmla="*/ 44 w 49"/>
                <a:gd name="T13" fmla="*/ 0 h 9"/>
                <a:gd name="T14" fmla="*/ 29 w 49"/>
                <a:gd name="T15" fmla="*/ 0 h 9"/>
                <a:gd name="T16" fmla="*/ 29 w 49"/>
                <a:gd name="T17" fmla="*/ 9 h 9"/>
                <a:gd name="T18" fmla="*/ 44 w 49"/>
                <a:gd name="T19" fmla="*/ 9 h 9"/>
                <a:gd name="T20" fmla="*/ 49 w 49"/>
                <a:gd name="T21" fmla="*/ 5 h 9"/>
                <a:gd name="T22" fmla="*/ 44 w 49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9">
                  <a:moveTo>
                    <a:pt x="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44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7" y="9"/>
                    <a:pt x="49" y="7"/>
                    <a:pt x="49" y="5"/>
                  </a:cubicBezTo>
                  <a:cubicBezTo>
                    <a:pt x="49" y="2"/>
                    <a:pt x="47" y="0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0" name="Rectangle 42">
              <a:extLst>
                <a:ext uri="{FF2B5EF4-FFF2-40B4-BE49-F238E27FC236}">
                  <a16:creationId xmlns:a16="http://schemas.microsoft.com/office/drawing/2014/main" xmlns="" id="{56A70C0E-95AC-4F3D-925A-733E704C26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7" y="2348555"/>
              <a:ext cx="20999" cy="219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1" name="Rectangle 43">
              <a:extLst>
                <a:ext uri="{FF2B5EF4-FFF2-40B4-BE49-F238E27FC236}">
                  <a16:creationId xmlns:a16="http://schemas.microsoft.com/office/drawing/2014/main" xmlns="" id="{CA9342EF-469B-42D6-96EB-F5AF86B400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7" y="2348555"/>
              <a:ext cx="20999" cy="219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xmlns="" id="{6E3225C0-2748-494A-ABE2-A091C24573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7" y="2301558"/>
              <a:ext cx="20999" cy="115996"/>
            </a:xfrm>
            <a:custGeom>
              <a:avLst/>
              <a:gdLst>
                <a:gd name="T0" fmla="*/ 0 w 9"/>
                <a:gd name="T1" fmla="*/ 45 h 49"/>
                <a:gd name="T2" fmla="*/ 0 w 9"/>
                <a:gd name="T3" fmla="*/ 5 h 49"/>
                <a:gd name="T4" fmla="*/ 4 w 9"/>
                <a:gd name="T5" fmla="*/ 0 h 49"/>
                <a:gd name="T6" fmla="*/ 9 w 9"/>
                <a:gd name="T7" fmla="*/ 5 h 49"/>
                <a:gd name="T8" fmla="*/ 9 w 9"/>
                <a:gd name="T9" fmla="*/ 45 h 49"/>
                <a:gd name="T10" fmla="*/ 4 w 9"/>
                <a:gd name="T11" fmla="*/ 49 h 49"/>
                <a:gd name="T12" fmla="*/ 0 w 9"/>
                <a:gd name="T13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9">
                  <a:moveTo>
                    <a:pt x="0" y="4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7"/>
                    <a:pt x="7" y="49"/>
                    <a:pt x="4" y="49"/>
                  </a:cubicBezTo>
                  <a:cubicBezTo>
                    <a:pt x="2" y="49"/>
                    <a:pt x="0" y="47"/>
                    <a:pt x="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xmlns="" id="{EBC9E7D8-E6B7-43A7-827B-B67B8A7416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7373" y="2348557"/>
              <a:ext cx="114996" cy="21999"/>
            </a:xfrm>
            <a:custGeom>
              <a:avLst/>
              <a:gdLst>
                <a:gd name="T0" fmla="*/ 4 w 49"/>
                <a:gd name="T1" fmla="*/ 0 h 9"/>
                <a:gd name="T2" fmla="*/ 44 w 49"/>
                <a:gd name="T3" fmla="*/ 0 h 9"/>
                <a:gd name="T4" fmla="*/ 49 w 49"/>
                <a:gd name="T5" fmla="*/ 5 h 9"/>
                <a:gd name="T6" fmla="*/ 44 w 49"/>
                <a:gd name="T7" fmla="*/ 9 h 9"/>
                <a:gd name="T8" fmla="*/ 4 w 49"/>
                <a:gd name="T9" fmla="*/ 9 h 9"/>
                <a:gd name="T10" fmla="*/ 0 w 49"/>
                <a:gd name="T11" fmla="*/ 5 h 9"/>
                <a:gd name="T12" fmla="*/ 4 w 4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9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49" y="2"/>
                    <a:pt x="49" y="5"/>
                  </a:cubicBezTo>
                  <a:cubicBezTo>
                    <a:pt x="49" y="7"/>
                    <a:pt x="47" y="9"/>
                    <a:pt x="4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xmlns="" id="{2A342823-D279-40D2-B15D-0A61CE8550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98381" y="2313558"/>
              <a:ext cx="92997" cy="91997"/>
            </a:xfrm>
            <a:custGeom>
              <a:avLst/>
              <a:gdLst>
                <a:gd name="T0" fmla="*/ 2 w 39"/>
                <a:gd name="T1" fmla="*/ 30 h 39"/>
                <a:gd name="T2" fmla="*/ 30 w 39"/>
                <a:gd name="T3" fmla="*/ 2 h 39"/>
                <a:gd name="T4" fmla="*/ 37 w 39"/>
                <a:gd name="T5" fmla="*/ 2 h 39"/>
                <a:gd name="T6" fmla="*/ 37 w 39"/>
                <a:gd name="T7" fmla="*/ 9 h 39"/>
                <a:gd name="T8" fmla="*/ 9 w 39"/>
                <a:gd name="T9" fmla="*/ 37 h 39"/>
                <a:gd name="T10" fmla="*/ 2 w 39"/>
                <a:gd name="T11" fmla="*/ 37 h 39"/>
                <a:gd name="T12" fmla="*/ 2 w 39"/>
                <a:gd name="T13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2" y="3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0"/>
                    <a:pt x="35" y="0"/>
                    <a:pt x="37" y="2"/>
                  </a:cubicBezTo>
                  <a:cubicBezTo>
                    <a:pt x="39" y="4"/>
                    <a:pt x="39" y="7"/>
                    <a:pt x="37" y="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9"/>
                    <a:pt x="4" y="39"/>
                    <a:pt x="2" y="37"/>
                  </a:cubicBezTo>
                  <a:cubicBezTo>
                    <a:pt x="0" y="35"/>
                    <a:pt x="0" y="32"/>
                    <a:pt x="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xmlns="" id="{723658FC-15A3-4FAD-A8D4-A70093548D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98373" y="2313558"/>
              <a:ext cx="92997" cy="91997"/>
            </a:xfrm>
            <a:custGeom>
              <a:avLst/>
              <a:gdLst>
                <a:gd name="T0" fmla="*/ 9 w 39"/>
                <a:gd name="T1" fmla="*/ 2 h 39"/>
                <a:gd name="T2" fmla="*/ 37 w 39"/>
                <a:gd name="T3" fmla="*/ 30 h 39"/>
                <a:gd name="T4" fmla="*/ 37 w 39"/>
                <a:gd name="T5" fmla="*/ 37 h 39"/>
                <a:gd name="T6" fmla="*/ 30 w 39"/>
                <a:gd name="T7" fmla="*/ 37 h 39"/>
                <a:gd name="T8" fmla="*/ 2 w 39"/>
                <a:gd name="T9" fmla="*/ 9 h 39"/>
                <a:gd name="T10" fmla="*/ 2 w 39"/>
                <a:gd name="T11" fmla="*/ 2 h 39"/>
                <a:gd name="T12" fmla="*/ 9 w 39"/>
                <a:gd name="T1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9" y="2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9" y="32"/>
                    <a:pt x="39" y="35"/>
                    <a:pt x="37" y="37"/>
                  </a:cubicBezTo>
                  <a:cubicBezTo>
                    <a:pt x="35" y="39"/>
                    <a:pt x="32" y="39"/>
                    <a:pt x="30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6" name="Oval 48">
              <a:extLst>
                <a:ext uri="{FF2B5EF4-FFF2-40B4-BE49-F238E27FC236}">
                  <a16:creationId xmlns:a16="http://schemas.microsoft.com/office/drawing/2014/main" xmlns="" id="{BCA990DD-AFB2-422D-ABB1-14C6420527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27372" y="2341557"/>
              <a:ext cx="34999" cy="35999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77" name="Freeform 49">
              <a:extLst>
                <a:ext uri="{FF2B5EF4-FFF2-40B4-BE49-F238E27FC236}">
                  <a16:creationId xmlns:a16="http://schemas.microsoft.com/office/drawing/2014/main" xmlns="" id="{A314820F-85EF-4449-87B6-9E76427A32E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608360" y="2325559"/>
              <a:ext cx="70998" cy="70998"/>
            </a:xfrm>
            <a:custGeom>
              <a:avLst/>
              <a:gdLst>
                <a:gd name="T0" fmla="*/ 15 w 30"/>
                <a:gd name="T1" fmla="*/ 7 h 30"/>
                <a:gd name="T2" fmla="*/ 23 w 30"/>
                <a:gd name="T3" fmla="*/ 15 h 30"/>
                <a:gd name="T4" fmla="*/ 15 w 30"/>
                <a:gd name="T5" fmla="*/ 22 h 30"/>
                <a:gd name="T6" fmla="*/ 8 w 30"/>
                <a:gd name="T7" fmla="*/ 15 h 30"/>
                <a:gd name="T8" fmla="*/ 15 w 30"/>
                <a:gd name="T9" fmla="*/ 7 h 30"/>
                <a:gd name="T10" fmla="*/ 15 w 30"/>
                <a:gd name="T11" fmla="*/ 0 h 30"/>
                <a:gd name="T12" fmla="*/ 0 w 30"/>
                <a:gd name="T13" fmla="*/ 15 h 30"/>
                <a:gd name="T14" fmla="*/ 15 w 30"/>
                <a:gd name="T15" fmla="*/ 30 h 30"/>
                <a:gd name="T16" fmla="*/ 30 w 30"/>
                <a:gd name="T17" fmla="*/ 15 h 30"/>
                <a:gd name="T18" fmla="*/ 15 w 30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7"/>
                  </a:moveTo>
                  <a:cubicBezTo>
                    <a:pt x="20" y="7"/>
                    <a:pt x="23" y="10"/>
                    <a:pt x="23" y="15"/>
                  </a:cubicBezTo>
                  <a:cubicBezTo>
                    <a:pt x="23" y="19"/>
                    <a:pt x="20" y="22"/>
                    <a:pt x="15" y="22"/>
                  </a:cubicBezTo>
                  <a:cubicBezTo>
                    <a:pt x="11" y="22"/>
                    <a:pt x="8" y="19"/>
                    <a:pt x="8" y="15"/>
                  </a:cubicBezTo>
                  <a:cubicBezTo>
                    <a:pt x="8" y="10"/>
                    <a:pt x="11" y="7"/>
                    <a:pt x="15" y="7"/>
                  </a:cubicBezTo>
                  <a:moveTo>
                    <a:pt x="15" y="0"/>
                  </a:moveTo>
                  <a:cubicBezTo>
                    <a:pt x="7" y="0"/>
                    <a:pt x="0" y="6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4" y="30"/>
                    <a:pt x="30" y="23"/>
                    <a:pt x="30" y="15"/>
                  </a:cubicBezTo>
                  <a:cubicBezTo>
                    <a:pt x="30" y="6"/>
                    <a:pt x="24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F6DC7D10-3806-4115-93DE-63509A00418D}"/>
              </a:ext>
            </a:extLst>
          </p:cNvPr>
          <p:cNvGrpSpPr>
            <a:grpSpLocks noChangeAspect="1"/>
          </p:cNvGrpSpPr>
          <p:nvPr/>
        </p:nvGrpSpPr>
        <p:grpSpPr>
          <a:xfrm>
            <a:off x="1900091" y="1752501"/>
            <a:ext cx="424258" cy="420218"/>
            <a:chOff x="7217552" y="3327527"/>
            <a:chExt cx="524984" cy="519984"/>
          </a:xfrm>
          <a:solidFill>
            <a:srgbClr val="005073"/>
          </a:solidFill>
        </p:grpSpPr>
        <p:sp>
          <p:nvSpPr>
            <p:cNvPr id="79" name="Freeform 108">
              <a:extLst>
                <a:ext uri="{FF2B5EF4-FFF2-40B4-BE49-F238E27FC236}">
                  <a16:creationId xmlns:a16="http://schemas.microsoft.com/office/drawing/2014/main" xmlns="" id="{66A82EBC-EF86-49F7-B467-CB7DD2388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5552" y="3327527"/>
              <a:ext cx="516984" cy="387988"/>
            </a:xfrm>
            <a:custGeom>
              <a:avLst/>
              <a:gdLst>
                <a:gd name="T0" fmla="*/ 199 w 219"/>
                <a:gd name="T1" fmla="*/ 164 h 164"/>
                <a:gd name="T2" fmla="*/ 197 w 219"/>
                <a:gd name="T3" fmla="*/ 164 h 164"/>
                <a:gd name="T4" fmla="*/ 194 w 219"/>
                <a:gd name="T5" fmla="*/ 156 h 164"/>
                <a:gd name="T6" fmla="*/ 199 w 219"/>
                <a:gd name="T7" fmla="*/ 81 h 164"/>
                <a:gd name="T8" fmla="*/ 150 w 219"/>
                <a:gd name="T9" fmla="*/ 25 h 164"/>
                <a:gd name="T10" fmla="*/ 75 w 219"/>
                <a:gd name="T11" fmla="*/ 20 h 164"/>
                <a:gd name="T12" fmla="*/ 19 w 219"/>
                <a:gd name="T13" fmla="*/ 70 h 164"/>
                <a:gd name="T14" fmla="*/ 12 w 219"/>
                <a:gd name="T15" fmla="*/ 90 h 164"/>
                <a:gd name="T16" fmla="*/ 5 w 219"/>
                <a:gd name="T17" fmla="*/ 94 h 164"/>
                <a:gd name="T18" fmla="*/ 0 w 219"/>
                <a:gd name="T19" fmla="*/ 87 h 164"/>
                <a:gd name="T20" fmla="*/ 9 w 219"/>
                <a:gd name="T21" fmla="*/ 65 h 164"/>
                <a:gd name="T22" fmla="*/ 71 w 219"/>
                <a:gd name="T23" fmla="*/ 10 h 164"/>
                <a:gd name="T24" fmla="*/ 155 w 219"/>
                <a:gd name="T25" fmla="*/ 15 h 164"/>
                <a:gd name="T26" fmla="*/ 210 w 219"/>
                <a:gd name="T27" fmla="*/ 78 h 164"/>
                <a:gd name="T28" fmla="*/ 204 w 219"/>
                <a:gd name="T29" fmla="*/ 161 h 164"/>
                <a:gd name="T30" fmla="*/ 199 w 219"/>
                <a:gd name="T3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164">
                  <a:moveTo>
                    <a:pt x="199" y="164"/>
                  </a:moveTo>
                  <a:cubicBezTo>
                    <a:pt x="198" y="164"/>
                    <a:pt x="197" y="164"/>
                    <a:pt x="197" y="164"/>
                  </a:cubicBezTo>
                  <a:cubicBezTo>
                    <a:pt x="194" y="162"/>
                    <a:pt x="193" y="159"/>
                    <a:pt x="194" y="156"/>
                  </a:cubicBezTo>
                  <a:cubicBezTo>
                    <a:pt x="206" y="133"/>
                    <a:pt x="207" y="106"/>
                    <a:pt x="199" y="81"/>
                  </a:cubicBezTo>
                  <a:cubicBezTo>
                    <a:pt x="191" y="57"/>
                    <a:pt x="173" y="37"/>
                    <a:pt x="150" y="25"/>
                  </a:cubicBezTo>
                  <a:cubicBezTo>
                    <a:pt x="126" y="14"/>
                    <a:pt x="100" y="12"/>
                    <a:pt x="75" y="20"/>
                  </a:cubicBezTo>
                  <a:cubicBezTo>
                    <a:pt x="50" y="29"/>
                    <a:pt x="31" y="46"/>
                    <a:pt x="19" y="70"/>
                  </a:cubicBezTo>
                  <a:cubicBezTo>
                    <a:pt x="16" y="76"/>
                    <a:pt x="13" y="83"/>
                    <a:pt x="12" y="90"/>
                  </a:cubicBezTo>
                  <a:cubicBezTo>
                    <a:pt x="11" y="93"/>
                    <a:pt x="8" y="95"/>
                    <a:pt x="5" y="94"/>
                  </a:cubicBezTo>
                  <a:cubicBezTo>
                    <a:pt x="2" y="94"/>
                    <a:pt x="0" y="90"/>
                    <a:pt x="0" y="87"/>
                  </a:cubicBezTo>
                  <a:cubicBezTo>
                    <a:pt x="2" y="80"/>
                    <a:pt x="5" y="72"/>
                    <a:pt x="9" y="65"/>
                  </a:cubicBezTo>
                  <a:cubicBezTo>
                    <a:pt x="22" y="38"/>
                    <a:pt x="44" y="19"/>
                    <a:pt x="71" y="10"/>
                  </a:cubicBezTo>
                  <a:cubicBezTo>
                    <a:pt x="99" y="0"/>
                    <a:pt x="129" y="2"/>
                    <a:pt x="155" y="15"/>
                  </a:cubicBezTo>
                  <a:cubicBezTo>
                    <a:pt x="181" y="28"/>
                    <a:pt x="200" y="50"/>
                    <a:pt x="210" y="78"/>
                  </a:cubicBezTo>
                  <a:cubicBezTo>
                    <a:pt x="219" y="105"/>
                    <a:pt x="217" y="135"/>
                    <a:pt x="204" y="161"/>
                  </a:cubicBezTo>
                  <a:cubicBezTo>
                    <a:pt x="203" y="163"/>
                    <a:pt x="201" y="164"/>
                    <a:pt x="199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xmlns="" id="{2B246860-DC38-42B8-9646-B4A36A03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551" y="3509521"/>
              <a:ext cx="302991" cy="316990"/>
            </a:xfrm>
            <a:custGeom>
              <a:avLst/>
              <a:gdLst>
                <a:gd name="T0" fmla="*/ 50 w 128"/>
                <a:gd name="T1" fmla="*/ 134 h 134"/>
                <a:gd name="T2" fmla="*/ 45 w 128"/>
                <a:gd name="T3" fmla="*/ 131 h 134"/>
                <a:gd name="T4" fmla="*/ 47 w 128"/>
                <a:gd name="T5" fmla="*/ 123 h 134"/>
                <a:gd name="T6" fmla="*/ 94 w 128"/>
                <a:gd name="T7" fmla="*/ 81 h 134"/>
                <a:gd name="T8" fmla="*/ 113 w 128"/>
                <a:gd name="T9" fmla="*/ 40 h 134"/>
                <a:gd name="T10" fmla="*/ 102 w 128"/>
                <a:gd name="T11" fmla="*/ 18 h 134"/>
                <a:gd name="T12" fmla="*/ 76 w 128"/>
                <a:gd name="T13" fmla="*/ 27 h 134"/>
                <a:gd name="T14" fmla="*/ 71 w 128"/>
                <a:gd name="T15" fmla="*/ 37 h 134"/>
                <a:gd name="T16" fmla="*/ 53 w 128"/>
                <a:gd name="T17" fmla="*/ 70 h 134"/>
                <a:gd name="T18" fmla="*/ 8 w 128"/>
                <a:gd name="T19" fmla="*/ 96 h 134"/>
                <a:gd name="T20" fmla="*/ 1 w 128"/>
                <a:gd name="T21" fmla="*/ 92 h 134"/>
                <a:gd name="T22" fmla="*/ 4 w 128"/>
                <a:gd name="T23" fmla="*/ 85 h 134"/>
                <a:gd name="T24" fmla="*/ 44 w 128"/>
                <a:gd name="T25" fmla="*/ 63 h 134"/>
                <a:gd name="T26" fmla="*/ 61 w 128"/>
                <a:gd name="T27" fmla="*/ 32 h 134"/>
                <a:gd name="T28" fmla="*/ 65 w 128"/>
                <a:gd name="T29" fmla="*/ 22 h 134"/>
                <a:gd name="T30" fmla="*/ 107 w 128"/>
                <a:gd name="T31" fmla="*/ 8 h 134"/>
                <a:gd name="T32" fmla="*/ 123 w 128"/>
                <a:gd name="T33" fmla="*/ 44 h 134"/>
                <a:gd name="T34" fmla="*/ 104 w 128"/>
                <a:gd name="T35" fmla="*/ 88 h 134"/>
                <a:gd name="T36" fmla="*/ 52 w 128"/>
                <a:gd name="T37" fmla="*/ 133 h 134"/>
                <a:gd name="T38" fmla="*/ 50 w 128"/>
                <a:gd name="T3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4">
                  <a:moveTo>
                    <a:pt x="50" y="134"/>
                  </a:moveTo>
                  <a:cubicBezTo>
                    <a:pt x="48" y="134"/>
                    <a:pt x="46" y="133"/>
                    <a:pt x="45" y="131"/>
                  </a:cubicBezTo>
                  <a:cubicBezTo>
                    <a:pt x="43" y="128"/>
                    <a:pt x="44" y="125"/>
                    <a:pt x="47" y="123"/>
                  </a:cubicBezTo>
                  <a:cubicBezTo>
                    <a:pt x="47" y="123"/>
                    <a:pt x="78" y="106"/>
                    <a:pt x="94" y="81"/>
                  </a:cubicBezTo>
                  <a:cubicBezTo>
                    <a:pt x="104" y="67"/>
                    <a:pt x="110" y="48"/>
                    <a:pt x="113" y="40"/>
                  </a:cubicBezTo>
                  <a:cubicBezTo>
                    <a:pt x="116" y="30"/>
                    <a:pt x="113" y="23"/>
                    <a:pt x="102" y="18"/>
                  </a:cubicBezTo>
                  <a:cubicBezTo>
                    <a:pt x="93" y="13"/>
                    <a:pt x="81" y="17"/>
                    <a:pt x="76" y="27"/>
                  </a:cubicBezTo>
                  <a:cubicBezTo>
                    <a:pt x="74" y="30"/>
                    <a:pt x="73" y="33"/>
                    <a:pt x="71" y="37"/>
                  </a:cubicBezTo>
                  <a:cubicBezTo>
                    <a:pt x="66" y="47"/>
                    <a:pt x="61" y="60"/>
                    <a:pt x="53" y="70"/>
                  </a:cubicBezTo>
                  <a:cubicBezTo>
                    <a:pt x="41" y="86"/>
                    <a:pt x="9" y="96"/>
                    <a:pt x="8" y="96"/>
                  </a:cubicBezTo>
                  <a:cubicBezTo>
                    <a:pt x="5" y="97"/>
                    <a:pt x="2" y="95"/>
                    <a:pt x="1" y="92"/>
                  </a:cubicBezTo>
                  <a:cubicBezTo>
                    <a:pt x="0" y="89"/>
                    <a:pt x="1" y="86"/>
                    <a:pt x="4" y="85"/>
                  </a:cubicBezTo>
                  <a:cubicBezTo>
                    <a:pt x="13" y="83"/>
                    <a:pt x="36" y="74"/>
                    <a:pt x="44" y="63"/>
                  </a:cubicBezTo>
                  <a:cubicBezTo>
                    <a:pt x="51" y="54"/>
                    <a:pt x="56" y="42"/>
                    <a:pt x="61" y="32"/>
                  </a:cubicBezTo>
                  <a:cubicBezTo>
                    <a:pt x="62" y="28"/>
                    <a:pt x="64" y="25"/>
                    <a:pt x="65" y="22"/>
                  </a:cubicBezTo>
                  <a:cubicBezTo>
                    <a:pt x="73" y="6"/>
                    <a:pt x="92" y="0"/>
                    <a:pt x="107" y="8"/>
                  </a:cubicBezTo>
                  <a:cubicBezTo>
                    <a:pt x="123" y="15"/>
                    <a:pt x="128" y="28"/>
                    <a:pt x="123" y="44"/>
                  </a:cubicBezTo>
                  <a:cubicBezTo>
                    <a:pt x="121" y="52"/>
                    <a:pt x="114" y="72"/>
                    <a:pt x="104" y="88"/>
                  </a:cubicBezTo>
                  <a:cubicBezTo>
                    <a:pt x="86" y="115"/>
                    <a:pt x="54" y="132"/>
                    <a:pt x="52" y="133"/>
                  </a:cubicBezTo>
                  <a:cubicBezTo>
                    <a:pt x="51" y="134"/>
                    <a:pt x="51" y="134"/>
                    <a:pt x="50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xmlns="" id="{F2CFAD8D-138F-44BD-BAD1-AC9A1C46D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552" y="3455523"/>
              <a:ext cx="398988" cy="391988"/>
            </a:xfrm>
            <a:custGeom>
              <a:avLst/>
              <a:gdLst>
                <a:gd name="T0" fmla="*/ 94 w 169"/>
                <a:gd name="T1" fmla="*/ 166 h 166"/>
                <a:gd name="T2" fmla="*/ 89 w 169"/>
                <a:gd name="T3" fmla="*/ 164 h 166"/>
                <a:gd name="T4" fmla="*/ 90 w 169"/>
                <a:gd name="T5" fmla="*/ 156 h 166"/>
                <a:gd name="T6" fmla="*/ 129 w 169"/>
                <a:gd name="T7" fmla="*/ 117 h 166"/>
                <a:gd name="T8" fmla="*/ 147 w 169"/>
                <a:gd name="T9" fmla="*/ 77 h 166"/>
                <a:gd name="T10" fmla="*/ 126 w 169"/>
                <a:gd name="T11" fmla="*/ 18 h 166"/>
                <a:gd name="T12" fmla="*/ 64 w 169"/>
                <a:gd name="T13" fmla="*/ 39 h 166"/>
                <a:gd name="T14" fmla="*/ 63 w 169"/>
                <a:gd name="T15" fmla="*/ 42 h 166"/>
                <a:gd name="T16" fmla="*/ 49 w 169"/>
                <a:gd name="T17" fmla="*/ 71 h 166"/>
                <a:gd name="T18" fmla="*/ 7 w 169"/>
                <a:gd name="T19" fmla="*/ 96 h 166"/>
                <a:gd name="T20" fmla="*/ 0 w 169"/>
                <a:gd name="T21" fmla="*/ 92 h 166"/>
                <a:gd name="T22" fmla="*/ 5 w 169"/>
                <a:gd name="T23" fmla="*/ 85 h 166"/>
                <a:gd name="T24" fmla="*/ 40 w 169"/>
                <a:gd name="T25" fmla="*/ 65 h 166"/>
                <a:gd name="T26" fmla="*/ 52 w 169"/>
                <a:gd name="T27" fmla="*/ 39 h 166"/>
                <a:gd name="T28" fmla="*/ 54 w 169"/>
                <a:gd name="T29" fmla="*/ 33 h 166"/>
                <a:gd name="T30" fmla="*/ 87 w 169"/>
                <a:gd name="T31" fmla="*/ 5 h 166"/>
                <a:gd name="T32" fmla="*/ 131 w 169"/>
                <a:gd name="T33" fmla="*/ 7 h 166"/>
                <a:gd name="T34" fmla="*/ 158 w 169"/>
                <a:gd name="T35" fmla="*/ 81 h 166"/>
                <a:gd name="T36" fmla="*/ 138 w 169"/>
                <a:gd name="T37" fmla="*/ 123 h 166"/>
                <a:gd name="T38" fmla="*/ 97 w 169"/>
                <a:gd name="T39" fmla="*/ 165 h 166"/>
                <a:gd name="T40" fmla="*/ 94 w 169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66">
                  <a:moveTo>
                    <a:pt x="94" y="166"/>
                  </a:moveTo>
                  <a:cubicBezTo>
                    <a:pt x="92" y="166"/>
                    <a:pt x="91" y="166"/>
                    <a:pt x="89" y="164"/>
                  </a:cubicBezTo>
                  <a:cubicBezTo>
                    <a:pt x="87" y="162"/>
                    <a:pt x="88" y="158"/>
                    <a:pt x="90" y="156"/>
                  </a:cubicBezTo>
                  <a:cubicBezTo>
                    <a:pt x="91" y="156"/>
                    <a:pt x="115" y="137"/>
                    <a:pt x="129" y="117"/>
                  </a:cubicBezTo>
                  <a:cubicBezTo>
                    <a:pt x="136" y="106"/>
                    <a:pt x="142" y="93"/>
                    <a:pt x="147" y="77"/>
                  </a:cubicBezTo>
                  <a:cubicBezTo>
                    <a:pt x="157" y="48"/>
                    <a:pt x="150" y="29"/>
                    <a:pt x="126" y="18"/>
                  </a:cubicBezTo>
                  <a:cubicBezTo>
                    <a:pt x="103" y="6"/>
                    <a:pt x="77" y="16"/>
                    <a:pt x="64" y="39"/>
                  </a:cubicBezTo>
                  <a:cubicBezTo>
                    <a:pt x="64" y="39"/>
                    <a:pt x="63" y="41"/>
                    <a:pt x="63" y="42"/>
                  </a:cubicBezTo>
                  <a:cubicBezTo>
                    <a:pt x="60" y="49"/>
                    <a:pt x="56" y="60"/>
                    <a:pt x="49" y="71"/>
                  </a:cubicBezTo>
                  <a:cubicBezTo>
                    <a:pt x="39" y="88"/>
                    <a:pt x="9" y="96"/>
                    <a:pt x="7" y="96"/>
                  </a:cubicBezTo>
                  <a:cubicBezTo>
                    <a:pt x="4" y="97"/>
                    <a:pt x="1" y="95"/>
                    <a:pt x="0" y="92"/>
                  </a:cubicBezTo>
                  <a:cubicBezTo>
                    <a:pt x="0" y="89"/>
                    <a:pt x="2" y="86"/>
                    <a:pt x="5" y="85"/>
                  </a:cubicBezTo>
                  <a:cubicBezTo>
                    <a:pt x="12" y="83"/>
                    <a:pt x="33" y="76"/>
                    <a:pt x="40" y="65"/>
                  </a:cubicBezTo>
                  <a:cubicBezTo>
                    <a:pt x="46" y="55"/>
                    <a:pt x="50" y="45"/>
                    <a:pt x="52" y="39"/>
                  </a:cubicBezTo>
                  <a:cubicBezTo>
                    <a:pt x="53" y="36"/>
                    <a:pt x="53" y="34"/>
                    <a:pt x="54" y="33"/>
                  </a:cubicBezTo>
                  <a:cubicBezTo>
                    <a:pt x="62" y="20"/>
                    <a:pt x="73" y="10"/>
                    <a:pt x="87" y="5"/>
                  </a:cubicBezTo>
                  <a:cubicBezTo>
                    <a:pt x="102" y="0"/>
                    <a:pt x="117" y="1"/>
                    <a:pt x="131" y="7"/>
                  </a:cubicBezTo>
                  <a:cubicBezTo>
                    <a:pt x="160" y="22"/>
                    <a:pt x="169" y="46"/>
                    <a:pt x="158" y="81"/>
                  </a:cubicBezTo>
                  <a:cubicBezTo>
                    <a:pt x="152" y="98"/>
                    <a:pt x="146" y="112"/>
                    <a:pt x="138" y="123"/>
                  </a:cubicBezTo>
                  <a:cubicBezTo>
                    <a:pt x="123" y="145"/>
                    <a:pt x="98" y="164"/>
                    <a:pt x="97" y="165"/>
                  </a:cubicBezTo>
                  <a:cubicBezTo>
                    <a:pt x="96" y="166"/>
                    <a:pt x="95" y="166"/>
                    <a:pt x="9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xmlns="" id="{B5472C44-FBBA-4833-B541-E7A3A9B6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552" y="3370526"/>
              <a:ext cx="479985" cy="464986"/>
            </a:xfrm>
            <a:custGeom>
              <a:avLst/>
              <a:gdLst>
                <a:gd name="T0" fmla="*/ 141 w 203"/>
                <a:gd name="T1" fmla="*/ 197 h 197"/>
                <a:gd name="T2" fmla="*/ 137 w 203"/>
                <a:gd name="T3" fmla="*/ 196 h 197"/>
                <a:gd name="T4" fmla="*/ 137 w 203"/>
                <a:gd name="T5" fmla="*/ 188 h 197"/>
                <a:gd name="T6" fmla="*/ 171 w 203"/>
                <a:gd name="T7" fmla="*/ 133 h 197"/>
                <a:gd name="T8" fmla="*/ 141 w 203"/>
                <a:gd name="T9" fmla="*/ 30 h 197"/>
                <a:gd name="T10" fmla="*/ 45 w 203"/>
                <a:gd name="T11" fmla="*/ 63 h 197"/>
                <a:gd name="T12" fmla="*/ 41 w 203"/>
                <a:gd name="T13" fmla="*/ 75 h 197"/>
                <a:gd name="T14" fmla="*/ 38 w 203"/>
                <a:gd name="T15" fmla="*/ 82 h 197"/>
                <a:gd name="T16" fmla="*/ 7 w 203"/>
                <a:gd name="T17" fmla="*/ 106 h 197"/>
                <a:gd name="T18" fmla="*/ 0 w 203"/>
                <a:gd name="T19" fmla="*/ 102 h 197"/>
                <a:gd name="T20" fmla="*/ 5 w 203"/>
                <a:gd name="T21" fmla="*/ 95 h 197"/>
                <a:gd name="T22" fmla="*/ 28 w 203"/>
                <a:gd name="T23" fmla="*/ 78 h 197"/>
                <a:gd name="T24" fmla="*/ 30 w 203"/>
                <a:gd name="T25" fmla="*/ 72 h 197"/>
                <a:gd name="T26" fmla="*/ 35 w 203"/>
                <a:gd name="T27" fmla="*/ 58 h 197"/>
                <a:gd name="T28" fmla="*/ 146 w 203"/>
                <a:gd name="T29" fmla="*/ 20 h 197"/>
                <a:gd name="T30" fmla="*/ 182 w 203"/>
                <a:gd name="T31" fmla="*/ 137 h 197"/>
                <a:gd name="T32" fmla="*/ 146 w 203"/>
                <a:gd name="T33" fmla="*/ 195 h 197"/>
                <a:gd name="T34" fmla="*/ 141 w 203"/>
                <a:gd name="T3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197">
                  <a:moveTo>
                    <a:pt x="141" y="197"/>
                  </a:moveTo>
                  <a:cubicBezTo>
                    <a:pt x="140" y="197"/>
                    <a:pt x="139" y="197"/>
                    <a:pt x="137" y="196"/>
                  </a:cubicBezTo>
                  <a:cubicBezTo>
                    <a:pt x="135" y="194"/>
                    <a:pt x="135" y="190"/>
                    <a:pt x="137" y="188"/>
                  </a:cubicBezTo>
                  <a:cubicBezTo>
                    <a:pt x="137" y="188"/>
                    <a:pt x="159" y="163"/>
                    <a:pt x="171" y="133"/>
                  </a:cubicBezTo>
                  <a:cubicBezTo>
                    <a:pt x="190" y="86"/>
                    <a:pt x="179" y="49"/>
                    <a:pt x="141" y="30"/>
                  </a:cubicBezTo>
                  <a:cubicBezTo>
                    <a:pt x="106" y="13"/>
                    <a:pt x="62" y="27"/>
                    <a:pt x="45" y="63"/>
                  </a:cubicBezTo>
                  <a:cubicBezTo>
                    <a:pt x="43" y="67"/>
                    <a:pt x="42" y="71"/>
                    <a:pt x="41" y="75"/>
                  </a:cubicBezTo>
                  <a:cubicBezTo>
                    <a:pt x="40" y="77"/>
                    <a:pt x="39" y="80"/>
                    <a:pt x="38" y="82"/>
                  </a:cubicBezTo>
                  <a:cubicBezTo>
                    <a:pt x="32" y="100"/>
                    <a:pt x="8" y="106"/>
                    <a:pt x="7" y="106"/>
                  </a:cubicBezTo>
                  <a:cubicBezTo>
                    <a:pt x="4" y="107"/>
                    <a:pt x="1" y="105"/>
                    <a:pt x="0" y="102"/>
                  </a:cubicBezTo>
                  <a:cubicBezTo>
                    <a:pt x="0" y="99"/>
                    <a:pt x="1" y="96"/>
                    <a:pt x="5" y="95"/>
                  </a:cubicBezTo>
                  <a:cubicBezTo>
                    <a:pt x="5" y="95"/>
                    <a:pt x="24" y="91"/>
                    <a:pt x="28" y="78"/>
                  </a:cubicBezTo>
                  <a:cubicBezTo>
                    <a:pt x="28" y="76"/>
                    <a:pt x="29" y="74"/>
                    <a:pt x="30" y="72"/>
                  </a:cubicBezTo>
                  <a:cubicBezTo>
                    <a:pt x="31" y="67"/>
                    <a:pt x="32" y="63"/>
                    <a:pt x="35" y="58"/>
                  </a:cubicBezTo>
                  <a:cubicBezTo>
                    <a:pt x="55" y="17"/>
                    <a:pt x="105" y="0"/>
                    <a:pt x="146" y="20"/>
                  </a:cubicBezTo>
                  <a:cubicBezTo>
                    <a:pt x="190" y="41"/>
                    <a:pt x="203" y="85"/>
                    <a:pt x="182" y="137"/>
                  </a:cubicBezTo>
                  <a:cubicBezTo>
                    <a:pt x="169" y="169"/>
                    <a:pt x="146" y="194"/>
                    <a:pt x="146" y="195"/>
                  </a:cubicBezTo>
                  <a:cubicBezTo>
                    <a:pt x="144" y="197"/>
                    <a:pt x="143" y="197"/>
                    <a:pt x="141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xmlns="" id="{6B8FD4A0-AE6F-43D9-B89A-F7B458156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5550" y="3585519"/>
              <a:ext cx="191994" cy="202994"/>
            </a:xfrm>
            <a:custGeom>
              <a:avLst/>
              <a:gdLst>
                <a:gd name="T0" fmla="*/ 7 w 81"/>
                <a:gd name="T1" fmla="*/ 86 h 86"/>
                <a:gd name="T2" fmla="*/ 2 w 81"/>
                <a:gd name="T3" fmla="*/ 83 h 86"/>
                <a:gd name="T4" fmla="*/ 4 w 81"/>
                <a:gd name="T5" fmla="*/ 75 h 86"/>
                <a:gd name="T6" fmla="*/ 45 w 81"/>
                <a:gd name="T7" fmla="*/ 48 h 86"/>
                <a:gd name="T8" fmla="*/ 69 w 81"/>
                <a:gd name="T9" fmla="*/ 5 h 86"/>
                <a:gd name="T10" fmla="*/ 76 w 81"/>
                <a:gd name="T11" fmla="*/ 0 h 86"/>
                <a:gd name="T12" fmla="*/ 81 w 81"/>
                <a:gd name="T13" fmla="*/ 7 h 86"/>
                <a:gd name="T14" fmla="*/ 54 w 81"/>
                <a:gd name="T15" fmla="*/ 56 h 86"/>
                <a:gd name="T16" fmla="*/ 9 w 81"/>
                <a:gd name="T17" fmla="*/ 86 h 86"/>
                <a:gd name="T18" fmla="*/ 7 w 81"/>
                <a:gd name="T1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6">
                  <a:moveTo>
                    <a:pt x="7" y="86"/>
                  </a:moveTo>
                  <a:cubicBezTo>
                    <a:pt x="5" y="86"/>
                    <a:pt x="3" y="85"/>
                    <a:pt x="2" y="83"/>
                  </a:cubicBezTo>
                  <a:cubicBezTo>
                    <a:pt x="0" y="80"/>
                    <a:pt x="2" y="76"/>
                    <a:pt x="4" y="75"/>
                  </a:cubicBezTo>
                  <a:cubicBezTo>
                    <a:pt x="5" y="75"/>
                    <a:pt x="33" y="62"/>
                    <a:pt x="45" y="48"/>
                  </a:cubicBezTo>
                  <a:cubicBezTo>
                    <a:pt x="65" y="26"/>
                    <a:pt x="69" y="5"/>
                    <a:pt x="69" y="5"/>
                  </a:cubicBezTo>
                  <a:cubicBezTo>
                    <a:pt x="70" y="2"/>
                    <a:pt x="73" y="0"/>
                    <a:pt x="76" y="0"/>
                  </a:cubicBezTo>
                  <a:cubicBezTo>
                    <a:pt x="79" y="1"/>
                    <a:pt x="81" y="4"/>
                    <a:pt x="81" y="7"/>
                  </a:cubicBezTo>
                  <a:cubicBezTo>
                    <a:pt x="80" y="8"/>
                    <a:pt x="75" y="31"/>
                    <a:pt x="54" y="56"/>
                  </a:cubicBezTo>
                  <a:cubicBezTo>
                    <a:pt x="39" y="72"/>
                    <a:pt x="10" y="85"/>
                    <a:pt x="9" y="86"/>
                  </a:cubicBezTo>
                  <a:cubicBezTo>
                    <a:pt x="8" y="86"/>
                    <a:pt x="8" y="86"/>
                    <a:pt x="7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073ED36E-BC2C-4022-8D77-76BB8281359B}"/>
              </a:ext>
            </a:extLst>
          </p:cNvPr>
          <p:cNvSpPr txBox="1"/>
          <p:nvPr/>
        </p:nvSpPr>
        <p:spPr>
          <a:xfrm>
            <a:off x="5452787" y="4054826"/>
            <a:ext cx="806715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スイッチ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7B10C132-5212-4B28-A9BC-0A8FA362BF14}"/>
              </a:ext>
            </a:extLst>
          </p:cNvPr>
          <p:cNvSpPr txBox="1"/>
          <p:nvPr/>
        </p:nvSpPr>
        <p:spPr>
          <a:xfrm>
            <a:off x="6162573" y="4054826"/>
            <a:ext cx="703666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ルータ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C7A57DC-02CD-4E87-B88A-4C709F1FF411}"/>
              </a:ext>
            </a:extLst>
          </p:cNvPr>
          <p:cNvSpPr txBox="1"/>
          <p:nvPr/>
        </p:nvSpPr>
        <p:spPr>
          <a:xfrm>
            <a:off x="6820432" y="4054826"/>
            <a:ext cx="740545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ワイヤレス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92" name="TextBox 233"/>
          <p:cNvSpPr txBox="1"/>
          <p:nvPr/>
        </p:nvSpPr>
        <p:spPr>
          <a:xfrm>
            <a:off x="580605" y="2702958"/>
            <a:ext cx="30682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INTENT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（意図）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MS PGothic" charset="-128"/>
              <a:cs typeface="MS PGothic" charset="-128"/>
            </a:endParaRPr>
          </a:p>
        </p:txBody>
      </p:sp>
      <p:sp>
        <p:nvSpPr>
          <p:cNvPr id="93" name="TextBox 234"/>
          <p:cNvSpPr txBox="1"/>
          <p:nvPr/>
        </p:nvSpPr>
        <p:spPr>
          <a:xfrm>
            <a:off x="5518994" y="2667348"/>
            <a:ext cx="36419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CONTEXT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（背景</a:t>
            </a:r>
            <a:r>
              <a:rPr kumimoji="0" lang="en-US" altLang="ja-JP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 / 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文脈）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MS PGothic" charset="-128"/>
              <a:cs typeface="MS PGothic" charset="-128"/>
            </a:endParaRPr>
          </a:p>
        </p:txBody>
      </p:sp>
      <p:sp>
        <p:nvSpPr>
          <p:cNvPr id="94" name="TextBox 258"/>
          <p:cNvSpPr txBox="1"/>
          <p:nvPr/>
        </p:nvSpPr>
        <p:spPr>
          <a:xfrm>
            <a:off x="3033656" y="4559780"/>
            <a:ext cx="37390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SECURITY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（セキュリティ）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MS PGothic" charset="-128"/>
              <a:cs typeface="MS PGothic" charset="-128"/>
            </a:endParaRPr>
          </a:p>
        </p:txBody>
      </p:sp>
      <p:sp>
        <p:nvSpPr>
          <p:cNvPr id="95" name="TextBox 259"/>
          <p:cNvSpPr txBox="1"/>
          <p:nvPr/>
        </p:nvSpPr>
        <p:spPr>
          <a:xfrm>
            <a:off x="3374265" y="750726"/>
            <a:ext cx="278830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LEARNING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ea typeface="MS PGothic" charset="-128"/>
                <a:cs typeface="MS PGothic" charset="-128"/>
              </a:rPr>
              <a:t>（学習）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72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ネットワークの新たな時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代へ</a:t>
            </a:r>
            <a:endParaRPr lang="en-US" dirty="0"/>
          </a:p>
        </p:txBody>
      </p:sp>
      <p:sp>
        <p:nvSpPr>
          <p:cNvPr id="111" name="Round Same Side Corner Rectangle 110"/>
          <p:cNvSpPr/>
          <p:nvPr/>
        </p:nvSpPr>
        <p:spPr>
          <a:xfrm rot="16200000">
            <a:off x="3087414" y="-1633403"/>
            <a:ext cx="2969175" cy="914400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49CD4">
              <a:lumMod val="95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2" name="Isosceles Triangle 56"/>
          <p:cNvSpPr/>
          <p:nvPr/>
        </p:nvSpPr>
        <p:spPr>
          <a:xfrm rot="16200000">
            <a:off x="4742598" y="2530997"/>
            <a:ext cx="1866783" cy="815207"/>
          </a:xfrm>
          <a:prstGeom prst="triangle">
            <a:avLst/>
          </a:prstGeom>
          <a:solidFill>
            <a:srgbClr val="049CD4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3" name="Round Same Side Corner Rectangle 112"/>
          <p:cNvSpPr/>
          <p:nvPr/>
        </p:nvSpPr>
        <p:spPr>
          <a:xfrm rot="16200000">
            <a:off x="5967432" y="1246615"/>
            <a:ext cx="2969175" cy="33839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140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05814" y="1800172"/>
            <a:ext cx="2276858" cy="2276856"/>
          </a:xfrm>
          <a:prstGeom prst="ellipse">
            <a:avLst/>
          </a:prstGeom>
          <a:solidFill>
            <a:srgbClr val="049CD4"/>
          </a:solidFill>
          <a:ln w="25400" cap="flat" cmpd="sng" algn="ctr">
            <a:solidFill>
              <a:srgbClr val="049CD4">
                <a:lumMod val="8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158219" y="1800172"/>
            <a:ext cx="2276858" cy="2276856"/>
          </a:xfrm>
          <a:prstGeom prst="ellipse">
            <a:avLst/>
          </a:prstGeom>
          <a:solidFill>
            <a:srgbClr val="049CD4"/>
          </a:solidFill>
          <a:ln w="25400" cap="flat" cmpd="sng" algn="ctr">
            <a:solidFill>
              <a:srgbClr val="014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65" y="2132169"/>
            <a:ext cx="2709915" cy="1238125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>
          <a:xfrm>
            <a:off x="6447332" y="3553845"/>
            <a:ext cx="2165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atalyst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9000 </a:t>
            </a: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シリーズ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864566" y="2850888"/>
            <a:ext cx="246988" cy="175427"/>
            <a:chOff x="2693565" y="2134378"/>
            <a:chExt cx="246988" cy="175427"/>
          </a:xfrm>
          <a:solidFill>
            <a:srgbClr val="FFFFFF"/>
          </a:solidFill>
        </p:grpSpPr>
        <p:sp>
          <p:nvSpPr>
            <p:cNvPr id="133" name="Rounded Rectangle 132"/>
            <p:cNvSpPr/>
            <p:nvPr/>
          </p:nvSpPr>
          <p:spPr>
            <a:xfrm>
              <a:off x="2693565" y="2217420"/>
              <a:ext cx="232538" cy="54769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 rot="18900000">
              <a:off x="2789134" y="2253243"/>
              <a:ext cx="151419" cy="5656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 rot="2700000" flipH="1">
              <a:off x="2789134" y="2181807"/>
              <a:ext cx="151419" cy="5656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136" name="Rounded Rectangle 135"/>
          <p:cNvSpPr/>
          <p:nvPr/>
        </p:nvSpPr>
        <p:spPr>
          <a:xfrm>
            <a:off x="911031" y="1742795"/>
            <a:ext cx="1466424" cy="331996"/>
          </a:xfrm>
          <a:prstGeom prst="roundRect">
            <a:avLst>
              <a:gd name="adj" fmla="val 50000"/>
            </a:avLst>
          </a:prstGeom>
          <a:solidFill>
            <a:srgbClr val="049CD4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bIns="640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Previous era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3563435" y="1742795"/>
            <a:ext cx="1466424" cy="331996"/>
          </a:xfrm>
          <a:prstGeom prst="roundRect">
            <a:avLst>
              <a:gd name="adj" fmla="val 50000"/>
            </a:avLst>
          </a:prstGeom>
          <a:solidFill>
            <a:srgbClr val="014093"/>
          </a:solidFill>
          <a:ln w="25400" cap="flat" cmpd="sng" algn="ctr">
            <a:noFill/>
            <a:prstDash val="solid"/>
          </a:ln>
          <a:effectLst/>
        </p:spPr>
        <p:txBody>
          <a:bodyPr bIns="640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New era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1193951" y="2193108"/>
            <a:ext cx="926070" cy="311123"/>
            <a:chOff x="1193950" y="1922816"/>
            <a:chExt cx="926070" cy="311123"/>
          </a:xfrm>
        </p:grpSpPr>
        <p:sp>
          <p:nvSpPr>
            <p:cNvPr id="139" name="TextBox 138"/>
            <p:cNvSpPr txBox="1"/>
            <p:nvPr/>
          </p:nvSpPr>
          <p:spPr>
            <a:xfrm>
              <a:off x="1512161" y="1922816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Video</a:t>
              </a: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1193950" y="1929030"/>
              <a:ext cx="304909" cy="304909"/>
              <a:chOff x="-1803400" y="1209730"/>
              <a:chExt cx="1524000" cy="1524000"/>
            </a:xfrm>
          </p:grpSpPr>
          <p:sp>
            <p:nvSpPr>
              <p:cNvPr id="141" name="Oval 30"/>
              <p:cNvSpPr>
                <a:spLocks noChangeArrowheads="1"/>
              </p:cNvSpPr>
              <p:nvPr/>
            </p:nvSpPr>
            <p:spPr bwMode="auto">
              <a:xfrm>
                <a:off x="-1803400" y="1209730"/>
                <a:ext cx="1524000" cy="1524000"/>
              </a:xfrm>
              <a:prstGeom prst="ellipse">
                <a:avLst/>
              </a:prstGeom>
              <a:solidFill>
                <a:srgbClr val="049CD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2" name="Freeform 31"/>
              <p:cNvSpPr>
                <a:spLocks/>
              </p:cNvSpPr>
              <p:nvPr/>
            </p:nvSpPr>
            <p:spPr bwMode="auto">
              <a:xfrm>
                <a:off x="-1203325" y="1601843"/>
                <a:ext cx="531813" cy="739775"/>
              </a:xfrm>
              <a:custGeom>
                <a:avLst/>
                <a:gdLst>
                  <a:gd name="T0" fmla="*/ 137 w 141"/>
                  <a:gd name="T1" fmla="*/ 92 h 196"/>
                  <a:gd name="T2" fmla="*/ 137 w 141"/>
                  <a:gd name="T3" fmla="*/ 104 h 196"/>
                  <a:gd name="T4" fmla="*/ 73 w 141"/>
                  <a:gd name="T5" fmla="*/ 149 h 196"/>
                  <a:gd name="T6" fmla="*/ 11 w 141"/>
                  <a:gd name="T7" fmla="*/ 192 h 196"/>
                  <a:gd name="T8" fmla="*/ 0 w 141"/>
                  <a:gd name="T9" fmla="*/ 186 h 196"/>
                  <a:gd name="T10" fmla="*/ 0 w 141"/>
                  <a:gd name="T11" fmla="*/ 98 h 196"/>
                  <a:gd name="T12" fmla="*/ 0 w 141"/>
                  <a:gd name="T13" fmla="*/ 9 h 196"/>
                  <a:gd name="T14" fmla="*/ 11 w 141"/>
                  <a:gd name="T15" fmla="*/ 4 h 196"/>
                  <a:gd name="T16" fmla="*/ 73 w 141"/>
                  <a:gd name="T17" fmla="*/ 47 h 196"/>
                  <a:gd name="T18" fmla="*/ 137 w 141"/>
                  <a:gd name="T19" fmla="*/ 9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1" h="196">
                    <a:moveTo>
                      <a:pt x="137" y="92"/>
                    </a:moveTo>
                    <a:cubicBezTo>
                      <a:pt x="141" y="95"/>
                      <a:pt x="141" y="101"/>
                      <a:pt x="137" y="104"/>
                    </a:cubicBezTo>
                    <a:cubicBezTo>
                      <a:pt x="73" y="149"/>
                      <a:pt x="73" y="149"/>
                      <a:pt x="73" y="149"/>
                    </a:cubicBezTo>
                    <a:cubicBezTo>
                      <a:pt x="11" y="192"/>
                      <a:pt x="11" y="192"/>
                      <a:pt x="11" y="192"/>
                    </a:cubicBezTo>
                    <a:cubicBezTo>
                      <a:pt x="6" y="196"/>
                      <a:pt x="0" y="192"/>
                      <a:pt x="0" y="186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6" y="0"/>
                      <a:pt x="11" y="4"/>
                    </a:cubicBezTo>
                    <a:cubicBezTo>
                      <a:pt x="73" y="47"/>
                      <a:pt x="73" y="47"/>
                      <a:pt x="73" y="47"/>
                    </a:cubicBezTo>
                    <a:lnTo>
                      <a:pt x="137" y="92"/>
                    </a:lnTo>
                    <a:close/>
                  </a:path>
                </a:pathLst>
              </a:custGeom>
              <a:solidFill>
                <a:srgbClr val="CACCD2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1193952" y="2796534"/>
            <a:ext cx="1166651" cy="311123"/>
            <a:chOff x="1193950" y="2408055"/>
            <a:chExt cx="1166651" cy="311123"/>
          </a:xfrm>
        </p:grpSpPr>
        <p:sp>
          <p:nvSpPr>
            <p:cNvPr id="144" name="TextBox 143"/>
            <p:cNvSpPr txBox="1"/>
            <p:nvPr/>
          </p:nvSpPr>
          <p:spPr>
            <a:xfrm>
              <a:off x="1512161" y="2408055"/>
              <a:ext cx="84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Voice</a:t>
              </a: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1193950" y="2414269"/>
              <a:ext cx="304909" cy="304909"/>
              <a:chOff x="1113185" y="2413499"/>
              <a:chExt cx="304909" cy="304909"/>
            </a:xfrm>
          </p:grpSpPr>
          <p:sp>
            <p:nvSpPr>
              <p:cNvPr id="146" name="Oval 30"/>
              <p:cNvSpPr>
                <a:spLocks noChangeArrowheads="1"/>
              </p:cNvSpPr>
              <p:nvPr/>
            </p:nvSpPr>
            <p:spPr bwMode="auto">
              <a:xfrm>
                <a:off x="1113185" y="2413499"/>
                <a:ext cx="304909" cy="304909"/>
              </a:xfrm>
              <a:prstGeom prst="ellipse">
                <a:avLst/>
              </a:prstGeom>
              <a:solidFill>
                <a:srgbClr val="049CD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grpSp>
            <p:nvGrpSpPr>
              <p:cNvPr id="147" name="Group 146"/>
              <p:cNvGrpSpPr/>
              <p:nvPr/>
            </p:nvGrpSpPr>
            <p:grpSpPr>
              <a:xfrm>
                <a:off x="1209190" y="2484591"/>
                <a:ext cx="112898" cy="162725"/>
                <a:chOff x="1114134" y="-1725612"/>
                <a:chExt cx="1136650" cy="1638301"/>
              </a:xfrm>
            </p:grpSpPr>
            <p:sp>
              <p:nvSpPr>
                <p:cNvPr id="148" name="Freeform 35"/>
                <p:cNvSpPr>
                  <a:spLocks noEditPoints="1"/>
                </p:cNvSpPr>
                <p:nvPr/>
              </p:nvSpPr>
              <p:spPr bwMode="auto">
                <a:xfrm>
                  <a:off x="1368134" y="-1725612"/>
                  <a:ext cx="633413" cy="1133475"/>
                </a:xfrm>
                <a:custGeom>
                  <a:avLst/>
                  <a:gdLst>
                    <a:gd name="T0" fmla="*/ 83 w 167"/>
                    <a:gd name="T1" fmla="*/ 300 h 300"/>
                    <a:gd name="T2" fmla="*/ 142 w 167"/>
                    <a:gd name="T3" fmla="*/ 276 h 300"/>
                    <a:gd name="T4" fmla="*/ 167 w 167"/>
                    <a:gd name="T5" fmla="*/ 217 h 300"/>
                    <a:gd name="T6" fmla="*/ 167 w 167"/>
                    <a:gd name="T7" fmla="*/ 83 h 300"/>
                    <a:gd name="T8" fmla="*/ 142 w 167"/>
                    <a:gd name="T9" fmla="*/ 25 h 300"/>
                    <a:gd name="T10" fmla="*/ 83 w 167"/>
                    <a:gd name="T11" fmla="*/ 0 h 300"/>
                    <a:gd name="T12" fmla="*/ 24 w 167"/>
                    <a:gd name="T13" fmla="*/ 25 h 300"/>
                    <a:gd name="T14" fmla="*/ 0 w 167"/>
                    <a:gd name="T15" fmla="*/ 83 h 300"/>
                    <a:gd name="T16" fmla="*/ 0 w 167"/>
                    <a:gd name="T17" fmla="*/ 217 h 300"/>
                    <a:gd name="T18" fmla="*/ 24 w 167"/>
                    <a:gd name="T19" fmla="*/ 276 h 300"/>
                    <a:gd name="T20" fmla="*/ 83 w 167"/>
                    <a:gd name="T21" fmla="*/ 300 h 300"/>
                    <a:gd name="T22" fmla="*/ 83 w 167"/>
                    <a:gd name="T23" fmla="*/ 300 h 300"/>
                    <a:gd name="T24" fmla="*/ 83 w 167"/>
                    <a:gd name="T25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7" h="300">
                      <a:moveTo>
                        <a:pt x="83" y="300"/>
                      </a:moveTo>
                      <a:cubicBezTo>
                        <a:pt x="106" y="300"/>
                        <a:pt x="126" y="292"/>
                        <a:pt x="142" y="276"/>
                      </a:cubicBezTo>
                      <a:cubicBezTo>
                        <a:pt x="158" y="259"/>
                        <a:pt x="167" y="240"/>
                        <a:pt x="167" y="217"/>
                      </a:cubicBezTo>
                      <a:cubicBezTo>
                        <a:pt x="167" y="83"/>
                        <a:pt x="167" y="83"/>
                        <a:pt x="167" y="83"/>
                      </a:cubicBezTo>
                      <a:cubicBezTo>
                        <a:pt x="167" y="60"/>
                        <a:pt x="158" y="41"/>
                        <a:pt x="142" y="25"/>
                      </a:cubicBezTo>
                      <a:cubicBezTo>
                        <a:pt x="126" y="8"/>
                        <a:pt x="106" y="0"/>
                        <a:pt x="83" y="0"/>
                      </a:cubicBezTo>
                      <a:cubicBezTo>
                        <a:pt x="60" y="0"/>
                        <a:pt x="41" y="8"/>
                        <a:pt x="24" y="25"/>
                      </a:cubicBezTo>
                      <a:cubicBezTo>
                        <a:pt x="8" y="41"/>
                        <a:pt x="0" y="60"/>
                        <a:pt x="0" y="83"/>
                      </a:cubicBezTo>
                      <a:cubicBezTo>
                        <a:pt x="0" y="217"/>
                        <a:pt x="0" y="217"/>
                        <a:pt x="0" y="217"/>
                      </a:cubicBezTo>
                      <a:cubicBezTo>
                        <a:pt x="0" y="240"/>
                        <a:pt x="8" y="259"/>
                        <a:pt x="24" y="276"/>
                      </a:cubicBezTo>
                      <a:cubicBezTo>
                        <a:pt x="41" y="292"/>
                        <a:pt x="60" y="300"/>
                        <a:pt x="83" y="300"/>
                      </a:cubicBezTo>
                      <a:close/>
                      <a:moveTo>
                        <a:pt x="83" y="300"/>
                      </a:moveTo>
                      <a:cubicBezTo>
                        <a:pt x="83" y="300"/>
                        <a:pt x="83" y="300"/>
                        <a:pt x="83" y="300"/>
                      </a:cubicBezTo>
                    </a:path>
                  </a:pathLst>
                </a:custGeom>
                <a:solidFill>
                  <a:srgbClr val="CACCD2">
                    <a:lumMod val="20000"/>
                    <a:lumOff val="8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49" name="Freeform 36"/>
                <p:cNvSpPr>
                  <a:spLocks noEditPoints="1"/>
                </p:cNvSpPr>
                <p:nvPr/>
              </p:nvSpPr>
              <p:spPr bwMode="auto">
                <a:xfrm>
                  <a:off x="1114134" y="-1095374"/>
                  <a:ext cx="1136650" cy="1008063"/>
                </a:xfrm>
                <a:custGeom>
                  <a:avLst/>
                  <a:gdLst>
                    <a:gd name="T0" fmla="*/ 295 w 300"/>
                    <a:gd name="T1" fmla="*/ 5 h 267"/>
                    <a:gd name="T2" fmla="*/ 284 w 300"/>
                    <a:gd name="T3" fmla="*/ 0 h 267"/>
                    <a:gd name="T4" fmla="*/ 272 w 300"/>
                    <a:gd name="T5" fmla="*/ 5 h 267"/>
                    <a:gd name="T6" fmla="*/ 267 w 300"/>
                    <a:gd name="T7" fmla="*/ 17 h 267"/>
                    <a:gd name="T8" fmla="*/ 267 w 300"/>
                    <a:gd name="T9" fmla="*/ 50 h 267"/>
                    <a:gd name="T10" fmla="*/ 233 w 300"/>
                    <a:gd name="T11" fmla="*/ 132 h 267"/>
                    <a:gd name="T12" fmla="*/ 150 w 300"/>
                    <a:gd name="T13" fmla="*/ 167 h 267"/>
                    <a:gd name="T14" fmla="*/ 68 w 300"/>
                    <a:gd name="T15" fmla="*/ 132 h 267"/>
                    <a:gd name="T16" fmla="*/ 33 w 300"/>
                    <a:gd name="T17" fmla="*/ 50 h 267"/>
                    <a:gd name="T18" fmla="*/ 33 w 300"/>
                    <a:gd name="T19" fmla="*/ 17 h 267"/>
                    <a:gd name="T20" fmla="*/ 28 w 300"/>
                    <a:gd name="T21" fmla="*/ 5 h 267"/>
                    <a:gd name="T22" fmla="*/ 17 w 300"/>
                    <a:gd name="T23" fmla="*/ 0 h 267"/>
                    <a:gd name="T24" fmla="*/ 5 w 300"/>
                    <a:gd name="T25" fmla="*/ 5 h 267"/>
                    <a:gd name="T26" fmla="*/ 0 w 300"/>
                    <a:gd name="T27" fmla="*/ 17 h 267"/>
                    <a:gd name="T28" fmla="*/ 0 w 300"/>
                    <a:gd name="T29" fmla="*/ 50 h 267"/>
                    <a:gd name="T30" fmla="*/ 38 w 300"/>
                    <a:gd name="T31" fmla="*/ 150 h 267"/>
                    <a:gd name="T32" fmla="*/ 133 w 300"/>
                    <a:gd name="T33" fmla="*/ 199 h 267"/>
                    <a:gd name="T34" fmla="*/ 133 w 300"/>
                    <a:gd name="T35" fmla="*/ 233 h 267"/>
                    <a:gd name="T36" fmla="*/ 67 w 300"/>
                    <a:gd name="T37" fmla="*/ 233 h 267"/>
                    <a:gd name="T38" fmla="*/ 55 w 300"/>
                    <a:gd name="T39" fmla="*/ 238 h 267"/>
                    <a:gd name="T40" fmla="*/ 50 w 300"/>
                    <a:gd name="T41" fmla="*/ 250 h 267"/>
                    <a:gd name="T42" fmla="*/ 55 w 300"/>
                    <a:gd name="T43" fmla="*/ 262 h 267"/>
                    <a:gd name="T44" fmla="*/ 67 w 300"/>
                    <a:gd name="T45" fmla="*/ 267 h 267"/>
                    <a:gd name="T46" fmla="*/ 234 w 300"/>
                    <a:gd name="T47" fmla="*/ 267 h 267"/>
                    <a:gd name="T48" fmla="*/ 245 w 300"/>
                    <a:gd name="T49" fmla="*/ 262 h 267"/>
                    <a:gd name="T50" fmla="*/ 250 w 300"/>
                    <a:gd name="T51" fmla="*/ 250 h 267"/>
                    <a:gd name="T52" fmla="*/ 245 w 300"/>
                    <a:gd name="T53" fmla="*/ 238 h 267"/>
                    <a:gd name="T54" fmla="*/ 234 w 300"/>
                    <a:gd name="T55" fmla="*/ 233 h 267"/>
                    <a:gd name="T56" fmla="*/ 167 w 300"/>
                    <a:gd name="T57" fmla="*/ 233 h 267"/>
                    <a:gd name="T58" fmla="*/ 167 w 300"/>
                    <a:gd name="T59" fmla="*/ 199 h 267"/>
                    <a:gd name="T60" fmla="*/ 262 w 300"/>
                    <a:gd name="T61" fmla="*/ 150 h 267"/>
                    <a:gd name="T62" fmla="*/ 300 w 300"/>
                    <a:gd name="T63" fmla="*/ 50 h 267"/>
                    <a:gd name="T64" fmla="*/ 300 w 300"/>
                    <a:gd name="T65" fmla="*/ 17 h 267"/>
                    <a:gd name="T66" fmla="*/ 295 w 300"/>
                    <a:gd name="T67" fmla="*/ 5 h 267"/>
                    <a:gd name="T68" fmla="*/ 295 w 300"/>
                    <a:gd name="T69" fmla="*/ 5 h 267"/>
                    <a:gd name="T70" fmla="*/ 295 w 300"/>
                    <a:gd name="T71" fmla="*/ 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267">
                      <a:moveTo>
                        <a:pt x="295" y="5"/>
                      </a:moveTo>
                      <a:cubicBezTo>
                        <a:pt x="292" y="2"/>
                        <a:pt x="288" y="0"/>
                        <a:pt x="284" y="0"/>
                      </a:cubicBezTo>
                      <a:cubicBezTo>
                        <a:pt x="279" y="0"/>
                        <a:pt x="275" y="2"/>
                        <a:pt x="272" y="5"/>
                      </a:cubicBezTo>
                      <a:cubicBezTo>
                        <a:pt x="269" y="8"/>
                        <a:pt x="267" y="12"/>
                        <a:pt x="267" y="17"/>
                      </a:cubicBezTo>
                      <a:cubicBezTo>
                        <a:pt x="267" y="50"/>
                        <a:pt x="267" y="50"/>
                        <a:pt x="267" y="50"/>
                      </a:cubicBezTo>
                      <a:cubicBezTo>
                        <a:pt x="267" y="82"/>
                        <a:pt x="256" y="110"/>
                        <a:pt x="233" y="132"/>
                      </a:cubicBezTo>
                      <a:cubicBezTo>
                        <a:pt x="210" y="155"/>
                        <a:pt x="182" y="167"/>
                        <a:pt x="150" y="167"/>
                      </a:cubicBezTo>
                      <a:cubicBezTo>
                        <a:pt x="118" y="167"/>
                        <a:pt x="91" y="155"/>
                        <a:pt x="68" y="132"/>
                      </a:cubicBezTo>
                      <a:cubicBezTo>
                        <a:pt x="45" y="110"/>
                        <a:pt x="33" y="82"/>
                        <a:pt x="33" y="50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2"/>
                        <a:pt x="32" y="8"/>
                        <a:pt x="28" y="5"/>
                      </a:cubicBezTo>
                      <a:cubicBezTo>
                        <a:pt x="25" y="2"/>
                        <a:pt x="21" y="0"/>
                        <a:pt x="17" y="0"/>
                      </a:cubicBezTo>
                      <a:cubicBezTo>
                        <a:pt x="12" y="0"/>
                        <a:pt x="8" y="2"/>
                        <a:pt x="5" y="5"/>
                      </a:cubicBezTo>
                      <a:cubicBezTo>
                        <a:pt x="2" y="8"/>
                        <a:pt x="0" y="12"/>
                        <a:pt x="0" y="17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0" y="88"/>
                        <a:pt x="13" y="122"/>
                        <a:pt x="38" y="150"/>
                      </a:cubicBezTo>
                      <a:cubicBezTo>
                        <a:pt x="64" y="179"/>
                        <a:pt x="96" y="195"/>
                        <a:pt x="133" y="199"/>
                      </a:cubicBezTo>
                      <a:cubicBezTo>
                        <a:pt x="133" y="233"/>
                        <a:pt x="133" y="233"/>
                        <a:pt x="133" y="233"/>
                      </a:cubicBezTo>
                      <a:cubicBezTo>
                        <a:pt x="67" y="233"/>
                        <a:pt x="67" y="233"/>
                        <a:pt x="67" y="233"/>
                      </a:cubicBezTo>
                      <a:cubicBezTo>
                        <a:pt x="62" y="233"/>
                        <a:pt x="58" y="235"/>
                        <a:pt x="55" y="238"/>
                      </a:cubicBezTo>
                      <a:cubicBezTo>
                        <a:pt x="52" y="242"/>
                        <a:pt x="50" y="246"/>
                        <a:pt x="50" y="250"/>
                      </a:cubicBezTo>
                      <a:cubicBezTo>
                        <a:pt x="50" y="255"/>
                        <a:pt x="52" y="259"/>
                        <a:pt x="55" y="262"/>
                      </a:cubicBezTo>
                      <a:cubicBezTo>
                        <a:pt x="58" y="265"/>
                        <a:pt x="62" y="267"/>
                        <a:pt x="67" y="267"/>
                      </a:cubicBezTo>
                      <a:cubicBezTo>
                        <a:pt x="234" y="267"/>
                        <a:pt x="234" y="267"/>
                        <a:pt x="234" y="267"/>
                      </a:cubicBezTo>
                      <a:cubicBezTo>
                        <a:pt x="238" y="267"/>
                        <a:pt x="242" y="265"/>
                        <a:pt x="245" y="262"/>
                      </a:cubicBezTo>
                      <a:cubicBezTo>
                        <a:pt x="249" y="259"/>
                        <a:pt x="250" y="255"/>
                        <a:pt x="250" y="250"/>
                      </a:cubicBezTo>
                      <a:cubicBezTo>
                        <a:pt x="250" y="246"/>
                        <a:pt x="249" y="242"/>
                        <a:pt x="245" y="238"/>
                      </a:cubicBezTo>
                      <a:cubicBezTo>
                        <a:pt x="242" y="235"/>
                        <a:pt x="238" y="233"/>
                        <a:pt x="234" y="233"/>
                      </a:cubicBezTo>
                      <a:cubicBezTo>
                        <a:pt x="167" y="233"/>
                        <a:pt x="167" y="233"/>
                        <a:pt x="167" y="233"/>
                      </a:cubicBezTo>
                      <a:cubicBezTo>
                        <a:pt x="167" y="199"/>
                        <a:pt x="167" y="199"/>
                        <a:pt x="167" y="199"/>
                      </a:cubicBezTo>
                      <a:cubicBezTo>
                        <a:pt x="205" y="195"/>
                        <a:pt x="236" y="179"/>
                        <a:pt x="262" y="150"/>
                      </a:cubicBezTo>
                      <a:cubicBezTo>
                        <a:pt x="288" y="122"/>
                        <a:pt x="300" y="88"/>
                        <a:pt x="300" y="50"/>
                      </a:cubicBezTo>
                      <a:cubicBezTo>
                        <a:pt x="300" y="17"/>
                        <a:pt x="300" y="17"/>
                        <a:pt x="300" y="17"/>
                      </a:cubicBezTo>
                      <a:cubicBezTo>
                        <a:pt x="300" y="12"/>
                        <a:pt x="299" y="8"/>
                        <a:pt x="295" y="5"/>
                      </a:cubicBezTo>
                      <a:close/>
                      <a:moveTo>
                        <a:pt x="295" y="5"/>
                      </a:moveTo>
                      <a:cubicBezTo>
                        <a:pt x="295" y="5"/>
                        <a:pt x="295" y="5"/>
                        <a:pt x="295" y="5"/>
                      </a:cubicBezTo>
                    </a:path>
                  </a:pathLst>
                </a:custGeom>
                <a:solidFill>
                  <a:srgbClr val="CACCD2">
                    <a:lumMod val="20000"/>
                    <a:lumOff val="8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</p:grpSp>
      </p:grpSp>
      <p:grpSp>
        <p:nvGrpSpPr>
          <p:cNvPr id="150" name="Group 149"/>
          <p:cNvGrpSpPr/>
          <p:nvPr/>
        </p:nvGrpSpPr>
        <p:grpSpPr>
          <a:xfrm>
            <a:off x="1193952" y="3399954"/>
            <a:ext cx="852332" cy="307777"/>
            <a:chOff x="1193950" y="2893295"/>
            <a:chExt cx="852332" cy="307777"/>
          </a:xfrm>
        </p:grpSpPr>
        <p:sp>
          <p:nvSpPr>
            <p:cNvPr id="151" name="TextBox 150"/>
            <p:cNvSpPr txBox="1"/>
            <p:nvPr/>
          </p:nvSpPr>
          <p:spPr>
            <a:xfrm>
              <a:off x="1512161" y="2893295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Data</a:t>
              </a:r>
            </a:p>
          </p:txBody>
        </p:sp>
        <p:sp>
          <p:nvSpPr>
            <p:cNvPr id="152" name="Oval 30"/>
            <p:cNvSpPr>
              <a:spLocks noChangeArrowheads="1"/>
            </p:cNvSpPr>
            <p:nvPr/>
          </p:nvSpPr>
          <p:spPr bwMode="auto">
            <a:xfrm>
              <a:off x="1193950" y="2894729"/>
              <a:ext cx="304909" cy="304909"/>
            </a:xfrm>
            <a:prstGeom prst="ellipse">
              <a:avLst/>
            </a:prstGeom>
            <a:solidFill>
              <a:srgbClr val="049CD4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1295933" y="2948357"/>
              <a:ext cx="100943" cy="184835"/>
              <a:chOff x="1215840" y="2942191"/>
              <a:chExt cx="100943" cy="184835"/>
            </a:xfrm>
          </p:grpSpPr>
          <p:sp>
            <p:nvSpPr>
              <p:cNvPr id="154" name="Freeform 207"/>
              <p:cNvSpPr>
                <a:spLocks/>
              </p:cNvSpPr>
              <p:nvPr/>
            </p:nvSpPr>
            <p:spPr bwMode="auto">
              <a:xfrm>
                <a:off x="1215840" y="2942191"/>
                <a:ext cx="100943" cy="184835"/>
              </a:xfrm>
              <a:custGeom>
                <a:avLst/>
                <a:gdLst>
                  <a:gd name="T0" fmla="*/ 84 w 100"/>
                  <a:gd name="T1" fmla="*/ 181 h 181"/>
                  <a:gd name="T2" fmla="*/ 16 w 100"/>
                  <a:gd name="T3" fmla="*/ 181 h 181"/>
                  <a:gd name="T4" fmla="*/ 0 w 100"/>
                  <a:gd name="T5" fmla="*/ 164 h 181"/>
                  <a:gd name="T6" fmla="*/ 0 w 100"/>
                  <a:gd name="T7" fmla="*/ 16 h 181"/>
                  <a:gd name="T8" fmla="*/ 16 w 100"/>
                  <a:gd name="T9" fmla="*/ 0 h 181"/>
                  <a:gd name="T10" fmla="*/ 84 w 100"/>
                  <a:gd name="T11" fmla="*/ 0 h 181"/>
                  <a:gd name="T12" fmla="*/ 100 w 100"/>
                  <a:gd name="T13" fmla="*/ 16 h 181"/>
                  <a:gd name="T14" fmla="*/ 100 w 100"/>
                  <a:gd name="T15" fmla="*/ 164 h 181"/>
                  <a:gd name="T16" fmla="*/ 84 w 100"/>
                  <a:gd name="T17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81">
                    <a:moveTo>
                      <a:pt x="84" y="181"/>
                    </a:moveTo>
                    <a:cubicBezTo>
                      <a:pt x="16" y="181"/>
                      <a:pt x="16" y="181"/>
                      <a:pt x="16" y="181"/>
                    </a:cubicBezTo>
                    <a:cubicBezTo>
                      <a:pt x="7" y="181"/>
                      <a:pt x="0" y="173"/>
                      <a:pt x="0" y="16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0" y="7"/>
                      <a:pt x="100" y="16"/>
                    </a:cubicBezTo>
                    <a:cubicBezTo>
                      <a:pt x="100" y="164"/>
                      <a:pt x="100" y="164"/>
                      <a:pt x="100" y="164"/>
                    </a:cubicBezTo>
                    <a:cubicBezTo>
                      <a:pt x="100" y="173"/>
                      <a:pt x="93" y="181"/>
                      <a:pt x="84" y="181"/>
                    </a:cubicBezTo>
                    <a:close/>
                  </a:path>
                </a:pathLst>
              </a:custGeom>
              <a:solidFill>
                <a:srgbClr val="CACCD2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5" name="Line 208"/>
              <p:cNvSpPr>
                <a:spLocks noChangeShapeType="1"/>
              </p:cNvSpPr>
              <p:nvPr/>
            </p:nvSpPr>
            <p:spPr bwMode="auto">
              <a:xfrm>
                <a:off x="1241076" y="2972201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6" name="Line 209"/>
              <p:cNvSpPr>
                <a:spLocks noChangeShapeType="1"/>
              </p:cNvSpPr>
              <p:nvPr/>
            </p:nvSpPr>
            <p:spPr bwMode="auto">
              <a:xfrm>
                <a:off x="1241076" y="3001529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7" name="Line 210"/>
              <p:cNvSpPr>
                <a:spLocks noChangeShapeType="1"/>
              </p:cNvSpPr>
              <p:nvPr/>
            </p:nvSpPr>
            <p:spPr bwMode="auto">
              <a:xfrm>
                <a:off x="1241076" y="3032221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8" name="Line 211"/>
              <p:cNvSpPr>
                <a:spLocks noChangeShapeType="1"/>
              </p:cNvSpPr>
              <p:nvPr/>
            </p:nvSpPr>
            <p:spPr bwMode="auto">
              <a:xfrm>
                <a:off x="1241076" y="3062232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9" name="Line 212"/>
              <p:cNvSpPr>
                <a:spLocks noChangeShapeType="1"/>
              </p:cNvSpPr>
              <p:nvPr/>
            </p:nvSpPr>
            <p:spPr bwMode="auto">
              <a:xfrm>
                <a:off x="1241076" y="3092242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160" name="Group 159"/>
          <p:cNvGrpSpPr/>
          <p:nvPr/>
        </p:nvGrpSpPr>
        <p:grpSpPr>
          <a:xfrm>
            <a:off x="3785729" y="2193106"/>
            <a:ext cx="1159031" cy="1586033"/>
            <a:chOff x="3740007" y="1960916"/>
            <a:chExt cx="1159031" cy="1586033"/>
          </a:xfrm>
        </p:grpSpPr>
        <p:sp>
          <p:nvSpPr>
            <p:cNvPr id="161" name="TextBox 160"/>
            <p:cNvSpPr txBox="1"/>
            <p:nvPr/>
          </p:nvSpPr>
          <p:spPr>
            <a:xfrm>
              <a:off x="4050598" y="1960916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Security</a:t>
              </a:r>
            </a:p>
          </p:txBody>
        </p:sp>
        <p:sp>
          <p:nvSpPr>
            <p:cNvPr id="162" name="Oval 30"/>
            <p:cNvSpPr>
              <a:spLocks noChangeArrowheads="1"/>
            </p:cNvSpPr>
            <p:nvPr/>
          </p:nvSpPr>
          <p:spPr bwMode="auto">
            <a:xfrm>
              <a:off x="3740007" y="1967130"/>
              <a:ext cx="304909" cy="304909"/>
            </a:xfrm>
            <a:prstGeom prst="ellipse">
              <a:avLst/>
            </a:prstGeom>
            <a:solidFill>
              <a:srgbClr val="025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050598" y="2386046"/>
              <a:ext cx="84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Cloud</a:t>
              </a:r>
            </a:p>
          </p:txBody>
        </p:sp>
        <p:sp>
          <p:nvSpPr>
            <p:cNvPr id="164" name="Oval 30"/>
            <p:cNvSpPr>
              <a:spLocks noChangeArrowheads="1"/>
            </p:cNvSpPr>
            <p:nvPr/>
          </p:nvSpPr>
          <p:spPr bwMode="auto">
            <a:xfrm>
              <a:off x="3740007" y="2392260"/>
              <a:ext cx="304909" cy="304909"/>
            </a:xfrm>
            <a:prstGeom prst="ellipse">
              <a:avLst/>
            </a:prstGeom>
            <a:solidFill>
              <a:srgbClr val="025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050598" y="2817389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IoT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050598" y="3239172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Mobility</a:t>
              </a:r>
            </a:p>
          </p:txBody>
        </p:sp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3803324" y="2031296"/>
              <a:ext cx="178274" cy="176576"/>
              <a:chOff x="7217552" y="3327527"/>
              <a:chExt cx="524984" cy="519984"/>
            </a:xfrm>
            <a:solidFill>
              <a:srgbClr val="014093">
                <a:lumMod val="20000"/>
                <a:lumOff val="80000"/>
              </a:srgbClr>
            </a:solidFill>
          </p:grpSpPr>
          <p:sp>
            <p:nvSpPr>
              <p:cNvPr id="214" name="Freeform 108"/>
              <p:cNvSpPr>
                <a:spLocks/>
              </p:cNvSpPr>
              <p:nvPr/>
            </p:nvSpPr>
            <p:spPr bwMode="auto">
              <a:xfrm>
                <a:off x="7225552" y="3327527"/>
                <a:ext cx="516984" cy="387988"/>
              </a:xfrm>
              <a:custGeom>
                <a:avLst/>
                <a:gdLst>
                  <a:gd name="T0" fmla="*/ 199 w 219"/>
                  <a:gd name="T1" fmla="*/ 164 h 164"/>
                  <a:gd name="T2" fmla="*/ 197 w 219"/>
                  <a:gd name="T3" fmla="*/ 164 h 164"/>
                  <a:gd name="T4" fmla="*/ 194 w 219"/>
                  <a:gd name="T5" fmla="*/ 156 h 164"/>
                  <a:gd name="T6" fmla="*/ 199 w 219"/>
                  <a:gd name="T7" fmla="*/ 81 h 164"/>
                  <a:gd name="T8" fmla="*/ 150 w 219"/>
                  <a:gd name="T9" fmla="*/ 25 h 164"/>
                  <a:gd name="T10" fmla="*/ 75 w 219"/>
                  <a:gd name="T11" fmla="*/ 20 h 164"/>
                  <a:gd name="T12" fmla="*/ 19 w 219"/>
                  <a:gd name="T13" fmla="*/ 70 h 164"/>
                  <a:gd name="T14" fmla="*/ 12 w 219"/>
                  <a:gd name="T15" fmla="*/ 90 h 164"/>
                  <a:gd name="T16" fmla="*/ 5 w 219"/>
                  <a:gd name="T17" fmla="*/ 94 h 164"/>
                  <a:gd name="T18" fmla="*/ 0 w 219"/>
                  <a:gd name="T19" fmla="*/ 87 h 164"/>
                  <a:gd name="T20" fmla="*/ 9 w 219"/>
                  <a:gd name="T21" fmla="*/ 65 h 164"/>
                  <a:gd name="T22" fmla="*/ 71 w 219"/>
                  <a:gd name="T23" fmla="*/ 10 h 164"/>
                  <a:gd name="T24" fmla="*/ 155 w 219"/>
                  <a:gd name="T25" fmla="*/ 15 h 164"/>
                  <a:gd name="T26" fmla="*/ 210 w 219"/>
                  <a:gd name="T27" fmla="*/ 78 h 164"/>
                  <a:gd name="T28" fmla="*/ 204 w 219"/>
                  <a:gd name="T29" fmla="*/ 161 h 164"/>
                  <a:gd name="T30" fmla="*/ 199 w 219"/>
                  <a:gd name="T3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9" h="164">
                    <a:moveTo>
                      <a:pt x="199" y="164"/>
                    </a:moveTo>
                    <a:cubicBezTo>
                      <a:pt x="198" y="164"/>
                      <a:pt x="197" y="164"/>
                      <a:pt x="197" y="164"/>
                    </a:cubicBezTo>
                    <a:cubicBezTo>
                      <a:pt x="194" y="162"/>
                      <a:pt x="193" y="159"/>
                      <a:pt x="194" y="156"/>
                    </a:cubicBezTo>
                    <a:cubicBezTo>
                      <a:pt x="206" y="133"/>
                      <a:pt x="207" y="106"/>
                      <a:pt x="199" y="81"/>
                    </a:cubicBezTo>
                    <a:cubicBezTo>
                      <a:pt x="191" y="57"/>
                      <a:pt x="173" y="37"/>
                      <a:pt x="150" y="25"/>
                    </a:cubicBezTo>
                    <a:cubicBezTo>
                      <a:pt x="126" y="14"/>
                      <a:pt x="100" y="12"/>
                      <a:pt x="75" y="20"/>
                    </a:cubicBezTo>
                    <a:cubicBezTo>
                      <a:pt x="50" y="29"/>
                      <a:pt x="31" y="46"/>
                      <a:pt x="19" y="70"/>
                    </a:cubicBezTo>
                    <a:cubicBezTo>
                      <a:pt x="16" y="76"/>
                      <a:pt x="13" y="83"/>
                      <a:pt x="12" y="90"/>
                    </a:cubicBezTo>
                    <a:cubicBezTo>
                      <a:pt x="11" y="93"/>
                      <a:pt x="8" y="95"/>
                      <a:pt x="5" y="94"/>
                    </a:cubicBezTo>
                    <a:cubicBezTo>
                      <a:pt x="2" y="94"/>
                      <a:pt x="0" y="90"/>
                      <a:pt x="0" y="87"/>
                    </a:cubicBezTo>
                    <a:cubicBezTo>
                      <a:pt x="2" y="80"/>
                      <a:pt x="5" y="72"/>
                      <a:pt x="9" y="65"/>
                    </a:cubicBezTo>
                    <a:cubicBezTo>
                      <a:pt x="22" y="38"/>
                      <a:pt x="44" y="19"/>
                      <a:pt x="71" y="10"/>
                    </a:cubicBezTo>
                    <a:cubicBezTo>
                      <a:pt x="99" y="0"/>
                      <a:pt x="129" y="2"/>
                      <a:pt x="155" y="15"/>
                    </a:cubicBezTo>
                    <a:cubicBezTo>
                      <a:pt x="181" y="28"/>
                      <a:pt x="200" y="50"/>
                      <a:pt x="210" y="78"/>
                    </a:cubicBezTo>
                    <a:cubicBezTo>
                      <a:pt x="219" y="105"/>
                      <a:pt x="217" y="135"/>
                      <a:pt x="204" y="161"/>
                    </a:cubicBezTo>
                    <a:cubicBezTo>
                      <a:pt x="203" y="163"/>
                      <a:pt x="201" y="164"/>
                      <a:pt x="199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5" name="Freeform 109"/>
              <p:cNvSpPr>
                <a:spLocks/>
              </p:cNvSpPr>
              <p:nvPr/>
            </p:nvSpPr>
            <p:spPr bwMode="auto">
              <a:xfrm>
                <a:off x="7255551" y="3509521"/>
                <a:ext cx="302991" cy="316990"/>
              </a:xfrm>
              <a:custGeom>
                <a:avLst/>
                <a:gdLst>
                  <a:gd name="T0" fmla="*/ 50 w 128"/>
                  <a:gd name="T1" fmla="*/ 134 h 134"/>
                  <a:gd name="T2" fmla="*/ 45 w 128"/>
                  <a:gd name="T3" fmla="*/ 131 h 134"/>
                  <a:gd name="T4" fmla="*/ 47 w 128"/>
                  <a:gd name="T5" fmla="*/ 123 h 134"/>
                  <a:gd name="T6" fmla="*/ 94 w 128"/>
                  <a:gd name="T7" fmla="*/ 81 h 134"/>
                  <a:gd name="T8" fmla="*/ 113 w 128"/>
                  <a:gd name="T9" fmla="*/ 40 h 134"/>
                  <a:gd name="T10" fmla="*/ 102 w 128"/>
                  <a:gd name="T11" fmla="*/ 18 h 134"/>
                  <a:gd name="T12" fmla="*/ 76 w 128"/>
                  <a:gd name="T13" fmla="*/ 27 h 134"/>
                  <a:gd name="T14" fmla="*/ 71 w 128"/>
                  <a:gd name="T15" fmla="*/ 37 h 134"/>
                  <a:gd name="T16" fmla="*/ 53 w 128"/>
                  <a:gd name="T17" fmla="*/ 70 h 134"/>
                  <a:gd name="T18" fmla="*/ 8 w 128"/>
                  <a:gd name="T19" fmla="*/ 96 h 134"/>
                  <a:gd name="T20" fmla="*/ 1 w 128"/>
                  <a:gd name="T21" fmla="*/ 92 h 134"/>
                  <a:gd name="T22" fmla="*/ 4 w 128"/>
                  <a:gd name="T23" fmla="*/ 85 h 134"/>
                  <a:gd name="T24" fmla="*/ 44 w 128"/>
                  <a:gd name="T25" fmla="*/ 63 h 134"/>
                  <a:gd name="T26" fmla="*/ 61 w 128"/>
                  <a:gd name="T27" fmla="*/ 32 h 134"/>
                  <a:gd name="T28" fmla="*/ 65 w 128"/>
                  <a:gd name="T29" fmla="*/ 22 h 134"/>
                  <a:gd name="T30" fmla="*/ 107 w 128"/>
                  <a:gd name="T31" fmla="*/ 8 h 134"/>
                  <a:gd name="T32" fmla="*/ 123 w 128"/>
                  <a:gd name="T33" fmla="*/ 44 h 134"/>
                  <a:gd name="T34" fmla="*/ 104 w 128"/>
                  <a:gd name="T35" fmla="*/ 88 h 134"/>
                  <a:gd name="T36" fmla="*/ 52 w 128"/>
                  <a:gd name="T37" fmla="*/ 133 h 134"/>
                  <a:gd name="T38" fmla="*/ 50 w 128"/>
                  <a:gd name="T39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134">
                    <a:moveTo>
                      <a:pt x="50" y="134"/>
                    </a:moveTo>
                    <a:cubicBezTo>
                      <a:pt x="48" y="134"/>
                      <a:pt x="46" y="133"/>
                      <a:pt x="45" y="131"/>
                    </a:cubicBezTo>
                    <a:cubicBezTo>
                      <a:pt x="43" y="128"/>
                      <a:pt x="44" y="125"/>
                      <a:pt x="47" y="123"/>
                    </a:cubicBezTo>
                    <a:cubicBezTo>
                      <a:pt x="47" y="123"/>
                      <a:pt x="78" y="106"/>
                      <a:pt x="94" y="81"/>
                    </a:cubicBezTo>
                    <a:cubicBezTo>
                      <a:pt x="104" y="67"/>
                      <a:pt x="110" y="48"/>
                      <a:pt x="113" y="40"/>
                    </a:cubicBezTo>
                    <a:cubicBezTo>
                      <a:pt x="116" y="30"/>
                      <a:pt x="113" y="23"/>
                      <a:pt x="102" y="18"/>
                    </a:cubicBezTo>
                    <a:cubicBezTo>
                      <a:pt x="93" y="13"/>
                      <a:pt x="81" y="17"/>
                      <a:pt x="76" y="27"/>
                    </a:cubicBezTo>
                    <a:cubicBezTo>
                      <a:pt x="74" y="30"/>
                      <a:pt x="73" y="33"/>
                      <a:pt x="71" y="37"/>
                    </a:cubicBezTo>
                    <a:cubicBezTo>
                      <a:pt x="66" y="47"/>
                      <a:pt x="61" y="60"/>
                      <a:pt x="53" y="70"/>
                    </a:cubicBezTo>
                    <a:cubicBezTo>
                      <a:pt x="41" y="86"/>
                      <a:pt x="9" y="96"/>
                      <a:pt x="8" y="96"/>
                    </a:cubicBezTo>
                    <a:cubicBezTo>
                      <a:pt x="5" y="97"/>
                      <a:pt x="2" y="95"/>
                      <a:pt x="1" y="92"/>
                    </a:cubicBezTo>
                    <a:cubicBezTo>
                      <a:pt x="0" y="89"/>
                      <a:pt x="1" y="86"/>
                      <a:pt x="4" y="85"/>
                    </a:cubicBezTo>
                    <a:cubicBezTo>
                      <a:pt x="13" y="83"/>
                      <a:pt x="36" y="74"/>
                      <a:pt x="44" y="63"/>
                    </a:cubicBezTo>
                    <a:cubicBezTo>
                      <a:pt x="51" y="54"/>
                      <a:pt x="56" y="42"/>
                      <a:pt x="61" y="32"/>
                    </a:cubicBezTo>
                    <a:cubicBezTo>
                      <a:pt x="62" y="28"/>
                      <a:pt x="64" y="25"/>
                      <a:pt x="65" y="22"/>
                    </a:cubicBezTo>
                    <a:cubicBezTo>
                      <a:pt x="73" y="6"/>
                      <a:pt x="92" y="0"/>
                      <a:pt x="107" y="8"/>
                    </a:cubicBezTo>
                    <a:cubicBezTo>
                      <a:pt x="123" y="15"/>
                      <a:pt x="128" y="28"/>
                      <a:pt x="123" y="44"/>
                    </a:cubicBezTo>
                    <a:cubicBezTo>
                      <a:pt x="121" y="52"/>
                      <a:pt x="114" y="72"/>
                      <a:pt x="104" y="88"/>
                    </a:cubicBezTo>
                    <a:cubicBezTo>
                      <a:pt x="86" y="115"/>
                      <a:pt x="54" y="132"/>
                      <a:pt x="52" y="133"/>
                    </a:cubicBezTo>
                    <a:cubicBezTo>
                      <a:pt x="51" y="134"/>
                      <a:pt x="51" y="134"/>
                      <a:pt x="5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6" name="Freeform 110"/>
              <p:cNvSpPr>
                <a:spLocks/>
              </p:cNvSpPr>
              <p:nvPr/>
            </p:nvSpPr>
            <p:spPr bwMode="auto">
              <a:xfrm>
                <a:off x="7227552" y="3455523"/>
                <a:ext cx="398988" cy="391988"/>
              </a:xfrm>
              <a:custGeom>
                <a:avLst/>
                <a:gdLst>
                  <a:gd name="T0" fmla="*/ 94 w 169"/>
                  <a:gd name="T1" fmla="*/ 166 h 166"/>
                  <a:gd name="T2" fmla="*/ 89 w 169"/>
                  <a:gd name="T3" fmla="*/ 164 h 166"/>
                  <a:gd name="T4" fmla="*/ 90 w 169"/>
                  <a:gd name="T5" fmla="*/ 156 h 166"/>
                  <a:gd name="T6" fmla="*/ 129 w 169"/>
                  <a:gd name="T7" fmla="*/ 117 h 166"/>
                  <a:gd name="T8" fmla="*/ 147 w 169"/>
                  <a:gd name="T9" fmla="*/ 77 h 166"/>
                  <a:gd name="T10" fmla="*/ 126 w 169"/>
                  <a:gd name="T11" fmla="*/ 18 h 166"/>
                  <a:gd name="T12" fmla="*/ 64 w 169"/>
                  <a:gd name="T13" fmla="*/ 39 h 166"/>
                  <a:gd name="T14" fmla="*/ 63 w 169"/>
                  <a:gd name="T15" fmla="*/ 42 h 166"/>
                  <a:gd name="T16" fmla="*/ 49 w 169"/>
                  <a:gd name="T17" fmla="*/ 71 h 166"/>
                  <a:gd name="T18" fmla="*/ 7 w 169"/>
                  <a:gd name="T19" fmla="*/ 96 h 166"/>
                  <a:gd name="T20" fmla="*/ 0 w 169"/>
                  <a:gd name="T21" fmla="*/ 92 h 166"/>
                  <a:gd name="T22" fmla="*/ 5 w 169"/>
                  <a:gd name="T23" fmla="*/ 85 h 166"/>
                  <a:gd name="T24" fmla="*/ 40 w 169"/>
                  <a:gd name="T25" fmla="*/ 65 h 166"/>
                  <a:gd name="T26" fmla="*/ 52 w 169"/>
                  <a:gd name="T27" fmla="*/ 39 h 166"/>
                  <a:gd name="T28" fmla="*/ 54 w 169"/>
                  <a:gd name="T29" fmla="*/ 33 h 166"/>
                  <a:gd name="T30" fmla="*/ 87 w 169"/>
                  <a:gd name="T31" fmla="*/ 5 h 166"/>
                  <a:gd name="T32" fmla="*/ 131 w 169"/>
                  <a:gd name="T33" fmla="*/ 7 h 166"/>
                  <a:gd name="T34" fmla="*/ 158 w 169"/>
                  <a:gd name="T35" fmla="*/ 81 h 166"/>
                  <a:gd name="T36" fmla="*/ 138 w 169"/>
                  <a:gd name="T37" fmla="*/ 123 h 166"/>
                  <a:gd name="T38" fmla="*/ 97 w 169"/>
                  <a:gd name="T39" fmla="*/ 165 h 166"/>
                  <a:gd name="T40" fmla="*/ 94 w 169"/>
                  <a:gd name="T4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9" h="166">
                    <a:moveTo>
                      <a:pt x="94" y="166"/>
                    </a:moveTo>
                    <a:cubicBezTo>
                      <a:pt x="92" y="166"/>
                      <a:pt x="91" y="166"/>
                      <a:pt x="89" y="164"/>
                    </a:cubicBezTo>
                    <a:cubicBezTo>
                      <a:pt x="87" y="162"/>
                      <a:pt x="88" y="158"/>
                      <a:pt x="90" y="156"/>
                    </a:cubicBezTo>
                    <a:cubicBezTo>
                      <a:pt x="91" y="156"/>
                      <a:pt x="115" y="137"/>
                      <a:pt x="129" y="117"/>
                    </a:cubicBezTo>
                    <a:cubicBezTo>
                      <a:pt x="136" y="106"/>
                      <a:pt x="142" y="93"/>
                      <a:pt x="147" y="77"/>
                    </a:cubicBezTo>
                    <a:cubicBezTo>
                      <a:pt x="157" y="48"/>
                      <a:pt x="150" y="29"/>
                      <a:pt x="126" y="18"/>
                    </a:cubicBezTo>
                    <a:cubicBezTo>
                      <a:pt x="103" y="6"/>
                      <a:pt x="77" y="16"/>
                      <a:pt x="64" y="39"/>
                    </a:cubicBezTo>
                    <a:cubicBezTo>
                      <a:pt x="64" y="39"/>
                      <a:pt x="63" y="41"/>
                      <a:pt x="63" y="42"/>
                    </a:cubicBezTo>
                    <a:cubicBezTo>
                      <a:pt x="60" y="49"/>
                      <a:pt x="56" y="60"/>
                      <a:pt x="49" y="71"/>
                    </a:cubicBezTo>
                    <a:cubicBezTo>
                      <a:pt x="39" y="88"/>
                      <a:pt x="9" y="96"/>
                      <a:pt x="7" y="96"/>
                    </a:cubicBezTo>
                    <a:cubicBezTo>
                      <a:pt x="4" y="97"/>
                      <a:pt x="1" y="95"/>
                      <a:pt x="0" y="92"/>
                    </a:cubicBezTo>
                    <a:cubicBezTo>
                      <a:pt x="0" y="89"/>
                      <a:pt x="2" y="86"/>
                      <a:pt x="5" y="85"/>
                    </a:cubicBezTo>
                    <a:cubicBezTo>
                      <a:pt x="12" y="83"/>
                      <a:pt x="33" y="76"/>
                      <a:pt x="40" y="65"/>
                    </a:cubicBezTo>
                    <a:cubicBezTo>
                      <a:pt x="46" y="55"/>
                      <a:pt x="50" y="45"/>
                      <a:pt x="52" y="39"/>
                    </a:cubicBezTo>
                    <a:cubicBezTo>
                      <a:pt x="53" y="36"/>
                      <a:pt x="53" y="34"/>
                      <a:pt x="54" y="33"/>
                    </a:cubicBezTo>
                    <a:cubicBezTo>
                      <a:pt x="62" y="20"/>
                      <a:pt x="73" y="10"/>
                      <a:pt x="87" y="5"/>
                    </a:cubicBezTo>
                    <a:cubicBezTo>
                      <a:pt x="102" y="0"/>
                      <a:pt x="117" y="1"/>
                      <a:pt x="131" y="7"/>
                    </a:cubicBezTo>
                    <a:cubicBezTo>
                      <a:pt x="160" y="22"/>
                      <a:pt x="169" y="46"/>
                      <a:pt x="158" y="81"/>
                    </a:cubicBezTo>
                    <a:cubicBezTo>
                      <a:pt x="152" y="98"/>
                      <a:pt x="146" y="112"/>
                      <a:pt x="138" y="123"/>
                    </a:cubicBezTo>
                    <a:cubicBezTo>
                      <a:pt x="123" y="145"/>
                      <a:pt x="98" y="164"/>
                      <a:pt x="97" y="165"/>
                    </a:cubicBezTo>
                    <a:cubicBezTo>
                      <a:pt x="96" y="166"/>
                      <a:pt x="95" y="166"/>
                      <a:pt x="94" y="1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7" name="Freeform 111"/>
              <p:cNvSpPr>
                <a:spLocks/>
              </p:cNvSpPr>
              <p:nvPr/>
            </p:nvSpPr>
            <p:spPr bwMode="auto">
              <a:xfrm>
                <a:off x="7217552" y="3370526"/>
                <a:ext cx="479985" cy="464986"/>
              </a:xfrm>
              <a:custGeom>
                <a:avLst/>
                <a:gdLst>
                  <a:gd name="T0" fmla="*/ 141 w 203"/>
                  <a:gd name="T1" fmla="*/ 197 h 197"/>
                  <a:gd name="T2" fmla="*/ 137 w 203"/>
                  <a:gd name="T3" fmla="*/ 196 h 197"/>
                  <a:gd name="T4" fmla="*/ 137 w 203"/>
                  <a:gd name="T5" fmla="*/ 188 h 197"/>
                  <a:gd name="T6" fmla="*/ 171 w 203"/>
                  <a:gd name="T7" fmla="*/ 133 h 197"/>
                  <a:gd name="T8" fmla="*/ 141 w 203"/>
                  <a:gd name="T9" fmla="*/ 30 h 197"/>
                  <a:gd name="T10" fmla="*/ 45 w 203"/>
                  <a:gd name="T11" fmla="*/ 63 h 197"/>
                  <a:gd name="T12" fmla="*/ 41 w 203"/>
                  <a:gd name="T13" fmla="*/ 75 h 197"/>
                  <a:gd name="T14" fmla="*/ 38 w 203"/>
                  <a:gd name="T15" fmla="*/ 82 h 197"/>
                  <a:gd name="T16" fmla="*/ 7 w 203"/>
                  <a:gd name="T17" fmla="*/ 106 h 197"/>
                  <a:gd name="T18" fmla="*/ 0 w 203"/>
                  <a:gd name="T19" fmla="*/ 102 h 197"/>
                  <a:gd name="T20" fmla="*/ 5 w 203"/>
                  <a:gd name="T21" fmla="*/ 95 h 197"/>
                  <a:gd name="T22" fmla="*/ 28 w 203"/>
                  <a:gd name="T23" fmla="*/ 78 h 197"/>
                  <a:gd name="T24" fmla="*/ 30 w 203"/>
                  <a:gd name="T25" fmla="*/ 72 h 197"/>
                  <a:gd name="T26" fmla="*/ 35 w 203"/>
                  <a:gd name="T27" fmla="*/ 58 h 197"/>
                  <a:gd name="T28" fmla="*/ 146 w 203"/>
                  <a:gd name="T29" fmla="*/ 20 h 197"/>
                  <a:gd name="T30" fmla="*/ 182 w 203"/>
                  <a:gd name="T31" fmla="*/ 137 h 197"/>
                  <a:gd name="T32" fmla="*/ 146 w 203"/>
                  <a:gd name="T33" fmla="*/ 195 h 197"/>
                  <a:gd name="T34" fmla="*/ 141 w 203"/>
                  <a:gd name="T3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197">
                    <a:moveTo>
                      <a:pt x="141" y="197"/>
                    </a:moveTo>
                    <a:cubicBezTo>
                      <a:pt x="140" y="197"/>
                      <a:pt x="139" y="197"/>
                      <a:pt x="137" y="196"/>
                    </a:cubicBezTo>
                    <a:cubicBezTo>
                      <a:pt x="135" y="194"/>
                      <a:pt x="135" y="190"/>
                      <a:pt x="137" y="188"/>
                    </a:cubicBezTo>
                    <a:cubicBezTo>
                      <a:pt x="137" y="188"/>
                      <a:pt x="159" y="163"/>
                      <a:pt x="171" y="133"/>
                    </a:cubicBezTo>
                    <a:cubicBezTo>
                      <a:pt x="190" y="86"/>
                      <a:pt x="179" y="49"/>
                      <a:pt x="141" y="30"/>
                    </a:cubicBezTo>
                    <a:cubicBezTo>
                      <a:pt x="106" y="13"/>
                      <a:pt x="62" y="27"/>
                      <a:pt x="45" y="63"/>
                    </a:cubicBezTo>
                    <a:cubicBezTo>
                      <a:pt x="43" y="67"/>
                      <a:pt x="42" y="71"/>
                      <a:pt x="41" y="75"/>
                    </a:cubicBezTo>
                    <a:cubicBezTo>
                      <a:pt x="40" y="77"/>
                      <a:pt x="39" y="80"/>
                      <a:pt x="38" y="82"/>
                    </a:cubicBezTo>
                    <a:cubicBezTo>
                      <a:pt x="32" y="100"/>
                      <a:pt x="8" y="106"/>
                      <a:pt x="7" y="106"/>
                    </a:cubicBezTo>
                    <a:cubicBezTo>
                      <a:pt x="4" y="107"/>
                      <a:pt x="1" y="105"/>
                      <a:pt x="0" y="102"/>
                    </a:cubicBezTo>
                    <a:cubicBezTo>
                      <a:pt x="0" y="99"/>
                      <a:pt x="1" y="96"/>
                      <a:pt x="5" y="95"/>
                    </a:cubicBezTo>
                    <a:cubicBezTo>
                      <a:pt x="5" y="95"/>
                      <a:pt x="24" y="91"/>
                      <a:pt x="28" y="78"/>
                    </a:cubicBezTo>
                    <a:cubicBezTo>
                      <a:pt x="28" y="76"/>
                      <a:pt x="29" y="74"/>
                      <a:pt x="30" y="72"/>
                    </a:cubicBezTo>
                    <a:cubicBezTo>
                      <a:pt x="31" y="67"/>
                      <a:pt x="32" y="63"/>
                      <a:pt x="35" y="58"/>
                    </a:cubicBezTo>
                    <a:cubicBezTo>
                      <a:pt x="55" y="17"/>
                      <a:pt x="105" y="0"/>
                      <a:pt x="146" y="20"/>
                    </a:cubicBezTo>
                    <a:cubicBezTo>
                      <a:pt x="190" y="41"/>
                      <a:pt x="203" y="85"/>
                      <a:pt x="182" y="137"/>
                    </a:cubicBezTo>
                    <a:cubicBezTo>
                      <a:pt x="169" y="169"/>
                      <a:pt x="146" y="194"/>
                      <a:pt x="146" y="195"/>
                    </a:cubicBezTo>
                    <a:cubicBezTo>
                      <a:pt x="144" y="197"/>
                      <a:pt x="143" y="197"/>
                      <a:pt x="141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8" name="Freeform 112"/>
              <p:cNvSpPr>
                <a:spLocks/>
              </p:cNvSpPr>
              <p:nvPr/>
            </p:nvSpPr>
            <p:spPr bwMode="auto">
              <a:xfrm>
                <a:off x="7295550" y="3585519"/>
                <a:ext cx="191994" cy="202994"/>
              </a:xfrm>
              <a:custGeom>
                <a:avLst/>
                <a:gdLst>
                  <a:gd name="T0" fmla="*/ 7 w 81"/>
                  <a:gd name="T1" fmla="*/ 86 h 86"/>
                  <a:gd name="T2" fmla="*/ 2 w 81"/>
                  <a:gd name="T3" fmla="*/ 83 h 86"/>
                  <a:gd name="T4" fmla="*/ 4 w 81"/>
                  <a:gd name="T5" fmla="*/ 75 h 86"/>
                  <a:gd name="T6" fmla="*/ 45 w 81"/>
                  <a:gd name="T7" fmla="*/ 48 h 86"/>
                  <a:gd name="T8" fmla="*/ 69 w 81"/>
                  <a:gd name="T9" fmla="*/ 5 h 86"/>
                  <a:gd name="T10" fmla="*/ 76 w 81"/>
                  <a:gd name="T11" fmla="*/ 0 h 86"/>
                  <a:gd name="T12" fmla="*/ 81 w 81"/>
                  <a:gd name="T13" fmla="*/ 7 h 86"/>
                  <a:gd name="T14" fmla="*/ 54 w 81"/>
                  <a:gd name="T15" fmla="*/ 56 h 86"/>
                  <a:gd name="T16" fmla="*/ 9 w 81"/>
                  <a:gd name="T17" fmla="*/ 86 h 86"/>
                  <a:gd name="T18" fmla="*/ 7 w 81"/>
                  <a:gd name="T1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6">
                    <a:moveTo>
                      <a:pt x="7" y="86"/>
                    </a:moveTo>
                    <a:cubicBezTo>
                      <a:pt x="5" y="86"/>
                      <a:pt x="3" y="85"/>
                      <a:pt x="2" y="83"/>
                    </a:cubicBezTo>
                    <a:cubicBezTo>
                      <a:pt x="0" y="80"/>
                      <a:pt x="2" y="76"/>
                      <a:pt x="4" y="75"/>
                    </a:cubicBezTo>
                    <a:cubicBezTo>
                      <a:pt x="5" y="75"/>
                      <a:pt x="33" y="62"/>
                      <a:pt x="45" y="48"/>
                    </a:cubicBezTo>
                    <a:cubicBezTo>
                      <a:pt x="65" y="26"/>
                      <a:pt x="69" y="5"/>
                      <a:pt x="69" y="5"/>
                    </a:cubicBezTo>
                    <a:cubicBezTo>
                      <a:pt x="70" y="2"/>
                      <a:pt x="73" y="0"/>
                      <a:pt x="76" y="0"/>
                    </a:cubicBezTo>
                    <a:cubicBezTo>
                      <a:pt x="79" y="1"/>
                      <a:pt x="81" y="4"/>
                      <a:pt x="81" y="7"/>
                    </a:cubicBezTo>
                    <a:cubicBezTo>
                      <a:pt x="80" y="8"/>
                      <a:pt x="75" y="31"/>
                      <a:pt x="54" y="56"/>
                    </a:cubicBezTo>
                    <a:cubicBezTo>
                      <a:pt x="39" y="72"/>
                      <a:pt x="10" y="85"/>
                      <a:pt x="9" y="86"/>
                    </a:cubicBezTo>
                    <a:cubicBezTo>
                      <a:pt x="8" y="86"/>
                      <a:pt x="8" y="86"/>
                      <a:pt x="7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3740007" y="2818823"/>
              <a:ext cx="304909" cy="304909"/>
              <a:chOff x="3740007" y="2818823"/>
              <a:chExt cx="304909" cy="304909"/>
            </a:xfrm>
          </p:grpSpPr>
          <p:sp>
            <p:nvSpPr>
              <p:cNvPr id="181" name="Oval 30"/>
              <p:cNvSpPr>
                <a:spLocks noChangeArrowheads="1"/>
              </p:cNvSpPr>
              <p:nvPr/>
            </p:nvSpPr>
            <p:spPr bwMode="auto">
              <a:xfrm>
                <a:off x="3740007" y="2818823"/>
                <a:ext cx="304909" cy="304909"/>
              </a:xfrm>
              <a:prstGeom prst="ellipse">
                <a:avLst/>
              </a:prstGeom>
              <a:solidFill>
                <a:srgbClr val="025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grpSp>
            <p:nvGrpSpPr>
              <p:cNvPr id="182" name="Group 181"/>
              <p:cNvGrpSpPr/>
              <p:nvPr/>
            </p:nvGrpSpPr>
            <p:grpSpPr>
              <a:xfrm>
                <a:off x="3779186" y="2856651"/>
                <a:ext cx="212784" cy="222706"/>
                <a:chOff x="5332277" y="4914900"/>
                <a:chExt cx="612776" cy="641350"/>
              </a:xfrm>
            </p:grpSpPr>
            <p:sp>
              <p:nvSpPr>
                <p:cNvPr id="183" name="Freeform 41"/>
                <p:cNvSpPr>
                  <a:spLocks/>
                </p:cNvSpPr>
                <p:nvPr/>
              </p:nvSpPr>
              <p:spPr bwMode="auto">
                <a:xfrm>
                  <a:off x="5787890" y="5184775"/>
                  <a:ext cx="157163" cy="260350"/>
                </a:xfrm>
                <a:custGeom>
                  <a:avLst/>
                  <a:gdLst>
                    <a:gd name="T0" fmla="*/ 41 w 41"/>
                    <a:gd name="T1" fmla="*/ 64 h 68"/>
                    <a:gd name="T2" fmla="*/ 41 w 41"/>
                    <a:gd name="T3" fmla="*/ 3 h 68"/>
                    <a:gd name="T4" fmla="*/ 38 w 41"/>
                    <a:gd name="T5" fmla="*/ 0 h 68"/>
                    <a:gd name="T6" fmla="*/ 3 w 41"/>
                    <a:gd name="T7" fmla="*/ 0 h 68"/>
                    <a:gd name="T8" fmla="*/ 0 w 41"/>
                    <a:gd name="T9" fmla="*/ 3 h 68"/>
                    <a:gd name="T10" fmla="*/ 0 w 41"/>
                    <a:gd name="T11" fmla="*/ 64 h 68"/>
                    <a:gd name="T12" fmla="*/ 3 w 41"/>
                    <a:gd name="T13" fmla="*/ 68 h 68"/>
                    <a:gd name="T14" fmla="*/ 38 w 41"/>
                    <a:gd name="T15" fmla="*/ 68 h 68"/>
                    <a:gd name="T16" fmla="*/ 41 w 41"/>
                    <a:gd name="T17" fmla="*/ 6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68">
                      <a:moveTo>
                        <a:pt x="41" y="64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1" y="1"/>
                        <a:pt x="40" y="0"/>
                        <a:pt x="38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66"/>
                        <a:pt x="1" y="68"/>
                        <a:pt x="3" y="68"/>
                      </a:cubicBezTo>
                      <a:cubicBezTo>
                        <a:pt x="38" y="68"/>
                        <a:pt x="38" y="68"/>
                        <a:pt x="38" y="68"/>
                      </a:cubicBezTo>
                      <a:cubicBezTo>
                        <a:pt x="40" y="68"/>
                        <a:pt x="41" y="66"/>
                        <a:pt x="41" y="6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4" name="Oval 42"/>
                <p:cNvSpPr>
                  <a:spLocks noChangeArrowheads="1"/>
                </p:cNvSpPr>
                <p:nvPr/>
              </p:nvSpPr>
              <p:spPr bwMode="auto">
                <a:xfrm>
                  <a:off x="5799002" y="5273675"/>
                  <a:ext cx="133350" cy="128588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5" name="Oval 43"/>
                <p:cNvSpPr>
                  <a:spLocks noChangeArrowheads="1"/>
                </p:cNvSpPr>
                <p:nvPr/>
              </p:nvSpPr>
              <p:spPr bwMode="auto">
                <a:xfrm>
                  <a:off x="5799002" y="5197475"/>
                  <a:ext cx="38100" cy="38100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6" name="Freeform 44"/>
                <p:cNvSpPr>
                  <a:spLocks/>
                </p:cNvSpPr>
                <p:nvPr/>
              </p:nvSpPr>
              <p:spPr bwMode="auto">
                <a:xfrm>
                  <a:off x="5787890" y="5246688"/>
                  <a:ext cx="157163" cy="7938"/>
                </a:xfrm>
                <a:custGeom>
                  <a:avLst/>
                  <a:gdLst>
                    <a:gd name="T0" fmla="*/ 0 w 99"/>
                    <a:gd name="T1" fmla="*/ 0 h 5"/>
                    <a:gd name="T2" fmla="*/ 99 w 99"/>
                    <a:gd name="T3" fmla="*/ 0 h 5"/>
                    <a:gd name="T4" fmla="*/ 99 w 99"/>
                    <a:gd name="T5" fmla="*/ 5 h 5"/>
                    <a:gd name="T6" fmla="*/ 0 w 99"/>
                    <a:gd name="T7" fmla="*/ 5 h 5"/>
                    <a:gd name="T8" fmla="*/ 0 w 99"/>
                    <a:gd name="T9" fmla="*/ 0 h 5"/>
                    <a:gd name="T10" fmla="*/ 0 w 99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" h="5">
                      <a:moveTo>
                        <a:pt x="0" y="0"/>
                      </a:moveTo>
                      <a:lnTo>
                        <a:pt x="99" y="0"/>
                      </a:lnTo>
                      <a:lnTo>
                        <a:pt x="99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7" name="Freeform 45"/>
                <p:cNvSpPr>
                  <a:spLocks/>
                </p:cNvSpPr>
                <p:nvPr/>
              </p:nvSpPr>
              <p:spPr bwMode="auto">
                <a:xfrm>
                  <a:off x="5864090" y="5211763"/>
                  <a:ext cx="65088" cy="11113"/>
                </a:xfrm>
                <a:custGeom>
                  <a:avLst/>
                  <a:gdLst>
                    <a:gd name="T0" fmla="*/ 17 w 17"/>
                    <a:gd name="T1" fmla="*/ 2 h 3"/>
                    <a:gd name="T2" fmla="*/ 17 w 17"/>
                    <a:gd name="T3" fmla="*/ 2 h 3"/>
                    <a:gd name="T4" fmla="*/ 15 w 17"/>
                    <a:gd name="T5" fmla="*/ 3 h 3"/>
                    <a:gd name="T6" fmla="*/ 1 w 17"/>
                    <a:gd name="T7" fmla="*/ 3 h 3"/>
                    <a:gd name="T8" fmla="*/ 0 w 17"/>
                    <a:gd name="T9" fmla="*/ 2 h 3"/>
                    <a:gd name="T10" fmla="*/ 1 w 17"/>
                    <a:gd name="T11" fmla="*/ 0 h 3"/>
                    <a:gd name="T12" fmla="*/ 15 w 17"/>
                    <a:gd name="T13" fmla="*/ 0 h 3"/>
                    <a:gd name="T14" fmla="*/ 17 w 17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3">
                      <a:moveTo>
                        <a:pt x="17" y="2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7" y="3"/>
                        <a:pt x="16" y="3"/>
                        <a:pt x="15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6" y="0"/>
                        <a:pt x="17" y="1"/>
                        <a:pt x="17" y="2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8" name="Freeform 46"/>
                <p:cNvSpPr>
                  <a:spLocks/>
                </p:cNvSpPr>
                <p:nvPr/>
              </p:nvSpPr>
              <p:spPr bwMode="auto">
                <a:xfrm>
                  <a:off x="5825990" y="5300663"/>
                  <a:ext cx="80963" cy="22225"/>
                </a:xfrm>
                <a:custGeom>
                  <a:avLst/>
                  <a:gdLst>
                    <a:gd name="T0" fmla="*/ 11 w 21"/>
                    <a:gd name="T1" fmla="*/ 0 h 6"/>
                    <a:gd name="T2" fmla="*/ 1 w 21"/>
                    <a:gd name="T3" fmla="*/ 3 h 6"/>
                    <a:gd name="T4" fmla="*/ 1 w 21"/>
                    <a:gd name="T5" fmla="*/ 6 h 6"/>
                    <a:gd name="T6" fmla="*/ 3 w 21"/>
                    <a:gd name="T7" fmla="*/ 6 h 6"/>
                    <a:gd name="T8" fmla="*/ 11 w 21"/>
                    <a:gd name="T9" fmla="*/ 3 h 6"/>
                    <a:gd name="T10" fmla="*/ 18 w 21"/>
                    <a:gd name="T11" fmla="*/ 6 h 6"/>
                    <a:gd name="T12" fmla="*/ 19 w 21"/>
                    <a:gd name="T13" fmla="*/ 6 h 6"/>
                    <a:gd name="T14" fmla="*/ 20 w 21"/>
                    <a:gd name="T15" fmla="*/ 6 h 6"/>
                    <a:gd name="T16" fmla="*/ 20 w 21"/>
                    <a:gd name="T17" fmla="*/ 3 h 6"/>
                    <a:gd name="T18" fmla="*/ 11 w 21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6">
                      <a:moveTo>
                        <a:pt x="11" y="0"/>
                      </a:moveTo>
                      <a:cubicBezTo>
                        <a:pt x="7" y="0"/>
                        <a:pt x="3" y="1"/>
                        <a:pt x="1" y="3"/>
                      </a:cubicBezTo>
                      <a:cubicBezTo>
                        <a:pt x="0" y="4"/>
                        <a:pt x="0" y="6"/>
                        <a:pt x="1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5" y="4"/>
                        <a:pt x="8" y="3"/>
                        <a:pt x="11" y="3"/>
                      </a:cubicBezTo>
                      <a:cubicBezTo>
                        <a:pt x="13" y="3"/>
                        <a:pt x="16" y="4"/>
                        <a:pt x="18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1" y="6"/>
                        <a:pt x="21" y="4"/>
                        <a:pt x="20" y="3"/>
                      </a:cubicBezTo>
                      <a:cubicBezTo>
                        <a:pt x="18" y="1"/>
                        <a:pt x="14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9" name="Freeform 47"/>
                <p:cNvSpPr>
                  <a:spLocks/>
                </p:cNvSpPr>
                <p:nvPr/>
              </p:nvSpPr>
              <p:spPr bwMode="auto">
                <a:xfrm>
                  <a:off x="5841865" y="5319713"/>
                  <a:ext cx="49213" cy="22225"/>
                </a:xfrm>
                <a:custGeom>
                  <a:avLst/>
                  <a:gdLst>
                    <a:gd name="T0" fmla="*/ 0 w 13"/>
                    <a:gd name="T1" fmla="*/ 3 h 6"/>
                    <a:gd name="T2" fmla="*/ 0 w 13"/>
                    <a:gd name="T3" fmla="*/ 5 h 6"/>
                    <a:gd name="T4" fmla="*/ 3 w 13"/>
                    <a:gd name="T5" fmla="*/ 5 h 6"/>
                    <a:gd name="T6" fmla="*/ 10 w 13"/>
                    <a:gd name="T7" fmla="*/ 5 h 6"/>
                    <a:gd name="T8" fmla="*/ 11 w 13"/>
                    <a:gd name="T9" fmla="*/ 5 h 6"/>
                    <a:gd name="T10" fmla="*/ 13 w 13"/>
                    <a:gd name="T11" fmla="*/ 5 h 6"/>
                    <a:gd name="T12" fmla="*/ 13 w 13"/>
                    <a:gd name="T13" fmla="*/ 3 h 6"/>
                    <a:gd name="T14" fmla="*/ 0 w 1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6">
                      <a:moveTo>
                        <a:pt x="0" y="3"/>
                      </a:move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1" y="6"/>
                        <a:pt x="2" y="6"/>
                        <a:pt x="3" y="5"/>
                      </a:cubicBezTo>
                      <a:cubicBezTo>
                        <a:pt x="5" y="3"/>
                        <a:pt x="8" y="3"/>
                        <a:pt x="10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5"/>
                        <a:pt x="12" y="5"/>
                        <a:pt x="13" y="5"/>
                      </a:cubicBezTo>
                      <a:cubicBezTo>
                        <a:pt x="13" y="5"/>
                        <a:pt x="13" y="4"/>
                        <a:pt x="13" y="3"/>
                      </a:cubicBezTo>
                      <a:cubicBezTo>
                        <a:pt x="10" y="0"/>
                        <a:pt x="4" y="0"/>
                        <a:pt x="0" y="3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0" name="Oval 48"/>
                <p:cNvSpPr>
                  <a:spLocks noChangeArrowheads="1"/>
                </p:cNvSpPr>
                <p:nvPr/>
              </p:nvSpPr>
              <p:spPr bwMode="auto">
                <a:xfrm>
                  <a:off x="5856152" y="5345113"/>
                  <a:ext cx="19050" cy="15875"/>
                </a:xfrm>
                <a:prstGeom prst="ellipse">
                  <a:avLst/>
                </a:pr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1" name="Freeform 49"/>
                <p:cNvSpPr>
                  <a:spLocks/>
                </p:cNvSpPr>
                <p:nvPr/>
              </p:nvSpPr>
              <p:spPr bwMode="auto">
                <a:xfrm>
                  <a:off x="5676765" y="4914900"/>
                  <a:ext cx="76200" cy="128588"/>
                </a:xfrm>
                <a:custGeom>
                  <a:avLst/>
                  <a:gdLst>
                    <a:gd name="T0" fmla="*/ 16 w 20"/>
                    <a:gd name="T1" fmla="*/ 34 h 34"/>
                    <a:gd name="T2" fmla="*/ 6 w 20"/>
                    <a:gd name="T3" fmla="*/ 34 h 34"/>
                    <a:gd name="T4" fmla="*/ 0 w 20"/>
                    <a:gd name="T5" fmla="*/ 29 h 34"/>
                    <a:gd name="T6" fmla="*/ 0 w 20"/>
                    <a:gd name="T7" fmla="*/ 5 h 34"/>
                    <a:gd name="T8" fmla="*/ 6 w 20"/>
                    <a:gd name="T9" fmla="*/ 0 h 34"/>
                    <a:gd name="T10" fmla="*/ 16 w 20"/>
                    <a:gd name="T11" fmla="*/ 0 h 34"/>
                    <a:gd name="T12" fmla="*/ 20 w 20"/>
                    <a:gd name="T13" fmla="*/ 5 h 34"/>
                    <a:gd name="T14" fmla="*/ 20 w 20"/>
                    <a:gd name="T15" fmla="*/ 29 h 34"/>
                    <a:gd name="T16" fmla="*/ 16 w 20"/>
                    <a:gd name="T1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4">
                      <a:moveTo>
                        <a:pt x="16" y="34"/>
                      </a:move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3" y="34"/>
                        <a:pt x="0" y="32"/>
                        <a:pt x="0" y="2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8" y="0"/>
                        <a:pt x="20" y="2"/>
                        <a:pt x="20" y="5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32"/>
                        <a:pt x="18" y="34"/>
                        <a:pt x="16" y="3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2" name="Freeform 50"/>
                <p:cNvSpPr>
                  <a:spLocks/>
                </p:cNvSpPr>
                <p:nvPr/>
              </p:nvSpPr>
              <p:spPr bwMode="auto">
                <a:xfrm>
                  <a:off x="5676765" y="5059363"/>
                  <a:ext cx="76200" cy="130175"/>
                </a:xfrm>
                <a:custGeom>
                  <a:avLst/>
                  <a:gdLst>
                    <a:gd name="T0" fmla="*/ 16 w 20"/>
                    <a:gd name="T1" fmla="*/ 34 h 34"/>
                    <a:gd name="T2" fmla="*/ 6 w 20"/>
                    <a:gd name="T3" fmla="*/ 34 h 34"/>
                    <a:gd name="T4" fmla="*/ 0 w 20"/>
                    <a:gd name="T5" fmla="*/ 29 h 34"/>
                    <a:gd name="T6" fmla="*/ 0 w 20"/>
                    <a:gd name="T7" fmla="*/ 5 h 34"/>
                    <a:gd name="T8" fmla="*/ 6 w 20"/>
                    <a:gd name="T9" fmla="*/ 0 h 34"/>
                    <a:gd name="T10" fmla="*/ 16 w 20"/>
                    <a:gd name="T11" fmla="*/ 0 h 34"/>
                    <a:gd name="T12" fmla="*/ 20 w 20"/>
                    <a:gd name="T13" fmla="*/ 5 h 34"/>
                    <a:gd name="T14" fmla="*/ 20 w 20"/>
                    <a:gd name="T15" fmla="*/ 29 h 34"/>
                    <a:gd name="T16" fmla="*/ 16 w 20"/>
                    <a:gd name="T1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4">
                      <a:moveTo>
                        <a:pt x="16" y="34"/>
                      </a:move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3" y="34"/>
                        <a:pt x="0" y="31"/>
                        <a:pt x="0" y="2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8" y="0"/>
                        <a:pt x="20" y="2"/>
                        <a:pt x="20" y="5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31"/>
                        <a:pt x="18" y="34"/>
                        <a:pt x="16" y="3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3" name="Freeform 51"/>
                <p:cNvSpPr>
                  <a:spLocks/>
                </p:cNvSpPr>
                <p:nvPr/>
              </p:nvSpPr>
              <p:spPr bwMode="auto">
                <a:xfrm>
                  <a:off x="5768840" y="5021263"/>
                  <a:ext cx="38100" cy="60325"/>
                </a:xfrm>
                <a:custGeom>
                  <a:avLst/>
                  <a:gdLst>
                    <a:gd name="T0" fmla="*/ 6 w 10"/>
                    <a:gd name="T1" fmla="*/ 16 h 16"/>
                    <a:gd name="T2" fmla="*/ 5 w 10"/>
                    <a:gd name="T3" fmla="*/ 16 h 16"/>
                    <a:gd name="T4" fmla="*/ 0 w 10"/>
                    <a:gd name="T5" fmla="*/ 11 h 16"/>
                    <a:gd name="T6" fmla="*/ 0 w 10"/>
                    <a:gd name="T7" fmla="*/ 4 h 16"/>
                    <a:gd name="T8" fmla="*/ 5 w 10"/>
                    <a:gd name="T9" fmla="*/ 0 h 16"/>
                    <a:gd name="T10" fmla="*/ 6 w 10"/>
                    <a:gd name="T11" fmla="*/ 0 h 16"/>
                    <a:gd name="T12" fmla="*/ 10 w 10"/>
                    <a:gd name="T13" fmla="*/ 4 h 16"/>
                    <a:gd name="T14" fmla="*/ 10 w 10"/>
                    <a:gd name="T15" fmla="*/ 11 h 16"/>
                    <a:gd name="T16" fmla="*/ 6 w 10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6">
                      <a:moveTo>
                        <a:pt x="6" y="16"/>
                      </a:move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3" y="16"/>
                        <a:pt x="0" y="14"/>
                        <a:pt x="0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3" y="0"/>
                        <a:pt x="5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8" y="0"/>
                        <a:pt x="10" y="2"/>
                        <a:pt x="10" y="4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4"/>
                        <a:pt x="8" y="16"/>
                        <a:pt x="6" y="16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4" name="Freeform 52"/>
                <p:cNvSpPr>
                  <a:spLocks/>
                </p:cNvSpPr>
                <p:nvPr/>
              </p:nvSpPr>
              <p:spPr bwMode="auto">
                <a:xfrm>
                  <a:off x="5641840" y="4956175"/>
                  <a:ext cx="149225" cy="190500"/>
                </a:xfrm>
                <a:custGeom>
                  <a:avLst/>
                  <a:gdLst>
                    <a:gd name="T0" fmla="*/ 34 w 39"/>
                    <a:gd name="T1" fmla="*/ 50 h 50"/>
                    <a:gd name="T2" fmla="*/ 5 w 39"/>
                    <a:gd name="T3" fmla="*/ 50 h 50"/>
                    <a:gd name="T4" fmla="*/ 0 w 39"/>
                    <a:gd name="T5" fmla="*/ 44 h 50"/>
                    <a:gd name="T6" fmla="*/ 0 w 39"/>
                    <a:gd name="T7" fmla="*/ 5 h 50"/>
                    <a:gd name="T8" fmla="*/ 5 w 39"/>
                    <a:gd name="T9" fmla="*/ 0 h 50"/>
                    <a:gd name="T10" fmla="*/ 34 w 39"/>
                    <a:gd name="T11" fmla="*/ 0 h 50"/>
                    <a:gd name="T12" fmla="*/ 39 w 39"/>
                    <a:gd name="T13" fmla="*/ 5 h 50"/>
                    <a:gd name="T14" fmla="*/ 39 w 39"/>
                    <a:gd name="T15" fmla="*/ 44 h 50"/>
                    <a:gd name="T16" fmla="*/ 34 w 39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50">
                      <a:moveTo>
                        <a:pt x="34" y="50"/>
                      </a:moveTo>
                      <a:cubicBezTo>
                        <a:pt x="5" y="50"/>
                        <a:pt x="5" y="50"/>
                        <a:pt x="5" y="50"/>
                      </a:cubicBezTo>
                      <a:cubicBezTo>
                        <a:pt x="2" y="50"/>
                        <a:pt x="0" y="47"/>
                        <a:pt x="0" y="4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7" y="0"/>
                        <a:pt x="39" y="2"/>
                        <a:pt x="39" y="5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9" y="47"/>
                        <a:pt x="37" y="50"/>
                        <a:pt x="34" y="50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5" name="Freeform 53"/>
                <p:cNvSpPr>
                  <a:spLocks noEditPoints="1"/>
                </p:cNvSpPr>
                <p:nvPr/>
              </p:nvSpPr>
              <p:spPr bwMode="auto">
                <a:xfrm>
                  <a:off x="5641840" y="4956175"/>
                  <a:ext cx="149225" cy="190500"/>
                </a:xfrm>
                <a:custGeom>
                  <a:avLst/>
                  <a:gdLst>
                    <a:gd name="T0" fmla="*/ 32 w 39"/>
                    <a:gd name="T1" fmla="*/ 7 h 50"/>
                    <a:gd name="T2" fmla="*/ 32 w 39"/>
                    <a:gd name="T3" fmla="*/ 43 h 50"/>
                    <a:gd name="T4" fmla="*/ 6 w 39"/>
                    <a:gd name="T5" fmla="*/ 43 h 50"/>
                    <a:gd name="T6" fmla="*/ 6 w 39"/>
                    <a:gd name="T7" fmla="*/ 7 h 50"/>
                    <a:gd name="T8" fmla="*/ 32 w 39"/>
                    <a:gd name="T9" fmla="*/ 7 h 50"/>
                    <a:gd name="T10" fmla="*/ 34 w 39"/>
                    <a:gd name="T11" fmla="*/ 0 h 50"/>
                    <a:gd name="T12" fmla="*/ 5 w 39"/>
                    <a:gd name="T13" fmla="*/ 0 h 50"/>
                    <a:gd name="T14" fmla="*/ 0 w 39"/>
                    <a:gd name="T15" fmla="*/ 5 h 50"/>
                    <a:gd name="T16" fmla="*/ 0 w 39"/>
                    <a:gd name="T17" fmla="*/ 44 h 50"/>
                    <a:gd name="T18" fmla="*/ 5 w 39"/>
                    <a:gd name="T19" fmla="*/ 50 h 50"/>
                    <a:gd name="T20" fmla="*/ 34 w 39"/>
                    <a:gd name="T21" fmla="*/ 50 h 50"/>
                    <a:gd name="T22" fmla="*/ 39 w 39"/>
                    <a:gd name="T23" fmla="*/ 44 h 50"/>
                    <a:gd name="T24" fmla="*/ 39 w 39"/>
                    <a:gd name="T25" fmla="*/ 5 h 50"/>
                    <a:gd name="T26" fmla="*/ 34 w 39"/>
                    <a:gd name="T2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0">
                      <a:moveTo>
                        <a:pt x="32" y="7"/>
                      </a:move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32" y="7"/>
                        <a:pt x="32" y="7"/>
                        <a:pt x="32" y="7"/>
                      </a:cubicBezTo>
                      <a:moveTo>
                        <a:pt x="34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47"/>
                        <a:pt x="2" y="50"/>
                        <a:pt x="5" y="50"/>
                      </a:cubicBezTo>
                      <a:cubicBezTo>
                        <a:pt x="34" y="50"/>
                        <a:pt x="34" y="50"/>
                        <a:pt x="34" y="50"/>
                      </a:cubicBezTo>
                      <a:cubicBezTo>
                        <a:pt x="37" y="50"/>
                        <a:pt x="39" y="47"/>
                        <a:pt x="39" y="44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9" y="2"/>
                        <a:pt x="37" y="0"/>
                        <a:pt x="34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6" name="Freeform 54"/>
                <p:cNvSpPr>
                  <a:spLocks/>
                </p:cNvSpPr>
                <p:nvPr/>
              </p:nvSpPr>
              <p:spPr bwMode="auto">
                <a:xfrm>
                  <a:off x="5676765" y="5021263"/>
                  <a:ext cx="80963" cy="26988"/>
                </a:xfrm>
                <a:custGeom>
                  <a:avLst/>
                  <a:gdLst>
                    <a:gd name="T0" fmla="*/ 11 w 21"/>
                    <a:gd name="T1" fmla="*/ 0 h 7"/>
                    <a:gd name="T2" fmla="*/ 1 w 21"/>
                    <a:gd name="T3" fmla="*/ 4 h 7"/>
                    <a:gd name="T4" fmla="*/ 1 w 21"/>
                    <a:gd name="T5" fmla="*/ 6 h 7"/>
                    <a:gd name="T6" fmla="*/ 3 w 21"/>
                    <a:gd name="T7" fmla="*/ 6 h 7"/>
                    <a:gd name="T8" fmla="*/ 11 w 21"/>
                    <a:gd name="T9" fmla="*/ 3 h 7"/>
                    <a:gd name="T10" fmla="*/ 18 w 21"/>
                    <a:gd name="T11" fmla="*/ 6 h 7"/>
                    <a:gd name="T12" fmla="*/ 19 w 21"/>
                    <a:gd name="T13" fmla="*/ 7 h 7"/>
                    <a:gd name="T14" fmla="*/ 21 w 21"/>
                    <a:gd name="T15" fmla="*/ 6 h 7"/>
                    <a:gd name="T16" fmla="*/ 21 w 21"/>
                    <a:gd name="T17" fmla="*/ 4 h 7"/>
                    <a:gd name="T18" fmla="*/ 11 w 21"/>
                    <a:gd name="T1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7">
                      <a:moveTo>
                        <a:pt x="11" y="0"/>
                      </a:moveTo>
                      <a:cubicBezTo>
                        <a:pt x="7" y="0"/>
                        <a:pt x="3" y="1"/>
                        <a:pt x="1" y="4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7"/>
                        <a:pt x="3" y="7"/>
                        <a:pt x="3" y="6"/>
                      </a:cubicBezTo>
                      <a:cubicBezTo>
                        <a:pt x="5" y="4"/>
                        <a:pt x="8" y="3"/>
                        <a:pt x="11" y="3"/>
                      </a:cubicBezTo>
                      <a:cubicBezTo>
                        <a:pt x="14" y="3"/>
                        <a:pt x="16" y="4"/>
                        <a:pt x="18" y="6"/>
                      </a:cubicBezTo>
                      <a:cubicBezTo>
                        <a:pt x="18" y="7"/>
                        <a:pt x="19" y="7"/>
                        <a:pt x="19" y="7"/>
                      </a:cubicBezTo>
                      <a:cubicBezTo>
                        <a:pt x="20" y="7"/>
                        <a:pt x="20" y="7"/>
                        <a:pt x="21" y="6"/>
                      </a:cubicBezTo>
                      <a:cubicBezTo>
                        <a:pt x="21" y="5"/>
                        <a:pt x="21" y="4"/>
                        <a:pt x="21" y="4"/>
                      </a:cubicBezTo>
                      <a:cubicBezTo>
                        <a:pt x="18" y="1"/>
                        <a:pt x="15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7" name="Freeform 55"/>
                <p:cNvSpPr>
                  <a:spLocks/>
                </p:cNvSpPr>
                <p:nvPr/>
              </p:nvSpPr>
              <p:spPr bwMode="auto">
                <a:xfrm>
                  <a:off x="5692640" y="5037138"/>
                  <a:ext cx="49213" cy="22225"/>
                </a:xfrm>
                <a:custGeom>
                  <a:avLst/>
                  <a:gdLst>
                    <a:gd name="T0" fmla="*/ 1 w 13"/>
                    <a:gd name="T1" fmla="*/ 4 h 6"/>
                    <a:gd name="T2" fmla="*/ 1 w 13"/>
                    <a:gd name="T3" fmla="*/ 6 h 6"/>
                    <a:gd name="T4" fmla="*/ 3 w 13"/>
                    <a:gd name="T5" fmla="*/ 6 h 6"/>
                    <a:gd name="T6" fmla="*/ 10 w 13"/>
                    <a:gd name="T7" fmla="*/ 6 h 6"/>
                    <a:gd name="T8" fmla="*/ 11 w 13"/>
                    <a:gd name="T9" fmla="*/ 6 h 6"/>
                    <a:gd name="T10" fmla="*/ 13 w 13"/>
                    <a:gd name="T11" fmla="*/ 6 h 6"/>
                    <a:gd name="T12" fmla="*/ 13 w 13"/>
                    <a:gd name="T13" fmla="*/ 4 h 6"/>
                    <a:gd name="T14" fmla="*/ 1 w 13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6">
                      <a:moveTo>
                        <a:pt x="1" y="4"/>
                      </a:move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5" y="4"/>
                        <a:pt x="8" y="4"/>
                        <a:pt x="10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2" y="6"/>
                        <a:pt x="12" y="6"/>
                        <a:pt x="13" y="6"/>
                      </a:cubicBezTo>
                      <a:cubicBezTo>
                        <a:pt x="13" y="5"/>
                        <a:pt x="13" y="4"/>
                        <a:pt x="13" y="4"/>
                      </a:cubicBezTo>
                      <a:cubicBezTo>
                        <a:pt x="9" y="0"/>
                        <a:pt x="4" y="0"/>
                        <a:pt x="1" y="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8" name="Oval 56"/>
                <p:cNvSpPr>
                  <a:spLocks noChangeArrowheads="1"/>
                </p:cNvSpPr>
                <p:nvPr/>
              </p:nvSpPr>
              <p:spPr bwMode="auto">
                <a:xfrm>
                  <a:off x="5706927" y="5067300"/>
                  <a:ext cx="19050" cy="14288"/>
                </a:xfrm>
                <a:prstGeom prst="ellipse">
                  <a:avLst/>
                </a:pr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9" name="Freeform 57"/>
                <p:cNvSpPr>
                  <a:spLocks/>
                </p:cNvSpPr>
                <p:nvPr/>
              </p:nvSpPr>
              <p:spPr bwMode="auto">
                <a:xfrm>
                  <a:off x="5478327" y="5414963"/>
                  <a:ext cx="266700" cy="103188"/>
                </a:xfrm>
                <a:custGeom>
                  <a:avLst/>
                  <a:gdLst>
                    <a:gd name="T0" fmla="*/ 0 w 70"/>
                    <a:gd name="T1" fmla="*/ 27 h 27"/>
                    <a:gd name="T2" fmla="*/ 0 w 70"/>
                    <a:gd name="T3" fmla="*/ 7 h 27"/>
                    <a:gd name="T4" fmla="*/ 6 w 70"/>
                    <a:gd name="T5" fmla="*/ 0 h 27"/>
                    <a:gd name="T6" fmla="*/ 64 w 70"/>
                    <a:gd name="T7" fmla="*/ 0 h 27"/>
                    <a:gd name="T8" fmla="*/ 70 w 70"/>
                    <a:gd name="T9" fmla="*/ 7 h 27"/>
                    <a:gd name="T10" fmla="*/ 70 w 70"/>
                    <a:gd name="T1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27">
                      <a:moveTo>
                        <a:pt x="0" y="2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7" y="0"/>
                        <a:pt x="70" y="3"/>
                        <a:pt x="70" y="7"/>
                      </a:cubicBezTo>
                      <a:cubicBezTo>
                        <a:pt x="70" y="27"/>
                        <a:pt x="70" y="27"/>
                        <a:pt x="70" y="27"/>
                      </a:cubicBezTo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0" name="Freeform 58"/>
                <p:cNvSpPr>
                  <a:spLocks/>
                </p:cNvSpPr>
                <p:nvPr/>
              </p:nvSpPr>
              <p:spPr bwMode="auto">
                <a:xfrm>
                  <a:off x="5497377" y="5334000"/>
                  <a:ext cx="228600" cy="92075"/>
                </a:xfrm>
                <a:custGeom>
                  <a:avLst/>
                  <a:gdLst>
                    <a:gd name="T0" fmla="*/ 55 w 60"/>
                    <a:gd name="T1" fmla="*/ 24 h 24"/>
                    <a:gd name="T2" fmla="*/ 49 w 60"/>
                    <a:gd name="T3" fmla="*/ 7 h 24"/>
                    <a:gd name="T4" fmla="*/ 47 w 60"/>
                    <a:gd name="T5" fmla="*/ 5 h 24"/>
                    <a:gd name="T6" fmla="*/ 13 w 60"/>
                    <a:gd name="T7" fmla="*/ 5 h 24"/>
                    <a:gd name="T8" fmla="*/ 11 w 60"/>
                    <a:gd name="T9" fmla="*/ 7 h 24"/>
                    <a:gd name="T10" fmla="*/ 6 w 60"/>
                    <a:gd name="T11" fmla="*/ 24 h 24"/>
                    <a:gd name="T12" fmla="*/ 0 w 60"/>
                    <a:gd name="T13" fmla="*/ 23 h 24"/>
                    <a:gd name="T14" fmla="*/ 6 w 60"/>
                    <a:gd name="T15" fmla="*/ 5 h 24"/>
                    <a:gd name="T16" fmla="*/ 13 w 60"/>
                    <a:gd name="T17" fmla="*/ 0 h 24"/>
                    <a:gd name="T18" fmla="*/ 47 w 60"/>
                    <a:gd name="T19" fmla="*/ 0 h 24"/>
                    <a:gd name="T20" fmla="*/ 54 w 60"/>
                    <a:gd name="T21" fmla="*/ 5 h 24"/>
                    <a:gd name="T22" fmla="*/ 60 w 60"/>
                    <a:gd name="T23" fmla="*/ 23 h 24"/>
                    <a:gd name="T24" fmla="*/ 55 w 60"/>
                    <a:gd name="T25" fmla="*/ 24 h 24"/>
                    <a:gd name="T26" fmla="*/ 55 w 60"/>
                    <a:gd name="T2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0" h="24">
                      <a:moveTo>
                        <a:pt x="55" y="24"/>
                      </a:move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9" y="6"/>
                        <a:pt x="48" y="5"/>
                        <a:pt x="47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2" y="6"/>
                        <a:pt x="11" y="7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7" y="2"/>
                        <a:pt x="10" y="0"/>
                        <a:pt x="13" y="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50" y="0"/>
                        <a:pt x="54" y="2"/>
                        <a:pt x="54" y="5"/>
                      </a:cubicBezTo>
                      <a:cubicBezTo>
                        <a:pt x="60" y="23"/>
                        <a:pt x="60" y="23"/>
                        <a:pt x="60" y="23"/>
                      </a:cubicBezTo>
                      <a:cubicBezTo>
                        <a:pt x="55" y="24"/>
                        <a:pt x="55" y="24"/>
                        <a:pt x="55" y="24"/>
                      </a:cubicBezTo>
                      <a:cubicBezTo>
                        <a:pt x="55" y="24"/>
                        <a:pt x="55" y="24"/>
                        <a:pt x="55" y="2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1" name="Freeform 59"/>
                <p:cNvSpPr>
                  <a:spLocks/>
                </p:cNvSpPr>
                <p:nvPr/>
              </p:nvSpPr>
              <p:spPr bwMode="auto">
                <a:xfrm>
                  <a:off x="5508490" y="5461000"/>
                  <a:ext cx="38100" cy="95250"/>
                </a:xfrm>
                <a:custGeom>
                  <a:avLst/>
                  <a:gdLst>
                    <a:gd name="T0" fmla="*/ 5 w 10"/>
                    <a:gd name="T1" fmla="*/ 25 h 25"/>
                    <a:gd name="T2" fmla="*/ 5 w 10"/>
                    <a:gd name="T3" fmla="*/ 25 h 25"/>
                    <a:gd name="T4" fmla="*/ 0 w 10"/>
                    <a:gd name="T5" fmla="*/ 19 h 25"/>
                    <a:gd name="T6" fmla="*/ 0 w 10"/>
                    <a:gd name="T7" fmla="*/ 5 h 25"/>
                    <a:gd name="T8" fmla="*/ 5 w 10"/>
                    <a:gd name="T9" fmla="*/ 0 h 25"/>
                    <a:gd name="T10" fmla="*/ 10 w 10"/>
                    <a:gd name="T11" fmla="*/ 5 h 25"/>
                    <a:gd name="T12" fmla="*/ 10 w 10"/>
                    <a:gd name="T13" fmla="*/ 19 h 25"/>
                    <a:gd name="T14" fmla="*/ 5 w 10"/>
                    <a:gd name="T1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5">
                      <a:moveTo>
                        <a:pt x="5" y="25"/>
                      </a:move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5"/>
                        <a:pt x="0" y="22"/>
                        <a:pt x="0" y="1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8" y="0"/>
                        <a:pt x="10" y="2"/>
                        <a:pt x="10" y="5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22"/>
                        <a:pt x="8" y="25"/>
                        <a:pt x="5" y="25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2" name="Oval 60"/>
                <p:cNvSpPr>
                  <a:spLocks noChangeArrowheads="1"/>
                </p:cNvSpPr>
                <p:nvPr/>
              </p:nvSpPr>
              <p:spPr bwMode="auto">
                <a:xfrm>
                  <a:off x="5508490" y="5426075"/>
                  <a:ext cx="38100" cy="41275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3" name="Freeform 61"/>
                <p:cNvSpPr>
                  <a:spLocks/>
                </p:cNvSpPr>
                <p:nvPr/>
              </p:nvSpPr>
              <p:spPr bwMode="auto">
                <a:xfrm>
                  <a:off x="5676765" y="5461000"/>
                  <a:ext cx="38100" cy="95250"/>
                </a:xfrm>
                <a:custGeom>
                  <a:avLst/>
                  <a:gdLst>
                    <a:gd name="T0" fmla="*/ 5 w 10"/>
                    <a:gd name="T1" fmla="*/ 25 h 25"/>
                    <a:gd name="T2" fmla="*/ 5 w 10"/>
                    <a:gd name="T3" fmla="*/ 25 h 25"/>
                    <a:gd name="T4" fmla="*/ 0 w 10"/>
                    <a:gd name="T5" fmla="*/ 19 h 25"/>
                    <a:gd name="T6" fmla="*/ 0 w 10"/>
                    <a:gd name="T7" fmla="*/ 5 h 25"/>
                    <a:gd name="T8" fmla="*/ 5 w 10"/>
                    <a:gd name="T9" fmla="*/ 0 h 25"/>
                    <a:gd name="T10" fmla="*/ 10 w 10"/>
                    <a:gd name="T11" fmla="*/ 5 h 25"/>
                    <a:gd name="T12" fmla="*/ 10 w 10"/>
                    <a:gd name="T13" fmla="*/ 19 h 25"/>
                    <a:gd name="T14" fmla="*/ 5 w 10"/>
                    <a:gd name="T1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5">
                      <a:moveTo>
                        <a:pt x="5" y="25"/>
                      </a:move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3" y="25"/>
                        <a:pt x="0" y="22"/>
                        <a:pt x="0" y="1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3" y="0"/>
                        <a:pt x="5" y="0"/>
                      </a:cubicBezTo>
                      <a:cubicBezTo>
                        <a:pt x="8" y="0"/>
                        <a:pt x="10" y="2"/>
                        <a:pt x="10" y="5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22"/>
                        <a:pt x="8" y="25"/>
                        <a:pt x="5" y="25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4" name="Oval 62"/>
                <p:cNvSpPr>
                  <a:spLocks noChangeArrowheads="1"/>
                </p:cNvSpPr>
                <p:nvPr/>
              </p:nvSpPr>
              <p:spPr bwMode="auto">
                <a:xfrm>
                  <a:off x="5676765" y="5426075"/>
                  <a:ext cx="38100" cy="41275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5" name="Freeform 63"/>
                <p:cNvSpPr>
                  <a:spLocks/>
                </p:cNvSpPr>
                <p:nvPr/>
              </p:nvSpPr>
              <p:spPr bwMode="auto">
                <a:xfrm>
                  <a:off x="5565640" y="5437188"/>
                  <a:ext cx="88900" cy="30163"/>
                </a:xfrm>
                <a:custGeom>
                  <a:avLst/>
                  <a:gdLst>
                    <a:gd name="T0" fmla="*/ 12 w 23"/>
                    <a:gd name="T1" fmla="*/ 0 h 8"/>
                    <a:gd name="T2" fmla="*/ 1 w 23"/>
                    <a:gd name="T3" fmla="*/ 5 h 8"/>
                    <a:gd name="T4" fmla="*/ 1 w 23"/>
                    <a:gd name="T5" fmla="*/ 7 h 8"/>
                    <a:gd name="T6" fmla="*/ 3 w 23"/>
                    <a:gd name="T7" fmla="*/ 7 h 8"/>
                    <a:gd name="T8" fmla="*/ 12 w 23"/>
                    <a:gd name="T9" fmla="*/ 3 h 8"/>
                    <a:gd name="T10" fmla="*/ 20 w 23"/>
                    <a:gd name="T11" fmla="*/ 7 h 8"/>
                    <a:gd name="T12" fmla="*/ 22 w 23"/>
                    <a:gd name="T13" fmla="*/ 8 h 8"/>
                    <a:gd name="T14" fmla="*/ 22 w 23"/>
                    <a:gd name="T15" fmla="*/ 7 h 8"/>
                    <a:gd name="T16" fmla="*/ 22 w 23"/>
                    <a:gd name="T17" fmla="*/ 5 h 8"/>
                    <a:gd name="T18" fmla="*/ 12 w 23"/>
                    <a:gd name="T1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8">
                      <a:moveTo>
                        <a:pt x="12" y="0"/>
                      </a:moveTo>
                      <a:cubicBezTo>
                        <a:pt x="7" y="0"/>
                        <a:pt x="4" y="2"/>
                        <a:pt x="1" y="5"/>
                      </a:cubicBez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2" y="8"/>
                        <a:pt x="2" y="8"/>
                        <a:pt x="3" y="7"/>
                      </a:cubicBezTo>
                      <a:cubicBezTo>
                        <a:pt x="5" y="5"/>
                        <a:pt x="8" y="3"/>
                        <a:pt x="12" y="3"/>
                      </a:cubicBezTo>
                      <a:cubicBezTo>
                        <a:pt x="15" y="3"/>
                        <a:pt x="18" y="5"/>
                        <a:pt x="20" y="7"/>
                      </a:cubicBezTo>
                      <a:cubicBezTo>
                        <a:pt x="21" y="7"/>
                        <a:pt x="21" y="8"/>
                        <a:pt x="22" y="8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3" y="6"/>
                        <a:pt x="23" y="5"/>
                        <a:pt x="22" y="5"/>
                      </a:cubicBezTo>
                      <a:cubicBezTo>
                        <a:pt x="19" y="2"/>
                        <a:pt x="16" y="0"/>
                        <a:pt x="12" y="0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6" name="Freeform 64"/>
                <p:cNvSpPr>
                  <a:spLocks/>
                </p:cNvSpPr>
                <p:nvPr/>
              </p:nvSpPr>
              <p:spPr bwMode="auto">
                <a:xfrm>
                  <a:off x="5584690" y="5456238"/>
                  <a:ext cx="53975" cy="26988"/>
                </a:xfrm>
                <a:custGeom>
                  <a:avLst/>
                  <a:gdLst>
                    <a:gd name="T0" fmla="*/ 1 w 14"/>
                    <a:gd name="T1" fmla="*/ 4 h 7"/>
                    <a:gd name="T2" fmla="*/ 1 w 14"/>
                    <a:gd name="T3" fmla="*/ 7 h 7"/>
                    <a:gd name="T4" fmla="*/ 3 w 14"/>
                    <a:gd name="T5" fmla="*/ 7 h 7"/>
                    <a:gd name="T6" fmla="*/ 11 w 14"/>
                    <a:gd name="T7" fmla="*/ 7 h 7"/>
                    <a:gd name="T8" fmla="*/ 12 w 14"/>
                    <a:gd name="T9" fmla="*/ 7 h 7"/>
                    <a:gd name="T10" fmla="*/ 13 w 14"/>
                    <a:gd name="T11" fmla="*/ 7 h 7"/>
                    <a:gd name="T12" fmla="*/ 13 w 14"/>
                    <a:gd name="T13" fmla="*/ 4 h 7"/>
                    <a:gd name="T14" fmla="*/ 1 w 14"/>
                    <a:gd name="T15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7">
                      <a:moveTo>
                        <a:pt x="1" y="4"/>
                      </a:move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1" y="7"/>
                        <a:pt x="2" y="7"/>
                        <a:pt x="3" y="7"/>
                      </a:cubicBezTo>
                      <a:cubicBezTo>
                        <a:pt x="5" y="4"/>
                        <a:pt x="9" y="4"/>
                        <a:pt x="11" y="7"/>
                      </a:cubicBezTo>
                      <a:cubicBezTo>
                        <a:pt x="11" y="7"/>
                        <a:pt x="12" y="7"/>
                        <a:pt x="12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4" y="6"/>
                        <a:pt x="14" y="5"/>
                        <a:pt x="13" y="4"/>
                      </a:cubicBezTo>
                      <a:cubicBezTo>
                        <a:pt x="10" y="0"/>
                        <a:pt x="4" y="0"/>
                        <a:pt x="1" y="4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7" name="Oval 65"/>
                <p:cNvSpPr>
                  <a:spLocks noChangeArrowheads="1"/>
                </p:cNvSpPr>
                <p:nvPr/>
              </p:nvSpPr>
              <p:spPr bwMode="auto">
                <a:xfrm>
                  <a:off x="5600565" y="5486400"/>
                  <a:ext cx="19050" cy="19050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8" name="Freeform 66"/>
                <p:cNvSpPr>
                  <a:spLocks/>
                </p:cNvSpPr>
                <p:nvPr/>
              </p:nvSpPr>
              <p:spPr bwMode="auto">
                <a:xfrm>
                  <a:off x="5378315" y="5113338"/>
                  <a:ext cx="195263" cy="166688"/>
                </a:xfrm>
                <a:custGeom>
                  <a:avLst/>
                  <a:gdLst>
                    <a:gd name="T0" fmla="*/ 26 w 51"/>
                    <a:gd name="T1" fmla="*/ 0 h 44"/>
                    <a:gd name="T2" fmla="*/ 0 w 51"/>
                    <a:gd name="T3" fmla="*/ 20 h 44"/>
                    <a:gd name="T4" fmla="*/ 0 w 51"/>
                    <a:gd name="T5" fmla="*/ 44 h 44"/>
                    <a:gd name="T6" fmla="*/ 18 w 51"/>
                    <a:gd name="T7" fmla="*/ 44 h 44"/>
                    <a:gd name="T8" fmla="*/ 18 w 51"/>
                    <a:gd name="T9" fmla="*/ 34 h 44"/>
                    <a:gd name="T10" fmla="*/ 26 w 51"/>
                    <a:gd name="T11" fmla="*/ 26 h 44"/>
                    <a:gd name="T12" fmla="*/ 33 w 51"/>
                    <a:gd name="T13" fmla="*/ 34 h 44"/>
                    <a:gd name="T14" fmla="*/ 33 w 51"/>
                    <a:gd name="T15" fmla="*/ 44 h 44"/>
                    <a:gd name="T16" fmla="*/ 51 w 51"/>
                    <a:gd name="T17" fmla="*/ 44 h 44"/>
                    <a:gd name="T18" fmla="*/ 51 w 51"/>
                    <a:gd name="T19" fmla="*/ 20 h 44"/>
                    <a:gd name="T20" fmla="*/ 26 w 51"/>
                    <a:gd name="T21" fmla="*/ 0 h 44"/>
                    <a:gd name="T22" fmla="*/ 26 w 51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1" h="44">
                      <a:moveTo>
                        <a:pt x="26" y="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18" y="44"/>
                        <a:pt x="18" y="44"/>
                        <a:pt x="18" y="4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0"/>
                        <a:pt x="22" y="26"/>
                        <a:pt x="26" y="26"/>
                      </a:cubicBezTo>
                      <a:cubicBezTo>
                        <a:pt x="29" y="26"/>
                        <a:pt x="33" y="30"/>
                        <a:pt x="33" y="34"/>
                      </a:cubicBezTo>
                      <a:cubicBezTo>
                        <a:pt x="33" y="44"/>
                        <a:pt x="33" y="44"/>
                        <a:pt x="33" y="44"/>
                      </a:cubicBezTo>
                      <a:cubicBezTo>
                        <a:pt x="51" y="44"/>
                        <a:pt x="51" y="44"/>
                        <a:pt x="51" y="44"/>
                      </a:cubicBezTo>
                      <a:cubicBezTo>
                        <a:pt x="51" y="20"/>
                        <a:pt x="51" y="20"/>
                        <a:pt x="51" y="2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9" name="Freeform 67"/>
                <p:cNvSpPr>
                  <a:spLocks/>
                </p:cNvSpPr>
                <p:nvPr/>
              </p:nvSpPr>
              <p:spPr bwMode="auto">
                <a:xfrm>
                  <a:off x="5467215" y="5059363"/>
                  <a:ext cx="152400" cy="122238"/>
                </a:xfrm>
                <a:custGeom>
                  <a:avLst/>
                  <a:gdLst>
                    <a:gd name="T0" fmla="*/ 37 w 40"/>
                    <a:gd name="T1" fmla="*/ 32 h 32"/>
                    <a:gd name="T2" fmla="*/ 35 w 40"/>
                    <a:gd name="T3" fmla="*/ 32 h 32"/>
                    <a:gd name="T4" fmla="*/ 1 w 40"/>
                    <a:gd name="T5" fmla="*/ 6 h 32"/>
                    <a:gd name="T6" fmla="*/ 0 w 40"/>
                    <a:gd name="T7" fmla="*/ 2 h 32"/>
                    <a:gd name="T8" fmla="*/ 4 w 40"/>
                    <a:gd name="T9" fmla="*/ 2 h 32"/>
                    <a:gd name="T10" fmla="*/ 38 w 40"/>
                    <a:gd name="T11" fmla="*/ 27 h 32"/>
                    <a:gd name="T12" fmla="*/ 39 w 40"/>
                    <a:gd name="T13" fmla="*/ 31 h 32"/>
                    <a:gd name="T14" fmla="*/ 37 w 40"/>
                    <a:gd name="T15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" h="32">
                      <a:moveTo>
                        <a:pt x="37" y="32"/>
                      </a:moveTo>
                      <a:cubicBezTo>
                        <a:pt x="36" y="32"/>
                        <a:pt x="35" y="32"/>
                        <a:pt x="35" y="32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5"/>
                        <a:pt x="0" y="3"/>
                        <a:pt x="0" y="2"/>
                      </a:cubicBezTo>
                      <a:cubicBezTo>
                        <a:pt x="1" y="1"/>
                        <a:pt x="3" y="0"/>
                        <a:pt x="4" y="2"/>
                      </a:cubicBezTo>
                      <a:cubicBezTo>
                        <a:pt x="38" y="27"/>
                        <a:pt x="38" y="27"/>
                        <a:pt x="38" y="27"/>
                      </a:cubicBezTo>
                      <a:cubicBezTo>
                        <a:pt x="40" y="29"/>
                        <a:pt x="40" y="30"/>
                        <a:pt x="39" y="31"/>
                      </a:cubicBezTo>
                      <a:cubicBezTo>
                        <a:pt x="38" y="32"/>
                        <a:pt x="38" y="32"/>
                        <a:pt x="37" y="32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0" name="Freeform 68"/>
                <p:cNvSpPr>
                  <a:spLocks/>
                </p:cNvSpPr>
                <p:nvPr/>
              </p:nvSpPr>
              <p:spPr bwMode="auto">
                <a:xfrm>
                  <a:off x="5332277" y="5059363"/>
                  <a:ext cx="153988" cy="122238"/>
                </a:xfrm>
                <a:custGeom>
                  <a:avLst/>
                  <a:gdLst>
                    <a:gd name="T0" fmla="*/ 3 w 40"/>
                    <a:gd name="T1" fmla="*/ 32 h 32"/>
                    <a:gd name="T2" fmla="*/ 1 w 40"/>
                    <a:gd name="T3" fmla="*/ 31 h 32"/>
                    <a:gd name="T4" fmla="*/ 2 w 40"/>
                    <a:gd name="T5" fmla="*/ 27 h 32"/>
                    <a:gd name="T6" fmla="*/ 36 w 40"/>
                    <a:gd name="T7" fmla="*/ 2 h 32"/>
                    <a:gd name="T8" fmla="*/ 40 w 40"/>
                    <a:gd name="T9" fmla="*/ 2 h 32"/>
                    <a:gd name="T10" fmla="*/ 39 w 40"/>
                    <a:gd name="T11" fmla="*/ 6 h 32"/>
                    <a:gd name="T12" fmla="*/ 5 w 40"/>
                    <a:gd name="T13" fmla="*/ 32 h 32"/>
                    <a:gd name="T14" fmla="*/ 3 w 40"/>
                    <a:gd name="T15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" h="32">
                      <a:moveTo>
                        <a:pt x="3" y="32"/>
                      </a:moveTo>
                      <a:cubicBezTo>
                        <a:pt x="2" y="32"/>
                        <a:pt x="2" y="32"/>
                        <a:pt x="1" y="31"/>
                      </a:cubicBezTo>
                      <a:cubicBezTo>
                        <a:pt x="0" y="30"/>
                        <a:pt x="0" y="29"/>
                        <a:pt x="2" y="27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7" y="0"/>
                        <a:pt x="39" y="1"/>
                        <a:pt x="40" y="2"/>
                      </a:cubicBezTo>
                      <a:cubicBezTo>
                        <a:pt x="40" y="3"/>
                        <a:pt x="40" y="5"/>
                        <a:pt x="39" y="6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5" y="32"/>
                        <a:pt x="4" y="32"/>
                        <a:pt x="3" y="32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1" name="Freeform 69"/>
                <p:cNvSpPr>
                  <a:spLocks/>
                </p:cNvSpPr>
                <p:nvPr/>
              </p:nvSpPr>
              <p:spPr bwMode="auto">
                <a:xfrm>
                  <a:off x="5435465" y="5140325"/>
                  <a:ext cx="80963" cy="22225"/>
                </a:xfrm>
                <a:custGeom>
                  <a:avLst/>
                  <a:gdLst>
                    <a:gd name="T0" fmla="*/ 11 w 21"/>
                    <a:gd name="T1" fmla="*/ 0 h 6"/>
                    <a:gd name="T2" fmla="*/ 1 w 21"/>
                    <a:gd name="T3" fmla="*/ 4 h 6"/>
                    <a:gd name="T4" fmla="*/ 1 w 21"/>
                    <a:gd name="T5" fmla="*/ 6 h 6"/>
                    <a:gd name="T6" fmla="*/ 3 w 21"/>
                    <a:gd name="T7" fmla="*/ 6 h 6"/>
                    <a:gd name="T8" fmla="*/ 11 w 21"/>
                    <a:gd name="T9" fmla="*/ 2 h 6"/>
                    <a:gd name="T10" fmla="*/ 18 w 21"/>
                    <a:gd name="T11" fmla="*/ 6 h 6"/>
                    <a:gd name="T12" fmla="*/ 20 w 21"/>
                    <a:gd name="T13" fmla="*/ 6 h 6"/>
                    <a:gd name="T14" fmla="*/ 20 w 21"/>
                    <a:gd name="T15" fmla="*/ 6 h 6"/>
                    <a:gd name="T16" fmla="*/ 20 w 21"/>
                    <a:gd name="T17" fmla="*/ 4 h 6"/>
                    <a:gd name="T18" fmla="*/ 11 w 21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6">
                      <a:moveTo>
                        <a:pt x="11" y="0"/>
                      </a:moveTo>
                      <a:cubicBezTo>
                        <a:pt x="7" y="0"/>
                        <a:pt x="3" y="1"/>
                        <a:pt x="1" y="4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5" y="4"/>
                        <a:pt x="7" y="2"/>
                        <a:pt x="11" y="2"/>
                      </a:cubicBezTo>
                      <a:cubicBezTo>
                        <a:pt x="14" y="2"/>
                        <a:pt x="16" y="4"/>
                        <a:pt x="18" y="6"/>
                      </a:cubicBezTo>
                      <a:cubicBezTo>
                        <a:pt x="19" y="6"/>
                        <a:pt x="19" y="6"/>
                        <a:pt x="20" y="6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5"/>
                        <a:pt x="21" y="4"/>
                        <a:pt x="20" y="4"/>
                      </a:cubicBezTo>
                      <a:cubicBezTo>
                        <a:pt x="18" y="1"/>
                        <a:pt x="14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2" name="Freeform 70"/>
                <p:cNvSpPr>
                  <a:spLocks/>
                </p:cNvSpPr>
                <p:nvPr/>
              </p:nvSpPr>
              <p:spPr bwMode="auto">
                <a:xfrm>
                  <a:off x="5451340" y="5159375"/>
                  <a:ext cx="49213" cy="22225"/>
                </a:xfrm>
                <a:custGeom>
                  <a:avLst/>
                  <a:gdLst>
                    <a:gd name="T0" fmla="*/ 0 w 13"/>
                    <a:gd name="T1" fmla="*/ 3 h 6"/>
                    <a:gd name="T2" fmla="*/ 0 w 13"/>
                    <a:gd name="T3" fmla="*/ 5 h 6"/>
                    <a:gd name="T4" fmla="*/ 3 w 13"/>
                    <a:gd name="T5" fmla="*/ 5 h 6"/>
                    <a:gd name="T6" fmla="*/ 10 w 13"/>
                    <a:gd name="T7" fmla="*/ 5 h 6"/>
                    <a:gd name="T8" fmla="*/ 11 w 13"/>
                    <a:gd name="T9" fmla="*/ 6 h 6"/>
                    <a:gd name="T10" fmla="*/ 12 w 13"/>
                    <a:gd name="T11" fmla="*/ 5 h 6"/>
                    <a:gd name="T12" fmla="*/ 12 w 13"/>
                    <a:gd name="T13" fmla="*/ 3 h 6"/>
                    <a:gd name="T14" fmla="*/ 0 w 1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6"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1" y="6"/>
                        <a:pt x="2" y="6"/>
                        <a:pt x="3" y="5"/>
                      </a:cubicBezTo>
                      <a:cubicBezTo>
                        <a:pt x="5" y="3"/>
                        <a:pt x="8" y="3"/>
                        <a:pt x="10" y="5"/>
                      </a:cubicBezTo>
                      <a:cubicBezTo>
                        <a:pt x="10" y="5"/>
                        <a:pt x="11" y="6"/>
                        <a:pt x="11" y="6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3" y="4"/>
                        <a:pt x="13" y="4"/>
                        <a:pt x="12" y="3"/>
                      </a:cubicBezTo>
                      <a:cubicBezTo>
                        <a:pt x="9" y="0"/>
                        <a:pt x="4" y="0"/>
                        <a:pt x="0" y="3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3" name="Oval 71"/>
                <p:cNvSpPr>
                  <a:spLocks noChangeArrowheads="1"/>
                </p:cNvSpPr>
                <p:nvPr/>
              </p:nvSpPr>
              <p:spPr bwMode="auto">
                <a:xfrm>
                  <a:off x="5467215" y="5184775"/>
                  <a:ext cx="19050" cy="19050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3790115" y="2494016"/>
              <a:ext cx="204693" cy="101397"/>
              <a:chOff x="836085" y="1496592"/>
              <a:chExt cx="538984" cy="266991"/>
            </a:xfrm>
            <a:solidFill>
              <a:srgbClr val="014093">
                <a:lumMod val="20000"/>
                <a:lumOff val="80000"/>
              </a:srgbClr>
            </a:solidFill>
          </p:grpSpPr>
          <p:sp>
            <p:nvSpPr>
              <p:cNvPr id="178" name="Freeform 751"/>
              <p:cNvSpPr>
                <a:spLocks/>
              </p:cNvSpPr>
              <p:nvPr/>
            </p:nvSpPr>
            <p:spPr bwMode="auto">
              <a:xfrm>
                <a:off x="836085" y="1647587"/>
                <a:ext cx="538984" cy="115996"/>
              </a:xfrm>
              <a:custGeom>
                <a:avLst/>
                <a:gdLst>
                  <a:gd name="T0" fmla="*/ 204 w 228"/>
                  <a:gd name="T1" fmla="*/ 49 h 49"/>
                  <a:gd name="T2" fmla="*/ 24 w 228"/>
                  <a:gd name="T3" fmla="*/ 49 h 49"/>
                  <a:gd name="T4" fmla="*/ 0 w 228"/>
                  <a:gd name="T5" fmla="*/ 25 h 49"/>
                  <a:gd name="T6" fmla="*/ 0 w 228"/>
                  <a:gd name="T7" fmla="*/ 25 h 49"/>
                  <a:gd name="T8" fmla="*/ 24 w 228"/>
                  <a:gd name="T9" fmla="*/ 0 h 49"/>
                  <a:gd name="T10" fmla="*/ 204 w 228"/>
                  <a:gd name="T11" fmla="*/ 0 h 49"/>
                  <a:gd name="T12" fmla="*/ 228 w 228"/>
                  <a:gd name="T13" fmla="*/ 25 h 49"/>
                  <a:gd name="T14" fmla="*/ 228 w 228"/>
                  <a:gd name="T15" fmla="*/ 25 h 49"/>
                  <a:gd name="T16" fmla="*/ 204 w 228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49">
                    <a:moveTo>
                      <a:pt x="204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17" y="0"/>
                      <a:pt x="228" y="11"/>
                      <a:pt x="228" y="25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28" y="38"/>
                      <a:pt x="217" y="49"/>
                      <a:pt x="20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79" name="Freeform 752"/>
              <p:cNvSpPr>
                <a:spLocks/>
              </p:cNvSpPr>
              <p:nvPr/>
            </p:nvSpPr>
            <p:spPr bwMode="auto">
              <a:xfrm>
                <a:off x="955081" y="1571590"/>
                <a:ext cx="382988" cy="115996"/>
              </a:xfrm>
              <a:custGeom>
                <a:avLst/>
                <a:gdLst>
                  <a:gd name="T0" fmla="*/ 137 w 162"/>
                  <a:gd name="T1" fmla="*/ 49 h 49"/>
                  <a:gd name="T2" fmla="*/ 24 w 162"/>
                  <a:gd name="T3" fmla="*/ 49 h 49"/>
                  <a:gd name="T4" fmla="*/ 0 w 162"/>
                  <a:gd name="T5" fmla="*/ 25 h 49"/>
                  <a:gd name="T6" fmla="*/ 0 w 162"/>
                  <a:gd name="T7" fmla="*/ 25 h 49"/>
                  <a:gd name="T8" fmla="*/ 24 w 162"/>
                  <a:gd name="T9" fmla="*/ 0 h 49"/>
                  <a:gd name="T10" fmla="*/ 137 w 162"/>
                  <a:gd name="T11" fmla="*/ 0 h 49"/>
                  <a:gd name="T12" fmla="*/ 162 w 162"/>
                  <a:gd name="T13" fmla="*/ 25 h 49"/>
                  <a:gd name="T14" fmla="*/ 162 w 162"/>
                  <a:gd name="T15" fmla="*/ 25 h 49"/>
                  <a:gd name="T16" fmla="*/ 137 w 162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49">
                    <a:moveTo>
                      <a:pt x="137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1" y="0"/>
                      <a:pt x="162" y="11"/>
                      <a:pt x="162" y="25"/>
                    </a:cubicBezTo>
                    <a:cubicBezTo>
                      <a:pt x="162" y="25"/>
                      <a:pt x="162" y="25"/>
                      <a:pt x="162" y="25"/>
                    </a:cubicBezTo>
                    <a:cubicBezTo>
                      <a:pt x="162" y="38"/>
                      <a:pt x="151" y="49"/>
                      <a:pt x="13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80" name="Freeform 753"/>
              <p:cNvSpPr>
                <a:spLocks/>
              </p:cNvSpPr>
              <p:nvPr/>
            </p:nvSpPr>
            <p:spPr bwMode="auto">
              <a:xfrm>
                <a:off x="1106076" y="1496592"/>
                <a:ext cx="181994" cy="115996"/>
              </a:xfrm>
              <a:custGeom>
                <a:avLst/>
                <a:gdLst>
                  <a:gd name="T0" fmla="*/ 52 w 77"/>
                  <a:gd name="T1" fmla="*/ 49 h 49"/>
                  <a:gd name="T2" fmla="*/ 24 w 77"/>
                  <a:gd name="T3" fmla="*/ 49 h 49"/>
                  <a:gd name="T4" fmla="*/ 0 w 77"/>
                  <a:gd name="T5" fmla="*/ 24 h 49"/>
                  <a:gd name="T6" fmla="*/ 0 w 77"/>
                  <a:gd name="T7" fmla="*/ 24 h 49"/>
                  <a:gd name="T8" fmla="*/ 24 w 77"/>
                  <a:gd name="T9" fmla="*/ 0 h 49"/>
                  <a:gd name="T10" fmla="*/ 52 w 77"/>
                  <a:gd name="T11" fmla="*/ 0 h 49"/>
                  <a:gd name="T12" fmla="*/ 77 w 77"/>
                  <a:gd name="T13" fmla="*/ 24 h 49"/>
                  <a:gd name="T14" fmla="*/ 77 w 77"/>
                  <a:gd name="T15" fmla="*/ 24 h 49"/>
                  <a:gd name="T16" fmla="*/ 52 w 77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49">
                    <a:moveTo>
                      <a:pt x="52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6" y="0"/>
                      <a:pt x="77" y="11"/>
                      <a:pt x="77" y="24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77" y="38"/>
                      <a:pt x="66" y="49"/>
                      <a:pt x="5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3740007" y="3240606"/>
              <a:ext cx="304909" cy="304909"/>
              <a:chOff x="3740007" y="3240606"/>
              <a:chExt cx="304909" cy="304909"/>
            </a:xfrm>
          </p:grpSpPr>
          <p:sp>
            <p:nvSpPr>
              <p:cNvPr id="171" name="Oval 30"/>
              <p:cNvSpPr>
                <a:spLocks noChangeArrowheads="1"/>
              </p:cNvSpPr>
              <p:nvPr/>
            </p:nvSpPr>
            <p:spPr bwMode="auto">
              <a:xfrm>
                <a:off x="3740007" y="3240606"/>
                <a:ext cx="304909" cy="304909"/>
              </a:xfrm>
              <a:prstGeom prst="ellipse">
                <a:avLst/>
              </a:prstGeom>
              <a:solidFill>
                <a:srgbClr val="025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grpSp>
            <p:nvGrpSpPr>
              <p:cNvPr id="172" name="Group 171"/>
              <p:cNvGrpSpPr>
                <a:grpSpLocks noChangeAspect="1"/>
              </p:cNvGrpSpPr>
              <p:nvPr/>
            </p:nvGrpSpPr>
            <p:grpSpPr>
              <a:xfrm>
                <a:off x="3847952" y="3314110"/>
                <a:ext cx="89018" cy="157901"/>
                <a:chOff x="839748" y="3892512"/>
                <a:chExt cx="167995" cy="297991"/>
              </a:xfrm>
            </p:grpSpPr>
            <p:sp>
              <p:nvSpPr>
                <p:cNvPr id="173" name="Freeform 307"/>
                <p:cNvSpPr>
                  <a:spLocks/>
                </p:cNvSpPr>
                <p:nvPr/>
              </p:nvSpPr>
              <p:spPr bwMode="auto">
                <a:xfrm>
                  <a:off x="839748" y="3892512"/>
                  <a:ext cx="167995" cy="297991"/>
                </a:xfrm>
                <a:custGeom>
                  <a:avLst/>
                  <a:gdLst>
                    <a:gd name="T0" fmla="*/ 62 w 71"/>
                    <a:gd name="T1" fmla="*/ 0 h 126"/>
                    <a:gd name="T2" fmla="*/ 9 w 71"/>
                    <a:gd name="T3" fmla="*/ 0 h 126"/>
                    <a:gd name="T4" fmla="*/ 0 w 71"/>
                    <a:gd name="T5" fmla="*/ 9 h 126"/>
                    <a:gd name="T6" fmla="*/ 0 w 71"/>
                    <a:gd name="T7" fmla="*/ 117 h 126"/>
                    <a:gd name="T8" fmla="*/ 9 w 71"/>
                    <a:gd name="T9" fmla="*/ 126 h 126"/>
                    <a:gd name="T10" fmla="*/ 62 w 71"/>
                    <a:gd name="T11" fmla="*/ 126 h 126"/>
                    <a:gd name="T12" fmla="*/ 71 w 71"/>
                    <a:gd name="T13" fmla="*/ 117 h 126"/>
                    <a:gd name="T14" fmla="*/ 71 w 71"/>
                    <a:gd name="T15" fmla="*/ 9 h 126"/>
                    <a:gd name="T16" fmla="*/ 62 w 71"/>
                    <a:gd name="T1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126">
                      <a:moveTo>
                        <a:pt x="62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4" y="126"/>
                        <a:pt x="9" y="126"/>
                      </a:cubicBezTo>
                      <a:cubicBezTo>
                        <a:pt x="62" y="126"/>
                        <a:pt x="62" y="126"/>
                        <a:pt x="62" y="126"/>
                      </a:cubicBezTo>
                      <a:cubicBezTo>
                        <a:pt x="67" y="126"/>
                        <a:pt x="71" y="122"/>
                        <a:pt x="71" y="117"/>
                      </a:cubicBez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1" y="4"/>
                        <a:pt x="67" y="0"/>
                        <a:pt x="62" y="0"/>
                      </a:cubicBezTo>
                      <a:close/>
                    </a:path>
                  </a:pathLst>
                </a:custGeom>
                <a:solidFill>
                  <a:srgbClr val="014093">
                    <a:lumMod val="20000"/>
                    <a:lumOff val="8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4" name="Oval 308"/>
                <p:cNvSpPr>
                  <a:spLocks noChangeArrowheads="1"/>
                </p:cNvSpPr>
                <p:nvPr/>
              </p:nvSpPr>
              <p:spPr bwMode="auto">
                <a:xfrm>
                  <a:off x="915746" y="4159501"/>
                  <a:ext cx="18999" cy="1899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5" name="Freeform 309"/>
                <p:cNvSpPr>
                  <a:spLocks/>
                </p:cNvSpPr>
                <p:nvPr/>
              </p:nvSpPr>
              <p:spPr bwMode="auto">
                <a:xfrm>
                  <a:off x="905746" y="3909509"/>
                  <a:ext cx="35999" cy="2000"/>
                </a:xfrm>
                <a:custGeom>
                  <a:avLst/>
                  <a:gdLst>
                    <a:gd name="T0" fmla="*/ 15 w 15"/>
                    <a:gd name="T1" fmla="*/ 1 h 1"/>
                    <a:gd name="T2" fmla="*/ 0 w 15"/>
                    <a:gd name="T3" fmla="*/ 1 h 1"/>
                    <a:gd name="T4" fmla="*/ 0 w 15"/>
                    <a:gd name="T5" fmla="*/ 1 h 1"/>
                    <a:gd name="T6" fmla="*/ 0 w 15"/>
                    <a:gd name="T7" fmla="*/ 0 h 1"/>
                    <a:gd name="T8" fmla="*/ 15 w 15"/>
                    <a:gd name="T9" fmla="*/ 0 h 1"/>
                    <a:gd name="T10" fmla="*/ 15 w 15"/>
                    <a:gd name="T11" fmla="*/ 1 h 1"/>
                    <a:gd name="T12" fmla="*/ 15 w 15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">
                      <a:moveTo>
                        <a:pt x="15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6" name="Rectangle 310"/>
                <p:cNvSpPr>
                  <a:spLocks noChangeArrowheads="1"/>
                </p:cNvSpPr>
                <p:nvPr/>
              </p:nvSpPr>
              <p:spPr bwMode="auto">
                <a:xfrm>
                  <a:off x="856747" y="3935508"/>
                  <a:ext cx="133996" cy="20599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7" name="Rectangle 311"/>
                <p:cNvSpPr>
                  <a:spLocks noChangeArrowheads="1"/>
                </p:cNvSpPr>
                <p:nvPr/>
              </p:nvSpPr>
              <p:spPr bwMode="auto">
                <a:xfrm>
                  <a:off x="856747" y="3935508"/>
                  <a:ext cx="133996" cy="205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</p:grpSp>
      </p:grpSp>
      <p:pic>
        <p:nvPicPr>
          <p:cNvPr id="220" name="Picture 2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670" y="341313"/>
            <a:ext cx="607041" cy="621881"/>
          </a:xfrm>
          <a:prstGeom prst="rect">
            <a:avLst/>
          </a:prstGeom>
        </p:spPr>
      </p:pic>
      <p:sp>
        <p:nvSpPr>
          <p:cNvPr id="221" name="Rectangle 220"/>
          <p:cNvSpPr/>
          <p:nvPr/>
        </p:nvSpPr>
        <p:spPr>
          <a:xfrm>
            <a:off x="6838383" y="918446"/>
            <a:ext cx="2305617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Software Defined Access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(SD-Access)</a:t>
            </a:r>
          </a:p>
        </p:txBody>
      </p:sp>
    </p:spTree>
    <p:extLst>
      <p:ext uri="{BB962C8B-B14F-4D97-AF65-F5344CB8AC3E}">
        <p14:creationId xmlns:p14="http://schemas.microsoft.com/office/powerpoint/2010/main" val="32822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三角形 177"/>
          <p:cNvSpPr/>
          <p:nvPr/>
        </p:nvSpPr>
        <p:spPr>
          <a:xfrm flipV="1">
            <a:off x="1618866" y="2568747"/>
            <a:ext cx="6141491" cy="239513"/>
          </a:xfrm>
          <a:prstGeom prst="triangle">
            <a:avLst>
              <a:gd name="adj" fmla="val 5161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9" name="正方形/長方形 178"/>
          <p:cNvSpPr/>
          <p:nvPr/>
        </p:nvSpPr>
        <p:spPr>
          <a:xfrm>
            <a:off x="6287574" y="2688855"/>
            <a:ext cx="2566884" cy="726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7" name="正方形/長方形 176"/>
          <p:cNvSpPr/>
          <p:nvPr/>
        </p:nvSpPr>
        <p:spPr>
          <a:xfrm>
            <a:off x="1618866" y="1208110"/>
            <a:ext cx="6141491" cy="1360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  <a:ea typeface="MS PGothic" charset="-128"/>
                <a:cs typeface="MS PGothic" charset="-128"/>
              </a:rPr>
              <a:t>DNA</a:t>
            </a:r>
            <a:r>
              <a:rPr kumimoji="1" lang="ja-JP" altLang="en-US" dirty="0">
                <a:solidFill>
                  <a:schemeClr val="bg1"/>
                </a:solidFill>
                <a:ea typeface="MS PGothic" charset="-128"/>
                <a:cs typeface="MS PGothic" charset="-128"/>
              </a:rPr>
              <a:t>の構成要素</a:t>
            </a:r>
          </a:p>
        </p:txBody>
      </p:sp>
      <p:sp>
        <p:nvSpPr>
          <p:cNvPr id="3" name="TextBox 214">
            <a:extLst>
              <a:ext uri="{FF2B5EF4-FFF2-40B4-BE49-F238E27FC236}">
                <a16:creationId xmlns:a16="http://schemas.microsoft.com/office/drawing/2014/main" xmlns="" id="{6FEA5A95-AEBB-46DA-A5C8-CD01CD0ADE30}"/>
              </a:ext>
            </a:extLst>
          </p:cNvPr>
          <p:cNvSpPr txBox="1"/>
          <p:nvPr/>
        </p:nvSpPr>
        <p:spPr>
          <a:xfrm>
            <a:off x="3118258" y="3045153"/>
            <a:ext cx="2910092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DNA Center </a:t>
            </a:r>
            <a:r>
              <a:rPr kumimoji="0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アプライアンス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4" name="Straight Connector 200"/>
          <p:cNvCxnSpPr/>
          <p:nvPr/>
        </p:nvCxnSpPr>
        <p:spPr>
          <a:xfrm flipH="1">
            <a:off x="5639431" y="2906947"/>
            <a:ext cx="880911" cy="2646"/>
          </a:xfrm>
          <a:prstGeom prst="line">
            <a:avLst/>
          </a:prstGeom>
          <a:ln w="1270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9"/>
          <p:cNvCxnSpPr/>
          <p:nvPr/>
        </p:nvCxnSpPr>
        <p:spPr>
          <a:xfrm>
            <a:off x="4597581" y="3027693"/>
            <a:ext cx="0" cy="59318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2"/>
          <p:cNvCxnSpPr/>
          <p:nvPr/>
        </p:nvCxnSpPr>
        <p:spPr>
          <a:xfrm flipH="1">
            <a:off x="5077523" y="1701861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3"/>
          <p:cNvCxnSpPr/>
          <p:nvPr/>
        </p:nvCxnSpPr>
        <p:spPr>
          <a:xfrm flipH="1">
            <a:off x="5077523" y="2243135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1"/>
          <p:cNvCxnSpPr/>
          <p:nvPr/>
        </p:nvCxnSpPr>
        <p:spPr>
          <a:xfrm flipH="1">
            <a:off x="3223590" y="1701861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2"/>
          <p:cNvCxnSpPr/>
          <p:nvPr/>
        </p:nvCxnSpPr>
        <p:spPr>
          <a:xfrm flipH="1">
            <a:off x="3223590" y="2243135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83"/>
          <p:cNvGrpSpPr/>
          <p:nvPr/>
        </p:nvGrpSpPr>
        <p:grpSpPr>
          <a:xfrm>
            <a:off x="3664493" y="1459153"/>
            <a:ext cx="1905018" cy="1072524"/>
            <a:chOff x="707708" y="2870711"/>
            <a:chExt cx="3687977" cy="2076331"/>
          </a:xfrm>
        </p:grpSpPr>
        <p:pic>
          <p:nvPicPr>
            <p:cNvPr id="11" name="Picture 8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708" y="2870711"/>
              <a:ext cx="3687977" cy="2076331"/>
            </a:xfrm>
            <a:prstGeom prst="rect">
              <a:avLst/>
            </a:prstGeom>
          </p:spPr>
        </p:pic>
        <p:pic>
          <p:nvPicPr>
            <p:cNvPr id="12" name="Picture 8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981" y="3143250"/>
              <a:ext cx="2186853" cy="1366626"/>
            </a:xfrm>
            <a:prstGeom prst="rect">
              <a:avLst/>
            </a:prstGeom>
          </p:spPr>
        </p:pic>
      </p:grpSp>
      <p:pic>
        <p:nvPicPr>
          <p:cNvPr id="13" name="Picture 4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329" y="2757800"/>
            <a:ext cx="2397243" cy="303106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3437977" y="1171039"/>
            <a:ext cx="228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DNA Center</a:t>
            </a:r>
          </a:p>
        </p:txBody>
      </p:sp>
      <p:sp>
        <p:nvSpPr>
          <p:cNvPr id="15" name="TextBox 30"/>
          <p:cNvSpPr txBox="1"/>
          <p:nvPr/>
        </p:nvSpPr>
        <p:spPr>
          <a:xfrm>
            <a:off x="1982854" y="1610245"/>
            <a:ext cx="66533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ポリシー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" name="TextBox 31"/>
          <p:cNvSpPr txBox="1"/>
          <p:nvPr/>
        </p:nvSpPr>
        <p:spPr>
          <a:xfrm>
            <a:off x="6540875" y="1610245"/>
            <a:ext cx="76236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デザイン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9" name="Oval 45"/>
          <p:cNvSpPr/>
          <p:nvPr/>
        </p:nvSpPr>
        <p:spPr>
          <a:xfrm>
            <a:off x="4553389" y="3043603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" name="Oval 64"/>
          <p:cNvSpPr/>
          <p:nvPr/>
        </p:nvSpPr>
        <p:spPr>
          <a:xfrm>
            <a:off x="2774010" y="2009445"/>
            <a:ext cx="457200" cy="4572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2" name="TextBox 65"/>
          <p:cNvSpPr txBox="1"/>
          <p:nvPr/>
        </p:nvSpPr>
        <p:spPr>
          <a:xfrm>
            <a:off x="1350766" y="2156043"/>
            <a:ext cx="129742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プロビジョニング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" name="TextBox 66"/>
          <p:cNvSpPr txBox="1"/>
          <p:nvPr/>
        </p:nvSpPr>
        <p:spPr>
          <a:xfrm>
            <a:off x="6540875" y="2128343"/>
            <a:ext cx="1219482" cy="240066"/>
          </a:xfrm>
          <a:prstGeom prst="rect">
            <a:avLst/>
          </a:prstGeom>
          <a:noFill/>
        </p:spPr>
        <p:txBody>
          <a:bodyPr wrap="square" lIns="27432" tIns="27432" rIns="27432" bIns="27432" rtlCol="0" anchor="ctr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アシュアランス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Rounded Rectangle 2"/>
          <p:cNvSpPr/>
          <p:nvPr/>
        </p:nvSpPr>
        <p:spPr>
          <a:xfrm>
            <a:off x="1209675" y="3579313"/>
            <a:ext cx="6543675" cy="1279203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 cap="rnd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5" name="Group 29"/>
          <p:cNvGrpSpPr/>
          <p:nvPr/>
        </p:nvGrpSpPr>
        <p:grpSpPr>
          <a:xfrm>
            <a:off x="3537745" y="3687735"/>
            <a:ext cx="858420" cy="939247"/>
            <a:chOff x="5124630" y="3493829"/>
            <a:chExt cx="858420" cy="939247"/>
          </a:xfrm>
        </p:grpSpPr>
        <p:sp>
          <p:nvSpPr>
            <p:cNvPr id="26" name="TextBox 17"/>
            <p:cNvSpPr txBox="1"/>
            <p:nvPr/>
          </p:nvSpPr>
          <p:spPr>
            <a:xfrm>
              <a:off x="5142214" y="4171466"/>
              <a:ext cx="84083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ルータ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27" name="Group 79"/>
            <p:cNvGrpSpPr/>
            <p:nvPr/>
          </p:nvGrpSpPr>
          <p:grpSpPr>
            <a:xfrm>
              <a:off x="5124630" y="3493829"/>
              <a:ext cx="787654" cy="696419"/>
              <a:chOff x="3991622" y="3548429"/>
              <a:chExt cx="787654" cy="696419"/>
            </a:xfrm>
          </p:grpSpPr>
          <p:pic>
            <p:nvPicPr>
              <p:cNvPr id="28" name="Picture 36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1622" y="3572801"/>
                <a:ext cx="780751" cy="64447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Rounded Rectangle 37"/>
              <p:cNvSpPr/>
              <p:nvPr/>
            </p:nvSpPr>
            <p:spPr>
              <a:xfrm>
                <a:off x="4082856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30" name="Group 28"/>
          <p:cNvGrpSpPr/>
          <p:nvPr/>
        </p:nvGrpSpPr>
        <p:grpSpPr>
          <a:xfrm>
            <a:off x="4539195" y="3687735"/>
            <a:ext cx="1373010" cy="1093135"/>
            <a:chOff x="6139736" y="3493829"/>
            <a:chExt cx="1373010" cy="1093135"/>
          </a:xfrm>
        </p:grpSpPr>
        <p:sp>
          <p:nvSpPr>
            <p:cNvPr id="31" name="TextBox 18"/>
            <p:cNvSpPr txBox="1"/>
            <p:nvPr/>
          </p:nvSpPr>
          <p:spPr>
            <a:xfrm>
              <a:off x="6139736" y="4171466"/>
              <a:ext cx="137301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ワイヤレス </a:t>
              </a:r>
              <a:r>
                <a:rPr kumimoji="0" lang="en-US" altLang="ja-JP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LAN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コントローラ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32" name="Group 77"/>
            <p:cNvGrpSpPr/>
            <p:nvPr/>
          </p:nvGrpSpPr>
          <p:grpSpPr>
            <a:xfrm>
              <a:off x="6428813" y="3493829"/>
              <a:ext cx="729882" cy="696419"/>
              <a:chOff x="4883403" y="3548429"/>
              <a:chExt cx="729882" cy="696419"/>
            </a:xfrm>
          </p:grpSpPr>
          <p:pic>
            <p:nvPicPr>
              <p:cNvPr id="33" name="Picture 39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83403" y="3561652"/>
                <a:ext cx="721645" cy="6667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Rounded Rectangle 40"/>
              <p:cNvSpPr/>
              <p:nvPr/>
            </p:nvSpPr>
            <p:spPr>
              <a:xfrm>
                <a:off x="4916865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35" name="Group 27"/>
          <p:cNvGrpSpPr/>
          <p:nvPr/>
        </p:nvGrpSpPr>
        <p:grpSpPr>
          <a:xfrm>
            <a:off x="5650499" y="3687735"/>
            <a:ext cx="1467613" cy="1093135"/>
            <a:chOff x="7325897" y="3493829"/>
            <a:chExt cx="1467613" cy="1093135"/>
          </a:xfrm>
        </p:grpSpPr>
        <p:sp>
          <p:nvSpPr>
            <p:cNvPr id="36" name="TextBox 19"/>
            <p:cNvSpPr txBox="1"/>
            <p:nvPr/>
          </p:nvSpPr>
          <p:spPr>
            <a:xfrm>
              <a:off x="7325897" y="4171466"/>
              <a:ext cx="1467613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アクセス</a:t>
              </a:r>
              <a:endParaRPr kumimoji="0" lang="en-US" altLang="ja-JP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ポイント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37" name="Group 81"/>
            <p:cNvGrpSpPr/>
            <p:nvPr/>
          </p:nvGrpSpPr>
          <p:grpSpPr>
            <a:xfrm>
              <a:off x="7675225" y="3493829"/>
              <a:ext cx="800696" cy="696419"/>
              <a:chOff x="5698735" y="3548429"/>
              <a:chExt cx="800696" cy="696419"/>
            </a:xfrm>
          </p:grpSpPr>
          <p:sp>
            <p:nvSpPr>
              <p:cNvPr id="38" name="Rounded Rectangle 13"/>
              <p:cNvSpPr/>
              <p:nvPr/>
            </p:nvSpPr>
            <p:spPr>
              <a:xfrm>
                <a:off x="5750873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pic>
            <p:nvPicPr>
              <p:cNvPr id="39" name="Picture 4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8735" y="3576718"/>
                <a:ext cx="800696" cy="64055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40" name="Oval 48"/>
          <p:cNvSpPr/>
          <p:nvPr/>
        </p:nvSpPr>
        <p:spPr>
          <a:xfrm>
            <a:off x="4553390" y="3534675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1" name="Group 32"/>
          <p:cNvGrpSpPr/>
          <p:nvPr/>
        </p:nvGrpSpPr>
        <p:grpSpPr>
          <a:xfrm>
            <a:off x="2397488" y="3648879"/>
            <a:ext cx="849702" cy="978103"/>
            <a:chOff x="3830547" y="3454973"/>
            <a:chExt cx="849702" cy="978103"/>
          </a:xfrm>
        </p:grpSpPr>
        <p:sp>
          <p:nvSpPr>
            <p:cNvPr id="42" name="TextBox 16"/>
            <p:cNvSpPr txBox="1"/>
            <p:nvPr/>
          </p:nvSpPr>
          <p:spPr>
            <a:xfrm>
              <a:off x="3832551" y="4171466"/>
              <a:ext cx="84769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スイッチ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43" name="Group 82"/>
            <p:cNvGrpSpPr/>
            <p:nvPr/>
          </p:nvGrpSpPr>
          <p:grpSpPr>
            <a:xfrm>
              <a:off x="3830547" y="3454973"/>
              <a:ext cx="777554" cy="828179"/>
              <a:chOff x="3167714" y="3509573"/>
              <a:chExt cx="777554" cy="828179"/>
            </a:xfrm>
          </p:grpSpPr>
          <p:sp>
            <p:nvSpPr>
              <p:cNvPr id="44" name="Rounded Rectangle 14"/>
              <p:cNvSpPr/>
              <p:nvPr/>
            </p:nvSpPr>
            <p:spPr>
              <a:xfrm>
                <a:off x="3248848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pic>
            <p:nvPicPr>
              <p:cNvPr id="45" name="Picture 80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67714" y="3509573"/>
                <a:ext cx="771982" cy="828179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6" name="Group 3"/>
          <p:cNvGrpSpPr/>
          <p:nvPr/>
        </p:nvGrpSpPr>
        <p:grpSpPr>
          <a:xfrm>
            <a:off x="5968926" y="2009445"/>
            <a:ext cx="457200" cy="457200"/>
            <a:chOff x="5937007" y="1761486"/>
            <a:chExt cx="457200" cy="457200"/>
          </a:xfrm>
        </p:grpSpPr>
        <p:sp>
          <p:nvSpPr>
            <p:cNvPr id="47" name="Oval 60"/>
            <p:cNvSpPr/>
            <p:nvPr/>
          </p:nvSpPr>
          <p:spPr>
            <a:xfrm>
              <a:off x="5937007" y="1761486"/>
              <a:ext cx="457200" cy="457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48" name="Freeform 26"/>
            <p:cNvSpPr>
              <a:spLocks noEditPoints="1"/>
            </p:cNvSpPr>
            <p:nvPr/>
          </p:nvSpPr>
          <p:spPr bwMode="auto">
            <a:xfrm>
              <a:off x="6016832" y="1896277"/>
              <a:ext cx="297551" cy="187619"/>
            </a:xfrm>
            <a:custGeom>
              <a:avLst/>
              <a:gdLst>
                <a:gd name="T0" fmla="*/ 599 w 1638"/>
                <a:gd name="T1" fmla="*/ 1032 h 1032"/>
                <a:gd name="T2" fmla="*/ 540 w 1638"/>
                <a:gd name="T3" fmla="*/ 991 h 1032"/>
                <a:gd name="T4" fmla="*/ 459 w 1638"/>
                <a:gd name="T5" fmla="*/ 605 h 1032"/>
                <a:gd name="T6" fmla="*/ 406 w 1638"/>
                <a:gd name="T7" fmla="*/ 697 h 1032"/>
                <a:gd name="T8" fmla="*/ 354 w 1638"/>
                <a:gd name="T9" fmla="*/ 728 h 1032"/>
                <a:gd name="T10" fmla="*/ 61 w 1638"/>
                <a:gd name="T11" fmla="*/ 728 h 1032"/>
                <a:gd name="T12" fmla="*/ 0 w 1638"/>
                <a:gd name="T13" fmla="*/ 668 h 1032"/>
                <a:gd name="T14" fmla="*/ 61 w 1638"/>
                <a:gd name="T15" fmla="*/ 607 h 1032"/>
                <a:gd name="T16" fmla="*/ 319 w 1638"/>
                <a:gd name="T17" fmla="*/ 607 h 1032"/>
                <a:gd name="T18" fmla="*/ 435 w 1638"/>
                <a:gd name="T19" fmla="*/ 412 h 1032"/>
                <a:gd name="T20" fmla="*/ 497 w 1638"/>
                <a:gd name="T21" fmla="*/ 383 h 1032"/>
                <a:gd name="T22" fmla="*/ 546 w 1638"/>
                <a:gd name="T23" fmla="*/ 430 h 1032"/>
                <a:gd name="T24" fmla="*/ 595 w 1638"/>
                <a:gd name="T25" fmla="*/ 666 h 1032"/>
                <a:gd name="T26" fmla="*/ 706 w 1638"/>
                <a:gd name="T27" fmla="*/ 49 h 1032"/>
                <a:gd name="T28" fmla="*/ 766 w 1638"/>
                <a:gd name="T29" fmla="*/ 0 h 1032"/>
                <a:gd name="T30" fmla="*/ 766 w 1638"/>
                <a:gd name="T31" fmla="*/ 0 h 1032"/>
                <a:gd name="T32" fmla="*/ 826 w 1638"/>
                <a:gd name="T33" fmla="*/ 49 h 1032"/>
                <a:gd name="T34" fmla="*/ 945 w 1638"/>
                <a:gd name="T35" fmla="*/ 742 h 1032"/>
                <a:gd name="T36" fmla="*/ 983 w 1638"/>
                <a:gd name="T37" fmla="*/ 645 h 1032"/>
                <a:gd name="T38" fmla="*/ 1039 w 1638"/>
                <a:gd name="T39" fmla="*/ 607 h 1032"/>
                <a:gd name="T40" fmla="*/ 1578 w 1638"/>
                <a:gd name="T41" fmla="*/ 607 h 1032"/>
                <a:gd name="T42" fmla="*/ 1638 w 1638"/>
                <a:gd name="T43" fmla="*/ 667 h 1032"/>
                <a:gd name="T44" fmla="*/ 1578 w 1638"/>
                <a:gd name="T45" fmla="*/ 728 h 1032"/>
                <a:gd name="T46" fmla="*/ 1080 w 1638"/>
                <a:gd name="T47" fmla="*/ 728 h 1032"/>
                <a:gd name="T48" fmla="*/ 978 w 1638"/>
                <a:gd name="T49" fmla="*/ 988 h 1032"/>
                <a:gd name="T50" fmla="*/ 915 w 1638"/>
                <a:gd name="T51" fmla="*/ 1026 h 1032"/>
                <a:gd name="T52" fmla="*/ 862 w 1638"/>
                <a:gd name="T53" fmla="*/ 976 h 1032"/>
                <a:gd name="T54" fmla="*/ 765 w 1638"/>
                <a:gd name="T55" fmla="*/ 410 h 1032"/>
                <a:gd name="T56" fmla="*/ 659 w 1638"/>
                <a:gd name="T57" fmla="*/ 989 h 1032"/>
                <a:gd name="T58" fmla="*/ 600 w 1638"/>
                <a:gd name="T59" fmla="*/ 1031 h 1032"/>
                <a:gd name="T60" fmla="*/ 599 w 1638"/>
                <a:gd name="T61" fmla="*/ 1032 h 1032"/>
                <a:gd name="T62" fmla="*/ 599 w 1638"/>
                <a:gd name="T63" fmla="*/ 1032 h 1032"/>
                <a:gd name="T64" fmla="*/ 599 w 1638"/>
                <a:gd name="T65" fmla="*/ 1032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8" h="1032">
                  <a:moveTo>
                    <a:pt x="599" y="1032"/>
                  </a:moveTo>
                  <a:cubicBezTo>
                    <a:pt x="571" y="1032"/>
                    <a:pt x="546" y="1019"/>
                    <a:pt x="540" y="991"/>
                  </a:cubicBezTo>
                  <a:cubicBezTo>
                    <a:pt x="459" y="605"/>
                    <a:pt x="459" y="605"/>
                    <a:pt x="459" y="605"/>
                  </a:cubicBezTo>
                  <a:cubicBezTo>
                    <a:pt x="406" y="697"/>
                    <a:pt x="406" y="697"/>
                    <a:pt x="406" y="697"/>
                  </a:cubicBezTo>
                  <a:cubicBezTo>
                    <a:pt x="395" y="715"/>
                    <a:pt x="376" y="728"/>
                    <a:pt x="354" y="728"/>
                  </a:cubicBezTo>
                  <a:cubicBezTo>
                    <a:pt x="61" y="728"/>
                    <a:pt x="61" y="728"/>
                    <a:pt x="61" y="728"/>
                  </a:cubicBezTo>
                  <a:cubicBezTo>
                    <a:pt x="27" y="728"/>
                    <a:pt x="0" y="701"/>
                    <a:pt x="0" y="668"/>
                  </a:cubicBezTo>
                  <a:cubicBezTo>
                    <a:pt x="0" y="634"/>
                    <a:pt x="27" y="607"/>
                    <a:pt x="61" y="607"/>
                  </a:cubicBezTo>
                  <a:cubicBezTo>
                    <a:pt x="319" y="607"/>
                    <a:pt x="319" y="607"/>
                    <a:pt x="319" y="607"/>
                  </a:cubicBezTo>
                  <a:cubicBezTo>
                    <a:pt x="435" y="412"/>
                    <a:pt x="435" y="412"/>
                    <a:pt x="435" y="412"/>
                  </a:cubicBezTo>
                  <a:cubicBezTo>
                    <a:pt x="448" y="390"/>
                    <a:pt x="472" y="379"/>
                    <a:pt x="497" y="383"/>
                  </a:cubicBezTo>
                  <a:cubicBezTo>
                    <a:pt x="522" y="387"/>
                    <a:pt x="541" y="406"/>
                    <a:pt x="546" y="430"/>
                  </a:cubicBezTo>
                  <a:cubicBezTo>
                    <a:pt x="595" y="666"/>
                    <a:pt x="595" y="666"/>
                    <a:pt x="595" y="666"/>
                  </a:cubicBezTo>
                  <a:cubicBezTo>
                    <a:pt x="706" y="49"/>
                    <a:pt x="706" y="49"/>
                    <a:pt x="706" y="49"/>
                  </a:cubicBezTo>
                  <a:cubicBezTo>
                    <a:pt x="712" y="20"/>
                    <a:pt x="737" y="0"/>
                    <a:pt x="766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96" y="0"/>
                    <a:pt x="821" y="20"/>
                    <a:pt x="826" y="49"/>
                  </a:cubicBezTo>
                  <a:cubicBezTo>
                    <a:pt x="945" y="742"/>
                    <a:pt x="945" y="742"/>
                    <a:pt x="945" y="742"/>
                  </a:cubicBezTo>
                  <a:cubicBezTo>
                    <a:pt x="983" y="645"/>
                    <a:pt x="983" y="645"/>
                    <a:pt x="983" y="645"/>
                  </a:cubicBezTo>
                  <a:cubicBezTo>
                    <a:pt x="992" y="622"/>
                    <a:pt x="1014" y="607"/>
                    <a:pt x="1039" y="607"/>
                  </a:cubicBezTo>
                  <a:cubicBezTo>
                    <a:pt x="1578" y="607"/>
                    <a:pt x="1578" y="607"/>
                    <a:pt x="1578" y="607"/>
                  </a:cubicBezTo>
                  <a:cubicBezTo>
                    <a:pt x="1611" y="607"/>
                    <a:pt x="1638" y="634"/>
                    <a:pt x="1638" y="667"/>
                  </a:cubicBezTo>
                  <a:cubicBezTo>
                    <a:pt x="1638" y="701"/>
                    <a:pt x="1611" y="728"/>
                    <a:pt x="1578" y="728"/>
                  </a:cubicBezTo>
                  <a:cubicBezTo>
                    <a:pt x="1080" y="728"/>
                    <a:pt x="1080" y="728"/>
                    <a:pt x="1080" y="728"/>
                  </a:cubicBezTo>
                  <a:cubicBezTo>
                    <a:pt x="978" y="988"/>
                    <a:pt x="978" y="988"/>
                    <a:pt x="978" y="988"/>
                  </a:cubicBezTo>
                  <a:cubicBezTo>
                    <a:pt x="968" y="1013"/>
                    <a:pt x="943" y="1028"/>
                    <a:pt x="915" y="1026"/>
                  </a:cubicBezTo>
                  <a:cubicBezTo>
                    <a:pt x="888" y="1023"/>
                    <a:pt x="866" y="1002"/>
                    <a:pt x="862" y="976"/>
                  </a:cubicBezTo>
                  <a:cubicBezTo>
                    <a:pt x="765" y="410"/>
                    <a:pt x="765" y="410"/>
                    <a:pt x="765" y="410"/>
                  </a:cubicBezTo>
                  <a:cubicBezTo>
                    <a:pt x="659" y="989"/>
                    <a:pt x="659" y="989"/>
                    <a:pt x="659" y="989"/>
                  </a:cubicBezTo>
                  <a:cubicBezTo>
                    <a:pt x="654" y="1018"/>
                    <a:pt x="629" y="1031"/>
                    <a:pt x="600" y="1031"/>
                  </a:cubicBezTo>
                  <a:cubicBezTo>
                    <a:pt x="600" y="1032"/>
                    <a:pt x="600" y="1032"/>
                    <a:pt x="599" y="1032"/>
                  </a:cubicBezTo>
                  <a:close/>
                  <a:moveTo>
                    <a:pt x="599" y="1032"/>
                  </a:moveTo>
                  <a:cubicBezTo>
                    <a:pt x="599" y="1032"/>
                    <a:pt x="599" y="1032"/>
                    <a:pt x="599" y="1032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57" name="Group 118"/>
          <p:cNvGrpSpPr/>
          <p:nvPr/>
        </p:nvGrpSpPr>
        <p:grpSpPr>
          <a:xfrm>
            <a:off x="2844677" y="2099698"/>
            <a:ext cx="312170" cy="268711"/>
            <a:chOff x="533400" y="1203257"/>
            <a:chExt cx="684213" cy="588963"/>
          </a:xfrm>
        </p:grpSpPr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896938" y="1203257"/>
              <a:ext cx="179388" cy="466725"/>
            </a:xfrm>
            <a:custGeom>
              <a:avLst/>
              <a:gdLst>
                <a:gd name="T0" fmla="*/ 23 w 47"/>
                <a:gd name="T1" fmla="*/ 112 h 122"/>
                <a:gd name="T2" fmla="*/ 1 w 47"/>
                <a:gd name="T3" fmla="*/ 15 h 122"/>
                <a:gd name="T4" fmla="*/ 10 w 47"/>
                <a:gd name="T5" fmla="*/ 1 h 122"/>
                <a:gd name="T6" fmla="*/ 23 w 47"/>
                <a:gd name="T7" fmla="*/ 10 h 122"/>
                <a:gd name="T8" fmla="*/ 45 w 47"/>
                <a:gd name="T9" fmla="*/ 107 h 122"/>
                <a:gd name="T10" fmla="*/ 37 w 47"/>
                <a:gd name="T11" fmla="*/ 120 h 122"/>
                <a:gd name="T12" fmla="*/ 23 w 47"/>
                <a:gd name="T13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22">
                  <a:moveTo>
                    <a:pt x="23" y="112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0" y="9"/>
                    <a:pt x="3" y="3"/>
                    <a:pt x="10" y="1"/>
                  </a:cubicBezTo>
                  <a:cubicBezTo>
                    <a:pt x="16" y="0"/>
                    <a:pt x="22" y="4"/>
                    <a:pt x="23" y="10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7" y="113"/>
                    <a:pt x="43" y="119"/>
                    <a:pt x="37" y="120"/>
                  </a:cubicBezTo>
                  <a:cubicBezTo>
                    <a:pt x="31" y="122"/>
                    <a:pt x="25" y="118"/>
                    <a:pt x="23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59" name="Freeform 36"/>
            <p:cNvSpPr>
              <a:spLocks/>
            </p:cNvSpPr>
            <p:nvPr/>
          </p:nvSpPr>
          <p:spPr bwMode="auto">
            <a:xfrm>
              <a:off x="755650" y="1344544"/>
              <a:ext cx="461963" cy="179388"/>
            </a:xfrm>
            <a:custGeom>
              <a:avLst/>
              <a:gdLst>
                <a:gd name="T0" fmla="*/ 9 w 121"/>
                <a:gd name="T1" fmla="*/ 23 h 47"/>
                <a:gd name="T2" fmla="*/ 106 w 121"/>
                <a:gd name="T3" fmla="*/ 1 h 47"/>
                <a:gd name="T4" fmla="*/ 120 w 121"/>
                <a:gd name="T5" fmla="*/ 10 h 47"/>
                <a:gd name="T6" fmla="*/ 111 w 121"/>
                <a:gd name="T7" fmla="*/ 24 h 47"/>
                <a:gd name="T8" fmla="*/ 14 w 121"/>
                <a:gd name="T9" fmla="*/ 46 h 47"/>
                <a:gd name="T10" fmla="*/ 1 w 121"/>
                <a:gd name="T11" fmla="*/ 37 h 47"/>
                <a:gd name="T12" fmla="*/ 9 w 121"/>
                <a:gd name="T13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47">
                  <a:moveTo>
                    <a:pt x="9" y="23"/>
                  </a:moveTo>
                  <a:cubicBezTo>
                    <a:pt x="106" y="1"/>
                    <a:pt x="106" y="1"/>
                    <a:pt x="106" y="1"/>
                  </a:cubicBezTo>
                  <a:cubicBezTo>
                    <a:pt x="112" y="0"/>
                    <a:pt x="118" y="4"/>
                    <a:pt x="120" y="10"/>
                  </a:cubicBezTo>
                  <a:cubicBezTo>
                    <a:pt x="121" y="16"/>
                    <a:pt x="117" y="22"/>
                    <a:pt x="111" y="24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9" y="47"/>
                    <a:pt x="2" y="43"/>
                    <a:pt x="1" y="37"/>
                  </a:cubicBezTo>
                  <a:cubicBezTo>
                    <a:pt x="0" y="31"/>
                    <a:pt x="3" y="25"/>
                    <a:pt x="9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0" name="Freeform 37"/>
            <p:cNvSpPr>
              <a:spLocks/>
            </p:cNvSpPr>
            <p:nvPr/>
          </p:nvSpPr>
          <p:spPr bwMode="auto">
            <a:xfrm>
              <a:off x="835025" y="1227069"/>
              <a:ext cx="298450" cy="419100"/>
            </a:xfrm>
            <a:custGeom>
              <a:avLst/>
              <a:gdLst>
                <a:gd name="T0" fmla="*/ 3 w 78"/>
                <a:gd name="T1" fmla="*/ 91 h 110"/>
                <a:gd name="T2" fmla="*/ 56 w 78"/>
                <a:gd name="T3" fmla="*/ 7 h 110"/>
                <a:gd name="T4" fmla="*/ 71 w 78"/>
                <a:gd name="T5" fmla="*/ 3 h 110"/>
                <a:gd name="T6" fmla="*/ 75 w 78"/>
                <a:gd name="T7" fmla="*/ 19 h 110"/>
                <a:gd name="T8" fmla="*/ 23 w 78"/>
                <a:gd name="T9" fmla="*/ 103 h 110"/>
                <a:gd name="T10" fmla="*/ 7 w 78"/>
                <a:gd name="T11" fmla="*/ 106 h 110"/>
                <a:gd name="T12" fmla="*/ 7 w 78"/>
                <a:gd name="T13" fmla="*/ 106 h 110"/>
                <a:gd name="T14" fmla="*/ 3 w 78"/>
                <a:gd name="T15" fmla="*/ 9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10">
                  <a:moveTo>
                    <a:pt x="3" y="91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9" y="1"/>
                    <a:pt x="66" y="0"/>
                    <a:pt x="71" y="3"/>
                  </a:cubicBezTo>
                  <a:cubicBezTo>
                    <a:pt x="77" y="7"/>
                    <a:pt x="78" y="14"/>
                    <a:pt x="75" y="19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19" y="108"/>
                    <a:pt x="12" y="110"/>
                    <a:pt x="7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" y="103"/>
                    <a:pt x="0" y="96"/>
                    <a:pt x="3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1" name="Freeform 38"/>
            <p:cNvSpPr>
              <a:spLocks/>
            </p:cNvSpPr>
            <p:nvPr/>
          </p:nvSpPr>
          <p:spPr bwMode="auto">
            <a:xfrm>
              <a:off x="774700" y="1284219"/>
              <a:ext cx="419100" cy="301625"/>
            </a:xfrm>
            <a:custGeom>
              <a:avLst/>
              <a:gdLst>
                <a:gd name="T0" fmla="*/ 20 w 110"/>
                <a:gd name="T1" fmla="*/ 4 h 79"/>
                <a:gd name="T2" fmla="*/ 103 w 110"/>
                <a:gd name="T3" fmla="*/ 57 h 79"/>
                <a:gd name="T4" fmla="*/ 107 w 110"/>
                <a:gd name="T5" fmla="*/ 72 h 79"/>
                <a:gd name="T6" fmla="*/ 91 w 110"/>
                <a:gd name="T7" fmla="*/ 76 h 79"/>
                <a:gd name="T8" fmla="*/ 7 w 110"/>
                <a:gd name="T9" fmla="*/ 23 h 79"/>
                <a:gd name="T10" fmla="*/ 4 w 110"/>
                <a:gd name="T11" fmla="*/ 7 h 79"/>
                <a:gd name="T12" fmla="*/ 4 w 110"/>
                <a:gd name="T13" fmla="*/ 7 h 79"/>
                <a:gd name="T14" fmla="*/ 20 w 110"/>
                <a:gd name="T15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79">
                  <a:moveTo>
                    <a:pt x="20" y="4"/>
                  </a:moveTo>
                  <a:cubicBezTo>
                    <a:pt x="103" y="57"/>
                    <a:pt x="103" y="57"/>
                    <a:pt x="103" y="57"/>
                  </a:cubicBezTo>
                  <a:cubicBezTo>
                    <a:pt x="108" y="60"/>
                    <a:pt x="110" y="67"/>
                    <a:pt x="107" y="72"/>
                  </a:cubicBezTo>
                  <a:cubicBezTo>
                    <a:pt x="104" y="77"/>
                    <a:pt x="96" y="79"/>
                    <a:pt x="91" y="7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2" y="20"/>
                    <a:pt x="0" y="13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2"/>
                    <a:pt x="14" y="0"/>
                    <a:pt x="2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2" name="Freeform 39"/>
            <p:cNvSpPr>
              <a:spLocks noEditPoints="1"/>
            </p:cNvSpPr>
            <p:nvPr/>
          </p:nvSpPr>
          <p:spPr bwMode="auto">
            <a:xfrm>
              <a:off x="827088" y="1279457"/>
              <a:ext cx="314325" cy="314325"/>
            </a:xfrm>
            <a:custGeom>
              <a:avLst/>
              <a:gdLst>
                <a:gd name="T0" fmla="*/ 33 w 82"/>
                <a:gd name="T1" fmla="*/ 4 h 82"/>
                <a:gd name="T2" fmla="*/ 5 w 82"/>
                <a:gd name="T3" fmla="*/ 49 h 82"/>
                <a:gd name="T4" fmla="*/ 50 w 82"/>
                <a:gd name="T5" fmla="*/ 77 h 82"/>
                <a:gd name="T6" fmla="*/ 78 w 82"/>
                <a:gd name="T7" fmla="*/ 33 h 82"/>
                <a:gd name="T8" fmla="*/ 33 w 82"/>
                <a:gd name="T9" fmla="*/ 4 h 82"/>
                <a:gd name="T10" fmla="*/ 37 w 82"/>
                <a:gd name="T11" fmla="*/ 22 h 82"/>
                <a:gd name="T12" fmla="*/ 37 w 82"/>
                <a:gd name="T13" fmla="*/ 2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33" y="4"/>
                  </a:moveTo>
                  <a:cubicBezTo>
                    <a:pt x="13" y="9"/>
                    <a:pt x="0" y="29"/>
                    <a:pt x="5" y="49"/>
                  </a:cubicBezTo>
                  <a:cubicBezTo>
                    <a:pt x="9" y="69"/>
                    <a:pt x="29" y="82"/>
                    <a:pt x="50" y="77"/>
                  </a:cubicBezTo>
                  <a:cubicBezTo>
                    <a:pt x="70" y="72"/>
                    <a:pt x="82" y="52"/>
                    <a:pt x="78" y="33"/>
                  </a:cubicBezTo>
                  <a:cubicBezTo>
                    <a:pt x="73" y="12"/>
                    <a:pt x="53" y="0"/>
                    <a:pt x="33" y="4"/>
                  </a:cubicBezTo>
                  <a:close/>
                  <a:moveTo>
                    <a:pt x="37" y="22"/>
                  </a:moveTo>
                  <a:cubicBezTo>
                    <a:pt x="37" y="22"/>
                    <a:pt x="37" y="22"/>
                    <a:pt x="37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3" name="Freeform 40"/>
            <p:cNvSpPr>
              <a:spLocks/>
            </p:cNvSpPr>
            <p:nvPr/>
          </p:nvSpPr>
          <p:spPr bwMode="auto">
            <a:xfrm>
              <a:off x="903288" y="1355657"/>
              <a:ext cx="165100" cy="160338"/>
            </a:xfrm>
            <a:custGeom>
              <a:avLst/>
              <a:gdLst>
                <a:gd name="T0" fmla="*/ 17 w 43"/>
                <a:gd name="T1" fmla="*/ 2 h 42"/>
                <a:gd name="T2" fmla="*/ 40 w 43"/>
                <a:gd name="T3" fmla="*/ 17 h 42"/>
                <a:gd name="T4" fmla="*/ 26 w 43"/>
                <a:gd name="T5" fmla="*/ 40 h 42"/>
                <a:gd name="T6" fmla="*/ 2 w 43"/>
                <a:gd name="T7" fmla="*/ 25 h 42"/>
                <a:gd name="T8" fmla="*/ 17 w 43"/>
                <a:gd name="T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7" y="2"/>
                  </a:moveTo>
                  <a:cubicBezTo>
                    <a:pt x="28" y="0"/>
                    <a:pt x="38" y="6"/>
                    <a:pt x="40" y="17"/>
                  </a:cubicBezTo>
                  <a:cubicBezTo>
                    <a:pt x="43" y="27"/>
                    <a:pt x="36" y="37"/>
                    <a:pt x="26" y="40"/>
                  </a:cubicBezTo>
                  <a:cubicBezTo>
                    <a:pt x="15" y="42"/>
                    <a:pt x="5" y="36"/>
                    <a:pt x="2" y="25"/>
                  </a:cubicBezTo>
                  <a:cubicBezTo>
                    <a:pt x="0" y="15"/>
                    <a:pt x="7" y="4"/>
                    <a:pt x="17" y="2"/>
                  </a:cubicBezTo>
                </a:path>
              </a:pathLst>
            </a:custGeom>
            <a:solidFill>
              <a:srgbClr val="05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4" name="Freeform 41"/>
            <p:cNvSpPr>
              <a:spLocks/>
            </p:cNvSpPr>
            <p:nvPr/>
          </p:nvSpPr>
          <p:spPr bwMode="auto">
            <a:xfrm>
              <a:off x="628650" y="1504882"/>
              <a:ext cx="100013" cy="287338"/>
            </a:xfrm>
            <a:custGeom>
              <a:avLst/>
              <a:gdLst>
                <a:gd name="T0" fmla="*/ 0 w 26"/>
                <a:gd name="T1" fmla="*/ 66 h 75"/>
                <a:gd name="T2" fmla="*/ 11 w 26"/>
                <a:gd name="T3" fmla="*/ 6 h 75"/>
                <a:gd name="T4" fmla="*/ 20 w 26"/>
                <a:gd name="T5" fmla="*/ 0 h 75"/>
                <a:gd name="T6" fmla="*/ 25 w 26"/>
                <a:gd name="T7" fmla="*/ 8 h 75"/>
                <a:gd name="T8" fmla="*/ 14 w 26"/>
                <a:gd name="T9" fmla="*/ 69 h 75"/>
                <a:gd name="T10" fmla="*/ 6 w 26"/>
                <a:gd name="T11" fmla="*/ 74 h 75"/>
                <a:gd name="T12" fmla="*/ 0 w 2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75">
                  <a:moveTo>
                    <a:pt x="0" y="6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2" y="2"/>
                    <a:pt x="16" y="0"/>
                    <a:pt x="20" y="0"/>
                  </a:cubicBezTo>
                  <a:cubicBezTo>
                    <a:pt x="23" y="1"/>
                    <a:pt x="26" y="5"/>
                    <a:pt x="25" y="8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3" y="73"/>
                    <a:pt x="10" y="75"/>
                    <a:pt x="6" y="74"/>
                  </a:cubicBezTo>
                  <a:cubicBezTo>
                    <a:pt x="2" y="74"/>
                    <a:pt x="0" y="70"/>
                    <a:pt x="0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5" name="Freeform 42"/>
            <p:cNvSpPr>
              <a:spLocks/>
            </p:cNvSpPr>
            <p:nvPr/>
          </p:nvSpPr>
          <p:spPr bwMode="auto">
            <a:xfrm>
              <a:off x="533400" y="1596957"/>
              <a:ext cx="290513" cy="98425"/>
            </a:xfrm>
            <a:custGeom>
              <a:avLst/>
              <a:gdLst>
                <a:gd name="T0" fmla="*/ 9 w 76"/>
                <a:gd name="T1" fmla="*/ 1 h 26"/>
                <a:gd name="T2" fmla="*/ 69 w 76"/>
                <a:gd name="T3" fmla="*/ 12 h 26"/>
                <a:gd name="T4" fmla="*/ 75 w 76"/>
                <a:gd name="T5" fmla="*/ 20 h 26"/>
                <a:gd name="T6" fmla="*/ 67 w 76"/>
                <a:gd name="T7" fmla="*/ 26 h 26"/>
                <a:gd name="T8" fmla="*/ 6 w 76"/>
                <a:gd name="T9" fmla="*/ 15 h 26"/>
                <a:gd name="T10" fmla="*/ 1 w 76"/>
                <a:gd name="T11" fmla="*/ 7 h 26"/>
                <a:gd name="T12" fmla="*/ 9 w 76"/>
                <a:gd name="T13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6">
                  <a:moveTo>
                    <a:pt x="9" y="1"/>
                  </a:moveTo>
                  <a:cubicBezTo>
                    <a:pt x="69" y="12"/>
                    <a:pt x="69" y="12"/>
                    <a:pt x="69" y="12"/>
                  </a:cubicBezTo>
                  <a:cubicBezTo>
                    <a:pt x="73" y="12"/>
                    <a:pt x="76" y="16"/>
                    <a:pt x="75" y="20"/>
                  </a:cubicBezTo>
                  <a:cubicBezTo>
                    <a:pt x="74" y="24"/>
                    <a:pt x="70" y="26"/>
                    <a:pt x="67" y="2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3" y="14"/>
                    <a:pt x="0" y="10"/>
                    <a:pt x="1" y="7"/>
                  </a:cubicBezTo>
                  <a:cubicBezTo>
                    <a:pt x="2" y="3"/>
                    <a:pt x="5" y="0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6" name="Freeform 43"/>
            <p:cNvSpPr>
              <a:spLocks/>
            </p:cNvSpPr>
            <p:nvPr/>
          </p:nvSpPr>
          <p:spPr bwMode="auto">
            <a:xfrm>
              <a:off x="552450" y="1550919"/>
              <a:ext cx="252413" cy="195263"/>
            </a:xfrm>
            <a:custGeom>
              <a:avLst/>
              <a:gdLst>
                <a:gd name="T0" fmla="*/ 4 w 66"/>
                <a:gd name="T1" fmla="*/ 37 h 51"/>
                <a:gd name="T2" fmla="*/ 54 w 66"/>
                <a:gd name="T3" fmla="*/ 2 h 51"/>
                <a:gd name="T4" fmla="*/ 64 w 66"/>
                <a:gd name="T5" fmla="*/ 4 h 51"/>
                <a:gd name="T6" fmla="*/ 62 w 66"/>
                <a:gd name="T7" fmla="*/ 14 h 51"/>
                <a:gd name="T8" fmla="*/ 12 w 66"/>
                <a:gd name="T9" fmla="*/ 48 h 51"/>
                <a:gd name="T10" fmla="*/ 2 w 66"/>
                <a:gd name="T11" fmla="*/ 47 h 51"/>
                <a:gd name="T12" fmla="*/ 2 w 66"/>
                <a:gd name="T13" fmla="*/ 47 h 51"/>
                <a:gd name="T14" fmla="*/ 4 w 66"/>
                <a:gd name="T15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51">
                  <a:moveTo>
                    <a:pt x="4" y="37"/>
                  </a:moveTo>
                  <a:cubicBezTo>
                    <a:pt x="54" y="2"/>
                    <a:pt x="54" y="2"/>
                    <a:pt x="54" y="2"/>
                  </a:cubicBezTo>
                  <a:cubicBezTo>
                    <a:pt x="57" y="0"/>
                    <a:pt x="62" y="1"/>
                    <a:pt x="64" y="4"/>
                  </a:cubicBezTo>
                  <a:cubicBezTo>
                    <a:pt x="66" y="7"/>
                    <a:pt x="65" y="12"/>
                    <a:pt x="62" y="1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8" y="51"/>
                    <a:pt x="4" y="50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4"/>
                    <a:pt x="0" y="39"/>
                    <a:pt x="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7" name="Freeform 44"/>
            <p:cNvSpPr>
              <a:spLocks/>
            </p:cNvSpPr>
            <p:nvPr/>
          </p:nvSpPr>
          <p:spPr bwMode="auto">
            <a:xfrm>
              <a:off x="579438" y="1520757"/>
              <a:ext cx="195263" cy="252413"/>
            </a:xfrm>
            <a:custGeom>
              <a:avLst/>
              <a:gdLst>
                <a:gd name="T0" fmla="*/ 14 w 51"/>
                <a:gd name="T1" fmla="*/ 4 h 66"/>
                <a:gd name="T2" fmla="*/ 49 w 51"/>
                <a:gd name="T3" fmla="*/ 55 h 66"/>
                <a:gd name="T4" fmla="*/ 47 w 51"/>
                <a:gd name="T5" fmla="*/ 64 h 66"/>
                <a:gd name="T6" fmla="*/ 37 w 51"/>
                <a:gd name="T7" fmla="*/ 62 h 66"/>
                <a:gd name="T8" fmla="*/ 3 w 51"/>
                <a:gd name="T9" fmla="*/ 12 h 66"/>
                <a:gd name="T10" fmla="*/ 4 w 51"/>
                <a:gd name="T11" fmla="*/ 2 h 66"/>
                <a:gd name="T12" fmla="*/ 4 w 51"/>
                <a:gd name="T13" fmla="*/ 2 h 66"/>
                <a:gd name="T14" fmla="*/ 14 w 51"/>
                <a:gd name="T15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6">
                  <a:moveTo>
                    <a:pt x="14" y="4"/>
                  </a:moveTo>
                  <a:cubicBezTo>
                    <a:pt x="49" y="55"/>
                    <a:pt x="49" y="55"/>
                    <a:pt x="49" y="55"/>
                  </a:cubicBezTo>
                  <a:cubicBezTo>
                    <a:pt x="51" y="58"/>
                    <a:pt x="50" y="62"/>
                    <a:pt x="47" y="64"/>
                  </a:cubicBezTo>
                  <a:cubicBezTo>
                    <a:pt x="44" y="66"/>
                    <a:pt x="39" y="66"/>
                    <a:pt x="37" y="6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9"/>
                    <a:pt x="1" y="5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0"/>
                    <a:pt x="12" y="1"/>
                    <a:pt x="1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8" name="Freeform 45"/>
            <p:cNvSpPr>
              <a:spLocks noEditPoints="1"/>
            </p:cNvSpPr>
            <p:nvPr/>
          </p:nvSpPr>
          <p:spPr bwMode="auto">
            <a:xfrm>
              <a:off x="582613" y="1550919"/>
              <a:ext cx="192088" cy="190500"/>
            </a:xfrm>
            <a:custGeom>
              <a:avLst/>
              <a:gdLst>
                <a:gd name="T0" fmla="*/ 29 w 50"/>
                <a:gd name="T1" fmla="*/ 3 h 50"/>
                <a:gd name="T2" fmla="*/ 2 w 50"/>
                <a:gd name="T3" fmla="*/ 21 h 50"/>
                <a:gd name="T4" fmla="*/ 21 w 50"/>
                <a:gd name="T5" fmla="*/ 48 h 50"/>
                <a:gd name="T6" fmla="*/ 47 w 50"/>
                <a:gd name="T7" fmla="*/ 30 h 50"/>
                <a:gd name="T8" fmla="*/ 29 w 50"/>
                <a:gd name="T9" fmla="*/ 3 h 50"/>
                <a:gd name="T10" fmla="*/ 27 w 50"/>
                <a:gd name="T11" fmla="*/ 14 h 50"/>
                <a:gd name="T12" fmla="*/ 27 w 50"/>
                <a:gd name="T1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0">
                  <a:moveTo>
                    <a:pt x="29" y="3"/>
                  </a:moveTo>
                  <a:cubicBezTo>
                    <a:pt x="17" y="0"/>
                    <a:pt x="4" y="9"/>
                    <a:pt x="2" y="21"/>
                  </a:cubicBezTo>
                  <a:cubicBezTo>
                    <a:pt x="0" y="34"/>
                    <a:pt x="8" y="46"/>
                    <a:pt x="21" y="48"/>
                  </a:cubicBezTo>
                  <a:cubicBezTo>
                    <a:pt x="33" y="50"/>
                    <a:pt x="45" y="42"/>
                    <a:pt x="47" y="30"/>
                  </a:cubicBezTo>
                  <a:cubicBezTo>
                    <a:pt x="50" y="17"/>
                    <a:pt x="41" y="5"/>
                    <a:pt x="29" y="3"/>
                  </a:cubicBezTo>
                  <a:close/>
                  <a:moveTo>
                    <a:pt x="27" y="14"/>
                  </a:moveTo>
                  <a:cubicBezTo>
                    <a:pt x="27" y="14"/>
                    <a:pt x="27" y="14"/>
                    <a:pt x="27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9" name="Freeform 46"/>
            <p:cNvSpPr>
              <a:spLocks/>
            </p:cNvSpPr>
            <p:nvPr/>
          </p:nvSpPr>
          <p:spPr bwMode="auto">
            <a:xfrm>
              <a:off x="628650" y="1600132"/>
              <a:ext cx="100013" cy="95250"/>
            </a:xfrm>
            <a:custGeom>
              <a:avLst/>
              <a:gdLst>
                <a:gd name="T0" fmla="*/ 15 w 26"/>
                <a:gd name="T1" fmla="*/ 1 h 25"/>
                <a:gd name="T2" fmla="*/ 25 w 26"/>
                <a:gd name="T3" fmla="*/ 15 h 25"/>
                <a:gd name="T4" fmla="*/ 11 w 26"/>
                <a:gd name="T5" fmla="*/ 24 h 25"/>
                <a:gd name="T6" fmla="*/ 1 w 26"/>
                <a:gd name="T7" fmla="*/ 10 h 25"/>
                <a:gd name="T8" fmla="*/ 15 w 26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5" y="1"/>
                  </a:moveTo>
                  <a:cubicBezTo>
                    <a:pt x="22" y="2"/>
                    <a:pt x="26" y="8"/>
                    <a:pt x="25" y="15"/>
                  </a:cubicBezTo>
                  <a:cubicBezTo>
                    <a:pt x="23" y="21"/>
                    <a:pt x="17" y="25"/>
                    <a:pt x="11" y="24"/>
                  </a:cubicBezTo>
                  <a:cubicBezTo>
                    <a:pt x="4" y="23"/>
                    <a:pt x="0" y="17"/>
                    <a:pt x="1" y="10"/>
                  </a:cubicBezTo>
                  <a:cubicBezTo>
                    <a:pt x="2" y="4"/>
                    <a:pt x="9" y="0"/>
                    <a:pt x="15" y="1"/>
                  </a:cubicBezTo>
                </a:path>
              </a:pathLst>
            </a:custGeom>
            <a:solidFill>
              <a:srgbClr val="05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70" name="Group 146"/>
          <p:cNvGrpSpPr/>
          <p:nvPr/>
        </p:nvGrpSpPr>
        <p:grpSpPr>
          <a:xfrm>
            <a:off x="5968926" y="1473978"/>
            <a:ext cx="457200" cy="457200"/>
            <a:chOff x="5937007" y="1226019"/>
            <a:chExt cx="457200" cy="457200"/>
          </a:xfrm>
        </p:grpSpPr>
        <p:sp>
          <p:nvSpPr>
            <p:cNvPr id="71" name="Oval 59"/>
            <p:cNvSpPr/>
            <p:nvPr/>
          </p:nvSpPr>
          <p:spPr>
            <a:xfrm>
              <a:off x="5937007" y="1226019"/>
              <a:ext cx="457200" cy="457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72" name="Group 145"/>
            <p:cNvGrpSpPr/>
            <p:nvPr/>
          </p:nvGrpSpPr>
          <p:grpSpPr>
            <a:xfrm>
              <a:off x="6045160" y="1332302"/>
              <a:ext cx="245054" cy="245054"/>
              <a:chOff x="9418638" y="2368551"/>
              <a:chExt cx="619126" cy="619126"/>
            </a:xfrm>
          </p:grpSpPr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9453563" y="2765426"/>
                <a:ext cx="198438" cy="200025"/>
              </a:xfrm>
              <a:custGeom>
                <a:avLst/>
                <a:gdLst>
                  <a:gd name="T0" fmla="*/ 10 w 52"/>
                  <a:gd name="T1" fmla="*/ 14 h 52"/>
                  <a:gd name="T2" fmla="*/ 2 w 52"/>
                  <a:gd name="T3" fmla="*/ 38 h 52"/>
                  <a:gd name="T4" fmla="*/ 4 w 52"/>
                  <a:gd name="T5" fmla="*/ 48 h 52"/>
                  <a:gd name="T6" fmla="*/ 15 w 52"/>
                  <a:gd name="T7" fmla="*/ 50 h 52"/>
                  <a:gd name="T8" fmla="*/ 38 w 52"/>
                  <a:gd name="T9" fmla="*/ 41 h 52"/>
                  <a:gd name="T10" fmla="*/ 40 w 52"/>
                  <a:gd name="T11" fmla="*/ 40 h 52"/>
                  <a:gd name="T12" fmla="*/ 50 w 52"/>
                  <a:gd name="T13" fmla="*/ 30 h 52"/>
                  <a:gd name="T14" fmla="*/ 50 w 52"/>
                  <a:gd name="T15" fmla="*/ 23 h 52"/>
                  <a:gd name="T16" fmla="*/ 29 w 52"/>
                  <a:gd name="T17" fmla="*/ 2 h 52"/>
                  <a:gd name="T18" fmla="*/ 22 w 52"/>
                  <a:gd name="T19" fmla="*/ 2 h 52"/>
                  <a:gd name="T20" fmla="*/ 12 w 52"/>
                  <a:gd name="T21" fmla="*/ 12 h 52"/>
                  <a:gd name="T22" fmla="*/ 10 w 52"/>
                  <a:gd name="T23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52">
                    <a:moveTo>
                      <a:pt x="10" y="14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0" y="41"/>
                      <a:pt x="1" y="45"/>
                      <a:pt x="4" y="48"/>
                    </a:cubicBezTo>
                    <a:cubicBezTo>
                      <a:pt x="7" y="51"/>
                      <a:pt x="11" y="52"/>
                      <a:pt x="15" y="50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9" y="41"/>
                      <a:pt x="39" y="40"/>
                      <a:pt x="40" y="40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52" y="28"/>
                      <a:pt x="52" y="25"/>
                      <a:pt x="50" y="2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7" y="0"/>
                      <a:pt x="24" y="0"/>
                      <a:pt x="22" y="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1" y="13"/>
                      <a:pt x="1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4" name="Freeform 68"/>
              <p:cNvSpPr>
                <a:spLocks/>
              </p:cNvSpPr>
              <p:nvPr/>
            </p:nvSpPr>
            <p:spPr bwMode="auto">
              <a:xfrm>
                <a:off x="9705976" y="2463801"/>
                <a:ext cx="198438" cy="198438"/>
              </a:xfrm>
              <a:custGeom>
                <a:avLst/>
                <a:gdLst>
                  <a:gd name="T0" fmla="*/ 50 w 52"/>
                  <a:gd name="T1" fmla="*/ 8 h 52"/>
                  <a:gd name="T2" fmla="*/ 8 w 52"/>
                  <a:gd name="T3" fmla="*/ 50 h 52"/>
                  <a:gd name="T4" fmla="*/ 2 w 52"/>
                  <a:gd name="T5" fmla="*/ 50 h 52"/>
                  <a:gd name="T6" fmla="*/ 2 w 52"/>
                  <a:gd name="T7" fmla="*/ 50 h 52"/>
                  <a:gd name="T8" fmla="*/ 2 w 52"/>
                  <a:gd name="T9" fmla="*/ 44 h 52"/>
                  <a:gd name="T10" fmla="*/ 44 w 52"/>
                  <a:gd name="T11" fmla="*/ 2 h 52"/>
                  <a:gd name="T12" fmla="*/ 50 w 52"/>
                  <a:gd name="T13" fmla="*/ 2 h 52"/>
                  <a:gd name="T14" fmla="*/ 50 w 52"/>
                  <a:gd name="T15" fmla="*/ 2 h 52"/>
                  <a:gd name="T16" fmla="*/ 50 w 52"/>
                  <a:gd name="T17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50" y="8"/>
                    </a:moveTo>
                    <a:cubicBezTo>
                      <a:pt x="8" y="50"/>
                      <a:pt x="8" y="50"/>
                      <a:pt x="8" y="50"/>
                    </a:cubicBezTo>
                    <a:cubicBezTo>
                      <a:pt x="6" y="52"/>
                      <a:pt x="4" y="52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0" y="48"/>
                      <a:pt x="0" y="46"/>
                      <a:pt x="2" y="44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6" y="0"/>
                      <a:pt x="48" y="0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2" y="4"/>
                      <a:pt x="52" y="6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9750426" y="2509839"/>
                <a:ext cx="200025" cy="198438"/>
              </a:xfrm>
              <a:custGeom>
                <a:avLst/>
                <a:gdLst>
                  <a:gd name="T0" fmla="*/ 50 w 52"/>
                  <a:gd name="T1" fmla="*/ 8 h 52"/>
                  <a:gd name="T2" fmla="*/ 8 w 52"/>
                  <a:gd name="T3" fmla="*/ 50 h 52"/>
                  <a:gd name="T4" fmla="*/ 2 w 52"/>
                  <a:gd name="T5" fmla="*/ 50 h 52"/>
                  <a:gd name="T6" fmla="*/ 2 w 52"/>
                  <a:gd name="T7" fmla="*/ 50 h 52"/>
                  <a:gd name="T8" fmla="*/ 2 w 52"/>
                  <a:gd name="T9" fmla="*/ 44 h 52"/>
                  <a:gd name="T10" fmla="*/ 44 w 52"/>
                  <a:gd name="T11" fmla="*/ 2 h 52"/>
                  <a:gd name="T12" fmla="*/ 50 w 52"/>
                  <a:gd name="T13" fmla="*/ 2 h 52"/>
                  <a:gd name="T14" fmla="*/ 50 w 52"/>
                  <a:gd name="T15" fmla="*/ 2 h 52"/>
                  <a:gd name="T16" fmla="*/ 50 w 52"/>
                  <a:gd name="T17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50" y="8"/>
                    </a:moveTo>
                    <a:cubicBezTo>
                      <a:pt x="8" y="50"/>
                      <a:pt x="8" y="50"/>
                      <a:pt x="8" y="50"/>
                    </a:cubicBezTo>
                    <a:cubicBezTo>
                      <a:pt x="6" y="52"/>
                      <a:pt x="4" y="52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0" y="48"/>
                      <a:pt x="0" y="46"/>
                      <a:pt x="2" y="44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6" y="0"/>
                      <a:pt x="48" y="0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2" y="4"/>
                      <a:pt x="52" y="6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9418638" y="2368551"/>
                <a:ext cx="290513" cy="293688"/>
              </a:xfrm>
              <a:custGeom>
                <a:avLst/>
                <a:gdLst>
                  <a:gd name="T0" fmla="*/ 76 w 76"/>
                  <a:gd name="T1" fmla="*/ 46 h 77"/>
                  <a:gd name="T2" fmla="*/ 74 w 76"/>
                  <a:gd name="T3" fmla="*/ 44 h 77"/>
                  <a:gd name="T4" fmla="*/ 63 w 76"/>
                  <a:gd name="T5" fmla="*/ 55 h 77"/>
                  <a:gd name="T6" fmla="*/ 57 w 76"/>
                  <a:gd name="T7" fmla="*/ 55 h 77"/>
                  <a:gd name="T8" fmla="*/ 57 w 76"/>
                  <a:gd name="T9" fmla="*/ 55 h 77"/>
                  <a:gd name="T10" fmla="*/ 57 w 76"/>
                  <a:gd name="T11" fmla="*/ 49 h 77"/>
                  <a:gd name="T12" fmla="*/ 68 w 76"/>
                  <a:gd name="T13" fmla="*/ 38 h 77"/>
                  <a:gd name="T14" fmla="*/ 62 w 76"/>
                  <a:gd name="T15" fmla="*/ 32 h 77"/>
                  <a:gd name="T16" fmla="*/ 51 w 76"/>
                  <a:gd name="T17" fmla="*/ 43 h 77"/>
                  <a:gd name="T18" fmla="*/ 45 w 76"/>
                  <a:gd name="T19" fmla="*/ 43 h 77"/>
                  <a:gd name="T20" fmla="*/ 45 w 76"/>
                  <a:gd name="T21" fmla="*/ 43 h 77"/>
                  <a:gd name="T22" fmla="*/ 45 w 76"/>
                  <a:gd name="T23" fmla="*/ 37 h 77"/>
                  <a:gd name="T24" fmla="*/ 56 w 76"/>
                  <a:gd name="T25" fmla="*/ 26 h 77"/>
                  <a:gd name="T26" fmla="*/ 50 w 76"/>
                  <a:gd name="T27" fmla="*/ 20 h 77"/>
                  <a:gd name="T28" fmla="*/ 39 w 76"/>
                  <a:gd name="T29" fmla="*/ 31 h 77"/>
                  <a:gd name="T30" fmla="*/ 33 w 76"/>
                  <a:gd name="T31" fmla="*/ 31 h 77"/>
                  <a:gd name="T32" fmla="*/ 33 w 76"/>
                  <a:gd name="T33" fmla="*/ 31 h 77"/>
                  <a:gd name="T34" fmla="*/ 33 w 76"/>
                  <a:gd name="T35" fmla="*/ 25 h 77"/>
                  <a:gd name="T36" fmla="*/ 44 w 76"/>
                  <a:gd name="T37" fmla="*/ 14 h 77"/>
                  <a:gd name="T38" fmla="*/ 34 w 76"/>
                  <a:gd name="T39" fmla="*/ 3 h 77"/>
                  <a:gd name="T40" fmla="*/ 23 w 76"/>
                  <a:gd name="T41" fmla="*/ 3 h 77"/>
                  <a:gd name="T42" fmla="*/ 3 w 76"/>
                  <a:gd name="T43" fmla="*/ 24 h 77"/>
                  <a:gd name="T44" fmla="*/ 3 w 76"/>
                  <a:gd name="T45" fmla="*/ 35 h 77"/>
                  <a:gd name="T46" fmla="*/ 45 w 76"/>
                  <a:gd name="T47" fmla="*/ 77 h 77"/>
                  <a:gd name="T48" fmla="*/ 76 w 76"/>
                  <a:gd name="T4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6" h="77">
                    <a:moveTo>
                      <a:pt x="76" y="46"/>
                    </a:moveTo>
                    <a:cubicBezTo>
                      <a:pt x="74" y="44"/>
                      <a:pt x="74" y="44"/>
                      <a:pt x="74" y="44"/>
                    </a:cubicBezTo>
                    <a:cubicBezTo>
                      <a:pt x="63" y="55"/>
                      <a:pt x="63" y="55"/>
                      <a:pt x="63" y="55"/>
                    </a:cubicBezTo>
                    <a:cubicBezTo>
                      <a:pt x="61" y="57"/>
                      <a:pt x="59" y="57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5" y="53"/>
                      <a:pt x="55" y="51"/>
                      <a:pt x="57" y="49"/>
                    </a:cubicBezTo>
                    <a:cubicBezTo>
                      <a:pt x="68" y="38"/>
                      <a:pt x="68" y="38"/>
                      <a:pt x="68" y="38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49" y="45"/>
                      <a:pt x="47" y="45"/>
                      <a:pt x="45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3" y="41"/>
                      <a:pt x="43" y="39"/>
                      <a:pt x="45" y="3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7" y="33"/>
                      <a:pt x="35" y="33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1" y="29"/>
                      <a:pt x="31" y="27"/>
                      <a:pt x="33" y="25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1" y="0"/>
                      <a:pt x="26" y="0"/>
                      <a:pt x="23" y="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7"/>
                      <a:pt x="0" y="32"/>
                      <a:pt x="3" y="35"/>
                    </a:cubicBezTo>
                    <a:cubicBezTo>
                      <a:pt x="45" y="77"/>
                      <a:pt x="45" y="77"/>
                      <a:pt x="45" y="77"/>
                    </a:cubicBez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9750426" y="2719389"/>
                <a:ext cx="287338" cy="268288"/>
              </a:xfrm>
              <a:custGeom>
                <a:avLst/>
                <a:gdLst>
                  <a:gd name="T0" fmla="*/ 72 w 75"/>
                  <a:gd name="T1" fmla="*/ 36 h 70"/>
                  <a:gd name="T2" fmla="*/ 59 w 75"/>
                  <a:gd name="T3" fmla="*/ 24 h 70"/>
                  <a:gd name="T4" fmla="*/ 48 w 75"/>
                  <a:gd name="T5" fmla="*/ 35 h 70"/>
                  <a:gd name="T6" fmla="*/ 42 w 75"/>
                  <a:gd name="T7" fmla="*/ 35 h 70"/>
                  <a:gd name="T8" fmla="*/ 42 w 75"/>
                  <a:gd name="T9" fmla="*/ 35 h 70"/>
                  <a:gd name="T10" fmla="*/ 42 w 75"/>
                  <a:gd name="T11" fmla="*/ 29 h 70"/>
                  <a:gd name="T12" fmla="*/ 53 w 75"/>
                  <a:gd name="T13" fmla="*/ 18 h 70"/>
                  <a:gd name="T14" fmla="*/ 47 w 75"/>
                  <a:gd name="T15" fmla="*/ 12 h 70"/>
                  <a:gd name="T16" fmla="*/ 36 w 75"/>
                  <a:gd name="T17" fmla="*/ 23 h 70"/>
                  <a:gd name="T18" fmla="*/ 30 w 75"/>
                  <a:gd name="T19" fmla="*/ 23 h 70"/>
                  <a:gd name="T20" fmla="*/ 30 w 75"/>
                  <a:gd name="T21" fmla="*/ 23 h 70"/>
                  <a:gd name="T22" fmla="*/ 30 w 75"/>
                  <a:gd name="T23" fmla="*/ 17 h 70"/>
                  <a:gd name="T24" fmla="*/ 41 w 75"/>
                  <a:gd name="T25" fmla="*/ 6 h 70"/>
                  <a:gd name="T26" fmla="*/ 35 w 75"/>
                  <a:gd name="T27" fmla="*/ 0 h 70"/>
                  <a:gd name="T28" fmla="*/ 24 w 75"/>
                  <a:gd name="T29" fmla="*/ 11 h 70"/>
                  <a:gd name="T30" fmla="*/ 18 w 75"/>
                  <a:gd name="T31" fmla="*/ 11 h 70"/>
                  <a:gd name="T32" fmla="*/ 18 w 75"/>
                  <a:gd name="T33" fmla="*/ 11 h 70"/>
                  <a:gd name="T34" fmla="*/ 17 w 75"/>
                  <a:gd name="T35" fmla="*/ 10 h 70"/>
                  <a:gd name="T36" fmla="*/ 0 w 75"/>
                  <a:gd name="T37" fmla="*/ 27 h 70"/>
                  <a:gd name="T38" fmla="*/ 40 w 75"/>
                  <a:gd name="T39" fmla="*/ 67 h 70"/>
                  <a:gd name="T40" fmla="*/ 51 w 75"/>
                  <a:gd name="T41" fmla="*/ 67 h 70"/>
                  <a:gd name="T42" fmla="*/ 72 w 75"/>
                  <a:gd name="T43" fmla="*/ 47 h 70"/>
                  <a:gd name="T44" fmla="*/ 72 w 75"/>
                  <a:gd name="T45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5" h="70">
                    <a:moveTo>
                      <a:pt x="72" y="36"/>
                    </a:moveTo>
                    <a:cubicBezTo>
                      <a:pt x="59" y="24"/>
                      <a:pt x="59" y="24"/>
                      <a:pt x="59" y="24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6" y="37"/>
                      <a:pt x="44" y="37"/>
                      <a:pt x="42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0" y="33"/>
                      <a:pt x="40" y="31"/>
                      <a:pt x="42" y="29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25"/>
                      <a:pt x="32" y="25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8" y="21"/>
                      <a:pt x="28" y="19"/>
                      <a:pt x="30" y="17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2" y="13"/>
                      <a:pt x="20" y="13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0"/>
                      <a:pt x="17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43" y="70"/>
                      <a:pt x="48" y="70"/>
                      <a:pt x="51" y="67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75" y="44"/>
                      <a:pt x="75" y="39"/>
                      <a:pt x="72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9537701" y="2403476"/>
                <a:ext cx="473075" cy="473075"/>
              </a:xfrm>
              <a:custGeom>
                <a:avLst/>
                <a:gdLst>
                  <a:gd name="T0" fmla="*/ 8 w 124"/>
                  <a:gd name="T1" fmla="*/ 116 h 124"/>
                  <a:gd name="T2" fmla="*/ 8 w 124"/>
                  <a:gd name="T3" fmla="*/ 116 h 124"/>
                  <a:gd name="T4" fmla="*/ 11 w 124"/>
                  <a:gd name="T5" fmla="*/ 82 h 124"/>
                  <a:gd name="T6" fmla="*/ 81 w 124"/>
                  <a:gd name="T7" fmla="*/ 11 h 124"/>
                  <a:gd name="T8" fmla="*/ 115 w 124"/>
                  <a:gd name="T9" fmla="*/ 8 h 124"/>
                  <a:gd name="T10" fmla="*/ 115 w 124"/>
                  <a:gd name="T11" fmla="*/ 8 h 124"/>
                  <a:gd name="T12" fmla="*/ 112 w 124"/>
                  <a:gd name="T13" fmla="*/ 42 h 124"/>
                  <a:gd name="T14" fmla="*/ 42 w 124"/>
                  <a:gd name="T15" fmla="*/ 113 h 124"/>
                  <a:gd name="T16" fmla="*/ 8 w 124"/>
                  <a:gd name="T17" fmla="*/ 11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124">
                    <a:moveTo>
                      <a:pt x="8" y="116"/>
                    </a:moveTo>
                    <a:cubicBezTo>
                      <a:pt x="8" y="116"/>
                      <a:pt x="8" y="116"/>
                      <a:pt x="8" y="116"/>
                    </a:cubicBezTo>
                    <a:cubicBezTo>
                      <a:pt x="0" y="107"/>
                      <a:pt x="1" y="92"/>
                      <a:pt x="11" y="82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91" y="1"/>
                      <a:pt x="106" y="0"/>
                      <a:pt x="115" y="8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24" y="17"/>
                      <a:pt x="122" y="32"/>
                      <a:pt x="112" y="42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32" y="123"/>
                      <a:pt x="17" y="124"/>
                      <a:pt x="8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79" name="Group 156"/>
          <p:cNvGrpSpPr/>
          <p:nvPr/>
        </p:nvGrpSpPr>
        <p:grpSpPr>
          <a:xfrm>
            <a:off x="2774010" y="1473978"/>
            <a:ext cx="457200" cy="457200"/>
            <a:chOff x="2742091" y="1226019"/>
            <a:chExt cx="457200" cy="457200"/>
          </a:xfrm>
        </p:grpSpPr>
        <p:sp>
          <p:nvSpPr>
            <p:cNvPr id="80" name="Oval 63"/>
            <p:cNvSpPr/>
            <p:nvPr/>
          </p:nvSpPr>
          <p:spPr>
            <a:xfrm>
              <a:off x="2742091" y="1226019"/>
              <a:ext cx="457200" cy="457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1" name="Freeform 88"/>
            <p:cNvSpPr>
              <a:spLocks/>
            </p:cNvSpPr>
            <p:nvPr/>
          </p:nvSpPr>
          <p:spPr bwMode="auto">
            <a:xfrm>
              <a:off x="2859229" y="1326703"/>
              <a:ext cx="222925" cy="255832"/>
            </a:xfrm>
            <a:custGeom>
              <a:avLst/>
              <a:gdLst>
                <a:gd name="T0" fmla="*/ 221 w 442"/>
                <a:gd name="T1" fmla="*/ 0 h 507"/>
                <a:gd name="T2" fmla="*/ 0 w 442"/>
                <a:gd name="T3" fmla="*/ 70 h 507"/>
                <a:gd name="T4" fmla="*/ 221 w 442"/>
                <a:gd name="T5" fmla="*/ 507 h 507"/>
                <a:gd name="T6" fmla="*/ 442 w 442"/>
                <a:gd name="T7" fmla="*/ 70 h 507"/>
                <a:gd name="T8" fmla="*/ 221 w 442"/>
                <a:gd name="T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507">
                  <a:moveTo>
                    <a:pt x="221" y="0"/>
                  </a:moveTo>
                  <a:cubicBezTo>
                    <a:pt x="136" y="61"/>
                    <a:pt x="0" y="70"/>
                    <a:pt x="0" y="70"/>
                  </a:cubicBezTo>
                  <a:cubicBezTo>
                    <a:pt x="27" y="450"/>
                    <a:pt x="221" y="507"/>
                    <a:pt x="221" y="507"/>
                  </a:cubicBezTo>
                  <a:cubicBezTo>
                    <a:pt x="221" y="507"/>
                    <a:pt x="415" y="450"/>
                    <a:pt x="442" y="70"/>
                  </a:cubicBezTo>
                  <a:cubicBezTo>
                    <a:pt x="442" y="70"/>
                    <a:pt x="306" y="61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82" name="Group 26"/>
          <p:cNvGrpSpPr/>
          <p:nvPr/>
        </p:nvGrpSpPr>
        <p:grpSpPr>
          <a:xfrm>
            <a:off x="6157089" y="2753442"/>
            <a:ext cx="2697369" cy="683445"/>
            <a:chOff x="5736925" y="2629872"/>
            <a:chExt cx="2697369" cy="683445"/>
          </a:xfrm>
        </p:grpSpPr>
        <p:pic>
          <p:nvPicPr>
            <p:cNvPr id="83" name="Picture 20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9446" y="2629872"/>
              <a:ext cx="2397243" cy="303106"/>
            </a:xfrm>
            <a:prstGeom prst="rect">
              <a:avLst/>
            </a:prstGeom>
          </p:spPr>
        </p:pic>
        <p:sp>
          <p:nvSpPr>
            <p:cNvPr id="84" name="TextBox 35"/>
            <p:cNvSpPr txBox="1"/>
            <p:nvPr/>
          </p:nvSpPr>
          <p:spPr>
            <a:xfrm>
              <a:off x="5736925" y="2943985"/>
              <a:ext cx="26973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Identity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Services Engine</a:t>
              </a:r>
            </a:p>
          </p:txBody>
        </p:sp>
        <p:sp>
          <p:nvSpPr>
            <p:cNvPr id="85" name="Oval 201"/>
            <p:cNvSpPr/>
            <p:nvPr/>
          </p:nvSpPr>
          <p:spPr>
            <a:xfrm>
              <a:off x="5966386" y="2746333"/>
              <a:ext cx="88384" cy="88384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90" name="Oval 206"/>
          <p:cNvSpPr/>
          <p:nvPr/>
        </p:nvSpPr>
        <p:spPr>
          <a:xfrm>
            <a:off x="5646306" y="2869903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174" name="Straight Connector 49"/>
          <p:cNvCxnSpPr/>
          <p:nvPr/>
        </p:nvCxnSpPr>
        <p:spPr>
          <a:xfrm>
            <a:off x="7579685" y="3019452"/>
            <a:ext cx="0" cy="59318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45"/>
          <p:cNvSpPr/>
          <p:nvPr/>
        </p:nvSpPr>
        <p:spPr>
          <a:xfrm>
            <a:off x="7535493" y="3010648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6" name="Oval 48"/>
          <p:cNvSpPr/>
          <p:nvPr/>
        </p:nvSpPr>
        <p:spPr>
          <a:xfrm>
            <a:off x="7535494" y="3526434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50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DNA 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Ready 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プラットフォーム 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含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SDA)</a:t>
            </a:r>
            <a:endParaRPr lang="en-US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3897" y="1469617"/>
            <a:ext cx="8256208" cy="3227192"/>
            <a:chOff x="5792470" y="1159865"/>
            <a:chExt cx="3152427" cy="3795593"/>
          </a:xfrm>
          <a:solidFill>
            <a:schemeClr val="bg2">
              <a:lumMod val="95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8185355" y="1159865"/>
              <a:ext cx="759542" cy="379559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86"/>
              <a:endParaRPr 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51702" y="1159865"/>
              <a:ext cx="759542" cy="379559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86"/>
              <a:endParaRPr 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92470" y="1159865"/>
              <a:ext cx="1485122" cy="379559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86"/>
              <a:endParaRPr 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8" y="1414961"/>
            <a:ext cx="3400865" cy="1700433"/>
          </a:xfrm>
          <a:prstGeom prst="rect">
            <a:avLst/>
          </a:prstGeom>
        </p:spPr>
      </p:pic>
      <p:pic>
        <p:nvPicPr>
          <p:cNvPr id="11" name="Picture 2" descr="mage result for asr1001-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1604808"/>
            <a:ext cx="1466945" cy="18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ge result for cisco &quot;ASR1002-X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2152205"/>
            <a:ext cx="1466944" cy="3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2856775"/>
            <a:ext cx="1466944" cy="18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mage result for cisco &quot;ISR4451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3394478"/>
            <a:ext cx="1466945" cy="3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27337" y="1850077"/>
            <a:ext cx="977832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ASR-1000-X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87263" y="2543401"/>
            <a:ext cx="1057982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ASR-1000-HX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32336" y="3093635"/>
            <a:ext cx="76783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ISR </a:t>
            </a:r>
            <a:r>
              <a:rPr lang="en-US" sz="975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4300</a:t>
            </a:r>
            <a:endParaRPr lang="en-US" sz="975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32335" y="3818467"/>
            <a:ext cx="76783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ISR </a:t>
            </a:r>
            <a:r>
              <a:rPr lang="en-US" sz="975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4400</a:t>
            </a:r>
            <a:endParaRPr lang="en-US" sz="975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7420" y="1113017"/>
            <a:ext cx="1989241" cy="3153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>
            <a:defPPr>
              <a:defRPr lang="en-US"/>
            </a:defPPr>
            <a:lvl1pPr marR="0" lvl="0" indent="0" algn="ctr" defTabSz="51430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 pitchFamily="-107" charset="0"/>
                <a:cs typeface="Arial" pitchFamily="-107" charset="0"/>
              </a:defRPr>
            </a:lvl1pPr>
            <a:lvl2pPr marL="457160" defTabSz="457160"/>
            <a:lvl3pPr marL="914319" defTabSz="457160"/>
            <a:lvl4pPr marL="1371478" defTabSz="457160"/>
            <a:lvl5pPr marL="1828637" defTabSz="457160"/>
            <a:lvl6pPr marL="2285796" defTabSz="457160"/>
            <a:lvl7pPr marL="2742956" defTabSz="457160"/>
            <a:lvl8pPr marL="3200115" defTabSz="457160"/>
            <a:lvl9pPr marL="3657275" defTabSz="457160"/>
          </a:lstStyle>
          <a:p>
            <a:pPr defTabSz="514175">
              <a:defRPr/>
            </a:pPr>
            <a:r>
              <a:rPr lang="ja-JP" altLang="en-US" b="0" dirty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ワイヤレス</a:t>
            </a:r>
            <a:endParaRPr lang="en-US" b="0" dirty="0">
              <a:solidFill>
                <a:srgbClr val="00206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2808" y="1113017"/>
            <a:ext cx="1989241" cy="3153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>
            <a:defPPr>
              <a:defRPr lang="en-US"/>
            </a:defPPr>
            <a:lvl1pPr marR="0" lvl="0" indent="0" algn="ctr" defTabSz="51430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 pitchFamily="-107" charset="0"/>
                <a:cs typeface="Arial" pitchFamily="-107" charset="0"/>
              </a:defRPr>
            </a:lvl1pPr>
            <a:lvl2pPr marL="457160" defTabSz="457160"/>
            <a:lvl3pPr marL="914319" defTabSz="457160"/>
            <a:lvl4pPr marL="1371478" defTabSz="457160"/>
            <a:lvl5pPr marL="1828637" defTabSz="457160"/>
            <a:lvl6pPr marL="2285796" defTabSz="457160"/>
            <a:lvl7pPr marL="2742956" defTabSz="457160"/>
            <a:lvl8pPr marL="3200115" defTabSz="457160"/>
            <a:lvl9pPr marL="3657275" defTabSz="457160"/>
          </a:lstStyle>
          <a:p>
            <a:pPr defTabSz="514175">
              <a:defRPr/>
            </a:pPr>
            <a:r>
              <a:rPr lang="ja-JP" altLang="en-US" b="0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ルータ</a:t>
            </a:r>
            <a:endParaRPr lang="en-US" b="0" dirty="0">
              <a:solidFill>
                <a:srgbClr val="00206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0243" y="1113017"/>
            <a:ext cx="1989241" cy="3153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>
            <a:defPPr>
              <a:defRPr lang="en-US"/>
            </a:defPPr>
            <a:lvl1pPr marR="0" lvl="0" indent="0" algn="ctr" defTabSz="51430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 pitchFamily="-107" charset="0"/>
                <a:cs typeface="Arial" pitchFamily="-107" charset="0"/>
              </a:defRPr>
            </a:lvl1pPr>
            <a:lvl2pPr marL="457160" defTabSz="457160"/>
            <a:lvl3pPr marL="914319" defTabSz="457160"/>
            <a:lvl4pPr marL="1371478" defTabSz="457160"/>
            <a:lvl5pPr marL="1828637" defTabSz="457160"/>
            <a:lvl6pPr marL="2285796" defTabSz="457160"/>
            <a:lvl7pPr marL="2742956" defTabSz="457160"/>
            <a:lvl8pPr marL="3200115" defTabSz="457160"/>
            <a:lvl9pPr marL="3657275" defTabSz="457160"/>
          </a:lstStyle>
          <a:p>
            <a:pPr defTabSz="514175">
              <a:defRPr/>
            </a:pPr>
            <a:r>
              <a:rPr lang="ja-JP" altLang="en-US" b="0" dirty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endParaRPr lang="en-US" b="0" dirty="0">
              <a:solidFill>
                <a:srgbClr val="00206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2" name="Picture 6" descr="mage result for cisco 5520 wireless controller"/>
          <p:cNvPicPr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435" l="240" r="99144">
                        <a14:backgroundMark x1="88082" y1="83478" x2="98870" y2="4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448" y="1621072"/>
            <a:ext cx="1349713" cy="2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mage result for cisco 5520 wireless controller fron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31" b="96907" l="0" r="99206">
                        <a14:foregroundMark x1="4075" y1="55523" x2="75829" y2="65390"/>
                        <a14:backgroundMark x1="86740" y1="83947" x2="98895" y2="5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826" y="2070904"/>
            <a:ext cx="1221705" cy="2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409" y="3127040"/>
            <a:ext cx="944541" cy="438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207" y="3796316"/>
            <a:ext cx="870941" cy="62998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88069" y="1831899"/>
            <a:ext cx="1326461" cy="242348"/>
          </a:xfrm>
          <a:prstGeom prst="rect">
            <a:avLst/>
          </a:prstGeom>
        </p:spPr>
        <p:txBody>
          <a:bodyPr wrap="squar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AIR-CT5520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71149" y="2362579"/>
            <a:ext cx="1360303" cy="242348"/>
          </a:xfrm>
          <a:prstGeom prst="rect">
            <a:avLst/>
          </a:prstGeom>
        </p:spPr>
        <p:txBody>
          <a:bodyPr wrap="squar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AIR-CT8540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65145" y="3575972"/>
            <a:ext cx="1877065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Wave 2 APs (1800, 2800,3800)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33887" y="4433163"/>
            <a:ext cx="1939583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Wave 1 APs* (1700, 2700,3700)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30" y="3159073"/>
            <a:ext cx="648987" cy="69517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75827" y="1528176"/>
            <a:ext cx="1014651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9400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34429" y="1998597"/>
            <a:ext cx="1014651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9300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0375" y="2859429"/>
            <a:ext cx="1014651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9500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593" y="3136525"/>
            <a:ext cx="738862" cy="740270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640" y="3077159"/>
            <a:ext cx="695399" cy="793917"/>
          </a:xfrm>
          <a:prstGeom prst="rect">
            <a:avLst/>
          </a:prstGeom>
          <a:effectLst/>
        </p:spPr>
      </p:pic>
      <p:sp>
        <p:nvSpPr>
          <p:cNvPr id="36" name="Rectangle 35"/>
          <p:cNvSpPr/>
          <p:nvPr/>
        </p:nvSpPr>
        <p:spPr>
          <a:xfrm>
            <a:off x="830624" y="3838109"/>
            <a:ext cx="913982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algn="ctr"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4500E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62952" y="3832971"/>
            <a:ext cx="772918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6K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35451" y="3830726"/>
            <a:ext cx="745666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Nexus 7700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42813" y="4462230"/>
            <a:ext cx="1319542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algn="ctr"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3850 and 3650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903867" y="4080096"/>
            <a:ext cx="2906024" cy="387277"/>
            <a:chOff x="1087067" y="3837054"/>
            <a:chExt cx="2906781" cy="387378"/>
          </a:xfrm>
        </p:grpSpPr>
        <p:grpSp>
          <p:nvGrpSpPr>
            <p:cNvPr id="41" name="Group 40"/>
            <p:cNvGrpSpPr/>
            <p:nvPr/>
          </p:nvGrpSpPr>
          <p:grpSpPr>
            <a:xfrm>
              <a:off x="1087067" y="3837218"/>
              <a:ext cx="2468458" cy="387214"/>
              <a:chOff x="478776" y="3993496"/>
              <a:chExt cx="1382779" cy="387214"/>
            </a:xfrm>
          </p:grpSpPr>
          <p:pic>
            <p:nvPicPr>
              <p:cNvPr id="43" name="Picture 42"/>
              <p:cNvPicPr>
                <a:picLocks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9661" y="4206879"/>
                <a:ext cx="921894" cy="17383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8776" y="3993496"/>
                <a:ext cx="814327" cy="182880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7106" y="3837054"/>
              <a:ext cx="1396742" cy="182880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409" b="89773" l="2186" r="979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2824" y="2601484"/>
            <a:ext cx="1296626" cy="31224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6954228" y="2883534"/>
            <a:ext cx="1360303" cy="242348"/>
          </a:xfrm>
          <a:prstGeom prst="rect">
            <a:avLst/>
          </a:prstGeom>
        </p:spPr>
        <p:txBody>
          <a:bodyPr wrap="squar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AIR-CT3504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066613" y="4426304"/>
            <a:ext cx="899285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CSR 1000V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888105" y="4692945"/>
            <a:ext cx="103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chemeClr val="bg2"/>
                </a:solidFill>
                <a:latin typeface="+mj-lt"/>
              </a:rPr>
              <a:t>*with Caveats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4" y="1361907"/>
            <a:ext cx="548103" cy="54810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97" y="2276069"/>
            <a:ext cx="548103" cy="54810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" y="2262625"/>
            <a:ext cx="548103" cy="5481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3C5C4C6-35CF-413C-AAB2-BB8A7B2062A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65955" y="4087849"/>
            <a:ext cx="630020" cy="3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317180BA-1465-4546-B0B4-857ACF222494}"/>
              </a:ext>
            </a:extLst>
          </p:cNvPr>
          <p:cNvGrpSpPr/>
          <p:nvPr/>
        </p:nvGrpSpPr>
        <p:grpSpPr>
          <a:xfrm>
            <a:off x="4569955" y="1339"/>
            <a:ext cx="4576133" cy="5141903"/>
            <a:chOff x="4569953" y="670"/>
            <a:chExt cx="4577325" cy="514324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23DAD8B5-6661-4235-A0F9-03CD6187D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59" b="24702"/>
            <a:stretch/>
          </p:blipFill>
          <p:spPr>
            <a:xfrm>
              <a:off x="4569953" y="670"/>
              <a:ext cx="4577325" cy="5143242"/>
            </a:xfrm>
            <a:prstGeom prst="rect">
              <a:avLst/>
            </a:prstGeom>
            <a:solidFill>
              <a:schemeClr val="tx2">
                <a:lumMod val="75000"/>
                <a:alpha val="85000"/>
              </a:schemeClr>
            </a:solidFill>
            <a:ln>
              <a:noFill/>
            </a:ln>
            <a:effectLst/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E8131DFE-8B5D-4E8A-B6A8-7FE314E6B4D3}"/>
                </a:ext>
              </a:extLst>
            </p:cNvPr>
            <p:cNvSpPr/>
            <p:nvPr/>
          </p:nvSpPr>
          <p:spPr>
            <a:xfrm>
              <a:off x="4569954" y="670"/>
              <a:ext cx="4574046" cy="5142829"/>
            </a:xfrm>
            <a:prstGeom prst="rect">
              <a:avLst/>
            </a:prstGeom>
            <a:solidFill>
              <a:schemeClr val="tx2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2" eaLnBrk="1" hangingPunct="1"/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616" y="209325"/>
            <a:ext cx="3980922" cy="765432"/>
          </a:xfrm>
        </p:spPr>
        <p:txBody>
          <a:bodyPr anchor="ctr"/>
          <a:lstStyle/>
          <a:p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暗号化されたマルウェア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を</a:t>
            </a:r>
            <a: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識別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できます</a:t>
            </a:r>
            <a:endParaRPr lang="en-US" sz="24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3" name="Text Placeholder 242"/>
          <p:cNvSpPr>
            <a:spLocks noGrp="1"/>
          </p:cNvSpPr>
          <p:nvPr>
            <p:ph type="body" sz="quarter" idx="4294967295"/>
          </p:nvPr>
        </p:nvSpPr>
        <p:spPr>
          <a:xfrm>
            <a:off x="5184040" y="511175"/>
            <a:ext cx="3549650" cy="3714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ja-JP" altLang="en-US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インフラ上のデータ</a:t>
            </a:r>
            <a:endParaRPr lang="en-US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8" name="Freeform 126"/>
          <p:cNvSpPr>
            <a:spLocks noChangeArrowheads="1"/>
          </p:cNvSpPr>
          <p:nvPr/>
        </p:nvSpPr>
        <p:spPr bwMode="auto">
          <a:xfrm>
            <a:off x="5369659" y="1323442"/>
            <a:ext cx="17459" cy="523739"/>
          </a:xfrm>
          <a:custGeom>
            <a:avLst/>
            <a:gdLst>
              <a:gd name="T0" fmla="*/ 48 w 49"/>
              <a:gd name="T1" fmla="*/ 184 h 1454"/>
              <a:gd name="T2" fmla="*/ 48 w 49"/>
              <a:gd name="T3" fmla="*/ 203 h 1454"/>
              <a:gd name="T4" fmla="*/ 48 w 49"/>
              <a:gd name="T5" fmla="*/ 524 h 1454"/>
              <a:gd name="T6" fmla="*/ 39 w 49"/>
              <a:gd name="T7" fmla="*/ 531 h 1454"/>
              <a:gd name="T8" fmla="*/ 37 w 49"/>
              <a:gd name="T9" fmla="*/ 535 h 1454"/>
              <a:gd name="T10" fmla="*/ 37 w 49"/>
              <a:gd name="T11" fmla="*/ 977 h 1454"/>
              <a:gd name="T12" fmla="*/ 33 w 49"/>
              <a:gd name="T13" fmla="*/ 1134 h 1454"/>
              <a:gd name="T14" fmla="*/ 33 w 49"/>
              <a:gd name="T15" fmla="*/ 1294 h 1454"/>
              <a:gd name="T16" fmla="*/ 33 w 49"/>
              <a:gd name="T17" fmla="*/ 1453 h 1454"/>
              <a:gd name="T18" fmla="*/ 4 w 49"/>
              <a:gd name="T19" fmla="*/ 1453 h 1454"/>
              <a:gd name="T20" fmla="*/ 4 w 49"/>
              <a:gd name="T21" fmla="*/ 1429 h 1454"/>
              <a:gd name="T22" fmla="*/ 4 w 49"/>
              <a:gd name="T23" fmla="*/ 225 h 1454"/>
              <a:gd name="T24" fmla="*/ 0 w 49"/>
              <a:gd name="T25" fmla="*/ 199 h 1454"/>
              <a:gd name="T26" fmla="*/ 0 w 49"/>
              <a:gd name="T27" fmla="*/ 184 h 1454"/>
              <a:gd name="T28" fmla="*/ 0 w 49"/>
              <a:gd name="T29" fmla="*/ 11 h 1454"/>
              <a:gd name="T30" fmla="*/ 19 w 49"/>
              <a:gd name="T31" fmla="*/ 4 h 1454"/>
              <a:gd name="T32" fmla="*/ 19 w 49"/>
              <a:gd name="T33" fmla="*/ 177 h 1454"/>
              <a:gd name="T34" fmla="*/ 24 w 49"/>
              <a:gd name="T35" fmla="*/ 105 h 1454"/>
              <a:gd name="T36" fmla="*/ 33 w 49"/>
              <a:gd name="T37" fmla="*/ 105 h 1454"/>
              <a:gd name="T38" fmla="*/ 44 w 49"/>
              <a:gd name="T39" fmla="*/ 105 h 1454"/>
              <a:gd name="T40" fmla="*/ 44 w 49"/>
              <a:gd name="T41" fmla="*/ 175 h 1454"/>
              <a:gd name="T42" fmla="*/ 48 w 49"/>
              <a:gd name="T43" fmla="*/ 184 h 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" h="1454">
                <a:moveTo>
                  <a:pt x="48" y="184"/>
                </a:moveTo>
                <a:cubicBezTo>
                  <a:pt x="48" y="190"/>
                  <a:pt x="48" y="197"/>
                  <a:pt x="48" y="203"/>
                </a:cubicBezTo>
                <a:cubicBezTo>
                  <a:pt x="48" y="310"/>
                  <a:pt x="48" y="417"/>
                  <a:pt x="48" y="524"/>
                </a:cubicBezTo>
                <a:cubicBezTo>
                  <a:pt x="46" y="527"/>
                  <a:pt x="41" y="529"/>
                  <a:pt x="39" y="531"/>
                </a:cubicBezTo>
                <a:cubicBezTo>
                  <a:pt x="39" y="533"/>
                  <a:pt x="37" y="535"/>
                  <a:pt x="37" y="535"/>
                </a:cubicBezTo>
                <a:cubicBezTo>
                  <a:pt x="37" y="682"/>
                  <a:pt x="37" y="830"/>
                  <a:pt x="37" y="977"/>
                </a:cubicBezTo>
                <a:cubicBezTo>
                  <a:pt x="28" y="1029"/>
                  <a:pt x="33" y="1082"/>
                  <a:pt x="33" y="1134"/>
                </a:cubicBezTo>
                <a:cubicBezTo>
                  <a:pt x="33" y="1187"/>
                  <a:pt x="33" y="1239"/>
                  <a:pt x="33" y="1294"/>
                </a:cubicBezTo>
                <a:cubicBezTo>
                  <a:pt x="33" y="1346"/>
                  <a:pt x="33" y="1399"/>
                  <a:pt x="33" y="1453"/>
                </a:cubicBezTo>
                <a:cubicBezTo>
                  <a:pt x="24" y="1453"/>
                  <a:pt x="13" y="1453"/>
                  <a:pt x="4" y="1453"/>
                </a:cubicBezTo>
                <a:cubicBezTo>
                  <a:pt x="4" y="1444"/>
                  <a:pt x="4" y="1438"/>
                  <a:pt x="4" y="1429"/>
                </a:cubicBezTo>
                <a:cubicBezTo>
                  <a:pt x="4" y="1027"/>
                  <a:pt x="4" y="627"/>
                  <a:pt x="4" y="225"/>
                </a:cubicBezTo>
                <a:cubicBezTo>
                  <a:pt x="4" y="216"/>
                  <a:pt x="6" y="205"/>
                  <a:pt x="0" y="199"/>
                </a:cubicBezTo>
                <a:cubicBezTo>
                  <a:pt x="0" y="194"/>
                  <a:pt x="0" y="190"/>
                  <a:pt x="0" y="184"/>
                </a:cubicBezTo>
                <a:cubicBezTo>
                  <a:pt x="0" y="127"/>
                  <a:pt x="0" y="68"/>
                  <a:pt x="0" y="11"/>
                </a:cubicBezTo>
                <a:cubicBezTo>
                  <a:pt x="4" y="4"/>
                  <a:pt x="11" y="0"/>
                  <a:pt x="19" y="4"/>
                </a:cubicBezTo>
                <a:cubicBezTo>
                  <a:pt x="19" y="61"/>
                  <a:pt x="19" y="120"/>
                  <a:pt x="19" y="177"/>
                </a:cubicBezTo>
                <a:cubicBezTo>
                  <a:pt x="26" y="153"/>
                  <a:pt x="22" y="129"/>
                  <a:pt x="24" y="105"/>
                </a:cubicBezTo>
                <a:cubicBezTo>
                  <a:pt x="26" y="105"/>
                  <a:pt x="30" y="105"/>
                  <a:pt x="33" y="105"/>
                </a:cubicBezTo>
                <a:cubicBezTo>
                  <a:pt x="35" y="105"/>
                  <a:pt x="39" y="105"/>
                  <a:pt x="44" y="105"/>
                </a:cubicBezTo>
                <a:cubicBezTo>
                  <a:pt x="44" y="129"/>
                  <a:pt x="44" y="151"/>
                  <a:pt x="44" y="175"/>
                </a:cubicBezTo>
                <a:cubicBezTo>
                  <a:pt x="44" y="179"/>
                  <a:pt x="41" y="184"/>
                  <a:pt x="48" y="184"/>
                </a:cubicBezTo>
              </a:path>
            </a:pathLst>
          </a:custGeom>
          <a:solidFill>
            <a:srgbClr val="E223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9" name="Freeform 127"/>
          <p:cNvSpPr>
            <a:spLocks noChangeArrowheads="1"/>
          </p:cNvSpPr>
          <p:nvPr/>
        </p:nvSpPr>
        <p:spPr bwMode="auto">
          <a:xfrm>
            <a:off x="7110693" y="1842419"/>
            <a:ext cx="3174" cy="4762"/>
          </a:xfrm>
          <a:custGeom>
            <a:avLst/>
            <a:gdLst>
              <a:gd name="T0" fmla="*/ 0 w 8"/>
              <a:gd name="T1" fmla="*/ 13 h 14"/>
              <a:gd name="T2" fmla="*/ 0 w 8"/>
              <a:gd name="T3" fmla="*/ 0 h 14"/>
              <a:gd name="T4" fmla="*/ 5 w 8"/>
              <a:gd name="T5" fmla="*/ 0 h 14"/>
              <a:gd name="T6" fmla="*/ 7 w 8"/>
              <a:gd name="T7" fmla="*/ 13 h 14"/>
              <a:gd name="T8" fmla="*/ 0 w 8"/>
              <a:gd name="T9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4">
                <a:moveTo>
                  <a:pt x="0" y="13"/>
                </a:moveTo>
                <a:cubicBezTo>
                  <a:pt x="0" y="9"/>
                  <a:pt x="0" y="5"/>
                  <a:pt x="0" y="0"/>
                </a:cubicBezTo>
                <a:cubicBezTo>
                  <a:pt x="2" y="0"/>
                  <a:pt x="2" y="0"/>
                  <a:pt x="5" y="0"/>
                </a:cubicBezTo>
                <a:cubicBezTo>
                  <a:pt x="5" y="5"/>
                  <a:pt x="5" y="9"/>
                  <a:pt x="7" y="13"/>
                </a:cubicBezTo>
                <a:cubicBezTo>
                  <a:pt x="5" y="13"/>
                  <a:pt x="2" y="13"/>
                  <a:pt x="0" y="13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0" name="Freeform 128"/>
          <p:cNvSpPr>
            <a:spLocks noChangeArrowheads="1"/>
          </p:cNvSpPr>
          <p:nvPr/>
        </p:nvSpPr>
        <p:spPr bwMode="auto">
          <a:xfrm>
            <a:off x="5271259" y="1385288"/>
            <a:ext cx="96813" cy="6348"/>
          </a:xfrm>
          <a:custGeom>
            <a:avLst/>
            <a:gdLst>
              <a:gd name="T0" fmla="*/ 269 w 270"/>
              <a:gd name="T1" fmla="*/ 15 h 16"/>
              <a:gd name="T2" fmla="*/ 0 w 270"/>
              <a:gd name="T3" fmla="*/ 15 h 16"/>
              <a:gd name="T4" fmla="*/ 0 w 270"/>
              <a:gd name="T5" fmla="*/ 0 h 16"/>
              <a:gd name="T6" fmla="*/ 269 w 270"/>
              <a:gd name="T7" fmla="*/ 0 h 16"/>
              <a:gd name="T8" fmla="*/ 269 w 270"/>
              <a:gd name="T9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16">
                <a:moveTo>
                  <a:pt x="269" y="15"/>
                </a:moveTo>
                <a:cubicBezTo>
                  <a:pt x="231" y="15"/>
                  <a:pt x="37" y="15"/>
                  <a:pt x="0" y="15"/>
                </a:cubicBezTo>
                <a:cubicBezTo>
                  <a:pt x="0" y="10"/>
                  <a:pt x="0" y="6"/>
                  <a:pt x="0" y="0"/>
                </a:cubicBezTo>
                <a:cubicBezTo>
                  <a:pt x="37" y="0"/>
                  <a:pt x="231" y="0"/>
                  <a:pt x="269" y="0"/>
                </a:cubicBezTo>
                <a:cubicBezTo>
                  <a:pt x="269" y="6"/>
                  <a:pt x="269" y="10"/>
                  <a:pt x="269" y="15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Freeform 129"/>
          <p:cNvSpPr>
            <a:spLocks noChangeArrowheads="1"/>
          </p:cNvSpPr>
          <p:nvPr/>
        </p:nvSpPr>
        <p:spPr bwMode="auto">
          <a:xfrm>
            <a:off x="5385529" y="1220281"/>
            <a:ext cx="1874350" cy="626900"/>
          </a:xfrm>
          <a:custGeom>
            <a:avLst/>
            <a:gdLst>
              <a:gd name="T0" fmla="*/ 4652 w 5208"/>
              <a:gd name="T1" fmla="*/ 1739 h 1742"/>
              <a:gd name="T2" fmla="*/ 4521 w 5208"/>
              <a:gd name="T3" fmla="*/ 485 h 1742"/>
              <a:gd name="T4" fmla="*/ 4169 w 5208"/>
              <a:gd name="T5" fmla="*/ 485 h 1742"/>
              <a:gd name="T6" fmla="*/ 4145 w 5208"/>
              <a:gd name="T7" fmla="*/ 1376 h 1742"/>
              <a:gd name="T8" fmla="*/ 4125 w 5208"/>
              <a:gd name="T9" fmla="*/ 485 h 1742"/>
              <a:gd name="T10" fmla="*/ 3894 w 5208"/>
              <a:gd name="T11" fmla="*/ 485 h 1742"/>
              <a:gd name="T12" fmla="*/ 3815 w 5208"/>
              <a:gd name="T13" fmla="*/ 487 h 1742"/>
              <a:gd name="T14" fmla="*/ 3802 w 5208"/>
              <a:gd name="T15" fmla="*/ 485 h 1742"/>
              <a:gd name="T16" fmla="*/ 3669 w 5208"/>
              <a:gd name="T17" fmla="*/ 1123 h 1742"/>
              <a:gd name="T18" fmla="*/ 3562 w 5208"/>
              <a:gd name="T19" fmla="*/ 1250 h 1742"/>
              <a:gd name="T20" fmla="*/ 3472 w 5208"/>
              <a:gd name="T21" fmla="*/ 485 h 1742"/>
              <a:gd name="T22" fmla="*/ 3406 w 5208"/>
              <a:gd name="T23" fmla="*/ 496 h 1742"/>
              <a:gd name="T24" fmla="*/ 3227 w 5208"/>
              <a:gd name="T25" fmla="*/ 1171 h 1742"/>
              <a:gd name="T26" fmla="*/ 3164 w 5208"/>
              <a:gd name="T27" fmla="*/ 588 h 1742"/>
              <a:gd name="T28" fmla="*/ 3129 w 5208"/>
              <a:gd name="T29" fmla="*/ 863 h 1742"/>
              <a:gd name="T30" fmla="*/ 3050 w 5208"/>
              <a:gd name="T31" fmla="*/ 483 h 1742"/>
              <a:gd name="T32" fmla="*/ 2666 w 5208"/>
              <a:gd name="T33" fmla="*/ 570 h 1742"/>
              <a:gd name="T34" fmla="*/ 2615 w 5208"/>
              <a:gd name="T35" fmla="*/ 553 h 1742"/>
              <a:gd name="T36" fmla="*/ 2484 w 5208"/>
              <a:gd name="T37" fmla="*/ 557 h 1742"/>
              <a:gd name="T38" fmla="*/ 2480 w 5208"/>
              <a:gd name="T39" fmla="*/ 1739 h 1742"/>
              <a:gd name="T40" fmla="*/ 2159 w 5208"/>
              <a:gd name="T41" fmla="*/ 515 h 1742"/>
              <a:gd name="T42" fmla="*/ 1582 w 5208"/>
              <a:gd name="T43" fmla="*/ 1739 h 1742"/>
              <a:gd name="T44" fmla="*/ 1540 w 5208"/>
              <a:gd name="T45" fmla="*/ 489 h 1742"/>
              <a:gd name="T46" fmla="*/ 1534 w 5208"/>
              <a:gd name="T47" fmla="*/ 1103 h 1742"/>
              <a:gd name="T48" fmla="*/ 1534 w 5208"/>
              <a:gd name="T49" fmla="*/ 1717 h 1742"/>
              <a:gd name="T50" fmla="*/ 391 w 5208"/>
              <a:gd name="T51" fmla="*/ 590 h 1742"/>
              <a:gd name="T52" fmla="*/ 362 w 5208"/>
              <a:gd name="T53" fmla="*/ 1243 h 1742"/>
              <a:gd name="T54" fmla="*/ 192 w 5208"/>
              <a:gd name="T55" fmla="*/ 1726 h 1742"/>
              <a:gd name="T56" fmla="*/ 89 w 5208"/>
              <a:gd name="T57" fmla="*/ 671 h 1742"/>
              <a:gd name="T58" fmla="*/ 41 w 5208"/>
              <a:gd name="T59" fmla="*/ 489 h 1742"/>
              <a:gd name="T60" fmla="*/ 26 w 5208"/>
              <a:gd name="T61" fmla="*/ 452 h 1742"/>
              <a:gd name="T62" fmla="*/ 45 w 5208"/>
              <a:gd name="T63" fmla="*/ 402 h 1742"/>
              <a:gd name="T64" fmla="*/ 347 w 5208"/>
              <a:gd name="T65" fmla="*/ 421 h 1742"/>
              <a:gd name="T66" fmla="*/ 388 w 5208"/>
              <a:gd name="T67" fmla="*/ 332 h 1742"/>
              <a:gd name="T68" fmla="*/ 434 w 5208"/>
              <a:gd name="T69" fmla="*/ 419 h 1742"/>
              <a:gd name="T70" fmla="*/ 1540 w 5208"/>
              <a:gd name="T71" fmla="*/ 456 h 1742"/>
              <a:gd name="T72" fmla="*/ 2137 w 5208"/>
              <a:gd name="T73" fmla="*/ 450 h 1742"/>
              <a:gd name="T74" fmla="*/ 2362 w 5208"/>
              <a:gd name="T75" fmla="*/ 142 h 1742"/>
              <a:gd name="T76" fmla="*/ 2467 w 5208"/>
              <a:gd name="T77" fmla="*/ 448 h 1742"/>
              <a:gd name="T78" fmla="*/ 2600 w 5208"/>
              <a:gd name="T79" fmla="*/ 253 h 1742"/>
              <a:gd name="T80" fmla="*/ 2648 w 5208"/>
              <a:gd name="T81" fmla="*/ 450 h 1742"/>
              <a:gd name="T82" fmla="*/ 2679 w 5208"/>
              <a:gd name="T83" fmla="*/ 445 h 1742"/>
              <a:gd name="T84" fmla="*/ 3109 w 5208"/>
              <a:gd name="T85" fmla="*/ 448 h 1742"/>
              <a:gd name="T86" fmla="*/ 3149 w 5208"/>
              <a:gd name="T87" fmla="*/ 345 h 1742"/>
              <a:gd name="T88" fmla="*/ 3188 w 5208"/>
              <a:gd name="T89" fmla="*/ 251 h 1742"/>
              <a:gd name="T90" fmla="*/ 3236 w 5208"/>
              <a:gd name="T91" fmla="*/ 413 h 1742"/>
              <a:gd name="T92" fmla="*/ 3404 w 5208"/>
              <a:gd name="T93" fmla="*/ 251 h 1742"/>
              <a:gd name="T94" fmla="*/ 3514 w 5208"/>
              <a:gd name="T95" fmla="*/ 441 h 1742"/>
              <a:gd name="T96" fmla="*/ 3551 w 5208"/>
              <a:gd name="T97" fmla="*/ 411 h 1742"/>
              <a:gd name="T98" fmla="*/ 3662 w 5208"/>
              <a:gd name="T99" fmla="*/ 244 h 1742"/>
              <a:gd name="T100" fmla="*/ 3774 w 5208"/>
              <a:gd name="T101" fmla="*/ 448 h 1742"/>
              <a:gd name="T102" fmla="*/ 3813 w 5208"/>
              <a:gd name="T103" fmla="*/ 275 h 1742"/>
              <a:gd name="T104" fmla="*/ 3887 w 5208"/>
              <a:gd name="T105" fmla="*/ 411 h 1742"/>
              <a:gd name="T106" fmla="*/ 3957 w 5208"/>
              <a:gd name="T107" fmla="*/ 443 h 1742"/>
              <a:gd name="T108" fmla="*/ 4104 w 5208"/>
              <a:gd name="T109" fmla="*/ 448 h 1742"/>
              <a:gd name="T110" fmla="*/ 4141 w 5208"/>
              <a:gd name="T111" fmla="*/ 404 h 1742"/>
              <a:gd name="T112" fmla="*/ 4495 w 5208"/>
              <a:gd name="T113" fmla="*/ 443 h 1742"/>
              <a:gd name="T114" fmla="*/ 4615 w 5208"/>
              <a:gd name="T115" fmla="*/ 448 h 1742"/>
              <a:gd name="T116" fmla="*/ 4635 w 5208"/>
              <a:gd name="T117" fmla="*/ 297 h 1742"/>
              <a:gd name="T118" fmla="*/ 4855 w 5208"/>
              <a:gd name="T119" fmla="*/ 411 h 1742"/>
              <a:gd name="T120" fmla="*/ 4877 w 5208"/>
              <a:gd name="T121" fmla="*/ 461 h 1742"/>
              <a:gd name="T122" fmla="*/ 4858 w 5208"/>
              <a:gd name="T123" fmla="*/ 944 h 1742"/>
              <a:gd name="T124" fmla="*/ 4788 w 5208"/>
              <a:gd name="T125" fmla="*/ 1720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1742">
                <a:moveTo>
                  <a:pt x="4794" y="1741"/>
                </a:moveTo>
                <a:cubicBezTo>
                  <a:pt x="4759" y="1741"/>
                  <a:pt x="4724" y="1741"/>
                  <a:pt x="4689" y="1741"/>
                </a:cubicBezTo>
                <a:cubicBezTo>
                  <a:pt x="4687" y="1737"/>
                  <a:pt x="4683" y="1735"/>
                  <a:pt x="4678" y="1728"/>
                </a:cubicBezTo>
                <a:cubicBezTo>
                  <a:pt x="4676" y="1735"/>
                  <a:pt x="4676" y="1737"/>
                  <a:pt x="4674" y="1739"/>
                </a:cubicBezTo>
                <a:cubicBezTo>
                  <a:pt x="4667" y="1739"/>
                  <a:pt x="4661" y="1739"/>
                  <a:pt x="4652" y="1739"/>
                </a:cubicBezTo>
                <a:cubicBezTo>
                  <a:pt x="4652" y="1357"/>
                  <a:pt x="4652" y="974"/>
                  <a:pt x="4652" y="594"/>
                </a:cubicBezTo>
                <a:cubicBezTo>
                  <a:pt x="4648" y="592"/>
                  <a:pt x="4643" y="588"/>
                  <a:pt x="4637" y="583"/>
                </a:cubicBezTo>
                <a:cubicBezTo>
                  <a:pt x="4637" y="553"/>
                  <a:pt x="4637" y="522"/>
                  <a:pt x="4637" y="491"/>
                </a:cubicBezTo>
                <a:cubicBezTo>
                  <a:pt x="4617" y="483"/>
                  <a:pt x="4598" y="485"/>
                  <a:pt x="4578" y="485"/>
                </a:cubicBezTo>
                <a:cubicBezTo>
                  <a:pt x="4558" y="485"/>
                  <a:pt x="4541" y="485"/>
                  <a:pt x="4521" y="485"/>
                </a:cubicBezTo>
                <a:cubicBezTo>
                  <a:pt x="4514" y="496"/>
                  <a:pt x="4514" y="507"/>
                  <a:pt x="4514" y="518"/>
                </a:cubicBezTo>
                <a:cubicBezTo>
                  <a:pt x="4514" y="918"/>
                  <a:pt x="4514" y="1315"/>
                  <a:pt x="4514" y="1715"/>
                </a:cubicBezTo>
                <a:cubicBezTo>
                  <a:pt x="4514" y="1724"/>
                  <a:pt x="4514" y="1730"/>
                  <a:pt x="4514" y="1739"/>
                </a:cubicBezTo>
                <a:cubicBezTo>
                  <a:pt x="4399" y="1739"/>
                  <a:pt x="4283" y="1739"/>
                  <a:pt x="4169" y="1739"/>
                </a:cubicBezTo>
                <a:cubicBezTo>
                  <a:pt x="4169" y="1322"/>
                  <a:pt x="4169" y="904"/>
                  <a:pt x="4169" y="485"/>
                </a:cubicBezTo>
                <a:cubicBezTo>
                  <a:pt x="4163" y="485"/>
                  <a:pt x="4156" y="485"/>
                  <a:pt x="4150" y="483"/>
                </a:cubicBezTo>
                <a:cubicBezTo>
                  <a:pt x="4150" y="491"/>
                  <a:pt x="4150" y="498"/>
                  <a:pt x="4150" y="504"/>
                </a:cubicBezTo>
                <a:cubicBezTo>
                  <a:pt x="4141" y="601"/>
                  <a:pt x="4145" y="697"/>
                  <a:pt x="4145" y="793"/>
                </a:cubicBezTo>
                <a:cubicBezTo>
                  <a:pt x="4145" y="891"/>
                  <a:pt x="4145" y="987"/>
                  <a:pt x="4145" y="1086"/>
                </a:cubicBezTo>
                <a:cubicBezTo>
                  <a:pt x="4145" y="1182"/>
                  <a:pt x="4145" y="1280"/>
                  <a:pt x="4145" y="1376"/>
                </a:cubicBezTo>
                <a:cubicBezTo>
                  <a:pt x="4145" y="1376"/>
                  <a:pt x="4145" y="1379"/>
                  <a:pt x="4145" y="1381"/>
                </a:cubicBezTo>
                <a:cubicBezTo>
                  <a:pt x="4141" y="1381"/>
                  <a:pt x="4139" y="1381"/>
                  <a:pt x="4132" y="1381"/>
                </a:cubicBezTo>
                <a:lnTo>
                  <a:pt x="4132" y="1381"/>
                </a:lnTo>
                <a:cubicBezTo>
                  <a:pt x="4132" y="1084"/>
                  <a:pt x="4132" y="786"/>
                  <a:pt x="4132" y="491"/>
                </a:cubicBezTo>
                <a:cubicBezTo>
                  <a:pt x="4128" y="487"/>
                  <a:pt x="4128" y="487"/>
                  <a:pt x="4125" y="485"/>
                </a:cubicBezTo>
                <a:cubicBezTo>
                  <a:pt x="4080" y="485"/>
                  <a:pt x="4034" y="485"/>
                  <a:pt x="3986" y="485"/>
                </a:cubicBezTo>
                <a:cubicBezTo>
                  <a:pt x="3986" y="754"/>
                  <a:pt x="3986" y="1025"/>
                  <a:pt x="3986" y="1296"/>
                </a:cubicBezTo>
                <a:cubicBezTo>
                  <a:pt x="3979" y="1296"/>
                  <a:pt x="3977" y="1296"/>
                  <a:pt x="3970" y="1296"/>
                </a:cubicBezTo>
                <a:cubicBezTo>
                  <a:pt x="3970" y="1025"/>
                  <a:pt x="3970" y="756"/>
                  <a:pt x="3970" y="485"/>
                </a:cubicBezTo>
                <a:cubicBezTo>
                  <a:pt x="3944" y="485"/>
                  <a:pt x="3918" y="485"/>
                  <a:pt x="3894" y="485"/>
                </a:cubicBezTo>
                <a:cubicBezTo>
                  <a:pt x="3892" y="487"/>
                  <a:pt x="3889" y="489"/>
                  <a:pt x="3887" y="491"/>
                </a:cubicBezTo>
                <a:cubicBezTo>
                  <a:pt x="3887" y="504"/>
                  <a:pt x="3887" y="518"/>
                  <a:pt x="3887" y="533"/>
                </a:cubicBezTo>
                <a:cubicBezTo>
                  <a:pt x="3883" y="533"/>
                  <a:pt x="3879" y="533"/>
                  <a:pt x="3872" y="533"/>
                </a:cubicBezTo>
                <a:cubicBezTo>
                  <a:pt x="3872" y="518"/>
                  <a:pt x="3872" y="502"/>
                  <a:pt x="3872" y="487"/>
                </a:cubicBezTo>
                <a:cubicBezTo>
                  <a:pt x="3852" y="487"/>
                  <a:pt x="3835" y="487"/>
                  <a:pt x="3815" y="487"/>
                </a:cubicBezTo>
                <a:lnTo>
                  <a:pt x="3815" y="487"/>
                </a:lnTo>
                <a:lnTo>
                  <a:pt x="3815" y="489"/>
                </a:lnTo>
                <a:cubicBezTo>
                  <a:pt x="3815" y="675"/>
                  <a:pt x="3815" y="861"/>
                  <a:pt x="3815" y="1046"/>
                </a:cubicBezTo>
                <a:cubicBezTo>
                  <a:pt x="3811" y="1046"/>
                  <a:pt x="3806" y="1046"/>
                  <a:pt x="3802" y="1046"/>
                </a:cubicBezTo>
                <a:cubicBezTo>
                  <a:pt x="3802" y="861"/>
                  <a:pt x="3802" y="673"/>
                  <a:pt x="3802" y="485"/>
                </a:cubicBezTo>
                <a:cubicBezTo>
                  <a:pt x="3765" y="485"/>
                  <a:pt x="3730" y="485"/>
                  <a:pt x="3695" y="485"/>
                </a:cubicBezTo>
                <a:cubicBezTo>
                  <a:pt x="3695" y="564"/>
                  <a:pt x="3695" y="642"/>
                  <a:pt x="3695" y="721"/>
                </a:cubicBezTo>
                <a:cubicBezTo>
                  <a:pt x="3691" y="725"/>
                  <a:pt x="3688" y="730"/>
                  <a:pt x="3684" y="732"/>
                </a:cubicBezTo>
                <a:cubicBezTo>
                  <a:pt x="3684" y="863"/>
                  <a:pt x="3684" y="992"/>
                  <a:pt x="3684" y="1123"/>
                </a:cubicBezTo>
                <a:cubicBezTo>
                  <a:pt x="3680" y="1123"/>
                  <a:pt x="3675" y="1123"/>
                  <a:pt x="3669" y="1123"/>
                </a:cubicBezTo>
                <a:cubicBezTo>
                  <a:pt x="3669" y="911"/>
                  <a:pt x="3669" y="701"/>
                  <a:pt x="3669" y="491"/>
                </a:cubicBezTo>
                <a:cubicBezTo>
                  <a:pt x="3660" y="487"/>
                  <a:pt x="3651" y="483"/>
                  <a:pt x="3640" y="485"/>
                </a:cubicBezTo>
                <a:cubicBezTo>
                  <a:pt x="3616" y="485"/>
                  <a:pt x="3592" y="485"/>
                  <a:pt x="3568" y="485"/>
                </a:cubicBezTo>
                <a:cubicBezTo>
                  <a:pt x="3566" y="487"/>
                  <a:pt x="3564" y="489"/>
                  <a:pt x="3562" y="491"/>
                </a:cubicBezTo>
                <a:cubicBezTo>
                  <a:pt x="3562" y="745"/>
                  <a:pt x="3562" y="996"/>
                  <a:pt x="3562" y="1250"/>
                </a:cubicBezTo>
                <a:cubicBezTo>
                  <a:pt x="3555" y="1250"/>
                  <a:pt x="3551" y="1250"/>
                  <a:pt x="3542" y="1252"/>
                </a:cubicBezTo>
                <a:cubicBezTo>
                  <a:pt x="3542" y="1243"/>
                  <a:pt x="3542" y="1237"/>
                  <a:pt x="3542" y="1230"/>
                </a:cubicBezTo>
                <a:cubicBezTo>
                  <a:pt x="3542" y="1038"/>
                  <a:pt x="3542" y="843"/>
                  <a:pt x="3542" y="651"/>
                </a:cubicBezTo>
                <a:cubicBezTo>
                  <a:pt x="3542" y="598"/>
                  <a:pt x="3535" y="544"/>
                  <a:pt x="3535" y="491"/>
                </a:cubicBezTo>
                <a:cubicBezTo>
                  <a:pt x="3516" y="483"/>
                  <a:pt x="3494" y="485"/>
                  <a:pt x="3472" y="485"/>
                </a:cubicBezTo>
                <a:cubicBezTo>
                  <a:pt x="3459" y="485"/>
                  <a:pt x="3444" y="485"/>
                  <a:pt x="3431" y="485"/>
                </a:cubicBezTo>
                <a:cubicBezTo>
                  <a:pt x="3428" y="487"/>
                  <a:pt x="3426" y="489"/>
                  <a:pt x="3424" y="494"/>
                </a:cubicBezTo>
                <a:cubicBezTo>
                  <a:pt x="3424" y="721"/>
                  <a:pt x="3424" y="950"/>
                  <a:pt x="3424" y="1180"/>
                </a:cubicBezTo>
                <a:cubicBezTo>
                  <a:pt x="3417" y="1180"/>
                  <a:pt x="3413" y="1180"/>
                  <a:pt x="3406" y="1180"/>
                </a:cubicBezTo>
                <a:cubicBezTo>
                  <a:pt x="3406" y="950"/>
                  <a:pt x="3406" y="723"/>
                  <a:pt x="3406" y="496"/>
                </a:cubicBezTo>
                <a:cubicBezTo>
                  <a:pt x="3396" y="487"/>
                  <a:pt x="3385" y="487"/>
                  <a:pt x="3374" y="487"/>
                </a:cubicBezTo>
                <a:cubicBezTo>
                  <a:pt x="3332" y="487"/>
                  <a:pt x="3288" y="487"/>
                  <a:pt x="3245" y="487"/>
                </a:cubicBezTo>
                <a:cubicBezTo>
                  <a:pt x="3243" y="491"/>
                  <a:pt x="3238" y="496"/>
                  <a:pt x="3234" y="500"/>
                </a:cubicBezTo>
                <a:cubicBezTo>
                  <a:pt x="3223" y="566"/>
                  <a:pt x="3227" y="633"/>
                  <a:pt x="3227" y="701"/>
                </a:cubicBezTo>
                <a:cubicBezTo>
                  <a:pt x="3227" y="859"/>
                  <a:pt x="3227" y="1014"/>
                  <a:pt x="3227" y="1171"/>
                </a:cubicBezTo>
                <a:cubicBezTo>
                  <a:pt x="3227" y="1180"/>
                  <a:pt x="3227" y="1186"/>
                  <a:pt x="3227" y="1195"/>
                </a:cubicBezTo>
                <a:cubicBezTo>
                  <a:pt x="3223" y="1195"/>
                  <a:pt x="3219" y="1195"/>
                  <a:pt x="3212" y="1195"/>
                </a:cubicBezTo>
                <a:cubicBezTo>
                  <a:pt x="3212" y="959"/>
                  <a:pt x="3212" y="723"/>
                  <a:pt x="3212" y="487"/>
                </a:cubicBezTo>
                <a:cubicBezTo>
                  <a:pt x="3195" y="487"/>
                  <a:pt x="3179" y="487"/>
                  <a:pt x="3164" y="487"/>
                </a:cubicBezTo>
                <a:cubicBezTo>
                  <a:pt x="3164" y="520"/>
                  <a:pt x="3164" y="553"/>
                  <a:pt x="3164" y="588"/>
                </a:cubicBezTo>
                <a:cubicBezTo>
                  <a:pt x="3160" y="588"/>
                  <a:pt x="3155" y="588"/>
                  <a:pt x="3149" y="588"/>
                </a:cubicBezTo>
                <a:cubicBezTo>
                  <a:pt x="3149" y="553"/>
                  <a:pt x="3149" y="518"/>
                  <a:pt x="3149" y="483"/>
                </a:cubicBezTo>
                <a:cubicBezTo>
                  <a:pt x="3142" y="487"/>
                  <a:pt x="3138" y="489"/>
                  <a:pt x="3133" y="491"/>
                </a:cubicBezTo>
                <a:cubicBezTo>
                  <a:pt x="3133" y="535"/>
                  <a:pt x="3136" y="577"/>
                  <a:pt x="3133" y="618"/>
                </a:cubicBezTo>
                <a:cubicBezTo>
                  <a:pt x="3127" y="699"/>
                  <a:pt x="3131" y="782"/>
                  <a:pt x="3129" y="863"/>
                </a:cubicBezTo>
                <a:cubicBezTo>
                  <a:pt x="3129" y="946"/>
                  <a:pt x="3129" y="1027"/>
                  <a:pt x="3129" y="1110"/>
                </a:cubicBezTo>
                <a:cubicBezTo>
                  <a:pt x="3129" y="1112"/>
                  <a:pt x="3129" y="1112"/>
                  <a:pt x="3127" y="1114"/>
                </a:cubicBezTo>
                <a:cubicBezTo>
                  <a:pt x="3122" y="1114"/>
                  <a:pt x="3120" y="1114"/>
                  <a:pt x="3114" y="1114"/>
                </a:cubicBezTo>
                <a:cubicBezTo>
                  <a:pt x="3114" y="907"/>
                  <a:pt x="3114" y="699"/>
                  <a:pt x="3114" y="491"/>
                </a:cubicBezTo>
                <a:cubicBezTo>
                  <a:pt x="3092" y="483"/>
                  <a:pt x="3072" y="483"/>
                  <a:pt x="3050" y="483"/>
                </a:cubicBezTo>
                <a:cubicBezTo>
                  <a:pt x="2937" y="483"/>
                  <a:pt x="2823" y="483"/>
                  <a:pt x="2707" y="483"/>
                </a:cubicBezTo>
                <a:cubicBezTo>
                  <a:pt x="2698" y="483"/>
                  <a:pt x="2692" y="483"/>
                  <a:pt x="2685" y="483"/>
                </a:cubicBezTo>
                <a:cubicBezTo>
                  <a:pt x="2683" y="485"/>
                  <a:pt x="2681" y="487"/>
                  <a:pt x="2679" y="489"/>
                </a:cubicBezTo>
                <a:cubicBezTo>
                  <a:pt x="2679" y="515"/>
                  <a:pt x="2679" y="542"/>
                  <a:pt x="2679" y="570"/>
                </a:cubicBezTo>
                <a:cubicBezTo>
                  <a:pt x="2674" y="570"/>
                  <a:pt x="2670" y="570"/>
                  <a:pt x="2666" y="570"/>
                </a:cubicBezTo>
                <a:lnTo>
                  <a:pt x="2666" y="570"/>
                </a:lnTo>
                <a:cubicBezTo>
                  <a:pt x="2666" y="546"/>
                  <a:pt x="2666" y="522"/>
                  <a:pt x="2666" y="498"/>
                </a:cubicBezTo>
                <a:cubicBezTo>
                  <a:pt x="2659" y="491"/>
                  <a:pt x="2655" y="483"/>
                  <a:pt x="2642" y="485"/>
                </a:cubicBezTo>
                <a:cubicBezTo>
                  <a:pt x="2629" y="504"/>
                  <a:pt x="2637" y="529"/>
                  <a:pt x="2633" y="553"/>
                </a:cubicBezTo>
                <a:cubicBezTo>
                  <a:pt x="2626" y="553"/>
                  <a:pt x="2622" y="553"/>
                  <a:pt x="2615" y="553"/>
                </a:cubicBezTo>
                <a:cubicBezTo>
                  <a:pt x="2615" y="533"/>
                  <a:pt x="2615" y="515"/>
                  <a:pt x="2615" y="498"/>
                </a:cubicBezTo>
                <a:cubicBezTo>
                  <a:pt x="2611" y="494"/>
                  <a:pt x="2607" y="489"/>
                  <a:pt x="2604" y="487"/>
                </a:cubicBezTo>
                <a:cubicBezTo>
                  <a:pt x="2570" y="487"/>
                  <a:pt x="2535" y="487"/>
                  <a:pt x="2495" y="487"/>
                </a:cubicBezTo>
                <a:cubicBezTo>
                  <a:pt x="2493" y="489"/>
                  <a:pt x="2489" y="496"/>
                  <a:pt x="2484" y="500"/>
                </a:cubicBezTo>
                <a:cubicBezTo>
                  <a:pt x="2484" y="518"/>
                  <a:pt x="2486" y="537"/>
                  <a:pt x="2484" y="557"/>
                </a:cubicBezTo>
                <a:cubicBezTo>
                  <a:pt x="2476" y="655"/>
                  <a:pt x="2482" y="754"/>
                  <a:pt x="2480" y="850"/>
                </a:cubicBezTo>
                <a:cubicBezTo>
                  <a:pt x="2478" y="948"/>
                  <a:pt x="2480" y="1045"/>
                  <a:pt x="2480" y="1143"/>
                </a:cubicBezTo>
                <a:cubicBezTo>
                  <a:pt x="2480" y="1242"/>
                  <a:pt x="2480" y="1340"/>
                  <a:pt x="2480" y="1438"/>
                </a:cubicBezTo>
                <a:cubicBezTo>
                  <a:pt x="2480" y="1537"/>
                  <a:pt x="2480" y="1632"/>
                  <a:pt x="2480" y="1730"/>
                </a:cubicBezTo>
                <a:cubicBezTo>
                  <a:pt x="2480" y="1733"/>
                  <a:pt x="2480" y="1735"/>
                  <a:pt x="2480" y="1739"/>
                </a:cubicBezTo>
                <a:cubicBezTo>
                  <a:pt x="2445" y="1739"/>
                  <a:pt x="2410" y="1739"/>
                  <a:pt x="2373" y="1739"/>
                </a:cubicBezTo>
                <a:cubicBezTo>
                  <a:pt x="2373" y="1324"/>
                  <a:pt x="2373" y="907"/>
                  <a:pt x="2373" y="491"/>
                </a:cubicBezTo>
                <a:cubicBezTo>
                  <a:pt x="2368" y="487"/>
                  <a:pt x="2368" y="487"/>
                  <a:pt x="2366" y="485"/>
                </a:cubicBezTo>
                <a:cubicBezTo>
                  <a:pt x="2299" y="485"/>
                  <a:pt x="2233" y="485"/>
                  <a:pt x="2165" y="485"/>
                </a:cubicBezTo>
                <a:cubicBezTo>
                  <a:pt x="2159" y="494"/>
                  <a:pt x="2159" y="504"/>
                  <a:pt x="2159" y="515"/>
                </a:cubicBezTo>
                <a:cubicBezTo>
                  <a:pt x="2159" y="909"/>
                  <a:pt x="2159" y="1304"/>
                  <a:pt x="2159" y="1698"/>
                </a:cubicBezTo>
                <a:cubicBezTo>
                  <a:pt x="2159" y="1706"/>
                  <a:pt x="2159" y="1713"/>
                  <a:pt x="2159" y="1724"/>
                </a:cubicBezTo>
                <a:cubicBezTo>
                  <a:pt x="2152" y="1724"/>
                  <a:pt x="2146" y="1724"/>
                  <a:pt x="2139" y="1726"/>
                </a:cubicBezTo>
                <a:cubicBezTo>
                  <a:pt x="2137" y="1730"/>
                  <a:pt x="2135" y="1735"/>
                  <a:pt x="2130" y="1739"/>
                </a:cubicBezTo>
                <a:cubicBezTo>
                  <a:pt x="1947" y="1739"/>
                  <a:pt x="1765" y="1739"/>
                  <a:pt x="1582" y="1739"/>
                </a:cubicBezTo>
                <a:cubicBezTo>
                  <a:pt x="1582" y="1739"/>
                  <a:pt x="1580" y="1739"/>
                  <a:pt x="1580" y="1737"/>
                </a:cubicBezTo>
                <a:lnTo>
                  <a:pt x="1580" y="1735"/>
                </a:lnTo>
                <a:cubicBezTo>
                  <a:pt x="1580" y="1320"/>
                  <a:pt x="1580" y="904"/>
                  <a:pt x="1580" y="487"/>
                </a:cubicBezTo>
                <a:cubicBezTo>
                  <a:pt x="1569" y="485"/>
                  <a:pt x="1558" y="483"/>
                  <a:pt x="1549" y="480"/>
                </a:cubicBezTo>
                <a:cubicBezTo>
                  <a:pt x="1545" y="485"/>
                  <a:pt x="1545" y="485"/>
                  <a:pt x="1540" y="489"/>
                </a:cubicBezTo>
                <a:cubicBezTo>
                  <a:pt x="1540" y="491"/>
                  <a:pt x="1540" y="496"/>
                  <a:pt x="1540" y="500"/>
                </a:cubicBezTo>
                <a:cubicBezTo>
                  <a:pt x="1540" y="548"/>
                  <a:pt x="1538" y="598"/>
                  <a:pt x="1540" y="647"/>
                </a:cubicBezTo>
                <a:cubicBezTo>
                  <a:pt x="1542" y="697"/>
                  <a:pt x="1534" y="747"/>
                  <a:pt x="1534" y="800"/>
                </a:cubicBezTo>
                <a:cubicBezTo>
                  <a:pt x="1536" y="850"/>
                  <a:pt x="1534" y="900"/>
                  <a:pt x="1534" y="950"/>
                </a:cubicBezTo>
                <a:cubicBezTo>
                  <a:pt x="1534" y="1001"/>
                  <a:pt x="1534" y="1053"/>
                  <a:pt x="1534" y="1103"/>
                </a:cubicBezTo>
                <a:cubicBezTo>
                  <a:pt x="1534" y="1154"/>
                  <a:pt x="1534" y="1206"/>
                  <a:pt x="1534" y="1256"/>
                </a:cubicBezTo>
                <a:cubicBezTo>
                  <a:pt x="1534" y="1306"/>
                  <a:pt x="1534" y="1359"/>
                  <a:pt x="1534" y="1409"/>
                </a:cubicBezTo>
                <a:cubicBezTo>
                  <a:pt x="1534" y="1459"/>
                  <a:pt x="1534" y="1510"/>
                  <a:pt x="1534" y="1560"/>
                </a:cubicBezTo>
                <a:cubicBezTo>
                  <a:pt x="1534" y="1610"/>
                  <a:pt x="1534" y="1663"/>
                  <a:pt x="1534" y="1713"/>
                </a:cubicBezTo>
                <a:cubicBezTo>
                  <a:pt x="1534" y="1715"/>
                  <a:pt x="1534" y="1715"/>
                  <a:pt x="1534" y="1717"/>
                </a:cubicBezTo>
                <a:cubicBezTo>
                  <a:pt x="1529" y="1724"/>
                  <a:pt x="1525" y="1728"/>
                  <a:pt x="1521" y="1735"/>
                </a:cubicBezTo>
                <a:cubicBezTo>
                  <a:pt x="1147" y="1735"/>
                  <a:pt x="773" y="1735"/>
                  <a:pt x="395" y="1735"/>
                </a:cubicBezTo>
                <a:cubicBezTo>
                  <a:pt x="395" y="1728"/>
                  <a:pt x="395" y="1722"/>
                  <a:pt x="395" y="1715"/>
                </a:cubicBezTo>
                <a:cubicBezTo>
                  <a:pt x="395" y="1374"/>
                  <a:pt x="395" y="1033"/>
                  <a:pt x="395" y="690"/>
                </a:cubicBezTo>
                <a:cubicBezTo>
                  <a:pt x="395" y="657"/>
                  <a:pt x="388" y="623"/>
                  <a:pt x="391" y="590"/>
                </a:cubicBezTo>
                <a:cubicBezTo>
                  <a:pt x="393" y="555"/>
                  <a:pt x="391" y="522"/>
                  <a:pt x="391" y="487"/>
                </a:cubicBezTo>
                <a:cubicBezTo>
                  <a:pt x="386" y="485"/>
                  <a:pt x="382" y="483"/>
                  <a:pt x="375" y="478"/>
                </a:cubicBezTo>
                <a:cubicBezTo>
                  <a:pt x="371" y="483"/>
                  <a:pt x="367" y="487"/>
                  <a:pt x="362" y="491"/>
                </a:cubicBezTo>
                <a:cubicBezTo>
                  <a:pt x="362" y="502"/>
                  <a:pt x="362" y="513"/>
                  <a:pt x="362" y="524"/>
                </a:cubicBezTo>
                <a:cubicBezTo>
                  <a:pt x="362" y="765"/>
                  <a:pt x="362" y="1003"/>
                  <a:pt x="362" y="1243"/>
                </a:cubicBezTo>
                <a:cubicBezTo>
                  <a:pt x="362" y="1324"/>
                  <a:pt x="356" y="1405"/>
                  <a:pt x="356" y="1486"/>
                </a:cubicBezTo>
                <a:cubicBezTo>
                  <a:pt x="358" y="1567"/>
                  <a:pt x="356" y="1650"/>
                  <a:pt x="356" y="1730"/>
                </a:cubicBezTo>
                <a:cubicBezTo>
                  <a:pt x="356" y="1733"/>
                  <a:pt x="356" y="1733"/>
                  <a:pt x="354" y="1735"/>
                </a:cubicBezTo>
                <a:cubicBezTo>
                  <a:pt x="301" y="1735"/>
                  <a:pt x="249" y="1735"/>
                  <a:pt x="194" y="1735"/>
                </a:cubicBezTo>
                <a:cubicBezTo>
                  <a:pt x="194" y="1733"/>
                  <a:pt x="192" y="1730"/>
                  <a:pt x="192" y="1726"/>
                </a:cubicBezTo>
                <a:cubicBezTo>
                  <a:pt x="187" y="1726"/>
                  <a:pt x="185" y="1726"/>
                  <a:pt x="181" y="1726"/>
                </a:cubicBezTo>
                <a:cubicBezTo>
                  <a:pt x="179" y="1728"/>
                  <a:pt x="179" y="1733"/>
                  <a:pt x="177" y="1735"/>
                </a:cubicBezTo>
                <a:cubicBezTo>
                  <a:pt x="150" y="1735"/>
                  <a:pt x="126" y="1735"/>
                  <a:pt x="100" y="1735"/>
                </a:cubicBezTo>
                <a:cubicBezTo>
                  <a:pt x="100" y="1383"/>
                  <a:pt x="100" y="1033"/>
                  <a:pt x="100" y="682"/>
                </a:cubicBezTo>
                <a:cubicBezTo>
                  <a:pt x="96" y="677"/>
                  <a:pt x="93" y="675"/>
                  <a:pt x="89" y="671"/>
                </a:cubicBezTo>
                <a:cubicBezTo>
                  <a:pt x="89" y="609"/>
                  <a:pt x="89" y="546"/>
                  <a:pt x="89" y="485"/>
                </a:cubicBezTo>
                <a:cubicBezTo>
                  <a:pt x="80" y="474"/>
                  <a:pt x="72" y="476"/>
                  <a:pt x="61" y="483"/>
                </a:cubicBezTo>
                <a:cubicBezTo>
                  <a:pt x="61" y="491"/>
                  <a:pt x="61" y="500"/>
                  <a:pt x="61" y="509"/>
                </a:cubicBezTo>
                <a:cubicBezTo>
                  <a:pt x="54" y="509"/>
                  <a:pt x="48" y="509"/>
                  <a:pt x="41" y="509"/>
                </a:cubicBezTo>
                <a:cubicBezTo>
                  <a:pt x="41" y="502"/>
                  <a:pt x="41" y="496"/>
                  <a:pt x="41" y="489"/>
                </a:cubicBezTo>
                <a:cubicBezTo>
                  <a:pt x="39" y="487"/>
                  <a:pt x="34" y="483"/>
                  <a:pt x="32" y="480"/>
                </a:cubicBezTo>
                <a:cubicBezTo>
                  <a:pt x="21" y="480"/>
                  <a:pt x="10" y="480"/>
                  <a:pt x="0" y="480"/>
                </a:cubicBezTo>
                <a:cubicBezTo>
                  <a:pt x="0" y="474"/>
                  <a:pt x="0" y="467"/>
                  <a:pt x="0" y="461"/>
                </a:cubicBezTo>
                <a:cubicBezTo>
                  <a:pt x="6" y="461"/>
                  <a:pt x="10" y="461"/>
                  <a:pt x="17" y="461"/>
                </a:cubicBezTo>
                <a:cubicBezTo>
                  <a:pt x="19" y="459"/>
                  <a:pt x="21" y="456"/>
                  <a:pt x="26" y="452"/>
                </a:cubicBezTo>
                <a:cubicBezTo>
                  <a:pt x="26" y="341"/>
                  <a:pt x="26" y="227"/>
                  <a:pt x="26" y="113"/>
                </a:cubicBezTo>
                <a:cubicBezTo>
                  <a:pt x="32" y="113"/>
                  <a:pt x="37" y="113"/>
                  <a:pt x="45" y="113"/>
                </a:cubicBezTo>
                <a:cubicBezTo>
                  <a:pt x="45" y="120"/>
                  <a:pt x="45" y="126"/>
                  <a:pt x="45" y="133"/>
                </a:cubicBezTo>
                <a:cubicBezTo>
                  <a:pt x="45" y="203"/>
                  <a:pt x="45" y="275"/>
                  <a:pt x="45" y="345"/>
                </a:cubicBezTo>
                <a:cubicBezTo>
                  <a:pt x="45" y="365"/>
                  <a:pt x="45" y="382"/>
                  <a:pt x="45" y="402"/>
                </a:cubicBezTo>
                <a:cubicBezTo>
                  <a:pt x="45" y="419"/>
                  <a:pt x="50" y="437"/>
                  <a:pt x="52" y="454"/>
                </a:cubicBezTo>
                <a:cubicBezTo>
                  <a:pt x="54" y="456"/>
                  <a:pt x="56" y="459"/>
                  <a:pt x="59" y="461"/>
                </a:cubicBezTo>
                <a:cubicBezTo>
                  <a:pt x="78" y="459"/>
                  <a:pt x="98" y="454"/>
                  <a:pt x="118" y="454"/>
                </a:cubicBezTo>
                <a:cubicBezTo>
                  <a:pt x="194" y="454"/>
                  <a:pt x="268" y="454"/>
                  <a:pt x="347" y="454"/>
                </a:cubicBezTo>
                <a:cubicBezTo>
                  <a:pt x="347" y="443"/>
                  <a:pt x="347" y="432"/>
                  <a:pt x="347" y="421"/>
                </a:cubicBezTo>
                <a:cubicBezTo>
                  <a:pt x="354" y="421"/>
                  <a:pt x="360" y="421"/>
                  <a:pt x="367" y="421"/>
                </a:cubicBezTo>
                <a:cubicBezTo>
                  <a:pt x="367" y="432"/>
                  <a:pt x="367" y="443"/>
                  <a:pt x="367" y="454"/>
                </a:cubicBezTo>
                <a:cubicBezTo>
                  <a:pt x="371" y="454"/>
                  <a:pt x="373" y="454"/>
                  <a:pt x="378" y="454"/>
                </a:cubicBezTo>
                <a:cubicBezTo>
                  <a:pt x="378" y="413"/>
                  <a:pt x="378" y="373"/>
                  <a:pt x="378" y="332"/>
                </a:cubicBezTo>
                <a:cubicBezTo>
                  <a:pt x="384" y="332"/>
                  <a:pt x="386" y="332"/>
                  <a:pt x="388" y="332"/>
                </a:cubicBezTo>
                <a:cubicBezTo>
                  <a:pt x="393" y="338"/>
                  <a:pt x="395" y="347"/>
                  <a:pt x="402" y="358"/>
                </a:cubicBezTo>
                <a:cubicBezTo>
                  <a:pt x="402" y="386"/>
                  <a:pt x="402" y="419"/>
                  <a:pt x="402" y="452"/>
                </a:cubicBezTo>
                <a:cubicBezTo>
                  <a:pt x="406" y="452"/>
                  <a:pt x="410" y="452"/>
                  <a:pt x="415" y="452"/>
                </a:cubicBezTo>
                <a:cubicBezTo>
                  <a:pt x="415" y="441"/>
                  <a:pt x="415" y="430"/>
                  <a:pt x="415" y="419"/>
                </a:cubicBezTo>
                <a:cubicBezTo>
                  <a:pt x="421" y="419"/>
                  <a:pt x="428" y="419"/>
                  <a:pt x="434" y="419"/>
                </a:cubicBezTo>
                <a:cubicBezTo>
                  <a:pt x="434" y="430"/>
                  <a:pt x="434" y="441"/>
                  <a:pt x="434" y="452"/>
                </a:cubicBezTo>
                <a:cubicBezTo>
                  <a:pt x="797" y="452"/>
                  <a:pt x="1158" y="452"/>
                  <a:pt x="1521" y="452"/>
                </a:cubicBezTo>
                <a:cubicBezTo>
                  <a:pt x="1521" y="441"/>
                  <a:pt x="1521" y="430"/>
                  <a:pt x="1521" y="419"/>
                </a:cubicBezTo>
                <a:cubicBezTo>
                  <a:pt x="1527" y="419"/>
                  <a:pt x="1534" y="419"/>
                  <a:pt x="1540" y="419"/>
                </a:cubicBezTo>
                <a:cubicBezTo>
                  <a:pt x="1540" y="432"/>
                  <a:pt x="1540" y="443"/>
                  <a:pt x="1540" y="456"/>
                </a:cubicBezTo>
                <a:cubicBezTo>
                  <a:pt x="1547" y="456"/>
                  <a:pt x="1553" y="456"/>
                  <a:pt x="1560" y="456"/>
                </a:cubicBezTo>
                <a:cubicBezTo>
                  <a:pt x="1560" y="397"/>
                  <a:pt x="1560" y="341"/>
                  <a:pt x="1560" y="282"/>
                </a:cubicBezTo>
                <a:cubicBezTo>
                  <a:pt x="1566" y="282"/>
                  <a:pt x="1573" y="282"/>
                  <a:pt x="1580" y="282"/>
                </a:cubicBezTo>
                <a:cubicBezTo>
                  <a:pt x="1580" y="338"/>
                  <a:pt x="1580" y="393"/>
                  <a:pt x="1580" y="450"/>
                </a:cubicBezTo>
                <a:cubicBezTo>
                  <a:pt x="1765" y="450"/>
                  <a:pt x="1949" y="450"/>
                  <a:pt x="2137" y="450"/>
                </a:cubicBezTo>
                <a:cubicBezTo>
                  <a:pt x="2137" y="439"/>
                  <a:pt x="2137" y="428"/>
                  <a:pt x="2137" y="417"/>
                </a:cubicBezTo>
                <a:cubicBezTo>
                  <a:pt x="2143" y="417"/>
                  <a:pt x="2150" y="417"/>
                  <a:pt x="2156" y="417"/>
                </a:cubicBezTo>
                <a:cubicBezTo>
                  <a:pt x="2156" y="428"/>
                  <a:pt x="2156" y="441"/>
                  <a:pt x="2156" y="454"/>
                </a:cubicBezTo>
                <a:cubicBezTo>
                  <a:pt x="2226" y="454"/>
                  <a:pt x="2292" y="454"/>
                  <a:pt x="2362" y="454"/>
                </a:cubicBezTo>
                <a:cubicBezTo>
                  <a:pt x="2362" y="352"/>
                  <a:pt x="2362" y="247"/>
                  <a:pt x="2362" y="142"/>
                </a:cubicBezTo>
                <a:cubicBezTo>
                  <a:pt x="2368" y="142"/>
                  <a:pt x="2371" y="142"/>
                  <a:pt x="2375" y="142"/>
                </a:cubicBezTo>
                <a:cubicBezTo>
                  <a:pt x="2375" y="244"/>
                  <a:pt x="2375" y="345"/>
                  <a:pt x="2375" y="445"/>
                </a:cubicBezTo>
                <a:cubicBezTo>
                  <a:pt x="2377" y="448"/>
                  <a:pt x="2377" y="448"/>
                  <a:pt x="2377" y="448"/>
                </a:cubicBezTo>
                <a:lnTo>
                  <a:pt x="2379" y="448"/>
                </a:lnTo>
                <a:cubicBezTo>
                  <a:pt x="2408" y="448"/>
                  <a:pt x="2438" y="448"/>
                  <a:pt x="2467" y="448"/>
                </a:cubicBezTo>
                <a:cubicBezTo>
                  <a:pt x="2467" y="437"/>
                  <a:pt x="2467" y="426"/>
                  <a:pt x="2467" y="415"/>
                </a:cubicBezTo>
                <a:cubicBezTo>
                  <a:pt x="2473" y="415"/>
                  <a:pt x="2480" y="415"/>
                  <a:pt x="2486" y="415"/>
                </a:cubicBezTo>
                <a:cubicBezTo>
                  <a:pt x="2486" y="428"/>
                  <a:pt x="2486" y="439"/>
                  <a:pt x="2486" y="452"/>
                </a:cubicBezTo>
                <a:cubicBezTo>
                  <a:pt x="2524" y="452"/>
                  <a:pt x="2561" y="452"/>
                  <a:pt x="2600" y="452"/>
                </a:cubicBezTo>
                <a:cubicBezTo>
                  <a:pt x="2600" y="386"/>
                  <a:pt x="2600" y="321"/>
                  <a:pt x="2600" y="253"/>
                </a:cubicBezTo>
                <a:cubicBezTo>
                  <a:pt x="2607" y="253"/>
                  <a:pt x="2611" y="253"/>
                  <a:pt x="2620" y="253"/>
                </a:cubicBezTo>
                <a:cubicBezTo>
                  <a:pt x="2620" y="306"/>
                  <a:pt x="2620" y="358"/>
                  <a:pt x="2620" y="413"/>
                </a:cubicBezTo>
                <a:cubicBezTo>
                  <a:pt x="2626" y="413"/>
                  <a:pt x="2629" y="413"/>
                  <a:pt x="2635" y="413"/>
                </a:cubicBezTo>
                <a:cubicBezTo>
                  <a:pt x="2635" y="426"/>
                  <a:pt x="2635" y="437"/>
                  <a:pt x="2635" y="450"/>
                </a:cubicBezTo>
                <a:cubicBezTo>
                  <a:pt x="2642" y="450"/>
                  <a:pt x="2644" y="450"/>
                  <a:pt x="2648" y="450"/>
                </a:cubicBezTo>
                <a:cubicBezTo>
                  <a:pt x="2648" y="367"/>
                  <a:pt x="2648" y="282"/>
                  <a:pt x="2648" y="201"/>
                </a:cubicBezTo>
                <a:cubicBezTo>
                  <a:pt x="2655" y="194"/>
                  <a:pt x="2659" y="190"/>
                  <a:pt x="2668" y="194"/>
                </a:cubicBezTo>
                <a:cubicBezTo>
                  <a:pt x="2668" y="266"/>
                  <a:pt x="2668" y="338"/>
                  <a:pt x="2668" y="411"/>
                </a:cubicBezTo>
                <a:cubicBezTo>
                  <a:pt x="2672" y="413"/>
                  <a:pt x="2674" y="413"/>
                  <a:pt x="2679" y="415"/>
                </a:cubicBezTo>
                <a:cubicBezTo>
                  <a:pt x="2679" y="426"/>
                  <a:pt x="2679" y="435"/>
                  <a:pt x="2679" y="445"/>
                </a:cubicBezTo>
                <a:cubicBezTo>
                  <a:pt x="2681" y="448"/>
                  <a:pt x="2683" y="450"/>
                  <a:pt x="2685" y="452"/>
                </a:cubicBezTo>
                <a:cubicBezTo>
                  <a:pt x="2819" y="452"/>
                  <a:pt x="2952" y="452"/>
                  <a:pt x="3090" y="452"/>
                </a:cubicBezTo>
                <a:cubicBezTo>
                  <a:pt x="3090" y="386"/>
                  <a:pt x="3090" y="319"/>
                  <a:pt x="3090" y="253"/>
                </a:cubicBezTo>
                <a:cubicBezTo>
                  <a:pt x="3096" y="253"/>
                  <a:pt x="3103" y="253"/>
                  <a:pt x="3109" y="253"/>
                </a:cubicBezTo>
                <a:cubicBezTo>
                  <a:pt x="3109" y="319"/>
                  <a:pt x="3109" y="382"/>
                  <a:pt x="3109" y="448"/>
                </a:cubicBezTo>
                <a:cubicBezTo>
                  <a:pt x="3114" y="448"/>
                  <a:pt x="3116" y="448"/>
                  <a:pt x="3118" y="448"/>
                </a:cubicBezTo>
                <a:cubicBezTo>
                  <a:pt x="3118" y="437"/>
                  <a:pt x="3118" y="426"/>
                  <a:pt x="3118" y="415"/>
                </a:cubicBezTo>
                <a:cubicBezTo>
                  <a:pt x="3122" y="413"/>
                  <a:pt x="3125" y="413"/>
                  <a:pt x="3129" y="411"/>
                </a:cubicBezTo>
                <a:cubicBezTo>
                  <a:pt x="3129" y="389"/>
                  <a:pt x="3129" y="367"/>
                  <a:pt x="3129" y="345"/>
                </a:cubicBezTo>
                <a:cubicBezTo>
                  <a:pt x="3136" y="345"/>
                  <a:pt x="3142" y="345"/>
                  <a:pt x="3149" y="345"/>
                </a:cubicBezTo>
                <a:cubicBezTo>
                  <a:pt x="3149" y="367"/>
                  <a:pt x="3149" y="389"/>
                  <a:pt x="3149" y="411"/>
                </a:cubicBezTo>
                <a:cubicBezTo>
                  <a:pt x="3155" y="411"/>
                  <a:pt x="3160" y="411"/>
                  <a:pt x="3168" y="411"/>
                </a:cubicBezTo>
                <a:cubicBezTo>
                  <a:pt x="3168" y="424"/>
                  <a:pt x="3168" y="437"/>
                  <a:pt x="3168" y="450"/>
                </a:cubicBezTo>
                <a:cubicBezTo>
                  <a:pt x="3175" y="450"/>
                  <a:pt x="3181" y="450"/>
                  <a:pt x="3188" y="450"/>
                </a:cubicBezTo>
                <a:cubicBezTo>
                  <a:pt x="3188" y="384"/>
                  <a:pt x="3188" y="317"/>
                  <a:pt x="3188" y="251"/>
                </a:cubicBezTo>
                <a:cubicBezTo>
                  <a:pt x="3195" y="251"/>
                  <a:pt x="3201" y="251"/>
                  <a:pt x="3208" y="251"/>
                </a:cubicBezTo>
                <a:cubicBezTo>
                  <a:pt x="3208" y="317"/>
                  <a:pt x="3208" y="380"/>
                  <a:pt x="3208" y="445"/>
                </a:cubicBezTo>
                <a:cubicBezTo>
                  <a:pt x="3212" y="445"/>
                  <a:pt x="3214" y="445"/>
                  <a:pt x="3216" y="445"/>
                </a:cubicBezTo>
                <a:cubicBezTo>
                  <a:pt x="3216" y="435"/>
                  <a:pt x="3216" y="424"/>
                  <a:pt x="3216" y="413"/>
                </a:cubicBezTo>
                <a:cubicBezTo>
                  <a:pt x="3223" y="413"/>
                  <a:pt x="3229" y="413"/>
                  <a:pt x="3236" y="413"/>
                </a:cubicBezTo>
                <a:cubicBezTo>
                  <a:pt x="3236" y="424"/>
                  <a:pt x="3236" y="437"/>
                  <a:pt x="3236" y="450"/>
                </a:cubicBezTo>
                <a:cubicBezTo>
                  <a:pt x="3286" y="450"/>
                  <a:pt x="3337" y="450"/>
                  <a:pt x="3387" y="450"/>
                </a:cubicBezTo>
                <a:cubicBezTo>
                  <a:pt x="3387" y="384"/>
                  <a:pt x="3387" y="319"/>
                  <a:pt x="3387" y="251"/>
                </a:cubicBezTo>
                <a:cubicBezTo>
                  <a:pt x="3393" y="251"/>
                  <a:pt x="3398" y="251"/>
                  <a:pt x="3404" y="251"/>
                </a:cubicBezTo>
                <a:lnTo>
                  <a:pt x="3404" y="251"/>
                </a:lnTo>
                <a:cubicBezTo>
                  <a:pt x="3404" y="303"/>
                  <a:pt x="3404" y="356"/>
                  <a:pt x="3404" y="411"/>
                </a:cubicBezTo>
                <a:cubicBezTo>
                  <a:pt x="3411" y="411"/>
                  <a:pt x="3413" y="411"/>
                  <a:pt x="3420" y="411"/>
                </a:cubicBezTo>
                <a:cubicBezTo>
                  <a:pt x="3420" y="424"/>
                  <a:pt x="3420" y="435"/>
                  <a:pt x="3420" y="448"/>
                </a:cubicBezTo>
                <a:cubicBezTo>
                  <a:pt x="3450" y="448"/>
                  <a:pt x="3479" y="448"/>
                  <a:pt x="3507" y="448"/>
                </a:cubicBezTo>
                <a:cubicBezTo>
                  <a:pt x="3509" y="445"/>
                  <a:pt x="3511" y="443"/>
                  <a:pt x="3514" y="441"/>
                </a:cubicBezTo>
                <a:cubicBezTo>
                  <a:pt x="3514" y="376"/>
                  <a:pt x="3514" y="310"/>
                  <a:pt x="3514" y="242"/>
                </a:cubicBezTo>
                <a:cubicBezTo>
                  <a:pt x="3518" y="242"/>
                  <a:pt x="3522" y="242"/>
                  <a:pt x="3529" y="242"/>
                </a:cubicBezTo>
                <a:cubicBezTo>
                  <a:pt x="3529" y="312"/>
                  <a:pt x="3529" y="380"/>
                  <a:pt x="3529" y="448"/>
                </a:cubicBezTo>
                <a:cubicBezTo>
                  <a:pt x="3535" y="437"/>
                  <a:pt x="3531" y="424"/>
                  <a:pt x="3533" y="411"/>
                </a:cubicBezTo>
                <a:cubicBezTo>
                  <a:pt x="3538" y="411"/>
                  <a:pt x="3544" y="411"/>
                  <a:pt x="3551" y="411"/>
                </a:cubicBezTo>
                <a:cubicBezTo>
                  <a:pt x="3551" y="421"/>
                  <a:pt x="3551" y="435"/>
                  <a:pt x="3551" y="448"/>
                </a:cubicBezTo>
                <a:cubicBezTo>
                  <a:pt x="3581" y="448"/>
                  <a:pt x="3612" y="448"/>
                  <a:pt x="3643" y="448"/>
                </a:cubicBezTo>
                <a:cubicBezTo>
                  <a:pt x="3645" y="445"/>
                  <a:pt x="3647" y="443"/>
                  <a:pt x="3649" y="441"/>
                </a:cubicBezTo>
                <a:cubicBezTo>
                  <a:pt x="3649" y="376"/>
                  <a:pt x="3649" y="310"/>
                  <a:pt x="3649" y="244"/>
                </a:cubicBezTo>
                <a:cubicBezTo>
                  <a:pt x="3653" y="244"/>
                  <a:pt x="3658" y="244"/>
                  <a:pt x="3662" y="244"/>
                </a:cubicBezTo>
                <a:cubicBezTo>
                  <a:pt x="3662" y="310"/>
                  <a:pt x="3662" y="378"/>
                  <a:pt x="3662" y="443"/>
                </a:cubicBezTo>
                <a:cubicBezTo>
                  <a:pt x="3669" y="432"/>
                  <a:pt x="3667" y="421"/>
                  <a:pt x="3667" y="411"/>
                </a:cubicBezTo>
                <a:cubicBezTo>
                  <a:pt x="3673" y="411"/>
                  <a:pt x="3677" y="411"/>
                  <a:pt x="3686" y="411"/>
                </a:cubicBezTo>
                <a:cubicBezTo>
                  <a:pt x="3686" y="424"/>
                  <a:pt x="3686" y="435"/>
                  <a:pt x="3686" y="448"/>
                </a:cubicBezTo>
                <a:cubicBezTo>
                  <a:pt x="3715" y="448"/>
                  <a:pt x="3743" y="448"/>
                  <a:pt x="3774" y="448"/>
                </a:cubicBezTo>
                <a:cubicBezTo>
                  <a:pt x="3776" y="415"/>
                  <a:pt x="3774" y="380"/>
                  <a:pt x="3774" y="347"/>
                </a:cubicBezTo>
                <a:cubicBezTo>
                  <a:pt x="3774" y="312"/>
                  <a:pt x="3774" y="279"/>
                  <a:pt x="3774" y="244"/>
                </a:cubicBezTo>
                <a:cubicBezTo>
                  <a:pt x="3780" y="244"/>
                  <a:pt x="3785" y="244"/>
                  <a:pt x="3793" y="244"/>
                </a:cubicBezTo>
                <a:cubicBezTo>
                  <a:pt x="3793" y="251"/>
                  <a:pt x="3793" y="260"/>
                  <a:pt x="3793" y="268"/>
                </a:cubicBezTo>
                <a:cubicBezTo>
                  <a:pt x="3800" y="271"/>
                  <a:pt x="3806" y="273"/>
                  <a:pt x="3813" y="275"/>
                </a:cubicBezTo>
                <a:cubicBezTo>
                  <a:pt x="3813" y="332"/>
                  <a:pt x="3813" y="389"/>
                  <a:pt x="3813" y="448"/>
                </a:cubicBezTo>
                <a:cubicBezTo>
                  <a:pt x="3830" y="448"/>
                  <a:pt x="3846" y="448"/>
                  <a:pt x="3861" y="448"/>
                </a:cubicBezTo>
                <a:cubicBezTo>
                  <a:pt x="3863" y="445"/>
                  <a:pt x="3865" y="443"/>
                  <a:pt x="3868" y="441"/>
                </a:cubicBezTo>
                <a:cubicBezTo>
                  <a:pt x="3868" y="432"/>
                  <a:pt x="3868" y="421"/>
                  <a:pt x="3868" y="411"/>
                </a:cubicBezTo>
                <a:cubicBezTo>
                  <a:pt x="3874" y="411"/>
                  <a:pt x="3879" y="411"/>
                  <a:pt x="3887" y="411"/>
                </a:cubicBezTo>
                <a:cubicBezTo>
                  <a:pt x="3887" y="421"/>
                  <a:pt x="3887" y="435"/>
                  <a:pt x="3887" y="448"/>
                </a:cubicBezTo>
                <a:cubicBezTo>
                  <a:pt x="3905" y="448"/>
                  <a:pt x="3920" y="448"/>
                  <a:pt x="3938" y="448"/>
                </a:cubicBezTo>
                <a:cubicBezTo>
                  <a:pt x="3938" y="380"/>
                  <a:pt x="3938" y="312"/>
                  <a:pt x="3938" y="244"/>
                </a:cubicBezTo>
                <a:cubicBezTo>
                  <a:pt x="3944" y="244"/>
                  <a:pt x="3951" y="244"/>
                  <a:pt x="3957" y="244"/>
                </a:cubicBezTo>
                <a:cubicBezTo>
                  <a:pt x="3957" y="310"/>
                  <a:pt x="3957" y="378"/>
                  <a:pt x="3957" y="443"/>
                </a:cubicBezTo>
                <a:cubicBezTo>
                  <a:pt x="3962" y="443"/>
                  <a:pt x="3964" y="443"/>
                  <a:pt x="3966" y="443"/>
                </a:cubicBezTo>
                <a:cubicBezTo>
                  <a:pt x="3966" y="432"/>
                  <a:pt x="3966" y="421"/>
                  <a:pt x="3966" y="411"/>
                </a:cubicBezTo>
                <a:cubicBezTo>
                  <a:pt x="3973" y="411"/>
                  <a:pt x="3979" y="411"/>
                  <a:pt x="3986" y="411"/>
                </a:cubicBezTo>
                <a:cubicBezTo>
                  <a:pt x="3986" y="424"/>
                  <a:pt x="3986" y="437"/>
                  <a:pt x="3986" y="448"/>
                </a:cubicBezTo>
                <a:cubicBezTo>
                  <a:pt x="4025" y="448"/>
                  <a:pt x="4064" y="448"/>
                  <a:pt x="4104" y="448"/>
                </a:cubicBezTo>
                <a:cubicBezTo>
                  <a:pt x="4104" y="380"/>
                  <a:pt x="4104" y="312"/>
                  <a:pt x="4104" y="244"/>
                </a:cubicBezTo>
                <a:cubicBezTo>
                  <a:pt x="4110" y="244"/>
                  <a:pt x="4115" y="244"/>
                  <a:pt x="4121" y="244"/>
                </a:cubicBezTo>
                <a:cubicBezTo>
                  <a:pt x="4121" y="244"/>
                  <a:pt x="4123" y="247"/>
                  <a:pt x="4123" y="249"/>
                </a:cubicBezTo>
                <a:cubicBezTo>
                  <a:pt x="4123" y="299"/>
                  <a:pt x="4123" y="352"/>
                  <a:pt x="4123" y="404"/>
                </a:cubicBezTo>
                <a:cubicBezTo>
                  <a:pt x="4130" y="404"/>
                  <a:pt x="4134" y="404"/>
                  <a:pt x="4141" y="404"/>
                </a:cubicBezTo>
                <a:cubicBezTo>
                  <a:pt x="4141" y="417"/>
                  <a:pt x="4141" y="428"/>
                  <a:pt x="4141" y="439"/>
                </a:cubicBezTo>
                <a:cubicBezTo>
                  <a:pt x="4145" y="448"/>
                  <a:pt x="4154" y="452"/>
                  <a:pt x="4160" y="448"/>
                </a:cubicBezTo>
                <a:cubicBezTo>
                  <a:pt x="4169" y="441"/>
                  <a:pt x="4176" y="443"/>
                  <a:pt x="4184" y="443"/>
                </a:cubicBezTo>
                <a:cubicBezTo>
                  <a:pt x="4281" y="443"/>
                  <a:pt x="4375" y="443"/>
                  <a:pt x="4471" y="443"/>
                </a:cubicBezTo>
                <a:cubicBezTo>
                  <a:pt x="4480" y="443"/>
                  <a:pt x="4486" y="443"/>
                  <a:pt x="4495" y="443"/>
                </a:cubicBezTo>
                <a:cubicBezTo>
                  <a:pt x="4495" y="432"/>
                  <a:pt x="4495" y="421"/>
                  <a:pt x="4495" y="411"/>
                </a:cubicBezTo>
                <a:cubicBezTo>
                  <a:pt x="4501" y="411"/>
                  <a:pt x="4508" y="411"/>
                  <a:pt x="4514" y="411"/>
                </a:cubicBezTo>
                <a:cubicBezTo>
                  <a:pt x="4514" y="424"/>
                  <a:pt x="4514" y="435"/>
                  <a:pt x="4514" y="448"/>
                </a:cubicBezTo>
                <a:cubicBezTo>
                  <a:pt x="4549" y="448"/>
                  <a:pt x="4582" y="448"/>
                  <a:pt x="4615" y="448"/>
                </a:cubicBezTo>
                <a:lnTo>
                  <a:pt x="4615" y="448"/>
                </a:lnTo>
                <a:lnTo>
                  <a:pt x="4615" y="445"/>
                </a:lnTo>
                <a:cubicBezTo>
                  <a:pt x="4615" y="297"/>
                  <a:pt x="4615" y="148"/>
                  <a:pt x="4615" y="0"/>
                </a:cubicBezTo>
                <a:cubicBezTo>
                  <a:pt x="4622" y="0"/>
                  <a:pt x="4626" y="0"/>
                  <a:pt x="4635" y="0"/>
                </a:cubicBezTo>
                <a:cubicBezTo>
                  <a:pt x="4635" y="4"/>
                  <a:pt x="4635" y="11"/>
                  <a:pt x="4635" y="15"/>
                </a:cubicBezTo>
                <a:cubicBezTo>
                  <a:pt x="4635" y="109"/>
                  <a:pt x="4635" y="203"/>
                  <a:pt x="4635" y="297"/>
                </a:cubicBezTo>
                <a:cubicBezTo>
                  <a:pt x="4635" y="334"/>
                  <a:pt x="4641" y="371"/>
                  <a:pt x="4639" y="408"/>
                </a:cubicBezTo>
                <a:cubicBezTo>
                  <a:pt x="4646" y="408"/>
                  <a:pt x="4648" y="411"/>
                  <a:pt x="4654" y="411"/>
                </a:cubicBezTo>
                <a:cubicBezTo>
                  <a:pt x="4654" y="421"/>
                  <a:pt x="4654" y="430"/>
                  <a:pt x="4654" y="441"/>
                </a:cubicBezTo>
                <a:cubicBezTo>
                  <a:pt x="4674" y="445"/>
                  <a:pt x="4799" y="445"/>
                  <a:pt x="4855" y="443"/>
                </a:cubicBezTo>
                <a:cubicBezTo>
                  <a:pt x="4855" y="432"/>
                  <a:pt x="4855" y="424"/>
                  <a:pt x="4855" y="411"/>
                </a:cubicBezTo>
                <a:cubicBezTo>
                  <a:pt x="4862" y="411"/>
                  <a:pt x="4869" y="411"/>
                  <a:pt x="4875" y="411"/>
                </a:cubicBezTo>
                <a:cubicBezTo>
                  <a:pt x="4875" y="424"/>
                  <a:pt x="4875" y="435"/>
                  <a:pt x="4875" y="448"/>
                </a:cubicBezTo>
                <a:cubicBezTo>
                  <a:pt x="4934" y="448"/>
                  <a:pt x="5150" y="448"/>
                  <a:pt x="5207" y="448"/>
                </a:cubicBezTo>
                <a:cubicBezTo>
                  <a:pt x="5207" y="454"/>
                  <a:pt x="5207" y="456"/>
                  <a:pt x="5207" y="461"/>
                </a:cubicBezTo>
                <a:cubicBezTo>
                  <a:pt x="5148" y="461"/>
                  <a:pt x="4934" y="461"/>
                  <a:pt x="4877" y="461"/>
                </a:cubicBezTo>
                <a:cubicBezTo>
                  <a:pt x="4873" y="465"/>
                  <a:pt x="4869" y="470"/>
                  <a:pt x="4864" y="474"/>
                </a:cubicBezTo>
                <a:cubicBezTo>
                  <a:pt x="4864" y="513"/>
                  <a:pt x="4862" y="553"/>
                  <a:pt x="4864" y="592"/>
                </a:cubicBezTo>
                <a:cubicBezTo>
                  <a:pt x="4866" y="631"/>
                  <a:pt x="4858" y="668"/>
                  <a:pt x="4858" y="708"/>
                </a:cubicBezTo>
                <a:cubicBezTo>
                  <a:pt x="4860" y="747"/>
                  <a:pt x="4858" y="787"/>
                  <a:pt x="4858" y="826"/>
                </a:cubicBezTo>
                <a:cubicBezTo>
                  <a:pt x="4858" y="866"/>
                  <a:pt x="4858" y="904"/>
                  <a:pt x="4858" y="944"/>
                </a:cubicBezTo>
                <a:cubicBezTo>
                  <a:pt x="4858" y="1202"/>
                  <a:pt x="4858" y="1459"/>
                  <a:pt x="4858" y="1720"/>
                </a:cubicBezTo>
                <a:cubicBezTo>
                  <a:pt x="4853" y="1720"/>
                  <a:pt x="4849" y="1720"/>
                  <a:pt x="4844" y="1720"/>
                </a:cubicBezTo>
                <a:cubicBezTo>
                  <a:pt x="4842" y="1715"/>
                  <a:pt x="4842" y="1713"/>
                  <a:pt x="4840" y="1709"/>
                </a:cubicBezTo>
                <a:cubicBezTo>
                  <a:pt x="4838" y="1713"/>
                  <a:pt x="4838" y="1715"/>
                  <a:pt x="4836" y="1720"/>
                </a:cubicBezTo>
                <a:cubicBezTo>
                  <a:pt x="4820" y="1720"/>
                  <a:pt x="4805" y="1720"/>
                  <a:pt x="4788" y="1720"/>
                </a:cubicBezTo>
                <a:cubicBezTo>
                  <a:pt x="4788" y="1715"/>
                  <a:pt x="4788" y="1711"/>
                  <a:pt x="4785" y="1706"/>
                </a:cubicBezTo>
                <a:cubicBezTo>
                  <a:pt x="4783" y="1706"/>
                  <a:pt x="4783" y="1706"/>
                  <a:pt x="4781" y="1706"/>
                </a:cubicBezTo>
                <a:cubicBezTo>
                  <a:pt x="4794" y="1733"/>
                  <a:pt x="4794" y="1737"/>
                  <a:pt x="4794" y="1741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2" name="Freeform 130"/>
          <p:cNvSpPr>
            <a:spLocks noChangeArrowheads="1"/>
          </p:cNvSpPr>
          <p:nvPr/>
        </p:nvSpPr>
        <p:spPr bwMode="auto">
          <a:xfrm>
            <a:off x="7110693" y="1842419"/>
            <a:ext cx="3174" cy="4762"/>
          </a:xfrm>
          <a:custGeom>
            <a:avLst/>
            <a:gdLst>
              <a:gd name="T0" fmla="*/ 0 w 8"/>
              <a:gd name="T1" fmla="*/ 13 h 14"/>
              <a:gd name="T2" fmla="*/ 0 w 8"/>
              <a:gd name="T3" fmla="*/ 0 h 14"/>
              <a:gd name="T4" fmla="*/ 5 w 8"/>
              <a:gd name="T5" fmla="*/ 0 h 14"/>
              <a:gd name="T6" fmla="*/ 7 w 8"/>
              <a:gd name="T7" fmla="*/ 13 h 14"/>
              <a:gd name="T8" fmla="*/ 0 w 8"/>
              <a:gd name="T9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4">
                <a:moveTo>
                  <a:pt x="0" y="13"/>
                </a:moveTo>
                <a:cubicBezTo>
                  <a:pt x="0" y="9"/>
                  <a:pt x="0" y="5"/>
                  <a:pt x="0" y="0"/>
                </a:cubicBezTo>
                <a:cubicBezTo>
                  <a:pt x="2" y="0"/>
                  <a:pt x="2" y="0"/>
                  <a:pt x="5" y="0"/>
                </a:cubicBezTo>
                <a:cubicBezTo>
                  <a:pt x="5" y="5"/>
                  <a:pt x="5" y="9"/>
                  <a:pt x="7" y="13"/>
                </a:cubicBezTo>
                <a:cubicBezTo>
                  <a:pt x="5" y="13"/>
                  <a:pt x="2" y="13"/>
                  <a:pt x="0" y="13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3" name="Freeform 131"/>
          <p:cNvSpPr>
            <a:spLocks noChangeArrowheads="1"/>
          </p:cNvSpPr>
          <p:nvPr/>
        </p:nvSpPr>
        <p:spPr bwMode="auto">
          <a:xfrm>
            <a:off x="5261737" y="1382113"/>
            <a:ext cx="2009252" cy="11109"/>
          </a:xfrm>
          <a:custGeom>
            <a:avLst/>
            <a:gdLst>
              <a:gd name="T0" fmla="*/ 5566 w 5582"/>
              <a:gd name="T1" fmla="*/ 31 h 32"/>
              <a:gd name="T2" fmla="*/ 15 w 5582"/>
              <a:gd name="T3" fmla="*/ 31 h 32"/>
              <a:gd name="T4" fmla="*/ 0 w 5582"/>
              <a:gd name="T5" fmla="*/ 15 h 32"/>
              <a:gd name="T6" fmla="*/ 15 w 5582"/>
              <a:gd name="T7" fmla="*/ 0 h 32"/>
              <a:gd name="T8" fmla="*/ 5566 w 5582"/>
              <a:gd name="T9" fmla="*/ 0 h 32"/>
              <a:gd name="T10" fmla="*/ 5581 w 5582"/>
              <a:gd name="T11" fmla="*/ 15 h 32"/>
              <a:gd name="T12" fmla="*/ 5566 w 5582"/>
              <a:gd name="T13" fmla="*/ 3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2" h="32">
                <a:moveTo>
                  <a:pt x="5566" y="31"/>
                </a:moveTo>
                <a:lnTo>
                  <a:pt x="15" y="31"/>
                </a:lnTo>
                <a:cubicBezTo>
                  <a:pt x="6" y="31"/>
                  <a:pt x="0" y="24"/>
                  <a:pt x="0" y="15"/>
                </a:cubicBezTo>
                <a:cubicBezTo>
                  <a:pt x="0" y="7"/>
                  <a:pt x="6" y="0"/>
                  <a:pt x="15" y="0"/>
                </a:cubicBezTo>
                <a:lnTo>
                  <a:pt x="5566" y="0"/>
                </a:lnTo>
                <a:cubicBezTo>
                  <a:pt x="5574" y="0"/>
                  <a:pt x="5581" y="7"/>
                  <a:pt x="5581" y="15"/>
                </a:cubicBezTo>
                <a:cubicBezTo>
                  <a:pt x="5581" y="24"/>
                  <a:pt x="5574" y="31"/>
                  <a:pt x="5566" y="31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4" name="Line 138"/>
          <p:cNvSpPr>
            <a:spLocks noChangeShapeType="1"/>
          </p:cNvSpPr>
          <p:nvPr/>
        </p:nvSpPr>
        <p:spPr bwMode="auto">
          <a:xfrm>
            <a:off x="5231582" y="1385682"/>
            <a:ext cx="2066387" cy="1588"/>
          </a:xfrm>
          <a:prstGeom prst="line">
            <a:avLst/>
          </a:prstGeom>
          <a:noFill/>
          <a:ln w="15875" cap="rnd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3" name="Freeform 232"/>
          <p:cNvSpPr>
            <a:spLocks noChangeArrowheads="1"/>
          </p:cNvSpPr>
          <p:nvPr/>
        </p:nvSpPr>
        <p:spPr bwMode="auto">
          <a:xfrm>
            <a:off x="5057608" y="1363532"/>
            <a:ext cx="129776" cy="53605"/>
          </a:xfrm>
          <a:custGeom>
            <a:avLst/>
            <a:gdLst>
              <a:gd name="connsiteX0" fmla="*/ 107522 w 129810"/>
              <a:gd name="connsiteY0" fmla="*/ 1587 h 53619"/>
              <a:gd name="connsiteX1" fmla="*/ 122502 w 129810"/>
              <a:gd name="connsiteY1" fmla="*/ 6284 h 53619"/>
              <a:gd name="connsiteX2" fmla="*/ 129079 w 129810"/>
              <a:gd name="connsiteY2" fmla="*/ 17123 h 53619"/>
              <a:gd name="connsiteX3" fmla="*/ 118483 w 129810"/>
              <a:gd name="connsiteY3" fmla="*/ 17123 h 53619"/>
              <a:gd name="connsiteX4" fmla="*/ 114464 w 129810"/>
              <a:gd name="connsiteY4" fmla="*/ 10981 h 53619"/>
              <a:gd name="connsiteX5" fmla="*/ 107522 w 129810"/>
              <a:gd name="connsiteY5" fmla="*/ 8452 h 53619"/>
              <a:gd name="connsiteX6" fmla="*/ 96926 w 129810"/>
              <a:gd name="connsiteY6" fmla="*/ 14232 h 53619"/>
              <a:gd name="connsiteX7" fmla="*/ 93637 w 129810"/>
              <a:gd name="connsiteY7" fmla="*/ 27600 h 53619"/>
              <a:gd name="connsiteX8" fmla="*/ 98387 w 129810"/>
              <a:gd name="connsiteY8" fmla="*/ 41691 h 53619"/>
              <a:gd name="connsiteX9" fmla="*/ 108252 w 129810"/>
              <a:gd name="connsiteY9" fmla="*/ 45665 h 53619"/>
              <a:gd name="connsiteX10" fmla="*/ 116291 w 129810"/>
              <a:gd name="connsiteY10" fmla="*/ 42414 h 53619"/>
              <a:gd name="connsiteX11" fmla="*/ 119214 w 129810"/>
              <a:gd name="connsiteY11" fmla="*/ 36272 h 53619"/>
              <a:gd name="connsiteX12" fmla="*/ 129810 w 129810"/>
              <a:gd name="connsiteY12" fmla="*/ 36272 h 53619"/>
              <a:gd name="connsiteX13" fmla="*/ 122502 w 129810"/>
              <a:gd name="connsiteY13" fmla="*/ 48917 h 53619"/>
              <a:gd name="connsiteX14" fmla="*/ 108252 w 129810"/>
              <a:gd name="connsiteY14" fmla="*/ 53614 h 53619"/>
              <a:gd name="connsiteX15" fmla="*/ 90714 w 129810"/>
              <a:gd name="connsiteY15" fmla="*/ 46388 h 53619"/>
              <a:gd name="connsiteX16" fmla="*/ 84137 w 129810"/>
              <a:gd name="connsiteY16" fmla="*/ 28323 h 53619"/>
              <a:gd name="connsiteX17" fmla="*/ 91445 w 129810"/>
              <a:gd name="connsiteY17" fmla="*/ 7729 h 53619"/>
              <a:gd name="connsiteX18" fmla="*/ 107522 w 129810"/>
              <a:gd name="connsiteY18" fmla="*/ 1587 h 53619"/>
              <a:gd name="connsiteX19" fmla="*/ 21705 w 129810"/>
              <a:gd name="connsiteY19" fmla="*/ 1587 h 53619"/>
              <a:gd name="connsiteX20" fmla="*/ 35582 w 129810"/>
              <a:gd name="connsiteY20" fmla="*/ 6220 h 53619"/>
              <a:gd name="connsiteX21" fmla="*/ 40919 w 129810"/>
              <a:gd name="connsiteY21" fmla="*/ 16199 h 53619"/>
              <a:gd name="connsiteX22" fmla="*/ 31668 w 129810"/>
              <a:gd name="connsiteY22" fmla="*/ 16199 h 53619"/>
              <a:gd name="connsiteX23" fmla="*/ 20993 w 129810"/>
              <a:gd name="connsiteY23" fmla="*/ 9427 h 53619"/>
              <a:gd name="connsiteX24" fmla="*/ 13165 w 129810"/>
              <a:gd name="connsiteY24" fmla="*/ 10853 h 53619"/>
              <a:gd name="connsiteX25" fmla="*/ 10674 w 129810"/>
              <a:gd name="connsiteY25" fmla="*/ 14773 h 53619"/>
              <a:gd name="connsiteX26" fmla="*/ 13165 w 129810"/>
              <a:gd name="connsiteY26" fmla="*/ 19406 h 53619"/>
              <a:gd name="connsiteX27" fmla="*/ 22416 w 129810"/>
              <a:gd name="connsiteY27" fmla="*/ 22614 h 53619"/>
              <a:gd name="connsiteX28" fmla="*/ 36293 w 129810"/>
              <a:gd name="connsiteY28" fmla="*/ 27959 h 53619"/>
              <a:gd name="connsiteX29" fmla="*/ 40919 w 129810"/>
              <a:gd name="connsiteY29" fmla="*/ 37938 h 53619"/>
              <a:gd name="connsiteX30" fmla="*/ 34870 w 129810"/>
              <a:gd name="connsiteY30" fmla="*/ 49698 h 53619"/>
              <a:gd name="connsiteX31" fmla="*/ 20993 w 129810"/>
              <a:gd name="connsiteY31" fmla="*/ 53619 h 53619"/>
              <a:gd name="connsiteX32" fmla="*/ 5337 w 129810"/>
              <a:gd name="connsiteY32" fmla="*/ 48986 h 53619"/>
              <a:gd name="connsiteX33" fmla="*/ 0 w 129810"/>
              <a:gd name="connsiteY33" fmla="*/ 37938 h 53619"/>
              <a:gd name="connsiteX34" fmla="*/ 9251 w 129810"/>
              <a:gd name="connsiteY34" fmla="*/ 37938 h 53619"/>
              <a:gd name="connsiteX35" fmla="*/ 20993 w 129810"/>
              <a:gd name="connsiteY35" fmla="*/ 46847 h 53619"/>
              <a:gd name="connsiteX36" fmla="*/ 29533 w 129810"/>
              <a:gd name="connsiteY36" fmla="*/ 44353 h 53619"/>
              <a:gd name="connsiteX37" fmla="*/ 33091 w 129810"/>
              <a:gd name="connsiteY37" fmla="*/ 37938 h 53619"/>
              <a:gd name="connsiteX38" fmla="*/ 28465 w 129810"/>
              <a:gd name="connsiteY38" fmla="*/ 31879 h 53619"/>
              <a:gd name="connsiteX39" fmla="*/ 18502 w 129810"/>
              <a:gd name="connsiteY39" fmla="*/ 28672 h 53619"/>
              <a:gd name="connsiteX40" fmla="*/ 6049 w 129810"/>
              <a:gd name="connsiteY40" fmla="*/ 23326 h 53619"/>
              <a:gd name="connsiteX41" fmla="*/ 2846 w 129810"/>
              <a:gd name="connsiteY41" fmla="*/ 14773 h 53619"/>
              <a:gd name="connsiteX42" fmla="*/ 8539 w 129810"/>
              <a:gd name="connsiteY42" fmla="*/ 4794 h 53619"/>
              <a:gd name="connsiteX43" fmla="*/ 21705 w 129810"/>
              <a:gd name="connsiteY43" fmla="*/ 1587 h 53619"/>
              <a:gd name="connsiteX44" fmla="*/ 73617 w 129810"/>
              <a:gd name="connsiteY44" fmla="*/ 0 h 53619"/>
              <a:gd name="connsiteX45" fmla="*/ 79015 w 129810"/>
              <a:gd name="connsiteY45" fmla="*/ 710 h 53619"/>
              <a:gd name="connsiteX46" fmla="*/ 79015 w 129810"/>
              <a:gd name="connsiteY46" fmla="*/ 9947 h 53619"/>
              <a:gd name="connsiteX47" fmla="*/ 73617 w 129810"/>
              <a:gd name="connsiteY47" fmla="*/ 9236 h 53619"/>
              <a:gd name="connsiteX48" fmla="*/ 64981 w 129810"/>
              <a:gd name="connsiteY48" fmla="*/ 13855 h 53619"/>
              <a:gd name="connsiteX49" fmla="*/ 61743 w 129810"/>
              <a:gd name="connsiteY49" fmla="*/ 26288 h 53619"/>
              <a:gd name="connsiteX50" fmla="*/ 61743 w 129810"/>
              <a:gd name="connsiteY50" fmla="*/ 50445 h 53619"/>
              <a:gd name="connsiteX51" fmla="*/ 52387 w 129810"/>
              <a:gd name="connsiteY51" fmla="*/ 50445 h 53619"/>
              <a:gd name="connsiteX52" fmla="*/ 52387 w 129810"/>
              <a:gd name="connsiteY52" fmla="*/ 1421 h 53619"/>
              <a:gd name="connsiteX53" fmla="*/ 59584 w 129810"/>
              <a:gd name="connsiteY53" fmla="*/ 1421 h 53619"/>
              <a:gd name="connsiteX54" fmla="*/ 61023 w 129810"/>
              <a:gd name="connsiteY54" fmla="*/ 8526 h 53619"/>
              <a:gd name="connsiteX55" fmla="*/ 73617 w 129810"/>
              <a:gd name="connsiteY55" fmla="*/ 0 h 5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9810" h="53619">
                <a:moveTo>
                  <a:pt x="107522" y="1587"/>
                </a:moveTo>
                <a:cubicBezTo>
                  <a:pt x="113733" y="1587"/>
                  <a:pt x="118483" y="3032"/>
                  <a:pt x="122502" y="6284"/>
                </a:cubicBezTo>
                <a:cubicBezTo>
                  <a:pt x="125791" y="9536"/>
                  <a:pt x="127983" y="12426"/>
                  <a:pt x="129079" y="17123"/>
                </a:cubicBezTo>
                <a:lnTo>
                  <a:pt x="118483" y="17123"/>
                </a:lnTo>
                <a:cubicBezTo>
                  <a:pt x="117752" y="14955"/>
                  <a:pt x="117022" y="12426"/>
                  <a:pt x="114464" y="10981"/>
                </a:cubicBezTo>
                <a:cubicBezTo>
                  <a:pt x="113002" y="9536"/>
                  <a:pt x="109714" y="8452"/>
                  <a:pt x="107522" y="8452"/>
                </a:cubicBezTo>
                <a:cubicBezTo>
                  <a:pt x="102406" y="8452"/>
                  <a:pt x="99483" y="10258"/>
                  <a:pt x="96926" y="14232"/>
                </a:cubicBezTo>
                <a:cubicBezTo>
                  <a:pt x="94733" y="17123"/>
                  <a:pt x="93637" y="22181"/>
                  <a:pt x="93637" y="27600"/>
                </a:cubicBezTo>
                <a:cubicBezTo>
                  <a:pt x="93637" y="33742"/>
                  <a:pt x="95464" y="38439"/>
                  <a:pt x="98387" y="41691"/>
                </a:cubicBezTo>
                <a:cubicBezTo>
                  <a:pt x="100945" y="44220"/>
                  <a:pt x="104233" y="45665"/>
                  <a:pt x="108252" y="45665"/>
                </a:cubicBezTo>
                <a:cubicBezTo>
                  <a:pt x="111175" y="45665"/>
                  <a:pt x="114464" y="44943"/>
                  <a:pt x="116291" y="42414"/>
                </a:cubicBezTo>
                <a:cubicBezTo>
                  <a:pt x="117752" y="40968"/>
                  <a:pt x="119214" y="38439"/>
                  <a:pt x="119214" y="36272"/>
                </a:cubicBezTo>
                <a:lnTo>
                  <a:pt x="129810" y="36272"/>
                </a:lnTo>
                <a:cubicBezTo>
                  <a:pt x="129079" y="41691"/>
                  <a:pt x="126521" y="45665"/>
                  <a:pt x="122502" y="48917"/>
                </a:cubicBezTo>
                <a:cubicBezTo>
                  <a:pt x="118483" y="52169"/>
                  <a:pt x="113733" y="53614"/>
                  <a:pt x="108252" y="53614"/>
                </a:cubicBezTo>
                <a:cubicBezTo>
                  <a:pt x="100945" y="53614"/>
                  <a:pt x="94733" y="51085"/>
                  <a:pt x="90714" y="46388"/>
                </a:cubicBezTo>
                <a:cubicBezTo>
                  <a:pt x="86695" y="41691"/>
                  <a:pt x="84137" y="35549"/>
                  <a:pt x="84137" y="28323"/>
                </a:cubicBezTo>
                <a:cubicBezTo>
                  <a:pt x="84137" y="19652"/>
                  <a:pt x="86695" y="12426"/>
                  <a:pt x="91445" y="7729"/>
                </a:cubicBezTo>
                <a:cubicBezTo>
                  <a:pt x="95464" y="3755"/>
                  <a:pt x="100945" y="1587"/>
                  <a:pt x="107522" y="1587"/>
                </a:cubicBezTo>
                <a:close/>
                <a:moveTo>
                  <a:pt x="21705" y="1587"/>
                </a:moveTo>
                <a:cubicBezTo>
                  <a:pt x="27042" y="1587"/>
                  <a:pt x="31668" y="3013"/>
                  <a:pt x="35582" y="6220"/>
                </a:cubicBezTo>
                <a:cubicBezTo>
                  <a:pt x="38784" y="8358"/>
                  <a:pt x="40207" y="11566"/>
                  <a:pt x="40919" y="16199"/>
                </a:cubicBezTo>
                <a:lnTo>
                  <a:pt x="31668" y="16199"/>
                </a:lnTo>
                <a:cubicBezTo>
                  <a:pt x="30956" y="11566"/>
                  <a:pt x="27042" y="9427"/>
                  <a:pt x="20993" y="9427"/>
                </a:cubicBezTo>
                <a:cubicBezTo>
                  <a:pt x="17791" y="9427"/>
                  <a:pt x="14588" y="10140"/>
                  <a:pt x="13165" y="10853"/>
                </a:cubicBezTo>
                <a:cubicBezTo>
                  <a:pt x="11386" y="11566"/>
                  <a:pt x="10674" y="13348"/>
                  <a:pt x="10674" y="14773"/>
                </a:cubicBezTo>
                <a:cubicBezTo>
                  <a:pt x="10674" y="16911"/>
                  <a:pt x="11386" y="17981"/>
                  <a:pt x="13165" y="19406"/>
                </a:cubicBezTo>
                <a:cubicBezTo>
                  <a:pt x="14588" y="20119"/>
                  <a:pt x="17791" y="21901"/>
                  <a:pt x="22416" y="22614"/>
                </a:cubicBezTo>
                <a:cubicBezTo>
                  <a:pt x="29533" y="24039"/>
                  <a:pt x="34158" y="25821"/>
                  <a:pt x="36293" y="27959"/>
                </a:cubicBezTo>
                <a:cubicBezTo>
                  <a:pt x="39496" y="30454"/>
                  <a:pt x="40919" y="33305"/>
                  <a:pt x="40919" y="37938"/>
                </a:cubicBezTo>
                <a:cubicBezTo>
                  <a:pt x="40919" y="42927"/>
                  <a:pt x="38784" y="46847"/>
                  <a:pt x="34870" y="49698"/>
                </a:cubicBezTo>
                <a:cubicBezTo>
                  <a:pt x="30956" y="52193"/>
                  <a:pt x="26330" y="53619"/>
                  <a:pt x="20993" y="53619"/>
                </a:cubicBezTo>
                <a:cubicBezTo>
                  <a:pt x="14588" y="53619"/>
                  <a:pt x="9251" y="52193"/>
                  <a:pt x="5337" y="48986"/>
                </a:cubicBezTo>
                <a:cubicBezTo>
                  <a:pt x="2135" y="45778"/>
                  <a:pt x="0" y="42927"/>
                  <a:pt x="0" y="37938"/>
                </a:cubicBezTo>
                <a:lnTo>
                  <a:pt x="9251" y="37938"/>
                </a:lnTo>
                <a:cubicBezTo>
                  <a:pt x="9963" y="43640"/>
                  <a:pt x="13877" y="46847"/>
                  <a:pt x="20993" y="46847"/>
                </a:cubicBezTo>
                <a:cubicBezTo>
                  <a:pt x="24551" y="46847"/>
                  <a:pt x="27754" y="45778"/>
                  <a:pt x="29533" y="44353"/>
                </a:cubicBezTo>
                <a:cubicBezTo>
                  <a:pt x="32379" y="41858"/>
                  <a:pt x="33091" y="39720"/>
                  <a:pt x="33091" y="37938"/>
                </a:cubicBezTo>
                <a:cubicBezTo>
                  <a:pt x="33091" y="35087"/>
                  <a:pt x="31668" y="33305"/>
                  <a:pt x="28465" y="31879"/>
                </a:cubicBezTo>
                <a:cubicBezTo>
                  <a:pt x="27042" y="31167"/>
                  <a:pt x="23840" y="30454"/>
                  <a:pt x="18502" y="28672"/>
                </a:cubicBezTo>
                <a:cubicBezTo>
                  <a:pt x="12098" y="27246"/>
                  <a:pt x="8539" y="25821"/>
                  <a:pt x="6049" y="23326"/>
                </a:cubicBezTo>
                <a:cubicBezTo>
                  <a:pt x="3558" y="20832"/>
                  <a:pt x="2846" y="18693"/>
                  <a:pt x="2846" y="14773"/>
                </a:cubicBezTo>
                <a:cubicBezTo>
                  <a:pt x="2846" y="10140"/>
                  <a:pt x="4625" y="6933"/>
                  <a:pt x="8539" y="4794"/>
                </a:cubicBezTo>
                <a:cubicBezTo>
                  <a:pt x="11386" y="2300"/>
                  <a:pt x="16012" y="1587"/>
                  <a:pt x="21705" y="1587"/>
                </a:cubicBezTo>
                <a:close/>
                <a:moveTo>
                  <a:pt x="73617" y="0"/>
                </a:moveTo>
                <a:cubicBezTo>
                  <a:pt x="75057" y="0"/>
                  <a:pt x="77576" y="0"/>
                  <a:pt x="79015" y="710"/>
                </a:cubicBezTo>
                <a:lnTo>
                  <a:pt x="79015" y="9947"/>
                </a:lnTo>
                <a:cubicBezTo>
                  <a:pt x="76856" y="9236"/>
                  <a:pt x="75057" y="9236"/>
                  <a:pt x="73617" y="9236"/>
                </a:cubicBezTo>
                <a:cubicBezTo>
                  <a:pt x="69659" y="9236"/>
                  <a:pt x="67140" y="10657"/>
                  <a:pt x="64981" y="13855"/>
                </a:cubicBezTo>
                <a:cubicBezTo>
                  <a:pt x="62462" y="17052"/>
                  <a:pt x="61743" y="20959"/>
                  <a:pt x="61743" y="26288"/>
                </a:cubicBezTo>
                <a:lnTo>
                  <a:pt x="61743" y="50445"/>
                </a:lnTo>
                <a:lnTo>
                  <a:pt x="52387" y="50445"/>
                </a:lnTo>
                <a:lnTo>
                  <a:pt x="52387" y="1421"/>
                </a:lnTo>
                <a:lnTo>
                  <a:pt x="59584" y="1421"/>
                </a:lnTo>
                <a:lnTo>
                  <a:pt x="61023" y="8526"/>
                </a:lnTo>
                <a:cubicBezTo>
                  <a:pt x="64261" y="2842"/>
                  <a:pt x="68220" y="0"/>
                  <a:pt x="73617" y="0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23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4" name="Freeform 233"/>
          <p:cNvSpPr>
            <a:spLocks noChangeArrowheads="1"/>
          </p:cNvSpPr>
          <p:nvPr/>
        </p:nvSpPr>
        <p:spPr bwMode="auto">
          <a:xfrm>
            <a:off x="7351324" y="1355595"/>
            <a:ext cx="131362" cy="69476"/>
          </a:xfrm>
          <a:custGeom>
            <a:avLst/>
            <a:gdLst>
              <a:gd name="connsiteX0" fmla="*/ 23451 w 131396"/>
              <a:gd name="connsiteY0" fmla="*/ 25018 h 69494"/>
              <a:gd name="connsiteX1" fmla="*/ 12628 w 131396"/>
              <a:gd name="connsiteY1" fmla="*/ 30378 h 69494"/>
              <a:gd name="connsiteX2" fmla="*/ 9380 w 131396"/>
              <a:gd name="connsiteY2" fmla="*/ 42172 h 69494"/>
              <a:gd name="connsiteX3" fmla="*/ 14071 w 131396"/>
              <a:gd name="connsiteY3" fmla="*/ 56111 h 69494"/>
              <a:gd name="connsiteX4" fmla="*/ 23451 w 131396"/>
              <a:gd name="connsiteY4" fmla="*/ 60042 h 69494"/>
              <a:gd name="connsiteX5" fmla="*/ 35358 w 131396"/>
              <a:gd name="connsiteY5" fmla="*/ 54681 h 69494"/>
              <a:gd name="connsiteX6" fmla="*/ 38605 w 131396"/>
              <a:gd name="connsiteY6" fmla="*/ 42887 h 69494"/>
              <a:gd name="connsiteX7" fmla="*/ 33915 w 131396"/>
              <a:gd name="connsiteY7" fmla="*/ 28949 h 69494"/>
              <a:gd name="connsiteX8" fmla="*/ 23451 w 131396"/>
              <a:gd name="connsiteY8" fmla="*/ 25018 h 69494"/>
              <a:gd name="connsiteX9" fmla="*/ 77909 w 131396"/>
              <a:gd name="connsiteY9" fmla="*/ 17462 h 69494"/>
              <a:gd name="connsiteX10" fmla="*/ 92197 w 131396"/>
              <a:gd name="connsiteY10" fmla="*/ 22095 h 69494"/>
              <a:gd name="connsiteX11" fmla="*/ 98058 w 131396"/>
              <a:gd name="connsiteY11" fmla="*/ 32074 h 69494"/>
              <a:gd name="connsiteX12" fmla="*/ 88167 w 131396"/>
              <a:gd name="connsiteY12" fmla="*/ 32074 h 69494"/>
              <a:gd name="connsiteX13" fmla="*/ 77176 w 131396"/>
              <a:gd name="connsiteY13" fmla="*/ 25302 h 69494"/>
              <a:gd name="connsiteX14" fmla="*/ 69117 w 131396"/>
              <a:gd name="connsiteY14" fmla="*/ 26728 h 69494"/>
              <a:gd name="connsiteX15" fmla="*/ 66552 w 131396"/>
              <a:gd name="connsiteY15" fmla="*/ 30648 h 69494"/>
              <a:gd name="connsiteX16" fmla="*/ 69117 w 131396"/>
              <a:gd name="connsiteY16" fmla="*/ 35281 h 69494"/>
              <a:gd name="connsiteX17" fmla="*/ 78642 w 131396"/>
              <a:gd name="connsiteY17" fmla="*/ 38489 h 69494"/>
              <a:gd name="connsiteX18" fmla="*/ 93296 w 131396"/>
              <a:gd name="connsiteY18" fmla="*/ 43834 h 69494"/>
              <a:gd name="connsiteX19" fmla="*/ 98058 w 131396"/>
              <a:gd name="connsiteY19" fmla="*/ 53813 h 69494"/>
              <a:gd name="connsiteX20" fmla="*/ 91464 w 131396"/>
              <a:gd name="connsiteY20" fmla="*/ 65573 h 69494"/>
              <a:gd name="connsiteX21" fmla="*/ 77176 w 131396"/>
              <a:gd name="connsiteY21" fmla="*/ 69494 h 69494"/>
              <a:gd name="connsiteX22" fmla="*/ 61057 w 131396"/>
              <a:gd name="connsiteY22" fmla="*/ 64861 h 69494"/>
              <a:gd name="connsiteX23" fmla="*/ 55562 w 131396"/>
              <a:gd name="connsiteY23" fmla="*/ 53813 h 69494"/>
              <a:gd name="connsiteX24" fmla="*/ 65087 w 131396"/>
              <a:gd name="connsiteY24" fmla="*/ 53813 h 69494"/>
              <a:gd name="connsiteX25" fmla="*/ 77176 w 131396"/>
              <a:gd name="connsiteY25" fmla="*/ 62722 h 69494"/>
              <a:gd name="connsiteX26" fmla="*/ 85969 w 131396"/>
              <a:gd name="connsiteY26" fmla="*/ 60228 h 69494"/>
              <a:gd name="connsiteX27" fmla="*/ 89999 w 131396"/>
              <a:gd name="connsiteY27" fmla="*/ 53813 h 69494"/>
              <a:gd name="connsiteX28" fmla="*/ 85236 w 131396"/>
              <a:gd name="connsiteY28" fmla="*/ 47754 h 69494"/>
              <a:gd name="connsiteX29" fmla="*/ 74612 w 131396"/>
              <a:gd name="connsiteY29" fmla="*/ 44547 h 69494"/>
              <a:gd name="connsiteX30" fmla="*/ 61790 w 131396"/>
              <a:gd name="connsiteY30" fmla="*/ 39201 h 69494"/>
              <a:gd name="connsiteX31" fmla="*/ 58859 w 131396"/>
              <a:gd name="connsiteY31" fmla="*/ 30648 h 69494"/>
              <a:gd name="connsiteX32" fmla="*/ 64354 w 131396"/>
              <a:gd name="connsiteY32" fmla="*/ 20669 h 69494"/>
              <a:gd name="connsiteX33" fmla="*/ 77909 w 131396"/>
              <a:gd name="connsiteY33" fmla="*/ 17462 h 69494"/>
              <a:gd name="connsiteX34" fmla="*/ 111247 w 131396"/>
              <a:gd name="connsiteY34" fmla="*/ 6350 h 69494"/>
              <a:gd name="connsiteX35" fmla="*/ 120039 w 131396"/>
              <a:gd name="connsiteY35" fmla="*/ 6350 h 69494"/>
              <a:gd name="connsiteX36" fmla="*/ 120039 w 131396"/>
              <a:gd name="connsiteY36" fmla="*/ 18256 h 69494"/>
              <a:gd name="connsiteX37" fmla="*/ 130297 w 131396"/>
              <a:gd name="connsiteY37" fmla="*/ 18256 h 69494"/>
              <a:gd name="connsiteX38" fmla="*/ 130297 w 131396"/>
              <a:gd name="connsiteY38" fmla="*/ 26194 h 69494"/>
              <a:gd name="connsiteX39" fmla="*/ 120039 w 131396"/>
              <a:gd name="connsiteY39" fmla="*/ 26194 h 69494"/>
              <a:gd name="connsiteX40" fmla="*/ 120039 w 131396"/>
              <a:gd name="connsiteY40" fmla="*/ 55418 h 69494"/>
              <a:gd name="connsiteX41" fmla="*/ 125534 w 131396"/>
              <a:gd name="connsiteY41" fmla="*/ 60830 h 69494"/>
              <a:gd name="connsiteX42" fmla="*/ 131396 w 131396"/>
              <a:gd name="connsiteY42" fmla="*/ 60830 h 69494"/>
              <a:gd name="connsiteX43" fmla="*/ 131396 w 131396"/>
              <a:gd name="connsiteY43" fmla="*/ 68768 h 69494"/>
              <a:gd name="connsiteX44" fmla="*/ 124069 w 131396"/>
              <a:gd name="connsiteY44" fmla="*/ 69489 h 69494"/>
              <a:gd name="connsiteX45" fmla="*/ 113811 w 131396"/>
              <a:gd name="connsiteY45" fmla="*/ 65520 h 69494"/>
              <a:gd name="connsiteX46" fmla="*/ 110514 w 131396"/>
              <a:gd name="connsiteY46" fmla="*/ 56140 h 69494"/>
              <a:gd name="connsiteX47" fmla="*/ 110514 w 131396"/>
              <a:gd name="connsiteY47" fmla="*/ 26194 h 69494"/>
              <a:gd name="connsiteX48" fmla="*/ 103187 w 131396"/>
              <a:gd name="connsiteY48" fmla="*/ 26194 h 69494"/>
              <a:gd name="connsiteX49" fmla="*/ 103187 w 131396"/>
              <a:gd name="connsiteY49" fmla="*/ 18256 h 69494"/>
              <a:gd name="connsiteX50" fmla="*/ 110514 w 131396"/>
              <a:gd name="connsiteY50" fmla="*/ 18256 h 69494"/>
              <a:gd name="connsiteX51" fmla="*/ 37883 w 131396"/>
              <a:gd name="connsiteY51" fmla="*/ 0 h 69494"/>
              <a:gd name="connsiteX52" fmla="*/ 47264 w 131396"/>
              <a:gd name="connsiteY52" fmla="*/ 0 h 69494"/>
              <a:gd name="connsiteX53" fmla="*/ 47264 w 131396"/>
              <a:gd name="connsiteY53" fmla="*/ 66475 h 69494"/>
              <a:gd name="connsiteX54" fmla="*/ 40048 w 131396"/>
              <a:gd name="connsiteY54" fmla="*/ 66475 h 69494"/>
              <a:gd name="connsiteX55" fmla="*/ 38605 w 131396"/>
              <a:gd name="connsiteY55" fmla="*/ 59327 h 69494"/>
              <a:gd name="connsiteX56" fmla="*/ 22008 w 131396"/>
              <a:gd name="connsiteY56" fmla="*/ 67905 h 69494"/>
              <a:gd name="connsiteX57" fmla="*/ 5412 w 131396"/>
              <a:gd name="connsiteY57" fmla="*/ 60757 h 69494"/>
              <a:gd name="connsiteX58" fmla="*/ 0 w 131396"/>
              <a:gd name="connsiteY58" fmla="*/ 42887 h 69494"/>
              <a:gd name="connsiteX59" fmla="*/ 6855 w 131396"/>
              <a:gd name="connsiteY59" fmla="*/ 22516 h 69494"/>
              <a:gd name="connsiteX60" fmla="*/ 22008 w 131396"/>
              <a:gd name="connsiteY60" fmla="*/ 17155 h 69494"/>
              <a:gd name="connsiteX61" fmla="*/ 37883 w 131396"/>
              <a:gd name="connsiteY61" fmla="*/ 25018 h 6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1396" h="69494">
                <a:moveTo>
                  <a:pt x="23451" y="25018"/>
                </a:moveTo>
                <a:cubicBezTo>
                  <a:pt x="18761" y="25018"/>
                  <a:pt x="14792" y="26447"/>
                  <a:pt x="12628" y="30378"/>
                </a:cubicBezTo>
                <a:cubicBezTo>
                  <a:pt x="10102" y="31808"/>
                  <a:pt x="9380" y="36811"/>
                  <a:pt x="9380" y="42172"/>
                </a:cubicBezTo>
                <a:cubicBezTo>
                  <a:pt x="9380" y="48248"/>
                  <a:pt x="10824" y="52894"/>
                  <a:pt x="14071" y="56111"/>
                </a:cubicBezTo>
                <a:cubicBezTo>
                  <a:pt x="16596" y="58612"/>
                  <a:pt x="19483" y="60042"/>
                  <a:pt x="23451" y="60042"/>
                </a:cubicBezTo>
                <a:cubicBezTo>
                  <a:pt x="28142" y="60042"/>
                  <a:pt x="32111" y="58612"/>
                  <a:pt x="35358" y="54681"/>
                </a:cubicBezTo>
                <a:cubicBezTo>
                  <a:pt x="37883" y="51465"/>
                  <a:pt x="38605" y="47533"/>
                  <a:pt x="38605" y="42887"/>
                </a:cubicBezTo>
                <a:cubicBezTo>
                  <a:pt x="38605" y="36811"/>
                  <a:pt x="37162" y="31808"/>
                  <a:pt x="33915" y="28949"/>
                </a:cubicBezTo>
                <a:cubicBezTo>
                  <a:pt x="31389" y="25732"/>
                  <a:pt x="27420" y="25018"/>
                  <a:pt x="23451" y="25018"/>
                </a:cubicBezTo>
                <a:close/>
                <a:moveTo>
                  <a:pt x="77909" y="17462"/>
                </a:moveTo>
                <a:cubicBezTo>
                  <a:pt x="83404" y="17462"/>
                  <a:pt x="88167" y="18888"/>
                  <a:pt x="92197" y="22095"/>
                </a:cubicBezTo>
                <a:cubicBezTo>
                  <a:pt x="95494" y="24233"/>
                  <a:pt x="96959" y="27441"/>
                  <a:pt x="98058" y="32074"/>
                </a:cubicBezTo>
                <a:lnTo>
                  <a:pt x="88167" y="32074"/>
                </a:lnTo>
                <a:cubicBezTo>
                  <a:pt x="87434" y="27441"/>
                  <a:pt x="83404" y="25302"/>
                  <a:pt x="77176" y="25302"/>
                </a:cubicBezTo>
                <a:cubicBezTo>
                  <a:pt x="73879" y="25302"/>
                  <a:pt x="70582" y="26015"/>
                  <a:pt x="69117" y="26728"/>
                </a:cubicBezTo>
                <a:cubicBezTo>
                  <a:pt x="67651" y="27441"/>
                  <a:pt x="66552" y="29223"/>
                  <a:pt x="66552" y="30648"/>
                </a:cubicBezTo>
                <a:cubicBezTo>
                  <a:pt x="66552" y="32786"/>
                  <a:pt x="67651" y="33856"/>
                  <a:pt x="69117" y="35281"/>
                </a:cubicBezTo>
                <a:cubicBezTo>
                  <a:pt x="70582" y="35994"/>
                  <a:pt x="73879" y="37776"/>
                  <a:pt x="78642" y="38489"/>
                </a:cubicBezTo>
                <a:cubicBezTo>
                  <a:pt x="85969" y="39914"/>
                  <a:pt x="90731" y="41696"/>
                  <a:pt x="93296" y="43834"/>
                </a:cubicBezTo>
                <a:cubicBezTo>
                  <a:pt x="96227" y="46329"/>
                  <a:pt x="98058" y="49180"/>
                  <a:pt x="98058" y="53813"/>
                </a:cubicBezTo>
                <a:cubicBezTo>
                  <a:pt x="98058" y="58802"/>
                  <a:pt x="95494" y="62722"/>
                  <a:pt x="91464" y="65573"/>
                </a:cubicBezTo>
                <a:cubicBezTo>
                  <a:pt x="87434" y="68068"/>
                  <a:pt x="82672" y="69494"/>
                  <a:pt x="77176" y="69494"/>
                </a:cubicBezTo>
                <a:cubicBezTo>
                  <a:pt x="70582" y="69494"/>
                  <a:pt x="65087" y="68068"/>
                  <a:pt x="61057" y="64861"/>
                </a:cubicBezTo>
                <a:cubicBezTo>
                  <a:pt x="57760" y="61653"/>
                  <a:pt x="55562" y="58802"/>
                  <a:pt x="55562" y="53813"/>
                </a:cubicBezTo>
                <a:lnTo>
                  <a:pt x="65087" y="53813"/>
                </a:lnTo>
                <a:cubicBezTo>
                  <a:pt x="65820" y="59515"/>
                  <a:pt x="69849" y="62722"/>
                  <a:pt x="77176" y="62722"/>
                </a:cubicBezTo>
                <a:cubicBezTo>
                  <a:pt x="81206" y="62722"/>
                  <a:pt x="84137" y="61653"/>
                  <a:pt x="85969" y="60228"/>
                </a:cubicBezTo>
                <a:cubicBezTo>
                  <a:pt x="89266" y="57733"/>
                  <a:pt x="89999" y="55595"/>
                  <a:pt x="89999" y="53813"/>
                </a:cubicBezTo>
                <a:cubicBezTo>
                  <a:pt x="89999" y="50962"/>
                  <a:pt x="88167" y="49180"/>
                  <a:pt x="85236" y="47754"/>
                </a:cubicBezTo>
                <a:cubicBezTo>
                  <a:pt x="83404" y="47042"/>
                  <a:pt x="80474" y="46329"/>
                  <a:pt x="74612" y="44547"/>
                </a:cubicBezTo>
                <a:cubicBezTo>
                  <a:pt x="68384" y="43121"/>
                  <a:pt x="63988" y="41696"/>
                  <a:pt x="61790" y="39201"/>
                </a:cubicBezTo>
                <a:cubicBezTo>
                  <a:pt x="59225" y="36707"/>
                  <a:pt x="58859" y="34568"/>
                  <a:pt x="58859" y="30648"/>
                </a:cubicBezTo>
                <a:cubicBezTo>
                  <a:pt x="58859" y="26015"/>
                  <a:pt x="60324" y="22808"/>
                  <a:pt x="64354" y="20669"/>
                </a:cubicBezTo>
                <a:cubicBezTo>
                  <a:pt x="67651" y="18175"/>
                  <a:pt x="72414" y="17462"/>
                  <a:pt x="77909" y="17462"/>
                </a:cubicBezTo>
                <a:close/>
                <a:moveTo>
                  <a:pt x="111247" y="6350"/>
                </a:moveTo>
                <a:lnTo>
                  <a:pt x="120039" y="6350"/>
                </a:lnTo>
                <a:lnTo>
                  <a:pt x="120039" y="18256"/>
                </a:lnTo>
                <a:lnTo>
                  <a:pt x="130297" y="18256"/>
                </a:lnTo>
                <a:lnTo>
                  <a:pt x="130297" y="26194"/>
                </a:lnTo>
                <a:lnTo>
                  <a:pt x="120039" y="26194"/>
                </a:lnTo>
                <a:lnTo>
                  <a:pt x="120039" y="55418"/>
                </a:lnTo>
                <a:cubicBezTo>
                  <a:pt x="120039" y="59387"/>
                  <a:pt x="121505" y="60830"/>
                  <a:pt x="125534" y="60830"/>
                </a:cubicBezTo>
                <a:cubicBezTo>
                  <a:pt x="127366" y="60830"/>
                  <a:pt x="128831" y="60830"/>
                  <a:pt x="131396" y="60830"/>
                </a:cubicBezTo>
                <a:lnTo>
                  <a:pt x="131396" y="68768"/>
                </a:lnTo>
                <a:cubicBezTo>
                  <a:pt x="128831" y="69489"/>
                  <a:pt x="126267" y="69489"/>
                  <a:pt x="124069" y="69489"/>
                </a:cubicBezTo>
                <a:cubicBezTo>
                  <a:pt x="119306" y="69489"/>
                  <a:pt x="116009" y="68046"/>
                  <a:pt x="113811" y="65520"/>
                </a:cubicBezTo>
                <a:cubicBezTo>
                  <a:pt x="111980" y="63356"/>
                  <a:pt x="110514" y="60109"/>
                  <a:pt x="110514" y="56140"/>
                </a:cubicBezTo>
                <a:lnTo>
                  <a:pt x="110514" y="26194"/>
                </a:lnTo>
                <a:lnTo>
                  <a:pt x="103187" y="26194"/>
                </a:lnTo>
                <a:lnTo>
                  <a:pt x="103187" y="18256"/>
                </a:lnTo>
                <a:lnTo>
                  <a:pt x="110514" y="18256"/>
                </a:lnTo>
                <a:close/>
                <a:moveTo>
                  <a:pt x="37883" y="0"/>
                </a:moveTo>
                <a:lnTo>
                  <a:pt x="47264" y="0"/>
                </a:lnTo>
                <a:lnTo>
                  <a:pt x="47264" y="66475"/>
                </a:lnTo>
                <a:lnTo>
                  <a:pt x="40048" y="66475"/>
                </a:lnTo>
                <a:lnTo>
                  <a:pt x="38605" y="59327"/>
                </a:lnTo>
                <a:cubicBezTo>
                  <a:pt x="34636" y="64688"/>
                  <a:pt x="29224" y="67905"/>
                  <a:pt x="22008" y="67905"/>
                </a:cubicBezTo>
                <a:cubicBezTo>
                  <a:pt x="14792" y="67905"/>
                  <a:pt x="9380" y="65403"/>
                  <a:pt x="5412" y="60757"/>
                </a:cubicBezTo>
                <a:cubicBezTo>
                  <a:pt x="1443" y="56111"/>
                  <a:pt x="0" y="50035"/>
                  <a:pt x="0" y="42887"/>
                </a:cubicBezTo>
                <a:cubicBezTo>
                  <a:pt x="0" y="33595"/>
                  <a:pt x="2165" y="27162"/>
                  <a:pt x="6855" y="22516"/>
                </a:cubicBezTo>
                <a:cubicBezTo>
                  <a:pt x="10824" y="18584"/>
                  <a:pt x="15875" y="17155"/>
                  <a:pt x="22008" y="17155"/>
                </a:cubicBezTo>
                <a:cubicBezTo>
                  <a:pt x="29224" y="17155"/>
                  <a:pt x="33915" y="19657"/>
                  <a:pt x="37883" y="25018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2" name="Freeform 132"/>
          <p:cNvSpPr>
            <a:spLocks noChangeArrowheads="1"/>
          </p:cNvSpPr>
          <p:nvPr/>
        </p:nvSpPr>
        <p:spPr bwMode="auto">
          <a:xfrm>
            <a:off x="5397275" y="2717761"/>
            <a:ext cx="15871" cy="465017"/>
          </a:xfrm>
          <a:custGeom>
            <a:avLst/>
            <a:gdLst>
              <a:gd name="T0" fmla="*/ 43 w 44"/>
              <a:gd name="T1" fmla="*/ 20 h 1290"/>
              <a:gd name="T2" fmla="*/ 43 w 44"/>
              <a:gd name="T3" fmla="*/ 872 h 1290"/>
              <a:gd name="T4" fmla="*/ 30 w 44"/>
              <a:gd name="T5" fmla="*/ 881 h 1290"/>
              <a:gd name="T6" fmla="*/ 30 w 44"/>
              <a:gd name="T7" fmla="*/ 1220 h 1290"/>
              <a:gd name="T8" fmla="*/ 19 w 44"/>
              <a:gd name="T9" fmla="*/ 1228 h 1290"/>
              <a:gd name="T10" fmla="*/ 19 w 44"/>
              <a:gd name="T11" fmla="*/ 1289 h 1290"/>
              <a:gd name="T12" fmla="*/ 0 w 44"/>
              <a:gd name="T13" fmla="*/ 1289 h 1290"/>
              <a:gd name="T14" fmla="*/ 0 w 44"/>
              <a:gd name="T15" fmla="*/ 24 h 1290"/>
              <a:gd name="T16" fmla="*/ 0 w 44"/>
              <a:gd name="T17" fmla="*/ 0 h 1290"/>
              <a:gd name="T18" fmla="*/ 37 w 44"/>
              <a:gd name="T19" fmla="*/ 0 h 1290"/>
              <a:gd name="T20" fmla="*/ 43 w 44"/>
              <a:gd name="T21" fmla="*/ 20 h 1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1290">
                <a:moveTo>
                  <a:pt x="43" y="20"/>
                </a:moveTo>
                <a:cubicBezTo>
                  <a:pt x="43" y="304"/>
                  <a:pt x="43" y="588"/>
                  <a:pt x="43" y="872"/>
                </a:cubicBezTo>
                <a:cubicBezTo>
                  <a:pt x="39" y="874"/>
                  <a:pt x="35" y="879"/>
                  <a:pt x="30" y="881"/>
                </a:cubicBezTo>
                <a:cubicBezTo>
                  <a:pt x="30" y="994"/>
                  <a:pt x="30" y="1106"/>
                  <a:pt x="30" y="1220"/>
                </a:cubicBezTo>
                <a:cubicBezTo>
                  <a:pt x="26" y="1224"/>
                  <a:pt x="24" y="1226"/>
                  <a:pt x="19" y="1228"/>
                </a:cubicBezTo>
                <a:cubicBezTo>
                  <a:pt x="19" y="1248"/>
                  <a:pt x="19" y="1268"/>
                  <a:pt x="19" y="1289"/>
                </a:cubicBezTo>
                <a:cubicBezTo>
                  <a:pt x="13" y="1289"/>
                  <a:pt x="6" y="1289"/>
                  <a:pt x="0" y="1289"/>
                </a:cubicBezTo>
                <a:cubicBezTo>
                  <a:pt x="0" y="868"/>
                  <a:pt x="0" y="446"/>
                  <a:pt x="0" y="24"/>
                </a:cubicBezTo>
                <a:cubicBezTo>
                  <a:pt x="0" y="15"/>
                  <a:pt x="0" y="9"/>
                  <a:pt x="0" y="0"/>
                </a:cubicBezTo>
                <a:cubicBezTo>
                  <a:pt x="13" y="0"/>
                  <a:pt x="26" y="0"/>
                  <a:pt x="37" y="0"/>
                </a:cubicBezTo>
                <a:cubicBezTo>
                  <a:pt x="39" y="9"/>
                  <a:pt x="41" y="13"/>
                  <a:pt x="43" y="20"/>
                </a:cubicBezTo>
              </a:path>
            </a:pathLst>
          </a:custGeom>
          <a:solidFill>
            <a:srgbClr val="FE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3" name="Freeform 133"/>
          <p:cNvSpPr>
            <a:spLocks noChangeArrowheads="1"/>
          </p:cNvSpPr>
          <p:nvPr/>
        </p:nvSpPr>
        <p:spPr bwMode="auto">
          <a:xfrm>
            <a:off x="5360772" y="2649518"/>
            <a:ext cx="11110" cy="77767"/>
          </a:xfrm>
          <a:custGeom>
            <a:avLst/>
            <a:gdLst>
              <a:gd name="T0" fmla="*/ 4 w 29"/>
              <a:gd name="T1" fmla="*/ 208 h 215"/>
              <a:gd name="T2" fmla="*/ 0 w 29"/>
              <a:gd name="T3" fmla="*/ 184 h 215"/>
              <a:gd name="T4" fmla="*/ 4 w 29"/>
              <a:gd name="T5" fmla="*/ 162 h 215"/>
              <a:gd name="T6" fmla="*/ 4 w 29"/>
              <a:gd name="T7" fmla="*/ 0 h 215"/>
              <a:gd name="T8" fmla="*/ 28 w 29"/>
              <a:gd name="T9" fmla="*/ 0 h 215"/>
              <a:gd name="T10" fmla="*/ 28 w 29"/>
              <a:gd name="T11" fmla="*/ 184 h 215"/>
              <a:gd name="T12" fmla="*/ 24 w 29"/>
              <a:gd name="T13" fmla="*/ 190 h 215"/>
              <a:gd name="T14" fmla="*/ 24 w 29"/>
              <a:gd name="T15" fmla="*/ 210 h 215"/>
              <a:gd name="T16" fmla="*/ 4 w 29"/>
              <a:gd name="T17" fmla="*/ 208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215">
                <a:moveTo>
                  <a:pt x="4" y="208"/>
                </a:moveTo>
                <a:cubicBezTo>
                  <a:pt x="4" y="199"/>
                  <a:pt x="6" y="190"/>
                  <a:pt x="0" y="184"/>
                </a:cubicBezTo>
                <a:cubicBezTo>
                  <a:pt x="6" y="177"/>
                  <a:pt x="4" y="168"/>
                  <a:pt x="4" y="162"/>
                </a:cubicBezTo>
                <a:cubicBezTo>
                  <a:pt x="4" y="107"/>
                  <a:pt x="4" y="55"/>
                  <a:pt x="4" y="0"/>
                </a:cubicBezTo>
                <a:cubicBezTo>
                  <a:pt x="11" y="0"/>
                  <a:pt x="20" y="0"/>
                  <a:pt x="28" y="0"/>
                </a:cubicBezTo>
                <a:cubicBezTo>
                  <a:pt x="28" y="61"/>
                  <a:pt x="28" y="123"/>
                  <a:pt x="28" y="184"/>
                </a:cubicBezTo>
                <a:cubicBezTo>
                  <a:pt x="26" y="186"/>
                  <a:pt x="24" y="188"/>
                  <a:pt x="24" y="190"/>
                </a:cubicBezTo>
                <a:cubicBezTo>
                  <a:pt x="24" y="197"/>
                  <a:pt x="24" y="203"/>
                  <a:pt x="24" y="210"/>
                </a:cubicBezTo>
                <a:cubicBezTo>
                  <a:pt x="17" y="214"/>
                  <a:pt x="11" y="214"/>
                  <a:pt x="4" y="208"/>
                </a:cubicBezTo>
              </a:path>
            </a:pathLst>
          </a:custGeom>
          <a:solidFill>
            <a:srgbClr val="FE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4" name="Freeform 134"/>
          <p:cNvSpPr>
            <a:spLocks noChangeArrowheads="1"/>
          </p:cNvSpPr>
          <p:nvPr/>
        </p:nvSpPr>
        <p:spPr bwMode="auto">
          <a:xfrm>
            <a:off x="5416320" y="2676497"/>
            <a:ext cx="9523" cy="50787"/>
          </a:xfrm>
          <a:custGeom>
            <a:avLst/>
            <a:gdLst>
              <a:gd name="T0" fmla="*/ 24 w 25"/>
              <a:gd name="T1" fmla="*/ 112 h 143"/>
              <a:gd name="T2" fmla="*/ 20 w 25"/>
              <a:gd name="T3" fmla="*/ 136 h 143"/>
              <a:gd name="T4" fmla="*/ 0 w 25"/>
              <a:gd name="T5" fmla="*/ 136 h 143"/>
              <a:gd name="T6" fmla="*/ 0 w 25"/>
              <a:gd name="T7" fmla="*/ 112 h 143"/>
              <a:gd name="T8" fmla="*/ 0 w 25"/>
              <a:gd name="T9" fmla="*/ 0 h 143"/>
              <a:gd name="T10" fmla="*/ 20 w 25"/>
              <a:gd name="T11" fmla="*/ 0 h 143"/>
              <a:gd name="T12" fmla="*/ 20 w 25"/>
              <a:gd name="T13" fmla="*/ 92 h 143"/>
              <a:gd name="T14" fmla="*/ 24 w 25"/>
              <a:gd name="T15" fmla="*/ 11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" h="143">
                <a:moveTo>
                  <a:pt x="24" y="112"/>
                </a:moveTo>
                <a:cubicBezTo>
                  <a:pt x="18" y="118"/>
                  <a:pt x="20" y="127"/>
                  <a:pt x="20" y="136"/>
                </a:cubicBezTo>
                <a:cubicBezTo>
                  <a:pt x="13" y="142"/>
                  <a:pt x="7" y="142"/>
                  <a:pt x="0" y="136"/>
                </a:cubicBezTo>
                <a:cubicBezTo>
                  <a:pt x="0" y="127"/>
                  <a:pt x="0" y="121"/>
                  <a:pt x="0" y="112"/>
                </a:cubicBezTo>
                <a:cubicBezTo>
                  <a:pt x="0" y="75"/>
                  <a:pt x="0" y="37"/>
                  <a:pt x="0" y="0"/>
                </a:cubicBezTo>
                <a:cubicBezTo>
                  <a:pt x="7" y="0"/>
                  <a:pt x="13" y="0"/>
                  <a:pt x="20" y="0"/>
                </a:cubicBezTo>
                <a:cubicBezTo>
                  <a:pt x="20" y="31"/>
                  <a:pt x="20" y="62"/>
                  <a:pt x="20" y="92"/>
                </a:cubicBezTo>
                <a:cubicBezTo>
                  <a:pt x="20" y="99"/>
                  <a:pt x="20" y="105"/>
                  <a:pt x="24" y="112"/>
                </a:cubicBezTo>
              </a:path>
            </a:pathLst>
          </a:custGeom>
          <a:solidFill>
            <a:srgbClr val="FE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5" name="Freeform 135"/>
          <p:cNvSpPr>
            <a:spLocks noChangeArrowheads="1"/>
          </p:cNvSpPr>
          <p:nvPr/>
        </p:nvSpPr>
        <p:spPr bwMode="auto">
          <a:xfrm>
            <a:off x="5259197" y="2716175"/>
            <a:ext cx="103161" cy="9523"/>
          </a:xfrm>
          <a:custGeom>
            <a:avLst/>
            <a:gdLst>
              <a:gd name="T0" fmla="*/ 284 w 287"/>
              <a:gd name="T1" fmla="*/ 24 h 25"/>
              <a:gd name="T2" fmla="*/ 0 w 287"/>
              <a:gd name="T3" fmla="*/ 24 h 25"/>
              <a:gd name="T4" fmla="*/ 0 w 287"/>
              <a:gd name="T5" fmla="*/ 0 h 25"/>
              <a:gd name="T6" fmla="*/ 280 w 287"/>
              <a:gd name="T7" fmla="*/ 0 h 25"/>
              <a:gd name="T8" fmla="*/ 284 w 287"/>
              <a:gd name="T9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" h="25">
                <a:moveTo>
                  <a:pt x="284" y="24"/>
                </a:moveTo>
                <a:cubicBezTo>
                  <a:pt x="243" y="24"/>
                  <a:pt x="42" y="24"/>
                  <a:pt x="0" y="24"/>
                </a:cubicBezTo>
                <a:cubicBezTo>
                  <a:pt x="0" y="15"/>
                  <a:pt x="0" y="9"/>
                  <a:pt x="0" y="0"/>
                </a:cubicBezTo>
                <a:cubicBezTo>
                  <a:pt x="42" y="0"/>
                  <a:pt x="238" y="0"/>
                  <a:pt x="280" y="0"/>
                </a:cubicBezTo>
                <a:cubicBezTo>
                  <a:pt x="286" y="6"/>
                  <a:pt x="284" y="15"/>
                  <a:pt x="284" y="24"/>
                </a:cubicBezTo>
              </a:path>
            </a:pathLst>
          </a:custGeom>
          <a:solidFill>
            <a:srgbClr val="9E9EA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6" name="Freeform 136"/>
          <p:cNvSpPr>
            <a:spLocks noChangeArrowheads="1"/>
          </p:cNvSpPr>
          <p:nvPr/>
        </p:nvSpPr>
        <p:spPr bwMode="auto">
          <a:xfrm>
            <a:off x="5421081" y="2474941"/>
            <a:ext cx="1831498" cy="709427"/>
          </a:xfrm>
          <a:custGeom>
            <a:avLst/>
            <a:gdLst>
              <a:gd name="T0" fmla="*/ 40 w 5090"/>
              <a:gd name="T1" fmla="*/ 668 h 1973"/>
              <a:gd name="T2" fmla="*/ 40 w 5090"/>
              <a:gd name="T3" fmla="*/ 36 h 1973"/>
              <a:gd name="T4" fmla="*/ 70 w 5090"/>
              <a:gd name="T5" fmla="*/ 668 h 1973"/>
              <a:gd name="T6" fmla="*/ 313 w 5090"/>
              <a:gd name="T7" fmla="*/ 0 h 1973"/>
              <a:gd name="T8" fmla="*/ 337 w 5090"/>
              <a:gd name="T9" fmla="*/ 644 h 1973"/>
              <a:gd name="T10" fmla="*/ 477 w 5090"/>
              <a:gd name="T11" fmla="*/ 670 h 1973"/>
              <a:gd name="T12" fmla="*/ 501 w 5090"/>
              <a:gd name="T13" fmla="*/ 661 h 1973"/>
              <a:gd name="T14" fmla="*/ 599 w 5090"/>
              <a:gd name="T15" fmla="*/ 661 h 1973"/>
              <a:gd name="T16" fmla="*/ 623 w 5090"/>
              <a:gd name="T17" fmla="*/ 670 h 1973"/>
              <a:gd name="T18" fmla="*/ 715 w 5090"/>
              <a:gd name="T19" fmla="*/ 639 h 1973"/>
              <a:gd name="T20" fmla="*/ 739 w 5090"/>
              <a:gd name="T21" fmla="*/ 3 h 1973"/>
              <a:gd name="T22" fmla="*/ 831 w 5090"/>
              <a:gd name="T23" fmla="*/ 668 h 1973"/>
              <a:gd name="T24" fmla="*/ 864 w 5090"/>
              <a:gd name="T25" fmla="*/ 10 h 1973"/>
              <a:gd name="T26" fmla="*/ 973 w 5090"/>
              <a:gd name="T27" fmla="*/ 663 h 1973"/>
              <a:gd name="T28" fmla="*/ 997 w 5090"/>
              <a:gd name="T29" fmla="*/ 12 h 1973"/>
              <a:gd name="T30" fmla="*/ 1084 w 5090"/>
              <a:gd name="T31" fmla="*/ 661 h 1973"/>
              <a:gd name="T32" fmla="*/ 1108 w 5090"/>
              <a:gd name="T33" fmla="*/ 668 h 1973"/>
              <a:gd name="T34" fmla="*/ 1196 w 5090"/>
              <a:gd name="T35" fmla="*/ 3 h 1973"/>
              <a:gd name="T36" fmla="*/ 1220 w 5090"/>
              <a:gd name="T37" fmla="*/ 644 h 1973"/>
              <a:gd name="T38" fmla="*/ 1496 w 5090"/>
              <a:gd name="T39" fmla="*/ 661 h 1973"/>
              <a:gd name="T40" fmla="*/ 1516 w 5090"/>
              <a:gd name="T41" fmla="*/ 672 h 1973"/>
              <a:gd name="T42" fmla="*/ 1621 w 5090"/>
              <a:gd name="T43" fmla="*/ 692 h 1973"/>
              <a:gd name="T44" fmla="*/ 1588 w 5090"/>
              <a:gd name="T45" fmla="*/ 1749 h 1973"/>
              <a:gd name="T46" fmla="*/ 1525 w 5090"/>
              <a:gd name="T47" fmla="*/ 694 h 1973"/>
              <a:gd name="T48" fmla="*/ 1317 w 5090"/>
              <a:gd name="T49" fmla="*/ 694 h 1973"/>
              <a:gd name="T50" fmla="*/ 1293 w 5090"/>
              <a:gd name="T51" fmla="*/ 703 h 1973"/>
              <a:gd name="T52" fmla="*/ 1196 w 5090"/>
              <a:gd name="T53" fmla="*/ 1236 h 1973"/>
              <a:gd name="T54" fmla="*/ 1163 w 5090"/>
              <a:gd name="T55" fmla="*/ 694 h 1973"/>
              <a:gd name="T56" fmla="*/ 1082 w 5090"/>
              <a:gd name="T57" fmla="*/ 1223 h 1973"/>
              <a:gd name="T58" fmla="*/ 1060 w 5090"/>
              <a:gd name="T59" fmla="*/ 703 h 1973"/>
              <a:gd name="T60" fmla="*/ 953 w 5090"/>
              <a:gd name="T61" fmla="*/ 1223 h 1973"/>
              <a:gd name="T62" fmla="*/ 920 w 5090"/>
              <a:gd name="T63" fmla="*/ 692 h 1973"/>
              <a:gd name="T64" fmla="*/ 831 w 5090"/>
              <a:gd name="T65" fmla="*/ 1229 h 1973"/>
              <a:gd name="T66" fmla="*/ 807 w 5090"/>
              <a:gd name="T67" fmla="*/ 700 h 1973"/>
              <a:gd name="T68" fmla="*/ 713 w 5090"/>
              <a:gd name="T69" fmla="*/ 700 h 1973"/>
              <a:gd name="T70" fmla="*/ 689 w 5090"/>
              <a:gd name="T71" fmla="*/ 1225 h 1973"/>
              <a:gd name="T72" fmla="*/ 597 w 5090"/>
              <a:gd name="T73" fmla="*/ 703 h 1973"/>
              <a:gd name="T74" fmla="*/ 573 w 5090"/>
              <a:gd name="T75" fmla="*/ 1216 h 1973"/>
              <a:gd name="T76" fmla="*/ 516 w 5090"/>
              <a:gd name="T77" fmla="*/ 696 h 1973"/>
              <a:gd name="T78" fmla="*/ 455 w 5090"/>
              <a:gd name="T79" fmla="*/ 1450 h 1973"/>
              <a:gd name="T80" fmla="*/ 411 w 5090"/>
              <a:gd name="T81" fmla="*/ 1963 h 1973"/>
              <a:gd name="T82" fmla="*/ 400 w 5090"/>
              <a:gd name="T83" fmla="*/ 1937 h 1973"/>
              <a:gd name="T84" fmla="*/ 341 w 5090"/>
              <a:gd name="T85" fmla="*/ 700 h 1973"/>
              <a:gd name="T86" fmla="*/ 197 w 5090"/>
              <a:gd name="T87" fmla="*/ 700 h 1973"/>
              <a:gd name="T88" fmla="*/ 166 w 5090"/>
              <a:gd name="T89" fmla="*/ 1848 h 1973"/>
              <a:gd name="T90" fmla="*/ 105 w 5090"/>
              <a:gd name="T91" fmla="*/ 703 h 1973"/>
              <a:gd name="T92" fmla="*/ 75 w 5090"/>
              <a:gd name="T93" fmla="*/ 746 h 1973"/>
              <a:gd name="T94" fmla="*/ 11 w 5090"/>
              <a:gd name="T95" fmla="*/ 670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90" h="1973">
                <a:moveTo>
                  <a:pt x="11" y="670"/>
                </a:moveTo>
                <a:lnTo>
                  <a:pt x="37" y="670"/>
                </a:lnTo>
                <a:cubicBezTo>
                  <a:pt x="37" y="670"/>
                  <a:pt x="40" y="670"/>
                  <a:pt x="40" y="668"/>
                </a:cubicBezTo>
                <a:lnTo>
                  <a:pt x="40" y="665"/>
                </a:lnTo>
                <a:lnTo>
                  <a:pt x="40" y="38"/>
                </a:lnTo>
                <a:lnTo>
                  <a:pt x="40" y="36"/>
                </a:lnTo>
                <a:cubicBezTo>
                  <a:pt x="46" y="27"/>
                  <a:pt x="53" y="30"/>
                  <a:pt x="62" y="30"/>
                </a:cubicBezTo>
                <a:lnTo>
                  <a:pt x="62" y="661"/>
                </a:lnTo>
                <a:cubicBezTo>
                  <a:pt x="64" y="663"/>
                  <a:pt x="68" y="665"/>
                  <a:pt x="70" y="668"/>
                </a:cubicBezTo>
                <a:lnTo>
                  <a:pt x="306" y="668"/>
                </a:lnTo>
                <a:lnTo>
                  <a:pt x="313" y="661"/>
                </a:lnTo>
                <a:lnTo>
                  <a:pt x="313" y="0"/>
                </a:lnTo>
                <a:lnTo>
                  <a:pt x="337" y="0"/>
                </a:lnTo>
                <a:lnTo>
                  <a:pt x="337" y="8"/>
                </a:lnTo>
                <a:lnTo>
                  <a:pt x="337" y="644"/>
                </a:lnTo>
                <a:lnTo>
                  <a:pt x="337" y="668"/>
                </a:lnTo>
                <a:cubicBezTo>
                  <a:pt x="389" y="672"/>
                  <a:pt x="440" y="670"/>
                  <a:pt x="451" y="665"/>
                </a:cubicBezTo>
                <a:cubicBezTo>
                  <a:pt x="459" y="668"/>
                  <a:pt x="468" y="670"/>
                  <a:pt x="477" y="670"/>
                </a:cubicBezTo>
                <a:lnTo>
                  <a:pt x="477" y="5"/>
                </a:lnTo>
                <a:lnTo>
                  <a:pt x="501" y="5"/>
                </a:lnTo>
                <a:lnTo>
                  <a:pt x="501" y="661"/>
                </a:lnTo>
                <a:lnTo>
                  <a:pt x="510" y="670"/>
                </a:lnTo>
                <a:lnTo>
                  <a:pt x="593" y="670"/>
                </a:lnTo>
                <a:cubicBezTo>
                  <a:pt x="595" y="668"/>
                  <a:pt x="597" y="665"/>
                  <a:pt x="599" y="661"/>
                </a:cubicBezTo>
                <a:lnTo>
                  <a:pt x="599" y="5"/>
                </a:lnTo>
                <a:lnTo>
                  <a:pt x="623" y="5"/>
                </a:lnTo>
                <a:lnTo>
                  <a:pt x="623" y="670"/>
                </a:lnTo>
                <a:lnTo>
                  <a:pt x="711" y="670"/>
                </a:lnTo>
                <a:cubicBezTo>
                  <a:pt x="713" y="665"/>
                  <a:pt x="715" y="661"/>
                  <a:pt x="715" y="657"/>
                </a:cubicBezTo>
                <a:lnTo>
                  <a:pt x="715" y="639"/>
                </a:lnTo>
                <a:lnTo>
                  <a:pt x="715" y="30"/>
                </a:lnTo>
                <a:lnTo>
                  <a:pt x="715" y="3"/>
                </a:lnTo>
                <a:lnTo>
                  <a:pt x="739" y="3"/>
                </a:lnTo>
                <a:lnTo>
                  <a:pt x="739" y="663"/>
                </a:lnTo>
                <a:cubicBezTo>
                  <a:pt x="743" y="665"/>
                  <a:pt x="750" y="668"/>
                  <a:pt x="754" y="668"/>
                </a:cubicBezTo>
                <a:lnTo>
                  <a:pt x="831" y="668"/>
                </a:lnTo>
                <a:lnTo>
                  <a:pt x="840" y="659"/>
                </a:lnTo>
                <a:lnTo>
                  <a:pt x="840" y="3"/>
                </a:lnTo>
                <a:cubicBezTo>
                  <a:pt x="848" y="1"/>
                  <a:pt x="857" y="1"/>
                  <a:pt x="864" y="10"/>
                </a:cubicBezTo>
                <a:lnTo>
                  <a:pt x="864" y="668"/>
                </a:lnTo>
                <a:lnTo>
                  <a:pt x="920" y="668"/>
                </a:lnTo>
                <a:cubicBezTo>
                  <a:pt x="938" y="668"/>
                  <a:pt x="955" y="672"/>
                  <a:pt x="973" y="663"/>
                </a:cubicBezTo>
                <a:lnTo>
                  <a:pt x="973" y="5"/>
                </a:lnTo>
                <a:lnTo>
                  <a:pt x="990" y="5"/>
                </a:lnTo>
                <a:lnTo>
                  <a:pt x="997" y="12"/>
                </a:lnTo>
                <a:lnTo>
                  <a:pt x="997" y="668"/>
                </a:lnTo>
                <a:lnTo>
                  <a:pt x="1078" y="668"/>
                </a:lnTo>
                <a:lnTo>
                  <a:pt x="1084" y="661"/>
                </a:lnTo>
                <a:lnTo>
                  <a:pt x="1084" y="3"/>
                </a:lnTo>
                <a:lnTo>
                  <a:pt x="1108" y="3"/>
                </a:lnTo>
                <a:lnTo>
                  <a:pt x="1108" y="668"/>
                </a:lnTo>
                <a:lnTo>
                  <a:pt x="1154" y="668"/>
                </a:lnTo>
                <a:cubicBezTo>
                  <a:pt x="1167" y="668"/>
                  <a:pt x="1183" y="674"/>
                  <a:pt x="1196" y="661"/>
                </a:cubicBezTo>
                <a:lnTo>
                  <a:pt x="1196" y="3"/>
                </a:lnTo>
                <a:lnTo>
                  <a:pt x="1220" y="3"/>
                </a:lnTo>
                <a:lnTo>
                  <a:pt x="1220" y="25"/>
                </a:lnTo>
                <a:lnTo>
                  <a:pt x="1220" y="644"/>
                </a:lnTo>
                <a:cubicBezTo>
                  <a:pt x="1220" y="652"/>
                  <a:pt x="1215" y="661"/>
                  <a:pt x="1229" y="668"/>
                </a:cubicBezTo>
                <a:lnTo>
                  <a:pt x="1490" y="668"/>
                </a:lnTo>
                <a:lnTo>
                  <a:pt x="1496" y="661"/>
                </a:lnTo>
                <a:lnTo>
                  <a:pt x="1496" y="3"/>
                </a:lnTo>
                <a:lnTo>
                  <a:pt x="1516" y="3"/>
                </a:lnTo>
                <a:lnTo>
                  <a:pt x="1516" y="672"/>
                </a:lnTo>
                <a:lnTo>
                  <a:pt x="5089" y="672"/>
                </a:lnTo>
                <a:lnTo>
                  <a:pt x="5089" y="692"/>
                </a:lnTo>
                <a:lnTo>
                  <a:pt x="1621" y="692"/>
                </a:lnTo>
                <a:lnTo>
                  <a:pt x="1612" y="700"/>
                </a:lnTo>
                <a:lnTo>
                  <a:pt x="1612" y="1747"/>
                </a:lnTo>
                <a:cubicBezTo>
                  <a:pt x="1601" y="1756"/>
                  <a:pt x="1601" y="1756"/>
                  <a:pt x="1588" y="1749"/>
                </a:cubicBezTo>
                <a:lnTo>
                  <a:pt x="1588" y="703"/>
                </a:lnTo>
                <a:lnTo>
                  <a:pt x="1579" y="694"/>
                </a:lnTo>
                <a:cubicBezTo>
                  <a:pt x="1562" y="694"/>
                  <a:pt x="1544" y="692"/>
                  <a:pt x="1525" y="694"/>
                </a:cubicBezTo>
                <a:cubicBezTo>
                  <a:pt x="1516" y="696"/>
                  <a:pt x="1507" y="700"/>
                  <a:pt x="1496" y="698"/>
                </a:cubicBezTo>
                <a:cubicBezTo>
                  <a:pt x="1459" y="689"/>
                  <a:pt x="1420" y="696"/>
                  <a:pt x="1380" y="694"/>
                </a:cubicBezTo>
                <a:lnTo>
                  <a:pt x="1317" y="694"/>
                </a:lnTo>
                <a:lnTo>
                  <a:pt x="1317" y="1570"/>
                </a:lnTo>
                <a:cubicBezTo>
                  <a:pt x="1311" y="1581"/>
                  <a:pt x="1302" y="1581"/>
                  <a:pt x="1293" y="1579"/>
                </a:cubicBezTo>
                <a:lnTo>
                  <a:pt x="1293" y="703"/>
                </a:lnTo>
                <a:lnTo>
                  <a:pt x="1284" y="694"/>
                </a:lnTo>
                <a:cubicBezTo>
                  <a:pt x="1256" y="696"/>
                  <a:pt x="1226" y="689"/>
                  <a:pt x="1196" y="700"/>
                </a:cubicBezTo>
                <a:lnTo>
                  <a:pt x="1196" y="1236"/>
                </a:lnTo>
                <a:cubicBezTo>
                  <a:pt x="1180" y="1236"/>
                  <a:pt x="1180" y="1236"/>
                  <a:pt x="1172" y="1231"/>
                </a:cubicBezTo>
                <a:lnTo>
                  <a:pt x="1172" y="703"/>
                </a:lnTo>
                <a:lnTo>
                  <a:pt x="1163" y="694"/>
                </a:lnTo>
                <a:cubicBezTo>
                  <a:pt x="1137" y="694"/>
                  <a:pt x="1110" y="692"/>
                  <a:pt x="1082" y="700"/>
                </a:cubicBezTo>
                <a:lnTo>
                  <a:pt x="1082" y="703"/>
                </a:lnTo>
                <a:lnTo>
                  <a:pt x="1082" y="1223"/>
                </a:lnTo>
                <a:lnTo>
                  <a:pt x="1082" y="1225"/>
                </a:lnTo>
                <a:cubicBezTo>
                  <a:pt x="1076" y="1234"/>
                  <a:pt x="1067" y="1234"/>
                  <a:pt x="1060" y="1225"/>
                </a:cubicBezTo>
                <a:lnTo>
                  <a:pt x="1060" y="703"/>
                </a:lnTo>
                <a:lnTo>
                  <a:pt x="1054" y="696"/>
                </a:lnTo>
                <a:cubicBezTo>
                  <a:pt x="1021" y="689"/>
                  <a:pt x="988" y="700"/>
                  <a:pt x="953" y="698"/>
                </a:cubicBezTo>
                <a:lnTo>
                  <a:pt x="953" y="1223"/>
                </a:lnTo>
                <a:cubicBezTo>
                  <a:pt x="940" y="1231"/>
                  <a:pt x="940" y="1231"/>
                  <a:pt x="929" y="1225"/>
                </a:cubicBezTo>
                <a:lnTo>
                  <a:pt x="929" y="700"/>
                </a:lnTo>
                <a:lnTo>
                  <a:pt x="920" y="692"/>
                </a:lnTo>
                <a:lnTo>
                  <a:pt x="872" y="692"/>
                </a:lnTo>
                <a:cubicBezTo>
                  <a:pt x="859" y="692"/>
                  <a:pt x="846" y="696"/>
                  <a:pt x="831" y="698"/>
                </a:cubicBezTo>
                <a:lnTo>
                  <a:pt x="831" y="1229"/>
                </a:lnTo>
                <a:lnTo>
                  <a:pt x="813" y="1229"/>
                </a:lnTo>
                <a:lnTo>
                  <a:pt x="807" y="1223"/>
                </a:lnTo>
                <a:lnTo>
                  <a:pt x="807" y="700"/>
                </a:lnTo>
                <a:cubicBezTo>
                  <a:pt x="805" y="698"/>
                  <a:pt x="802" y="696"/>
                  <a:pt x="798" y="694"/>
                </a:cubicBezTo>
                <a:lnTo>
                  <a:pt x="752" y="694"/>
                </a:lnTo>
                <a:cubicBezTo>
                  <a:pt x="739" y="694"/>
                  <a:pt x="726" y="698"/>
                  <a:pt x="713" y="700"/>
                </a:cubicBezTo>
                <a:lnTo>
                  <a:pt x="713" y="1227"/>
                </a:lnTo>
                <a:cubicBezTo>
                  <a:pt x="706" y="1229"/>
                  <a:pt x="702" y="1231"/>
                  <a:pt x="697" y="1234"/>
                </a:cubicBezTo>
                <a:lnTo>
                  <a:pt x="689" y="1225"/>
                </a:lnTo>
                <a:lnTo>
                  <a:pt x="689" y="703"/>
                </a:lnTo>
                <a:lnTo>
                  <a:pt x="682" y="696"/>
                </a:lnTo>
                <a:cubicBezTo>
                  <a:pt x="654" y="694"/>
                  <a:pt x="625" y="696"/>
                  <a:pt x="597" y="703"/>
                </a:cubicBezTo>
                <a:lnTo>
                  <a:pt x="597" y="1229"/>
                </a:lnTo>
                <a:cubicBezTo>
                  <a:pt x="590" y="1240"/>
                  <a:pt x="582" y="1238"/>
                  <a:pt x="573" y="1238"/>
                </a:cubicBezTo>
                <a:lnTo>
                  <a:pt x="573" y="1216"/>
                </a:lnTo>
                <a:lnTo>
                  <a:pt x="573" y="720"/>
                </a:lnTo>
                <a:cubicBezTo>
                  <a:pt x="573" y="711"/>
                  <a:pt x="577" y="703"/>
                  <a:pt x="564" y="696"/>
                </a:cubicBezTo>
                <a:cubicBezTo>
                  <a:pt x="551" y="696"/>
                  <a:pt x="534" y="694"/>
                  <a:pt x="516" y="696"/>
                </a:cubicBezTo>
                <a:cubicBezTo>
                  <a:pt x="501" y="698"/>
                  <a:pt x="488" y="703"/>
                  <a:pt x="470" y="700"/>
                </a:cubicBezTo>
                <a:lnTo>
                  <a:pt x="470" y="1441"/>
                </a:lnTo>
                <a:cubicBezTo>
                  <a:pt x="464" y="1446"/>
                  <a:pt x="459" y="1448"/>
                  <a:pt x="455" y="1450"/>
                </a:cubicBezTo>
                <a:lnTo>
                  <a:pt x="455" y="1966"/>
                </a:lnTo>
                <a:lnTo>
                  <a:pt x="435" y="1972"/>
                </a:lnTo>
                <a:cubicBezTo>
                  <a:pt x="429" y="1970"/>
                  <a:pt x="420" y="1966"/>
                  <a:pt x="411" y="1963"/>
                </a:cubicBezTo>
                <a:lnTo>
                  <a:pt x="411" y="1942"/>
                </a:lnTo>
                <a:cubicBezTo>
                  <a:pt x="409" y="1942"/>
                  <a:pt x="407" y="1939"/>
                  <a:pt x="402" y="1939"/>
                </a:cubicBezTo>
                <a:lnTo>
                  <a:pt x="400" y="1937"/>
                </a:lnTo>
                <a:lnTo>
                  <a:pt x="400" y="705"/>
                </a:lnTo>
                <a:cubicBezTo>
                  <a:pt x="396" y="703"/>
                  <a:pt x="392" y="700"/>
                  <a:pt x="387" y="700"/>
                </a:cubicBezTo>
                <a:lnTo>
                  <a:pt x="341" y="700"/>
                </a:lnTo>
                <a:cubicBezTo>
                  <a:pt x="330" y="700"/>
                  <a:pt x="322" y="709"/>
                  <a:pt x="311" y="705"/>
                </a:cubicBezTo>
                <a:cubicBezTo>
                  <a:pt x="278" y="696"/>
                  <a:pt x="245" y="703"/>
                  <a:pt x="212" y="700"/>
                </a:cubicBezTo>
                <a:lnTo>
                  <a:pt x="197" y="700"/>
                </a:lnTo>
                <a:lnTo>
                  <a:pt x="190" y="707"/>
                </a:lnTo>
                <a:lnTo>
                  <a:pt x="190" y="1852"/>
                </a:lnTo>
                <a:cubicBezTo>
                  <a:pt x="175" y="1854"/>
                  <a:pt x="175" y="1854"/>
                  <a:pt x="166" y="1848"/>
                </a:cubicBezTo>
                <a:lnTo>
                  <a:pt x="166" y="709"/>
                </a:lnTo>
                <a:lnTo>
                  <a:pt x="160" y="703"/>
                </a:lnTo>
                <a:lnTo>
                  <a:pt x="105" y="703"/>
                </a:lnTo>
                <a:lnTo>
                  <a:pt x="99" y="709"/>
                </a:lnTo>
                <a:lnTo>
                  <a:pt x="99" y="746"/>
                </a:lnTo>
                <a:lnTo>
                  <a:pt x="75" y="746"/>
                </a:lnTo>
                <a:lnTo>
                  <a:pt x="75" y="709"/>
                </a:lnTo>
                <a:cubicBezTo>
                  <a:pt x="48" y="711"/>
                  <a:pt x="27" y="703"/>
                  <a:pt x="0" y="705"/>
                </a:cubicBezTo>
                <a:cubicBezTo>
                  <a:pt x="7" y="685"/>
                  <a:pt x="5" y="676"/>
                  <a:pt x="11" y="670"/>
                </a:cubicBezTo>
                <a:close/>
                <a:moveTo>
                  <a:pt x="1082" y="700"/>
                </a:moveTo>
                <a:cubicBezTo>
                  <a:pt x="1084" y="698"/>
                  <a:pt x="1082" y="698"/>
                  <a:pt x="1082" y="7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7" name="Freeform 137"/>
          <p:cNvSpPr>
            <a:spLocks noChangeArrowheads="1"/>
          </p:cNvSpPr>
          <p:nvPr/>
        </p:nvSpPr>
        <p:spPr bwMode="auto">
          <a:xfrm>
            <a:off x="5258197" y="2714588"/>
            <a:ext cx="2009252" cy="11110"/>
          </a:xfrm>
          <a:custGeom>
            <a:avLst/>
            <a:gdLst>
              <a:gd name="T0" fmla="*/ 5565 w 5582"/>
              <a:gd name="T1" fmla="*/ 31 h 32"/>
              <a:gd name="T2" fmla="*/ 16 w 5582"/>
              <a:gd name="T3" fmla="*/ 31 h 32"/>
              <a:gd name="T4" fmla="*/ 0 w 5582"/>
              <a:gd name="T5" fmla="*/ 16 h 32"/>
              <a:gd name="T6" fmla="*/ 16 w 5582"/>
              <a:gd name="T7" fmla="*/ 0 h 32"/>
              <a:gd name="T8" fmla="*/ 5565 w 5582"/>
              <a:gd name="T9" fmla="*/ 0 h 32"/>
              <a:gd name="T10" fmla="*/ 5581 w 5582"/>
              <a:gd name="T11" fmla="*/ 16 h 32"/>
              <a:gd name="T12" fmla="*/ 5565 w 5582"/>
              <a:gd name="T13" fmla="*/ 3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2" h="32">
                <a:moveTo>
                  <a:pt x="5565" y="31"/>
                </a:moveTo>
                <a:lnTo>
                  <a:pt x="16" y="31"/>
                </a:lnTo>
                <a:cubicBezTo>
                  <a:pt x="7" y="31"/>
                  <a:pt x="0" y="25"/>
                  <a:pt x="0" y="16"/>
                </a:cubicBezTo>
                <a:cubicBezTo>
                  <a:pt x="0" y="8"/>
                  <a:pt x="7" y="0"/>
                  <a:pt x="16" y="0"/>
                </a:cubicBezTo>
                <a:lnTo>
                  <a:pt x="5565" y="0"/>
                </a:lnTo>
                <a:cubicBezTo>
                  <a:pt x="5574" y="0"/>
                  <a:pt x="5581" y="8"/>
                  <a:pt x="5581" y="16"/>
                </a:cubicBezTo>
                <a:cubicBezTo>
                  <a:pt x="5581" y="25"/>
                  <a:pt x="5574" y="31"/>
                  <a:pt x="5565" y="31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8" name="Line 149"/>
          <p:cNvSpPr>
            <a:spLocks noChangeShapeType="1"/>
          </p:cNvSpPr>
          <p:nvPr/>
        </p:nvSpPr>
        <p:spPr bwMode="auto">
          <a:xfrm>
            <a:off x="5240152" y="2718868"/>
            <a:ext cx="2066387" cy="1588"/>
          </a:xfrm>
          <a:prstGeom prst="line">
            <a:avLst/>
          </a:prstGeom>
          <a:noFill/>
          <a:ln w="15875" cap="rnd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5" name="Freeform 234"/>
          <p:cNvSpPr>
            <a:spLocks noChangeArrowheads="1"/>
          </p:cNvSpPr>
          <p:nvPr/>
        </p:nvSpPr>
        <p:spPr bwMode="auto">
          <a:xfrm>
            <a:off x="5067766" y="2686021"/>
            <a:ext cx="128198" cy="53605"/>
          </a:xfrm>
          <a:custGeom>
            <a:avLst/>
            <a:gdLst>
              <a:gd name="connsiteX0" fmla="*/ 106540 w 128232"/>
              <a:gd name="connsiteY0" fmla="*/ 1587 h 53619"/>
              <a:gd name="connsiteX1" fmla="*/ 121475 w 128232"/>
              <a:gd name="connsiteY1" fmla="*/ 6284 h 53619"/>
              <a:gd name="connsiteX2" fmla="*/ 127520 w 128232"/>
              <a:gd name="connsiteY2" fmla="*/ 17123 h 53619"/>
              <a:gd name="connsiteX3" fmla="*/ 117564 w 128232"/>
              <a:gd name="connsiteY3" fmla="*/ 17123 h 53619"/>
              <a:gd name="connsiteX4" fmla="*/ 113652 w 128232"/>
              <a:gd name="connsiteY4" fmla="*/ 10981 h 53619"/>
              <a:gd name="connsiteX5" fmla="*/ 106540 w 128232"/>
              <a:gd name="connsiteY5" fmla="*/ 8452 h 53619"/>
              <a:gd name="connsiteX6" fmla="*/ 96583 w 128232"/>
              <a:gd name="connsiteY6" fmla="*/ 14233 h 53619"/>
              <a:gd name="connsiteX7" fmla="*/ 93383 w 128232"/>
              <a:gd name="connsiteY7" fmla="*/ 27600 h 53619"/>
              <a:gd name="connsiteX8" fmla="*/ 98006 w 128232"/>
              <a:gd name="connsiteY8" fmla="*/ 41691 h 53619"/>
              <a:gd name="connsiteX9" fmla="*/ 107251 w 128232"/>
              <a:gd name="connsiteY9" fmla="*/ 45665 h 53619"/>
              <a:gd name="connsiteX10" fmla="*/ 115074 w 128232"/>
              <a:gd name="connsiteY10" fmla="*/ 42414 h 53619"/>
              <a:gd name="connsiteX11" fmla="*/ 118275 w 128232"/>
              <a:gd name="connsiteY11" fmla="*/ 36272 h 53619"/>
              <a:gd name="connsiteX12" fmla="*/ 128232 w 128232"/>
              <a:gd name="connsiteY12" fmla="*/ 36272 h 53619"/>
              <a:gd name="connsiteX13" fmla="*/ 121475 w 128232"/>
              <a:gd name="connsiteY13" fmla="*/ 48917 h 53619"/>
              <a:gd name="connsiteX14" fmla="*/ 107251 w 128232"/>
              <a:gd name="connsiteY14" fmla="*/ 53614 h 53619"/>
              <a:gd name="connsiteX15" fmla="*/ 90182 w 128232"/>
              <a:gd name="connsiteY15" fmla="*/ 46388 h 53619"/>
              <a:gd name="connsiteX16" fmla="*/ 84137 w 128232"/>
              <a:gd name="connsiteY16" fmla="*/ 28323 h 53619"/>
              <a:gd name="connsiteX17" fmla="*/ 90894 w 128232"/>
              <a:gd name="connsiteY17" fmla="*/ 7729 h 53619"/>
              <a:gd name="connsiteX18" fmla="*/ 106540 w 128232"/>
              <a:gd name="connsiteY18" fmla="*/ 1587 h 53619"/>
              <a:gd name="connsiteX19" fmla="*/ 21614 w 128232"/>
              <a:gd name="connsiteY19" fmla="*/ 1587 h 53619"/>
              <a:gd name="connsiteX20" fmla="*/ 35901 w 128232"/>
              <a:gd name="connsiteY20" fmla="*/ 6220 h 53619"/>
              <a:gd name="connsiteX21" fmla="*/ 41763 w 128232"/>
              <a:gd name="connsiteY21" fmla="*/ 16199 h 53619"/>
              <a:gd name="connsiteX22" fmla="*/ 32971 w 128232"/>
              <a:gd name="connsiteY22" fmla="*/ 16199 h 53619"/>
              <a:gd name="connsiteX23" fmla="*/ 21614 w 128232"/>
              <a:gd name="connsiteY23" fmla="*/ 9428 h 53619"/>
              <a:gd name="connsiteX24" fmla="*/ 13554 w 128232"/>
              <a:gd name="connsiteY24" fmla="*/ 10853 h 53619"/>
              <a:gd name="connsiteX25" fmla="*/ 11356 w 128232"/>
              <a:gd name="connsiteY25" fmla="*/ 14773 h 53619"/>
              <a:gd name="connsiteX26" fmla="*/ 13554 w 128232"/>
              <a:gd name="connsiteY26" fmla="*/ 19406 h 53619"/>
              <a:gd name="connsiteX27" fmla="*/ 23079 w 128232"/>
              <a:gd name="connsiteY27" fmla="*/ 22614 h 53619"/>
              <a:gd name="connsiteX28" fmla="*/ 37733 w 128232"/>
              <a:gd name="connsiteY28" fmla="*/ 27959 h 53619"/>
              <a:gd name="connsiteX29" fmla="*/ 42495 w 128232"/>
              <a:gd name="connsiteY29" fmla="*/ 37938 h 53619"/>
              <a:gd name="connsiteX30" fmla="*/ 35901 w 128232"/>
              <a:gd name="connsiteY30" fmla="*/ 49699 h 53619"/>
              <a:gd name="connsiteX31" fmla="*/ 21614 w 128232"/>
              <a:gd name="connsiteY31" fmla="*/ 53619 h 53619"/>
              <a:gd name="connsiteX32" fmla="*/ 5495 w 128232"/>
              <a:gd name="connsiteY32" fmla="*/ 48986 h 53619"/>
              <a:gd name="connsiteX33" fmla="*/ 0 w 128232"/>
              <a:gd name="connsiteY33" fmla="*/ 37938 h 53619"/>
              <a:gd name="connsiteX34" fmla="*/ 9525 w 128232"/>
              <a:gd name="connsiteY34" fmla="*/ 37938 h 53619"/>
              <a:gd name="connsiteX35" fmla="*/ 21614 w 128232"/>
              <a:gd name="connsiteY35" fmla="*/ 46848 h 53619"/>
              <a:gd name="connsiteX36" fmla="*/ 30406 w 128232"/>
              <a:gd name="connsiteY36" fmla="*/ 44353 h 53619"/>
              <a:gd name="connsiteX37" fmla="*/ 33703 w 128232"/>
              <a:gd name="connsiteY37" fmla="*/ 37938 h 53619"/>
              <a:gd name="connsiteX38" fmla="*/ 28941 w 128232"/>
              <a:gd name="connsiteY38" fmla="*/ 31880 h 53619"/>
              <a:gd name="connsiteX39" fmla="*/ 18317 w 128232"/>
              <a:gd name="connsiteY39" fmla="*/ 28672 h 53619"/>
              <a:gd name="connsiteX40" fmla="*/ 5495 w 128232"/>
              <a:gd name="connsiteY40" fmla="*/ 23326 h 53619"/>
              <a:gd name="connsiteX41" fmla="*/ 2564 w 128232"/>
              <a:gd name="connsiteY41" fmla="*/ 14773 h 53619"/>
              <a:gd name="connsiteX42" fmla="*/ 8059 w 128232"/>
              <a:gd name="connsiteY42" fmla="*/ 4795 h 53619"/>
              <a:gd name="connsiteX43" fmla="*/ 21614 w 128232"/>
              <a:gd name="connsiteY43" fmla="*/ 1587 h 53619"/>
              <a:gd name="connsiteX44" fmla="*/ 73338 w 128232"/>
              <a:gd name="connsiteY44" fmla="*/ 0 h 53619"/>
              <a:gd name="connsiteX45" fmla="*/ 79020 w 128232"/>
              <a:gd name="connsiteY45" fmla="*/ 710 h 53619"/>
              <a:gd name="connsiteX46" fmla="*/ 79020 w 128232"/>
              <a:gd name="connsiteY46" fmla="*/ 9947 h 53619"/>
              <a:gd name="connsiteX47" fmla="*/ 73338 w 128232"/>
              <a:gd name="connsiteY47" fmla="*/ 9236 h 53619"/>
              <a:gd name="connsiteX48" fmla="*/ 64815 w 128232"/>
              <a:gd name="connsiteY48" fmla="*/ 13855 h 53619"/>
              <a:gd name="connsiteX49" fmla="*/ 61619 w 128232"/>
              <a:gd name="connsiteY49" fmla="*/ 26288 h 53619"/>
              <a:gd name="connsiteX50" fmla="*/ 61619 w 128232"/>
              <a:gd name="connsiteY50" fmla="*/ 50445 h 53619"/>
              <a:gd name="connsiteX51" fmla="*/ 52387 w 128232"/>
              <a:gd name="connsiteY51" fmla="*/ 50445 h 53619"/>
              <a:gd name="connsiteX52" fmla="*/ 52387 w 128232"/>
              <a:gd name="connsiteY52" fmla="*/ 1421 h 53619"/>
              <a:gd name="connsiteX53" fmla="*/ 59489 w 128232"/>
              <a:gd name="connsiteY53" fmla="*/ 1421 h 53619"/>
              <a:gd name="connsiteX54" fmla="*/ 60909 w 128232"/>
              <a:gd name="connsiteY54" fmla="*/ 8526 h 53619"/>
              <a:gd name="connsiteX55" fmla="*/ 73338 w 128232"/>
              <a:gd name="connsiteY55" fmla="*/ 0 h 5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232" h="53619">
                <a:moveTo>
                  <a:pt x="106540" y="1587"/>
                </a:moveTo>
                <a:cubicBezTo>
                  <a:pt x="112585" y="1587"/>
                  <a:pt x="117564" y="3032"/>
                  <a:pt x="121475" y="6284"/>
                </a:cubicBezTo>
                <a:cubicBezTo>
                  <a:pt x="124320" y="9536"/>
                  <a:pt x="126809" y="12426"/>
                  <a:pt x="127520" y="17123"/>
                </a:cubicBezTo>
                <a:lnTo>
                  <a:pt x="117564" y="17123"/>
                </a:lnTo>
                <a:cubicBezTo>
                  <a:pt x="116497" y="14955"/>
                  <a:pt x="115786" y="12426"/>
                  <a:pt x="113652" y="10981"/>
                </a:cubicBezTo>
                <a:cubicBezTo>
                  <a:pt x="111874" y="9536"/>
                  <a:pt x="109029" y="8452"/>
                  <a:pt x="106540" y="8452"/>
                </a:cubicBezTo>
                <a:cubicBezTo>
                  <a:pt x="101917" y="8452"/>
                  <a:pt x="98717" y="10258"/>
                  <a:pt x="96583" y="14233"/>
                </a:cubicBezTo>
                <a:cubicBezTo>
                  <a:pt x="94094" y="17123"/>
                  <a:pt x="93383" y="22181"/>
                  <a:pt x="93383" y="27600"/>
                </a:cubicBezTo>
                <a:cubicBezTo>
                  <a:pt x="93383" y="33743"/>
                  <a:pt x="94805" y="38439"/>
                  <a:pt x="98006" y="41691"/>
                </a:cubicBezTo>
                <a:cubicBezTo>
                  <a:pt x="100495" y="44220"/>
                  <a:pt x="103340" y="45665"/>
                  <a:pt x="107251" y="45665"/>
                </a:cubicBezTo>
                <a:cubicBezTo>
                  <a:pt x="110452" y="45665"/>
                  <a:pt x="113652" y="44943"/>
                  <a:pt x="115074" y="42414"/>
                </a:cubicBezTo>
                <a:cubicBezTo>
                  <a:pt x="116497" y="40968"/>
                  <a:pt x="117564" y="38439"/>
                  <a:pt x="118275" y="36272"/>
                </a:cubicBezTo>
                <a:lnTo>
                  <a:pt x="128232" y="36272"/>
                </a:lnTo>
                <a:cubicBezTo>
                  <a:pt x="127520" y="41691"/>
                  <a:pt x="125031" y="45665"/>
                  <a:pt x="121475" y="48917"/>
                </a:cubicBezTo>
                <a:cubicBezTo>
                  <a:pt x="117564" y="52169"/>
                  <a:pt x="112941" y="53614"/>
                  <a:pt x="107251" y="53614"/>
                </a:cubicBezTo>
                <a:cubicBezTo>
                  <a:pt x="100495" y="53614"/>
                  <a:pt x="94094" y="51085"/>
                  <a:pt x="90182" y="46388"/>
                </a:cubicBezTo>
                <a:cubicBezTo>
                  <a:pt x="86271" y="41691"/>
                  <a:pt x="84137" y="35549"/>
                  <a:pt x="84137" y="28323"/>
                </a:cubicBezTo>
                <a:cubicBezTo>
                  <a:pt x="84137" y="19652"/>
                  <a:pt x="86271" y="12426"/>
                  <a:pt x="90894" y="7729"/>
                </a:cubicBezTo>
                <a:cubicBezTo>
                  <a:pt x="94805" y="3755"/>
                  <a:pt x="100139" y="1587"/>
                  <a:pt x="106540" y="1587"/>
                </a:cubicBezTo>
                <a:close/>
                <a:moveTo>
                  <a:pt x="21614" y="1587"/>
                </a:moveTo>
                <a:cubicBezTo>
                  <a:pt x="27109" y="1587"/>
                  <a:pt x="31871" y="3013"/>
                  <a:pt x="35901" y="6220"/>
                </a:cubicBezTo>
                <a:cubicBezTo>
                  <a:pt x="39198" y="8358"/>
                  <a:pt x="40664" y="11566"/>
                  <a:pt x="41763" y="16199"/>
                </a:cubicBezTo>
                <a:lnTo>
                  <a:pt x="32971" y="16199"/>
                </a:lnTo>
                <a:cubicBezTo>
                  <a:pt x="31871" y="11566"/>
                  <a:pt x="28208" y="9428"/>
                  <a:pt x="21614" y="9428"/>
                </a:cubicBezTo>
                <a:cubicBezTo>
                  <a:pt x="18317" y="9428"/>
                  <a:pt x="15386" y="10140"/>
                  <a:pt x="13554" y="10853"/>
                </a:cubicBezTo>
                <a:cubicBezTo>
                  <a:pt x="12089" y="11566"/>
                  <a:pt x="11356" y="13348"/>
                  <a:pt x="11356" y="14773"/>
                </a:cubicBezTo>
                <a:cubicBezTo>
                  <a:pt x="11356" y="16912"/>
                  <a:pt x="12089" y="17981"/>
                  <a:pt x="13554" y="19406"/>
                </a:cubicBezTo>
                <a:cubicBezTo>
                  <a:pt x="15386" y="20119"/>
                  <a:pt x="18317" y="21901"/>
                  <a:pt x="23079" y="22614"/>
                </a:cubicBezTo>
                <a:cubicBezTo>
                  <a:pt x="30406" y="24039"/>
                  <a:pt x="35169" y="25821"/>
                  <a:pt x="37733" y="27959"/>
                </a:cubicBezTo>
                <a:cubicBezTo>
                  <a:pt x="40664" y="30454"/>
                  <a:pt x="42495" y="33305"/>
                  <a:pt x="42495" y="37938"/>
                </a:cubicBezTo>
                <a:cubicBezTo>
                  <a:pt x="42495" y="42927"/>
                  <a:pt x="39931" y="46848"/>
                  <a:pt x="35901" y="49699"/>
                </a:cubicBezTo>
                <a:cubicBezTo>
                  <a:pt x="31871" y="52193"/>
                  <a:pt x="27109" y="53619"/>
                  <a:pt x="21614" y="53619"/>
                </a:cubicBezTo>
                <a:cubicBezTo>
                  <a:pt x="15386" y="53619"/>
                  <a:pt x="9525" y="52193"/>
                  <a:pt x="5495" y="48986"/>
                </a:cubicBezTo>
                <a:cubicBezTo>
                  <a:pt x="2564" y="45778"/>
                  <a:pt x="0" y="42927"/>
                  <a:pt x="0" y="37938"/>
                </a:cubicBezTo>
                <a:lnTo>
                  <a:pt x="9525" y="37938"/>
                </a:lnTo>
                <a:cubicBezTo>
                  <a:pt x="10257" y="43640"/>
                  <a:pt x="14287" y="46848"/>
                  <a:pt x="21614" y="46848"/>
                </a:cubicBezTo>
                <a:cubicBezTo>
                  <a:pt x="25644" y="46848"/>
                  <a:pt x="28941" y="45778"/>
                  <a:pt x="30406" y="44353"/>
                </a:cubicBezTo>
                <a:cubicBezTo>
                  <a:pt x="32971" y="41858"/>
                  <a:pt x="33703" y="39720"/>
                  <a:pt x="33703" y="37938"/>
                </a:cubicBezTo>
                <a:cubicBezTo>
                  <a:pt x="33703" y="35087"/>
                  <a:pt x="31871" y="33305"/>
                  <a:pt x="28941" y="31880"/>
                </a:cubicBezTo>
                <a:cubicBezTo>
                  <a:pt x="27109" y="31167"/>
                  <a:pt x="24178" y="30454"/>
                  <a:pt x="18317" y="28672"/>
                </a:cubicBezTo>
                <a:cubicBezTo>
                  <a:pt x="12089" y="27247"/>
                  <a:pt x="8059" y="25821"/>
                  <a:pt x="5495" y="23326"/>
                </a:cubicBezTo>
                <a:cubicBezTo>
                  <a:pt x="3297" y="20832"/>
                  <a:pt x="2564" y="18693"/>
                  <a:pt x="2564" y="14773"/>
                </a:cubicBezTo>
                <a:cubicBezTo>
                  <a:pt x="2564" y="10140"/>
                  <a:pt x="4030" y="6933"/>
                  <a:pt x="8059" y="4795"/>
                </a:cubicBezTo>
                <a:cubicBezTo>
                  <a:pt x="11356" y="2300"/>
                  <a:pt x="16119" y="1587"/>
                  <a:pt x="21614" y="1587"/>
                </a:cubicBezTo>
                <a:close/>
                <a:moveTo>
                  <a:pt x="73338" y="0"/>
                </a:moveTo>
                <a:cubicBezTo>
                  <a:pt x="75113" y="0"/>
                  <a:pt x="77244" y="0"/>
                  <a:pt x="79020" y="710"/>
                </a:cubicBezTo>
                <a:lnTo>
                  <a:pt x="79020" y="9947"/>
                </a:lnTo>
                <a:cubicBezTo>
                  <a:pt x="76534" y="9236"/>
                  <a:pt x="75113" y="9236"/>
                  <a:pt x="73338" y="9236"/>
                </a:cubicBezTo>
                <a:cubicBezTo>
                  <a:pt x="69432" y="9236"/>
                  <a:pt x="67301" y="10657"/>
                  <a:pt x="64815" y="13855"/>
                </a:cubicBezTo>
                <a:cubicBezTo>
                  <a:pt x="62685" y="17052"/>
                  <a:pt x="61619" y="20960"/>
                  <a:pt x="61619" y="26288"/>
                </a:cubicBezTo>
                <a:lnTo>
                  <a:pt x="61619" y="50445"/>
                </a:lnTo>
                <a:lnTo>
                  <a:pt x="52387" y="50445"/>
                </a:lnTo>
                <a:lnTo>
                  <a:pt x="52387" y="1421"/>
                </a:lnTo>
                <a:lnTo>
                  <a:pt x="59489" y="1421"/>
                </a:lnTo>
                <a:lnTo>
                  <a:pt x="60909" y="8526"/>
                </a:lnTo>
                <a:cubicBezTo>
                  <a:pt x="64105" y="2842"/>
                  <a:pt x="68011" y="0"/>
                  <a:pt x="73338" y="0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23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6" name="Freeform 235"/>
          <p:cNvSpPr>
            <a:spLocks noChangeArrowheads="1"/>
          </p:cNvSpPr>
          <p:nvPr/>
        </p:nvSpPr>
        <p:spPr bwMode="auto">
          <a:xfrm>
            <a:off x="7353547" y="2678085"/>
            <a:ext cx="131363" cy="69476"/>
          </a:xfrm>
          <a:custGeom>
            <a:avLst/>
            <a:gdLst>
              <a:gd name="connsiteX0" fmla="*/ 23451 w 131397"/>
              <a:gd name="connsiteY0" fmla="*/ 25018 h 69494"/>
              <a:gd name="connsiteX1" fmla="*/ 12628 w 131397"/>
              <a:gd name="connsiteY1" fmla="*/ 30379 h 69494"/>
              <a:gd name="connsiteX2" fmla="*/ 9380 w 131397"/>
              <a:gd name="connsiteY2" fmla="*/ 42172 h 69494"/>
              <a:gd name="connsiteX3" fmla="*/ 14071 w 131397"/>
              <a:gd name="connsiteY3" fmla="*/ 56111 h 69494"/>
              <a:gd name="connsiteX4" fmla="*/ 23451 w 131397"/>
              <a:gd name="connsiteY4" fmla="*/ 60042 h 69494"/>
              <a:gd name="connsiteX5" fmla="*/ 35358 w 131397"/>
              <a:gd name="connsiteY5" fmla="*/ 54681 h 69494"/>
              <a:gd name="connsiteX6" fmla="*/ 38605 w 131397"/>
              <a:gd name="connsiteY6" fmla="*/ 42887 h 69494"/>
              <a:gd name="connsiteX7" fmla="*/ 33915 w 131397"/>
              <a:gd name="connsiteY7" fmla="*/ 28949 h 69494"/>
              <a:gd name="connsiteX8" fmla="*/ 23451 w 131397"/>
              <a:gd name="connsiteY8" fmla="*/ 25018 h 69494"/>
              <a:gd name="connsiteX9" fmla="*/ 77910 w 131397"/>
              <a:gd name="connsiteY9" fmla="*/ 17462 h 69494"/>
              <a:gd name="connsiteX10" fmla="*/ 92197 w 131397"/>
              <a:gd name="connsiteY10" fmla="*/ 22095 h 69494"/>
              <a:gd name="connsiteX11" fmla="*/ 98058 w 131397"/>
              <a:gd name="connsiteY11" fmla="*/ 32074 h 69494"/>
              <a:gd name="connsiteX12" fmla="*/ 88167 w 131397"/>
              <a:gd name="connsiteY12" fmla="*/ 32074 h 69494"/>
              <a:gd name="connsiteX13" fmla="*/ 77177 w 131397"/>
              <a:gd name="connsiteY13" fmla="*/ 25303 h 69494"/>
              <a:gd name="connsiteX14" fmla="*/ 69117 w 131397"/>
              <a:gd name="connsiteY14" fmla="*/ 26728 h 69494"/>
              <a:gd name="connsiteX15" fmla="*/ 66553 w 131397"/>
              <a:gd name="connsiteY15" fmla="*/ 30648 h 69494"/>
              <a:gd name="connsiteX16" fmla="*/ 69117 w 131397"/>
              <a:gd name="connsiteY16" fmla="*/ 35281 h 69494"/>
              <a:gd name="connsiteX17" fmla="*/ 78642 w 131397"/>
              <a:gd name="connsiteY17" fmla="*/ 38489 h 69494"/>
              <a:gd name="connsiteX18" fmla="*/ 93296 w 131397"/>
              <a:gd name="connsiteY18" fmla="*/ 43834 h 69494"/>
              <a:gd name="connsiteX19" fmla="*/ 98058 w 131397"/>
              <a:gd name="connsiteY19" fmla="*/ 53813 h 69494"/>
              <a:gd name="connsiteX20" fmla="*/ 91464 w 131397"/>
              <a:gd name="connsiteY20" fmla="*/ 65574 h 69494"/>
              <a:gd name="connsiteX21" fmla="*/ 77177 w 131397"/>
              <a:gd name="connsiteY21" fmla="*/ 69494 h 69494"/>
              <a:gd name="connsiteX22" fmla="*/ 61058 w 131397"/>
              <a:gd name="connsiteY22" fmla="*/ 64861 h 69494"/>
              <a:gd name="connsiteX23" fmla="*/ 55563 w 131397"/>
              <a:gd name="connsiteY23" fmla="*/ 53813 h 69494"/>
              <a:gd name="connsiteX24" fmla="*/ 65088 w 131397"/>
              <a:gd name="connsiteY24" fmla="*/ 53813 h 69494"/>
              <a:gd name="connsiteX25" fmla="*/ 77177 w 131397"/>
              <a:gd name="connsiteY25" fmla="*/ 62723 h 69494"/>
              <a:gd name="connsiteX26" fmla="*/ 85969 w 131397"/>
              <a:gd name="connsiteY26" fmla="*/ 60228 h 69494"/>
              <a:gd name="connsiteX27" fmla="*/ 89999 w 131397"/>
              <a:gd name="connsiteY27" fmla="*/ 53813 h 69494"/>
              <a:gd name="connsiteX28" fmla="*/ 85236 w 131397"/>
              <a:gd name="connsiteY28" fmla="*/ 47755 h 69494"/>
              <a:gd name="connsiteX29" fmla="*/ 74613 w 131397"/>
              <a:gd name="connsiteY29" fmla="*/ 44547 h 69494"/>
              <a:gd name="connsiteX30" fmla="*/ 61791 w 131397"/>
              <a:gd name="connsiteY30" fmla="*/ 39201 h 69494"/>
              <a:gd name="connsiteX31" fmla="*/ 58860 w 131397"/>
              <a:gd name="connsiteY31" fmla="*/ 30648 h 69494"/>
              <a:gd name="connsiteX32" fmla="*/ 64355 w 131397"/>
              <a:gd name="connsiteY32" fmla="*/ 20670 h 69494"/>
              <a:gd name="connsiteX33" fmla="*/ 77910 w 131397"/>
              <a:gd name="connsiteY33" fmla="*/ 17462 h 69494"/>
              <a:gd name="connsiteX34" fmla="*/ 111248 w 131397"/>
              <a:gd name="connsiteY34" fmla="*/ 6350 h 69494"/>
              <a:gd name="connsiteX35" fmla="*/ 120040 w 131397"/>
              <a:gd name="connsiteY35" fmla="*/ 6350 h 69494"/>
              <a:gd name="connsiteX36" fmla="*/ 120040 w 131397"/>
              <a:gd name="connsiteY36" fmla="*/ 18256 h 69494"/>
              <a:gd name="connsiteX37" fmla="*/ 130298 w 131397"/>
              <a:gd name="connsiteY37" fmla="*/ 18256 h 69494"/>
              <a:gd name="connsiteX38" fmla="*/ 130298 w 131397"/>
              <a:gd name="connsiteY38" fmla="*/ 26194 h 69494"/>
              <a:gd name="connsiteX39" fmla="*/ 120040 w 131397"/>
              <a:gd name="connsiteY39" fmla="*/ 26194 h 69494"/>
              <a:gd name="connsiteX40" fmla="*/ 120040 w 131397"/>
              <a:gd name="connsiteY40" fmla="*/ 55418 h 69494"/>
              <a:gd name="connsiteX41" fmla="*/ 125535 w 131397"/>
              <a:gd name="connsiteY41" fmla="*/ 60830 h 69494"/>
              <a:gd name="connsiteX42" fmla="*/ 131397 w 131397"/>
              <a:gd name="connsiteY42" fmla="*/ 60830 h 69494"/>
              <a:gd name="connsiteX43" fmla="*/ 131397 w 131397"/>
              <a:gd name="connsiteY43" fmla="*/ 68768 h 69494"/>
              <a:gd name="connsiteX44" fmla="*/ 124070 w 131397"/>
              <a:gd name="connsiteY44" fmla="*/ 69489 h 69494"/>
              <a:gd name="connsiteX45" fmla="*/ 113812 w 131397"/>
              <a:gd name="connsiteY45" fmla="*/ 65521 h 69494"/>
              <a:gd name="connsiteX46" fmla="*/ 110515 w 131397"/>
              <a:gd name="connsiteY46" fmla="*/ 56140 h 69494"/>
              <a:gd name="connsiteX47" fmla="*/ 110515 w 131397"/>
              <a:gd name="connsiteY47" fmla="*/ 26194 h 69494"/>
              <a:gd name="connsiteX48" fmla="*/ 103188 w 131397"/>
              <a:gd name="connsiteY48" fmla="*/ 26194 h 69494"/>
              <a:gd name="connsiteX49" fmla="*/ 103188 w 131397"/>
              <a:gd name="connsiteY49" fmla="*/ 18256 h 69494"/>
              <a:gd name="connsiteX50" fmla="*/ 110515 w 131397"/>
              <a:gd name="connsiteY50" fmla="*/ 18256 h 69494"/>
              <a:gd name="connsiteX51" fmla="*/ 37883 w 131397"/>
              <a:gd name="connsiteY51" fmla="*/ 0 h 69494"/>
              <a:gd name="connsiteX52" fmla="*/ 47264 w 131397"/>
              <a:gd name="connsiteY52" fmla="*/ 0 h 69494"/>
              <a:gd name="connsiteX53" fmla="*/ 47264 w 131397"/>
              <a:gd name="connsiteY53" fmla="*/ 66475 h 69494"/>
              <a:gd name="connsiteX54" fmla="*/ 40048 w 131397"/>
              <a:gd name="connsiteY54" fmla="*/ 66475 h 69494"/>
              <a:gd name="connsiteX55" fmla="*/ 38605 w 131397"/>
              <a:gd name="connsiteY55" fmla="*/ 59327 h 69494"/>
              <a:gd name="connsiteX56" fmla="*/ 22008 w 131397"/>
              <a:gd name="connsiteY56" fmla="*/ 67905 h 69494"/>
              <a:gd name="connsiteX57" fmla="*/ 5412 w 131397"/>
              <a:gd name="connsiteY57" fmla="*/ 60757 h 69494"/>
              <a:gd name="connsiteX58" fmla="*/ 0 w 131397"/>
              <a:gd name="connsiteY58" fmla="*/ 42887 h 69494"/>
              <a:gd name="connsiteX59" fmla="*/ 7216 w 131397"/>
              <a:gd name="connsiteY59" fmla="*/ 22516 h 69494"/>
              <a:gd name="connsiteX60" fmla="*/ 22008 w 131397"/>
              <a:gd name="connsiteY60" fmla="*/ 17155 h 69494"/>
              <a:gd name="connsiteX61" fmla="*/ 37883 w 131397"/>
              <a:gd name="connsiteY61" fmla="*/ 25018 h 6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1397" h="69494">
                <a:moveTo>
                  <a:pt x="23451" y="25018"/>
                </a:moveTo>
                <a:cubicBezTo>
                  <a:pt x="18761" y="25018"/>
                  <a:pt x="14792" y="26447"/>
                  <a:pt x="12628" y="30379"/>
                </a:cubicBezTo>
                <a:cubicBezTo>
                  <a:pt x="10102" y="31808"/>
                  <a:pt x="9380" y="36812"/>
                  <a:pt x="9380" y="42172"/>
                </a:cubicBezTo>
                <a:cubicBezTo>
                  <a:pt x="9380" y="48248"/>
                  <a:pt x="10824" y="52894"/>
                  <a:pt x="14071" y="56111"/>
                </a:cubicBezTo>
                <a:cubicBezTo>
                  <a:pt x="16596" y="58613"/>
                  <a:pt x="19483" y="60042"/>
                  <a:pt x="23451" y="60042"/>
                </a:cubicBezTo>
                <a:cubicBezTo>
                  <a:pt x="28503" y="60042"/>
                  <a:pt x="32111" y="58613"/>
                  <a:pt x="35358" y="54681"/>
                </a:cubicBezTo>
                <a:cubicBezTo>
                  <a:pt x="37883" y="51465"/>
                  <a:pt x="38605" y="47533"/>
                  <a:pt x="38605" y="42887"/>
                </a:cubicBezTo>
                <a:cubicBezTo>
                  <a:pt x="38605" y="36812"/>
                  <a:pt x="37162" y="31808"/>
                  <a:pt x="33915" y="28949"/>
                </a:cubicBezTo>
                <a:cubicBezTo>
                  <a:pt x="31389" y="25732"/>
                  <a:pt x="27420" y="25018"/>
                  <a:pt x="23451" y="25018"/>
                </a:cubicBezTo>
                <a:close/>
                <a:moveTo>
                  <a:pt x="77910" y="17462"/>
                </a:moveTo>
                <a:cubicBezTo>
                  <a:pt x="83405" y="17462"/>
                  <a:pt x="88167" y="18888"/>
                  <a:pt x="92197" y="22095"/>
                </a:cubicBezTo>
                <a:cubicBezTo>
                  <a:pt x="95494" y="24233"/>
                  <a:pt x="96959" y="27441"/>
                  <a:pt x="98058" y="32074"/>
                </a:cubicBezTo>
                <a:lnTo>
                  <a:pt x="88167" y="32074"/>
                </a:lnTo>
                <a:cubicBezTo>
                  <a:pt x="87434" y="27441"/>
                  <a:pt x="83405" y="25303"/>
                  <a:pt x="77177" y="25303"/>
                </a:cubicBezTo>
                <a:cubicBezTo>
                  <a:pt x="73880" y="25303"/>
                  <a:pt x="70583" y="26015"/>
                  <a:pt x="69117" y="26728"/>
                </a:cubicBezTo>
                <a:cubicBezTo>
                  <a:pt x="67652" y="27441"/>
                  <a:pt x="66553" y="29223"/>
                  <a:pt x="66553" y="30648"/>
                </a:cubicBezTo>
                <a:cubicBezTo>
                  <a:pt x="66553" y="32787"/>
                  <a:pt x="67652" y="33856"/>
                  <a:pt x="69117" y="35281"/>
                </a:cubicBezTo>
                <a:cubicBezTo>
                  <a:pt x="70583" y="35994"/>
                  <a:pt x="73880" y="37776"/>
                  <a:pt x="78642" y="38489"/>
                </a:cubicBezTo>
                <a:cubicBezTo>
                  <a:pt x="85969" y="39914"/>
                  <a:pt x="90732" y="41696"/>
                  <a:pt x="93296" y="43834"/>
                </a:cubicBezTo>
                <a:cubicBezTo>
                  <a:pt x="96227" y="46329"/>
                  <a:pt x="98058" y="49180"/>
                  <a:pt x="98058" y="53813"/>
                </a:cubicBezTo>
                <a:cubicBezTo>
                  <a:pt x="98058" y="58802"/>
                  <a:pt x="95494" y="62723"/>
                  <a:pt x="91464" y="65574"/>
                </a:cubicBezTo>
                <a:cubicBezTo>
                  <a:pt x="87434" y="68068"/>
                  <a:pt x="82672" y="69494"/>
                  <a:pt x="77177" y="69494"/>
                </a:cubicBezTo>
                <a:cubicBezTo>
                  <a:pt x="70583" y="69494"/>
                  <a:pt x="65088" y="68068"/>
                  <a:pt x="61058" y="64861"/>
                </a:cubicBezTo>
                <a:cubicBezTo>
                  <a:pt x="57761" y="61653"/>
                  <a:pt x="55563" y="58802"/>
                  <a:pt x="55563" y="53813"/>
                </a:cubicBezTo>
                <a:lnTo>
                  <a:pt x="65088" y="53813"/>
                </a:lnTo>
                <a:cubicBezTo>
                  <a:pt x="65820" y="59515"/>
                  <a:pt x="69850" y="62723"/>
                  <a:pt x="77177" y="62723"/>
                </a:cubicBezTo>
                <a:cubicBezTo>
                  <a:pt x="81207" y="62723"/>
                  <a:pt x="84137" y="61653"/>
                  <a:pt x="85969" y="60228"/>
                </a:cubicBezTo>
                <a:cubicBezTo>
                  <a:pt x="89266" y="57733"/>
                  <a:pt x="89999" y="55595"/>
                  <a:pt x="89999" y="53813"/>
                </a:cubicBezTo>
                <a:cubicBezTo>
                  <a:pt x="89999" y="50962"/>
                  <a:pt x="88167" y="49180"/>
                  <a:pt x="85236" y="47755"/>
                </a:cubicBezTo>
                <a:cubicBezTo>
                  <a:pt x="83405" y="47042"/>
                  <a:pt x="80474" y="46329"/>
                  <a:pt x="74613" y="44547"/>
                </a:cubicBezTo>
                <a:cubicBezTo>
                  <a:pt x="68385" y="43122"/>
                  <a:pt x="64355" y="41696"/>
                  <a:pt x="61791" y="39201"/>
                </a:cubicBezTo>
                <a:cubicBezTo>
                  <a:pt x="59593" y="36707"/>
                  <a:pt x="58860" y="34568"/>
                  <a:pt x="58860" y="30648"/>
                </a:cubicBezTo>
                <a:cubicBezTo>
                  <a:pt x="58860" y="26015"/>
                  <a:pt x="60325" y="22808"/>
                  <a:pt x="64355" y="20670"/>
                </a:cubicBezTo>
                <a:cubicBezTo>
                  <a:pt x="67652" y="18175"/>
                  <a:pt x="72414" y="17462"/>
                  <a:pt x="77910" y="17462"/>
                </a:cubicBezTo>
                <a:close/>
                <a:moveTo>
                  <a:pt x="111248" y="6350"/>
                </a:moveTo>
                <a:lnTo>
                  <a:pt x="120040" y="6350"/>
                </a:lnTo>
                <a:lnTo>
                  <a:pt x="120040" y="18256"/>
                </a:lnTo>
                <a:lnTo>
                  <a:pt x="130298" y="18256"/>
                </a:lnTo>
                <a:lnTo>
                  <a:pt x="130298" y="26194"/>
                </a:lnTo>
                <a:lnTo>
                  <a:pt x="120040" y="26194"/>
                </a:lnTo>
                <a:lnTo>
                  <a:pt x="120040" y="55418"/>
                </a:lnTo>
                <a:cubicBezTo>
                  <a:pt x="120040" y="59387"/>
                  <a:pt x="121506" y="60830"/>
                  <a:pt x="125535" y="60830"/>
                </a:cubicBezTo>
                <a:cubicBezTo>
                  <a:pt x="127367" y="60830"/>
                  <a:pt x="128832" y="60830"/>
                  <a:pt x="131397" y="60830"/>
                </a:cubicBezTo>
                <a:lnTo>
                  <a:pt x="131397" y="68768"/>
                </a:lnTo>
                <a:cubicBezTo>
                  <a:pt x="128832" y="69489"/>
                  <a:pt x="126634" y="69489"/>
                  <a:pt x="124070" y="69489"/>
                </a:cubicBezTo>
                <a:cubicBezTo>
                  <a:pt x="119307" y="69489"/>
                  <a:pt x="116010" y="68046"/>
                  <a:pt x="113812" y="65521"/>
                </a:cubicBezTo>
                <a:cubicBezTo>
                  <a:pt x="111981" y="63356"/>
                  <a:pt x="110515" y="60109"/>
                  <a:pt x="110515" y="56140"/>
                </a:cubicBezTo>
                <a:lnTo>
                  <a:pt x="110515" y="26194"/>
                </a:lnTo>
                <a:lnTo>
                  <a:pt x="103188" y="26194"/>
                </a:lnTo>
                <a:lnTo>
                  <a:pt x="103188" y="18256"/>
                </a:lnTo>
                <a:lnTo>
                  <a:pt x="110515" y="18256"/>
                </a:lnTo>
                <a:close/>
                <a:moveTo>
                  <a:pt x="37883" y="0"/>
                </a:moveTo>
                <a:lnTo>
                  <a:pt x="47264" y="0"/>
                </a:lnTo>
                <a:lnTo>
                  <a:pt x="47264" y="66475"/>
                </a:lnTo>
                <a:lnTo>
                  <a:pt x="40048" y="66475"/>
                </a:lnTo>
                <a:lnTo>
                  <a:pt x="38605" y="59327"/>
                </a:lnTo>
                <a:cubicBezTo>
                  <a:pt x="34636" y="64688"/>
                  <a:pt x="29224" y="67905"/>
                  <a:pt x="22008" y="67905"/>
                </a:cubicBezTo>
                <a:cubicBezTo>
                  <a:pt x="14792" y="67905"/>
                  <a:pt x="9380" y="65403"/>
                  <a:pt x="5412" y="60757"/>
                </a:cubicBezTo>
                <a:cubicBezTo>
                  <a:pt x="1443" y="56111"/>
                  <a:pt x="0" y="50035"/>
                  <a:pt x="0" y="42887"/>
                </a:cubicBezTo>
                <a:cubicBezTo>
                  <a:pt x="0" y="33595"/>
                  <a:pt x="2525" y="27519"/>
                  <a:pt x="7216" y="22516"/>
                </a:cubicBezTo>
                <a:cubicBezTo>
                  <a:pt x="11184" y="18942"/>
                  <a:pt x="15875" y="17155"/>
                  <a:pt x="22008" y="17155"/>
                </a:cubicBezTo>
                <a:cubicBezTo>
                  <a:pt x="29224" y="17155"/>
                  <a:pt x="33915" y="19657"/>
                  <a:pt x="37883" y="25018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45853" y="3646653"/>
            <a:ext cx="1601370" cy="1072871"/>
            <a:chOff x="5382768" y="3646933"/>
            <a:chExt cx="1601787" cy="1073150"/>
          </a:xfrm>
          <a:solidFill>
            <a:schemeClr val="bg2"/>
          </a:solidFill>
        </p:grpSpPr>
        <p:sp>
          <p:nvSpPr>
            <p:cNvPr id="163" name="Freeform 160"/>
            <p:cNvSpPr>
              <a:spLocks noChangeArrowheads="1"/>
            </p:cNvSpPr>
            <p:nvPr/>
          </p:nvSpPr>
          <p:spPr bwMode="auto">
            <a:xfrm>
              <a:off x="5382768" y="4461320"/>
              <a:ext cx="1163637" cy="258763"/>
            </a:xfrm>
            <a:custGeom>
              <a:avLst/>
              <a:gdLst>
                <a:gd name="T0" fmla="*/ 3105 w 3233"/>
                <a:gd name="T1" fmla="*/ 717 h 718"/>
                <a:gd name="T2" fmla="*/ 127 w 3233"/>
                <a:gd name="T3" fmla="*/ 717 h 718"/>
                <a:gd name="T4" fmla="*/ 0 w 3233"/>
                <a:gd name="T5" fmla="*/ 590 h 718"/>
                <a:gd name="T6" fmla="*/ 0 w 3233"/>
                <a:gd name="T7" fmla="*/ 252 h 718"/>
                <a:gd name="T8" fmla="*/ 127 w 3233"/>
                <a:gd name="T9" fmla="*/ 125 h 718"/>
                <a:gd name="T10" fmla="*/ 326 w 3233"/>
                <a:gd name="T11" fmla="*/ 125 h 718"/>
                <a:gd name="T12" fmla="*/ 450 w 3233"/>
                <a:gd name="T13" fmla="*/ 0 h 718"/>
                <a:gd name="T14" fmla="*/ 575 w 3233"/>
                <a:gd name="T15" fmla="*/ 125 h 718"/>
                <a:gd name="T16" fmla="*/ 3103 w 3233"/>
                <a:gd name="T17" fmla="*/ 125 h 718"/>
                <a:gd name="T18" fmla="*/ 3230 w 3233"/>
                <a:gd name="T19" fmla="*/ 252 h 718"/>
                <a:gd name="T20" fmla="*/ 3230 w 3233"/>
                <a:gd name="T21" fmla="*/ 590 h 718"/>
                <a:gd name="T22" fmla="*/ 3105 w 3233"/>
                <a:gd name="T23" fmla="*/ 71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3" h="718">
                  <a:moveTo>
                    <a:pt x="3105" y="717"/>
                  </a:moveTo>
                  <a:lnTo>
                    <a:pt x="127" y="717"/>
                  </a:lnTo>
                  <a:cubicBezTo>
                    <a:pt x="57" y="717"/>
                    <a:pt x="0" y="660"/>
                    <a:pt x="0" y="590"/>
                  </a:cubicBezTo>
                  <a:lnTo>
                    <a:pt x="0" y="252"/>
                  </a:lnTo>
                  <a:cubicBezTo>
                    <a:pt x="0" y="182"/>
                    <a:pt x="57" y="125"/>
                    <a:pt x="127" y="125"/>
                  </a:cubicBezTo>
                  <a:lnTo>
                    <a:pt x="326" y="125"/>
                  </a:lnTo>
                  <a:lnTo>
                    <a:pt x="450" y="0"/>
                  </a:lnTo>
                  <a:lnTo>
                    <a:pt x="575" y="125"/>
                  </a:lnTo>
                  <a:lnTo>
                    <a:pt x="3103" y="125"/>
                  </a:lnTo>
                  <a:cubicBezTo>
                    <a:pt x="3173" y="125"/>
                    <a:pt x="3230" y="182"/>
                    <a:pt x="3230" y="252"/>
                  </a:cubicBezTo>
                  <a:lnTo>
                    <a:pt x="3230" y="590"/>
                  </a:lnTo>
                  <a:cubicBezTo>
                    <a:pt x="3232" y="660"/>
                    <a:pt x="3175" y="717"/>
                    <a:pt x="3105" y="717"/>
                  </a:cubicBezTo>
                </a:path>
              </a:pathLst>
            </a:custGeom>
            <a:solidFill>
              <a:schemeClr val="bg2">
                <a:alpha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2" name="Freeform 241"/>
            <p:cNvSpPr>
              <a:spLocks noChangeArrowheads="1"/>
            </p:cNvSpPr>
            <p:nvPr/>
          </p:nvSpPr>
          <p:spPr bwMode="auto">
            <a:xfrm>
              <a:off x="5473254" y="4574033"/>
              <a:ext cx="983896" cy="88543"/>
            </a:xfrm>
            <a:custGeom>
              <a:avLst/>
              <a:gdLst>
                <a:gd name="connsiteX0" fmla="*/ 891809 w 983896"/>
                <a:gd name="connsiteY0" fmla="*/ 47373 h 88543"/>
                <a:gd name="connsiteX1" fmla="*/ 879719 w 983896"/>
                <a:gd name="connsiteY1" fmla="*/ 49541 h 88543"/>
                <a:gd name="connsiteX2" fmla="*/ 870194 w 983896"/>
                <a:gd name="connsiteY2" fmla="*/ 52793 h 88543"/>
                <a:gd name="connsiteX3" fmla="*/ 867996 w 983896"/>
                <a:gd name="connsiteY3" fmla="*/ 57489 h 88543"/>
                <a:gd name="connsiteX4" fmla="*/ 870194 w 983896"/>
                <a:gd name="connsiteY4" fmla="*/ 63270 h 88543"/>
                <a:gd name="connsiteX5" fmla="*/ 877521 w 983896"/>
                <a:gd name="connsiteY5" fmla="*/ 65438 h 88543"/>
                <a:gd name="connsiteX6" fmla="*/ 887779 w 983896"/>
                <a:gd name="connsiteY6" fmla="*/ 61464 h 88543"/>
                <a:gd name="connsiteX7" fmla="*/ 891809 w 983896"/>
                <a:gd name="connsiteY7" fmla="*/ 53515 h 88543"/>
                <a:gd name="connsiteX8" fmla="*/ 166688 w 983896"/>
                <a:gd name="connsiteY8" fmla="*/ 36512 h 88543"/>
                <a:gd name="connsiteX9" fmla="*/ 199670 w 983896"/>
                <a:gd name="connsiteY9" fmla="*/ 36512 h 88543"/>
                <a:gd name="connsiteX10" fmla="*/ 199670 w 983896"/>
                <a:gd name="connsiteY10" fmla="*/ 44089 h 88543"/>
                <a:gd name="connsiteX11" fmla="*/ 166688 w 983896"/>
                <a:gd name="connsiteY11" fmla="*/ 44089 h 88543"/>
                <a:gd name="connsiteX12" fmla="*/ 480651 w 983896"/>
                <a:gd name="connsiteY12" fmla="*/ 29780 h 88543"/>
                <a:gd name="connsiteX13" fmla="*/ 469828 w 983896"/>
                <a:gd name="connsiteY13" fmla="*/ 35141 h 88543"/>
                <a:gd name="connsiteX14" fmla="*/ 466580 w 983896"/>
                <a:gd name="connsiteY14" fmla="*/ 46935 h 88543"/>
                <a:gd name="connsiteX15" fmla="*/ 471271 w 983896"/>
                <a:gd name="connsiteY15" fmla="*/ 60874 h 88543"/>
                <a:gd name="connsiteX16" fmla="*/ 480651 w 983896"/>
                <a:gd name="connsiteY16" fmla="*/ 64805 h 88543"/>
                <a:gd name="connsiteX17" fmla="*/ 492558 w 983896"/>
                <a:gd name="connsiteY17" fmla="*/ 59444 h 88543"/>
                <a:gd name="connsiteX18" fmla="*/ 495805 w 983896"/>
                <a:gd name="connsiteY18" fmla="*/ 47650 h 88543"/>
                <a:gd name="connsiteX19" fmla="*/ 491115 w 983896"/>
                <a:gd name="connsiteY19" fmla="*/ 33711 h 88543"/>
                <a:gd name="connsiteX20" fmla="*/ 480651 w 983896"/>
                <a:gd name="connsiteY20" fmla="*/ 29780 h 88543"/>
                <a:gd name="connsiteX21" fmla="*/ 317060 w 983896"/>
                <a:gd name="connsiteY21" fmla="*/ 28500 h 88543"/>
                <a:gd name="connsiteX22" fmla="*/ 306082 w 983896"/>
                <a:gd name="connsiteY22" fmla="*/ 33146 h 88543"/>
                <a:gd name="connsiteX23" fmla="*/ 302895 w 983896"/>
                <a:gd name="connsiteY23" fmla="*/ 44940 h 88543"/>
                <a:gd name="connsiteX24" fmla="*/ 307853 w 983896"/>
                <a:gd name="connsiteY24" fmla="*/ 57449 h 88543"/>
                <a:gd name="connsiteX25" fmla="*/ 317060 w 983896"/>
                <a:gd name="connsiteY25" fmla="*/ 61023 h 88543"/>
                <a:gd name="connsiteX26" fmla="*/ 328747 w 983896"/>
                <a:gd name="connsiteY26" fmla="*/ 56377 h 88543"/>
                <a:gd name="connsiteX27" fmla="*/ 331580 w 983896"/>
                <a:gd name="connsiteY27" fmla="*/ 45655 h 88543"/>
                <a:gd name="connsiteX28" fmla="*/ 326976 w 983896"/>
                <a:gd name="connsiteY28" fmla="*/ 32431 h 88543"/>
                <a:gd name="connsiteX29" fmla="*/ 317060 w 983896"/>
                <a:gd name="connsiteY29" fmla="*/ 28500 h 88543"/>
                <a:gd name="connsiteX30" fmla="*/ 963002 w 983896"/>
                <a:gd name="connsiteY30" fmla="*/ 27502 h 88543"/>
                <a:gd name="connsiteX31" fmla="*/ 953795 w 983896"/>
                <a:gd name="connsiteY31" fmla="*/ 31476 h 88543"/>
                <a:gd name="connsiteX32" fmla="*/ 949191 w 983896"/>
                <a:gd name="connsiteY32" fmla="*/ 41231 h 88543"/>
                <a:gd name="connsiteX33" fmla="*/ 976105 w 983896"/>
                <a:gd name="connsiteY33" fmla="*/ 41231 h 88543"/>
                <a:gd name="connsiteX34" fmla="*/ 971502 w 983896"/>
                <a:gd name="connsiteY34" fmla="*/ 30754 h 88543"/>
                <a:gd name="connsiteX35" fmla="*/ 963002 w 983896"/>
                <a:gd name="connsiteY35" fmla="*/ 27502 h 88543"/>
                <a:gd name="connsiteX36" fmla="*/ 635269 w 983896"/>
                <a:gd name="connsiteY36" fmla="*/ 27502 h 88543"/>
                <a:gd name="connsiteX37" fmla="*/ 626061 w 983896"/>
                <a:gd name="connsiteY37" fmla="*/ 31476 h 88543"/>
                <a:gd name="connsiteX38" fmla="*/ 621458 w 983896"/>
                <a:gd name="connsiteY38" fmla="*/ 41231 h 88543"/>
                <a:gd name="connsiteX39" fmla="*/ 648371 w 983896"/>
                <a:gd name="connsiteY39" fmla="*/ 41231 h 88543"/>
                <a:gd name="connsiteX40" fmla="*/ 643768 w 983896"/>
                <a:gd name="connsiteY40" fmla="*/ 30754 h 88543"/>
                <a:gd name="connsiteX41" fmla="*/ 635269 w 983896"/>
                <a:gd name="connsiteY41" fmla="*/ 27502 h 88543"/>
                <a:gd name="connsiteX42" fmla="*/ 427306 w 983896"/>
                <a:gd name="connsiteY42" fmla="*/ 27502 h 88543"/>
                <a:gd name="connsiteX43" fmla="*/ 417744 w 983896"/>
                <a:gd name="connsiteY43" fmla="*/ 31476 h 88543"/>
                <a:gd name="connsiteX44" fmla="*/ 413141 w 983896"/>
                <a:gd name="connsiteY44" fmla="*/ 41231 h 88543"/>
                <a:gd name="connsiteX45" fmla="*/ 440409 w 983896"/>
                <a:gd name="connsiteY45" fmla="*/ 41231 h 88543"/>
                <a:gd name="connsiteX46" fmla="*/ 435805 w 983896"/>
                <a:gd name="connsiteY46" fmla="*/ 30754 h 88543"/>
                <a:gd name="connsiteX47" fmla="*/ 427306 w 983896"/>
                <a:gd name="connsiteY47" fmla="*/ 27502 h 88543"/>
                <a:gd name="connsiteX48" fmla="*/ 84406 w 983896"/>
                <a:gd name="connsiteY48" fmla="*/ 27502 h 88543"/>
                <a:gd name="connsiteX49" fmla="*/ 75199 w 983896"/>
                <a:gd name="connsiteY49" fmla="*/ 31476 h 88543"/>
                <a:gd name="connsiteX50" fmla="*/ 70595 w 983896"/>
                <a:gd name="connsiteY50" fmla="*/ 41231 h 88543"/>
                <a:gd name="connsiteX51" fmla="*/ 97509 w 983896"/>
                <a:gd name="connsiteY51" fmla="*/ 41231 h 88543"/>
                <a:gd name="connsiteX52" fmla="*/ 92905 w 983896"/>
                <a:gd name="connsiteY52" fmla="*/ 30754 h 88543"/>
                <a:gd name="connsiteX53" fmla="*/ 84406 w 983896"/>
                <a:gd name="connsiteY53" fmla="*/ 27502 h 88543"/>
                <a:gd name="connsiteX54" fmla="*/ 735013 w 983896"/>
                <a:gd name="connsiteY54" fmla="*/ 22474 h 88543"/>
                <a:gd name="connsiteX55" fmla="*/ 745014 w 983896"/>
                <a:gd name="connsiteY55" fmla="*/ 22474 h 88543"/>
                <a:gd name="connsiteX56" fmla="*/ 745014 w 983896"/>
                <a:gd name="connsiteY56" fmla="*/ 71080 h 88543"/>
                <a:gd name="connsiteX57" fmla="*/ 735013 w 983896"/>
                <a:gd name="connsiteY57" fmla="*/ 71080 h 88543"/>
                <a:gd name="connsiteX58" fmla="*/ 273050 w 983896"/>
                <a:gd name="connsiteY58" fmla="*/ 22474 h 88543"/>
                <a:gd name="connsiteX59" fmla="*/ 283013 w 983896"/>
                <a:gd name="connsiteY59" fmla="*/ 22474 h 88543"/>
                <a:gd name="connsiteX60" fmla="*/ 283013 w 983896"/>
                <a:gd name="connsiteY60" fmla="*/ 71080 h 88543"/>
                <a:gd name="connsiteX61" fmla="*/ 273050 w 983896"/>
                <a:gd name="connsiteY61" fmla="*/ 71080 h 88543"/>
                <a:gd name="connsiteX62" fmla="*/ 961586 w 983896"/>
                <a:gd name="connsiteY62" fmla="*/ 20637 h 88543"/>
                <a:gd name="connsiteX63" fmla="*/ 978584 w 983896"/>
                <a:gd name="connsiteY63" fmla="*/ 27502 h 88543"/>
                <a:gd name="connsiteX64" fmla="*/ 983896 w 983896"/>
                <a:gd name="connsiteY64" fmla="*/ 48096 h 88543"/>
                <a:gd name="connsiteX65" fmla="*/ 946712 w 983896"/>
                <a:gd name="connsiteY65" fmla="*/ 48096 h 88543"/>
                <a:gd name="connsiteX66" fmla="*/ 952024 w 983896"/>
                <a:gd name="connsiteY66" fmla="*/ 60741 h 88543"/>
                <a:gd name="connsiteX67" fmla="*/ 961586 w 983896"/>
                <a:gd name="connsiteY67" fmla="*/ 63993 h 88543"/>
                <a:gd name="connsiteX68" fmla="*/ 969023 w 983896"/>
                <a:gd name="connsiteY68" fmla="*/ 61464 h 88543"/>
                <a:gd name="connsiteX69" fmla="*/ 974689 w 983896"/>
                <a:gd name="connsiteY69" fmla="*/ 56767 h 88543"/>
                <a:gd name="connsiteX70" fmla="*/ 983896 w 983896"/>
                <a:gd name="connsiteY70" fmla="*/ 56767 h 88543"/>
                <a:gd name="connsiteX71" fmla="*/ 976105 w 983896"/>
                <a:gd name="connsiteY71" fmla="*/ 68690 h 88543"/>
                <a:gd name="connsiteX72" fmla="*/ 962294 w 983896"/>
                <a:gd name="connsiteY72" fmla="*/ 72664 h 88543"/>
                <a:gd name="connsiteX73" fmla="*/ 944233 w 983896"/>
                <a:gd name="connsiteY73" fmla="*/ 65438 h 88543"/>
                <a:gd name="connsiteX74" fmla="*/ 938213 w 983896"/>
                <a:gd name="connsiteY74" fmla="*/ 46651 h 88543"/>
                <a:gd name="connsiteX75" fmla="*/ 946004 w 983896"/>
                <a:gd name="connsiteY75" fmla="*/ 26057 h 88543"/>
                <a:gd name="connsiteX76" fmla="*/ 961586 w 983896"/>
                <a:gd name="connsiteY76" fmla="*/ 20637 h 88543"/>
                <a:gd name="connsiteX77" fmla="*/ 880452 w 983896"/>
                <a:gd name="connsiteY77" fmla="*/ 20637 h 88543"/>
                <a:gd name="connsiteX78" fmla="*/ 896571 w 983896"/>
                <a:gd name="connsiteY78" fmla="*/ 26057 h 88543"/>
                <a:gd name="connsiteX79" fmla="*/ 901333 w 983896"/>
                <a:gd name="connsiteY79" fmla="*/ 37979 h 88543"/>
                <a:gd name="connsiteX80" fmla="*/ 901333 w 983896"/>
                <a:gd name="connsiteY80" fmla="*/ 71941 h 88543"/>
                <a:gd name="connsiteX81" fmla="*/ 894373 w 983896"/>
                <a:gd name="connsiteY81" fmla="*/ 71941 h 88543"/>
                <a:gd name="connsiteX82" fmla="*/ 893274 w 983896"/>
                <a:gd name="connsiteY82" fmla="*/ 64715 h 88543"/>
                <a:gd name="connsiteX83" fmla="*/ 876789 w 983896"/>
                <a:gd name="connsiteY83" fmla="*/ 72664 h 88543"/>
                <a:gd name="connsiteX84" fmla="*/ 862868 w 983896"/>
                <a:gd name="connsiteY84" fmla="*/ 67967 h 88543"/>
                <a:gd name="connsiteX85" fmla="*/ 858838 w 983896"/>
                <a:gd name="connsiteY85" fmla="*/ 58573 h 88543"/>
                <a:gd name="connsiteX86" fmla="*/ 863967 w 983896"/>
                <a:gd name="connsiteY86" fmla="*/ 47373 h 88543"/>
                <a:gd name="connsiteX87" fmla="*/ 877521 w 983896"/>
                <a:gd name="connsiteY87" fmla="*/ 42676 h 88543"/>
                <a:gd name="connsiteX88" fmla="*/ 891809 w 983896"/>
                <a:gd name="connsiteY88" fmla="*/ 40147 h 88543"/>
                <a:gd name="connsiteX89" fmla="*/ 891809 w 983896"/>
                <a:gd name="connsiteY89" fmla="*/ 37979 h 88543"/>
                <a:gd name="connsiteX90" fmla="*/ 888511 w 983896"/>
                <a:gd name="connsiteY90" fmla="*/ 30754 h 88543"/>
                <a:gd name="connsiteX91" fmla="*/ 880452 w 983896"/>
                <a:gd name="connsiteY91" fmla="*/ 28224 h 88543"/>
                <a:gd name="connsiteX92" fmla="*/ 868729 w 983896"/>
                <a:gd name="connsiteY92" fmla="*/ 36173 h 88543"/>
                <a:gd name="connsiteX93" fmla="*/ 858838 w 983896"/>
                <a:gd name="connsiteY93" fmla="*/ 36173 h 88543"/>
                <a:gd name="connsiteX94" fmla="*/ 866165 w 983896"/>
                <a:gd name="connsiteY94" fmla="*/ 24612 h 88543"/>
                <a:gd name="connsiteX95" fmla="*/ 880452 w 983896"/>
                <a:gd name="connsiteY95" fmla="*/ 20637 h 88543"/>
                <a:gd name="connsiteX96" fmla="*/ 827266 w 983896"/>
                <a:gd name="connsiteY96" fmla="*/ 20637 h 88543"/>
                <a:gd name="connsiteX97" fmla="*/ 842201 w 983896"/>
                <a:gd name="connsiteY97" fmla="*/ 25334 h 88543"/>
                <a:gd name="connsiteX98" fmla="*/ 848246 w 983896"/>
                <a:gd name="connsiteY98" fmla="*/ 36534 h 88543"/>
                <a:gd name="connsiteX99" fmla="*/ 838289 w 983896"/>
                <a:gd name="connsiteY99" fmla="*/ 36534 h 88543"/>
                <a:gd name="connsiteX100" fmla="*/ 834378 w 983896"/>
                <a:gd name="connsiteY100" fmla="*/ 30031 h 88543"/>
                <a:gd name="connsiteX101" fmla="*/ 827266 w 983896"/>
                <a:gd name="connsiteY101" fmla="*/ 27502 h 88543"/>
                <a:gd name="connsiteX102" fmla="*/ 817309 w 983896"/>
                <a:gd name="connsiteY102" fmla="*/ 33283 h 88543"/>
                <a:gd name="connsiteX103" fmla="*/ 814108 w 983896"/>
                <a:gd name="connsiteY103" fmla="*/ 46651 h 88543"/>
                <a:gd name="connsiteX104" fmla="*/ 818731 w 983896"/>
                <a:gd name="connsiteY104" fmla="*/ 60741 h 88543"/>
                <a:gd name="connsiteX105" fmla="*/ 827977 w 983896"/>
                <a:gd name="connsiteY105" fmla="*/ 64715 h 88543"/>
                <a:gd name="connsiteX106" fmla="*/ 835800 w 983896"/>
                <a:gd name="connsiteY106" fmla="*/ 61464 h 88543"/>
                <a:gd name="connsiteX107" fmla="*/ 839000 w 983896"/>
                <a:gd name="connsiteY107" fmla="*/ 55322 h 88543"/>
                <a:gd name="connsiteX108" fmla="*/ 848957 w 983896"/>
                <a:gd name="connsiteY108" fmla="*/ 55322 h 88543"/>
                <a:gd name="connsiteX109" fmla="*/ 842201 w 983896"/>
                <a:gd name="connsiteY109" fmla="*/ 67967 h 88543"/>
                <a:gd name="connsiteX110" fmla="*/ 827977 w 983896"/>
                <a:gd name="connsiteY110" fmla="*/ 72664 h 88543"/>
                <a:gd name="connsiteX111" fmla="*/ 810908 w 983896"/>
                <a:gd name="connsiteY111" fmla="*/ 65438 h 88543"/>
                <a:gd name="connsiteX112" fmla="*/ 804863 w 983896"/>
                <a:gd name="connsiteY112" fmla="*/ 47373 h 88543"/>
                <a:gd name="connsiteX113" fmla="*/ 811975 w 983896"/>
                <a:gd name="connsiteY113" fmla="*/ 26779 h 88543"/>
                <a:gd name="connsiteX114" fmla="*/ 827266 w 983896"/>
                <a:gd name="connsiteY114" fmla="*/ 20637 h 88543"/>
                <a:gd name="connsiteX115" fmla="*/ 691155 w 983896"/>
                <a:gd name="connsiteY115" fmla="*/ 20637 h 88543"/>
                <a:gd name="connsiteX116" fmla="*/ 696553 w 983896"/>
                <a:gd name="connsiteY116" fmla="*/ 21358 h 88543"/>
                <a:gd name="connsiteX117" fmla="*/ 696553 w 983896"/>
                <a:gd name="connsiteY117" fmla="*/ 30725 h 88543"/>
                <a:gd name="connsiteX118" fmla="*/ 691155 w 983896"/>
                <a:gd name="connsiteY118" fmla="*/ 30005 h 88543"/>
                <a:gd name="connsiteX119" fmla="*/ 682519 w 983896"/>
                <a:gd name="connsiteY119" fmla="*/ 34688 h 88543"/>
                <a:gd name="connsiteX120" fmla="*/ 679281 w 983896"/>
                <a:gd name="connsiteY120" fmla="*/ 47298 h 88543"/>
                <a:gd name="connsiteX121" fmla="*/ 679281 w 983896"/>
                <a:gd name="connsiteY121" fmla="*/ 71077 h 88543"/>
                <a:gd name="connsiteX122" fmla="*/ 669925 w 983896"/>
                <a:gd name="connsiteY122" fmla="*/ 71077 h 88543"/>
                <a:gd name="connsiteX123" fmla="*/ 669925 w 983896"/>
                <a:gd name="connsiteY123" fmla="*/ 22078 h 88543"/>
                <a:gd name="connsiteX124" fmla="*/ 676762 w 983896"/>
                <a:gd name="connsiteY124" fmla="*/ 22078 h 88543"/>
                <a:gd name="connsiteX125" fmla="*/ 678561 w 983896"/>
                <a:gd name="connsiteY125" fmla="*/ 29284 h 88543"/>
                <a:gd name="connsiteX126" fmla="*/ 691155 w 983896"/>
                <a:gd name="connsiteY126" fmla="*/ 20637 h 88543"/>
                <a:gd name="connsiteX127" fmla="*/ 634560 w 983896"/>
                <a:gd name="connsiteY127" fmla="*/ 20637 h 88543"/>
                <a:gd name="connsiteX128" fmla="*/ 651559 w 983896"/>
                <a:gd name="connsiteY128" fmla="*/ 27502 h 88543"/>
                <a:gd name="connsiteX129" fmla="*/ 656871 w 983896"/>
                <a:gd name="connsiteY129" fmla="*/ 48096 h 88543"/>
                <a:gd name="connsiteX130" fmla="*/ 619687 w 983896"/>
                <a:gd name="connsiteY130" fmla="*/ 48096 h 88543"/>
                <a:gd name="connsiteX131" fmla="*/ 625353 w 983896"/>
                <a:gd name="connsiteY131" fmla="*/ 60741 h 88543"/>
                <a:gd name="connsiteX132" fmla="*/ 634560 w 983896"/>
                <a:gd name="connsiteY132" fmla="*/ 63993 h 88543"/>
                <a:gd name="connsiteX133" fmla="*/ 642351 w 983896"/>
                <a:gd name="connsiteY133" fmla="*/ 61464 h 88543"/>
                <a:gd name="connsiteX134" fmla="*/ 647663 w 983896"/>
                <a:gd name="connsiteY134" fmla="*/ 56767 h 88543"/>
                <a:gd name="connsiteX135" fmla="*/ 656871 w 983896"/>
                <a:gd name="connsiteY135" fmla="*/ 56767 h 88543"/>
                <a:gd name="connsiteX136" fmla="*/ 649080 w 983896"/>
                <a:gd name="connsiteY136" fmla="*/ 68690 h 88543"/>
                <a:gd name="connsiteX137" fmla="*/ 635269 w 983896"/>
                <a:gd name="connsiteY137" fmla="*/ 72664 h 88543"/>
                <a:gd name="connsiteX138" fmla="*/ 617562 w 983896"/>
                <a:gd name="connsiteY138" fmla="*/ 65438 h 88543"/>
                <a:gd name="connsiteX139" fmla="*/ 611188 w 983896"/>
                <a:gd name="connsiteY139" fmla="*/ 46651 h 88543"/>
                <a:gd name="connsiteX140" fmla="*/ 618979 w 983896"/>
                <a:gd name="connsiteY140" fmla="*/ 26057 h 88543"/>
                <a:gd name="connsiteX141" fmla="*/ 634560 w 983896"/>
                <a:gd name="connsiteY141" fmla="*/ 20637 h 88543"/>
                <a:gd name="connsiteX142" fmla="*/ 426598 w 983896"/>
                <a:gd name="connsiteY142" fmla="*/ 20637 h 88543"/>
                <a:gd name="connsiteX143" fmla="*/ 443597 w 983896"/>
                <a:gd name="connsiteY143" fmla="*/ 27502 h 88543"/>
                <a:gd name="connsiteX144" fmla="*/ 448909 w 983896"/>
                <a:gd name="connsiteY144" fmla="*/ 48096 h 88543"/>
                <a:gd name="connsiteX145" fmla="*/ 411724 w 983896"/>
                <a:gd name="connsiteY145" fmla="*/ 48096 h 88543"/>
                <a:gd name="connsiteX146" fmla="*/ 417036 w 983896"/>
                <a:gd name="connsiteY146" fmla="*/ 60741 h 88543"/>
                <a:gd name="connsiteX147" fmla="*/ 426598 w 983896"/>
                <a:gd name="connsiteY147" fmla="*/ 63993 h 88543"/>
                <a:gd name="connsiteX148" fmla="*/ 434035 w 983896"/>
                <a:gd name="connsiteY148" fmla="*/ 61464 h 88543"/>
                <a:gd name="connsiteX149" fmla="*/ 439701 w 983896"/>
                <a:gd name="connsiteY149" fmla="*/ 56767 h 88543"/>
                <a:gd name="connsiteX150" fmla="*/ 448909 w 983896"/>
                <a:gd name="connsiteY150" fmla="*/ 56767 h 88543"/>
                <a:gd name="connsiteX151" fmla="*/ 441118 w 983896"/>
                <a:gd name="connsiteY151" fmla="*/ 68690 h 88543"/>
                <a:gd name="connsiteX152" fmla="*/ 427306 w 983896"/>
                <a:gd name="connsiteY152" fmla="*/ 72664 h 88543"/>
                <a:gd name="connsiteX153" fmla="*/ 409245 w 983896"/>
                <a:gd name="connsiteY153" fmla="*/ 65438 h 88543"/>
                <a:gd name="connsiteX154" fmla="*/ 403225 w 983896"/>
                <a:gd name="connsiteY154" fmla="*/ 46651 h 88543"/>
                <a:gd name="connsiteX155" fmla="*/ 411016 w 983896"/>
                <a:gd name="connsiteY155" fmla="*/ 26057 h 88543"/>
                <a:gd name="connsiteX156" fmla="*/ 426598 w 983896"/>
                <a:gd name="connsiteY156" fmla="*/ 20637 h 88543"/>
                <a:gd name="connsiteX157" fmla="*/ 375436 w 983896"/>
                <a:gd name="connsiteY157" fmla="*/ 20637 h 88543"/>
                <a:gd name="connsiteX158" fmla="*/ 389317 w 983896"/>
                <a:gd name="connsiteY158" fmla="*/ 25966 h 88543"/>
                <a:gd name="connsiteX159" fmla="*/ 393334 w 983896"/>
                <a:gd name="connsiteY159" fmla="*/ 39110 h 88543"/>
                <a:gd name="connsiteX160" fmla="*/ 393334 w 983896"/>
                <a:gd name="connsiteY160" fmla="*/ 71082 h 88543"/>
                <a:gd name="connsiteX161" fmla="*/ 383472 w 983896"/>
                <a:gd name="connsiteY161" fmla="*/ 71082 h 88543"/>
                <a:gd name="connsiteX162" fmla="*/ 383472 w 983896"/>
                <a:gd name="connsiteY162" fmla="*/ 38399 h 88543"/>
                <a:gd name="connsiteX163" fmla="*/ 373245 w 983896"/>
                <a:gd name="connsiteY163" fmla="*/ 27387 h 88543"/>
                <a:gd name="connsiteX164" fmla="*/ 364479 w 983896"/>
                <a:gd name="connsiteY164" fmla="*/ 31295 h 88543"/>
                <a:gd name="connsiteX165" fmla="*/ 361191 w 983896"/>
                <a:gd name="connsiteY165" fmla="*/ 39820 h 88543"/>
                <a:gd name="connsiteX166" fmla="*/ 361191 w 983896"/>
                <a:gd name="connsiteY166" fmla="*/ 70372 h 88543"/>
                <a:gd name="connsiteX167" fmla="*/ 352425 w 983896"/>
                <a:gd name="connsiteY167" fmla="*/ 70372 h 88543"/>
                <a:gd name="connsiteX168" fmla="*/ 352425 w 983896"/>
                <a:gd name="connsiteY168" fmla="*/ 22058 h 88543"/>
                <a:gd name="connsiteX169" fmla="*/ 359730 w 983896"/>
                <a:gd name="connsiteY169" fmla="*/ 22058 h 88543"/>
                <a:gd name="connsiteX170" fmla="*/ 360461 w 983896"/>
                <a:gd name="connsiteY170" fmla="*/ 28453 h 88543"/>
                <a:gd name="connsiteX171" fmla="*/ 375436 w 983896"/>
                <a:gd name="connsiteY171" fmla="*/ 20637 h 88543"/>
                <a:gd name="connsiteX172" fmla="*/ 315290 w 983896"/>
                <a:gd name="connsiteY172" fmla="*/ 20637 h 88543"/>
                <a:gd name="connsiteX173" fmla="*/ 330871 w 983896"/>
                <a:gd name="connsiteY173" fmla="*/ 28500 h 88543"/>
                <a:gd name="connsiteX174" fmla="*/ 332288 w 983896"/>
                <a:gd name="connsiteY174" fmla="*/ 22067 h 88543"/>
                <a:gd name="connsiteX175" fmla="*/ 339371 w 983896"/>
                <a:gd name="connsiteY175" fmla="*/ 22067 h 88543"/>
                <a:gd name="connsiteX176" fmla="*/ 339371 w 983896"/>
                <a:gd name="connsiteY176" fmla="*/ 69601 h 88543"/>
                <a:gd name="connsiteX177" fmla="*/ 332288 w 983896"/>
                <a:gd name="connsiteY177" fmla="*/ 83897 h 88543"/>
                <a:gd name="connsiteX178" fmla="*/ 317060 w 983896"/>
                <a:gd name="connsiteY178" fmla="*/ 88543 h 88543"/>
                <a:gd name="connsiteX179" fmla="*/ 300770 w 983896"/>
                <a:gd name="connsiteY179" fmla="*/ 83897 h 88543"/>
                <a:gd name="connsiteX180" fmla="*/ 295458 w 983896"/>
                <a:gd name="connsiteY180" fmla="*/ 73532 h 88543"/>
                <a:gd name="connsiteX181" fmla="*/ 304666 w 983896"/>
                <a:gd name="connsiteY181" fmla="*/ 73532 h 88543"/>
                <a:gd name="connsiteX182" fmla="*/ 308561 w 983896"/>
                <a:gd name="connsiteY182" fmla="*/ 79251 h 88543"/>
                <a:gd name="connsiteX183" fmla="*/ 317060 w 983896"/>
                <a:gd name="connsiteY183" fmla="*/ 81395 h 88543"/>
                <a:gd name="connsiteX184" fmla="*/ 327684 w 983896"/>
                <a:gd name="connsiteY184" fmla="*/ 77464 h 88543"/>
                <a:gd name="connsiteX185" fmla="*/ 330871 w 983896"/>
                <a:gd name="connsiteY185" fmla="*/ 68886 h 88543"/>
                <a:gd name="connsiteX186" fmla="*/ 330871 w 983896"/>
                <a:gd name="connsiteY186" fmla="*/ 62810 h 88543"/>
                <a:gd name="connsiteX187" fmla="*/ 314581 w 983896"/>
                <a:gd name="connsiteY187" fmla="*/ 68886 h 88543"/>
                <a:gd name="connsiteX188" fmla="*/ 299000 w 983896"/>
                <a:gd name="connsiteY188" fmla="*/ 62095 h 88543"/>
                <a:gd name="connsiteX189" fmla="*/ 293688 w 983896"/>
                <a:gd name="connsiteY189" fmla="*/ 44940 h 88543"/>
                <a:gd name="connsiteX190" fmla="*/ 300770 w 983896"/>
                <a:gd name="connsiteY190" fmla="*/ 25998 h 88543"/>
                <a:gd name="connsiteX191" fmla="*/ 315290 w 983896"/>
                <a:gd name="connsiteY191" fmla="*/ 20637 h 88543"/>
                <a:gd name="connsiteX192" fmla="*/ 83698 w 983896"/>
                <a:gd name="connsiteY192" fmla="*/ 20637 h 88543"/>
                <a:gd name="connsiteX193" fmla="*/ 100697 w 983896"/>
                <a:gd name="connsiteY193" fmla="*/ 27502 h 88543"/>
                <a:gd name="connsiteX194" fmla="*/ 106009 w 983896"/>
                <a:gd name="connsiteY194" fmla="*/ 48096 h 88543"/>
                <a:gd name="connsiteX195" fmla="*/ 68824 w 983896"/>
                <a:gd name="connsiteY195" fmla="*/ 48096 h 88543"/>
                <a:gd name="connsiteX196" fmla="*/ 74490 w 983896"/>
                <a:gd name="connsiteY196" fmla="*/ 60741 h 88543"/>
                <a:gd name="connsiteX197" fmla="*/ 83698 w 983896"/>
                <a:gd name="connsiteY197" fmla="*/ 63993 h 88543"/>
                <a:gd name="connsiteX198" fmla="*/ 91489 w 983896"/>
                <a:gd name="connsiteY198" fmla="*/ 61464 h 88543"/>
                <a:gd name="connsiteX199" fmla="*/ 96801 w 983896"/>
                <a:gd name="connsiteY199" fmla="*/ 56767 h 88543"/>
                <a:gd name="connsiteX200" fmla="*/ 106009 w 983896"/>
                <a:gd name="connsiteY200" fmla="*/ 56767 h 88543"/>
                <a:gd name="connsiteX201" fmla="*/ 98218 w 983896"/>
                <a:gd name="connsiteY201" fmla="*/ 68690 h 88543"/>
                <a:gd name="connsiteX202" fmla="*/ 84406 w 983896"/>
                <a:gd name="connsiteY202" fmla="*/ 72664 h 88543"/>
                <a:gd name="connsiteX203" fmla="*/ 66699 w 983896"/>
                <a:gd name="connsiteY203" fmla="*/ 65438 h 88543"/>
                <a:gd name="connsiteX204" fmla="*/ 60325 w 983896"/>
                <a:gd name="connsiteY204" fmla="*/ 46651 h 88543"/>
                <a:gd name="connsiteX205" fmla="*/ 68116 w 983896"/>
                <a:gd name="connsiteY205" fmla="*/ 26057 h 88543"/>
                <a:gd name="connsiteX206" fmla="*/ 83698 w 983896"/>
                <a:gd name="connsiteY206" fmla="*/ 20637 h 88543"/>
                <a:gd name="connsiteX207" fmla="*/ 913823 w 983896"/>
                <a:gd name="connsiteY207" fmla="*/ 11112 h 88543"/>
                <a:gd name="connsiteX208" fmla="*/ 922234 w 983896"/>
                <a:gd name="connsiteY208" fmla="*/ 11112 h 88543"/>
                <a:gd name="connsiteX209" fmla="*/ 922234 w 983896"/>
                <a:gd name="connsiteY209" fmla="*/ 22854 h 88543"/>
                <a:gd name="connsiteX210" fmla="*/ 932398 w 983896"/>
                <a:gd name="connsiteY210" fmla="*/ 22854 h 88543"/>
                <a:gd name="connsiteX211" fmla="*/ 932398 w 983896"/>
                <a:gd name="connsiteY211" fmla="*/ 30682 h 88543"/>
                <a:gd name="connsiteX212" fmla="*/ 922234 w 983896"/>
                <a:gd name="connsiteY212" fmla="*/ 30682 h 88543"/>
                <a:gd name="connsiteX213" fmla="*/ 922234 w 983896"/>
                <a:gd name="connsiteY213" fmla="*/ 59504 h 88543"/>
                <a:gd name="connsiteX214" fmla="*/ 927842 w 983896"/>
                <a:gd name="connsiteY214" fmla="*/ 64841 h 88543"/>
                <a:gd name="connsiteX215" fmla="*/ 933099 w 983896"/>
                <a:gd name="connsiteY215" fmla="*/ 64130 h 88543"/>
                <a:gd name="connsiteX216" fmla="*/ 933099 w 983896"/>
                <a:gd name="connsiteY216" fmla="*/ 71958 h 88543"/>
                <a:gd name="connsiteX217" fmla="*/ 926090 w 983896"/>
                <a:gd name="connsiteY217" fmla="*/ 72669 h 88543"/>
                <a:gd name="connsiteX218" fmla="*/ 916276 w 983896"/>
                <a:gd name="connsiteY218" fmla="*/ 68755 h 88543"/>
                <a:gd name="connsiteX219" fmla="*/ 913122 w 983896"/>
                <a:gd name="connsiteY219" fmla="*/ 59504 h 88543"/>
                <a:gd name="connsiteX220" fmla="*/ 913122 w 983896"/>
                <a:gd name="connsiteY220" fmla="*/ 30682 h 88543"/>
                <a:gd name="connsiteX221" fmla="*/ 906463 w 983896"/>
                <a:gd name="connsiteY221" fmla="*/ 30682 h 88543"/>
                <a:gd name="connsiteX222" fmla="*/ 906463 w 983896"/>
                <a:gd name="connsiteY222" fmla="*/ 22854 h 88543"/>
                <a:gd name="connsiteX223" fmla="*/ 913122 w 983896"/>
                <a:gd name="connsiteY223" fmla="*/ 22854 h 88543"/>
                <a:gd name="connsiteX224" fmla="*/ 708147 w 983896"/>
                <a:gd name="connsiteY224" fmla="*/ 11112 h 88543"/>
                <a:gd name="connsiteX225" fmla="*/ 716940 w 983896"/>
                <a:gd name="connsiteY225" fmla="*/ 11112 h 88543"/>
                <a:gd name="connsiteX226" fmla="*/ 716940 w 983896"/>
                <a:gd name="connsiteY226" fmla="*/ 22854 h 88543"/>
                <a:gd name="connsiteX227" fmla="*/ 727197 w 983896"/>
                <a:gd name="connsiteY227" fmla="*/ 22854 h 88543"/>
                <a:gd name="connsiteX228" fmla="*/ 727197 w 983896"/>
                <a:gd name="connsiteY228" fmla="*/ 30682 h 88543"/>
                <a:gd name="connsiteX229" fmla="*/ 716940 w 983896"/>
                <a:gd name="connsiteY229" fmla="*/ 30682 h 88543"/>
                <a:gd name="connsiteX230" fmla="*/ 716940 w 983896"/>
                <a:gd name="connsiteY230" fmla="*/ 59504 h 88543"/>
                <a:gd name="connsiteX231" fmla="*/ 722435 w 983896"/>
                <a:gd name="connsiteY231" fmla="*/ 64841 h 88543"/>
                <a:gd name="connsiteX232" fmla="*/ 728296 w 983896"/>
                <a:gd name="connsiteY232" fmla="*/ 64130 h 88543"/>
                <a:gd name="connsiteX233" fmla="*/ 728296 w 983896"/>
                <a:gd name="connsiteY233" fmla="*/ 71958 h 88543"/>
                <a:gd name="connsiteX234" fmla="*/ 720969 w 983896"/>
                <a:gd name="connsiteY234" fmla="*/ 72669 h 88543"/>
                <a:gd name="connsiteX235" fmla="*/ 710345 w 983896"/>
                <a:gd name="connsiteY235" fmla="*/ 68755 h 88543"/>
                <a:gd name="connsiteX236" fmla="*/ 707415 w 983896"/>
                <a:gd name="connsiteY236" fmla="*/ 59504 h 88543"/>
                <a:gd name="connsiteX237" fmla="*/ 707415 w 983896"/>
                <a:gd name="connsiteY237" fmla="*/ 30682 h 88543"/>
                <a:gd name="connsiteX238" fmla="*/ 700088 w 983896"/>
                <a:gd name="connsiteY238" fmla="*/ 30682 h 88543"/>
                <a:gd name="connsiteX239" fmla="*/ 700088 w 983896"/>
                <a:gd name="connsiteY239" fmla="*/ 22854 h 88543"/>
                <a:gd name="connsiteX240" fmla="*/ 707415 w 983896"/>
                <a:gd name="connsiteY240" fmla="*/ 22854 h 88543"/>
                <a:gd name="connsiteX241" fmla="*/ 495083 w 983896"/>
                <a:gd name="connsiteY241" fmla="*/ 4762 h 88543"/>
                <a:gd name="connsiteX242" fmla="*/ 504464 w 983896"/>
                <a:gd name="connsiteY242" fmla="*/ 4762 h 88543"/>
                <a:gd name="connsiteX243" fmla="*/ 504464 w 983896"/>
                <a:gd name="connsiteY243" fmla="*/ 71238 h 88543"/>
                <a:gd name="connsiteX244" fmla="*/ 497248 w 983896"/>
                <a:gd name="connsiteY244" fmla="*/ 71238 h 88543"/>
                <a:gd name="connsiteX245" fmla="*/ 495805 w 983896"/>
                <a:gd name="connsiteY245" fmla="*/ 64090 h 88543"/>
                <a:gd name="connsiteX246" fmla="*/ 479208 w 983896"/>
                <a:gd name="connsiteY246" fmla="*/ 72668 h 88543"/>
                <a:gd name="connsiteX247" fmla="*/ 462612 w 983896"/>
                <a:gd name="connsiteY247" fmla="*/ 65520 h 88543"/>
                <a:gd name="connsiteX248" fmla="*/ 457200 w 983896"/>
                <a:gd name="connsiteY248" fmla="*/ 47650 h 88543"/>
                <a:gd name="connsiteX249" fmla="*/ 464416 w 983896"/>
                <a:gd name="connsiteY249" fmla="*/ 27278 h 88543"/>
                <a:gd name="connsiteX250" fmla="*/ 479208 w 983896"/>
                <a:gd name="connsiteY250" fmla="*/ 21917 h 88543"/>
                <a:gd name="connsiteX251" fmla="*/ 495083 w 983896"/>
                <a:gd name="connsiteY251" fmla="*/ 29780 h 88543"/>
                <a:gd name="connsiteX252" fmla="*/ 735013 w 983896"/>
                <a:gd name="connsiteY252" fmla="*/ 3175 h 88543"/>
                <a:gd name="connsiteX253" fmla="*/ 745754 w 983896"/>
                <a:gd name="connsiteY253" fmla="*/ 3175 h 88543"/>
                <a:gd name="connsiteX254" fmla="*/ 745754 w 983896"/>
                <a:gd name="connsiteY254" fmla="*/ 13897 h 88543"/>
                <a:gd name="connsiteX255" fmla="*/ 735013 w 983896"/>
                <a:gd name="connsiteY255" fmla="*/ 13897 h 88543"/>
                <a:gd name="connsiteX256" fmla="*/ 273050 w 983896"/>
                <a:gd name="connsiteY256" fmla="*/ 3175 h 88543"/>
                <a:gd name="connsiteX257" fmla="*/ 283780 w 983896"/>
                <a:gd name="connsiteY257" fmla="*/ 3175 h 88543"/>
                <a:gd name="connsiteX258" fmla="*/ 283780 w 983896"/>
                <a:gd name="connsiteY258" fmla="*/ 13897 h 88543"/>
                <a:gd name="connsiteX259" fmla="*/ 273050 w 983896"/>
                <a:gd name="connsiteY259" fmla="*/ 13897 h 88543"/>
                <a:gd name="connsiteX260" fmla="*/ 117475 w 983896"/>
                <a:gd name="connsiteY260" fmla="*/ 3175 h 88543"/>
                <a:gd name="connsiteX261" fmla="*/ 126647 w 983896"/>
                <a:gd name="connsiteY261" fmla="*/ 3175 h 88543"/>
                <a:gd name="connsiteX262" fmla="*/ 126647 w 983896"/>
                <a:gd name="connsiteY262" fmla="*/ 71074 h 88543"/>
                <a:gd name="connsiteX263" fmla="*/ 117475 w 983896"/>
                <a:gd name="connsiteY263" fmla="*/ 71074 h 88543"/>
                <a:gd name="connsiteX264" fmla="*/ 775527 w 983896"/>
                <a:gd name="connsiteY264" fmla="*/ 1587 h 88543"/>
                <a:gd name="connsiteX265" fmla="*/ 788134 w 983896"/>
                <a:gd name="connsiteY265" fmla="*/ 4081 h 88543"/>
                <a:gd name="connsiteX266" fmla="*/ 788134 w 983896"/>
                <a:gd name="connsiteY266" fmla="*/ 11922 h 88543"/>
                <a:gd name="connsiteX267" fmla="*/ 777688 w 983896"/>
                <a:gd name="connsiteY267" fmla="*/ 10140 h 88543"/>
                <a:gd name="connsiteX268" fmla="*/ 771565 w 983896"/>
                <a:gd name="connsiteY268" fmla="*/ 11922 h 88543"/>
                <a:gd name="connsiteX269" fmla="*/ 770124 w 983896"/>
                <a:gd name="connsiteY269" fmla="*/ 16555 h 88543"/>
                <a:gd name="connsiteX270" fmla="*/ 770124 w 983896"/>
                <a:gd name="connsiteY270" fmla="*/ 22614 h 88543"/>
                <a:gd name="connsiteX271" fmla="*/ 794978 w 983896"/>
                <a:gd name="connsiteY271" fmla="*/ 22614 h 88543"/>
                <a:gd name="connsiteX272" fmla="*/ 794978 w 983896"/>
                <a:gd name="connsiteY272" fmla="*/ 71081 h 88543"/>
                <a:gd name="connsiteX273" fmla="*/ 785613 w 983896"/>
                <a:gd name="connsiteY273" fmla="*/ 71081 h 88543"/>
                <a:gd name="connsiteX274" fmla="*/ 785613 w 983896"/>
                <a:gd name="connsiteY274" fmla="*/ 29741 h 88543"/>
                <a:gd name="connsiteX275" fmla="*/ 769044 w 983896"/>
                <a:gd name="connsiteY275" fmla="*/ 29741 h 88543"/>
                <a:gd name="connsiteX276" fmla="*/ 769044 w 983896"/>
                <a:gd name="connsiteY276" fmla="*/ 71081 h 88543"/>
                <a:gd name="connsiteX277" fmla="*/ 759679 w 983896"/>
                <a:gd name="connsiteY277" fmla="*/ 71081 h 88543"/>
                <a:gd name="connsiteX278" fmla="*/ 759679 w 983896"/>
                <a:gd name="connsiteY278" fmla="*/ 29741 h 88543"/>
                <a:gd name="connsiteX279" fmla="*/ 752475 w 983896"/>
                <a:gd name="connsiteY279" fmla="*/ 29741 h 88543"/>
                <a:gd name="connsiteX280" fmla="*/ 752475 w 983896"/>
                <a:gd name="connsiteY280" fmla="*/ 21901 h 88543"/>
                <a:gd name="connsiteX281" fmla="*/ 759679 w 983896"/>
                <a:gd name="connsiteY281" fmla="*/ 21901 h 88543"/>
                <a:gd name="connsiteX282" fmla="*/ 759679 w 983896"/>
                <a:gd name="connsiteY282" fmla="*/ 16555 h 88543"/>
                <a:gd name="connsiteX283" fmla="*/ 763641 w 983896"/>
                <a:gd name="connsiteY283" fmla="*/ 5507 h 88543"/>
                <a:gd name="connsiteX284" fmla="*/ 775527 w 983896"/>
                <a:gd name="connsiteY284" fmla="*/ 1587 h 88543"/>
                <a:gd name="connsiteX285" fmla="*/ 576736 w 983896"/>
                <a:gd name="connsiteY285" fmla="*/ 1587 h 88543"/>
                <a:gd name="connsiteX286" fmla="*/ 598097 w 983896"/>
                <a:gd name="connsiteY286" fmla="*/ 9524 h 88543"/>
                <a:gd name="connsiteX287" fmla="*/ 606063 w 983896"/>
                <a:gd name="connsiteY287" fmla="*/ 25400 h 88543"/>
                <a:gd name="connsiteX288" fmla="*/ 596649 w 983896"/>
                <a:gd name="connsiteY288" fmla="*/ 25400 h 88543"/>
                <a:gd name="connsiteX289" fmla="*/ 589408 w 983896"/>
                <a:gd name="connsiteY289" fmla="*/ 13493 h 88543"/>
                <a:gd name="connsiteX290" fmla="*/ 576736 w 983896"/>
                <a:gd name="connsiteY290" fmla="*/ 9524 h 88543"/>
                <a:gd name="connsiteX291" fmla="*/ 560081 w 983896"/>
                <a:gd name="connsiteY291" fmla="*/ 17462 h 88543"/>
                <a:gd name="connsiteX292" fmla="*/ 554650 w 983896"/>
                <a:gd name="connsiteY292" fmla="*/ 37306 h 88543"/>
                <a:gd name="connsiteX293" fmla="*/ 561892 w 983896"/>
                <a:gd name="connsiteY293" fmla="*/ 58593 h 88543"/>
                <a:gd name="connsiteX294" fmla="*/ 575288 w 983896"/>
                <a:gd name="connsiteY294" fmla="*/ 64005 h 88543"/>
                <a:gd name="connsiteX295" fmla="*/ 589408 w 983896"/>
                <a:gd name="connsiteY295" fmla="*/ 58593 h 88543"/>
                <a:gd name="connsiteX296" fmla="*/ 594839 w 983896"/>
                <a:gd name="connsiteY296" fmla="*/ 46687 h 88543"/>
                <a:gd name="connsiteX297" fmla="*/ 604614 w 983896"/>
                <a:gd name="connsiteY297" fmla="*/ 46687 h 88543"/>
                <a:gd name="connsiteX298" fmla="*/ 600632 w 983896"/>
                <a:gd name="connsiteY298" fmla="*/ 59315 h 88543"/>
                <a:gd name="connsiteX299" fmla="*/ 590132 w 983896"/>
                <a:gd name="connsiteY299" fmla="*/ 68696 h 88543"/>
                <a:gd name="connsiteX300" fmla="*/ 575288 w 983896"/>
                <a:gd name="connsiteY300" fmla="*/ 72664 h 88543"/>
                <a:gd name="connsiteX301" fmla="*/ 551392 w 983896"/>
                <a:gd name="connsiteY301" fmla="*/ 62562 h 88543"/>
                <a:gd name="connsiteX302" fmla="*/ 544513 w 983896"/>
                <a:gd name="connsiteY302" fmla="*/ 37306 h 88543"/>
                <a:gd name="connsiteX303" fmla="*/ 554650 w 983896"/>
                <a:gd name="connsiteY303" fmla="*/ 9524 h 88543"/>
                <a:gd name="connsiteX304" fmla="*/ 576736 w 983896"/>
                <a:gd name="connsiteY304" fmla="*/ 1587 h 88543"/>
                <a:gd name="connsiteX305" fmla="*/ 155904 w 983896"/>
                <a:gd name="connsiteY305" fmla="*/ 1587 h 88543"/>
                <a:gd name="connsiteX306" fmla="*/ 164732 w 983896"/>
                <a:gd name="connsiteY306" fmla="*/ 2656 h 88543"/>
                <a:gd name="connsiteX307" fmla="*/ 164732 w 983896"/>
                <a:gd name="connsiteY307" fmla="*/ 10140 h 88543"/>
                <a:gd name="connsiteX308" fmla="*/ 157375 w 983896"/>
                <a:gd name="connsiteY308" fmla="*/ 9427 h 88543"/>
                <a:gd name="connsiteX309" fmla="*/ 153329 w 983896"/>
                <a:gd name="connsiteY309" fmla="*/ 11209 h 88543"/>
                <a:gd name="connsiteX310" fmla="*/ 151858 w 983896"/>
                <a:gd name="connsiteY310" fmla="*/ 15129 h 88543"/>
                <a:gd name="connsiteX311" fmla="*/ 151858 w 983896"/>
                <a:gd name="connsiteY311" fmla="*/ 21901 h 88543"/>
                <a:gd name="connsiteX312" fmla="*/ 162157 w 983896"/>
                <a:gd name="connsiteY312" fmla="*/ 21901 h 88543"/>
                <a:gd name="connsiteX313" fmla="*/ 162157 w 983896"/>
                <a:gd name="connsiteY313" fmla="*/ 29741 h 88543"/>
                <a:gd name="connsiteX314" fmla="*/ 151858 w 983896"/>
                <a:gd name="connsiteY314" fmla="*/ 29741 h 88543"/>
                <a:gd name="connsiteX315" fmla="*/ 151858 w 983896"/>
                <a:gd name="connsiteY315" fmla="*/ 71081 h 88543"/>
                <a:gd name="connsiteX316" fmla="*/ 142294 w 983896"/>
                <a:gd name="connsiteY316" fmla="*/ 71081 h 88543"/>
                <a:gd name="connsiteX317" fmla="*/ 142294 w 983896"/>
                <a:gd name="connsiteY317" fmla="*/ 29741 h 88543"/>
                <a:gd name="connsiteX318" fmla="*/ 134938 w 983896"/>
                <a:gd name="connsiteY318" fmla="*/ 29741 h 88543"/>
                <a:gd name="connsiteX319" fmla="*/ 134938 w 983896"/>
                <a:gd name="connsiteY319" fmla="*/ 21901 h 88543"/>
                <a:gd name="connsiteX320" fmla="*/ 142294 w 983896"/>
                <a:gd name="connsiteY320" fmla="*/ 21901 h 88543"/>
                <a:gd name="connsiteX321" fmla="*/ 142294 w 983896"/>
                <a:gd name="connsiteY321" fmla="*/ 15129 h 88543"/>
                <a:gd name="connsiteX322" fmla="*/ 146340 w 983896"/>
                <a:gd name="connsiteY322" fmla="*/ 4794 h 88543"/>
                <a:gd name="connsiteX323" fmla="*/ 155904 w 983896"/>
                <a:gd name="connsiteY323" fmla="*/ 1587 h 88543"/>
                <a:gd name="connsiteX324" fmla="*/ 236001 w 983896"/>
                <a:gd name="connsiteY324" fmla="*/ 0 h 88543"/>
                <a:gd name="connsiteX325" fmla="*/ 254588 w 983896"/>
                <a:gd name="connsiteY325" fmla="*/ 5358 h 88543"/>
                <a:gd name="connsiteX326" fmla="*/ 262452 w 983896"/>
                <a:gd name="connsiteY326" fmla="*/ 17859 h 88543"/>
                <a:gd name="connsiteX327" fmla="*/ 252444 w 983896"/>
                <a:gd name="connsiteY327" fmla="*/ 17859 h 88543"/>
                <a:gd name="connsiteX328" fmla="*/ 246725 w 983896"/>
                <a:gd name="connsiteY328" fmla="*/ 10001 h 88543"/>
                <a:gd name="connsiteX329" fmla="*/ 236001 w 983896"/>
                <a:gd name="connsiteY329" fmla="*/ 7858 h 88543"/>
                <a:gd name="connsiteX330" fmla="*/ 224205 w 983896"/>
                <a:gd name="connsiteY330" fmla="*/ 10715 h 88543"/>
                <a:gd name="connsiteX331" fmla="*/ 220988 w 983896"/>
                <a:gd name="connsiteY331" fmla="*/ 17145 h 88543"/>
                <a:gd name="connsiteX332" fmla="*/ 222061 w 983896"/>
                <a:gd name="connsiteY332" fmla="*/ 21074 h 88543"/>
                <a:gd name="connsiteX333" fmla="*/ 224920 w 983896"/>
                <a:gd name="connsiteY333" fmla="*/ 24289 h 88543"/>
                <a:gd name="connsiteX334" fmla="*/ 239218 w 983896"/>
                <a:gd name="connsiteY334" fmla="*/ 29647 h 88543"/>
                <a:gd name="connsiteX335" fmla="*/ 258520 w 983896"/>
                <a:gd name="connsiteY335" fmla="*/ 38933 h 88543"/>
                <a:gd name="connsiteX336" fmla="*/ 263167 w 983896"/>
                <a:gd name="connsiteY336" fmla="*/ 50721 h 88543"/>
                <a:gd name="connsiteX337" fmla="*/ 255303 w 983896"/>
                <a:gd name="connsiteY337" fmla="*/ 65365 h 88543"/>
                <a:gd name="connsiteX338" fmla="*/ 236716 w 983896"/>
                <a:gd name="connsiteY338" fmla="*/ 71080 h 88543"/>
                <a:gd name="connsiteX339" fmla="*/ 217056 w 983896"/>
                <a:gd name="connsiteY339" fmla="*/ 64651 h 88543"/>
                <a:gd name="connsiteX340" fmla="*/ 209550 w 983896"/>
                <a:gd name="connsiteY340" fmla="*/ 50721 h 88543"/>
                <a:gd name="connsiteX341" fmla="*/ 219558 w 983896"/>
                <a:gd name="connsiteY341" fmla="*/ 50721 h 88543"/>
                <a:gd name="connsiteX342" fmla="*/ 225635 w 983896"/>
                <a:gd name="connsiteY342" fmla="*/ 60007 h 88543"/>
                <a:gd name="connsiteX343" fmla="*/ 237431 w 983896"/>
                <a:gd name="connsiteY343" fmla="*/ 63222 h 88543"/>
                <a:gd name="connsiteX344" fmla="*/ 250657 w 983896"/>
                <a:gd name="connsiteY344" fmla="*/ 59293 h 88543"/>
                <a:gd name="connsiteX345" fmla="*/ 253159 w 983896"/>
                <a:gd name="connsiteY345" fmla="*/ 52149 h 88543"/>
                <a:gd name="connsiteX346" fmla="*/ 251729 w 983896"/>
                <a:gd name="connsiteY346" fmla="*/ 46791 h 88543"/>
                <a:gd name="connsiteX347" fmla="*/ 245295 w 983896"/>
                <a:gd name="connsiteY347" fmla="*/ 42148 h 88543"/>
                <a:gd name="connsiteX348" fmla="*/ 232069 w 983896"/>
                <a:gd name="connsiteY348" fmla="*/ 37505 h 88543"/>
                <a:gd name="connsiteX349" fmla="*/ 215626 w 983896"/>
                <a:gd name="connsiteY349" fmla="*/ 28932 h 88543"/>
                <a:gd name="connsiteX350" fmla="*/ 211694 w 983896"/>
                <a:gd name="connsiteY350" fmla="*/ 17859 h 88543"/>
                <a:gd name="connsiteX351" fmla="*/ 218843 w 983896"/>
                <a:gd name="connsiteY351" fmla="*/ 4643 h 88543"/>
                <a:gd name="connsiteX352" fmla="*/ 236001 w 983896"/>
                <a:gd name="connsiteY352" fmla="*/ 0 h 88543"/>
                <a:gd name="connsiteX353" fmla="*/ 26277 w 983896"/>
                <a:gd name="connsiteY353" fmla="*/ 0 h 88543"/>
                <a:gd name="connsiteX354" fmla="*/ 45097 w 983896"/>
                <a:gd name="connsiteY354" fmla="*/ 5358 h 88543"/>
                <a:gd name="connsiteX355" fmla="*/ 52909 w 983896"/>
                <a:gd name="connsiteY355" fmla="*/ 17859 h 88543"/>
                <a:gd name="connsiteX356" fmla="*/ 42612 w 983896"/>
                <a:gd name="connsiteY356" fmla="*/ 17859 h 88543"/>
                <a:gd name="connsiteX357" fmla="*/ 37285 w 983896"/>
                <a:gd name="connsiteY357" fmla="*/ 10001 h 88543"/>
                <a:gd name="connsiteX358" fmla="*/ 26277 w 983896"/>
                <a:gd name="connsiteY358" fmla="*/ 7858 h 88543"/>
                <a:gd name="connsiteX359" fmla="*/ 14914 w 983896"/>
                <a:gd name="connsiteY359" fmla="*/ 10715 h 88543"/>
                <a:gd name="connsiteX360" fmla="*/ 11718 w 983896"/>
                <a:gd name="connsiteY360" fmla="*/ 17145 h 88543"/>
                <a:gd name="connsiteX361" fmla="*/ 12428 w 983896"/>
                <a:gd name="connsiteY361" fmla="*/ 21074 h 88543"/>
                <a:gd name="connsiteX362" fmla="*/ 15624 w 983896"/>
                <a:gd name="connsiteY362" fmla="*/ 24289 h 88543"/>
                <a:gd name="connsiteX363" fmla="*/ 29473 w 983896"/>
                <a:gd name="connsiteY363" fmla="*/ 29647 h 88543"/>
                <a:gd name="connsiteX364" fmla="*/ 49003 w 983896"/>
                <a:gd name="connsiteY364" fmla="*/ 38933 h 88543"/>
                <a:gd name="connsiteX365" fmla="*/ 53620 w 983896"/>
                <a:gd name="connsiteY365" fmla="*/ 50721 h 88543"/>
                <a:gd name="connsiteX366" fmla="*/ 45807 w 983896"/>
                <a:gd name="connsiteY366" fmla="*/ 65365 h 88543"/>
                <a:gd name="connsiteX367" fmla="*/ 27342 w 983896"/>
                <a:gd name="connsiteY367" fmla="*/ 71080 h 88543"/>
                <a:gd name="connsiteX368" fmla="*/ 7812 w 983896"/>
                <a:gd name="connsiteY368" fmla="*/ 64651 h 88543"/>
                <a:gd name="connsiteX369" fmla="*/ 0 w 983896"/>
                <a:gd name="connsiteY369" fmla="*/ 50721 h 88543"/>
                <a:gd name="connsiteX370" fmla="*/ 9943 w 983896"/>
                <a:gd name="connsiteY370" fmla="*/ 50721 h 88543"/>
                <a:gd name="connsiteX371" fmla="*/ 16334 w 983896"/>
                <a:gd name="connsiteY371" fmla="*/ 60007 h 88543"/>
                <a:gd name="connsiteX372" fmla="*/ 28053 w 983896"/>
                <a:gd name="connsiteY372" fmla="*/ 63222 h 88543"/>
                <a:gd name="connsiteX373" fmla="*/ 41191 w 983896"/>
                <a:gd name="connsiteY373" fmla="*/ 59293 h 88543"/>
                <a:gd name="connsiteX374" fmla="*/ 43322 w 983896"/>
                <a:gd name="connsiteY374" fmla="*/ 52149 h 88543"/>
                <a:gd name="connsiteX375" fmla="*/ 41901 w 983896"/>
                <a:gd name="connsiteY375" fmla="*/ 46791 h 88543"/>
                <a:gd name="connsiteX376" fmla="*/ 35865 w 983896"/>
                <a:gd name="connsiteY376" fmla="*/ 42148 h 88543"/>
                <a:gd name="connsiteX377" fmla="*/ 22371 w 983896"/>
                <a:gd name="connsiteY377" fmla="*/ 37505 h 88543"/>
                <a:gd name="connsiteX378" fmla="*/ 6392 w 983896"/>
                <a:gd name="connsiteY378" fmla="*/ 28932 h 88543"/>
                <a:gd name="connsiteX379" fmla="*/ 2485 w 983896"/>
                <a:gd name="connsiteY379" fmla="*/ 17859 h 88543"/>
                <a:gd name="connsiteX380" fmla="*/ 9232 w 983896"/>
                <a:gd name="connsiteY380" fmla="*/ 4643 h 88543"/>
                <a:gd name="connsiteX381" fmla="*/ 26277 w 983896"/>
                <a:gd name="connsiteY381" fmla="*/ 0 h 8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</a:cxnLst>
              <a:rect l="l" t="t" r="r" b="b"/>
              <a:pathLst>
                <a:path w="983896" h="88543">
                  <a:moveTo>
                    <a:pt x="891809" y="47373"/>
                  </a:moveTo>
                  <a:lnTo>
                    <a:pt x="879719" y="49541"/>
                  </a:lnTo>
                  <a:cubicBezTo>
                    <a:pt x="874957" y="50625"/>
                    <a:pt x="871660" y="51347"/>
                    <a:pt x="870194" y="52793"/>
                  </a:cubicBezTo>
                  <a:cubicBezTo>
                    <a:pt x="868729" y="54599"/>
                    <a:pt x="867996" y="56044"/>
                    <a:pt x="867996" y="57489"/>
                  </a:cubicBezTo>
                  <a:cubicBezTo>
                    <a:pt x="867996" y="60019"/>
                    <a:pt x="868729" y="61464"/>
                    <a:pt x="870194" y="63270"/>
                  </a:cubicBezTo>
                  <a:cubicBezTo>
                    <a:pt x="871660" y="64715"/>
                    <a:pt x="874224" y="65438"/>
                    <a:pt x="877521" y="65438"/>
                  </a:cubicBezTo>
                  <a:cubicBezTo>
                    <a:pt x="881551" y="65438"/>
                    <a:pt x="884482" y="63993"/>
                    <a:pt x="887779" y="61464"/>
                  </a:cubicBezTo>
                  <a:cubicBezTo>
                    <a:pt x="890343" y="59296"/>
                    <a:pt x="891809" y="56767"/>
                    <a:pt x="891809" y="53515"/>
                  </a:cubicBezTo>
                  <a:close/>
                  <a:moveTo>
                    <a:pt x="166688" y="36512"/>
                  </a:moveTo>
                  <a:lnTo>
                    <a:pt x="199670" y="36512"/>
                  </a:lnTo>
                  <a:lnTo>
                    <a:pt x="199670" y="44089"/>
                  </a:lnTo>
                  <a:lnTo>
                    <a:pt x="166688" y="44089"/>
                  </a:lnTo>
                  <a:close/>
                  <a:moveTo>
                    <a:pt x="480651" y="29780"/>
                  </a:moveTo>
                  <a:cubicBezTo>
                    <a:pt x="475961" y="29780"/>
                    <a:pt x="471992" y="31210"/>
                    <a:pt x="469828" y="35141"/>
                  </a:cubicBezTo>
                  <a:cubicBezTo>
                    <a:pt x="467302" y="36928"/>
                    <a:pt x="466580" y="41574"/>
                    <a:pt x="466580" y="46935"/>
                  </a:cubicBezTo>
                  <a:cubicBezTo>
                    <a:pt x="466580" y="53011"/>
                    <a:pt x="468384" y="58015"/>
                    <a:pt x="471271" y="60874"/>
                  </a:cubicBezTo>
                  <a:cubicBezTo>
                    <a:pt x="473796" y="63376"/>
                    <a:pt x="477044" y="64805"/>
                    <a:pt x="480651" y="64805"/>
                  </a:cubicBezTo>
                  <a:cubicBezTo>
                    <a:pt x="485703" y="64805"/>
                    <a:pt x="489671" y="63376"/>
                    <a:pt x="492558" y="59444"/>
                  </a:cubicBezTo>
                  <a:cubicBezTo>
                    <a:pt x="495083" y="56228"/>
                    <a:pt x="495805" y="52296"/>
                    <a:pt x="495805" y="47650"/>
                  </a:cubicBezTo>
                  <a:cubicBezTo>
                    <a:pt x="495805" y="41574"/>
                    <a:pt x="494362" y="36928"/>
                    <a:pt x="491115" y="33711"/>
                  </a:cubicBezTo>
                  <a:cubicBezTo>
                    <a:pt x="488589" y="30495"/>
                    <a:pt x="484620" y="29780"/>
                    <a:pt x="480651" y="29780"/>
                  </a:cubicBezTo>
                  <a:close/>
                  <a:moveTo>
                    <a:pt x="317060" y="28500"/>
                  </a:moveTo>
                  <a:cubicBezTo>
                    <a:pt x="312457" y="28500"/>
                    <a:pt x="309270" y="29930"/>
                    <a:pt x="306082" y="33146"/>
                  </a:cubicBezTo>
                  <a:cubicBezTo>
                    <a:pt x="303958" y="35291"/>
                    <a:pt x="302895" y="39937"/>
                    <a:pt x="302895" y="44940"/>
                  </a:cubicBezTo>
                  <a:cubicBezTo>
                    <a:pt x="302895" y="50301"/>
                    <a:pt x="304666" y="54233"/>
                    <a:pt x="307853" y="57449"/>
                  </a:cubicBezTo>
                  <a:cubicBezTo>
                    <a:pt x="309978" y="59594"/>
                    <a:pt x="313165" y="61023"/>
                    <a:pt x="317060" y="61023"/>
                  </a:cubicBezTo>
                  <a:cubicBezTo>
                    <a:pt x="321664" y="61023"/>
                    <a:pt x="325560" y="59594"/>
                    <a:pt x="328747" y="56377"/>
                  </a:cubicBezTo>
                  <a:cubicBezTo>
                    <a:pt x="330871" y="53518"/>
                    <a:pt x="331580" y="50301"/>
                    <a:pt x="331580" y="45655"/>
                  </a:cubicBezTo>
                  <a:cubicBezTo>
                    <a:pt x="331580" y="39222"/>
                    <a:pt x="330163" y="35291"/>
                    <a:pt x="326976" y="32431"/>
                  </a:cubicBezTo>
                  <a:cubicBezTo>
                    <a:pt x="324851" y="29930"/>
                    <a:pt x="320956" y="28500"/>
                    <a:pt x="317060" y="28500"/>
                  </a:cubicBezTo>
                  <a:close/>
                  <a:moveTo>
                    <a:pt x="963002" y="27502"/>
                  </a:moveTo>
                  <a:cubicBezTo>
                    <a:pt x="959107" y="27502"/>
                    <a:pt x="956274" y="29308"/>
                    <a:pt x="953795" y="31476"/>
                  </a:cubicBezTo>
                  <a:cubicBezTo>
                    <a:pt x="951670" y="34005"/>
                    <a:pt x="949900" y="37257"/>
                    <a:pt x="949191" y="41231"/>
                  </a:cubicBezTo>
                  <a:lnTo>
                    <a:pt x="976105" y="41231"/>
                  </a:lnTo>
                  <a:cubicBezTo>
                    <a:pt x="976105" y="36534"/>
                    <a:pt x="974689" y="33283"/>
                    <a:pt x="971502" y="30754"/>
                  </a:cubicBezTo>
                  <a:cubicBezTo>
                    <a:pt x="969023" y="28586"/>
                    <a:pt x="966190" y="27502"/>
                    <a:pt x="963002" y="27502"/>
                  </a:cubicBezTo>
                  <a:close/>
                  <a:moveTo>
                    <a:pt x="635269" y="27502"/>
                  </a:moveTo>
                  <a:cubicBezTo>
                    <a:pt x="631373" y="27502"/>
                    <a:pt x="628540" y="29308"/>
                    <a:pt x="626061" y="31476"/>
                  </a:cubicBezTo>
                  <a:cubicBezTo>
                    <a:pt x="623936" y="34005"/>
                    <a:pt x="622166" y="37257"/>
                    <a:pt x="621458" y="41231"/>
                  </a:cubicBezTo>
                  <a:lnTo>
                    <a:pt x="648371" y="41231"/>
                  </a:lnTo>
                  <a:cubicBezTo>
                    <a:pt x="648371" y="36534"/>
                    <a:pt x="646955" y="33283"/>
                    <a:pt x="643768" y="30754"/>
                  </a:cubicBezTo>
                  <a:cubicBezTo>
                    <a:pt x="641289" y="28586"/>
                    <a:pt x="639164" y="27502"/>
                    <a:pt x="635269" y="27502"/>
                  </a:cubicBezTo>
                  <a:close/>
                  <a:moveTo>
                    <a:pt x="427306" y="27502"/>
                  </a:moveTo>
                  <a:cubicBezTo>
                    <a:pt x="423411" y="27502"/>
                    <a:pt x="420223" y="29308"/>
                    <a:pt x="417744" y="31476"/>
                  </a:cubicBezTo>
                  <a:cubicBezTo>
                    <a:pt x="415620" y="34005"/>
                    <a:pt x="414203" y="37257"/>
                    <a:pt x="413141" y="41231"/>
                  </a:cubicBezTo>
                  <a:lnTo>
                    <a:pt x="440409" y="41231"/>
                  </a:lnTo>
                  <a:cubicBezTo>
                    <a:pt x="440409" y="36534"/>
                    <a:pt x="438639" y="33283"/>
                    <a:pt x="435805" y="30754"/>
                  </a:cubicBezTo>
                  <a:cubicBezTo>
                    <a:pt x="433327" y="28586"/>
                    <a:pt x="431202" y="27502"/>
                    <a:pt x="427306" y="27502"/>
                  </a:cubicBezTo>
                  <a:close/>
                  <a:moveTo>
                    <a:pt x="84406" y="27502"/>
                  </a:moveTo>
                  <a:cubicBezTo>
                    <a:pt x="80511" y="27502"/>
                    <a:pt x="77323" y="29308"/>
                    <a:pt x="75199" y="31476"/>
                  </a:cubicBezTo>
                  <a:cubicBezTo>
                    <a:pt x="72720" y="34005"/>
                    <a:pt x="71303" y="37257"/>
                    <a:pt x="70595" y="41231"/>
                  </a:cubicBezTo>
                  <a:lnTo>
                    <a:pt x="97509" y="41231"/>
                  </a:lnTo>
                  <a:cubicBezTo>
                    <a:pt x="97509" y="36534"/>
                    <a:pt x="96093" y="33283"/>
                    <a:pt x="92905" y="30754"/>
                  </a:cubicBezTo>
                  <a:cubicBezTo>
                    <a:pt x="91489" y="28586"/>
                    <a:pt x="88302" y="27502"/>
                    <a:pt x="84406" y="27502"/>
                  </a:cubicBezTo>
                  <a:close/>
                  <a:moveTo>
                    <a:pt x="735013" y="22474"/>
                  </a:moveTo>
                  <a:lnTo>
                    <a:pt x="745014" y="22474"/>
                  </a:lnTo>
                  <a:lnTo>
                    <a:pt x="745014" y="71080"/>
                  </a:lnTo>
                  <a:lnTo>
                    <a:pt x="735013" y="71080"/>
                  </a:lnTo>
                  <a:close/>
                  <a:moveTo>
                    <a:pt x="273050" y="22474"/>
                  </a:moveTo>
                  <a:lnTo>
                    <a:pt x="283013" y="22474"/>
                  </a:lnTo>
                  <a:lnTo>
                    <a:pt x="283013" y="71080"/>
                  </a:lnTo>
                  <a:lnTo>
                    <a:pt x="273050" y="71080"/>
                  </a:lnTo>
                  <a:close/>
                  <a:moveTo>
                    <a:pt x="961586" y="20637"/>
                  </a:moveTo>
                  <a:cubicBezTo>
                    <a:pt x="969023" y="20637"/>
                    <a:pt x="974689" y="22805"/>
                    <a:pt x="978584" y="27502"/>
                  </a:cubicBezTo>
                  <a:cubicBezTo>
                    <a:pt x="982480" y="32560"/>
                    <a:pt x="983896" y="39425"/>
                    <a:pt x="983896" y="48096"/>
                  </a:cubicBezTo>
                  <a:lnTo>
                    <a:pt x="946712" y="48096"/>
                  </a:lnTo>
                  <a:cubicBezTo>
                    <a:pt x="946712" y="53877"/>
                    <a:pt x="949191" y="58573"/>
                    <a:pt x="952024" y="60741"/>
                  </a:cubicBezTo>
                  <a:cubicBezTo>
                    <a:pt x="954503" y="63270"/>
                    <a:pt x="957690" y="63993"/>
                    <a:pt x="961586" y="63993"/>
                  </a:cubicBezTo>
                  <a:cubicBezTo>
                    <a:pt x="964419" y="63993"/>
                    <a:pt x="966898" y="63270"/>
                    <a:pt x="969023" y="61464"/>
                  </a:cubicBezTo>
                  <a:cubicBezTo>
                    <a:pt x="972918" y="60741"/>
                    <a:pt x="974689" y="59296"/>
                    <a:pt x="974689" y="56767"/>
                  </a:cubicBezTo>
                  <a:lnTo>
                    <a:pt x="983896" y="56767"/>
                  </a:lnTo>
                  <a:cubicBezTo>
                    <a:pt x="982480" y="61464"/>
                    <a:pt x="980001" y="65438"/>
                    <a:pt x="976105" y="68690"/>
                  </a:cubicBezTo>
                  <a:cubicBezTo>
                    <a:pt x="972210" y="71219"/>
                    <a:pt x="967606" y="72664"/>
                    <a:pt x="962294" y="72664"/>
                  </a:cubicBezTo>
                  <a:cubicBezTo>
                    <a:pt x="954503" y="72664"/>
                    <a:pt x="948129" y="70135"/>
                    <a:pt x="944233" y="65438"/>
                  </a:cubicBezTo>
                  <a:cubicBezTo>
                    <a:pt x="940692" y="60741"/>
                    <a:pt x="938213" y="54599"/>
                    <a:pt x="938213" y="46651"/>
                  </a:cubicBezTo>
                  <a:cubicBezTo>
                    <a:pt x="938213" y="37979"/>
                    <a:pt x="940692" y="30754"/>
                    <a:pt x="946004" y="26057"/>
                  </a:cubicBezTo>
                  <a:cubicBezTo>
                    <a:pt x="949900" y="22082"/>
                    <a:pt x="955212" y="20637"/>
                    <a:pt x="961586" y="20637"/>
                  </a:cubicBezTo>
                  <a:close/>
                  <a:moveTo>
                    <a:pt x="880452" y="20637"/>
                  </a:moveTo>
                  <a:cubicBezTo>
                    <a:pt x="887779" y="20637"/>
                    <a:pt x="892541" y="22082"/>
                    <a:pt x="896571" y="26057"/>
                  </a:cubicBezTo>
                  <a:cubicBezTo>
                    <a:pt x="899868" y="29308"/>
                    <a:pt x="901333" y="33283"/>
                    <a:pt x="901333" y="37979"/>
                  </a:cubicBezTo>
                  <a:lnTo>
                    <a:pt x="901333" y="71941"/>
                  </a:lnTo>
                  <a:lnTo>
                    <a:pt x="894373" y="71941"/>
                  </a:lnTo>
                  <a:lnTo>
                    <a:pt x="893274" y="64715"/>
                  </a:lnTo>
                  <a:cubicBezTo>
                    <a:pt x="889610" y="70135"/>
                    <a:pt x="883749" y="72664"/>
                    <a:pt x="876789" y="72664"/>
                  </a:cubicBezTo>
                  <a:cubicBezTo>
                    <a:pt x="870927" y="72664"/>
                    <a:pt x="866165" y="70857"/>
                    <a:pt x="862868" y="67967"/>
                  </a:cubicBezTo>
                  <a:cubicBezTo>
                    <a:pt x="860669" y="65438"/>
                    <a:pt x="858838" y="62186"/>
                    <a:pt x="858838" y="58573"/>
                  </a:cubicBezTo>
                  <a:cubicBezTo>
                    <a:pt x="858838" y="53515"/>
                    <a:pt x="860669" y="49541"/>
                    <a:pt x="863967" y="47373"/>
                  </a:cubicBezTo>
                  <a:cubicBezTo>
                    <a:pt x="866897" y="44844"/>
                    <a:pt x="871660" y="43399"/>
                    <a:pt x="877521" y="42676"/>
                  </a:cubicBezTo>
                  <a:lnTo>
                    <a:pt x="891809" y="40147"/>
                  </a:lnTo>
                  <a:lnTo>
                    <a:pt x="891809" y="37979"/>
                  </a:lnTo>
                  <a:cubicBezTo>
                    <a:pt x="891809" y="34728"/>
                    <a:pt x="891076" y="32199"/>
                    <a:pt x="888511" y="30754"/>
                  </a:cubicBezTo>
                  <a:cubicBezTo>
                    <a:pt x="887046" y="29308"/>
                    <a:pt x="883749" y="28224"/>
                    <a:pt x="880452" y="28224"/>
                  </a:cubicBezTo>
                  <a:cubicBezTo>
                    <a:pt x="872759" y="28224"/>
                    <a:pt x="869462" y="30754"/>
                    <a:pt x="868729" y="36173"/>
                  </a:cubicBezTo>
                  <a:lnTo>
                    <a:pt x="858838" y="36173"/>
                  </a:lnTo>
                  <a:cubicBezTo>
                    <a:pt x="859937" y="31476"/>
                    <a:pt x="862135" y="27502"/>
                    <a:pt x="866165" y="24612"/>
                  </a:cubicBezTo>
                  <a:cubicBezTo>
                    <a:pt x="870194" y="22082"/>
                    <a:pt x="874957" y="20637"/>
                    <a:pt x="880452" y="20637"/>
                  </a:cubicBezTo>
                  <a:close/>
                  <a:moveTo>
                    <a:pt x="827266" y="20637"/>
                  </a:moveTo>
                  <a:cubicBezTo>
                    <a:pt x="833666" y="20637"/>
                    <a:pt x="838289" y="22082"/>
                    <a:pt x="842201" y="25334"/>
                  </a:cubicBezTo>
                  <a:cubicBezTo>
                    <a:pt x="845401" y="28586"/>
                    <a:pt x="847535" y="31476"/>
                    <a:pt x="848246" y="36534"/>
                  </a:cubicBezTo>
                  <a:lnTo>
                    <a:pt x="838289" y="36534"/>
                  </a:lnTo>
                  <a:cubicBezTo>
                    <a:pt x="837578" y="34005"/>
                    <a:pt x="836511" y="31476"/>
                    <a:pt x="834378" y="30031"/>
                  </a:cubicBezTo>
                  <a:cubicBezTo>
                    <a:pt x="832955" y="28586"/>
                    <a:pt x="829755" y="27502"/>
                    <a:pt x="827266" y="27502"/>
                  </a:cubicBezTo>
                  <a:cubicBezTo>
                    <a:pt x="822643" y="27502"/>
                    <a:pt x="819442" y="29308"/>
                    <a:pt x="817309" y="33283"/>
                  </a:cubicBezTo>
                  <a:cubicBezTo>
                    <a:pt x="814820" y="36534"/>
                    <a:pt x="814108" y="41231"/>
                    <a:pt x="814108" y="46651"/>
                  </a:cubicBezTo>
                  <a:cubicBezTo>
                    <a:pt x="814108" y="52793"/>
                    <a:pt x="815531" y="57851"/>
                    <a:pt x="818731" y="60741"/>
                  </a:cubicBezTo>
                  <a:cubicBezTo>
                    <a:pt x="821220" y="63270"/>
                    <a:pt x="824421" y="64715"/>
                    <a:pt x="827977" y="64715"/>
                  </a:cubicBezTo>
                  <a:cubicBezTo>
                    <a:pt x="831177" y="64715"/>
                    <a:pt x="834378" y="63993"/>
                    <a:pt x="835800" y="61464"/>
                  </a:cubicBezTo>
                  <a:cubicBezTo>
                    <a:pt x="837578" y="60019"/>
                    <a:pt x="839000" y="57851"/>
                    <a:pt x="839000" y="55322"/>
                  </a:cubicBezTo>
                  <a:lnTo>
                    <a:pt x="848957" y="55322"/>
                  </a:lnTo>
                  <a:cubicBezTo>
                    <a:pt x="848246" y="60741"/>
                    <a:pt x="846112" y="64715"/>
                    <a:pt x="842201" y="67967"/>
                  </a:cubicBezTo>
                  <a:cubicBezTo>
                    <a:pt x="838289" y="71219"/>
                    <a:pt x="833666" y="72664"/>
                    <a:pt x="827977" y="72664"/>
                  </a:cubicBezTo>
                  <a:cubicBezTo>
                    <a:pt x="821220" y="72664"/>
                    <a:pt x="814820" y="70135"/>
                    <a:pt x="810908" y="65438"/>
                  </a:cubicBezTo>
                  <a:cubicBezTo>
                    <a:pt x="806996" y="60741"/>
                    <a:pt x="804863" y="54599"/>
                    <a:pt x="804863" y="47373"/>
                  </a:cubicBezTo>
                  <a:cubicBezTo>
                    <a:pt x="804863" y="38702"/>
                    <a:pt x="806996" y="31476"/>
                    <a:pt x="811975" y="26779"/>
                  </a:cubicBezTo>
                  <a:cubicBezTo>
                    <a:pt x="815531" y="22805"/>
                    <a:pt x="821220" y="20637"/>
                    <a:pt x="827266" y="20637"/>
                  </a:cubicBezTo>
                  <a:close/>
                  <a:moveTo>
                    <a:pt x="691155" y="20637"/>
                  </a:moveTo>
                  <a:cubicBezTo>
                    <a:pt x="692595" y="20637"/>
                    <a:pt x="695114" y="20637"/>
                    <a:pt x="696553" y="21358"/>
                  </a:cubicBezTo>
                  <a:lnTo>
                    <a:pt x="696553" y="30725"/>
                  </a:lnTo>
                  <a:cubicBezTo>
                    <a:pt x="694394" y="30005"/>
                    <a:pt x="692595" y="30005"/>
                    <a:pt x="691155" y="30005"/>
                  </a:cubicBezTo>
                  <a:cubicBezTo>
                    <a:pt x="687197" y="30005"/>
                    <a:pt x="684678" y="31446"/>
                    <a:pt x="682519" y="34688"/>
                  </a:cubicBezTo>
                  <a:cubicBezTo>
                    <a:pt x="680000" y="37931"/>
                    <a:pt x="679281" y="41894"/>
                    <a:pt x="679281" y="47298"/>
                  </a:cubicBezTo>
                  <a:lnTo>
                    <a:pt x="679281" y="71077"/>
                  </a:lnTo>
                  <a:lnTo>
                    <a:pt x="669925" y="71077"/>
                  </a:lnTo>
                  <a:lnTo>
                    <a:pt x="669925" y="22078"/>
                  </a:lnTo>
                  <a:lnTo>
                    <a:pt x="676762" y="22078"/>
                  </a:lnTo>
                  <a:lnTo>
                    <a:pt x="678561" y="29284"/>
                  </a:lnTo>
                  <a:cubicBezTo>
                    <a:pt x="681799" y="23880"/>
                    <a:pt x="685758" y="20637"/>
                    <a:pt x="691155" y="20637"/>
                  </a:cubicBezTo>
                  <a:close/>
                  <a:moveTo>
                    <a:pt x="634560" y="20637"/>
                  </a:moveTo>
                  <a:cubicBezTo>
                    <a:pt x="642351" y="20637"/>
                    <a:pt x="647663" y="22805"/>
                    <a:pt x="651559" y="27502"/>
                  </a:cubicBezTo>
                  <a:cubicBezTo>
                    <a:pt x="655454" y="32560"/>
                    <a:pt x="656871" y="39425"/>
                    <a:pt x="656871" y="48096"/>
                  </a:cubicBezTo>
                  <a:lnTo>
                    <a:pt x="619687" y="48096"/>
                  </a:lnTo>
                  <a:cubicBezTo>
                    <a:pt x="619687" y="53877"/>
                    <a:pt x="622166" y="58573"/>
                    <a:pt x="625353" y="60741"/>
                  </a:cubicBezTo>
                  <a:cubicBezTo>
                    <a:pt x="627478" y="63270"/>
                    <a:pt x="630665" y="63993"/>
                    <a:pt x="634560" y="63993"/>
                  </a:cubicBezTo>
                  <a:cubicBezTo>
                    <a:pt x="637748" y="63993"/>
                    <a:pt x="639872" y="63270"/>
                    <a:pt x="642351" y="61464"/>
                  </a:cubicBezTo>
                  <a:cubicBezTo>
                    <a:pt x="645184" y="60741"/>
                    <a:pt x="646955" y="59296"/>
                    <a:pt x="647663" y="56767"/>
                  </a:cubicBezTo>
                  <a:lnTo>
                    <a:pt x="656871" y="56767"/>
                  </a:lnTo>
                  <a:cubicBezTo>
                    <a:pt x="655454" y="61464"/>
                    <a:pt x="652975" y="65438"/>
                    <a:pt x="649080" y="68690"/>
                  </a:cubicBezTo>
                  <a:cubicBezTo>
                    <a:pt x="645184" y="71219"/>
                    <a:pt x="640581" y="72664"/>
                    <a:pt x="635269" y="72664"/>
                  </a:cubicBezTo>
                  <a:cubicBezTo>
                    <a:pt x="627478" y="72664"/>
                    <a:pt x="621458" y="70135"/>
                    <a:pt x="617562" y="65438"/>
                  </a:cubicBezTo>
                  <a:cubicBezTo>
                    <a:pt x="613667" y="60741"/>
                    <a:pt x="611188" y="54599"/>
                    <a:pt x="611188" y="46651"/>
                  </a:cubicBezTo>
                  <a:cubicBezTo>
                    <a:pt x="611188" y="37979"/>
                    <a:pt x="613667" y="30754"/>
                    <a:pt x="618979" y="26057"/>
                  </a:cubicBezTo>
                  <a:cubicBezTo>
                    <a:pt x="622874" y="22082"/>
                    <a:pt x="628186" y="20637"/>
                    <a:pt x="634560" y="20637"/>
                  </a:cubicBezTo>
                  <a:close/>
                  <a:moveTo>
                    <a:pt x="426598" y="20637"/>
                  </a:moveTo>
                  <a:cubicBezTo>
                    <a:pt x="434035" y="20637"/>
                    <a:pt x="439701" y="22805"/>
                    <a:pt x="443597" y="27502"/>
                  </a:cubicBezTo>
                  <a:cubicBezTo>
                    <a:pt x="447492" y="32560"/>
                    <a:pt x="448909" y="39425"/>
                    <a:pt x="448909" y="48096"/>
                  </a:cubicBezTo>
                  <a:lnTo>
                    <a:pt x="411724" y="48096"/>
                  </a:lnTo>
                  <a:cubicBezTo>
                    <a:pt x="411724" y="53877"/>
                    <a:pt x="414203" y="58573"/>
                    <a:pt x="417036" y="60741"/>
                  </a:cubicBezTo>
                  <a:cubicBezTo>
                    <a:pt x="419515" y="63270"/>
                    <a:pt x="422702" y="63993"/>
                    <a:pt x="426598" y="63993"/>
                  </a:cubicBezTo>
                  <a:cubicBezTo>
                    <a:pt x="429431" y="63993"/>
                    <a:pt x="431910" y="63270"/>
                    <a:pt x="434035" y="61464"/>
                  </a:cubicBezTo>
                  <a:cubicBezTo>
                    <a:pt x="437222" y="60741"/>
                    <a:pt x="438639" y="59296"/>
                    <a:pt x="439701" y="56767"/>
                  </a:cubicBezTo>
                  <a:lnTo>
                    <a:pt x="448909" y="56767"/>
                  </a:lnTo>
                  <a:cubicBezTo>
                    <a:pt x="447492" y="61464"/>
                    <a:pt x="445013" y="65438"/>
                    <a:pt x="441118" y="68690"/>
                  </a:cubicBezTo>
                  <a:cubicBezTo>
                    <a:pt x="437222" y="71219"/>
                    <a:pt x="432618" y="72664"/>
                    <a:pt x="427306" y="72664"/>
                  </a:cubicBezTo>
                  <a:cubicBezTo>
                    <a:pt x="419515" y="72664"/>
                    <a:pt x="413141" y="70135"/>
                    <a:pt x="409245" y="65438"/>
                  </a:cubicBezTo>
                  <a:cubicBezTo>
                    <a:pt x="405704" y="60741"/>
                    <a:pt x="403225" y="54599"/>
                    <a:pt x="403225" y="46651"/>
                  </a:cubicBezTo>
                  <a:cubicBezTo>
                    <a:pt x="403225" y="37979"/>
                    <a:pt x="405704" y="30754"/>
                    <a:pt x="411016" y="26057"/>
                  </a:cubicBezTo>
                  <a:cubicBezTo>
                    <a:pt x="414911" y="22082"/>
                    <a:pt x="420223" y="20637"/>
                    <a:pt x="426598" y="20637"/>
                  </a:cubicBezTo>
                  <a:close/>
                  <a:moveTo>
                    <a:pt x="375436" y="20637"/>
                  </a:moveTo>
                  <a:cubicBezTo>
                    <a:pt x="381281" y="20637"/>
                    <a:pt x="386029" y="22058"/>
                    <a:pt x="389317" y="25966"/>
                  </a:cubicBezTo>
                  <a:cubicBezTo>
                    <a:pt x="391508" y="29163"/>
                    <a:pt x="393334" y="33781"/>
                    <a:pt x="393334" y="39110"/>
                  </a:cubicBezTo>
                  <a:lnTo>
                    <a:pt x="393334" y="71082"/>
                  </a:lnTo>
                  <a:lnTo>
                    <a:pt x="383472" y="71082"/>
                  </a:lnTo>
                  <a:lnTo>
                    <a:pt x="383472" y="38399"/>
                  </a:lnTo>
                  <a:cubicBezTo>
                    <a:pt x="383472" y="31295"/>
                    <a:pt x="380550" y="27387"/>
                    <a:pt x="373245" y="27387"/>
                  </a:cubicBezTo>
                  <a:cubicBezTo>
                    <a:pt x="369227" y="27387"/>
                    <a:pt x="366670" y="29163"/>
                    <a:pt x="364479" y="31295"/>
                  </a:cubicBezTo>
                  <a:cubicBezTo>
                    <a:pt x="361922" y="33781"/>
                    <a:pt x="361191" y="36979"/>
                    <a:pt x="361191" y="39820"/>
                  </a:cubicBezTo>
                  <a:lnTo>
                    <a:pt x="361191" y="70372"/>
                  </a:lnTo>
                  <a:lnTo>
                    <a:pt x="352425" y="70372"/>
                  </a:lnTo>
                  <a:lnTo>
                    <a:pt x="352425" y="22058"/>
                  </a:lnTo>
                  <a:lnTo>
                    <a:pt x="359730" y="22058"/>
                  </a:lnTo>
                  <a:lnTo>
                    <a:pt x="360461" y="28453"/>
                  </a:lnTo>
                  <a:cubicBezTo>
                    <a:pt x="364479" y="23834"/>
                    <a:pt x="369227" y="20637"/>
                    <a:pt x="375436" y="20637"/>
                  </a:cubicBezTo>
                  <a:close/>
                  <a:moveTo>
                    <a:pt x="315290" y="20637"/>
                  </a:moveTo>
                  <a:cubicBezTo>
                    <a:pt x="322372" y="20637"/>
                    <a:pt x="327684" y="22782"/>
                    <a:pt x="330871" y="28500"/>
                  </a:cubicBezTo>
                  <a:lnTo>
                    <a:pt x="332288" y="22067"/>
                  </a:lnTo>
                  <a:lnTo>
                    <a:pt x="339371" y="22067"/>
                  </a:lnTo>
                  <a:lnTo>
                    <a:pt x="339371" y="69601"/>
                  </a:lnTo>
                  <a:cubicBezTo>
                    <a:pt x="339371" y="76034"/>
                    <a:pt x="337246" y="80680"/>
                    <a:pt x="332288" y="83897"/>
                  </a:cubicBezTo>
                  <a:cubicBezTo>
                    <a:pt x="328747" y="87113"/>
                    <a:pt x="323081" y="88543"/>
                    <a:pt x="317060" y="88543"/>
                  </a:cubicBezTo>
                  <a:cubicBezTo>
                    <a:pt x="309978" y="88543"/>
                    <a:pt x="304666" y="87113"/>
                    <a:pt x="300770" y="83897"/>
                  </a:cubicBezTo>
                  <a:cubicBezTo>
                    <a:pt x="298291" y="81395"/>
                    <a:pt x="296167" y="78536"/>
                    <a:pt x="295458" y="73532"/>
                  </a:cubicBezTo>
                  <a:lnTo>
                    <a:pt x="304666" y="73532"/>
                  </a:lnTo>
                  <a:cubicBezTo>
                    <a:pt x="305374" y="76034"/>
                    <a:pt x="306082" y="78536"/>
                    <a:pt x="308561" y="79251"/>
                  </a:cubicBezTo>
                  <a:cubicBezTo>
                    <a:pt x="310686" y="80680"/>
                    <a:pt x="313165" y="81395"/>
                    <a:pt x="317060" y="81395"/>
                  </a:cubicBezTo>
                  <a:cubicBezTo>
                    <a:pt x="321664" y="81395"/>
                    <a:pt x="325560" y="79965"/>
                    <a:pt x="327684" y="77464"/>
                  </a:cubicBezTo>
                  <a:cubicBezTo>
                    <a:pt x="330163" y="75319"/>
                    <a:pt x="330871" y="72103"/>
                    <a:pt x="330871" y="68886"/>
                  </a:cubicBezTo>
                  <a:lnTo>
                    <a:pt x="330871" y="62810"/>
                  </a:lnTo>
                  <a:cubicBezTo>
                    <a:pt x="326976" y="66742"/>
                    <a:pt x="321664" y="68886"/>
                    <a:pt x="314581" y="68886"/>
                  </a:cubicBezTo>
                  <a:cubicBezTo>
                    <a:pt x="308561" y="68886"/>
                    <a:pt x="302895" y="66742"/>
                    <a:pt x="299000" y="62095"/>
                  </a:cubicBezTo>
                  <a:cubicBezTo>
                    <a:pt x="295458" y="57449"/>
                    <a:pt x="293688" y="51731"/>
                    <a:pt x="293688" y="44940"/>
                  </a:cubicBezTo>
                  <a:cubicBezTo>
                    <a:pt x="293688" y="37078"/>
                    <a:pt x="296167" y="30644"/>
                    <a:pt x="300770" y="25998"/>
                  </a:cubicBezTo>
                  <a:cubicBezTo>
                    <a:pt x="304666" y="22067"/>
                    <a:pt x="309978" y="20637"/>
                    <a:pt x="315290" y="20637"/>
                  </a:cubicBezTo>
                  <a:close/>
                  <a:moveTo>
                    <a:pt x="83698" y="20637"/>
                  </a:moveTo>
                  <a:cubicBezTo>
                    <a:pt x="91489" y="20637"/>
                    <a:pt x="96801" y="22805"/>
                    <a:pt x="100697" y="27502"/>
                  </a:cubicBezTo>
                  <a:cubicBezTo>
                    <a:pt x="104592" y="32560"/>
                    <a:pt x="106009" y="39425"/>
                    <a:pt x="106009" y="48096"/>
                  </a:cubicBezTo>
                  <a:lnTo>
                    <a:pt x="68824" y="48096"/>
                  </a:lnTo>
                  <a:cubicBezTo>
                    <a:pt x="68824" y="53877"/>
                    <a:pt x="71303" y="58573"/>
                    <a:pt x="74490" y="60741"/>
                  </a:cubicBezTo>
                  <a:cubicBezTo>
                    <a:pt x="76615" y="63270"/>
                    <a:pt x="79802" y="63993"/>
                    <a:pt x="83698" y="63993"/>
                  </a:cubicBezTo>
                  <a:cubicBezTo>
                    <a:pt x="86885" y="63993"/>
                    <a:pt x="89010" y="63270"/>
                    <a:pt x="91489" y="61464"/>
                  </a:cubicBezTo>
                  <a:cubicBezTo>
                    <a:pt x="95384" y="60741"/>
                    <a:pt x="96093" y="59296"/>
                    <a:pt x="96801" y="56767"/>
                  </a:cubicBezTo>
                  <a:lnTo>
                    <a:pt x="106009" y="56767"/>
                  </a:lnTo>
                  <a:cubicBezTo>
                    <a:pt x="104592" y="61464"/>
                    <a:pt x="102113" y="65438"/>
                    <a:pt x="98218" y="68690"/>
                  </a:cubicBezTo>
                  <a:cubicBezTo>
                    <a:pt x="94322" y="71219"/>
                    <a:pt x="89718" y="72664"/>
                    <a:pt x="84406" y="72664"/>
                  </a:cubicBezTo>
                  <a:cubicBezTo>
                    <a:pt x="76615" y="72664"/>
                    <a:pt x="70595" y="70135"/>
                    <a:pt x="66699" y="65438"/>
                  </a:cubicBezTo>
                  <a:cubicBezTo>
                    <a:pt x="62804" y="60741"/>
                    <a:pt x="60325" y="54599"/>
                    <a:pt x="60325" y="46651"/>
                  </a:cubicBezTo>
                  <a:cubicBezTo>
                    <a:pt x="60325" y="37979"/>
                    <a:pt x="62804" y="30754"/>
                    <a:pt x="68116" y="26057"/>
                  </a:cubicBezTo>
                  <a:cubicBezTo>
                    <a:pt x="72011" y="22082"/>
                    <a:pt x="77323" y="20637"/>
                    <a:pt x="83698" y="20637"/>
                  </a:cubicBezTo>
                  <a:close/>
                  <a:moveTo>
                    <a:pt x="913823" y="11112"/>
                  </a:moveTo>
                  <a:lnTo>
                    <a:pt x="922234" y="11112"/>
                  </a:lnTo>
                  <a:lnTo>
                    <a:pt x="922234" y="22854"/>
                  </a:lnTo>
                  <a:lnTo>
                    <a:pt x="932398" y="22854"/>
                  </a:lnTo>
                  <a:lnTo>
                    <a:pt x="932398" y="30682"/>
                  </a:lnTo>
                  <a:lnTo>
                    <a:pt x="922234" y="30682"/>
                  </a:lnTo>
                  <a:lnTo>
                    <a:pt x="922234" y="59504"/>
                  </a:lnTo>
                  <a:cubicBezTo>
                    <a:pt x="922234" y="63418"/>
                    <a:pt x="923987" y="64841"/>
                    <a:pt x="927842" y="64841"/>
                  </a:cubicBezTo>
                  <a:cubicBezTo>
                    <a:pt x="929244" y="64841"/>
                    <a:pt x="931697" y="64130"/>
                    <a:pt x="933099" y="64130"/>
                  </a:cubicBezTo>
                  <a:lnTo>
                    <a:pt x="933099" y="71958"/>
                  </a:lnTo>
                  <a:cubicBezTo>
                    <a:pt x="930996" y="72669"/>
                    <a:pt x="928543" y="72669"/>
                    <a:pt x="926090" y="72669"/>
                  </a:cubicBezTo>
                  <a:cubicBezTo>
                    <a:pt x="921533" y="72669"/>
                    <a:pt x="918730" y="71246"/>
                    <a:pt x="916276" y="68755"/>
                  </a:cubicBezTo>
                  <a:cubicBezTo>
                    <a:pt x="914874" y="66620"/>
                    <a:pt x="913122" y="63418"/>
                    <a:pt x="913122" y="59504"/>
                  </a:cubicBezTo>
                  <a:lnTo>
                    <a:pt x="913122" y="30682"/>
                  </a:lnTo>
                  <a:lnTo>
                    <a:pt x="906463" y="30682"/>
                  </a:lnTo>
                  <a:lnTo>
                    <a:pt x="906463" y="22854"/>
                  </a:lnTo>
                  <a:lnTo>
                    <a:pt x="913122" y="22854"/>
                  </a:lnTo>
                  <a:close/>
                  <a:moveTo>
                    <a:pt x="708147" y="11112"/>
                  </a:moveTo>
                  <a:lnTo>
                    <a:pt x="716940" y="11112"/>
                  </a:lnTo>
                  <a:lnTo>
                    <a:pt x="716940" y="22854"/>
                  </a:lnTo>
                  <a:lnTo>
                    <a:pt x="727197" y="22854"/>
                  </a:lnTo>
                  <a:lnTo>
                    <a:pt x="727197" y="30682"/>
                  </a:lnTo>
                  <a:lnTo>
                    <a:pt x="716940" y="30682"/>
                  </a:lnTo>
                  <a:lnTo>
                    <a:pt x="716940" y="59504"/>
                  </a:lnTo>
                  <a:cubicBezTo>
                    <a:pt x="716940" y="63418"/>
                    <a:pt x="718405" y="64841"/>
                    <a:pt x="722435" y="64841"/>
                  </a:cubicBezTo>
                  <a:cubicBezTo>
                    <a:pt x="724267" y="64841"/>
                    <a:pt x="726465" y="64130"/>
                    <a:pt x="728296" y="64130"/>
                  </a:cubicBezTo>
                  <a:lnTo>
                    <a:pt x="728296" y="71958"/>
                  </a:lnTo>
                  <a:cubicBezTo>
                    <a:pt x="725732" y="72669"/>
                    <a:pt x="723168" y="72669"/>
                    <a:pt x="720969" y="72669"/>
                  </a:cubicBezTo>
                  <a:cubicBezTo>
                    <a:pt x="716207" y="72669"/>
                    <a:pt x="712910" y="71246"/>
                    <a:pt x="710345" y="68755"/>
                  </a:cubicBezTo>
                  <a:cubicBezTo>
                    <a:pt x="708880" y="66620"/>
                    <a:pt x="707415" y="63418"/>
                    <a:pt x="707415" y="59504"/>
                  </a:cubicBezTo>
                  <a:lnTo>
                    <a:pt x="707415" y="30682"/>
                  </a:lnTo>
                  <a:lnTo>
                    <a:pt x="700088" y="30682"/>
                  </a:lnTo>
                  <a:lnTo>
                    <a:pt x="700088" y="22854"/>
                  </a:lnTo>
                  <a:lnTo>
                    <a:pt x="707415" y="22854"/>
                  </a:lnTo>
                  <a:close/>
                  <a:moveTo>
                    <a:pt x="495083" y="4762"/>
                  </a:moveTo>
                  <a:lnTo>
                    <a:pt x="504464" y="4762"/>
                  </a:lnTo>
                  <a:lnTo>
                    <a:pt x="504464" y="71238"/>
                  </a:lnTo>
                  <a:lnTo>
                    <a:pt x="497248" y="71238"/>
                  </a:lnTo>
                  <a:lnTo>
                    <a:pt x="495805" y="64090"/>
                  </a:lnTo>
                  <a:cubicBezTo>
                    <a:pt x="491836" y="69451"/>
                    <a:pt x="486424" y="72668"/>
                    <a:pt x="479208" y="72668"/>
                  </a:cubicBezTo>
                  <a:cubicBezTo>
                    <a:pt x="471992" y="72668"/>
                    <a:pt x="466580" y="70166"/>
                    <a:pt x="462612" y="65520"/>
                  </a:cubicBezTo>
                  <a:cubicBezTo>
                    <a:pt x="458643" y="60874"/>
                    <a:pt x="457200" y="54798"/>
                    <a:pt x="457200" y="47650"/>
                  </a:cubicBezTo>
                  <a:cubicBezTo>
                    <a:pt x="457200" y="38358"/>
                    <a:pt x="459365" y="32282"/>
                    <a:pt x="464416" y="27278"/>
                  </a:cubicBezTo>
                  <a:cubicBezTo>
                    <a:pt x="468384" y="23704"/>
                    <a:pt x="473075" y="21917"/>
                    <a:pt x="479208" y="21917"/>
                  </a:cubicBezTo>
                  <a:cubicBezTo>
                    <a:pt x="486424" y="21917"/>
                    <a:pt x="491115" y="24419"/>
                    <a:pt x="495083" y="29780"/>
                  </a:cubicBezTo>
                  <a:close/>
                  <a:moveTo>
                    <a:pt x="735013" y="3175"/>
                  </a:moveTo>
                  <a:lnTo>
                    <a:pt x="745754" y="3175"/>
                  </a:lnTo>
                  <a:lnTo>
                    <a:pt x="745754" y="13897"/>
                  </a:lnTo>
                  <a:lnTo>
                    <a:pt x="735013" y="13897"/>
                  </a:lnTo>
                  <a:close/>
                  <a:moveTo>
                    <a:pt x="273050" y="3175"/>
                  </a:moveTo>
                  <a:lnTo>
                    <a:pt x="283780" y="3175"/>
                  </a:lnTo>
                  <a:lnTo>
                    <a:pt x="283780" y="13897"/>
                  </a:lnTo>
                  <a:lnTo>
                    <a:pt x="273050" y="13897"/>
                  </a:lnTo>
                  <a:close/>
                  <a:moveTo>
                    <a:pt x="117475" y="3175"/>
                  </a:moveTo>
                  <a:lnTo>
                    <a:pt x="126647" y="3175"/>
                  </a:lnTo>
                  <a:lnTo>
                    <a:pt x="126647" y="71074"/>
                  </a:lnTo>
                  <a:lnTo>
                    <a:pt x="117475" y="71074"/>
                  </a:lnTo>
                  <a:close/>
                  <a:moveTo>
                    <a:pt x="775527" y="1587"/>
                  </a:moveTo>
                  <a:cubicBezTo>
                    <a:pt x="779489" y="2300"/>
                    <a:pt x="783451" y="3369"/>
                    <a:pt x="788134" y="4081"/>
                  </a:cubicBezTo>
                  <a:lnTo>
                    <a:pt x="788134" y="11922"/>
                  </a:lnTo>
                  <a:cubicBezTo>
                    <a:pt x="784172" y="10853"/>
                    <a:pt x="780210" y="10140"/>
                    <a:pt x="777688" y="10140"/>
                  </a:cubicBezTo>
                  <a:cubicBezTo>
                    <a:pt x="774807" y="10140"/>
                    <a:pt x="773006" y="11209"/>
                    <a:pt x="771565" y="11922"/>
                  </a:cubicBezTo>
                  <a:cubicBezTo>
                    <a:pt x="770124" y="12991"/>
                    <a:pt x="770124" y="14060"/>
                    <a:pt x="770124" y="16555"/>
                  </a:cubicBezTo>
                  <a:lnTo>
                    <a:pt x="770124" y="22614"/>
                  </a:lnTo>
                  <a:lnTo>
                    <a:pt x="794978" y="22614"/>
                  </a:lnTo>
                  <a:lnTo>
                    <a:pt x="794978" y="71081"/>
                  </a:lnTo>
                  <a:lnTo>
                    <a:pt x="785613" y="71081"/>
                  </a:lnTo>
                  <a:lnTo>
                    <a:pt x="785613" y="29741"/>
                  </a:lnTo>
                  <a:lnTo>
                    <a:pt x="769044" y="29741"/>
                  </a:lnTo>
                  <a:lnTo>
                    <a:pt x="769044" y="71081"/>
                  </a:lnTo>
                  <a:lnTo>
                    <a:pt x="759679" y="71081"/>
                  </a:lnTo>
                  <a:lnTo>
                    <a:pt x="759679" y="29741"/>
                  </a:lnTo>
                  <a:lnTo>
                    <a:pt x="752475" y="29741"/>
                  </a:lnTo>
                  <a:lnTo>
                    <a:pt x="752475" y="21901"/>
                  </a:lnTo>
                  <a:lnTo>
                    <a:pt x="759679" y="21901"/>
                  </a:lnTo>
                  <a:lnTo>
                    <a:pt x="759679" y="16555"/>
                  </a:lnTo>
                  <a:cubicBezTo>
                    <a:pt x="759679" y="11922"/>
                    <a:pt x="761119" y="8714"/>
                    <a:pt x="763641" y="5507"/>
                  </a:cubicBezTo>
                  <a:cubicBezTo>
                    <a:pt x="766162" y="3369"/>
                    <a:pt x="770124" y="1587"/>
                    <a:pt x="775527" y="1587"/>
                  </a:cubicBezTo>
                  <a:close/>
                  <a:moveTo>
                    <a:pt x="576736" y="1587"/>
                  </a:moveTo>
                  <a:cubicBezTo>
                    <a:pt x="585425" y="1587"/>
                    <a:pt x="592667" y="4112"/>
                    <a:pt x="598097" y="9524"/>
                  </a:cubicBezTo>
                  <a:cubicBezTo>
                    <a:pt x="602804" y="13493"/>
                    <a:pt x="605339" y="18905"/>
                    <a:pt x="606063" y="25400"/>
                  </a:cubicBezTo>
                  <a:lnTo>
                    <a:pt x="596649" y="25400"/>
                  </a:lnTo>
                  <a:cubicBezTo>
                    <a:pt x="595925" y="20710"/>
                    <a:pt x="593391" y="16740"/>
                    <a:pt x="589408" y="13493"/>
                  </a:cubicBezTo>
                  <a:cubicBezTo>
                    <a:pt x="586149" y="11328"/>
                    <a:pt x="581443" y="9524"/>
                    <a:pt x="576736" y="9524"/>
                  </a:cubicBezTo>
                  <a:cubicBezTo>
                    <a:pt x="569495" y="9524"/>
                    <a:pt x="564064" y="12050"/>
                    <a:pt x="560081" y="17462"/>
                  </a:cubicBezTo>
                  <a:cubicBezTo>
                    <a:pt x="556099" y="22153"/>
                    <a:pt x="554650" y="28647"/>
                    <a:pt x="554650" y="37306"/>
                  </a:cubicBezTo>
                  <a:cubicBezTo>
                    <a:pt x="554650" y="46687"/>
                    <a:pt x="556823" y="53903"/>
                    <a:pt x="561892" y="58593"/>
                  </a:cubicBezTo>
                  <a:cubicBezTo>
                    <a:pt x="564064" y="62562"/>
                    <a:pt x="568771" y="64005"/>
                    <a:pt x="575288" y="64005"/>
                  </a:cubicBezTo>
                  <a:cubicBezTo>
                    <a:pt x="580719" y="64005"/>
                    <a:pt x="586149" y="62562"/>
                    <a:pt x="589408" y="58593"/>
                  </a:cubicBezTo>
                  <a:cubicBezTo>
                    <a:pt x="592667" y="55346"/>
                    <a:pt x="594115" y="51377"/>
                    <a:pt x="594839" y="46687"/>
                  </a:cubicBezTo>
                  <a:lnTo>
                    <a:pt x="604614" y="46687"/>
                  </a:lnTo>
                  <a:cubicBezTo>
                    <a:pt x="604614" y="51377"/>
                    <a:pt x="602804" y="55346"/>
                    <a:pt x="600632" y="59315"/>
                  </a:cubicBezTo>
                  <a:cubicBezTo>
                    <a:pt x="598097" y="63284"/>
                    <a:pt x="594115" y="66531"/>
                    <a:pt x="590132" y="68696"/>
                  </a:cubicBezTo>
                  <a:cubicBezTo>
                    <a:pt x="585425" y="71221"/>
                    <a:pt x="580719" y="72664"/>
                    <a:pt x="575288" y="72664"/>
                  </a:cubicBezTo>
                  <a:cubicBezTo>
                    <a:pt x="564788" y="72664"/>
                    <a:pt x="556823" y="69417"/>
                    <a:pt x="551392" y="62562"/>
                  </a:cubicBezTo>
                  <a:cubicBezTo>
                    <a:pt x="546685" y="56068"/>
                    <a:pt x="544513" y="48130"/>
                    <a:pt x="544513" y="37306"/>
                  </a:cubicBezTo>
                  <a:cubicBezTo>
                    <a:pt x="544513" y="25400"/>
                    <a:pt x="547409" y="16019"/>
                    <a:pt x="554650" y="9524"/>
                  </a:cubicBezTo>
                  <a:cubicBezTo>
                    <a:pt x="560081" y="4112"/>
                    <a:pt x="567322" y="1587"/>
                    <a:pt x="576736" y="1587"/>
                  </a:cubicBezTo>
                  <a:close/>
                  <a:moveTo>
                    <a:pt x="155904" y="1587"/>
                  </a:moveTo>
                  <a:cubicBezTo>
                    <a:pt x="158847" y="1587"/>
                    <a:pt x="161421" y="1587"/>
                    <a:pt x="164732" y="2656"/>
                  </a:cubicBezTo>
                  <a:lnTo>
                    <a:pt x="164732" y="10140"/>
                  </a:lnTo>
                  <a:cubicBezTo>
                    <a:pt x="161421" y="9427"/>
                    <a:pt x="158847" y="9427"/>
                    <a:pt x="157375" y="9427"/>
                  </a:cubicBezTo>
                  <a:cubicBezTo>
                    <a:pt x="155904" y="9427"/>
                    <a:pt x="154065" y="10140"/>
                    <a:pt x="153329" y="11209"/>
                  </a:cubicBezTo>
                  <a:cubicBezTo>
                    <a:pt x="152594" y="11922"/>
                    <a:pt x="151858" y="13347"/>
                    <a:pt x="151858" y="15129"/>
                  </a:cubicBezTo>
                  <a:lnTo>
                    <a:pt x="151858" y="21901"/>
                  </a:lnTo>
                  <a:lnTo>
                    <a:pt x="162157" y="21901"/>
                  </a:lnTo>
                  <a:lnTo>
                    <a:pt x="162157" y="29741"/>
                  </a:lnTo>
                  <a:lnTo>
                    <a:pt x="151858" y="29741"/>
                  </a:lnTo>
                  <a:lnTo>
                    <a:pt x="151858" y="71081"/>
                  </a:lnTo>
                  <a:lnTo>
                    <a:pt x="142294" y="71081"/>
                  </a:lnTo>
                  <a:lnTo>
                    <a:pt x="142294" y="29741"/>
                  </a:lnTo>
                  <a:lnTo>
                    <a:pt x="134938" y="29741"/>
                  </a:lnTo>
                  <a:lnTo>
                    <a:pt x="134938" y="21901"/>
                  </a:lnTo>
                  <a:lnTo>
                    <a:pt x="142294" y="21901"/>
                  </a:lnTo>
                  <a:lnTo>
                    <a:pt x="142294" y="15129"/>
                  </a:lnTo>
                  <a:cubicBezTo>
                    <a:pt x="142294" y="10140"/>
                    <a:pt x="144133" y="7289"/>
                    <a:pt x="146340" y="4794"/>
                  </a:cubicBezTo>
                  <a:cubicBezTo>
                    <a:pt x="148915" y="2656"/>
                    <a:pt x="151858" y="1587"/>
                    <a:pt x="155904" y="1587"/>
                  </a:cubicBezTo>
                  <a:close/>
                  <a:moveTo>
                    <a:pt x="236001" y="0"/>
                  </a:moveTo>
                  <a:cubicBezTo>
                    <a:pt x="243865" y="0"/>
                    <a:pt x="249942" y="1428"/>
                    <a:pt x="254588" y="5358"/>
                  </a:cubicBezTo>
                  <a:cubicBezTo>
                    <a:pt x="259235" y="8572"/>
                    <a:pt x="261738" y="13216"/>
                    <a:pt x="262452" y="17859"/>
                  </a:cubicBezTo>
                  <a:lnTo>
                    <a:pt x="252444" y="17859"/>
                  </a:lnTo>
                  <a:cubicBezTo>
                    <a:pt x="251729" y="13930"/>
                    <a:pt x="249942" y="11787"/>
                    <a:pt x="246725" y="10001"/>
                  </a:cubicBezTo>
                  <a:cubicBezTo>
                    <a:pt x="243865" y="8572"/>
                    <a:pt x="240648" y="7858"/>
                    <a:pt x="236001" y="7858"/>
                  </a:cubicBezTo>
                  <a:cubicBezTo>
                    <a:pt x="230639" y="7858"/>
                    <a:pt x="226707" y="8572"/>
                    <a:pt x="224205" y="10715"/>
                  </a:cubicBezTo>
                  <a:cubicBezTo>
                    <a:pt x="222061" y="12501"/>
                    <a:pt x="220988" y="14644"/>
                    <a:pt x="220988" y="17145"/>
                  </a:cubicBezTo>
                  <a:cubicBezTo>
                    <a:pt x="220988" y="18573"/>
                    <a:pt x="221346" y="20359"/>
                    <a:pt x="222061" y="21074"/>
                  </a:cubicBezTo>
                  <a:cubicBezTo>
                    <a:pt x="223133" y="21789"/>
                    <a:pt x="223490" y="22503"/>
                    <a:pt x="224920" y="24289"/>
                  </a:cubicBezTo>
                  <a:cubicBezTo>
                    <a:pt x="227422" y="25718"/>
                    <a:pt x="232069" y="27146"/>
                    <a:pt x="239218" y="29647"/>
                  </a:cubicBezTo>
                  <a:cubicBezTo>
                    <a:pt x="248512" y="32861"/>
                    <a:pt x="255303" y="35719"/>
                    <a:pt x="258520" y="38933"/>
                  </a:cubicBezTo>
                  <a:cubicBezTo>
                    <a:pt x="261738" y="42148"/>
                    <a:pt x="263167" y="46077"/>
                    <a:pt x="263167" y="50721"/>
                  </a:cubicBezTo>
                  <a:cubicBezTo>
                    <a:pt x="263167" y="56793"/>
                    <a:pt x="261023" y="61436"/>
                    <a:pt x="255303" y="65365"/>
                  </a:cubicBezTo>
                  <a:cubicBezTo>
                    <a:pt x="250657" y="69294"/>
                    <a:pt x="244580" y="71080"/>
                    <a:pt x="236716" y="71080"/>
                  </a:cubicBezTo>
                  <a:cubicBezTo>
                    <a:pt x="228852" y="71080"/>
                    <a:pt x="222775" y="68580"/>
                    <a:pt x="217056" y="64651"/>
                  </a:cubicBezTo>
                  <a:cubicBezTo>
                    <a:pt x="212409" y="60722"/>
                    <a:pt x="210265" y="56078"/>
                    <a:pt x="209550" y="50721"/>
                  </a:cubicBezTo>
                  <a:lnTo>
                    <a:pt x="219558" y="50721"/>
                  </a:lnTo>
                  <a:cubicBezTo>
                    <a:pt x="220273" y="54650"/>
                    <a:pt x="222061" y="57864"/>
                    <a:pt x="225635" y="60007"/>
                  </a:cubicBezTo>
                  <a:cubicBezTo>
                    <a:pt x="228852" y="62508"/>
                    <a:pt x="232784" y="63222"/>
                    <a:pt x="237431" y="63222"/>
                  </a:cubicBezTo>
                  <a:cubicBezTo>
                    <a:pt x="243150" y="63222"/>
                    <a:pt x="247797" y="61436"/>
                    <a:pt x="250657" y="59293"/>
                  </a:cubicBezTo>
                  <a:cubicBezTo>
                    <a:pt x="251729" y="58579"/>
                    <a:pt x="253159" y="55364"/>
                    <a:pt x="253159" y="52149"/>
                  </a:cubicBezTo>
                  <a:cubicBezTo>
                    <a:pt x="253159" y="50006"/>
                    <a:pt x="252801" y="48220"/>
                    <a:pt x="251729" y="46791"/>
                  </a:cubicBezTo>
                  <a:cubicBezTo>
                    <a:pt x="251014" y="45363"/>
                    <a:pt x="248512" y="43577"/>
                    <a:pt x="245295" y="42148"/>
                  </a:cubicBezTo>
                  <a:cubicBezTo>
                    <a:pt x="242078" y="40362"/>
                    <a:pt x="237431" y="38933"/>
                    <a:pt x="232069" y="37505"/>
                  </a:cubicBezTo>
                  <a:cubicBezTo>
                    <a:pt x="224205" y="35004"/>
                    <a:pt x="218129" y="32861"/>
                    <a:pt x="215626" y="28932"/>
                  </a:cubicBezTo>
                  <a:cubicBezTo>
                    <a:pt x="213124" y="26432"/>
                    <a:pt x="211694" y="22503"/>
                    <a:pt x="211694" y="17859"/>
                  </a:cubicBezTo>
                  <a:cubicBezTo>
                    <a:pt x="211694" y="12501"/>
                    <a:pt x="214197" y="8572"/>
                    <a:pt x="218843" y="4643"/>
                  </a:cubicBezTo>
                  <a:cubicBezTo>
                    <a:pt x="223490" y="1428"/>
                    <a:pt x="228852" y="0"/>
                    <a:pt x="236001" y="0"/>
                  </a:cubicBezTo>
                  <a:close/>
                  <a:moveTo>
                    <a:pt x="26277" y="0"/>
                  </a:moveTo>
                  <a:cubicBezTo>
                    <a:pt x="34089" y="0"/>
                    <a:pt x="40481" y="1428"/>
                    <a:pt x="45097" y="5358"/>
                  </a:cubicBezTo>
                  <a:cubicBezTo>
                    <a:pt x="49714" y="8572"/>
                    <a:pt x="51844" y="13216"/>
                    <a:pt x="52909" y="17859"/>
                  </a:cubicBezTo>
                  <a:lnTo>
                    <a:pt x="42612" y="17859"/>
                  </a:lnTo>
                  <a:cubicBezTo>
                    <a:pt x="41901" y="13930"/>
                    <a:pt x="40481" y="11787"/>
                    <a:pt x="37285" y="10001"/>
                  </a:cubicBezTo>
                  <a:cubicBezTo>
                    <a:pt x="34089" y="8572"/>
                    <a:pt x="30893" y="7858"/>
                    <a:pt x="26277" y="7858"/>
                  </a:cubicBezTo>
                  <a:cubicBezTo>
                    <a:pt x="20951" y="7858"/>
                    <a:pt x="17044" y="8572"/>
                    <a:pt x="14914" y="10715"/>
                  </a:cubicBezTo>
                  <a:cubicBezTo>
                    <a:pt x="12428" y="12501"/>
                    <a:pt x="11718" y="14644"/>
                    <a:pt x="11718" y="17145"/>
                  </a:cubicBezTo>
                  <a:cubicBezTo>
                    <a:pt x="11718" y="18573"/>
                    <a:pt x="11718" y="20359"/>
                    <a:pt x="12428" y="21074"/>
                  </a:cubicBezTo>
                  <a:cubicBezTo>
                    <a:pt x="13138" y="21789"/>
                    <a:pt x="13849" y="22503"/>
                    <a:pt x="15624" y="24289"/>
                  </a:cubicBezTo>
                  <a:cubicBezTo>
                    <a:pt x="17755" y="25718"/>
                    <a:pt x="22371" y="27146"/>
                    <a:pt x="29473" y="29647"/>
                  </a:cubicBezTo>
                  <a:cubicBezTo>
                    <a:pt x="38706" y="32861"/>
                    <a:pt x="46163" y="35719"/>
                    <a:pt x="49003" y="38933"/>
                  </a:cubicBezTo>
                  <a:cubicBezTo>
                    <a:pt x="52199" y="42148"/>
                    <a:pt x="53620" y="46077"/>
                    <a:pt x="53620" y="50721"/>
                  </a:cubicBezTo>
                  <a:cubicBezTo>
                    <a:pt x="53620" y="56793"/>
                    <a:pt x="51134" y="61436"/>
                    <a:pt x="45807" y="65365"/>
                  </a:cubicBezTo>
                  <a:cubicBezTo>
                    <a:pt x="41191" y="69294"/>
                    <a:pt x="35155" y="71080"/>
                    <a:pt x="27342" y="71080"/>
                  </a:cubicBezTo>
                  <a:cubicBezTo>
                    <a:pt x="19885" y="71080"/>
                    <a:pt x="13138" y="68580"/>
                    <a:pt x="7812" y="64651"/>
                  </a:cubicBezTo>
                  <a:cubicBezTo>
                    <a:pt x="3196" y="60722"/>
                    <a:pt x="710" y="56078"/>
                    <a:pt x="0" y="50721"/>
                  </a:cubicBezTo>
                  <a:lnTo>
                    <a:pt x="9943" y="50721"/>
                  </a:lnTo>
                  <a:cubicBezTo>
                    <a:pt x="11008" y="54650"/>
                    <a:pt x="12428" y="57864"/>
                    <a:pt x="16334" y="60007"/>
                  </a:cubicBezTo>
                  <a:cubicBezTo>
                    <a:pt x="19530" y="62508"/>
                    <a:pt x="23436" y="63222"/>
                    <a:pt x="28053" y="63222"/>
                  </a:cubicBezTo>
                  <a:cubicBezTo>
                    <a:pt x="33379" y="63222"/>
                    <a:pt x="37995" y="61436"/>
                    <a:pt x="41191" y="59293"/>
                  </a:cubicBezTo>
                  <a:cubicBezTo>
                    <a:pt x="41901" y="58579"/>
                    <a:pt x="43322" y="55364"/>
                    <a:pt x="43322" y="52149"/>
                  </a:cubicBezTo>
                  <a:cubicBezTo>
                    <a:pt x="43322" y="50006"/>
                    <a:pt x="42612" y="48220"/>
                    <a:pt x="41901" y="46791"/>
                  </a:cubicBezTo>
                  <a:cubicBezTo>
                    <a:pt x="41191" y="45363"/>
                    <a:pt x="38706" y="43577"/>
                    <a:pt x="35865" y="42148"/>
                  </a:cubicBezTo>
                  <a:cubicBezTo>
                    <a:pt x="32669" y="40362"/>
                    <a:pt x="28053" y="38933"/>
                    <a:pt x="22371" y="37505"/>
                  </a:cubicBezTo>
                  <a:cubicBezTo>
                    <a:pt x="14914" y="35004"/>
                    <a:pt x="8522" y="32861"/>
                    <a:pt x="6392" y="28932"/>
                  </a:cubicBezTo>
                  <a:cubicBezTo>
                    <a:pt x="3906" y="26432"/>
                    <a:pt x="2485" y="22503"/>
                    <a:pt x="2485" y="17859"/>
                  </a:cubicBezTo>
                  <a:cubicBezTo>
                    <a:pt x="2485" y="12501"/>
                    <a:pt x="4616" y="8572"/>
                    <a:pt x="9232" y="4643"/>
                  </a:cubicBezTo>
                  <a:cubicBezTo>
                    <a:pt x="13849" y="1428"/>
                    <a:pt x="19530" y="0"/>
                    <a:pt x="26277" y="0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5" name="Freeform 182"/>
            <p:cNvSpPr>
              <a:spLocks noChangeArrowheads="1"/>
            </p:cNvSpPr>
            <p:nvPr/>
          </p:nvSpPr>
          <p:spPr bwMode="auto">
            <a:xfrm>
              <a:off x="5835205" y="3646933"/>
              <a:ext cx="865188" cy="212725"/>
            </a:xfrm>
            <a:custGeom>
              <a:avLst/>
              <a:gdLst>
                <a:gd name="T0" fmla="*/ 291 w 2405"/>
                <a:gd name="T1" fmla="*/ 591 h 592"/>
                <a:gd name="T2" fmla="*/ 2277 w 2405"/>
                <a:gd name="T3" fmla="*/ 591 h 592"/>
                <a:gd name="T4" fmla="*/ 2404 w 2405"/>
                <a:gd name="T5" fmla="*/ 464 h 592"/>
                <a:gd name="T6" fmla="*/ 2404 w 2405"/>
                <a:gd name="T7" fmla="*/ 126 h 592"/>
                <a:gd name="T8" fmla="*/ 2277 w 2405"/>
                <a:gd name="T9" fmla="*/ 0 h 592"/>
                <a:gd name="T10" fmla="*/ 291 w 2405"/>
                <a:gd name="T11" fmla="*/ 0 h 592"/>
                <a:gd name="T12" fmla="*/ 164 w 2405"/>
                <a:gd name="T13" fmla="*/ 126 h 592"/>
                <a:gd name="T14" fmla="*/ 164 w 2405"/>
                <a:gd name="T15" fmla="*/ 174 h 592"/>
                <a:gd name="T16" fmla="*/ 0 w 2405"/>
                <a:gd name="T17" fmla="*/ 288 h 592"/>
                <a:gd name="T18" fmla="*/ 164 w 2405"/>
                <a:gd name="T19" fmla="*/ 414 h 592"/>
                <a:gd name="T20" fmla="*/ 164 w 2405"/>
                <a:gd name="T21" fmla="*/ 464 h 592"/>
                <a:gd name="T22" fmla="*/ 291 w 2405"/>
                <a:gd name="T23" fmla="*/ 591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5" h="592">
                  <a:moveTo>
                    <a:pt x="291" y="591"/>
                  </a:moveTo>
                  <a:lnTo>
                    <a:pt x="2277" y="591"/>
                  </a:lnTo>
                  <a:cubicBezTo>
                    <a:pt x="2347" y="591"/>
                    <a:pt x="2404" y="534"/>
                    <a:pt x="2404" y="464"/>
                  </a:cubicBezTo>
                  <a:lnTo>
                    <a:pt x="2404" y="126"/>
                  </a:lnTo>
                  <a:cubicBezTo>
                    <a:pt x="2404" y="56"/>
                    <a:pt x="2347" y="0"/>
                    <a:pt x="2277" y="0"/>
                  </a:cubicBezTo>
                  <a:lnTo>
                    <a:pt x="291" y="0"/>
                  </a:lnTo>
                  <a:cubicBezTo>
                    <a:pt x="221" y="0"/>
                    <a:pt x="164" y="56"/>
                    <a:pt x="164" y="126"/>
                  </a:cubicBezTo>
                  <a:lnTo>
                    <a:pt x="164" y="174"/>
                  </a:lnTo>
                  <a:lnTo>
                    <a:pt x="0" y="288"/>
                  </a:lnTo>
                  <a:lnTo>
                    <a:pt x="164" y="414"/>
                  </a:lnTo>
                  <a:lnTo>
                    <a:pt x="164" y="464"/>
                  </a:lnTo>
                  <a:cubicBezTo>
                    <a:pt x="164" y="534"/>
                    <a:pt x="221" y="591"/>
                    <a:pt x="291" y="591"/>
                  </a:cubicBezTo>
                </a:path>
              </a:pathLst>
            </a:custGeom>
            <a:solidFill>
              <a:schemeClr val="bg2">
                <a:alpha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0" name="Freeform 239"/>
            <p:cNvSpPr>
              <a:spLocks noChangeArrowheads="1"/>
            </p:cNvSpPr>
            <p:nvPr/>
          </p:nvSpPr>
          <p:spPr bwMode="auto">
            <a:xfrm>
              <a:off x="5970143" y="3709508"/>
              <a:ext cx="672735" cy="71079"/>
            </a:xfrm>
            <a:custGeom>
              <a:avLst/>
              <a:gdLst>
                <a:gd name="connsiteX0" fmla="*/ 504458 w 672735"/>
                <a:gd name="connsiteY0" fmla="*/ 45607 h 71079"/>
                <a:gd name="connsiteX1" fmla="*/ 492369 w 672735"/>
                <a:gd name="connsiteY1" fmla="*/ 47790 h 71079"/>
                <a:gd name="connsiteX2" fmla="*/ 482844 w 672735"/>
                <a:gd name="connsiteY2" fmla="*/ 51064 h 71079"/>
                <a:gd name="connsiteX3" fmla="*/ 480279 w 672735"/>
                <a:gd name="connsiteY3" fmla="*/ 55794 h 71079"/>
                <a:gd name="connsiteX4" fmla="*/ 482844 w 672735"/>
                <a:gd name="connsiteY4" fmla="*/ 61615 h 71079"/>
                <a:gd name="connsiteX5" fmla="*/ 490171 w 672735"/>
                <a:gd name="connsiteY5" fmla="*/ 63797 h 71079"/>
                <a:gd name="connsiteX6" fmla="*/ 500428 w 672735"/>
                <a:gd name="connsiteY6" fmla="*/ 59796 h 71079"/>
                <a:gd name="connsiteX7" fmla="*/ 504458 w 672735"/>
                <a:gd name="connsiteY7" fmla="*/ 51792 h 71079"/>
                <a:gd name="connsiteX8" fmla="*/ 182196 w 672735"/>
                <a:gd name="connsiteY8" fmla="*/ 45607 h 71079"/>
                <a:gd name="connsiteX9" fmla="*/ 170106 w 672735"/>
                <a:gd name="connsiteY9" fmla="*/ 47790 h 71079"/>
                <a:gd name="connsiteX10" fmla="*/ 160581 w 672735"/>
                <a:gd name="connsiteY10" fmla="*/ 51064 h 71079"/>
                <a:gd name="connsiteX11" fmla="*/ 158017 w 672735"/>
                <a:gd name="connsiteY11" fmla="*/ 55794 h 71079"/>
                <a:gd name="connsiteX12" fmla="*/ 160581 w 672735"/>
                <a:gd name="connsiteY12" fmla="*/ 61615 h 71079"/>
                <a:gd name="connsiteX13" fmla="*/ 167542 w 672735"/>
                <a:gd name="connsiteY13" fmla="*/ 63797 h 71079"/>
                <a:gd name="connsiteX14" fmla="*/ 178166 w 672735"/>
                <a:gd name="connsiteY14" fmla="*/ 59796 h 71079"/>
                <a:gd name="connsiteX15" fmla="*/ 182196 w 672735"/>
                <a:gd name="connsiteY15" fmla="*/ 51792 h 71079"/>
                <a:gd name="connsiteX16" fmla="*/ 99279 w 672735"/>
                <a:gd name="connsiteY16" fmla="*/ 45607 h 71079"/>
                <a:gd name="connsiteX17" fmla="*/ 87556 w 672735"/>
                <a:gd name="connsiteY17" fmla="*/ 47790 h 71079"/>
                <a:gd name="connsiteX18" fmla="*/ 77665 w 672735"/>
                <a:gd name="connsiteY18" fmla="*/ 51064 h 71079"/>
                <a:gd name="connsiteX19" fmla="*/ 75467 w 672735"/>
                <a:gd name="connsiteY19" fmla="*/ 55794 h 71079"/>
                <a:gd name="connsiteX20" fmla="*/ 77665 w 672735"/>
                <a:gd name="connsiteY20" fmla="*/ 61615 h 71079"/>
                <a:gd name="connsiteX21" fmla="*/ 84992 w 672735"/>
                <a:gd name="connsiteY21" fmla="*/ 63797 h 71079"/>
                <a:gd name="connsiteX22" fmla="*/ 95249 w 672735"/>
                <a:gd name="connsiteY22" fmla="*/ 59796 h 71079"/>
                <a:gd name="connsiteX23" fmla="*/ 99279 w 672735"/>
                <a:gd name="connsiteY23" fmla="*/ 51792 h 71079"/>
                <a:gd name="connsiteX24" fmla="*/ 597514 w 672735"/>
                <a:gd name="connsiteY24" fmla="*/ 25962 h 71079"/>
                <a:gd name="connsiteX25" fmla="*/ 586378 w 672735"/>
                <a:gd name="connsiteY25" fmla="*/ 31783 h 71079"/>
                <a:gd name="connsiteX26" fmla="*/ 582786 w 672735"/>
                <a:gd name="connsiteY26" fmla="*/ 44880 h 71079"/>
                <a:gd name="connsiteX27" fmla="*/ 587456 w 672735"/>
                <a:gd name="connsiteY27" fmla="*/ 59068 h 71079"/>
                <a:gd name="connsiteX28" fmla="*/ 597514 w 672735"/>
                <a:gd name="connsiteY28" fmla="*/ 63070 h 71079"/>
                <a:gd name="connsiteX29" fmla="*/ 608649 w 672735"/>
                <a:gd name="connsiteY29" fmla="*/ 57613 h 71079"/>
                <a:gd name="connsiteX30" fmla="*/ 612601 w 672735"/>
                <a:gd name="connsiteY30" fmla="*/ 44152 h 71079"/>
                <a:gd name="connsiteX31" fmla="*/ 607572 w 672735"/>
                <a:gd name="connsiteY31" fmla="*/ 29964 h 71079"/>
                <a:gd name="connsiteX32" fmla="*/ 597514 w 672735"/>
                <a:gd name="connsiteY32" fmla="*/ 25962 h 71079"/>
                <a:gd name="connsiteX33" fmla="*/ 280118 w 672735"/>
                <a:gd name="connsiteY33" fmla="*/ 20637 h 71079"/>
                <a:gd name="connsiteX34" fmla="*/ 291254 w 672735"/>
                <a:gd name="connsiteY34" fmla="*/ 20637 h 71079"/>
                <a:gd name="connsiteX35" fmla="*/ 303108 w 672735"/>
                <a:gd name="connsiteY35" fmla="*/ 37283 h 71079"/>
                <a:gd name="connsiteX36" fmla="*/ 313884 w 672735"/>
                <a:gd name="connsiteY36" fmla="*/ 20637 h 71079"/>
                <a:gd name="connsiteX37" fmla="*/ 325738 w 672735"/>
                <a:gd name="connsiteY37" fmla="*/ 20637 h 71079"/>
                <a:gd name="connsiteX38" fmla="*/ 309214 w 672735"/>
                <a:gd name="connsiteY38" fmla="*/ 43072 h 71079"/>
                <a:gd name="connsiteX39" fmla="*/ 328253 w 672735"/>
                <a:gd name="connsiteY39" fmla="*/ 69488 h 71079"/>
                <a:gd name="connsiteX40" fmla="*/ 317117 w 672735"/>
                <a:gd name="connsiteY40" fmla="*/ 69488 h 71079"/>
                <a:gd name="connsiteX41" fmla="*/ 303826 w 672735"/>
                <a:gd name="connsiteY41" fmla="*/ 50310 h 71079"/>
                <a:gd name="connsiteX42" fmla="*/ 290535 w 672735"/>
                <a:gd name="connsiteY42" fmla="*/ 69488 h 71079"/>
                <a:gd name="connsiteX43" fmla="*/ 279400 w 672735"/>
                <a:gd name="connsiteY43" fmla="*/ 69488 h 71079"/>
                <a:gd name="connsiteX44" fmla="*/ 297360 w 672735"/>
                <a:gd name="connsiteY44" fmla="*/ 44158 h 71079"/>
                <a:gd name="connsiteX45" fmla="*/ 554803 w 672735"/>
                <a:gd name="connsiteY45" fmla="*/ 20468 h 71079"/>
                <a:gd name="connsiteX46" fmla="*/ 564767 w 672735"/>
                <a:gd name="connsiteY46" fmla="*/ 20468 h 71079"/>
                <a:gd name="connsiteX47" fmla="*/ 564767 w 672735"/>
                <a:gd name="connsiteY47" fmla="*/ 69487 h 71079"/>
                <a:gd name="connsiteX48" fmla="*/ 554803 w 672735"/>
                <a:gd name="connsiteY48" fmla="*/ 69487 h 71079"/>
                <a:gd name="connsiteX49" fmla="*/ 654837 w 672735"/>
                <a:gd name="connsiteY49" fmla="*/ 19050 h 71079"/>
                <a:gd name="connsiteX50" fmla="*/ 668717 w 672735"/>
                <a:gd name="connsiteY50" fmla="*/ 24416 h 71079"/>
                <a:gd name="connsiteX51" fmla="*/ 672735 w 672735"/>
                <a:gd name="connsiteY51" fmla="*/ 37653 h 71079"/>
                <a:gd name="connsiteX52" fmla="*/ 672735 w 672735"/>
                <a:gd name="connsiteY52" fmla="*/ 69492 h 71079"/>
                <a:gd name="connsiteX53" fmla="*/ 662873 w 672735"/>
                <a:gd name="connsiteY53" fmla="*/ 69492 h 71079"/>
                <a:gd name="connsiteX54" fmla="*/ 662873 w 672735"/>
                <a:gd name="connsiteY54" fmla="*/ 37653 h 71079"/>
                <a:gd name="connsiteX55" fmla="*/ 652645 w 672735"/>
                <a:gd name="connsiteY55" fmla="*/ 26921 h 71079"/>
                <a:gd name="connsiteX56" fmla="*/ 643879 w 672735"/>
                <a:gd name="connsiteY56" fmla="*/ 30498 h 71079"/>
                <a:gd name="connsiteX57" fmla="*/ 640592 w 672735"/>
                <a:gd name="connsiteY57" fmla="*/ 39442 h 71079"/>
                <a:gd name="connsiteX58" fmla="*/ 640592 w 672735"/>
                <a:gd name="connsiteY58" fmla="*/ 68777 h 71079"/>
                <a:gd name="connsiteX59" fmla="*/ 631825 w 672735"/>
                <a:gd name="connsiteY59" fmla="*/ 68777 h 71079"/>
                <a:gd name="connsiteX60" fmla="*/ 631825 w 672735"/>
                <a:gd name="connsiteY60" fmla="*/ 20481 h 71079"/>
                <a:gd name="connsiteX61" fmla="*/ 639131 w 672735"/>
                <a:gd name="connsiteY61" fmla="*/ 20481 h 71079"/>
                <a:gd name="connsiteX62" fmla="*/ 639861 w 672735"/>
                <a:gd name="connsiteY62" fmla="*/ 26921 h 71079"/>
                <a:gd name="connsiteX63" fmla="*/ 654837 w 672735"/>
                <a:gd name="connsiteY63" fmla="*/ 19050 h 71079"/>
                <a:gd name="connsiteX64" fmla="*/ 597514 w 672735"/>
                <a:gd name="connsiteY64" fmla="*/ 19050 h 71079"/>
                <a:gd name="connsiteX65" fmla="*/ 615475 w 672735"/>
                <a:gd name="connsiteY65" fmla="*/ 25962 h 71079"/>
                <a:gd name="connsiteX66" fmla="*/ 621941 w 672735"/>
                <a:gd name="connsiteY66" fmla="*/ 44880 h 71079"/>
                <a:gd name="connsiteX67" fmla="*/ 614038 w 672735"/>
                <a:gd name="connsiteY67" fmla="*/ 65616 h 71079"/>
                <a:gd name="connsiteX68" fmla="*/ 597514 w 672735"/>
                <a:gd name="connsiteY68" fmla="*/ 71073 h 71079"/>
                <a:gd name="connsiteX69" fmla="*/ 579553 w 672735"/>
                <a:gd name="connsiteY69" fmla="*/ 63070 h 71079"/>
                <a:gd name="connsiteX70" fmla="*/ 573087 w 672735"/>
                <a:gd name="connsiteY70" fmla="*/ 44880 h 71079"/>
                <a:gd name="connsiteX71" fmla="*/ 580990 w 672735"/>
                <a:gd name="connsiteY71" fmla="*/ 24507 h 71079"/>
                <a:gd name="connsiteX72" fmla="*/ 597514 w 672735"/>
                <a:gd name="connsiteY72" fmla="*/ 19050 h 71079"/>
                <a:gd name="connsiteX73" fmla="*/ 493101 w 672735"/>
                <a:gd name="connsiteY73" fmla="*/ 19050 h 71079"/>
                <a:gd name="connsiteX74" fmla="*/ 509221 w 672735"/>
                <a:gd name="connsiteY74" fmla="*/ 24507 h 71079"/>
                <a:gd name="connsiteX75" fmla="*/ 513983 w 672735"/>
                <a:gd name="connsiteY75" fmla="*/ 36512 h 71079"/>
                <a:gd name="connsiteX76" fmla="*/ 513983 w 672735"/>
                <a:gd name="connsiteY76" fmla="*/ 70346 h 71079"/>
                <a:gd name="connsiteX77" fmla="*/ 506656 w 672735"/>
                <a:gd name="connsiteY77" fmla="*/ 70346 h 71079"/>
                <a:gd name="connsiteX78" fmla="*/ 505924 w 672735"/>
                <a:gd name="connsiteY78" fmla="*/ 63070 h 71079"/>
                <a:gd name="connsiteX79" fmla="*/ 489072 w 672735"/>
                <a:gd name="connsiteY79" fmla="*/ 71073 h 71079"/>
                <a:gd name="connsiteX80" fmla="*/ 475517 w 672735"/>
                <a:gd name="connsiteY80" fmla="*/ 66344 h 71079"/>
                <a:gd name="connsiteX81" fmla="*/ 471487 w 672735"/>
                <a:gd name="connsiteY81" fmla="*/ 56521 h 71079"/>
                <a:gd name="connsiteX82" fmla="*/ 476249 w 672735"/>
                <a:gd name="connsiteY82" fmla="*/ 45607 h 71079"/>
                <a:gd name="connsiteX83" fmla="*/ 490171 w 672735"/>
                <a:gd name="connsiteY83" fmla="*/ 41242 h 71079"/>
                <a:gd name="connsiteX84" fmla="*/ 504458 w 672735"/>
                <a:gd name="connsiteY84" fmla="*/ 38695 h 71079"/>
                <a:gd name="connsiteX85" fmla="*/ 504458 w 672735"/>
                <a:gd name="connsiteY85" fmla="*/ 36512 h 71079"/>
                <a:gd name="connsiteX86" fmla="*/ 501161 w 672735"/>
                <a:gd name="connsiteY86" fmla="*/ 29236 h 71079"/>
                <a:gd name="connsiteX87" fmla="*/ 493101 w 672735"/>
                <a:gd name="connsiteY87" fmla="*/ 26690 h 71079"/>
                <a:gd name="connsiteX88" fmla="*/ 481012 w 672735"/>
                <a:gd name="connsiteY88" fmla="*/ 34693 h 71079"/>
                <a:gd name="connsiteX89" fmla="*/ 471487 w 672735"/>
                <a:gd name="connsiteY89" fmla="*/ 34693 h 71079"/>
                <a:gd name="connsiteX90" fmla="*/ 478814 w 672735"/>
                <a:gd name="connsiteY90" fmla="*/ 22688 h 71079"/>
                <a:gd name="connsiteX91" fmla="*/ 493101 w 672735"/>
                <a:gd name="connsiteY91" fmla="*/ 19050 h 71079"/>
                <a:gd name="connsiteX92" fmla="*/ 460967 w 672735"/>
                <a:gd name="connsiteY92" fmla="*/ 19050 h 71079"/>
                <a:gd name="connsiteX93" fmla="*/ 466365 w 672735"/>
                <a:gd name="connsiteY93" fmla="*/ 19776 h 71079"/>
                <a:gd name="connsiteX94" fmla="*/ 466365 w 672735"/>
                <a:gd name="connsiteY94" fmla="*/ 29210 h 71079"/>
                <a:gd name="connsiteX95" fmla="*/ 460967 w 672735"/>
                <a:gd name="connsiteY95" fmla="*/ 28484 h 71079"/>
                <a:gd name="connsiteX96" fmla="*/ 452331 w 672735"/>
                <a:gd name="connsiteY96" fmla="*/ 33202 h 71079"/>
                <a:gd name="connsiteX97" fmla="*/ 449093 w 672735"/>
                <a:gd name="connsiteY97" fmla="*/ 45539 h 71079"/>
                <a:gd name="connsiteX98" fmla="*/ 449093 w 672735"/>
                <a:gd name="connsiteY98" fmla="*/ 69487 h 71079"/>
                <a:gd name="connsiteX99" fmla="*/ 439737 w 672735"/>
                <a:gd name="connsiteY99" fmla="*/ 69487 h 71079"/>
                <a:gd name="connsiteX100" fmla="*/ 439737 w 672735"/>
                <a:gd name="connsiteY100" fmla="*/ 20502 h 71079"/>
                <a:gd name="connsiteX101" fmla="*/ 446574 w 672735"/>
                <a:gd name="connsiteY101" fmla="*/ 20502 h 71079"/>
                <a:gd name="connsiteX102" fmla="*/ 448373 w 672735"/>
                <a:gd name="connsiteY102" fmla="*/ 27759 h 71079"/>
                <a:gd name="connsiteX103" fmla="*/ 460967 w 672735"/>
                <a:gd name="connsiteY103" fmla="*/ 19050 h 71079"/>
                <a:gd name="connsiteX104" fmla="*/ 170839 w 672735"/>
                <a:gd name="connsiteY104" fmla="*/ 19050 h 71079"/>
                <a:gd name="connsiteX105" fmla="*/ 186958 w 672735"/>
                <a:gd name="connsiteY105" fmla="*/ 24507 h 71079"/>
                <a:gd name="connsiteX106" fmla="*/ 191720 w 672735"/>
                <a:gd name="connsiteY106" fmla="*/ 36512 h 71079"/>
                <a:gd name="connsiteX107" fmla="*/ 191720 w 672735"/>
                <a:gd name="connsiteY107" fmla="*/ 70346 h 71079"/>
                <a:gd name="connsiteX108" fmla="*/ 184394 w 672735"/>
                <a:gd name="connsiteY108" fmla="*/ 70346 h 71079"/>
                <a:gd name="connsiteX109" fmla="*/ 183661 w 672735"/>
                <a:gd name="connsiteY109" fmla="*/ 63070 h 71079"/>
                <a:gd name="connsiteX110" fmla="*/ 166809 w 672735"/>
                <a:gd name="connsiteY110" fmla="*/ 71073 h 71079"/>
                <a:gd name="connsiteX111" fmla="*/ 153255 w 672735"/>
                <a:gd name="connsiteY111" fmla="*/ 66344 h 71079"/>
                <a:gd name="connsiteX112" fmla="*/ 149225 w 672735"/>
                <a:gd name="connsiteY112" fmla="*/ 56521 h 71079"/>
                <a:gd name="connsiteX113" fmla="*/ 153987 w 672735"/>
                <a:gd name="connsiteY113" fmla="*/ 45607 h 71079"/>
                <a:gd name="connsiteX114" fmla="*/ 167542 w 672735"/>
                <a:gd name="connsiteY114" fmla="*/ 41242 h 71079"/>
                <a:gd name="connsiteX115" fmla="*/ 182196 w 672735"/>
                <a:gd name="connsiteY115" fmla="*/ 38695 h 71079"/>
                <a:gd name="connsiteX116" fmla="*/ 182196 w 672735"/>
                <a:gd name="connsiteY116" fmla="*/ 36512 h 71079"/>
                <a:gd name="connsiteX117" fmla="*/ 178898 w 672735"/>
                <a:gd name="connsiteY117" fmla="*/ 29236 h 71079"/>
                <a:gd name="connsiteX118" fmla="*/ 170839 w 672735"/>
                <a:gd name="connsiteY118" fmla="*/ 26690 h 71079"/>
                <a:gd name="connsiteX119" fmla="*/ 158750 w 672735"/>
                <a:gd name="connsiteY119" fmla="*/ 34693 h 71079"/>
                <a:gd name="connsiteX120" fmla="*/ 149225 w 672735"/>
                <a:gd name="connsiteY120" fmla="*/ 34693 h 71079"/>
                <a:gd name="connsiteX121" fmla="*/ 156552 w 672735"/>
                <a:gd name="connsiteY121" fmla="*/ 22688 h 71079"/>
                <a:gd name="connsiteX122" fmla="*/ 170839 w 672735"/>
                <a:gd name="connsiteY122" fmla="*/ 19050 h 71079"/>
                <a:gd name="connsiteX123" fmla="*/ 88289 w 672735"/>
                <a:gd name="connsiteY123" fmla="*/ 19050 h 71079"/>
                <a:gd name="connsiteX124" fmla="*/ 104042 w 672735"/>
                <a:gd name="connsiteY124" fmla="*/ 24507 h 71079"/>
                <a:gd name="connsiteX125" fmla="*/ 109170 w 672735"/>
                <a:gd name="connsiteY125" fmla="*/ 36512 h 71079"/>
                <a:gd name="connsiteX126" fmla="*/ 109170 w 672735"/>
                <a:gd name="connsiteY126" fmla="*/ 70346 h 71079"/>
                <a:gd name="connsiteX127" fmla="*/ 101844 w 672735"/>
                <a:gd name="connsiteY127" fmla="*/ 70346 h 71079"/>
                <a:gd name="connsiteX128" fmla="*/ 101111 w 672735"/>
                <a:gd name="connsiteY128" fmla="*/ 63070 h 71079"/>
                <a:gd name="connsiteX129" fmla="*/ 84259 w 672735"/>
                <a:gd name="connsiteY129" fmla="*/ 71073 h 71079"/>
                <a:gd name="connsiteX130" fmla="*/ 70705 w 672735"/>
                <a:gd name="connsiteY130" fmla="*/ 66344 h 71079"/>
                <a:gd name="connsiteX131" fmla="*/ 66675 w 672735"/>
                <a:gd name="connsiteY131" fmla="*/ 56521 h 71079"/>
                <a:gd name="connsiteX132" fmla="*/ 71437 w 672735"/>
                <a:gd name="connsiteY132" fmla="*/ 45607 h 71079"/>
                <a:gd name="connsiteX133" fmla="*/ 84992 w 672735"/>
                <a:gd name="connsiteY133" fmla="*/ 41242 h 71079"/>
                <a:gd name="connsiteX134" fmla="*/ 99279 w 672735"/>
                <a:gd name="connsiteY134" fmla="*/ 38695 h 71079"/>
                <a:gd name="connsiteX135" fmla="*/ 99279 w 672735"/>
                <a:gd name="connsiteY135" fmla="*/ 36512 h 71079"/>
                <a:gd name="connsiteX136" fmla="*/ 96348 w 672735"/>
                <a:gd name="connsiteY136" fmla="*/ 29236 h 71079"/>
                <a:gd name="connsiteX137" fmla="*/ 88289 w 672735"/>
                <a:gd name="connsiteY137" fmla="*/ 26690 h 71079"/>
                <a:gd name="connsiteX138" fmla="*/ 76200 w 672735"/>
                <a:gd name="connsiteY138" fmla="*/ 34693 h 71079"/>
                <a:gd name="connsiteX139" fmla="*/ 66675 w 672735"/>
                <a:gd name="connsiteY139" fmla="*/ 34693 h 71079"/>
                <a:gd name="connsiteX140" fmla="*/ 73635 w 672735"/>
                <a:gd name="connsiteY140" fmla="*/ 22688 h 71079"/>
                <a:gd name="connsiteX141" fmla="*/ 88289 w 672735"/>
                <a:gd name="connsiteY141" fmla="*/ 19050 h 71079"/>
                <a:gd name="connsiteX142" fmla="*/ 526472 w 672735"/>
                <a:gd name="connsiteY142" fmla="*/ 9525 h 71079"/>
                <a:gd name="connsiteX143" fmla="*/ 534884 w 672735"/>
                <a:gd name="connsiteY143" fmla="*/ 9525 h 71079"/>
                <a:gd name="connsiteX144" fmla="*/ 534884 w 672735"/>
                <a:gd name="connsiteY144" fmla="*/ 21335 h 71079"/>
                <a:gd name="connsiteX145" fmla="*/ 545048 w 672735"/>
                <a:gd name="connsiteY145" fmla="*/ 21335 h 71079"/>
                <a:gd name="connsiteX146" fmla="*/ 545048 w 672735"/>
                <a:gd name="connsiteY146" fmla="*/ 29208 h 71079"/>
                <a:gd name="connsiteX147" fmla="*/ 534884 w 672735"/>
                <a:gd name="connsiteY147" fmla="*/ 29208 h 71079"/>
                <a:gd name="connsiteX148" fmla="*/ 534884 w 672735"/>
                <a:gd name="connsiteY148" fmla="*/ 57838 h 71079"/>
                <a:gd name="connsiteX149" fmla="*/ 540492 w 672735"/>
                <a:gd name="connsiteY149" fmla="*/ 63206 h 71079"/>
                <a:gd name="connsiteX150" fmla="*/ 545749 w 672735"/>
                <a:gd name="connsiteY150" fmla="*/ 62490 h 71079"/>
                <a:gd name="connsiteX151" fmla="*/ 545749 w 672735"/>
                <a:gd name="connsiteY151" fmla="*/ 70364 h 71079"/>
                <a:gd name="connsiteX152" fmla="*/ 538739 w 672735"/>
                <a:gd name="connsiteY152" fmla="*/ 71079 h 71079"/>
                <a:gd name="connsiteX153" fmla="*/ 528926 w 672735"/>
                <a:gd name="connsiteY153" fmla="*/ 67143 h 71079"/>
                <a:gd name="connsiteX154" fmla="*/ 525771 w 672735"/>
                <a:gd name="connsiteY154" fmla="*/ 57838 h 71079"/>
                <a:gd name="connsiteX155" fmla="*/ 525771 w 672735"/>
                <a:gd name="connsiteY155" fmla="*/ 29208 h 71079"/>
                <a:gd name="connsiteX156" fmla="*/ 519112 w 672735"/>
                <a:gd name="connsiteY156" fmla="*/ 29208 h 71079"/>
                <a:gd name="connsiteX157" fmla="*/ 519112 w 672735"/>
                <a:gd name="connsiteY157" fmla="*/ 21335 h 71079"/>
                <a:gd name="connsiteX158" fmla="*/ 525771 w 672735"/>
                <a:gd name="connsiteY158" fmla="*/ 21335 h 71079"/>
                <a:gd name="connsiteX159" fmla="*/ 411284 w 672735"/>
                <a:gd name="connsiteY159" fmla="*/ 9525 h 71079"/>
                <a:gd name="connsiteX160" fmla="*/ 420077 w 672735"/>
                <a:gd name="connsiteY160" fmla="*/ 9525 h 71079"/>
                <a:gd name="connsiteX161" fmla="*/ 420077 w 672735"/>
                <a:gd name="connsiteY161" fmla="*/ 21335 h 71079"/>
                <a:gd name="connsiteX162" fmla="*/ 430701 w 672735"/>
                <a:gd name="connsiteY162" fmla="*/ 21335 h 71079"/>
                <a:gd name="connsiteX163" fmla="*/ 430701 w 672735"/>
                <a:gd name="connsiteY163" fmla="*/ 29208 h 71079"/>
                <a:gd name="connsiteX164" fmla="*/ 420077 w 672735"/>
                <a:gd name="connsiteY164" fmla="*/ 29208 h 71079"/>
                <a:gd name="connsiteX165" fmla="*/ 420077 w 672735"/>
                <a:gd name="connsiteY165" fmla="*/ 57838 h 71079"/>
                <a:gd name="connsiteX166" fmla="*/ 425572 w 672735"/>
                <a:gd name="connsiteY166" fmla="*/ 63206 h 71079"/>
                <a:gd name="connsiteX167" fmla="*/ 431433 w 672735"/>
                <a:gd name="connsiteY167" fmla="*/ 62490 h 71079"/>
                <a:gd name="connsiteX168" fmla="*/ 431433 w 672735"/>
                <a:gd name="connsiteY168" fmla="*/ 70364 h 71079"/>
                <a:gd name="connsiteX169" fmla="*/ 424106 w 672735"/>
                <a:gd name="connsiteY169" fmla="*/ 71079 h 71079"/>
                <a:gd name="connsiteX170" fmla="*/ 413849 w 672735"/>
                <a:gd name="connsiteY170" fmla="*/ 67143 h 71079"/>
                <a:gd name="connsiteX171" fmla="*/ 410552 w 672735"/>
                <a:gd name="connsiteY171" fmla="*/ 57838 h 71079"/>
                <a:gd name="connsiteX172" fmla="*/ 410552 w 672735"/>
                <a:gd name="connsiteY172" fmla="*/ 29208 h 71079"/>
                <a:gd name="connsiteX173" fmla="*/ 403225 w 672735"/>
                <a:gd name="connsiteY173" fmla="*/ 29208 h 71079"/>
                <a:gd name="connsiteX174" fmla="*/ 403225 w 672735"/>
                <a:gd name="connsiteY174" fmla="*/ 21335 h 71079"/>
                <a:gd name="connsiteX175" fmla="*/ 410552 w 672735"/>
                <a:gd name="connsiteY175" fmla="*/ 21335 h 71079"/>
                <a:gd name="connsiteX176" fmla="*/ 120423 w 672735"/>
                <a:gd name="connsiteY176" fmla="*/ 9525 h 71079"/>
                <a:gd name="connsiteX177" fmla="*/ 128834 w 672735"/>
                <a:gd name="connsiteY177" fmla="*/ 9525 h 71079"/>
                <a:gd name="connsiteX178" fmla="*/ 128834 w 672735"/>
                <a:gd name="connsiteY178" fmla="*/ 21335 h 71079"/>
                <a:gd name="connsiteX179" fmla="*/ 138648 w 672735"/>
                <a:gd name="connsiteY179" fmla="*/ 21335 h 71079"/>
                <a:gd name="connsiteX180" fmla="*/ 138648 w 672735"/>
                <a:gd name="connsiteY180" fmla="*/ 29208 h 71079"/>
                <a:gd name="connsiteX181" fmla="*/ 128834 w 672735"/>
                <a:gd name="connsiteY181" fmla="*/ 29208 h 71079"/>
                <a:gd name="connsiteX182" fmla="*/ 128834 w 672735"/>
                <a:gd name="connsiteY182" fmla="*/ 57838 h 71079"/>
                <a:gd name="connsiteX183" fmla="*/ 134092 w 672735"/>
                <a:gd name="connsiteY183" fmla="*/ 63206 h 71079"/>
                <a:gd name="connsiteX184" fmla="*/ 139349 w 672735"/>
                <a:gd name="connsiteY184" fmla="*/ 62490 h 71079"/>
                <a:gd name="connsiteX185" fmla="*/ 139349 w 672735"/>
                <a:gd name="connsiteY185" fmla="*/ 70364 h 71079"/>
                <a:gd name="connsiteX186" fmla="*/ 132690 w 672735"/>
                <a:gd name="connsiteY186" fmla="*/ 71079 h 71079"/>
                <a:gd name="connsiteX187" fmla="*/ 122526 w 672735"/>
                <a:gd name="connsiteY187" fmla="*/ 67143 h 71079"/>
                <a:gd name="connsiteX188" fmla="*/ 119722 w 672735"/>
                <a:gd name="connsiteY188" fmla="*/ 57838 h 71079"/>
                <a:gd name="connsiteX189" fmla="*/ 119722 w 672735"/>
                <a:gd name="connsiteY189" fmla="*/ 29208 h 71079"/>
                <a:gd name="connsiteX190" fmla="*/ 112712 w 672735"/>
                <a:gd name="connsiteY190" fmla="*/ 29208 h 71079"/>
                <a:gd name="connsiteX191" fmla="*/ 112712 w 672735"/>
                <a:gd name="connsiteY191" fmla="*/ 21335 h 71079"/>
                <a:gd name="connsiteX192" fmla="*/ 119722 w 672735"/>
                <a:gd name="connsiteY192" fmla="*/ 21335 h 71079"/>
                <a:gd name="connsiteX193" fmla="*/ 10556 w 672735"/>
                <a:gd name="connsiteY193" fmla="*/ 9212 h 71079"/>
                <a:gd name="connsiteX194" fmla="*/ 10556 w 672735"/>
                <a:gd name="connsiteY194" fmla="*/ 62225 h 71079"/>
                <a:gd name="connsiteX195" fmla="*/ 23297 w 672735"/>
                <a:gd name="connsiteY195" fmla="*/ 62225 h 71079"/>
                <a:gd name="connsiteX196" fmla="*/ 41497 w 672735"/>
                <a:gd name="connsiteY196" fmla="*/ 54237 h 71079"/>
                <a:gd name="connsiteX197" fmla="*/ 46957 w 672735"/>
                <a:gd name="connsiteY197" fmla="*/ 35719 h 71079"/>
                <a:gd name="connsiteX198" fmla="*/ 40041 w 672735"/>
                <a:gd name="connsiteY198" fmla="*/ 15022 h 71079"/>
                <a:gd name="connsiteX199" fmla="*/ 23297 w 672735"/>
                <a:gd name="connsiteY199" fmla="*/ 9212 h 71079"/>
                <a:gd name="connsiteX200" fmla="*/ 554037 w 672735"/>
                <a:gd name="connsiteY200" fmla="*/ 1587 h 71079"/>
                <a:gd name="connsiteX201" fmla="*/ 564767 w 672735"/>
                <a:gd name="connsiteY201" fmla="*/ 1587 h 71079"/>
                <a:gd name="connsiteX202" fmla="*/ 564767 w 672735"/>
                <a:gd name="connsiteY202" fmla="*/ 12480 h 71079"/>
                <a:gd name="connsiteX203" fmla="*/ 554037 w 672735"/>
                <a:gd name="connsiteY203" fmla="*/ 12480 h 71079"/>
                <a:gd name="connsiteX204" fmla="*/ 385762 w 672735"/>
                <a:gd name="connsiteY204" fmla="*/ 1587 h 71079"/>
                <a:gd name="connsiteX205" fmla="*/ 394934 w 672735"/>
                <a:gd name="connsiteY205" fmla="*/ 1587 h 71079"/>
                <a:gd name="connsiteX206" fmla="*/ 394934 w 672735"/>
                <a:gd name="connsiteY206" fmla="*/ 69487 h 71079"/>
                <a:gd name="connsiteX207" fmla="*/ 385762 w 672735"/>
                <a:gd name="connsiteY207" fmla="*/ 69487 h 71079"/>
                <a:gd name="connsiteX208" fmla="*/ 231775 w 672735"/>
                <a:gd name="connsiteY208" fmla="*/ 1587 h 71079"/>
                <a:gd name="connsiteX209" fmla="*/ 274277 w 672735"/>
                <a:gd name="connsiteY209" fmla="*/ 1587 h 71079"/>
                <a:gd name="connsiteX210" fmla="*/ 274277 w 672735"/>
                <a:gd name="connsiteY210" fmla="*/ 9212 h 71079"/>
                <a:gd name="connsiteX211" fmla="*/ 241140 w 672735"/>
                <a:gd name="connsiteY211" fmla="*/ 9212 h 71079"/>
                <a:gd name="connsiteX212" fmla="*/ 241140 w 672735"/>
                <a:gd name="connsiteY212" fmla="*/ 30635 h 71079"/>
                <a:gd name="connsiteX213" fmla="*/ 271035 w 672735"/>
                <a:gd name="connsiteY213" fmla="*/ 30635 h 71079"/>
                <a:gd name="connsiteX214" fmla="*/ 271035 w 672735"/>
                <a:gd name="connsiteY214" fmla="*/ 38623 h 71079"/>
                <a:gd name="connsiteX215" fmla="*/ 241140 w 672735"/>
                <a:gd name="connsiteY215" fmla="*/ 38623 h 71079"/>
                <a:gd name="connsiteX216" fmla="*/ 241140 w 672735"/>
                <a:gd name="connsiteY216" fmla="*/ 61499 h 71079"/>
                <a:gd name="connsiteX217" fmla="*/ 274277 w 672735"/>
                <a:gd name="connsiteY217" fmla="*/ 61499 h 71079"/>
                <a:gd name="connsiteX218" fmla="*/ 274277 w 672735"/>
                <a:gd name="connsiteY218" fmla="*/ 69487 h 71079"/>
                <a:gd name="connsiteX219" fmla="*/ 231775 w 672735"/>
                <a:gd name="connsiteY219" fmla="*/ 69487 h 71079"/>
                <a:gd name="connsiteX220" fmla="*/ 0 w 672735"/>
                <a:gd name="connsiteY220" fmla="*/ 1587 h 71079"/>
                <a:gd name="connsiteX221" fmla="*/ 1092 w 672735"/>
                <a:gd name="connsiteY221" fmla="*/ 1587 h 71079"/>
                <a:gd name="connsiteX222" fmla="*/ 23297 w 672735"/>
                <a:gd name="connsiteY222" fmla="*/ 1587 h 71079"/>
                <a:gd name="connsiteX223" fmla="*/ 48777 w 672735"/>
                <a:gd name="connsiteY223" fmla="*/ 11028 h 71079"/>
                <a:gd name="connsiteX224" fmla="*/ 56786 w 672735"/>
                <a:gd name="connsiteY224" fmla="*/ 35719 h 71079"/>
                <a:gd name="connsiteX225" fmla="*/ 45501 w 672735"/>
                <a:gd name="connsiteY225" fmla="*/ 61499 h 71079"/>
                <a:gd name="connsiteX226" fmla="*/ 21477 w 672735"/>
                <a:gd name="connsiteY226" fmla="*/ 69487 h 71079"/>
                <a:gd name="connsiteX227" fmla="*/ 0 w 672735"/>
                <a:gd name="connsiteY227" fmla="*/ 69487 h 71079"/>
                <a:gd name="connsiteX228" fmla="*/ 354839 w 672735"/>
                <a:gd name="connsiteY228" fmla="*/ 0 h 71079"/>
                <a:gd name="connsiteX229" fmla="*/ 367446 w 672735"/>
                <a:gd name="connsiteY229" fmla="*/ 2507 h 71079"/>
                <a:gd name="connsiteX230" fmla="*/ 367446 w 672735"/>
                <a:gd name="connsiteY230" fmla="*/ 10388 h 71079"/>
                <a:gd name="connsiteX231" fmla="*/ 357000 w 672735"/>
                <a:gd name="connsiteY231" fmla="*/ 8597 h 71079"/>
                <a:gd name="connsiteX232" fmla="*/ 350877 w 672735"/>
                <a:gd name="connsiteY232" fmla="*/ 10388 h 71079"/>
                <a:gd name="connsiteX233" fmla="*/ 349076 w 672735"/>
                <a:gd name="connsiteY233" fmla="*/ 15044 h 71079"/>
                <a:gd name="connsiteX234" fmla="*/ 349076 w 672735"/>
                <a:gd name="connsiteY234" fmla="*/ 21134 h 71079"/>
                <a:gd name="connsiteX235" fmla="*/ 374290 w 672735"/>
                <a:gd name="connsiteY235" fmla="*/ 21134 h 71079"/>
                <a:gd name="connsiteX236" fmla="*/ 374290 w 672735"/>
                <a:gd name="connsiteY236" fmla="*/ 69492 h 71079"/>
                <a:gd name="connsiteX237" fmla="*/ 364925 w 672735"/>
                <a:gd name="connsiteY237" fmla="*/ 69492 h 71079"/>
                <a:gd name="connsiteX238" fmla="*/ 364925 w 672735"/>
                <a:gd name="connsiteY238" fmla="*/ 28298 h 71079"/>
                <a:gd name="connsiteX239" fmla="*/ 348356 w 672735"/>
                <a:gd name="connsiteY239" fmla="*/ 28298 h 71079"/>
                <a:gd name="connsiteX240" fmla="*/ 348356 w 672735"/>
                <a:gd name="connsiteY240" fmla="*/ 69492 h 71079"/>
                <a:gd name="connsiteX241" fmla="*/ 338991 w 672735"/>
                <a:gd name="connsiteY241" fmla="*/ 69492 h 71079"/>
                <a:gd name="connsiteX242" fmla="*/ 338991 w 672735"/>
                <a:gd name="connsiteY242" fmla="*/ 28298 h 71079"/>
                <a:gd name="connsiteX243" fmla="*/ 331787 w 672735"/>
                <a:gd name="connsiteY243" fmla="*/ 28298 h 71079"/>
                <a:gd name="connsiteX244" fmla="*/ 331787 w 672735"/>
                <a:gd name="connsiteY244" fmla="*/ 20418 h 71079"/>
                <a:gd name="connsiteX245" fmla="*/ 338991 w 672735"/>
                <a:gd name="connsiteY245" fmla="*/ 20418 h 71079"/>
                <a:gd name="connsiteX246" fmla="*/ 338991 w 672735"/>
                <a:gd name="connsiteY246" fmla="*/ 15044 h 71079"/>
                <a:gd name="connsiteX247" fmla="*/ 342953 w 672735"/>
                <a:gd name="connsiteY247" fmla="*/ 3940 h 71079"/>
                <a:gd name="connsiteX248" fmla="*/ 354839 w 672735"/>
                <a:gd name="connsiteY248" fmla="*/ 0 h 7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672735" h="71079">
                  <a:moveTo>
                    <a:pt x="504458" y="45607"/>
                  </a:moveTo>
                  <a:lnTo>
                    <a:pt x="492369" y="47790"/>
                  </a:lnTo>
                  <a:cubicBezTo>
                    <a:pt x="487606" y="48882"/>
                    <a:pt x="484675" y="49609"/>
                    <a:pt x="482844" y="51064"/>
                  </a:cubicBezTo>
                  <a:cubicBezTo>
                    <a:pt x="481378" y="52883"/>
                    <a:pt x="480279" y="54339"/>
                    <a:pt x="480279" y="55794"/>
                  </a:cubicBezTo>
                  <a:cubicBezTo>
                    <a:pt x="480279" y="58340"/>
                    <a:pt x="481378" y="60159"/>
                    <a:pt x="482844" y="61615"/>
                  </a:cubicBezTo>
                  <a:cubicBezTo>
                    <a:pt x="484675" y="63434"/>
                    <a:pt x="486873" y="63797"/>
                    <a:pt x="490171" y="63797"/>
                  </a:cubicBezTo>
                  <a:cubicBezTo>
                    <a:pt x="493834" y="63797"/>
                    <a:pt x="497131" y="62342"/>
                    <a:pt x="500428" y="59796"/>
                  </a:cubicBezTo>
                  <a:cubicBezTo>
                    <a:pt x="502627" y="57613"/>
                    <a:pt x="504458" y="55066"/>
                    <a:pt x="504458" y="51792"/>
                  </a:cubicBezTo>
                  <a:close/>
                  <a:moveTo>
                    <a:pt x="182196" y="45607"/>
                  </a:moveTo>
                  <a:lnTo>
                    <a:pt x="170106" y="47790"/>
                  </a:lnTo>
                  <a:cubicBezTo>
                    <a:pt x="165344" y="48882"/>
                    <a:pt x="162413" y="49609"/>
                    <a:pt x="160581" y="51064"/>
                  </a:cubicBezTo>
                  <a:cubicBezTo>
                    <a:pt x="159116" y="52883"/>
                    <a:pt x="158017" y="54339"/>
                    <a:pt x="158017" y="55794"/>
                  </a:cubicBezTo>
                  <a:cubicBezTo>
                    <a:pt x="158017" y="58340"/>
                    <a:pt x="159116" y="60159"/>
                    <a:pt x="160581" y="61615"/>
                  </a:cubicBezTo>
                  <a:cubicBezTo>
                    <a:pt x="162413" y="63434"/>
                    <a:pt x="164611" y="63797"/>
                    <a:pt x="167542" y="63797"/>
                  </a:cubicBezTo>
                  <a:cubicBezTo>
                    <a:pt x="171572" y="63797"/>
                    <a:pt x="174869" y="62342"/>
                    <a:pt x="178166" y="59796"/>
                  </a:cubicBezTo>
                  <a:cubicBezTo>
                    <a:pt x="180364" y="57613"/>
                    <a:pt x="182196" y="55066"/>
                    <a:pt x="182196" y="51792"/>
                  </a:cubicBezTo>
                  <a:close/>
                  <a:moveTo>
                    <a:pt x="99279" y="45607"/>
                  </a:moveTo>
                  <a:lnTo>
                    <a:pt x="87556" y="47790"/>
                  </a:lnTo>
                  <a:cubicBezTo>
                    <a:pt x="82427" y="48882"/>
                    <a:pt x="79497" y="49609"/>
                    <a:pt x="77665" y="51064"/>
                  </a:cubicBezTo>
                  <a:cubicBezTo>
                    <a:pt x="76200" y="52883"/>
                    <a:pt x="75467" y="54339"/>
                    <a:pt x="75467" y="55794"/>
                  </a:cubicBezTo>
                  <a:cubicBezTo>
                    <a:pt x="75467" y="58340"/>
                    <a:pt x="76200" y="60159"/>
                    <a:pt x="77665" y="61615"/>
                  </a:cubicBezTo>
                  <a:cubicBezTo>
                    <a:pt x="79497" y="63434"/>
                    <a:pt x="81695" y="63797"/>
                    <a:pt x="84992" y="63797"/>
                  </a:cubicBezTo>
                  <a:cubicBezTo>
                    <a:pt x="89022" y="63797"/>
                    <a:pt x="92319" y="62342"/>
                    <a:pt x="95249" y="59796"/>
                  </a:cubicBezTo>
                  <a:cubicBezTo>
                    <a:pt x="97814" y="57613"/>
                    <a:pt x="99279" y="55066"/>
                    <a:pt x="99279" y="51792"/>
                  </a:cubicBezTo>
                  <a:close/>
                  <a:moveTo>
                    <a:pt x="597514" y="25962"/>
                  </a:moveTo>
                  <a:cubicBezTo>
                    <a:pt x="592844" y="25962"/>
                    <a:pt x="588892" y="27781"/>
                    <a:pt x="586378" y="31783"/>
                  </a:cubicBezTo>
                  <a:cubicBezTo>
                    <a:pt x="584223" y="35785"/>
                    <a:pt x="582786" y="39787"/>
                    <a:pt x="582786" y="44880"/>
                  </a:cubicBezTo>
                  <a:cubicBezTo>
                    <a:pt x="582786" y="51064"/>
                    <a:pt x="584223" y="55794"/>
                    <a:pt x="587456" y="59068"/>
                  </a:cubicBezTo>
                  <a:cubicBezTo>
                    <a:pt x="589611" y="62342"/>
                    <a:pt x="593562" y="63070"/>
                    <a:pt x="597514" y="63070"/>
                  </a:cubicBezTo>
                  <a:cubicBezTo>
                    <a:pt x="602183" y="63070"/>
                    <a:pt x="606135" y="61615"/>
                    <a:pt x="608649" y="57613"/>
                  </a:cubicBezTo>
                  <a:cubicBezTo>
                    <a:pt x="610805" y="54339"/>
                    <a:pt x="612601" y="49609"/>
                    <a:pt x="612601" y="44152"/>
                  </a:cubicBezTo>
                  <a:cubicBezTo>
                    <a:pt x="612601" y="37968"/>
                    <a:pt x="610805" y="33238"/>
                    <a:pt x="607572" y="29964"/>
                  </a:cubicBezTo>
                  <a:cubicBezTo>
                    <a:pt x="605416" y="27781"/>
                    <a:pt x="601465" y="25962"/>
                    <a:pt x="597514" y="25962"/>
                  </a:cubicBezTo>
                  <a:close/>
                  <a:moveTo>
                    <a:pt x="280118" y="20637"/>
                  </a:moveTo>
                  <a:lnTo>
                    <a:pt x="291254" y="20637"/>
                  </a:lnTo>
                  <a:lnTo>
                    <a:pt x="303108" y="37283"/>
                  </a:lnTo>
                  <a:lnTo>
                    <a:pt x="313884" y="20637"/>
                  </a:lnTo>
                  <a:lnTo>
                    <a:pt x="325738" y="20637"/>
                  </a:lnTo>
                  <a:lnTo>
                    <a:pt x="309214" y="43072"/>
                  </a:lnTo>
                  <a:lnTo>
                    <a:pt x="328253" y="69488"/>
                  </a:lnTo>
                  <a:lnTo>
                    <a:pt x="317117" y="69488"/>
                  </a:lnTo>
                  <a:lnTo>
                    <a:pt x="303826" y="50310"/>
                  </a:lnTo>
                  <a:lnTo>
                    <a:pt x="290535" y="69488"/>
                  </a:lnTo>
                  <a:lnTo>
                    <a:pt x="279400" y="69488"/>
                  </a:lnTo>
                  <a:lnTo>
                    <a:pt x="297360" y="44158"/>
                  </a:lnTo>
                  <a:close/>
                  <a:moveTo>
                    <a:pt x="554803" y="20468"/>
                  </a:moveTo>
                  <a:lnTo>
                    <a:pt x="564767" y="20468"/>
                  </a:lnTo>
                  <a:lnTo>
                    <a:pt x="564767" y="69487"/>
                  </a:lnTo>
                  <a:lnTo>
                    <a:pt x="554803" y="69487"/>
                  </a:lnTo>
                  <a:close/>
                  <a:moveTo>
                    <a:pt x="654837" y="19050"/>
                  </a:moveTo>
                  <a:cubicBezTo>
                    <a:pt x="660681" y="19050"/>
                    <a:pt x="665430" y="20481"/>
                    <a:pt x="668717" y="24416"/>
                  </a:cubicBezTo>
                  <a:cubicBezTo>
                    <a:pt x="670909" y="27636"/>
                    <a:pt x="672735" y="32287"/>
                    <a:pt x="672735" y="37653"/>
                  </a:cubicBezTo>
                  <a:lnTo>
                    <a:pt x="672735" y="69492"/>
                  </a:lnTo>
                  <a:lnTo>
                    <a:pt x="662873" y="69492"/>
                  </a:lnTo>
                  <a:lnTo>
                    <a:pt x="662873" y="37653"/>
                  </a:lnTo>
                  <a:cubicBezTo>
                    <a:pt x="662873" y="30498"/>
                    <a:pt x="659951" y="26921"/>
                    <a:pt x="652645" y="26921"/>
                  </a:cubicBezTo>
                  <a:cubicBezTo>
                    <a:pt x="648627" y="26921"/>
                    <a:pt x="646436" y="27994"/>
                    <a:pt x="643879" y="30498"/>
                  </a:cubicBezTo>
                  <a:cubicBezTo>
                    <a:pt x="641687" y="32644"/>
                    <a:pt x="640592" y="36222"/>
                    <a:pt x="640592" y="39442"/>
                  </a:cubicBezTo>
                  <a:lnTo>
                    <a:pt x="640592" y="68777"/>
                  </a:lnTo>
                  <a:lnTo>
                    <a:pt x="631825" y="68777"/>
                  </a:lnTo>
                  <a:lnTo>
                    <a:pt x="631825" y="20481"/>
                  </a:lnTo>
                  <a:lnTo>
                    <a:pt x="639131" y="20481"/>
                  </a:lnTo>
                  <a:lnTo>
                    <a:pt x="639861" y="26921"/>
                  </a:lnTo>
                  <a:cubicBezTo>
                    <a:pt x="643879" y="21912"/>
                    <a:pt x="648627" y="19050"/>
                    <a:pt x="654837" y="19050"/>
                  </a:cubicBezTo>
                  <a:close/>
                  <a:moveTo>
                    <a:pt x="597514" y="19050"/>
                  </a:moveTo>
                  <a:cubicBezTo>
                    <a:pt x="605416" y="19050"/>
                    <a:pt x="610805" y="21233"/>
                    <a:pt x="615475" y="25962"/>
                  </a:cubicBezTo>
                  <a:cubicBezTo>
                    <a:pt x="619426" y="30692"/>
                    <a:pt x="621941" y="37240"/>
                    <a:pt x="621941" y="44880"/>
                  </a:cubicBezTo>
                  <a:cubicBezTo>
                    <a:pt x="621941" y="53611"/>
                    <a:pt x="619426" y="60887"/>
                    <a:pt x="614038" y="65616"/>
                  </a:cubicBezTo>
                  <a:cubicBezTo>
                    <a:pt x="610086" y="69618"/>
                    <a:pt x="604698" y="71073"/>
                    <a:pt x="597514" y="71073"/>
                  </a:cubicBezTo>
                  <a:cubicBezTo>
                    <a:pt x="589611" y="71073"/>
                    <a:pt x="584223" y="68527"/>
                    <a:pt x="579553" y="63070"/>
                  </a:cubicBezTo>
                  <a:cubicBezTo>
                    <a:pt x="575601" y="59068"/>
                    <a:pt x="573087" y="52883"/>
                    <a:pt x="573087" y="44880"/>
                  </a:cubicBezTo>
                  <a:cubicBezTo>
                    <a:pt x="573087" y="36512"/>
                    <a:pt x="575601" y="29236"/>
                    <a:pt x="580990" y="24507"/>
                  </a:cubicBezTo>
                  <a:cubicBezTo>
                    <a:pt x="584941" y="20505"/>
                    <a:pt x="590329" y="19050"/>
                    <a:pt x="597514" y="19050"/>
                  </a:cubicBezTo>
                  <a:close/>
                  <a:moveTo>
                    <a:pt x="493101" y="19050"/>
                  </a:moveTo>
                  <a:cubicBezTo>
                    <a:pt x="500428" y="19050"/>
                    <a:pt x="505191" y="20505"/>
                    <a:pt x="509221" y="24507"/>
                  </a:cubicBezTo>
                  <a:cubicBezTo>
                    <a:pt x="512518" y="27781"/>
                    <a:pt x="513983" y="31419"/>
                    <a:pt x="513983" y="36512"/>
                  </a:cubicBezTo>
                  <a:lnTo>
                    <a:pt x="513983" y="70346"/>
                  </a:lnTo>
                  <a:lnTo>
                    <a:pt x="506656" y="70346"/>
                  </a:lnTo>
                  <a:lnTo>
                    <a:pt x="505924" y="63070"/>
                  </a:lnTo>
                  <a:cubicBezTo>
                    <a:pt x="501894" y="68527"/>
                    <a:pt x="496399" y="71073"/>
                    <a:pt x="489072" y="71073"/>
                  </a:cubicBezTo>
                  <a:cubicBezTo>
                    <a:pt x="483576" y="71073"/>
                    <a:pt x="478814" y="69254"/>
                    <a:pt x="475517" y="66344"/>
                  </a:cubicBezTo>
                  <a:cubicBezTo>
                    <a:pt x="473319" y="63797"/>
                    <a:pt x="471487" y="60523"/>
                    <a:pt x="471487" y="56521"/>
                  </a:cubicBezTo>
                  <a:cubicBezTo>
                    <a:pt x="471487" y="51792"/>
                    <a:pt x="473319" y="47790"/>
                    <a:pt x="476249" y="45607"/>
                  </a:cubicBezTo>
                  <a:cubicBezTo>
                    <a:pt x="479546" y="43061"/>
                    <a:pt x="484309" y="41969"/>
                    <a:pt x="490171" y="41242"/>
                  </a:cubicBezTo>
                  <a:lnTo>
                    <a:pt x="504458" y="38695"/>
                  </a:lnTo>
                  <a:lnTo>
                    <a:pt x="504458" y="36512"/>
                  </a:lnTo>
                  <a:cubicBezTo>
                    <a:pt x="504458" y="33238"/>
                    <a:pt x="503726" y="30692"/>
                    <a:pt x="501161" y="29236"/>
                  </a:cubicBezTo>
                  <a:cubicBezTo>
                    <a:pt x="499696" y="27781"/>
                    <a:pt x="496399" y="26690"/>
                    <a:pt x="493101" y="26690"/>
                  </a:cubicBezTo>
                  <a:cubicBezTo>
                    <a:pt x="486141" y="26690"/>
                    <a:pt x="482111" y="29964"/>
                    <a:pt x="481012" y="34693"/>
                  </a:cubicBezTo>
                  <a:lnTo>
                    <a:pt x="471487" y="34693"/>
                  </a:lnTo>
                  <a:cubicBezTo>
                    <a:pt x="472219" y="29964"/>
                    <a:pt x="474784" y="25962"/>
                    <a:pt x="478814" y="22688"/>
                  </a:cubicBezTo>
                  <a:cubicBezTo>
                    <a:pt x="482844" y="20505"/>
                    <a:pt x="487606" y="19050"/>
                    <a:pt x="493101" y="19050"/>
                  </a:cubicBezTo>
                  <a:close/>
                  <a:moveTo>
                    <a:pt x="460967" y="19050"/>
                  </a:moveTo>
                  <a:cubicBezTo>
                    <a:pt x="462407" y="19050"/>
                    <a:pt x="464926" y="19050"/>
                    <a:pt x="466365" y="19776"/>
                  </a:cubicBezTo>
                  <a:lnTo>
                    <a:pt x="466365" y="29210"/>
                  </a:lnTo>
                  <a:cubicBezTo>
                    <a:pt x="463846" y="28484"/>
                    <a:pt x="462407" y="28484"/>
                    <a:pt x="460967" y="28484"/>
                  </a:cubicBezTo>
                  <a:cubicBezTo>
                    <a:pt x="457009" y="28484"/>
                    <a:pt x="454490" y="29936"/>
                    <a:pt x="452331" y="33202"/>
                  </a:cubicBezTo>
                  <a:cubicBezTo>
                    <a:pt x="449812" y="36467"/>
                    <a:pt x="449093" y="40459"/>
                    <a:pt x="449093" y="45539"/>
                  </a:cubicBezTo>
                  <a:lnTo>
                    <a:pt x="449093" y="69487"/>
                  </a:lnTo>
                  <a:lnTo>
                    <a:pt x="439737" y="69487"/>
                  </a:lnTo>
                  <a:lnTo>
                    <a:pt x="439737" y="20502"/>
                  </a:lnTo>
                  <a:lnTo>
                    <a:pt x="446574" y="20502"/>
                  </a:lnTo>
                  <a:lnTo>
                    <a:pt x="448373" y="27759"/>
                  </a:lnTo>
                  <a:cubicBezTo>
                    <a:pt x="451252" y="21953"/>
                    <a:pt x="455210" y="19050"/>
                    <a:pt x="460967" y="19050"/>
                  </a:cubicBezTo>
                  <a:close/>
                  <a:moveTo>
                    <a:pt x="170839" y="19050"/>
                  </a:moveTo>
                  <a:cubicBezTo>
                    <a:pt x="178166" y="19050"/>
                    <a:pt x="182928" y="20505"/>
                    <a:pt x="186958" y="24507"/>
                  </a:cubicBezTo>
                  <a:cubicBezTo>
                    <a:pt x="190255" y="27781"/>
                    <a:pt x="191720" y="31419"/>
                    <a:pt x="191720" y="36512"/>
                  </a:cubicBezTo>
                  <a:lnTo>
                    <a:pt x="191720" y="70346"/>
                  </a:lnTo>
                  <a:lnTo>
                    <a:pt x="184394" y="70346"/>
                  </a:lnTo>
                  <a:lnTo>
                    <a:pt x="183661" y="63070"/>
                  </a:lnTo>
                  <a:cubicBezTo>
                    <a:pt x="179631" y="68527"/>
                    <a:pt x="174136" y="71073"/>
                    <a:pt x="166809" y="71073"/>
                  </a:cubicBezTo>
                  <a:cubicBezTo>
                    <a:pt x="161314" y="71073"/>
                    <a:pt x="156552" y="69254"/>
                    <a:pt x="153255" y="66344"/>
                  </a:cubicBezTo>
                  <a:cubicBezTo>
                    <a:pt x="151056" y="63797"/>
                    <a:pt x="149225" y="60523"/>
                    <a:pt x="149225" y="56521"/>
                  </a:cubicBezTo>
                  <a:cubicBezTo>
                    <a:pt x="149225" y="51792"/>
                    <a:pt x="151056" y="47790"/>
                    <a:pt x="153987" y="45607"/>
                  </a:cubicBezTo>
                  <a:cubicBezTo>
                    <a:pt x="157284" y="43061"/>
                    <a:pt x="162047" y="41969"/>
                    <a:pt x="167542" y="41242"/>
                  </a:cubicBezTo>
                  <a:lnTo>
                    <a:pt x="182196" y="38695"/>
                  </a:lnTo>
                  <a:lnTo>
                    <a:pt x="182196" y="36512"/>
                  </a:lnTo>
                  <a:cubicBezTo>
                    <a:pt x="182196" y="33238"/>
                    <a:pt x="181463" y="30692"/>
                    <a:pt x="178898" y="29236"/>
                  </a:cubicBezTo>
                  <a:cubicBezTo>
                    <a:pt x="177433" y="27781"/>
                    <a:pt x="174136" y="26690"/>
                    <a:pt x="170839" y="26690"/>
                  </a:cubicBezTo>
                  <a:cubicBezTo>
                    <a:pt x="162779" y="26690"/>
                    <a:pt x="159849" y="29964"/>
                    <a:pt x="158750" y="34693"/>
                  </a:cubicBezTo>
                  <a:lnTo>
                    <a:pt x="149225" y="34693"/>
                  </a:lnTo>
                  <a:cubicBezTo>
                    <a:pt x="149957" y="29964"/>
                    <a:pt x="152522" y="25962"/>
                    <a:pt x="156552" y="22688"/>
                  </a:cubicBezTo>
                  <a:cubicBezTo>
                    <a:pt x="160581" y="20505"/>
                    <a:pt x="165344" y="19050"/>
                    <a:pt x="170839" y="19050"/>
                  </a:cubicBezTo>
                  <a:close/>
                  <a:moveTo>
                    <a:pt x="88289" y="19050"/>
                  </a:moveTo>
                  <a:cubicBezTo>
                    <a:pt x="95249" y="19050"/>
                    <a:pt x="100378" y="20505"/>
                    <a:pt x="104042" y="24507"/>
                  </a:cubicBezTo>
                  <a:cubicBezTo>
                    <a:pt x="107339" y="27781"/>
                    <a:pt x="109170" y="31419"/>
                    <a:pt x="109170" y="36512"/>
                  </a:cubicBezTo>
                  <a:lnTo>
                    <a:pt x="109170" y="70346"/>
                  </a:lnTo>
                  <a:lnTo>
                    <a:pt x="101844" y="70346"/>
                  </a:lnTo>
                  <a:lnTo>
                    <a:pt x="101111" y="63070"/>
                  </a:lnTo>
                  <a:cubicBezTo>
                    <a:pt x="97081" y="68527"/>
                    <a:pt x="91586" y="71073"/>
                    <a:pt x="84259" y="71073"/>
                  </a:cubicBezTo>
                  <a:cubicBezTo>
                    <a:pt x="78764" y="71073"/>
                    <a:pt x="73635" y="69254"/>
                    <a:pt x="70705" y="66344"/>
                  </a:cubicBezTo>
                  <a:cubicBezTo>
                    <a:pt x="68140" y="63797"/>
                    <a:pt x="66675" y="60523"/>
                    <a:pt x="66675" y="56521"/>
                  </a:cubicBezTo>
                  <a:cubicBezTo>
                    <a:pt x="66675" y="51792"/>
                    <a:pt x="68140" y="47790"/>
                    <a:pt x="71437" y="45607"/>
                  </a:cubicBezTo>
                  <a:cubicBezTo>
                    <a:pt x="74734" y="43061"/>
                    <a:pt x="79497" y="41969"/>
                    <a:pt x="84992" y="41242"/>
                  </a:cubicBezTo>
                  <a:lnTo>
                    <a:pt x="99279" y="38695"/>
                  </a:lnTo>
                  <a:lnTo>
                    <a:pt x="99279" y="36512"/>
                  </a:lnTo>
                  <a:cubicBezTo>
                    <a:pt x="99279" y="33238"/>
                    <a:pt x="98546" y="30692"/>
                    <a:pt x="96348" y="29236"/>
                  </a:cubicBezTo>
                  <a:cubicBezTo>
                    <a:pt x="94517" y="27781"/>
                    <a:pt x="91586" y="26690"/>
                    <a:pt x="88289" y="26690"/>
                  </a:cubicBezTo>
                  <a:cubicBezTo>
                    <a:pt x="80962" y="26690"/>
                    <a:pt x="76932" y="29964"/>
                    <a:pt x="76200" y="34693"/>
                  </a:cubicBezTo>
                  <a:lnTo>
                    <a:pt x="66675" y="34693"/>
                  </a:lnTo>
                  <a:cubicBezTo>
                    <a:pt x="67407" y="29964"/>
                    <a:pt x="69972" y="25962"/>
                    <a:pt x="73635" y="22688"/>
                  </a:cubicBezTo>
                  <a:cubicBezTo>
                    <a:pt x="77665" y="20505"/>
                    <a:pt x="82427" y="19050"/>
                    <a:pt x="88289" y="19050"/>
                  </a:cubicBezTo>
                  <a:close/>
                  <a:moveTo>
                    <a:pt x="526472" y="9525"/>
                  </a:moveTo>
                  <a:lnTo>
                    <a:pt x="534884" y="9525"/>
                  </a:lnTo>
                  <a:lnTo>
                    <a:pt x="534884" y="21335"/>
                  </a:lnTo>
                  <a:lnTo>
                    <a:pt x="545048" y="21335"/>
                  </a:lnTo>
                  <a:lnTo>
                    <a:pt x="545048" y="29208"/>
                  </a:lnTo>
                  <a:lnTo>
                    <a:pt x="534884" y="29208"/>
                  </a:lnTo>
                  <a:lnTo>
                    <a:pt x="534884" y="57838"/>
                  </a:lnTo>
                  <a:cubicBezTo>
                    <a:pt x="534884" y="61775"/>
                    <a:pt x="536636" y="63206"/>
                    <a:pt x="540492" y="63206"/>
                  </a:cubicBezTo>
                  <a:cubicBezTo>
                    <a:pt x="541894" y="63206"/>
                    <a:pt x="543296" y="63206"/>
                    <a:pt x="545749" y="62490"/>
                  </a:cubicBezTo>
                  <a:lnTo>
                    <a:pt x="545749" y="70364"/>
                  </a:lnTo>
                  <a:cubicBezTo>
                    <a:pt x="543296" y="71079"/>
                    <a:pt x="541193" y="71079"/>
                    <a:pt x="538739" y="71079"/>
                  </a:cubicBezTo>
                  <a:cubicBezTo>
                    <a:pt x="534183" y="71079"/>
                    <a:pt x="531379" y="69648"/>
                    <a:pt x="528926" y="67143"/>
                  </a:cubicBezTo>
                  <a:cubicBezTo>
                    <a:pt x="527524" y="64638"/>
                    <a:pt x="525771" y="61775"/>
                    <a:pt x="525771" y="57838"/>
                  </a:cubicBezTo>
                  <a:lnTo>
                    <a:pt x="525771" y="29208"/>
                  </a:lnTo>
                  <a:lnTo>
                    <a:pt x="519112" y="29208"/>
                  </a:lnTo>
                  <a:lnTo>
                    <a:pt x="519112" y="21335"/>
                  </a:lnTo>
                  <a:lnTo>
                    <a:pt x="525771" y="21335"/>
                  </a:lnTo>
                  <a:close/>
                  <a:moveTo>
                    <a:pt x="411284" y="9525"/>
                  </a:moveTo>
                  <a:lnTo>
                    <a:pt x="420077" y="9525"/>
                  </a:lnTo>
                  <a:lnTo>
                    <a:pt x="420077" y="21335"/>
                  </a:lnTo>
                  <a:lnTo>
                    <a:pt x="430701" y="21335"/>
                  </a:lnTo>
                  <a:lnTo>
                    <a:pt x="430701" y="29208"/>
                  </a:lnTo>
                  <a:lnTo>
                    <a:pt x="420077" y="29208"/>
                  </a:lnTo>
                  <a:lnTo>
                    <a:pt x="420077" y="57838"/>
                  </a:lnTo>
                  <a:cubicBezTo>
                    <a:pt x="420077" y="61775"/>
                    <a:pt x="421908" y="63206"/>
                    <a:pt x="425572" y="63206"/>
                  </a:cubicBezTo>
                  <a:cubicBezTo>
                    <a:pt x="427404" y="63206"/>
                    <a:pt x="428869" y="63206"/>
                    <a:pt x="431433" y="62490"/>
                  </a:cubicBezTo>
                  <a:lnTo>
                    <a:pt x="431433" y="70364"/>
                  </a:lnTo>
                  <a:cubicBezTo>
                    <a:pt x="428869" y="71079"/>
                    <a:pt x="426671" y="71079"/>
                    <a:pt x="424106" y="71079"/>
                  </a:cubicBezTo>
                  <a:cubicBezTo>
                    <a:pt x="419344" y="71079"/>
                    <a:pt x="416047" y="69648"/>
                    <a:pt x="413849" y="67143"/>
                  </a:cubicBezTo>
                  <a:cubicBezTo>
                    <a:pt x="412017" y="64638"/>
                    <a:pt x="410552" y="61775"/>
                    <a:pt x="410552" y="57838"/>
                  </a:cubicBezTo>
                  <a:lnTo>
                    <a:pt x="410552" y="29208"/>
                  </a:lnTo>
                  <a:lnTo>
                    <a:pt x="403225" y="29208"/>
                  </a:lnTo>
                  <a:lnTo>
                    <a:pt x="403225" y="21335"/>
                  </a:lnTo>
                  <a:lnTo>
                    <a:pt x="410552" y="21335"/>
                  </a:lnTo>
                  <a:close/>
                  <a:moveTo>
                    <a:pt x="120423" y="9525"/>
                  </a:moveTo>
                  <a:lnTo>
                    <a:pt x="128834" y="9525"/>
                  </a:lnTo>
                  <a:lnTo>
                    <a:pt x="128834" y="21335"/>
                  </a:lnTo>
                  <a:lnTo>
                    <a:pt x="138648" y="21335"/>
                  </a:lnTo>
                  <a:lnTo>
                    <a:pt x="138648" y="29208"/>
                  </a:lnTo>
                  <a:lnTo>
                    <a:pt x="128834" y="29208"/>
                  </a:lnTo>
                  <a:lnTo>
                    <a:pt x="128834" y="57838"/>
                  </a:lnTo>
                  <a:cubicBezTo>
                    <a:pt x="128834" y="61775"/>
                    <a:pt x="130236" y="63206"/>
                    <a:pt x="134092" y="63206"/>
                  </a:cubicBezTo>
                  <a:cubicBezTo>
                    <a:pt x="135494" y="63206"/>
                    <a:pt x="137947" y="63206"/>
                    <a:pt x="139349" y="62490"/>
                  </a:cubicBezTo>
                  <a:lnTo>
                    <a:pt x="139349" y="70364"/>
                  </a:lnTo>
                  <a:cubicBezTo>
                    <a:pt x="137246" y="71079"/>
                    <a:pt x="134793" y="71079"/>
                    <a:pt x="132690" y="71079"/>
                  </a:cubicBezTo>
                  <a:cubicBezTo>
                    <a:pt x="128133" y="71079"/>
                    <a:pt x="124979" y="69648"/>
                    <a:pt x="122526" y="67143"/>
                  </a:cubicBezTo>
                  <a:cubicBezTo>
                    <a:pt x="121124" y="64638"/>
                    <a:pt x="119722" y="61775"/>
                    <a:pt x="119722" y="57838"/>
                  </a:cubicBezTo>
                  <a:lnTo>
                    <a:pt x="119722" y="29208"/>
                  </a:lnTo>
                  <a:lnTo>
                    <a:pt x="112712" y="29208"/>
                  </a:lnTo>
                  <a:lnTo>
                    <a:pt x="112712" y="21335"/>
                  </a:lnTo>
                  <a:lnTo>
                    <a:pt x="119722" y="21335"/>
                  </a:lnTo>
                  <a:close/>
                  <a:moveTo>
                    <a:pt x="10556" y="9212"/>
                  </a:moveTo>
                  <a:lnTo>
                    <a:pt x="10556" y="62225"/>
                  </a:lnTo>
                  <a:lnTo>
                    <a:pt x="23297" y="62225"/>
                  </a:lnTo>
                  <a:cubicBezTo>
                    <a:pt x="31305" y="62225"/>
                    <a:pt x="37493" y="59683"/>
                    <a:pt x="41497" y="54237"/>
                  </a:cubicBezTo>
                  <a:cubicBezTo>
                    <a:pt x="45501" y="49516"/>
                    <a:pt x="46957" y="44070"/>
                    <a:pt x="46957" y="35719"/>
                  </a:cubicBezTo>
                  <a:cubicBezTo>
                    <a:pt x="46957" y="25915"/>
                    <a:pt x="44773" y="19016"/>
                    <a:pt x="40041" y="15022"/>
                  </a:cubicBezTo>
                  <a:cubicBezTo>
                    <a:pt x="36037" y="11028"/>
                    <a:pt x="30213" y="9212"/>
                    <a:pt x="23297" y="9212"/>
                  </a:cubicBezTo>
                  <a:close/>
                  <a:moveTo>
                    <a:pt x="554037" y="1587"/>
                  </a:moveTo>
                  <a:lnTo>
                    <a:pt x="564767" y="1587"/>
                  </a:lnTo>
                  <a:lnTo>
                    <a:pt x="564767" y="12480"/>
                  </a:lnTo>
                  <a:lnTo>
                    <a:pt x="554037" y="12480"/>
                  </a:lnTo>
                  <a:close/>
                  <a:moveTo>
                    <a:pt x="385762" y="1587"/>
                  </a:moveTo>
                  <a:lnTo>
                    <a:pt x="394934" y="1587"/>
                  </a:lnTo>
                  <a:lnTo>
                    <a:pt x="394934" y="69487"/>
                  </a:lnTo>
                  <a:lnTo>
                    <a:pt x="385762" y="69487"/>
                  </a:lnTo>
                  <a:close/>
                  <a:moveTo>
                    <a:pt x="231775" y="1587"/>
                  </a:moveTo>
                  <a:lnTo>
                    <a:pt x="274277" y="1587"/>
                  </a:lnTo>
                  <a:lnTo>
                    <a:pt x="274277" y="9212"/>
                  </a:lnTo>
                  <a:lnTo>
                    <a:pt x="241140" y="9212"/>
                  </a:lnTo>
                  <a:lnTo>
                    <a:pt x="241140" y="30635"/>
                  </a:lnTo>
                  <a:lnTo>
                    <a:pt x="271035" y="30635"/>
                  </a:lnTo>
                  <a:lnTo>
                    <a:pt x="271035" y="38623"/>
                  </a:lnTo>
                  <a:lnTo>
                    <a:pt x="241140" y="38623"/>
                  </a:lnTo>
                  <a:lnTo>
                    <a:pt x="241140" y="61499"/>
                  </a:lnTo>
                  <a:lnTo>
                    <a:pt x="274277" y="61499"/>
                  </a:lnTo>
                  <a:lnTo>
                    <a:pt x="274277" y="69487"/>
                  </a:lnTo>
                  <a:lnTo>
                    <a:pt x="231775" y="69487"/>
                  </a:lnTo>
                  <a:close/>
                  <a:moveTo>
                    <a:pt x="0" y="1587"/>
                  </a:moveTo>
                  <a:lnTo>
                    <a:pt x="1092" y="1587"/>
                  </a:lnTo>
                  <a:lnTo>
                    <a:pt x="23297" y="1587"/>
                  </a:lnTo>
                  <a:cubicBezTo>
                    <a:pt x="34217" y="1587"/>
                    <a:pt x="42953" y="4492"/>
                    <a:pt x="48777" y="11028"/>
                  </a:cubicBezTo>
                  <a:cubicBezTo>
                    <a:pt x="54238" y="16474"/>
                    <a:pt x="56786" y="25189"/>
                    <a:pt x="56786" y="35719"/>
                  </a:cubicBezTo>
                  <a:cubicBezTo>
                    <a:pt x="56786" y="46975"/>
                    <a:pt x="52782" y="55689"/>
                    <a:pt x="45501" y="61499"/>
                  </a:cubicBezTo>
                  <a:cubicBezTo>
                    <a:pt x="38949" y="66219"/>
                    <a:pt x="31305" y="69487"/>
                    <a:pt x="21477" y="69487"/>
                  </a:cubicBezTo>
                  <a:lnTo>
                    <a:pt x="0" y="69487"/>
                  </a:lnTo>
                  <a:close/>
                  <a:moveTo>
                    <a:pt x="354839" y="0"/>
                  </a:moveTo>
                  <a:cubicBezTo>
                    <a:pt x="359522" y="716"/>
                    <a:pt x="363484" y="716"/>
                    <a:pt x="367446" y="2507"/>
                  </a:cubicBezTo>
                  <a:lnTo>
                    <a:pt x="367446" y="10388"/>
                  </a:lnTo>
                  <a:cubicBezTo>
                    <a:pt x="363484" y="9313"/>
                    <a:pt x="359522" y="8597"/>
                    <a:pt x="357000" y="8597"/>
                  </a:cubicBezTo>
                  <a:cubicBezTo>
                    <a:pt x="353759" y="8597"/>
                    <a:pt x="352678" y="9313"/>
                    <a:pt x="350877" y="10388"/>
                  </a:cubicBezTo>
                  <a:cubicBezTo>
                    <a:pt x="349436" y="11104"/>
                    <a:pt x="349076" y="12537"/>
                    <a:pt x="349076" y="15044"/>
                  </a:cubicBezTo>
                  <a:lnTo>
                    <a:pt x="349076" y="21134"/>
                  </a:lnTo>
                  <a:lnTo>
                    <a:pt x="374290" y="21134"/>
                  </a:lnTo>
                  <a:lnTo>
                    <a:pt x="374290" y="69492"/>
                  </a:lnTo>
                  <a:lnTo>
                    <a:pt x="364925" y="69492"/>
                  </a:lnTo>
                  <a:lnTo>
                    <a:pt x="364925" y="28298"/>
                  </a:lnTo>
                  <a:lnTo>
                    <a:pt x="348356" y="28298"/>
                  </a:lnTo>
                  <a:lnTo>
                    <a:pt x="348356" y="69492"/>
                  </a:lnTo>
                  <a:lnTo>
                    <a:pt x="338991" y="69492"/>
                  </a:lnTo>
                  <a:lnTo>
                    <a:pt x="338991" y="28298"/>
                  </a:lnTo>
                  <a:lnTo>
                    <a:pt x="331787" y="28298"/>
                  </a:lnTo>
                  <a:lnTo>
                    <a:pt x="331787" y="20418"/>
                  </a:lnTo>
                  <a:lnTo>
                    <a:pt x="338991" y="20418"/>
                  </a:lnTo>
                  <a:lnTo>
                    <a:pt x="338991" y="15044"/>
                  </a:lnTo>
                  <a:cubicBezTo>
                    <a:pt x="338991" y="10388"/>
                    <a:pt x="340431" y="7164"/>
                    <a:pt x="342953" y="3940"/>
                  </a:cubicBezTo>
                  <a:cubicBezTo>
                    <a:pt x="345114" y="1791"/>
                    <a:pt x="349076" y="0"/>
                    <a:pt x="354839" y="0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01" name="Freeform 198"/>
            <p:cNvSpPr>
              <a:spLocks noChangeArrowheads="1"/>
            </p:cNvSpPr>
            <p:nvPr/>
          </p:nvSpPr>
          <p:spPr bwMode="auto">
            <a:xfrm>
              <a:off x="6119368" y="4107970"/>
              <a:ext cx="865187" cy="212725"/>
            </a:xfrm>
            <a:custGeom>
              <a:avLst/>
              <a:gdLst>
                <a:gd name="T0" fmla="*/ 291 w 2405"/>
                <a:gd name="T1" fmla="*/ 592 h 593"/>
                <a:gd name="T2" fmla="*/ 2278 w 2405"/>
                <a:gd name="T3" fmla="*/ 592 h 593"/>
                <a:gd name="T4" fmla="*/ 2404 w 2405"/>
                <a:gd name="T5" fmla="*/ 465 h 593"/>
                <a:gd name="T6" fmla="*/ 2404 w 2405"/>
                <a:gd name="T7" fmla="*/ 127 h 593"/>
                <a:gd name="T8" fmla="*/ 2278 w 2405"/>
                <a:gd name="T9" fmla="*/ 0 h 593"/>
                <a:gd name="T10" fmla="*/ 291 w 2405"/>
                <a:gd name="T11" fmla="*/ 0 h 593"/>
                <a:gd name="T12" fmla="*/ 164 w 2405"/>
                <a:gd name="T13" fmla="*/ 127 h 593"/>
                <a:gd name="T14" fmla="*/ 164 w 2405"/>
                <a:gd name="T15" fmla="*/ 175 h 593"/>
                <a:gd name="T16" fmla="*/ 0 w 2405"/>
                <a:gd name="T17" fmla="*/ 288 h 593"/>
                <a:gd name="T18" fmla="*/ 164 w 2405"/>
                <a:gd name="T19" fmla="*/ 415 h 593"/>
                <a:gd name="T20" fmla="*/ 164 w 2405"/>
                <a:gd name="T21" fmla="*/ 465 h 593"/>
                <a:gd name="T22" fmla="*/ 291 w 2405"/>
                <a:gd name="T23" fmla="*/ 592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5" h="593">
                  <a:moveTo>
                    <a:pt x="291" y="592"/>
                  </a:moveTo>
                  <a:lnTo>
                    <a:pt x="2278" y="592"/>
                  </a:lnTo>
                  <a:cubicBezTo>
                    <a:pt x="2348" y="592"/>
                    <a:pt x="2404" y="535"/>
                    <a:pt x="2404" y="465"/>
                  </a:cubicBezTo>
                  <a:lnTo>
                    <a:pt x="2404" y="127"/>
                  </a:lnTo>
                  <a:cubicBezTo>
                    <a:pt x="2404" y="57"/>
                    <a:pt x="2348" y="0"/>
                    <a:pt x="2278" y="0"/>
                  </a:cubicBezTo>
                  <a:lnTo>
                    <a:pt x="291" y="0"/>
                  </a:lnTo>
                  <a:cubicBezTo>
                    <a:pt x="221" y="0"/>
                    <a:pt x="164" y="57"/>
                    <a:pt x="164" y="127"/>
                  </a:cubicBezTo>
                  <a:lnTo>
                    <a:pt x="164" y="175"/>
                  </a:lnTo>
                  <a:lnTo>
                    <a:pt x="0" y="288"/>
                  </a:lnTo>
                  <a:lnTo>
                    <a:pt x="164" y="415"/>
                  </a:lnTo>
                  <a:lnTo>
                    <a:pt x="164" y="465"/>
                  </a:lnTo>
                  <a:cubicBezTo>
                    <a:pt x="164" y="535"/>
                    <a:pt x="221" y="592"/>
                    <a:pt x="291" y="592"/>
                  </a:cubicBezTo>
                </a:path>
              </a:pathLst>
            </a:custGeom>
            <a:solidFill>
              <a:schemeClr val="bg2">
                <a:alpha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1" name="Freeform 240"/>
            <p:cNvSpPr>
              <a:spLocks noChangeArrowheads="1"/>
            </p:cNvSpPr>
            <p:nvPr/>
          </p:nvSpPr>
          <p:spPr bwMode="auto">
            <a:xfrm>
              <a:off x="6322568" y="4178745"/>
              <a:ext cx="539396" cy="86956"/>
            </a:xfrm>
            <a:custGeom>
              <a:avLst/>
              <a:gdLst>
                <a:gd name="connsiteX0" fmla="*/ 418733 w 539396"/>
                <a:gd name="connsiteY0" fmla="*/ 44199 h 86956"/>
                <a:gd name="connsiteX1" fmla="*/ 406644 w 539396"/>
                <a:gd name="connsiteY1" fmla="*/ 46728 h 86956"/>
                <a:gd name="connsiteX2" fmla="*/ 397119 w 539396"/>
                <a:gd name="connsiteY2" fmla="*/ 49979 h 86956"/>
                <a:gd name="connsiteX3" fmla="*/ 394554 w 539396"/>
                <a:gd name="connsiteY3" fmla="*/ 54676 h 86956"/>
                <a:gd name="connsiteX4" fmla="*/ 397119 w 539396"/>
                <a:gd name="connsiteY4" fmla="*/ 60095 h 86956"/>
                <a:gd name="connsiteX5" fmla="*/ 404446 w 539396"/>
                <a:gd name="connsiteY5" fmla="*/ 62624 h 86956"/>
                <a:gd name="connsiteX6" fmla="*/ 414703 w 539396"/>
                <a:gd name="connsiteY6" fmla="*/ 58650 h 86956"/>
                <a:gd name="connsiteX7" fmla="*/ 418733 w 539396"/>
                <a:gd name="connsiteY7" fmla="*/ 50702 h 86956"/>
                <a:gd name="connsiteX8" fmla="*/ 459227 w 539396"/>
                <a:gd name="connsiteY8" fmla="*/ 27628 h 86956"/>
                <a:gd name="connsiteX9" fmla="*/ 448248 w 539396"/>
                <a:gd name="connsiteY9" fmla="*/ 32274 h 86956"/>
                <a:gd name="connsiteX10" fmla="*/ 445061 w 539396"/>
                <a:gd name="connsiteY10" fmla="*/ 44068 h 86956"/>
                <a:gd name="connsiteX11" fmla="*/ 449665 w 539396"/>
                <a:gd name="connsiteY11" fmla="*/ 56577 h 86956"/>
                <a:gd name="connsiteX12" fmla="*/ 459227 w 539396"/>
                <a:gd name="connsiteY12" fmla="*/ 60508 h 86956"/>
                <a:gd name="connsiteX13" fmla="*/ 470559 w 539396"/>
                <a:gd name="connsiteY13" fmla="*/ 55862 h 86956"/>
                <a:gd name="connsiteX14" fmla="*/ 473746 w 539396"/>
                <a:gd name="connsiteY14" fmla="*/ 44783 h 86956"/>
                <a:gd name="connsiteX15" fmla="*/ 469142 w 539396"/>
                <a:gd name="connsiteY15" fmla="*/ 31559 h 86956"/>
                <a:gd name="connsiteX16" fmla="*/ 459227 w 539396"/>
                <a:gd name="connsiteY16" fmla="*/ 27628 h 86956"/>
                <a:gd name="connsiteX17" fmla="*/ 517794 w 539396"/>
                <a:gd name="connsiteY17" fmla="*/ 26276 h 86956"/>
                <a:gd name="connsiteX18" fmla="*/ 508586 w 539396"/>
                <a:gd name="connsiteY18" fmla="*/ 30250 h 86956"/>
                <a:gd name="connsiteX19" fmla="*/ 503982 w 539396"/>
                <a:gd name="connsiteY19" fmla="*/ 39644 h 86956"/>
                <a:gd name="connsiteX20" fmla="*/ 530897 w 539396"/>
                <a:gd name="connsiteY20" fmla="*/ 39644 h 86956"/>
                <a:gd name="connsiteX21" fmla="*/ 526293 w 539396"/>
                <a:gd name="connsiteY21" fmla="*/ 29528 h 86956"/>
                <a:gd name="connsiteX22" fmla="*/ 517794 w 539396"/>
                <a:gd name="connsiteY22" fmla="*/ 26276 h 86956"/>
                <a:gd name="connsiteX23" fmla="*/ 257443 w 539396"/>
                <a:gd name="connsiteY23" fmla="*/ 26276 h 86956"/>
                <a:gd name="connsiteX24" fmla="*/ 248236 w 539396"/>
                <a:gd name="connsiteY24" fmla="*/ 30250 h 86956"/>
                <a:gd name="connsiteX25" fmla="*/ 243632 w 539396"/>
                <a:gd name="connsiteY25" fmla="*/ 39644 h 86956"/>
                <a:gd name="connsiteX26" fmla="*/ 270546 w 539396"/>
                <a:gd name="connsiteY26" fmla="*/ 39644 h 86956"/>
                <a:gd name="connsiteX27" fmla="*/ 265942 w 539396"/>
                <a:gd name="connsiteY27" fmla="*/ 29528 h 86956"/>
                <a:gd name="connsiteX28" fmla="*/ 257443 w 539396"/>
                <a:gd name="connsiteY28" fmla="*/ 26276 h 86956"/>
                <a:gd name="connsiteX29" fmla="*/ 517085 w 539396"/>
                <a:gd name="connsiteY29" fmla="*/ 19050 h 86956"/>
                <a:gd name="connsiteX30" fmla="*/ 534084 w 539396"/>
                <a:gd name="connsiteY30" fmla="*/ 26276 h 86956"/>
                <a:gd name="connsiteX31" fmla="*/ 539396 w 539396"/>
                <a:gd name="connsiteY31" fmla="*/ 46870 h 86956"/>
                <a:gd name="connsiteX32" fmla="*/ 502566 w 539396"/>
                <a:gd name="connsiteY32" fmla="*/ 46870 h 86956"/>
                <a:gd name="connsiteX33" fmla="*/ 507878 w 539396"/>
                <a:gd name="connsiteY33" fmla="*/ 59515 h 86956"/>
                <a:gd name="connsiteX34" fmla="*/ 517085 w 539396"/>
                <a:gd name="connsiteY34" fmla="*/ 62406 h 86956"/>
                <a:gd name="connsiteX35" fmla="*/ 524876 w 539396"/>
                <a:gd name="connsiteY35" fmla="*/ 60238 h 86956"/>
                <a:gd name="connsiteX36" fmla="*/ 530189 w 539396"/>
                <a:gd name="connsiteY36" fmla="*/ 55541 h 86956"/>
                <a:gd name="connsiteX37" fmla="*/ 539396 w 539396"/>
                <a:gd name="connsiteY37" fmla="*/ 55541 h 86956"/>
                <a:gd name="connsiteX38" fmla="*/ 531959 w 539396"/>
                <a:gd name="connsiteY38" fmla="*/ 67464 h 86956"/>
                <a:gd name="connsiteX39" fmla="*/ 517794 w 539396"/>
                <a:gd name="connsiteY39" fmla="*/ 71077 h 86956"/>
                <a:gd name="connsiteX40" fmla="*/ 500087 w 539396"/>
                <a:gd name="connsiteY40" fmla="*/ 64212 h 86956"/>
                <a:gd name="connsiteX41" fmla="*/ 493712 w 539396"/>
                <a:gd name="connsiteY41" fmla="*/ 45064 h 86956"/>
                <a:gd name="connsiteX42" fmla="*/ 501503 w 539396"/>
                <a:gd name="connsiteY42" fmla="*/ 24831 h 86956"/>
                <a:gd name="connsiteX43" fmla="*/ 517085 w 539396"/>
                <a:gd name="connsiteY43" fmla="*/ 19050 h 86956"/>
                <a:gd name="connsiteX44" fmla="*/ 458518 w 539396"/>
                <a:gd name="connsiteY44" fmla="*/ 19050 h 86956"/>
                <a:gd name="connsiteX45" fmla="*/ 473746 w 539396"/>
                <a:gd name="connsiteY45" fmla="*/ 26913 h 86956"/>
                <a:gd name="connsiteX46" fmla="*/ 475517 w 539396"/>
                <a:gd name="connsiteY46" fmla="*/ 20837 h 86956"/>
                <a:gd name="connsiteX47" fmla="*/ 482246 w 539396"/>
                <a:gd name="connsiteY47" fmla="*/ 20837 h 86956"/>
                <a:gd name="connsiteX48" fmla="*/ 482246 w 539396"/>
                <a:gd name="connsiteY48" fmla="*/ 68371 h 86956"/>
                <a:gd name="connsiteX49" fmla="*/ 475517 w 539396"/>
                <a:gd name="connsiteY49" fmla="*/ 82310 h 86956"/>
                <a:gd name="connsiteX50" fmla="*/ 459935 w 539396"/>
                <a:gd name="connsiteY50" fmla="*/ 86956 h 86956"/>
                <a:gd name="connsiteX51" fmla="*/ 443645 w 539396"/>
                <a:gd name="connsiteY51" fmla="*/ 82310 h 86956"/>
                <a:gd name="connsiteX52" fmla="*/ 438332 w 539396"/>
                <a:gd name="connsiteY52" fmla="*/ 72303 h 86956"/>
                <a:gd name="connsiteX53" fmla="*/ 447540 w 539396"/>
                <a:gd name="connsiteY53" fmla="*/ 72303 h 86956"/>
                <a:gd name="connsiteX54" fmla="*/ 451436 w 539396"/>
                <a:gd name="connsiteY54" fmla="*/ 77664 h 86956"/>
                <a:gd name="connsiteX55" fmla="*/ 459935 w 539396"/>
                <a:gd name="connsiteY55" fmla="*/ 80165 h 86956"/>
                <a:gd name="connsiteX56" fmla="*/ 470559 w 539396"/>
                <a:gd name="connsiteY56" fmla="*/ 76234 h 86956"/>
                <a:gd name="connsiteX57" fmla="*/ 473746 w 539396"/>
                <a:gd name="connsiteY57" fmla="*/ 67656 h 86956"/>
                <a:gd name="connsiteX58" fmla="*/ 473746 w 539396"/>
                <a:gd name="connsiteY58" fmla="*/ 61223 h 86956"/>
                <a:gd name="connsiteX59" fmla="*/ 457456 w 539396"/>
                <a:gd name="connsiteY59" fmla="*/ 67656 h 86956"/>
                <a:gd name="connsiteX60" fmla="*/ 442228 w 539396"/>
                <a:gd name="connsiteY60" fmla="*/ 60508 h 86956"/>
                <a:gd name="connsiteX61" fmla="*/ 436562 w 539396"/>
                <a:gd name="connsiteY61" fmla="*/ 43353 h 86956"/>
                <a:gd name="connsiteX62" fmla="*/ 443645 w 539396"/>
                <a:gd name="connsiteY62" fmla="*/ 24769 h 86956"/>
                <a:gd name="connsiteX63" fmla="*/ 458518 w 539396"/>
                <a:gd name="connsiteY63" fmla="*/ 19050 h 86956"/>
                <a:gd name="connsiteX64" fmla="*/ 357309 w 539396"/>
                <a:gd name="connsiteY64" fmla="*/ 19050 h 86956"/>
                <a:gd name="connsiteX65" fmla="*/ 371963 w 539396"/>
                <a:gd name="connsiteY65" fmla="*/ 23791 h 86956"/>
                <a:gd name="connsiteX66" fmla="*/ 377458 w 539396"/>
                <a:gd name="connsiteY66" fmla="*/ 34367 h 86956"/>
                <a:gd name="connsiteX67" fmla="*/ 367933 w 539396"/>
                <a:gd name="connsiteY67" fmla="*/ 34367 h 86956"/>
                <a:gd name="connsiteX68" fmla="*/ 356576 w 539396"/>
                <a:gd name="connsiteY68" fmla="*/ 27074 h 86956"/>
                <a:gd name="connsiteX69" fmla="*/ 348517 w 539396"/>
                <a:gd name="connsiteY69" fmla="*/ 28532 h 86956"/>
                <a:gd name="connsiteX70" fmla="*/ 346319 w 539396"/>
                <a:gd name="connsiteY70" fmla="*/ 32544 h 86956"/>
                <a:gd name="connsiteX71" fmla="*/ 348517 w 539396"/>
                <a:gd name="connsiteY71" fmla="*/ 37285 h 86956"/>
                <a:gd name="connsiteX72" fmla="*/ 358042 w 539396"/>
                <a:gd name="connsiteY72" fmla="*/ 40567 h 86956"/>
                <a:gd name="connsiteX73" fmla="*/ 372696 w 539396"/>
                <a:gd name="connsiteY73" fmla="*/ 46402 h 86956"/>
                <a:gd name="connsiteX74" fmla="*/ 377458 w 539396"/>
                <a:gd name="connsiteY74" fmla="*/ 56614 h 86956"/>
                <a:gd name="connsiteX75" fmla="*/ 370864 w 539396"/>
                <a:gd name="connsiteY75" fmla="*/ 68649 h 86956"/>
                <a:gd name="connsiteX76" fmla="*/ 356576 w 539396"/>
                <a:gd name="connsiteY76" fmla="*/ 72661 h 86956"/>
                <a:gd name="connsiteX77" fmla="*/ 340457 w 539396"/>
                <a:gd name="connsiteY77" fmla="*/ 67920 h 86956"/>
                <a:gd name="connsiteX78" fmla="*/ 334962 w 539396"/>
                <a:gd name="connsiteY78" fmla="*/ 56614 h 86956"/>
                <a:gd name="connsiteX79" fmla="*/ 344487 w 539396"/>
                <a:gd name="connsiteY79" fmla="*/ 56614 h 86956"/>
                <a:gd name="connsiteX80" fmla="*/ 356576 w 539396"/>
                <a:gd name="connsiteY80" fmla="*/ 65367 h 86956"/>
                <a:gd name="connsiteX81" fmla="*/ 365369 w 539396"/>
                <a:gd name="connsiteY81" fmla="*/ 62814 h 86956"/>
                <a:gd name="connsiteX82" fmla="*/ 369399 w 539396"/>
                <a:gd name="connsiteY82" fmla="*/ 56614 h 86956"/>
                <a:gd name="connsiteX83" fmla="*/ 364636 w 539396"/>
                <a:gd name="connsiteY83" fmla="*/ 50049 h 86956"/>
                <a:gd name="connsiteX84" fmla="*/ 354012 w 539396"/>
                <a:gd name="connsiteY84" fmla="*/ 47132 h 86956"/>
                <a:gd name="connsiteX85" fmla="*/ 341556 w 539396"/>
                <a:gd name="connsiteY85" fmla="*/ 41297 h 86956"/>
                <a:gd name="connsiteX86" fmla="*/ 338259 w 539396"/>
                <a:gd name="connsiteY86" fmla="*/ 32544 h 86956"/>
                <a:gd name="connsiteX87" fmla="*/ 343754 w 539396"/>
                <a:gd name="connsiteY87" fmla="*/ 22333 h 86956"/>
                <a:gd name="connsiteX88" fmla="*/ 357309 w 539396"/>
                <a:gd name="connsiteY88" fmla="*/ 19050 h 86956"/>
                <a:gd name="connsiteX89" fmla="*/ 307455 w 539396"/>
                <a:gd name="connsiteY89" fmla="*/ 19050 h 86956"/>
                <a:gd name="connsiteX90" fmla="*/ 321332 w 539396"/>
                <a:gd name="connsiteY90" fmla="*/ 23791 h 86956"/>
                <a:gd name="connsiteX91" fmla="*/ 326669 w 539396"/>
                <a:gd name="connsiteY91" fmla="*/ 34367 h 86956"/>
                <a:gd name="connsiteX92" fmla="*/ 317418 w 539396"/>
                <a:gd name="connsiteY92" fmla="*/ 34367 h 86956"/>
                <a:gd name="connsiteX93" fmla="*/ 306743 w 539396"/>
                <a:gd name="connsiteY93" fmla="*/ 27074 h 86956"/>
                <a:gd name="connsiteX94" fmla="*/ 298915 w 539396"/>
                <a:gd name="connsiteY94" fmla="*/ 28532 h 86956"/>
                <a:gd name="connsiteX95" fmla="*/ 296424 w 539396"/>
                <a:gd name="connsiteY95" fmla="*/ 32544 h 86956"/>
                <a:gd name="connsiteX96" fmla="*/ 298915 w 539396"/>
                <a:gd name="connsiteY96" fmla="*/ 37285 h 86956"/>
                <a:gd name="connsiteX97" fmla="*/ 308166 w 539396"/>
                <a:gd name="connsiteY97" fmla="*/ 40567 h 86956"/>
                <a:gd name="connsiteX98" fmla="*/ 322043 w 539396"/>
                <a:gd name="connsiteY98" fmla="*/ 46402 h 86956"/>
                <a:gd name="connsiteX99" fmla="*/ 326669 w 539396"/>
                <a:gd name="connsiteY99" fmla="*/ 56614 h 86956"/>
                <a:gd name="connsiteX100" fmla="*/ 320620 w 539396"/>
                <a:gd name="connsiteY100" fmla="*/ 68649 h 86956"/>
                <a:gd name="connsiteX101" fmla="*/ 306743 w 539396"/>
                <a:gd name="connsiteY101" fmla="*/ 72661 h 86956"/>
                <a:gd name="connsiteX102" fmla="*/ 291087 w 539396"/>
                <a:gd name="connsiteY102" fmla="*/ 67920 h 86956"/>
                <a:gd name="connsiteX103" fmla="*/ 285750 w 539396"/>
                <a:gd name="connsiteY103" fmla="*/ 56614 h 86956"/>
                <a:gd name="connsiteX104" fmla="*/ 295001 w 539396"/>
                <a:gd name="connsiteY104" fmla="*/ 56614 h 86956"/>
                <a:gd name="connsiteX105" fmla="*/ 306743 w 539396"/>
                <a:gd name="connsiteY105" fmla="*/ 65367 h 86956"/>
                <a:gd name="connsiteX106" fmla="*/ 315283 w 539396"/>
                <a:gd name="connsiteY106" fmla="*/ 62814 h 86956"/>
                <a:gd name="connsiteX107" fmla="*/ 319197 w 539396"/>
                <a:gd name="connsiteY107" fmla="*/ 56614 h 86956"/>
                <a:gd name="connsiteX108" fmla="*/ 314215 w 539396"/>
                <a:gd name="connsiteY108" fmla="*/ 50049 h 86956"/>
                <a:gd name="connsiteX109" fmla="*/ 304252 w 539396"/>
                <a:gd name="connsiteY109" fmla="*/ 47132 h 86956"/>
                <a:gd name="connsiteX110" fmla="*/ 291799 w 539396"/>
                <a:gd name="connsiteY110" fmla="*/ 41297 h 86956"/>
                <a:gd name="connsiteX111" fmla="*/ 288596 w 539396"/>
                <a:gd name="connsiteY111" fmla="*/ 32544 h 86956"/>
                <a:gd name="connsiteX112" fmla="*/ 294289 w 539396"/>
                <a:gd name="connsiteY112" fmla="*/ 22333 h 86956"/>
                <a:gd name="connsiteX113" fmla="*/ 307455 w 539396"/>
                <a:gd name="connsiteY113" fmla="*/ 19050 h 86956"/>
                <a:gd name="connsiteX114" fmla="*/ 256735 w 539396"/>
                <a:gd name="connsiteY114" fmla="*/ 19050 h 86956"/>
                <a:gd name="connsiteX115" fmla="*/ 273734 w 539396"/>
                <a:gd name="connsiteY115" fmla="*/ 26276 h 86956"/>
                <a:gd name="connsiteX116" fmla="*/ 279046 w 539396"/>
                <a:gd name="connsiteY116" fmla="*/ 46870 h 86956"/>
                <a:gd name="connsiteX117" fmla="*/ 241861 w 539396"/>
                <a:gd name="connsiteY117" fmla="*/ 46870 h 86956"/>
                <a:gd name="connsiteX118" fmla="*/ 247173 w 539396"/>
                <a:gd name="connsiteY118" fmla="*/ 59515 h 86956"/>
                <a:gd name="connsiteX119" fmla="*/ 256735 w 539396"/>
                <a:gd name="connsiteY119" fmla="*/ 62406 h 86956"/>
                <a:gd name="connsiteX120" fmla="*/ 264526 w 539396"/>
                <a:gd name="connsiteY120" fmla="*/ 60238 h 86956"/>
                <a:gd name="connsiteX121" fmla="*/ 269838 w 539396"/>
                <a:gd name="connsiteY121" fmla="*/ 55541 h 86956"/>
                <a:gd name="connsiteX122" fmla="*/ 279046 w 539396"/>
                <a:gd name="connsiteY122" fmla="*/ 55541 h 86956"/>
                <a:gd name="connsiteX123" fmla="*/ 271255 w 539396"/>
                <a:gd name="connsiteY123" fmla="*/ 67464 h 86956"/>
                <a:gd name="connsiteX124" fmla="*/ 257443 w 539396"/>
                <a:gd name="connsiteY124" fmla="*/ 71077 h 86956"/>
                <a:gd name="connsiteX125" fmla="*/ 239736 w 539396"/>
                <a:gd name="connsiteY125" fmla="*/ 64212 h 86956"/>
                <a:gd name="connsiteX126" fmla="*/ 233362 w 539396"/>
                <a:gd name="connsiteY126" fmla="*/ 45064 h 86956"/>
                <a:gd name="connsiteX127" fmla="*/ 241153 w 539396"/>
                <a:gd name="connsiteY127" fmla="*/ 24831 h 86956"/>
                <a:gd name="connsiteX128" fmla="*/ 256735 w 539396"/>
                <a:gd name="connsiteY128" fmla="*/ 19050 h 86956"/>
                <a:gd name="connsiteX129" fmla="*/ 407376 w 539396"/>
                <a:gd name="connsiteY129" fmla="*/ 17463 h 86956"/>
                <a:gd name="connsiteX130" fmla="*/ 423496 w 539396"/>
                <a:gd name="connsiteY130" fmla="*/ 22883 h 86956"/>
                <a:gd name="connsiteX131" fmla="*/ 428258 w 539396"/>
                <a:gd name="connsiteY131" fmla="*/ 34805 h 86956"/>
                <a:gd name="connsiteX132" fmla="*/ 428258 w 539396"/>
                <a:gd name="connsiteY132" fmla="*/ 68766 h 86956"/>
                <a:gd name="connsiteX133" fmla="*/ 420931 w 539396"/>
                <a:gd name="connsiteY133" fmla="*/ 68766 h 86956"/>
                <a:gd name="connsiteX134" fmla="*/ 420199 w 539396"/>
                <a:gd name="connsiteY134" fmla="*/ 61541 h 86956"/>
                <a:gd name="connsiteX135" fmla="*/ 403347 w 539396"/>
                <a:gd name="connsiteY135" fmla="*/ 69489 h 86956"/>
                <a:gd name="connsiteX136" fmla="*/ 389792 w 539396"/>
                <a:gd name="connsiteY136" fmla="*/ 64792 h 86956"/>
                <a:gd name="connsiteX137" fmla="*/ 385762 w 539396"/>
                <a:gd name="connsiteY137" fmla="*/ 55399 h 86956"/>
                <a:gd name="connsiteX138" fmla="*/ 390524 w 539396"/>
                <a:gd name="connsiteY138" fmla="*/ 44199 h 86956"/>
                <a:gd name="connsiteX139" fmla="*/ 404446 w 539396"/>
                <a:gd name="connsiteY139" fmla="*/ 39502 h 86956"/>
                <a:gd name="connsiteX140" fmla="*/ 418733 w 539396"/>
                <a:gd name="connsiteY140" fmla="*/ 37334 h 86956"/>
                <a:gd name="connsiteX141" fmla="*/ 418733 w 539396"/>
                <a:gd name="connsiteY141" fmla="*/ 34805 h 86956"/>
                <a:gd name="connsiteX142" fmla="*/ 415436 w 539396"/>
                <a:gd name="connsiteY142" fmla="*/ 27579 h 86956"/>
                <a:gd name="connsiteX143" fmla="*/ 407376 w 539396"/>
                <a:gd name="connsiteY143" fmla="*/ 25412 h 86956"/>
                <a:gd name="connsiteX144" fmla="*/ 395287 w 539396"/>
                <a:gd name="connsiteY144" fmla="*/ 33360 h 86956"/>
                <a:gd name="connsiteX145" fmla="*/ 385762 w 539396"/>
                <a:gd name="connsiteY145" fmla="*/ 33360 h 86956"/>
                <a:gd name="connsiteX146" fmla="*/ 393089 w 539396"/>
                <a:gd name="connsiteY146" fmla="*/ 21437 h 86956"/>
                <a:gd name="connsiteX147" fmla="*/ 407376 w 539396"/>
                <a:gd name="connsiteY147" fmla="*/ 17463 h 86956"/>
                <a:gd name="connsiteX148" fmla="*/ 153987 w 539396"/>
                <a:gd name="connsiteY148" fmla="*/ 1588 h 86956"/>
                <a:gd name="connsiteX149" fmla="*/ 167712 w 539396"/>
                <a:gd name="connsiteY149" fmla="*/ 1588 h 86956"/>
                <a:gd name="connsiteX150" fmla="*/ 189021 w 539396"/>
                <a:gd name="connsiteY150" fmla="*/ 58293 h 86956"/>
                <a:gd name="connsiteX151" fmla="*/ 209247 w 539396"/>
                <a:gd name="connsiteY151" fmla="*/ 1588 h 86956"/>
                <a:gd name="connsiteX152" fmla="*/ 221889 w 539396"/>
                <a:gd name="connsiteY152" fmla="*/ 1588 h 86956"/>
                <a:gd name="connsiteX153" fmla="*/ 221889 w 539396"/>
                <a:gd name="connsiteY153" fmla="*/ 69489 h 86956"/>
                <a:gd name="connsiteX154" fmla="*/ 212498 w 539396"/>
                <a:gd name="connsiteY154" fmla="*/ 69489 h 86956"/>
                <a:gd name="connsiteX155" fmla="*/ 212498 w 539396"/>
                <a:gd name="connsiteY155" fmla="*/ 16757 h 86956"/>
                <a:gd name="connsiteX156" fmla="*/ 194439 w 539396"/>
                <a:gd name="connsiteY156" fmla="*/ 69489 h 86956"/>
                <a:gd name="connsiteX157" fmla="*/ 185048 w 539396"/>
                <a:gd name="connsiteY157" fmla="*/ 69489 h 86956"/>
                <a:gd name="connsiteX158" fmla="*/ 163739 w 539396"/>
                <a:gd name="connsiteY158" fmla="*/ 15674 h 86956"/>
                <a:gd name="connsiteX159" fmla="*/ 163739 w 539396"/>
                <a:gd name="connsiteY159" fmla="*/ 69489 h 86956"/>
                <a:gd name="connsiteX160" fmla="*/ 153987 w 539396"/>
                <a:gd name="connsiteY160" fmla="*/ 69489 h 86956"/>
                <a:gd name="connsiteX161" fmla="*/ 91646 w 539396"/>
                <a:gd name="connsiteY161" fmla="*/ 1588 h 86956"/>
                <a:gd name="connsiteX162" fmla="*/ 108454 w 539396"/>
                <a:gd name="connsiteY162" fmla="*/ 7005 h 86956"/>
                <a:gd name="connsiteX163" fmla="*/ 113934 w 539396"/>
                <a:gd name="connsiteY163" fmla="*/ 20731 h 86956"/>
                <a:gd name="connsiteX164" fmla="*/ 109915 w 539396"/>
                <a:gd name="connsiteY164" fmla="*/ 33372 h 86956"/>
                <a:gd name="connsiteX165" fmla="*/ 97858 w 539396"/>
                <a:gd name="connsiteY165" fmla="*/ 46735 h 86956"/>
                <a:gd name="connsiteX166" fmla="*/ 82877 w 539396"/>
                <a:gd name="connsiteY166" fmla="*/ 60821 h 86956"/>
                <a:gd name="connsiteX167" fmla="*/ 113934 w 539396"/>
                <a:gd name="connsiteY167" fmla="*/ 60821 h 86956"/>
                <a:gd name="connsiteX168" fmla="*/ 113934 w 539396"/>
                <a:gd name="connsiteY168" fmla="*/ 69489 h 86956"/>
                <a:gd name="connsiteX169" fmla="*/ 70819 w 539396"/>
                <a:gd name="connsiteY169" fmla="*/ 69489 h 86956"/>
                <a:gd name="connsiteX170" fmla="*/ 70819 w 539396"/>
                <a:gd name="connsiteY170" fmla="*/ 60821 h 86956"/>
                <a:gd name="connsiteX171" fmla="*/ 92377 w 539396"/>
                <a:gd name="connsiteY171" fmla="*/ 40234 h 86956"/>
                <a:gd name="connsiteX172" fmla="*/ 101877 w 539396"/>
                <a:gd name="connsiteY172" fmla="*/ 29399 h 86956"/>
                <a:gd name="connsiteX173" fmla="*/ 104434 w 539396"/>
                <a:gd name="connsiteY173" fmla="*/ 20731 h 86956"/>
                <a:gd name="connsiteX174" fmla="*/ 100415 w 539396"/>
                <a:gd name="connsiteY174" fmla="*/ 12062 h 86956"/>
                <a:gd name="connsiteX175" fmla="*/ 91646 w 539396"/>
                <a:gd name="connsiteY175" fmla="*/ 9534 h 86956"/>
                <a:gd name="connsiteX176" fmla="*/ 82146 w 539396"/>
                <a:gd name="connsiteY176" fmla="*/ 12784 h 86956"/>
                <a:gd name="connsiteX177" fmla="*/ 78127 w 539396"/>
                <a:gd name="connsiteY177" fmla="*/ 20731 h 86956"/>
                <a:gd name="connsiteX178" fmla="*/ 68262 w 539396"/>
                <a:gd name="connsiteY178" fmla="*/ 20731 h 86956"/>
                <a:gd name="connsiteX179" fmla="*/ 76300 w 539396"/>
                <a:gd name="connsiteY179" fmla="*/ 6283 h 86956"/>
                <a:gd name="connsiteX180" fmla="*/ 91646 w 539396"/>
                <a:gd name="connsiteY180" fmla="*/ 1588 h 86956"/>
                <a:gd name="connsiteX181" fmla="*/ 32396 w 539396"/>
                <a:gd name="connsiteY181" fmla="*/ 0 h 86956"/>
                <a:gd name="connsiteX182" fmla="*/ 53633 w 539396"/>
                <a:gd name="connsiteY182" fmla="*/ 7937 h 86956"/>
                <a:gd name="connsiteX183" fmla="*/ 61552 w 539396"/>
                <a:gd name="connsiteY183" fmla="*/ 23813 h 86956"/>
                <a:gd name="connsiteX184" fmla="*/ 51833 w 539396"/>
                <a:gd name="connsiteY184" fmla="*/ 23813 h 86956"/>
                <a:gd name="connsiteX185" fmla="*/ 44994 w 539396"/>
                <a:gd name="connsiteY185" fmla="*/ 11906 h 86956"/>
                <a:gd name="connsiteX186" fmla="*/ 32396 w 539396"/>
                <a:gd name="connsiteY186" fmla="*/ 7937 h 86956"/>
                <a:gd name="connsiteX187" fmla="*/ 15838 w 539396"/>
                <a:gd name="connsiteY187" fmla="*/ 15875 h 86956"/>
                <a:gd name="connsiteX188" fmla="*/ 10078 w 539396"/>
                <a:gd name="connsiteY188" fmla="*/ 35358 h 86956"/>
                <a:gd name="connsiteX189" fmla="*/ 17278 w 539396"/>
                <a:gd name="connsiteY189" fmla="*/ 56646 h 86956"/>
                <a:gd name="connsiteX190" fmla="*/ 30596 w 539396"/>
                <a:gd name="connsiteY190" fmla="*/ 62418 h 86956"/>
                <a:gd name="connsiteX191" fmla="*/ 44994 w 539396"/>
                <a:gd name="connsiteY191" fmla="*/ 56646 h 86956"/>
                <a:gd name="connsiteX192" fmla="*/ 50393 w 539396"/>
                <a:gd name="connsiteY192" fmla="*/ 45100 h 86956"/>
                <a:gd name="connsiteX193" fmla="*/ 59752 w 539396"/>
                <a:gd name="connsiteY193" fmla="*/ 45100 h 86956"/>
                <a:gd name="connsiteX194" fmla="*/ 55793 w 539396"/>
                <a:gd name="connsiteY194" fmla="*/ 57367 h 86956"/>
                <a:gd name="connsiteX195" fmla="*/ 45714 w 539396"/>
                <a:gd name="connsiteY195" fmla="*/ 67109 h 86956"/>
                <a:gd name="connsiteX196" fmla="*/ 30596 w 539396"/>
                <a:gd name="connsiteY196" fmla="*/ 71077 h 86956"/>
                <a:gd name="connsiteX197" fmla="*/ 7199 w 539396"/>
                <a:gd name="connsiteY197" fmla="*/ 60614 h 86956"/>
                <a:gd name="connsiteX198" fmla="*/ 0 w 539396"/>
                <a:gd name="connsiteY198" fmla="*/ 35358 h 86956"/>
                <a:gd name="connsiteX199" fmla="*/ 10078 w 539396"/>
                <a:gd name="connsiteY199" fmla="*/ 7937 h 86956"/>
                <a:gd name="connsiteX200" fmla="*/ 32396 w 539396"/>
                <a:gd name="connsiteY200" fmla="*/ 0 h 8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539396" h="86956">
                  <a:moveTo>
                    <a:pt x="418733" y="44199"/>
                  </a:moveTo>
                  <a:lnTo>
                    <a:pt x="406644" y="46728"/>
                  </a:lnTo>
                  <a:cubicBezTo>
                    <a:pt x="401881" y="47450"/>
                    <a:pt x="398950" y="48534"/>
                    <a:pt x="397119" y="49979"/>
                  </a:cubicBezTo>
                  <a:cubicBezTo>
                    <a:pt x="395653" y="51786"/>
                    <a:pt x="394554" y="52870"/>
                    <a:pt x="394554" y="54676"/>
                  </a:cubicBezTo>
                  <a:cubicBezTo>
                    <a:pt x="394554" y="56844"/>
                    <a:pt x="395653" y="58650"/>
                    <a:pt x="397119" y="60095"/>
                  </a:cubicBezTo>
                  <a:cubicBezTo>
                    <a:pt x="398950" y="61541"/>
                    <a:pt x="401148" y="62624"/>
                    <a:pt x="404446" y="62624"/>
                  </a:cubicBezTo>
                  <a:cubicBezTo>
                    <a:pt x="408109" y="62624"/>
                    <a:pt x="411406" y="60818"/>
                    <a:pt x="414703" y="58650"/>
                  </a:cubicBezTo>
                  <a:cubicBezTo>
                    <a:pt x="416902" y="56121"/>
                    <a:pt x="418733" y="53954"/>
                    <a:pt x="418733" y="50702"/>
                  </a:cubicBezTo>
                  <a:close/>
                  <a:moveTo>
                    <a:pt x="459227" y="27628"/>
                  </a:moveTo>
                  <a:cubicBezTo>
                    <a:pt x="454623" y="27628"/>
                    <a:pt x="451436" y="29415"/>
                    <a:pt x="448248" y="32274"/>
                  </a:cubicBezTo>
                  <a:cubicBezTo>
                    <a:pt x="446832" y="34776"/>
                    <a:pt x="445061" y="38707"/>
                    <a:pt x="445061" y="44068"/>
                  </a:cubicBezTo>
                  <a:cubicBezTo>
                    <a:pt x="445061" y="49429"/>
                    <a:pt x="446832" y="53360"/>
                    <a:pt x="449665" y="56577"/>
                  </a:cubicBezTo>
                  <a:cubicBezTo>
                    <a:pt x="452144" y="59079"/>
                    <a:pt x="455331" y="60508"/>
                    <a:pt x="459227" y="60508"/>
                  </a:cubicBezTo>
                  <a:cubicBezTo>
                    <a:pt x="463830" y="60508"/>
                    <a:pt x="467726" y="59079"/>
                    <a:pt x="470559" y="55862"/>
                  </a:cubicBezTo>
                  <a:cubicBezTo>
                    <a:pt x="473038" y="52646"/>
                    <a:pt x="473746" y="49429"/>
                    <a:pt x="473746" y="44783"/>
                  </a:cubicBezTo>
                  <a:cubicBezTo>
                    <a:pt x="473746" y="38707"/>
                    <a:pt x="472330" y="34776"/>
                    <a:pt x="469142" y="31559"/>
                  </a:cubicBezTo>
                  <a:cubicBezTo>
                    <a:pt x="467018" y="29415"/>
                    <a:pt x="463122" y="27628"/>
                    <a:pt x="459227" y="27628"/>
                  </a:cubicBezTo>
                  <a:close/>
                  <a:moveTo>
                    <a:pt x="517794" y="26276"/>
                  </a:moveTo>
                  <a:cubicBezTo>
                    <a:pt x="513898" y="26276"/>
                    <a:pt x="511065" y="28083"/>
                    <a:pt x="508586" y="30250"/>
                  </a:cubicBezTo>
                  <a:cubicBezTo>
                    <a:pt x="506107" y="32780"/>
                    <a:pt x="504691" y="35670"/>
                    <a:pt x="503982" y="39644"/>
                  </a:cubicBezTo>
                  <a:lnTo>
                    <a:pt x="530897" y="39644"/>
                  </a:lnTo>
                  <a:cubicBezTo>
                    <a:pt x="530897" y="34947"/>
                    <a:pt x="529480" y="31696"/>
                    <a:pt x="526293" y="29528"/>
                  </a:cubicBezTo>
                  <a:cubicBezTo>
                    <a:pt x="524876" y="26999"/>
                    <a:pt x="521689" y="26276"/>
                    <a:pt x="517794" y="26276"/>
                  </a:cubicBezTo>
                  <a:close/>
                  <a:moveTo>
                    <a:pt x="257443" y="26276"/>
                  </a:moveTo>
                  <a:cubicBezTo>
                    <a:pt x="253548" y="26276"/>
                    <a:pt x="250715" y="28083"/>
                    <a:pt x="248236" y="30250"/>
                  </a:cubicBezTo>
                  <a:cubicBezTo>
                    <a:pt x="246111" y="32780"/>
                    <a:pt x="244340" y="35670"/>
                    <a:pt x="243632" y="39644"/>
                  </a:cubicBezTo>
                  <a:lnTo>
                    <a:pt x="270546" y="39644"/>
                  </a:lnTo>
                  <a:cubicBezTo>
                    <a:pt x="270546" y="34947"/>
                    <a:pt x="269130" y="31696"/>
                    <a:pt x="265942" y="29528"/>
                  </a:cubicBezTo>
                  <a:cubicBezTo>
                    <a:pt x="264526" y="26999"/>
                    <a:pt x="261339" y="26276"/>
                    <a:pt x="257443" y="26276"/>
                  </a:cubicBezTo>
                  <a:close/>
                  <a:moveTo>
                    <a:pt x="517085" y="19050"/>
                  </a:moveTo>
                  <a:cubicBezTo>
                    <a:pt x="524876" y="19050"/>
                    <a:pt x="530189" y="21579"/>
                    <a:pt x="534084" y="26276"/>
                  </a:cubicBezTo>
                  <a:cubicBezTo>
                    <a:pt x="537980" y="30973"/>
                    <a:pt x="539396" y="38199"/>
                    <a:pt x="539396" y="46870"/>
                  </a:cubicBezTo>
                  <a:lnTo>
                    <a:pt x="502566" y="46870"/>
                  </a:lnTo>
                  <a:cubicBezTo>
                    <a:pt x="502566" y="52290"/>
                    <a:pt x="504691" y="56986"/>
                    <a:pt x="507878" y="59515"/>
                  </a:cubicBezTo>
                  <a:cubicBezTo>
                    <a:pt x="510003" y="61683"/>
                    <a:pt x="513190" y="62406"/>
                    <a:pt x="517085" y="62406"/>
                  </a:cubicBezTo>
                  <a:cubicBezTo>
                    <a:pt x="520273" y="62406"/>
                    <a:pt x="522397" y="61683"/>
                    <a:pt x="524876" y="60238"/>
                  </a:cubicBezTo>
                  <a:cubicBezTo>
                    <a:pt x="528772" y="59515"/>
                    <a:pt x="529480" y="57709"/>
                    <a:pt x="530189" y="55541"/>
                  </a:cubicBezTo>
                  <a:lnTo>
                    <a:pt x="539396" y="55541"/>
                  </a:lnTo>
                  <a:cubicBezTo>
                    <a:pt x="537980" y="60238"/>
                    <a:pt x="535501" y="64212"/>
                    <a:pt x="531959" y="67464"/>
                  </a:cubicBezTo>
                  <a:cubicBezTo>
                    <a:pt x="528064" y="69632"/>
                    <a:pt x="523460" y="71077"/>
                    <a:pt x="517794" y="71077"/>
                  </a:cubicBezTo>
                  <a:cubicBezTo>
                    <a:pt x="510003" y="71077"/>
                    <a:pt x="503982" y="68909"/>
                    <a:pt x="500087" y="64212"/>
                  </a:cubicBezTo>
                  <a:cubicBezTo>
                    <a:pt x="496191" y="59515"/>
                    <a:pt x="493712" y="53012"/>
                    <a:pt x="493712" y="45064"/>
                  </a:cubicBezTo>
                  <a:cubicBezTo>
                    <a:pt x="493712" y="36392"/>
                    <a:pt x="496191" y="29528"/>
                    <a:pt x="501503" y="24831"/>
                  </a:cubicBezTo>
                  <a:cubicBezTo>
                    <a:pt x="505399" y="20857"/>
                    <a:pt x="511065" y="19050"/>
                    <a:pt x="517085" y="19050"/>
                  </a:cubicBezTo>
                  <a:close/>
                  <a:moveTo>
                    <a:pt x="458518" y="19050"/>
                  </a:moveTo>
                  <a:cubicBezTo>
                    <a:pt x="465247" y="19050"/>
                    <a:pt x="470559" y="21552"/>
                    <a:pt x="473746" y="26913"/>
                  </a:cubicBezTo>
                  <a:lnTo>
                    <a:pt x="475517" y="20837"/>
                  </a:lnTo>
                  <a:lnTo>
                    <a:pt x="482246" y="20837"/>
                  </a:lnTo>
                  <a:lnTo>
                    <a:pt x="482246" y="68371"/>
                  </a:lnTo>
                  <a:cubicBezTo>
                    <a:pt x="482246" y="74447"/>
                    <a:pt x="480121" y="79093"/>
                    <a:pt x="475517" y="82310"/>
                  </a:cubicBezTo>
                  <a:cubicBezTo>
                    <a:pt x="471621" y="85526"/>
                    <a:pt x="465955" y="86956"/>
                    <a:pt x="459935" y="86956"/>
                  </a:cubicBezTo>
                  <a:cubicBezTo>
                    <a:pt x="452852" y="86956"/>
                    <a:pt x="447540" y="85526"/>
                    <a:pt x="443645" y="82310"/>
                  </a:cubicBezTo>
                  <a:cubicBezTo>
                    <a:pt x="441166" y="80165"/>
                    <a:pt x="439041" y="76949"/>
                    <a:pt x="438332" y="72303"/>
                  </a:cubicBezTo>
                  <a:lnTo>
                    <a:pt x="447540" y="72303"/>
                  </a:lnTo>
                  <a:cubicBezTo>
                    <a:pt x="448248" y="74447"/>
                    <a:pt x="448957" y="76949"/>
                    <a:pt x="451436" y="77664"/>
                  </a:cubicBezTo>
                  <a:cubicBezTo>
                    <a:pt x="453560" y="79093"/>
                    <a:pt x="456039" y="80165"/>
                    <a:pt x="459935" y="80165"/>
                  </a:cubicBezTo>
                  <a:cubicBezTo>
                    <a:pt x="464539" y="80165"/>
                    <a:pt x="468434" y="78378"/>
                    <a:pt x="470559" y="76234"/>
                  </a:cubicBezTo>
                  <a:cubicBezTo>
                    <a:pt x="473038" y="73732"/>
                    <a:pt x="473746" y="70516"/>
                    <a:pt x="473746" y="67656"/>
                  </a:cubicBezTo>
                  <a:lnTo>
                    <a:pt x="473746" y="61223"/>
                  </a:lnTo>
                  <a:cubicBezTo>
                    <a:pt x="469851" y="65155"/>
                    <a:pt x="464539" y="67656"/>
                    <a:pt x="457456" y="67656"/>
                  </a:cubicBezTo>
                  <a:cubicBezTo>
                    <a:pt x="451436" y="67656"/>
                    <a:pt x="446123" y="65155"/>
                    <a:pt x="442228" y="60508"/>
                  </a:cubicBezTo>
                  <a:cubicBezTo>
                    <a:pt x="438332" y="55862"/>
                    <a:pt x="436562" y="50501"/>
                    <a:pt x="436562" y="43353"/>
                  </a:cubicBezTo>
                  <a:cubicBezTo>
                    <a:pt x="436562" y="35491"/>
                    <a:pt x="439041" y="29415"/>
                    <a:pt x="443645" y="24769"/>
                  </a:cubicBezTo>
                  <a:cubicBezTo>
                    <a:pt x="447540" y="20837"/>
                    <a:pt x="452852" y="19050"/>
                    <a:pt x="458518" y="19050"/>
                  </a:cubicBezTo>
                  <a:close/>
                  <a:moveTo>
                    <a:pt x="357309" y="19050"/>
                  </a:moveTo>
                  <a:cubicBezTo>
                    <a:pt x="363171" y="19050"/>
                    <a:pt x="367933" y="20874"/>
                    <a:pt x="371963" y="23791"/>
                  </a:cubicBezTo>
                  <a:cubicBezTo>
                    <a:pt x="374894" y="26344"/>
                    <a:pt x="376726" y="29626"/>
                    <a:pt x="377458" y="34367"/>
                  </a:cubicBezTo>
                  <a:lnTo>
                    <a:pt x="367933" y="34367"/>
                  </a:lnTo>
                  <a:cubicBezTo>
                    <a:pt x="366834" y="29626"/>
                    <a:pt x="363171" y="27074"/>
                    <a:pt x="356576" y="27074"/>
                  </a:cubicBezTo>
                  <a:cubicBezTo>
                    <a:pt x="353279" y="27074"/>
                    <a:pt x="350348" y="27803"/>
                    <a:pt x="348517" y="28532"/>
                  </a:cubicBezTo>
                  <a:cubicBezTo>
                    <a:pt x="347051" y="29626"/>
                    <a:pt x="346319" y="31085"/>
                    <a:pt x="346319" y="32544"/>
                  </a:cubicBezTo>
                  <a:cubicBezTo>
                    <a:pt x="346319" y="35097"/>
                    <a:pt x="347051" y="35826"/>
                    <a:pt x="348517" y="37285"/>
                  </a:cubicBezTo>
                  <a:cubicBezTo>
                    <a:pt x="350348" y="39109"/>
                    <a:pt x="353279" y="39838"/>
                    <a:pt x="358042" y="40567"/>
                  </a:cubicBezTo>
                  <a:cubicBezTo>
                    <a:pt x="365369" y="42391"/>
                    <a:pt x="370131" y="43850"/>
                    <a:pt x="372696" y="46402"/>
                  </a:cubicBezTo>
                  <a:cubicBezTo>
                    <a:pt x="375627" y="48591"/>
                    <a:pt x="377458" y="51873"/>
                    <a:pt x="377458" y="56614"/>
                  </a:cubicBezTo>
                  <a:cubicBezTo>
                    <a:pt x="377458" y="61355"/>
                    <a:pt x="374894" y="65367"/>
                    <a:pt x="370864" y="68649"/>
                  </a:cubicBezTo>
                  <a:cubicBezTo>
                    <a:pt x="366834" y="70837"/>
                    <a:pt x="362072" y="72661"/>
                    <a:pt x="356576" y="72661"/>
                  </a:cubicBezTo>
                  <a:cubicBezTo>
                    <a:pt x="350348" y="72661"/>
                    <a:pt x="344487" y="70837"/>
                    <a:pt x="340457" y="67920"/>
                  </a:cubicBezTo>
                  <a:cubicBezTo>
                    <a:pt x="337526" y="64637"/>
                    <a:pt x="334962" y="61355"/>
                    <a:pt x="334962" y="56614"/>
                  </a:cubicBezTo>
                  <a:lnTo>
                    <a:pt x="344487" y="56614"/>
                  </a:lnTo>
                  <a:cubicBezTo>
                    <a:pt x="345220" y="62084"/>
                    <a:pt x="349249" y="65367"/>
                    <a:pt x="356576" y="65367"/>
                  </a:cubicBezTo>
                  <a:cubicBezTo>
                    <a:pt x="360606" y="65367"/>
                    <a:pt x="363903" y="64637"/>
                    <a:pt x="365369" y="62814"/>
                  </a:cubicBezTo>
                  <a:cubicBezTo>
                    <a:pt x="368666" y="60626"/>
                    <a:pt x="369399" y="58802"/>
                    <a:pt x="369399" y="56614"/>
                  </a:cubicBezTo>
                  <a:cubicBezTo>
                    <a:pt x="369399" y="53332"/>
                    <a:pt x="367933" y="51873"/>
                    <a:pt x="364636" y="50049"/>
                  </a:cubicBezTo>
                  <a:cubicBezTo>
                    <a:pt x="363171" y="49320"/>
                    <a:pt x="359874" y="48591"/>
                    <a:pt x="354012" y="47132"/>
                  </a:cubicBezTo>
                  <a:cubicBezTo>
                    <a:pt x="347784" y="45308"/>
                    <a:pt x="344121" y="43850"/>
                    <a:pt x="341556" y="41297"/>
                  </a:cubicBezTo>
                  <a:cubicBezTo>
                    <a:pt x="339358" y="39109"/>
                    <a:pt x="338259" y="36556"/>
                    <a:pt x="338259" y="32544"/>
                  </a:cubicBezTo>
                  <a:cubicBezTo>
                    <a:pt x="338259" y="27803"/>
                    <a:pt x="339724" y="24885"/>
                    <a:pt x="343754" y="22333"/>
                  </a:cubicBezTo>
                  <a:cubicBezTo>
                    <a:pt x="347051" y="19780"/>
                    <a:pt x="351814" y="19050"/>
                    <a:pt x="357309" y="19050"/>
                  </a:cubicBezTo>
                  <a:close/>
                  <a:moveTo>
                    <a:pt x="307455" y="19050"/>
                  </a:moveTo>
                  <a:cubicBezTo>
                    <a:pt x="313148" y="19050"/>
                    <a:pt x="317418" y="20874"/>
                    <a:pt x="321332" y="23791"/>
                  </a:cubicBezTo>
                  <a:cubicBezTo>
                    <a:pt x="324534" y="26344"/>
                    <a:pt x="325957" y="29626"/>
                    <a:pt x="326669" y="34367"/>
                  </a:cubicBezTo>
                  <a:lnTo>
                    <a:pt x="317418" y="34367"/>
                  </a:lnTo>
                  <a:cubicBezTo>
                    <a:pt x="316706" y="29626"/>
                    <a:pt x="312792" y="27074"/>
                    <a:pt x="306743" y="27074"/>
                  </a:cubicBezTo>
                  <a:cubicBezTo>
                    <a:pt x="303541" y="27074"/>
                    <a:pt x="300338" y="27803"/>
                    <a:pt x="298915" y="28532"/>
                  </a:cubicBezTo>
                  <a:cubicBezTo>
                    <a:pt x="297136" y="29626"/>
                    <a:pt x="296424" y="31085"/>
                    <a:pt x="296424" y="32544"/>
                  </a:cubicBezTo>
                  <a:cubicBezTo>
                    <a:pt x="296424" y="35097"/>
                    <a:pt x="297136" y="35826"/>
                    <a:pt x="298915" y="37285"/>
                  </a:cubicBezTo>
                  <a:cubicBezTo>
                    <a:pt x="300338" y="38379"/>
                    <a:pt x="303541" y="39838"/>
                    <a:pt x="308166" y="40567"/>
                  </a:cubicBezTo>
                  <a:cubicBezTo>
                    <a:pt x="315283" y="42391"/>
                    <a:pt x="319908" y="43850"/>
                    <a:pt x="322043" y="46402"/>
                  </a:cubicBezTo>
                  <a:cubicBezTo>
                    <a:pt x="325246" y="48591"/>
                    <a:pt x="326669" y="51873"/>
                    <a:pt x="326669" y="56614"/>
                  </a:cubicBezTo>
                  <a:cubicBezTo>
                    <a:pt x="326669" y="61355"/>
                    <a:pt x="324534" y="65367"/>
                    <a:pt x="320620" y="68649"/>
                  </a:cubicBezTo>
                  <a:cubicBezTo>
                    <a:pt x="316706" y="70837"/>
                    <a:pt x="312080" y="72661"/>
                    <a:pt x="306743" y="72661"/>
                  </a:cubicBezTo>
                  <a:cubicBezTo>
                    <a:pt x="300338" y="72661"/>
                    <a:pt x="295001" y="70837"/>
                    <a:pt x="291087" y="67920"/>
                  </a:cubicBezTo>
                  <a:cubicBezTo>
                    <a:pt x="287885" y="64637"/>
                    <a:pt x="285750" y="61355"/>
                    <a:pt x="285750" y="56614"/>
                  </a:cubicBezTo>
                  <a:lnTo>
                    <a:pt x="295001" y="56614"/>
                  </a:lnTo>
                  <a:cubicBezTo>
                    <a:pt x="295713" y="62084"/>
                    <a:pt x="299627" y="65367"/>
                    <a:pt x="306743" y="65367"/>
                  </a:cubicBezTo>
                  <a:cubicBezTo>
                    <a:pt x="310301" y="65367"/>
                    <a:pt x="313504" y="64637"/>
                    <a:pt x="315283" y="62814"/>
                  </a:cubicBezTo>
                  <a:cubicBezTo>
                    <a:pt x="318129" y="60626"/>
                    <a:pt x="319197" y="58802"/>
                    <a:pt x="319197" y="56614"/>
                  </a:cubicBezTo>
                  <a:cubicBezTo>
                    <a:pt x="319197" y="53332"/>
                    <a:pt x="317418" y="51873"/>
                    <a:pt x="314215" y="50049"/>
                  </a:cubicBezTo>
                  <a:cubicBezTo>
                    <a:pt x="312792" y="49320"/>
                    <a:pt x="309590" y="48591"/>
                    <a:pt x="304252" y="47132"/>
                  </a:cubicBezTo>
                  <a:cubicBezTo>
                    <a:pt x="298203" y="45308"/>
                    <a:pt x="294289" y="43850"/>
                    <a:pt x="291799" y="41297"/>
                  </a:cubicBezTo>
                  <a:cubicBezTo>
                    <a:pt x="289308" y="39109"/>
                    <a:pt x="288596" y="36556"/>
                    <a:pt x="288596" y="32544"/>
                  </a:cubicBezTo>
                  <a:cubicBezTo>
                    <a:pt x="288596" y="27803"/>
                    <a:pt x="290375" y="24885"/>
                    <a:pt x="294289" y="22333"/>
                  </a:cubicBezTo>
                  <a:cubicBezTo>
                    <a:pt x="297136" y="19780"/>
                    <a:pt x="302117" y="19050"/>
                    <a:pt x="307455" y="19050"/>
                  </a:cubicBezTo>
                  <a:close/>
                  <a:moveTo>
                    <a:pt x="256735" y="19050"/>
                  </a:moveTo>
                  <a:cubicBezTo>
                    <a:pt x="264526" y="19050"/>
                    <a:pt x="269838" y="21579"/>
                    <a:pt x="273734" y="26276"/>
                  </a:cubicBezTo>
                  <a:cubicBezTo>
                    <a:pt x="277629" y="30973"/>
                    <a:pt x="279046" y="38199"/>
                    <a:pt x="279046" y="46870"/>
                  </a:cubicBezTo>
                  <a:lnTo>
                    <a:pt x="241861" y="46870"/>
                  </a:lnTo>
                  <a:cubicBezTo>
                    <a:pt x="241861" y="52290"/>
                    <a:pt x="244340" y="56986"/>
                    <a:pt x="247173" y="59515"/>
                  </a:cubicBezTo>
                  <a:cubicBezTo>
                    <a:pt x="249652" y="61683"/>
                    <a:pt x="252839" y="62406"/>
                    <a:pt x="256735" y="62406"/>
                  </a:cubicBezTo>
                  <a:cubicBezTo>
                    <a:pt x="259568" y="62406"/>
                    <a:pt x="262047" y="61683"/>
                    <a:pt x="264526" y="60238"/>
                  </a:cubicBezTo>
                  <a:cubicBezTo>
                    <a:pt x="267359" y="59515"/>
                    <a:pt x="269130" y="57709"/>
                    <a:pt x="269838" y="55541"/>
                  </a:cubicBezTo>
                  <a:lnTo>
                    <a:pt x="279046" y="55541"/>
                  </a:lnTo>
                  <a:cubicBezTo>
                    <a:pt x="277629" y="60238"/>
                    <a:pt x="275150" y="64212"/>
                    <a:pt x="271255" y="67464"/>
                  </a:cubicBezTo>
                  <a:cubicBezTo>
                    <a:pt x="267359" y="69632"/>
                    <a:pt x="262755" y="71077"/>
                    <a:pt x="257443" y="71077"/>
                  </a:cubicBezTo>
                  <a:cubicBezTo>
                    <a:pt x="249652" y="71077"/>
                    <a:pt x="243632" y="68909"/>
                    <a:pt x="239736" y="64212"/>
                  </a:cubicBezTo>
                  <a:cubicBezTo>
                    <a:pt x="235841" y="59515"/>
                    <a:pt x="233362" y="53012"/>
                    <a:pt x="233362" y="45064"/>
                  </a:cubicBezTo>
                  <a:cubicBezTo>
                    <a:pt x="233362" y="36392"/>
                    <a:pt x="235841" y="29528"/>
                    <a:pt x="241153" y="24831"/>
                  </a:cubicBezTo>
                  <a:cubicBezTo>
                    <a:pt x="245048" y="20857"/>
                    <a:pt x="250360" y="19050"/>
                    <a:pt x="256735" y="19050"/>
                  </a:cubicBezTo>
                  <a:close/>
                  <a:moveTo>
                    <a:pt x="407376" y="17463"/>
                  </a:moveTo>
                  <a:cubicBezTo>
                    <a:pt x="414703" y="17463"/>
                    <a:pt x="419466" y="18908"/>
                    <a:pt x="423496" y="22883"/>
                  </a:cubicBezTo>
                  <a:cubicBezTo>
                    <a:pt x="426793" y="26134"/>
                    <a:pt x="428258" y="30108"/>
                    <a:pt x="428258" y="34805"/>
                  </a:cubicBezTo>
                  <a:lnTo>
                    <a:pt x="428258" y="68766"/>
                  </a:lnTo>
                  <a:lnTo>
                    <a:pt x="420931" y="68766"/>
                  </a:lnTo>
                  <a:lnTo>
                    <a:pt x="420199" y="61541"/>
                  </a:lnTo>
                  <a:cubicBezTo>
                    <a:pt x="416169" y="67321"/>
                    <a:pt x="410674" y="69489"/>
                    <a:pt x="403347" y="69489"/>
                  </a:cubicBezTo>
                  <a:cubicBezTo>
                    <a:pt x="397851" y="69489"/>
                    <a:pt x="393089" y="68044"/>
                    <a:pt x="389792" y="64792"/>
                  </a:cubicBezTo>
                  <a:cubicBezTo>
                    <a:pt x="387594" y="62624"/>
                    <a:pt x="385762" y="59373"/>
                    <a:pt x="385762" y="55399"/>
                  </a:cubicBezTo>
                  <a:cubicBezTo>
                    <a:pt x="385762" y="50702"/>
                    <a:pt x="387594" y="46728"/>
                    <a:pt x="390524" y="44199"/>
                  </a:cubicBezTo>
                  <a:cubicBezTo>
                    <a:pt x="393821" y="42031"/>
                    <a:pt x="398584" y="40224"/>
                    <a:pt x="404446" y="39502"/>
                  </a:cubicBezTo>
                  <a:lnTo>
                    <a:pt x="418733" y="37334"/>
                  </a:lnTo>
                  <a:lnTo>
                    <a:pt x="418733" y="34805"/>
                  </a:lnTo>
                  <a:cubicBezTo>
                    <a:pt x="418733" y="31554"/>
                    <a:pt x="418001" y="29386"/>
                    <a:pt x="415436" y="27579"/>
                  </a:cubicBezTo>
                  <a:cubicBezTo>
                    <a:pt x="413971" y="26134"/>
                    <a:pt x="410674" y="25412"/>
                    <a:pt x="407376" y="25412"/>
                  </a:cubicBezTo>
                  <a:cubicBezTo>
                    <a:pt x="400416" y="25412"/>
                    <a:pt x="396386" y="27579"/>
                    <a:pt x="395287" y="33360"/>
                  </a:cubicBezTo>
                  <a:lnTo>
                    <a:pt x="385762" y="33360"/>
                  </a:lnTo>
                  <a:cubicBezTo>
                    <a:pt x="386494" y="28663"/>
                    <a:pt x="389059" y="24689"/>
                    <a:pt x="393089" y="21437"/>
                  </a:cubicBezTo>
                  <a:cubicBezTo>
                    <a:pt x="397119" y="18908"/>
                    <a:pt x="401881" y="17463"/>
                    <a:pt x="407376" y="17463"/>
                  </a:cubicBezTo>
                  <a:close/>
                  <a:moveTo>
                    <a:pt x="153987" y="1588"/>
                  </a:moveTo>
                  <a:lnTo>
                    <a:pt x="167712" y="1588"/>
                  </a:lnTo>
                  <a:lnTo>
                    <a:pt x="189021" y="58293"/>
                  </a:lnTo>
                  <a:lnTo>
                    <a:pt x="209247" y="1588"/>
                  </a:lnTo>
                  <a:lnTo>
                    <a:pt x="221889" y="1588"/>
                  </a:lnTo>
                  <a:lnTo>
                    <a:pt x="221889" y="69489"/>
                  </a:lnTo>
                  <a:lnTo>
                    <a:pt x="212498" y="69489"/>
                  </a:lnTo>
                  <a:lnTo>
                    <a:pt x="212498" y="16757"/>
                  </a:lnTo>
                  <a:lnTo>
                    <a:pt x="194439" y="69489"/>
                  </a:lnTo>
                  <a:lnTo>
                    <a:pt x="185048" y="69489"/>
                  </a:lnTo>
                  <a:lnTo>
                    <a:pt x="163739" y="15674"/>
                  </a:lnTo>
                  <a:lnTo>
                    <a:pt x="163739" y="69489"/>
                  </a:lnTo>
                  <a:lnTo>
                    <a:pt x="153987" y="69489"/>
                  </a:lnTo>
                  <a:close/>
                  <a:moveTo>
                    <a:pt x="91646" y="1588"/>
                  </a:moveTo>
                  <a:cubicBezTo>
                    <a:pt x="98588" y="1588"/>
                    <a:pt x="103704" y="3394"/>
                    <a:pt x="108454" y="7005"/>
                  </a:cubicBezTo>
                  <a:cubicBezTo>
                    <a:pt x="112473" y="10256"/>
                    <a:pt x="113934" y="14951"/>
                    <a:pt x="113934" y="20731"/>
                  </a:cubicBezTo>
                  <a:cubicBezTo>
                    <a:pt x="113934" y="25426"/>
                    <a:pt x="112473" y="29399"/>
                    <a:pt x="109915" y="33372"/>
                  </a:cubicBezTo>
                  <a:cubicBezTo>
                    <a:pt x="107358" y="36261"/>
                    <a:pt x="103704" y="40956"/>
                    <a:pt x="97858" y="46735"/>
                  </a:cubicBezTo>
                  <a:lnTo>
                    <a:pt x="82877" y="60821"/>
                  </a:lnTo>
                  <a:lnTo>
                    <a:pt x="113934" y="60821"/>
                  </a:lnTo>
                  <a:lnTo>
                    <a:pt x="113934" y="69489"/>
                  </a:lnTo>
                  <a:lnTo>
                    <a:pt x="70819" y="69489"/>
                  </a:lnTo>
                  <a:lnTo>
                    <a:pt x="70819" y="60821"/>
                  </a:lnTo>
                  <a:lnTo>
                    <a:pt x="92377" y="40234"/>
                  </a:lnTo>
                  <a:cubicBezTo>
                    <a:pt x="97127" y="35539"/>
                    <a:pt x="100415" y="31566"/>
                    <a:pt x="101877" y="29399"/>
                  </a:cubicBezTo>
                  <a:cubicBezTo>
                    <a:pt x="103704" y="26870"/>
                    <a:pt x="104434" y="23620"/>
                    <a:pt x="104434" y="20731"/>
                  </a:cubicBezTo>
                  <a:cubicBezTo>
                    <a:pt x="104434" y="16757"/>
                    <a:pt x="102608" y="14229"/>
                    <a:pt x="100415" y="12062"/>
                  </a:cubicBezTo>
                  <a:cubicBezTo>
                    <a:pt x="97858" y="10256"/>
                    <a:pt x="95665" y="9534"/>
                    <a:pt x="91646" y="9534"/>
                  </a:cubicBezTo>
                  <a:cubicBezTo>
                    <a:pt x="87627" y="9534"/>
                    <a:pt x="84339" y="10256"/>
                    <a:pt x="82146" y="12784"/>
                  </a:cubicBezTo>
                  <a:cubicBezTo>
                    <a:pt x="79589" y="14951"/>
                    <a:pt x="78127" y="17479"/>
                    <a:pt x="78127" y="20731"/>
                  </a:cubicBezTo>
                  <a:lnTo>
                    <a:pt x="68262" y="20731"/>
                  </a:lnTo>
                  <a:cubicBezTo>
                    <a:pt x="69358" y="14951"/>
                    <a:pt x="71550" y="10256"/>
                    <a:pt x="76300" y="6283"/>
                  </a:cubicBezTo>
                  <a:cubicBezTo>
                    <a:pt x="80319" y="3394"/>
                    <a:pt x="85800" y="1588"/>
                    <a:pt x="91646" y="1588"/>
                  </a:cubicBezTo>
                  <a:close/>
                  <a:moveTo>
                    <a:pt x="32396" y="0"/>
                  </a:moveTo>
                  <a:cubicBezTo>
                    <a:pt x="41034" y="0"/>
                    <a:pt x="47874" y="2525"/>
                    <a:pt x="53633" y="7937"/>
                  </a:cubicBezTo>
                  <a:cubicBezTo>
                    <a:pt x="58312" y="11906"/>
                    <a:pt x="60472" y="17318"/>
                    <a:pt x="61552" y="23813"/>
                  </a:cubicBezTo>
                  <a:lnTo>
                    <a:pt x="51833" y="23813"/>
                  </a:lnTo>
                  <a:cubicBezTo>
                    <a:pt x="51113" y="18761"/>
                    <a:pt x="48953" y="14792"/>
                    <a:pt x="44994" y="11906"/>
                  </a:cubicBezTo>
                  <a:cubicBezTo>
                    <a:pt x="41754" y="9380"/>
                    <a:pt x="37075" y="7937"/>
                    <a:pt x="32396" y="7937"/>
                  </a:cubicBezTo>
                  <a:cubicBezTo>
                    <a:pt x="25196" y="7937"/>
                    <a:pt x="19797" y="10102"/>
                    <a:pt x="15838" y="15875"/>
                  </a:cubicBezTo>
                  <a:cubicBezTo>
                    <a:pt x="11878" y="20566"/>
                    <a:pt x="10078" y="26699"/>
                    <a:pt x="10078" y="35358"/>
                  </a:cubicBezTo>
                  <a:cubicBezTo>
                    <a:pt x="10078" y="45100"/>
                    <a:pt x="12598" y="51955"/>
                    <a:pt x="17278" y="56646"/>
                  </a:cubicBezTo>
                  <a:cubicBezTo>
                    <a:pt x="19797" y="59893"/>
                    <a:pt x="24477" y="62418"/>
                    <a:pt x="30596" y="62418"/>
                  </a:cubicBezTo>
                  <a:cubicBezTo>
                    <a:pt x="36355" y="62418"/>
                    <a:pt x="41754" y="60614"/>
                    <a:pt x="44994" y="56646"/>
                  </a:cubicBezTo>
                  <a:cubicBezTo>
                    <a:pt x="47874" y="53759"/>
                    <a:pt x="49673" y="49790"/>
                    <a:pt x="50393" y="45100"/>
                  </a:cubicBezTo>
                  <a:lnTo>
                    <a:pt x="59752" y="45100"/>
                  </a:lnTo>
                  <a:cubicBezTo>
                    <a:pt x="59752" y="49790"/>
                    <a:pt x="58312" y="53759"/>
                    <a:pt x="55793" y="57367"/>
                  </a:cubicBezTo>
                  <a:cubicBezTo>
                    <a:pt x="53633" y="61336"/>
                    <a:pt x="49673" y="64583"/>
                    <a:pt x="45714" y="67109"/>
                  </a:cubicBezTo>
                  <a:cubicBezTo>
                    <a:pt x="41034" y="69273"/>
                    <a:pt x="36355" y="71077"/>
                    <a:pt x="30596" y="71077"/>
                  </a:cubicBezTo>
                  <a:cubicBezTo>
                    <a:pt x="20517" y="71077"/>
                    <a:pt x="12598" y="67830"/>
                    <a:pt x="7199" y="60614"/>
                  </a:cubicBezTo>
                  <a:cubicBezTo>
                    <a:pt x="2519" y="54481"/>
                    <a:pt x="0" y="46543"/>
                    <a:pt x="0" y="35358"/>
                  </a:cubicBezTo>
                  <a:cubicBezTo>
                    <a:pt x="0" y="23813"/>
                    <a:pt x="3239" y="14071"/>
                    <a:pt x="10078" y="7937"/>
                  </a:cubicBezTo>
                  <a:cubicBezTo>
                    <a:pt x="15838" y="2525"/>
                    <a:pt x="22677" y="0"/>
                    <a:pt x="32396" y="0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211" name="Freeform 208"/>
          <p:cNvSpPr>
            <a:spLocks noChangeArrowheads="1"/>
          </p:cNvSpPr>
          <p:nvPr/>
        </p:nvSpPr>
        <p:spPr bwMode="auto">
          <a:xfrm>
            <a:off x="5617244" y="3549840"/>
            <a:ext cx="518978" cy="668164"/>
          </a:xfrm>
          <a:custGeom>
            <a:avLst/>
            <a:gdLst>
              <a:gd name="T0" fmla="*/ 1245 w 1443"/>
              <a:gd name="T1" fmla="*/ 1249 h 1857"/>
              <a:gd name="T2" fmla="*/ 1245 w 1443"/>
              <a:gd name="T3" fmla="*/ 1203 h 1857"/>
              <a:gd name="T4" fmla="*/ 1180 w 1443"/>
              <a:gd name="T5" fmla="*/ 1203 h 1857"/>
              <a:gd name="T6" fmla="*/ 1180 w 1443"/>
              <a:gd name="T7" fmla="*/ 1251 h 1857"/>
              <a:gd name="T8" fmla="*/ 349 w 1443"/>
              <a:gd name="T9" fmla="*/ 1253 h 1857"/>
              <a:gd name="T10" fmla="*/ 349 w 1443"/>
              <a:gd name="T11" fmla="*/ 1161 h 1857"/>
              <a:gd name="T12" fmla="*/ 345 w 1443"/>
              <a:gd name="T13" fmla="*/ 1139 h 1857"/>
              <a:gd name="T14" fmla="*/ 334 w 1443"/>
              <a:gd name="T15" fmla="*/ 1139 h 1857"/>
              <a:gd name="T16" fmla="*/ 334 w 1443"/>
              <a:gd name="T17" fmla="*/ 0 h 1857"/>
              <a:gd name="T18" fmla="*/ 332 w 1443"/>
              <a:gd name="T19" fmla="*/ 4 h 1857"/>
              <a:gd name="T20" fmla="*/ 330 w 1443"/>
              <a:gd name="T21" fmla="*/ 4 h 1857"/>
              <a:gd name="T22" fmla="*/ 43 w 1443"/>
              <a:gd name="T23" fmla="*/ 4 h 1857"/>
              <a:gd name="T24" fmla="*/ 43 w 1443"/>
              <a:gd name="T25" fmla="*/ 805 h 1857"/>
              <a:gd name="T26" fmla="*/ 0 w 1443"/>
              <a:gd name="T27" fmla="*/ 814 h 1857"/>
              <a:gd name="T28" fmla="*/ 0 w 1443"/>
              <a:gd name="T29" fmla="*/ 858 h 1857"/>
              <a:gd name="T30" fmla="*/ 0 w 1443"/>
              <a:gd name="T31" fmla="*/ 1249 h 1857"/>
              <a:gd name="T32" fmla="*/ 0 w 1443"/>
              <a:gd name="T33" fmla="*/ 1251 h 1857"/>
              <a:gd name="T34" fmla="*/ 0 w 1443"/>
              <a:gd name="T35" fmla="*/ 1268 h 1857"/>
              <a:gd name="T36" fmla="*/ 1114 w 1443"/>
              <a:gd name="T37" fmla="*/ 1262 h 1857"/>
              <a:gd name="T38" fmla="*/ 1114 w 1443"/>
              <a:gd name="T39" fmla="*/ 1310 h 1857"/>
              <a:gd name="T40" fmla="*/ 1121 w 1443"/>
              <a:gd name="T41" fmla="*/ 1826 h 1857"/>
              <a:gd name="T42" fmla="*/ 1134 w 1443"/>
              <a:gd name="T43" fmla="*/ 1856 h 1857"/>
              <a:gd name="T44" fmla="*/ 1162 w 1443"/>
              <a:gd name="T45" fmla="*/ 1856 h 1857"/>
              <a:gd name="T46" fmla="*/ 1180 w 1443"/>
              <a:gd name="T47" fmla="*/ 1847 h 1857"/>
              <a:gd name="T48" fmla="*/ 1180 w 1443"/>
              <a:gd name="T49" fmla="*/ 1260 h 1857"/>
              <a:gd name="T50" fmla="*/ 1398 w 1443"/>
              <a:gd name="T51" fmla="*/ 1262 h 1857"/>
              <a:gd name="T52" fmla="*/ 1398 w 1443"/>
              <a:gd name="T53" fmla="*/ 1310 h 1857"/>
              <a:gd name="T54" fmla="*/ 1442 w 1443"/>
              <a:gd name="T55" fmla="*/ 1310 h 1857"/>
              <a:gd name="T56" fmla="*/ 1442 w 1443"/>
              <a:gd name="T57" fmla="*/ 1257 h 1857"/>
              <a:gd name="T58" fmla="*/ 1245 w 1443"/>
              <a:gd name="T59" fmla="*/ 1249 h 1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43" h="1857">
                <a:moveTo>
                  <a:pt x="1245" y="1249"/>
                </a:moveTo>
                <a:lnTo>
                  <a:pt x="1245" y="1203"/>
                </a:lnTo>
                <a:lnTo>
                  <a:pt x="1180" y="1203"/>
                </a:lnTo>
                <a:lnTo>
                  <a:pt x="1180" y="1251"/>
                </a:lnTo>
                <a:cubicBezTo>
                  <a:pt x="1071" y="1255"/>
                  <a:pt x="371" y="1257"/>
                  <a:pt x="349" y="1253"/>
                </a:cubicBezTo>
                <a:lnTo>
                  <a:pt x="349" y="1161"/>
                </a:lnTo>
                <a:cubicBezTo>
                  <a:pt x="349" y="1157"/>
                  <a:pt x="349" y="1139"/>
                  <a:pt x="345" y="1139"/>
                </a:cubicBezTo>
                <a:lnTo>
                  <a:pt x="334" y="1139"/>
                </a:lnTo>
                <a:lnTo>
                  <a:pt x="334" y="0"/>
                </a:lnTo>
                <a:lnTo>
                  <a:pt x="332" y="4"/>
                </a:lnTo>
                <a:lnTo>
                  <a:pt x="330" y="4"/>
                </a:lnTo>
                <a:lnTo>
                  <a:pt x="43" y="4"/>
                </a:lnTo>
                <a:lnTo>
                  <a:pt x="43" y="805"/>
                </a:lnTo>
                <a:cubicBezTo>
                  <a:pt x="22" y="807"/>
                  <a:pt x="22" y="809"/>
                  <a:pt x="0" y="814"/>
                </a:cubicBezTo>
                <a:lnTo>
                  <a:pt x="0" y="858"/>
                </a:lnTo>
                <a:lnTo>
                  <a:pt x="0" y="1249"/>
                </a:lnTo>
                <a:lnTo>
                  <a:pt x="0" y="1251"/>
                </a:lnTo>
                <a:lnTo>
                  <a:pt x="0" y="1268"/>
                </a:lnTo>
                <a:cubicBezTo>
                  <a:pt x="371" y="1268"/>
                  <a:pt x="743" y="1262"/>
                  <a:pt x="1114" y="1262"/>
                </a:cubicBezTo>
                <a:lnTo>
                  <a:pt x="1114" y="1310"/>
                </a:lnTo>
                <a:cubicBezTo>
                  <a:pt x="1114" y="1483"/>
                  <a:pt x="1121" y="1655"/>
                  <a:pt x="1121" y="1826"/>
                </a:cubicBezTo>
                <a:cubicBezTo>
                  <a:pt x="1121" y="1837"/>
                  <a:pt x="1125" y="1856"/>
                  <a:pt x="1134" y="1856"/>
                </a:cubicBezTo>
                <a:lnTo>
                  <a:pt x="1162" y="1856"/>
                </a:lnTo>
                <a:cubicBezTo>
                  <a:pt x="1164" y="1856"/>
                  <a:pt x="1158" y="1850"/>
                  <a:pt x="1180" y="1847"/>
                </a:cubicBezTo>
                <a:lnTo>
                  <a:pt x="1180" y="1260"/>
                </a:lnTo>
                <a:cubicBezTo>
                  <a:pt x="1245" y="1260"/>
                  <a:pt x="1333" y="1262"/>
                  <a:pt x="1398" y="1262"/>
                </a:cubicBezTo>
                <a:lnTo>
                  <a:pt x="1398" y="1310"/>
                </a:lnTo>
                <a:lnTo>
                  <a:pt x="1442" y="1310"/>
                </a:lnTo>
                <a:lnTo>
                  <a:pt x="1442" y="1257"/>
                </a:lnTo>
                <a:lnTo>
                  <a:pt x="1245" y="1249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2" name="Freeform 209"/>
          <p:cNvSpPr>
            <a:spLocks noChangeArrowheads="1"/>
          </p:cNvSpPr>
          <p:nvPr/>
        </p:nvSpPr>
        <p:spPr bwMode="auto">
          <a:xfrm>
            <a:off x="5607721" y="4005336"/>
            <a:ext cx="1588" cy="1586"/>
          </a:xfrm>
          <a:custGeom>
            <a:avLst/>
            <a:gdLst>
              <a:gd name="T0" fmla="*/ 0 w 4"/>
              <a:gd name="T1" fmla="*/ 2 h 3"/>
              <a:gd name="T2" fmla="*/ 3 w 4"/>
              <a:gd name="T3" fmla="*/ 2 h 3"/>
              <a:gd name="T4" fmla="*/ 3 w 4"/>
              <a:gd name="T5" fmla="*/ 0 h 3"/>
              <a:gd name="T6" fmla="*/ 0 w 4"/>
              <a:gd name="T7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2"/>
                </a:moveTo>
                <a:lnTo>
                  <a:pt x="3" y="2"/>
                </a:lnTo>
                <a:lnTo>
                  <a:pt x="3" y="0"/>
                </a:lnTo>
                <a:cubicBezTo>
                  <a:pt x="3" y="0"/>
                  <a:pt x="3" y="2"/>
                  <a:pt x="0" y="2"/>
                </a:cubicBezTo>
              </a:path>
            </a:pathLst>
          </a:custGeom>
          <a:solidFill>
            <a:srgbClr val="ED1E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3" name="Freeform 210"/>
          <p:cNvSpPr>
            <a:spLocks noChangeArrowheads="1"/>
          </p:cNvSpPr>
          <p:nvPr/>
        </p:nvSpPr>
        <p:spPr bwMode="auto">
          <a:xfrm>
            <a:off x="5388703" y="3927567"/>
            <a:ext cx="228541" cy="496759"/>
          </a:xfrm>
          <a:custGeom>
            <a:avLst/>
            <a:gdLst>
              <a:gd name="T0" fmla="*/ 636 w 637"/>
              <a:gd name="T1" fmla="*/ 194 h 1382"/>
              <a:gd name="T2" fmla="*/ 634 w 637"/>
              <a:gd name="T3" fmla="*/ 194 h 1382"/>
              <a:gd name="T4" fmla="*/ 634 w 637"/>
              <a:gd name="T5" fmla="*/ 197 h 1382"/>
              <a:gd name="T6" fmla="*/ 629 w 637"/>
              <a:gd name="T7" fmla="*/ 194 h 1382"/>
              <a:gd name="T8" fmla="*/ 610 w 637"/>
              <a:gd name="T9" fmla="*/ 194 h 1382"/>
              <a:gd name="T10" fmla="*/ 610 w 637"/>
              <a:gd name="T11" fmla="*/ 205 h 1382"/>
              <a:gd name="T12" fmla="*/ 601 w 637"/>
              <a:gd name="T13" fmla="*/ 201 h 1382"/>
              <a:gd name="T14" fmla="*/ 435 w 637"/>
              <a:gd name="T15" fmla="*/ 201 h 1382"/>
              <a:gd name="T16" fmla="*/ 435 w 637"/>
              <a:gd name="T17" fmla="*/ 87 h 1382"/>
              <a:gd name="T18" fmla="*/ 413 w 637"/>
              <a:gd name="T19" fmla="*/ 87 h 1382"/>
              <a:gd name="T20" fmla="*/ 413 w 637"/>
              <a:gd name="T21" fmla="*/ 65 h 1382"/>
              <a:gd name="T22" fmla="*/ 391 w 637"/>
              <a:gd name="T23" fmla="*/ 65 h 1382"/>
              <a:gd name="T24" fmla="*/ 391 w 637"/>
              <a:gd name="T25" fmla="*/ 87 h 1382"/>
              <a:gd name="T26" fmla="*/ 391 w 637"/>
              <a:gd name="T27" fmla="*/ 197 h 1382"/>
              <a:gd name="T28" fmla="*/ 151 w 637"/>
              <a:gd name="T29" fmla="*/ 197 h 1382"/>
              <a:gd name="T30" fmla="*/ 151 w 637"/>
              <a:gd name="T31" fmla="*/ 0 h 1382"/>
              <a:gd name="T32" fmla="*/ 107 w 637"/>
              <a:gd name="T33" fmla="*/ 0 h 1382"/>
              <a:gd name="T34" fmla="*/ 107 w 637"/>
              <a:gd name="T35" fmla="*/ 17 h 1382"/>
              <a:gd name="T36" fmla="*/ 114 w 637"/>
              <a:gd name="T37" fmla="*/ 17 h 1382"/>
              <a:gd name="T38" fmla="*/ 111 w 637"/>
              <a:gd name="T39" fmla="*/ 76 h 1382"/>
              <a:gd name="T40" fmla="*/ 109 w 637"/>
              <a:gd name="T41" fmla="*/ 111 h 1382"/>
              <a:gd name="T42" fmla="*/ 109 w 637"/>
              <a:gd name="T43" fmla="*/ 188 h 1382"/>
              <a:gd name="T44" fmla="*/ 120 w 637"/>
              <a:gd name="T45" fmla="*/ 197 h 1382"/>
              <a:gd name="T46" fmla="*/ 0 w 637"/>
              <a:gd name="T47" fmla="*/ 197 h 1382"/>
              <a:gd name="T48" fmla="*/ 0 w 637"/>
              <a:gd name="T49" fmla="*/ 210 h 1382"/>
              <a:gd name="T50" fmla="*/ 0 w 637"/>
              <a:gd name="T51" fmla="*/ 212 h 1382"/>
              <a:gd name="T52" fmla="*/ 0 w 637"/>
              <a:gd name="T53" fmla="*/ 221 h 1382"/>
              <a:gd name="T54" fmla="*/ 336 w 637"/>
              <a:gd name="T55" fmla="*/ 221 h 1382"/>
              <a:gd name="T56" fmla="*/ 336 w 637"/>
              <a:gd name="T57" fmla="*/ 1372 h 1382"/>
              <a:gd name="T58" fmla="*/ 336 w 637"/>
              <a:gd name="T59" fmla="*/ 1377 h 1382"/>
              <a:gd name="T60" fmla="*/ 339 w 637"/>
              <a:gd name="T61" fmla="*/ 1381 h 1382"/>
              <a:gd name="T62" fmla="*/ 350 w 637"/>
              <a:gd name="T63" fmla="*/ 1381 h 1382"/>
              <a:gd name="T64" fmla="*/ 350 w 637"/>
              <a:gd name="T65" fmla="*/ 1379 h 1382"/>
              <a:gd name="T66" fmla="*/ 350 w 637"/>
              <a:gd name="T67" fmla="*/ 1379 h 1382"/>
              <a:gd name="T68" fmla="*/ 367 w 637"/>
              <a:gd name="T69" fmla="*/ 1379 h 1382"/>
              <a:gd name="T70" fmla="*/ 371 w 637"/>
              <a:gd name="T71" fmla="*/ 1374 h 1382"/>
              <a:gd name="T72" fmla="*/ 371 w 637"/>
              <a:gd name="T73" fmla="*/ 1381 h 1382"/>
              <a:gd name="T74" fmla="*/ 380 w 637"/>
              <a:gd name="T75" fmla="*/ 1381 h 1382"/>
              <a:gd name="T76" fmla="*/ 380 w 637"/>
              <a:gd name="T77" fmla="*/ 247 h 1382"/>
              <a:gd name="T78" fmla="*/ 380 w 637"/>
              <a:gd name="T79" fmla="*/ 223 h 1382"/>
              <a:gd name="T80" fmla="*/ 385 w 637"/>
              <a:gd name="T81" fmla="*/ 218 h 1382"/>
              <a:gd name="T82" fmla="*/ 610 w 637"/>
              <a:gd name="T83" fmla="*/ 221 h 1382"/>
              <a:gd name="T84" fmla="*/ 610 w 637"/>
              <a:gd name="T85" fmla="*/ 223 h 1382"/>
              <a:gd name="T86" fmla="*/ 610 w 637"/>
              <a:gd name="T87" fmla="*/ 225 h 1382"/>
              <a:gd name="T88" fmla="*/ 610 w 637"/>
              <a:gd name="T89" fmla="*/ 229 h 1382"/>
              <a:gd name="T90" fmla="*/ 610 w 637"/>
              <a:gd name="T91" fmla="*/ 463 h 1382"/>
              <a:gd name="T92" fmla="*/ 631 w 637"/>
              <a:gd name="T93" fmla="*/ 463 h 1382"/>
              <a:gd name="T94" fmla="*/ 631 w 637"/>
              <a:gd name="T95" fmla="*/ 218 h 1382"/>
              <a:gd name="T96" fmla="*/ 631 w 637"/>
              <a:gd name="T97" fmla="*/ 216 h 1382"/>
              <a:gd name="T98" fmla="*/ 631 w 637"/>
              <a:gd name="T99" fmla="*/ 199 h 1382"/>
              <a:gd name="T100" fmla="*/ 636 w 637"/>
              <a:gd name="T101" fmla="*/ 194 h 1382"/>
              <a:gd name="T102" fmla="*/ 610 w 637"/>
              <a:gd name="T103" fmla="*/ 218 h 1382"/>
              <a:gd name="T104" fmla="*/ 607 w 637"/>
              <a:gd name="T105" fmla="*/ 218 h 1382"/>
              <a:gd name="T106" fmla="*/ 610 w 637"/>
              <a:gd name="T107" fmla="*/ 216 h 1382"/>
              <a:gd name="T108" fmla="*/ 610 w 637"/>
              <a:gd name="T109" fmla="*/ 218 h 1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7" h="1382">
                <a:moveTo>
                  <a:pt x="636" y="194"/>
                </a:moveTo>
                <a:lnTo>
                  <a:pt x="634" y="194"/>
                </a:lnTo>
                <a:lnTo>
                  <a:pt x="634" y="197"/>
                </a:lnTo>
                <a:cubicBezTo>
                  <a:pt x="631" y="197"/>
                  <a:pt x="631" y="194"/>
                  <a:pt x="629" y="194"/>
                </a:cubicBezTo>
                <a:lnTo>
                  <a:pt x="610" y="194"/>
                </a:lnTo>
                <a:lnTo>
                  <a:pt x="610" y="205"/>
                </a:lnTo>
                <a:cubicBezTo>
                  <a:pt x="610" y="197"/>
                  <a:pt x="605" y="201"/>
                  <a:pt x="601" y="201"/>
                </a:cubicBezTo>
                <a:lnTo>
                  <a:pt x="435" y="201"/>
                </a:lnTo>
                <a:lnTo>
                  <a:pt x="435" y="87"/>
                </a:lnTo>
                <a:lnTo>
                  <a:pt x="413" y="87"/>
                </a:lnTo>
                <a:lnTo>
                  <a:pt x="413" y="65"/>
                </a:lnTo>
                <a:lnTo>
                  <a:pt x="391" y="65"/>
                </a:lnTo>
                <a:lnTo>
                  <a:pt x="391" y="87"/>
                </a:lnTo>
                <a:lnTo>
                  <a:pt x="391" y="197"/>
                </a:lnTo>
                <a:lnTo>
                  <a:pt x="151" y="197"/>
                </a:lnTo>
                <a:lnTo>
                  <a:pt x="151" y="0"/>
                </a:lnTo>
                <a:lnTo>
                  <a:pt x="107" y="0"/>
                </a:lnTo>
                <a:lnTo>
                  <a:pt x="107" y="17"/>
                </a:lnTo>
                <a:lnTo>
                  <a:pt x="114" y="17"/>
                </a:lnTo>
                <a:cubicBezTo>
                  <a:pt x="114" y="46"/>
                  <a:pt x="111" y="48"/>
                  <a:pt x="111" y="76"/>
                </a:cubicBezTo>
                <a:cubicBezTo>
                  <a:pt x="111" y="85"/>
                  <a:pt x="109" y="98"/>
                  <a:pt x="109" y="111"/>
                </a:cubicBezTo>
                <a:lnTo>
                  <a:pt x="109" y="188"/>
                </a:lnTo>
                <a:cubicBezTo>
                  <a:pt x="109" y="192"/>
                  <a:pt x="122" y="197"/>
                  <a:pt x="120" y="197"/>
                </a:cubicBezTo>
                <a:lnTo>
                  <a:pt x="0" y="197"/>
                </a:lnTo>
                <a:lnTo>
                  <a:pt x="0" y="210"/>
                </a:lnTo>
                <a:lnTo>
                  <a:pt x="0" y="212"/>
                </a:lnTo>
                <a:lnTo>
                  <a:pt x="0" y="221"/>
                </a:lnTo>
                <a:lnTo>
                  <a:pt x="336" y="221"/>
                </a:lnTo>
                <a:lnTo>
                  <a:pt x="336" y="1372"/>
                </a:lnTo>
                <a:lnTo>
                  <a:pt x="336" y="1377"/>
                </a:lnTo>
                <a:lnTo>
                  <a:pt x="339" y="1381"/>
                </a:lnTo>
                <a:lnTo>
                  <a:pt x="350" y="1381"/>
                </a:lnTo>
                <a:lnTo>
                  <a:pt x="350" y="1379"/>
                </a:lnTo>
                <a:cubicBezTo>
                  <a:pt x="350" y="1378"/>
                  <a:pt x="350" y="1378"/>
                  <a:pt x="350" y="1379"/>
                </a:cubicBezTo>
                <a:lnTo>
                  <a:pt x="367" y="1379"/>
                </a:lnTo>
                <a:cubicBezTo>
                  <a:pt x="369" y="1379"/>
                  <a:pt x="371" y="1377"/>
                  <a:pt x="371" y="1374"/>
                </a:cubicBezTo>
                <a:lnTo>
                  <a:pt x="371" y="1381"/>
                </a:lnTo>
                <a:lnTo>
                  <a:pt x="380" y="1381"/>
                </a:lnTo>
                <a:lnTo>
                  <a:pt x="380" y="247"/>
                </a:lnTo>
                <a:lnTo>
                  <a:pt x="380" y="223"/>
                </a:lnTo>
                <a:cubicBezTo>
                  <a:pt x="380" y="223"/>
                  <a:pt x="385" y="227"/>
                  <a:pt x="385" y="218"/>
                </a:cubicBezTo>
                <a:cubicBezTo>
                  <a:pt x="459" y="218"/>
                  <a:pt x="522" y="221"/>
                  <a:pt x="610" y="221"/>
                </a:cubicBezTo>
                <a:lnTo>
                  <a:pt x="610" y="223"/>
                </a:lnTo>
                <a:lnTo>
                  <a:pt x="610" y="225"/>
                </a:lnTo>
                <a:lnTo>
                  <a:pt x="610" y="229"/>
                </a:lnTo>
                <a:lnTo>
                  <a:pt x="610" y="463"/>
                </a:lnTo>
                <a:lnTo>
                  <a:pt x="631" y="463"/>
                </a:lnTo>
                <a:lnTo>
                  <a:pt x="631" y="218"/>
                </a:lnTo>
                <a:lnTo>
                  <a:pt x="631" y="216"/>
                </a:lnTo>
                <a:lnTo>
                  <a:pt x="631" y="199"/>
                </a:lnTo>
                <a:cubicBezTo>
                  <a:pt x="634" y="199"/>
                  <a:pt x="636" y="194"/>
                  <a:pt x="636" y="194"/>
                </a:cubicBezTo>
                <a:close/>
                <a:moveTo>
                  <a:pt x="610" y="218"/>
                </a:moveTo>
                <a:lnTo>
                  <a:pt x="607" y="218"/>
                </a:lnTo>
                <a:cubicBezTo>
                  <a:pt x="610" y="218"/>
                  <a:pt x="610" y="216"/>
                  <a:pt x="610" y="216"/>
                </a:cubicBezTo>
                <a:lnTo>
                  <a:pt x="610" y="218"/>
                </a:lnTo>
                <a:close/>
              </a:path>
            </a:pathLst>
          </a:custGeom>
          <a:solidFill>
            <a:srgbClr val="E223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4" name="Freeform 211"/>
          <p:cNvSpPr>
            <a:spLocks noChangeArrowheads="1"/>
          </p:cNvSpPr>
          <p:nvPr/>
        </p:nvSpPr>
        <p:spPr bwMode="auto">
          <a:xfrm>
            <a:off x="5260150" y="3997400"/>
            <a:ext cx="2009252" cy="11110"/>
          </a:xfrm>
          <a:custGeom>
            <a:avLst/>
            <a:gdLst>
              <a:gd name="T0" fmla="*/ 5566 w 5582"/>
              <a:gd name="T1" fmla="*/ 31 h 32"/>
              <a:gd name="T2" fmla="*/ 15 w 5582"/>
              <a:gd name="T3" fmla="*/ 31 h 32"/>
              <a:gd name="T4" fmla="*/ 0 w 5582"/>
              <a:gd name="T5" fmla="*/ 15 h 32"/>
              <a:gd name="T6" fmla="*/ 15 w 5582"/>
              <a:gd name="T7" fmla="*/ 0 h 32"/>
              <a:gd name="T8" fmla="*/ 5566 w 5582"/>
              <a:gd name="T9" fmla="*/ 0 h 32"/>
              <a:gd name="T10" fmla="*/ 5581 w 5582"/>
              <a:gd name="T11" fmla="*/ 15 h 32"/>
              <a:gd name="T12" fmla="*/ 5566 w 5582"/>
              <a:gd name="T13" fmla="*/ 3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2" h="32">
                <a:moveTo>
                  <a:pt x="5566" y="31"/>
                </a:moveTo>
                <a:lnTo>
                  <a:pt x="15" y="31"/>
                </a:lnTo>
                <a:cubicBezTo>
                  <a:pt x="6" y="31"/>
                  <a:pt x="0" y="24"/>
                  <a:pt x="0" y="15"/>
                </a:cubicBezTo>
                <a:cubicBezTo>
                  <a:pt x="0" y="7"/>
                  <a:pt x="6" y="0"/>
                  <a:pt x="15" y="0"/>
                </a:cubicBezTo>
                <a:lnTo>
                  <a:pt x="5566" y="0"/>
                </a:lnTo>
                <a:cubicBezTo>
                  <a:pt x="5574" y="0"/>
                  <a:pt x="5581" y="7"/>
                  <a:pt x="5581" y="15"/>
                </a:cubicBezTo>
                <a:cubicBezTo>
                  <a:pt x="5581" y="24"/>
                  <a:pt x="5574" y="31"/>
                  <a:pt x="5566" y="31"/>
                </a:cubicBezTo>
              </a:path>
            </a:pathLst>
          </a:custGeom>
          <a:solidFill>
            <a:srgbClr val="0050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5" name="Line 212"/>
          <p:cNvSpPr>
            <a:spLocks noChangeShapeType="1"/>
          </p:cNvSpPr>
          <p:nvPr/>
        </p:nvSpPr>
        <p:spPr bwMode="auto">
          <a:xfrm>
            <a:off x="5231582" y="4001980"/>
            <a:ext cx="2066387" cy="1586"/>
          </a:xfrm>
          <a:prstGeom prst="line">
            <a:avLst/>
          </a:prstGeom>
          <a:noFill/>
          <a:ln w="15875" cap="rnd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8" name="Freeform 237"/>
          <p:cNvSpPr>
            <a:spLocks noChangeArrowheads="1"/>
          </p:cNvSpPr>
          <p:nvPr/>
        </p:nvSpPr>
        <p:spPr bwMode="auto">
          <a:xfrm>
            <a:off x="5057608" y="3979850"/>
            <a:ext cx="128198" cy="52019"/>
          </a:xfrm>
          <a:custGeom>
            <a:avLst/>
            <a:gdLst>
              <a:gd name="connsiteX0" fmla="*/ 106540 w 128232"/>
              <a:gd name="connsiteY0" fmla="*/ 0 h 52032"/>
              <a:gd name="connsiteX1" fmla="*/ 121475 w 128232"/>
              <a:gd name="connsiteY1" fmla="*/ 4697 h 52032"/>
              <a:gd name="connsiteX2" fmla="*/ 127520 w 128232"/>
              <a:gd name="connsiteY2" fmla="*/ 15536 h 52032"/>
              <a:gd name="connsiteX3" fmla="*/ 117564 w 128232"/>
              <a:gd name="connsiteY3" fmla="*/ 15536 h 52032"/>
              <a:gd name="connsiteX4" fmla="*/ 113652 w 128232"/>
              <a:gd name="connsiteY4" fmla="*/ 9394 h 52032"/>
              <a:gd name="connsiteX5" fmla="*/ 106540 w 128232"/>
              <a:gd name="connsiteY5" fmla="*/ 6865 h 52032"/>
              <a:gd name="connsiteX6" fmla="*/ 96583 w 128232"/>
              <a:gd name="connsiteY6" fmla="*/ 12646 h 52032"/>
              <a:gd name="connsiteX7" fmla="*/ 93383 w 128232"/>
              <a:gd name="connsiteY7" fmla="*/ 26013 h 52032"/>
              <a:gd name="connsiteX8" fmla="*/ 98006 w 128232"/>
              <a:gd name="connsiteY8" fmla="*/ 40104 h 52032"/>
              <a:gd name="connsiteX9" fmla="*/ 107251 w 128232"/>
              <a:gd name="connsiteY9" fmla="*/ 44078 h 52032"/>
              <a:gd name="connsiteX10" fmla="*/ 115074 w 128232"/>
              <a:gd name="connsiteY10" fmla="*/ 40827 h 52032"/>
              <a:gd name="connsiteX11" fmla="*/ 118275 w 128232"/>
              <a:gd name="connsiteY11" fmla="*/ 34685 h 52032"/>
              <a:gd name="connsiteX12" fmla="*/ 128232 w 128232"/>
              <a:gd name="connsiteY12" fmla="*/ 34685 h 52032"/>
              <a:gd name="connsiteX13" fmla="*/ 121475 w 128232"/>
              <a:gd name="connsiteY13" fmla="*/ 47330 h 52032"/>
              <a:gd name="connsiteX14" fmla="*/ 107251 w 128232"/>
              <a:gd name="connsiteY14" fmla="*/ 52027 h 52032"/>
              <a:gd name="connsiteX15" fmla="*/ 90182 w 128232"/>
              <a:gd name="connsiteY15" fmla="*/ 44801 h 52032"/>
              <a:gd name="connsiteX16" fmla="*/ 84137 w 128232"/>
              <a:gd name="connsiteY16" fmla="*/ 26736 h 52032"/>
              <a:gd name="connsiteX17" fmla="*/ 90894 w 128232"/>
              <a:gd name="connsiteY17" fmla="*/ 6142 h 52032"/>
              <a:gd name="connsiteX18" fmla="*/ 106540 w 128232"/>
              <a:gd name="connsiteY18" fmla="*/ 0 h 52032"/>
              <a:gd name="connsiteX19" fmla="*/ 73338 w 128232"/>
              <a:gd name="connsiteY19" fmla="*/ 0 h 52032"/>
              <a:gd name="connsiteX20" fmla="*/ 79020 w 128232"/>
              <a:gd name="connsiteY20" fmla="*/ 721 h 52032"/>
              <a:gd name="connsiteX21" fmla="*/ 79020 w 128232"/>
              <a:gd name="connsiteY21" fmla="*/ 10088 h 52032"/>
              <a:gd name="connsiteX22" fmla="*/ 73338 w 128232"/>
              <a:gd name="connsiteY22" fmla="*/ 9368 h 52032"/>
              <a:gd name="connsiteX23" fmla="*/ 64815 w 128232"/>
              <a:gd name="connsiteY23" fmla="*/ 14051 h 52032"/>
              <a:gd name="connsiteX24" fmla="*/ 61619 w 128232"/>
              <a:gd name="connsiteY24" fmla="*/ 26661 h 52032"/>
              <a:gd name="connsiteX25" fmla="*/ 61619 w 128232"/>
              <a:gd name="connsiteY25" fmla="*/ 50440 h 52032"/>
              <a:gd name="connsiteX26" fmla="*/ 52387 w 128232"/>
              <a:gd name="connsiteY26" fmla="*/ 50440 h 52032"/>
              <a:gd name="connsiteX27" fmla="*/ 52387 w 128232"/>
              <a:gd name="connsiteY27" fmla="*/ 1441 h 52032"/>
              <a:gd name="connsiteX28" fmla="*/ 59489 w 128232"/>
              <a:gd name="connsiteY28" fmla="*/ 1441 h 52032"/>
              <a:gd name="connsiteX29" fmla="*/ 60909 w 128232"/>
              <a:gd name="connsiteY29" fmla="*/ 8647 h 52032"/>
              <a:gd name="connsiteX30" fmla="*/ 73338 w 128232"/>
              <a:gd name="connsiteY30" fmla="*/ 0 h 52032"/>
              <a:gd name="connsiteX31" fmla="*/ 22347 w 128232"/>
              <a:gd name="connsiteY31" fmla="*/ 0 h 52032"/>
              <a:gd name="connsiteX32" fmla="*/ 36634 w 128232"/>
              <a:gd name="connsiteY32" fmla="*/ 4633 h 52032"/>
              <a:gd name="connsiteX33" fmla="*/ 42495 w 128232"/>
              <a:gd name="connsiteY33" fmla="*/ 14612 h 52032"/>
              <a:gd name="connsiteX34" fmla="*/ 32604 w 128232"/>
              <a:gd name="connsiteY34" fmla="*/ 14612 h 52032"/>
              <a:gd name="connsiteX35" fmla="*/ 21614 w 128232"/>
              <a:gd name="connsiteY35" fmla="*/ 7841 h 52032"/>
              <a:gd name="connsiteX36" fmla="*/ 13554 w 128232"/>
              <a:gd name="connsiteY36" fmla="*/ 9266 h 52032"/>
              <a:gd name="connsiteX37" fmla="*/ 10990 w 128232"/>
              <a:gd name="connsiteY37" fmla="*/ 13186 h 52032"/>
              <a:gd name="connsiteX38" fmla="*/ 13554 w 128232"/>
              <a:gd name="connsiteY38" fmla="*/ 17819 h 52032"/>
              <a:gd name="connsiteX39" fmla="*/ 23079 w 128232"/>
              <a:gd name="connsiteY39" fmla="*/ 21027 h 52032"/>
              <a:gd name="connsiteX40" fmla="*/ 37733 w 128232"/>
              <a:gd name="connsiteY40" fmla="*/ 26372 h 52032"/>
              <a:gd name="connsiteX41" fmla="*/ 42495 w 128232"/>
              <a:gd name="connsiteY41" fmla="*/ 36351 h 52032"/>
              <a:gd name="connsiteX42" fmla="*/ 35901 w 128232"/>
              <a:gd name="connsiteY42" fmla="*/ 48112 h 52032"/>
              <a:gd name="connsiteX43" fmla="*/ 21614 w 128232"/>
              <a:gd name="connsiteY43" fmla="*/ 52032 h 52032"/>
              <a:gd name="connsiteX44" fmla="*/ 5495 w 128232"/>
              <a:gd name="connsiteY44" fmla="*/ 47399 h 52032"/>
              <a:gd name="connsiteX45" fmla="*/ 0 w 128232"/>
              <a:gd name="connsiteY45" fmla="*/ 36351 h 52032"/>
              <a:gd name="connsiteX46" fmla="*/ 9525 w 128232"/>
              <a:gd name="connsiteY46" fmla="*/ 36351 h 52032"/>
              <a:gd name="connsiteX47" fmla="*/ 21614 w 128232"/>
              <a:gd name="connsiteY47" fmla="*/ 44904 h 52032"/>
              <a:gd name="connsiteX48" fmla="*/ 30406 w 128232"/>
              <a:gd name="connsiteY48" fmla="*/ 42766 h 52032"/>
              <a:gd name="connsiteX49" fmla="*/ 34436 w 128232"/>
              <a:gd name="connsiteY49" fmla="*/ 36351 h 52032"/>
              <a:gd name="connsiteX50" fmla="*/ 29673 w 128232"/>
              <a:gd name="connsiteY50" fmla="*/ 30293 h 52032"/>
              <a:gd name="connsiteX51" fmla="*/ 19050 w 128232"/>
              <a:gd name="connsiteY51" fmla="*/ 27085 h 52032"/>
              <a:gd name="connsiteX52" fmla="*/ 6228 w 128232"/>
              <a:gd name="connsiteY52" fmla="*/ 21739 h 52032"/>
              <a:gd name="connsiteX53" fmla="*/ 3297 w 128232"/>
              <a:gd name="connsiteY53" fmla="*/ 13186 h 52032"/>
              <a:gd name="connsiteX54" fmla="*/ 8792 w 128232"/>
              <a:gd name="connsiteY54" fmla="*/ 2851 h 52032"/>
              <a:gd name="connsiteX55" fmla="*/ 22347 w 128232"/>
              <a:gd name="connsiteY55" fmla="*/ 0 h 5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232" h="52032">
                <a:moveTo>
                  <a:pt x="106540" y="0"/>
                </a:moveTo>
                <a:cubicBezTo>
                  <a:pt x="112941" y="0"/>
                  <a:pt x="117564" y="1445"/>
                  <a:pt x="121475" y="4697"/>
                </a:cubicBezTo>
                <a:cubicBezTo>
                  <a:pt x="124320" y="7949"/>
                  <a:pt x="126809" y="10839"/>
                  <a:pt x="127520" y="15536"/>
                </a:cubicBezTo>
                <a:lnTo>
                  <a:pt x="117564" y="15536"/>
                </a:lnTo>
                <a:cubicBezTo>
                  <a:pt x="116497" y="13368"/>
                  <a:pt x="115786" y="10839"/>
                  <a:pt x="113652" y="9394"/>
                </a:cubicBezTo>
                <a:cubicBezTo>
                  <a:pt x="111874" y="7949"/>
                  <a:pt x="109029" y="6865"/>
                  <a:pt x="106540" y="6865"/>
                </a:cubicBezTo>
                <a:cubicBezTo>
                  <a:pt x="101917" y="6865"/>
                  <a:pt x="98717" y="8671"/>
                  <a:pt x="96583" y="12646"/>
                </a:cubicBezTo>
                <a:cubicBezTo>
                  <a:pt x="94094" y="15536"/>
                  <a:pt x="93383" y="20594"/>
                  <a:pt x="93383" y="26013"/>
                </a:cubicBezTo>
                <a:cubicBezTo>
                  <a:pt x="93383" y="32156"/>
                  <a:pt x="94805" y="36852"/>
                  <a:pt x="98006" y="40104"/>
                </a:cubicBezTo>
                <a:cubicBezTo>
                  <a:pt x="100495" y="42633"/>
                  <a:pt x="103340" y="44078"/>
                  <a:pt x="107251" y="44078"/>
                </a:cubicBezTo>
                <a:cubicBezTo>
                  <a:pt x="110452" y="44078"/>
                  <a:pt x="113652" y="43356"/>
                  <a:pt x="115074" y="40827"/>
                </a:cubicBezTo>
                <a:cubicBezTo>
                  <a:pt x="116497" y="40104"/>
                  <a:pt x="117564" y="37936"/>
                  <a:pt x="118275" y="34685"/>
                </a:cubicBezTo>
                <a:lnTo>
                  <a:pt x="128232" y="34685"/>
                </a:lnTo>
                <a:cubicBezTo>
                  <a:pt x="127520" y="40104"/>
                  <a:pt x="125031" y="44078"/>
                  <a:pt x="121475" y="47330"/>
                </a:cubicBezTo>
                <a:cubicBezTo>
                  <a:pt x="117564" y="50582"/>
                  <a:pt x="112941" y="52027"/>
                  <a:pt x="107251" y="52027"/>
                </a:cubicBezTo>
                <a:cubicBezTo>
                  <a:pt x="100495" y="52027"/>
                  <a:pt x="94094" y="49498"/>
                  <a:pt x="90182" y="44801"/>
                </a:cubicBezTo>
                <a:cubicBezTo>
                  <a:pt x="86271" y="40104"/>
                  <a:pt x="84137" y="33962"/>
                  <a:pt x="84137" y="26736"/>
                </a:cubicBezTo>
                <a:cubicBezTo>
                  <a:pt x="84137" y="18065"/>
                  <a:pt x="86271" y="10839"/>
                  <a:pt x="90894" y="6142"/>
                </a:cubicBezTo>
                <a:cubicBezTo>
                  <a:pt x="94805" y="2168"/>
                  <a:pt x="100495" y="0"/>
                  <a:pt x="106540" y="0"/>
                </a:cubicBezTo>
                <a:close/>
                <a:moveTo>
                  <a:pt x="73338" y="0"/>
                </a:moveTo>
                <a:cubicBezTo>
                  <a:pt x="75113" y="0"/>
                  <a:pt x="77244" y="0"/>
                  <a:pt x="79020" y="721"/>
                </a:cubicBezTo>
                <a:lnTo>
                  <a:pt x="79020" y="10088"/>
                </a:lnTo>
                <a:cubicBezTo>
                  <a:pt x="76534" y="9368"/>
                  <a:pt x="75113" y="9368"/>
                  <a:pt x="73338" y="9368"/>
                </a:cubicBezTo>
                <a:cubicBezTo>
                  <a:pt x="69432" y="9368"/>
                  <a:pt x="67301" y="10809"/>
                  <a:pt x="64815" y="14051"/>
                </a:cubicBezTo>
                <a:cubicBezTo>
                  <a:pt x="62685" y="17294"/>
                  <a:pt x="61619" y="21257"/>
                  <a:pt x="61619" y="26661"/>
                </a:cubicBezTo>
                <a:lnTo>
                  <a:pt x="61619" y="50440"/>
                </a:lnTo>
                <a:lnTo>
                  <a:pt x="52387" y="50440"/>
                </a:lnTo>
                <a:lnTo>
                  <a:pt x="52387" y="1441"/>
                </a:lnTo>
                <a:lnTo>
                  <a:pt x="59489" y="1441"/>
                </a:lnTo>
                <a:lnTo>
                  <a:pt x="60909" y="8647"/>
                </a:lnTo>
                <a:cubicBezTo>
                  <a:pt x="64105" y="2882"/>
                  <a:pt x="68011" y="0"/>
                  <a:pt x="73338" y="0"/>
                </a:cubicBezTo>
                <a:close/>
                <a:moveTo>
                  <a:pt x="22347" y="0"/>
                </a:moveTo>
                <a:cubicBezTo>
                  <a:pt x="27842" y="0"/>
                  <a:pt x="32604" y="1426"/>
                  <a:pt x="36634" y="4633"/>
                </a:cubicBezTo>
                <a:cubicBezTo>
                  <a:pt x="39931" y="6771"/>
                  <a:pt x="41396" y="9979"/>
                  <a:pt x="42495" y="14612"/>
                </a:cubicBezTo>
                <a:lnTo>
                  <a:pt x="32604" y="14612"/>
                </a:lnTo>
                <a:cubicBezTo>
                  <a:pt x="31871" y="9979"/>
                  <a:pt x="27842" y="7841"/>
                  <a:pt x="21614" y="7841"/>
                </a:cubicBezTo>
                <a:cubicBezTo>
                  <a:pt x="18317" y="7841"/>
                  <a:pt x="15020" y="8553"/>
                  <a:pt x="13554" y="9266"/>
                </a:cubicBezTo>
                <a:cubicBezTo>
                  <a:pt x="12089" y="9979"/>
                  <a:pt x="10990" y="11404"/>
                  <a:pt x="10990" y="13186"/>
                </a:cubicBezTo>
                <a:cubicBezTo>
                  <a:pt x="10990" y="15325"/>
                  <a:pt x="12089" y="16394"/>
                  <a:pt x="13554" y="17819"/>
                </a:cubicBezTo>
                <a:cubicBezTo>
                  <a:pt x="15020" y="19245"/>
                  <a:pt x="18317" y="20314"/>
                  <a:pt x="23079" y="21027"/>
                </a:cubicBezTo>
                <a:cubicBezTo>
                  <a:pt x="30406" y="22452"/>
                  <a:pt x="35169" y="23878"/>
                  <a:pt x="37733" y="26372"/>
                </a:cubicBezTo>
                <a:cubicBezTo>
                  <a:pt x="40664" y="28867"/>
                  <a:pt x="42495" y="31718"/>
                  <a:pt x="42495" y="36351"/>
                </a:cubicBezTo>
                <a:cubicBezTo>
                  <a:pt x="42495" y="41340"/>
                  <a:pt x="39931" y="44904"/>
                  <a:pt x="35901" y="48112"/>
                </a:cubicBezTo>
                <a:cubicBezTo>
                  <a:pt x="31871" y="50606"/>
                  <a:pt x="27109" y="52032"/>
                  <a:pt x="21614" y="52032"/>
                </a:cubicBezTo>
                <a:cubicBezTo>
                  <a:pt x="15020" y="52032"/>
                  <a:pt x="9525" y="50606"/>
                  <a:pt x="5495" y="47399"/>
                </a:cubicBezTo>
                <a:cubicBezTo>
                  <a:pt x="2198" y="44191"/>
                  <a:pt x="0" y="41340"/>
                  <a:pt x="0" y="36351"/>
                </a:cubicBezTo>
                <a:lnTo>
                  <a:pt x="9525" y="36351"/>
                </a:lnTo>
                <a:cubicBezTo>
                  <a:pt x="10257" y="42053"/>
                  <a:pt x="14287" y="44904"/>
                  <a:pt x="21614" y="44904"/>
                </a:cubicBezTo>
                <a:cubicBezTo>
                  <a:pt x="25644" y="44904"/>
                  <a:pt x="28574" y="44191"/>
                  <a:pt x="30406" y="42766"/>
                </a:cubicBezTo>
                <a:cubicBezTo>
                  <a:pt x="33703" y="40271"/>
                  <a:pt x="34436" y="38846"/>
                  <a:pt x="34436" y="36351"/>
                </a:cubicBezTo>
                <a:cubicBezTo>
                  <a:pt x="34436" y="33500"/>
                  <a:pt x="32604" y="31718"/>
                  <a:pt x="29673" y="30293"/>
                </a:cubicBezTo>
                <a:cubicBezTo>
                  <a:pt x="27842" y="29580"/>
                  <a:pt x="24911" y="28867"/>
                  <a:pt x="19050" y="27085"/>
                </a:cubicBezTo>
                <a:cubicBezTo>
                  <a:pt x="12822" y="25660"/>
                  <a:pt x="8792" y="23878"/>
                  <a:pt x="6228" y="21739"/>
                </a:cubicBezTo>
                <a:cubicBezTo>
                  <a:pt x="4030" y="19245"/>
                  <a:pt x="3297" y="17106"/>
                  <a:pt x="3297" y="13186"/>
                </a:cubicBezTo>
                <a:cubicBezTo>
                  <a:pt x="3297" y="8553"/>
                  <a:pt x="4762" y="5346"/>
                  <a:pt x="8792" y="2851"/>
                </a:cubicBezTo>
                <a:cubicBezTo>
                  <a:pt x="12089" y="713"/>
                  <a:pt x="16851" y="0"/>
                  <a:pt x="22347" y="0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23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9" name="Freeform 238"/>
          <p:cNvSpPr>
            <a:spLocks noChangeArrowheads="1"/>
          </p:cNvSpPr>
          <p:nvPr/>
        </p:nvSpPr>
        <p:spPr bwMode="auto">
          <a:xfrm>
            <a:off x="7344976" y="3971917"/>
            <a:ext cx="131362" cy="67889"/>
          </a:xfrm>
          <a:custGeom>
            <a:avLst/>
            <a:gdLst>
              <a:gd name="connsiteX0" fmla="*/ 23451 w 131396"/>
              <a:gd name="connsiteY0" fmla="*/ 25733 h 67907"/>
              <a:gd name="connsiteX1" fmla="*/ 12628 w 131396"/>
              <a:gd name="connsiteY1" fmla="*/ 31094 h 67907"/>
              <a:gd name="connsiteX2" fmla="*/ 9380 w 131396"/>
              <a:gd name="connsiteY2" fmla="*/ 42888 h 67907"/>
              <a:gd name="connsiteX3" fmla="*/ 14071 w 131396"/>
              <a:gd name="connsiteY3" fmla="*/ 56826 h 67907"/>
              <a:gd name="connsiteX4" fmla="*/ 23451 w 131396"/>
              <a:gd name="connsiteY4" fmla="*/ 60758 h 67907"/>
              <a:gd name="connsiteX5" fmla="*/ 35358 w 131396"/>
              <a:gd name="connsiteY5" fmla="*/ 55397 h 67907"/>
              <a:gd name="connsiteX6" fmla="*/ 38605 w 131396"/>
              <a:gd name="connsiteY6" fmla="*/ 43603 h 67907"/>
              <a:gd name="connsiteX7" fmla="*/ 33915 w 131396"/>
              <a:gd name="connsiteY7" fmla="*/ 29664 h 67907"/>
              <a:gd name="connsiteX8" fmla="*/ 23451 w 131396"/>
              <a:gd name="connsiteY8" fmla="*/ 25733 h 67907"/>
              <a:gd name="connsiteX9" fmla="*/ 77909 w 131396"/>
              <a:gd name="connsiteY9" fmla="*/ 15875 h 67907"/>
              <a:gd name="connsiteX10" fmla="*/ 92197 w 131396"/>
              <a:gd name="connsiteY10" fmla="*/ 20508 h 67907"/>
              <a:gd name="connsiteX11" fmla="*/ 98058 w 131396"/>
              <a:gd name="connsiteY11" fmla="*/ 30487 h 67907"/>
              <a:gd name="connsiteX12" fmla="*/ 88167 w 131396"/>
              <a:gd name="connsiteY12" fmla="*/ 30487 h 67907"/>
              <a:gd name="connsiteX13" fmla="*/ 77176 w 131396"/>
              <a:gd name="connsiteY13" fmla="*/ 23716 h 67907"/>
              <a:gd name="connsiteX14" fmla="*/ 69117 w 131396"/>
              <a:gd name="connsiteY14" fmla="*/ 25141 h 67907"/>
              <a:gd name="connsiteX15" fmla="*/ 66552 w 131396"/>
              <a:gd name="connsiteY15" fmla="*/ 29061 h 67907"/>
              <a:gd name="connsiteX16" fmla="*/ 69117 w 131396"/>
              <a:gd name="connsiteY16" fmla="*/ 33694 h 67907"/>
              <a:gd name="connsiteX17" fmla="*/ 78642 w 131396"/>
              <a:gd name="connsiteY17" fmla="*/ 36902 h 67907"/>
              <a:gd name="connsiteX18" fmla="*/ 93296 w 131396"/>
              <a:gd name="connsiteY18" fmla="*/ 42247 h 67907"/>
              <a:gd name="connsiteX19" fmla="*/ 98058 w 131396"/>
              <a:gd name="connsiteY19" fmla="*/ 52226 h 67907"/>
              <a:gd name="connsiteX20" fmla="*/ 91464 w 131396"/>
              <a:gd name="connsiteY20" fmla="*/ 63987 h 67907"/>
              <a:gd name="connsiteX21" fmla="*/ 77176 w 131396"/>
              <a:gd name="connsiteY21" fmla="*/ 67907 h 67907"/>
              <a:gd name="connsiteX22" fmla="*/ 61057 w 131396"/>
              <a:gd name="connsiteY22" fmla="*/ 63274 h 67907"/>
              <a:gd name="connsiteX23" fmla="*/ 55562 w 131396"/>
              <a:gd name="connsiteY23" fmla="*/ 52226 h 67907"/>
              <a:gd name="connsiteX24" fmla="*/ 65087 w 131396"/>
              <a:gd name="connsiteY24" fmla="*/ 52226 h 67907"/>
              <a:gd name="connsiteX25" fmla="*/ 77176 w 131396"/>
              <a:gd name="connsiteY25" fmla="*/ 60779 h 67907"/>
              <a:gd name="connsiteX26" fmla="*/ 85969 w 131396"/>
              <a:gd name="connsiteY26" fmla="*/ 58641 h 67907"/>
              <a:gd name="connsiteX27" fmla="*/ 89999 w 131396"/>
              <a:gd name="connsiteY27" fmla="*/ 52226 h 67907"/>
              <a:gd name="connsiteX28" fmla="*/ 85236 w 131396"/>
              <a:gd name="connsiteY28" fmla="*/ 46168 h 67907"/>
              <a:gd name="connsiteX29" fmla="*/ 74612 w 131396"/>
              <a:gd name="connsiteY29" fmla="*/ 42960 h 67907"/>
              <a:gd name="connsiteX30" fmla="*/ 61790 w 131396"/>
              <a:gd name="connsiteY30" fmla="*/ 37614 h 67907"/>
              <a:gd name="connsiteX31" fmla="*/ 58859 w 131396"/>
              <a:gd name="connsiteY31" fmla="*/ 29061 h 67907"/>
              <a:gd name="connsiteX32" fmla="*/ 64354 w 131396"/>
              <a:gd name="connsiteY32" fmla="*/ 18726 h 67907"/>
              <a:gd name="connsiteX33" fmla="*/ 77909 w 131396"/>
              <a:gd name="connsiteY33" fmla="*/ 15875 h 67907"/>
              <a:gd name="connsiteX34" fmla="*/ 111247 w 131396"/>
              <a:gd name="connsiteY34" fmla="*/ 6350 h 67907"/>
              <a:gd name="connsiteX35" fmla="*/ 120039 w 131396"/>
              <a:gd name="connsiteY35" fmla="*/ 6350 h 67907"/>
              <a:gd name="connsiteX36" fmla="*/ 120039 w 131396"/>
              <a:gd name="connsiteY36" fmla="*/ 18092 h 67907"/>
              <a:gd name="connsiteX37" fmla="*/ 130297 w 131396"/>
              <a:gd name="connsiteY37" fmla="*/ 18092 h 67907"/>
              <a:gd name="connsiteX38" fmla="*/ 130297 w 131396"/>
              <a:gd name="connsiteY38" fmla="*/ 25920 h 67907"/>
              <a:gd name="connsiteX39" fmla="*/ 120039 w 131396"/>
              <a:gd name="connsiteY39" fmla="*/ 25920 h 67907"/>
              <a:gd name="connsiteX40" fmla="*/ 120039 w 131396"/>
              <a:gd name="connsiteY40" fmla="*/ 54742 h 67907"/>
              <a:gd name="connsiteX41" fmla="*/ 125534 w 131396"/>
              <a:gd name="connsiteY41" fmla="*/ 60079 h 67907"/>
              <a:gd name="connsiteX42" fmla="*/ 131396 w 131396"/>
              <a:gd name="connsiteY42" fmla="*/ 59368 h 67907"/>
              <a:gd name="connsiteX43" fmla="*/ 131396 w 131396"/>
              <a:gd name="connsiteY43" fmla="*/ 67196 h 67907"/>
              <a:gd name="connsiteX44" fmla="*/ 124069 w 131396"/>
              <a:gd name="connsiteY44" fmla="*/ 67907 h 67907"/>
              <a:gd name="connsiteX45" fmla="*/ 113811 w 131396"/>
              <a:gd name="connsiteY45" fmla="*/ 63993 h 67907"/>
              <a:gd name="connsiteX46" fmla="*/ 110514 w 131396"/>
              <a:gd name="connsiteY46" fmla="*/ 54742 h 67907"/>
              <a:gd name="connsiteX47" fmla="*/ 110514 w 131396"/>
              <a:gd name="connsiteY47" fmla="*/ 25920 h 67907"/>
              <a:gd name="connsiteX48" fmla="*/ 103187 w 131396"/>
              <a:gd name="connsiteY48" fmla="*/ 25920 h 67907"/>
              <a:gd name="connsiteX49" fmla="*/ 103187 w 131396"/>
              <a:gd name="connsiteY49" fmla="*/ 18092 h 67907"/>
              <a:gd name="connsiteX50" fmla="*/ 110514 w 131396"/>
              <a:gd name="connsiteY50" fmla="*/ 18092 h 67907"/>
              <a:gd name="connsiteX51" fmla="*/ 37883 w 131396"/>
              <a:gd name="connsiteY51" fmla="*/ 0 h 67907"/>
              <a:gd name="connsiteX52" fmla="*/ 47264 w 131396"/>
              <a:gd name="connsiteY52" fmla="*/ 0 h 67907"/>
              <a:gd name="connsiteX53" fmla="*/ 47264 w 131396"/>
              <a:gd name="connsiteY53" fmla="*/ 66476 h 67907"/>
              <a:gd name="connsiteX54" fmla="*/ 40048 w 131396"/>
              <a:gd name="connsiteY54" fmla="*/ 66476 h 67907"/>
              <a:gd name="connsiteX55" fmla="*/ 38605 w 131396"/>
              <a:gd name="connsiteY55" fmla="*/ 59328 h 67907"/>
              <a:gd name="connsiteX56" fmla="*/ 22008 w 131396"/>
              <a:gd name="connsiteY56" fmla="*/ 67906 h 67907"/>
              <a:gd name="connsiteX57" fmla="*/ 5412 w 131396"/>
              <a:gd name="connsiteY57" fmla="*/ 60758 h 67907"/>
              <a:gd name="connsiteX58" fmla="*/ 0 w 131396"/>
              <a:gd name="connsiteY58" fmla="*/ 42888 h 67907"/>
              <a:gd name="connsiteX59" fmla="*/ 6855 w 131396"/>
              <a:gd name="connsiteY59" fmla="*/ 22516 h 67907"/>
              <a:gd name="connsiteX60" fmla="*/ 22008 w 131396"/>
              <a:gd name="connsiteY60" fmla="*/ 17155 h 67907"/>
              <a:gd name="connsiteX61" fmla="*/ 37883 w 131396"/>
              <a:gd name="connsiteY61" fmla="*/ 25018 h 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1396" h="67907">
                <a:moveTo>
                  <a:pt x="23451" y="25733"/>
                </a:moveTo>
                <a:cubicBezTo>
                  <a:pt x="18761" y="25733"/>
                  <a:pt x="14792" y="27162"/>
                  <a:pt x="12628" y="31094"/>
                </a:cubicBezTo>
                <a:cubicBezTo>
                  <a:pt x="10102" y="32881"/>
                  <a:pt x="9380" y="36812"/>
                  <a:pt x="9380" y="42888"/>
                </a:cubicBezTo>
                <a:cubicBezTo>
                  <a:pt x="9380" y="48964"/>
                  <a:pt x="10824" y="53967"/>
                  <a:pt x="14071" y="56826"/>
                </a:cubicBezTo>
                <a:cubicBezTo>
                  <a:pt x="16596" y="59328"/>
                  <a:pt x="19483" y="60758"/>
                  <a:pt x="23451" y="60758"/>
                </a:cubicBezTo>
                <a:cubicBezTo>
                  <a:pt x="28142" y="60758"/>
                  <a:pt x="32111" y="59328"/>
                  <a:pt x="35358" y="55397"/>
                </a:cubicBezTo>
                <a:cubicBezTo>
                  <a:pt x="37883" y="52180"/>
                  <a:pt x="38605" y="48249"/>
                  <a:pt x="38605" y="43603"/>
                </a:cubicBezTo>
                <a:cubicBezTo>
                  <a:pt x="38605" y="37527"/>
                  <a:pt x="37162" y="32881"/>
                  <a:pt x="33915" y="29664"/>
                </a:cubicBezTo>
                <a:cubicBezTo>
                  <a:pt x="31389" y="26448"/>
                  <a:pt x="27420" y="25733"/>
                  <a:pt x="23451" y="25733"/>
                </a:cubicBezTo>
                <a:close/>
                <a:moveTo>
                  <a:pt x="77909" y="15875"/>
                </a:moveTo>
                <a:cubicBezTo>
                  <a:pt x="83404" y="15875"/>
                  <a:pt x="88167" y="17301"/>
                  <a:pt x="92197" y="20508"/>
                </a:cubicBezTo>
                <a:cubicBezTo>
                  <a:pt x="95494" y="22646"/>
                  <a:pt x="96959" y="25854"/>
                  <a:pt x="98058" y="30487"/>
                </a:cubicBezTo>
                <a:lnTo>
                  <a:pt x="88167" y="30487"/>
                </a:lnTo>
                <a:cubicBezTo>
                  <a:pt x="87434" y="25854"/>
                  <a:pt x="83404" y="23716"/>
                  <a:pt x="77176" y="23716"/>
                </a:cubicBezTo>
                <a:cubicBezTo>
                  <a:pt x="73879" y="23716"/>
                  <a:pt x="70582" y="24428"/>
                  <a:pt x="69117" y="25141"/>
                </a:cubicBezTo>
                <a:cubicBezTo>
                  <a:pt x="67651" y="25854"/>
                  <a:pt x="66552" y="27279"/>
                  <a:pt x="66552" y="29061"/>
                </a:cubicBezTo>
                <a:cubicBezTo>
                  <a:pt x="66552" y="31200"/>
                  <a:pt x="67651" y="32269"/>
                  <a:pt x="69117" y="33694"/>
                </a:cubicBezTo>
                <a:cubicBezTo>
                  <a:pt x="70582" y="34407"/>
                  <a:pt x="73879" y="36189"/>
                  <a:pt x="78642" y="36902"/>
                </a:cubicBezTo>
                <a:cubicBezTo>
                  <a:pt x="85969" y="38327"/>
                  <a:pt x="90731" y="39753"/>
                  <a:pt x="93296" y="42247"/>
                </a:cubicBezTo>
                <a:cubicBezTo>
                  <a:pt x="96227" y="44742"/>
                  <a:pt x="98058" y="47593"/>
                  <a:pt x="98058" y="52226"/>
                </a:cubicBezTo>
                <a:cubicBezTo>
                  <a:pt x="98058" y="57215"/>
                  <a:pt x="95494" y="60779"/>
                  <a:pt x="91464" y="63987"/>
                </a:cubicBezTo>
                <a:cubicBezTo>
                  <a:pt x="87434" y="66481"/>
                  <a:pt x="82672" y="67907"/>
                  <a:pt x="77176" y="67907"/>
                </a:cubicBezTo>
                <a:cubicBezTo>
                  <a:pt x="70582" y="67907"/>
                  <a:pt x="65087" y="66481"/>
                  <a:pt x="61057" y="63274"/>
                </a:cubicBezTo>
                <a:cubicBezTo>
                  <a:pt x="57760" y="60066"/>
                  <a:pt x="55562" y="57215"/>
                  <a:pt x="55562" y="52226"/>
                </a:cubicBezTo>
                <a:lnTo>
                  <a:pt x="65087" y="52226"/>
                </a:lnTo>
                <a:cubicBezTo>
                  <a:pt x="65820" y="57928"/>
                  <a:pt x="69849" y="60779"/>
                  <a:pt x="77176" y="60779"/>
                </a:cubicBezTo>
                <a:cubicBezTo>
                  <a:pt x="81206" y="60779"/>
                  <a:pt x="84137" y="60066"/>
                  <a:pt x="85969" y="58641"/>
                </a:cubicBezTo>
                <a:cubicBezTo>
                  <a:pt x="89266" y="56146"/>
                  <a:pt x="89999" y="54721"/>
                  <a:pt x="89999" y="52226"/>
                </a:cubicBezTo>
                <a:cubicBezTo>
                  <a:pt x="89999" y="49375"/>
                  <a:pt x="88167" y="47593"/>
                  <a:pt x="85236" y="46168"/>
                </a:cubicBezTo>
                <a:cubicBezTo>
                  <a:pt x="83404" y="45455"/>
                  <a:pt x="80474" y="44742"/>
                  <a:pt x="74612" y="42960"/>
                </a:cubicBezTo>
                <a:cubicBezTo>
                  <a:pt x="68384" y="41535"/>
                  <a:pt x="64354" y="40109"/>
                  <a:pt x="61790" y="37614"/>
                </a:cubicBezTo>
                <a:cubicBezTo>
                  <a:pt x="59592" y="35476"/>
                  <a:pt x="58859" y="32981"/>
                  <a:pt x="58859" y="29061"/>
                </a:cubicBezTo>
                <a:cubicBezTo>
                  <a:pt x="58859" y="24428"/>
                  <a:pt x="60324" y="21221"/>
                  <a:pt x="64354" y="18726"/>
                </a:cubicBezTo>
                <a:cubicBezTo>
                  <a:pt x="67651" y="16588"/>
                  <a:pt x="72414" y="15875"/>
                  <a:pt x="77909" y="15875"/>
                </a:cubicBezTo>
                <a:close/>
                <a:moveTo>
                  <a:pt x="111247" y="6350"/>
                </a:moveTo>
                <a:lnTo>
                  <a:pt x="120039" y="6350"/>
                </a:lnTo>
                <a:lnTo>
                  <a:pt x="120039" y="18092"/>
                </a:lnTo>
                <a:lnTo>
                  <a:pt x="130297" y="18092"/>
                </a:lnTo>
                <a:lnTo>
                  <a:pt x="130297" y="25920"/>
                </a:lnTo>
                <a:lnTo>
                  <a:pt x="120039" y="25920"/>
                </a:lnTo>
                <a:lnTo>
                  <a:pt x="120039" y="54742"/>
                </a:lnTo>
                <a:cubicBezTo>
                  <a:pt x="120039" y="58656"/>
                  <a:pt x="121505" y="60079"/>
                  <a:pt x="125534" y="60079"/>
                </a:cubicBezTo>
                <a:cubicBezTo>
                  <a:pt x="127366" y="60079"/>
                  <a:pt x="128831" y="60079"/>
                  <a:pt x="131396" y="59368"/>
                </a:cubicBezTo>
                <a:lnTo>
                  <a:pt x="131396" y="67196"/>
                </a:lnTo>
                <a:cubicBezTo>
                  <a:pt x="128831" y="67907"/>
                  <a:pt x="126267" y="67907"/>
                  <a:pt x="124069" y="67907"/>
                </a:cubicBezTo>
                <a:cubicBezTo>
                  <a:pt x="119306" y="67907"/>
                  <a:pt x="116009" y="66484"/>
                  <a:pt x="113811" y="63993"/>
                </a:cubicBezTo>
                <a:cubicBezTo>
                  <a:pt x="111980" y="61503"/>
                  <a:pt x="110514" y="58656"/>
                  <a:pt x="110514" y="54742"/>
                </a:cubicBezTo>
                <a:lnTo>
                  <a:pt x="110514" y="25920"/>
                </a:lnTo>
                <a:lnTo>
                  <a:pt x="103187" y="25920"/>
                </a:lnTo>
                <a:lnTo>
                  <a:pt x="103187" y="18092"/>
                </a:lnTo>
                <a:lnTo>
                  <a:pt x="110514" y="18092"/>
                </a:lnTo>
                <a:close/>
                <a:moveTo>
                  <a:pt x="37883" y="0"/>
                </a:moveTo>
                <a:lnTo>
                  <a:pt x="47264" y="0"/>
                </a:lnTo>
                <a:lnTo>
                  <a:pt x="47264" y="66476"/>
                </a:lnTo>
                <a:lnTo>
                  <a:pt x="40048" y="66476"/>
                </a:lnTo>
                <a:lnTo>
                  <a:pt x="38605" y="59328"/>
                </a:lnTo>
                <a:cubicBezTo>
                  <a:pt x="34636" y="64689"/>
                  <a:pt x="29224" y="67906"/>
                  <a:pt x="22008" y="67906"/>
                </a:cubicBezTo>
                <a:cubicBezTo>
                  <a:pt x="14792" y="67906"/>
                  <a:pt x="9380" y="65404"/>
                  <a:pt x="5412" y="60758"/>
                </a:cubicBezTo>
                <a:cubicBezTo>
                  <a:pt x="1443" y="56112"/>
                  <a:pt x="0" y="50036"/>
                  <a:pt x="0" y="42888"/>
                </a:cubicBezTo>
                <a:cubicBezTo>
                  <a:pt x="0" y="33596"/>
                  <a:pt x="2165" y="27162"/>
                  <a:pt x="6855" y="22516"/>
                </a:cubicBezTo>
                <a:cubicBezTo>
                  <a:pt x="10824" y="18585"/>
                  <a:pt x="15875" y="17155"/>
                  <a:pt x="22008" y="17155"/>
                </a:cubicBezTo>
                <a:cubicBezTo>
                  <a:pt x="29224" y="17155"/>
                  <a:pt x="33915" y="19300"/>
                  <a:pt x="37883" y="25018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31267" y="1147857"/>
            <a:ext cx="1902355" cy="3079544"/>
            <a:chOff x="7744652" y="1147486"/>
            <a:chExt cx="1595120" cy="3080346"/>
          </a:xfrm>
        </p:grpSpPr>
        <p:sp>
          <p:nvSpPr>
            <p:cNvPr id="248" name="Freeform 247"/>
            <p:cNvSpPr>
              <a:spLocks noChangeArrowheads="1"/>
            </p:cNvSpPr>
            <p:nvPr/>
          </p:nvSpPr>
          <p:spPr bwMode="auto">
            <a:xfrm>
              <a:off x="7843294" y="3880234"/>
              <a:ext cx="220734" cy="205153"/>
            </a:xfrm>
            <a:custGeom>
              <a:avLst/>
              <a:gdLst>
                <a:gd name="T0" fmla="*/ 744 w 750"/>
                <a:gd name="T1" fmla="*/ 671 h 696"/>
                <a:gd name="T2" fmla="*/ 389 w 750"/>
                <a:gd name="T3" fmla="*/ 11 h 696"/>
                <a:gd name="T4" fmla="*/ 361 w 750"/>
                <a:gd name="T5" fmla="*/ 11 h 696"/>
                <a:gd name="T6" fmla="*/ 4 w 750"/>
                <a:gd name="T7" fmla="*/ 673 h 696"/>
                <a:gd name="T8" fmla="*/ 20 w 750"/>
                <a:gd name="T9" fmla="*/ 695 h 696"/>
                <a:gd name="T10" fmla="*/ 729 w 750"/>
                <a:gd name="T11" fmla="*/ 695 h 696"/>
                <a:gd name="T12" fmla="*/ 744 w 750"/>
                <a:gd name="T13" fmla="*/ 671 h 696"/>
                <a:gd name="T14" fmla="*/ 358 w 750"/>
                <a:gd name="T15" fmla="*/ 247 h 696"/>
                <a:gd name="T16" fmla="*/ 374 w 750"/>
                <a:gd name="T17" fmla="*/ 232 h 696"/>
                <a:gd name="T18" fmla="*/ 389 w 750"/>
                <a:gd name="T19" fmla="*/ 247 h 696"/>
                <a:gd name="T20" fmla="*/ 389 w 750"/>
                <a:gd name="T21" fmla="*/ 477 h 696"/>
                <a:gd name="T22" fmla="*/ 374 w 750"/>
                <a:gd name="T23" fmla="*/ 492 h 696"/>
                <a:gd name="T24" fmla="*/ 358 w 750"/>
                <a:gd name="T25" fmla="*/ 477 h 696"/>
                <a:gd name="T26" fmla="*/ 358 w 750"/>
                <a:gd name="T27" fmla="*/ 247 h 696"/>
                <a:gd name="T28" fmla="*/ 374 w 750"/>
                <a:gd name="T29" fmla="*/ 608 h 696"/>
                <a:gd name="T30" fmla="*/ 343 w 750"/>
                <a:gd name="T31" fmla="*/ 579 h 696"/>
                <a:gd name="T32" fmla="*/ 374 w 750"/>
                <a:gd name="T33" fmla="*/ 551 h 696"/>
                <a:gd name="T34" fmla="*/ 404 w 750"/>
                <a:gd name="T35" fmla="*/ 579 h 696"/>
                <a:gd name="T36" fmla="*/ 374 w 750"/>
                <a:gd name="T37" fmla="*/ 608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0" h="696">
                  <a:moveTo>
                    <a:pt x="744" y="671"/>
                  </a:moveTo>
                  <a:lnTo>
                    <a:pt x="389" y="11"/>
                  </a:lnTo>
                  <a:cubicBezTo>
                    <a:pt x="382" y="0"/>
                    <a:pt x="365" y="0"/>
                    <a:pt x="361" y="11"/>
                  </a:cubicBezTo>
                  <a:lnTo>
                    <a:pt x="4" y="673"/>
                  </a:lnTo>
                  <a:cubicBezTo>
                    <a:pt x="0" y="684"/>
                    <a:pt x="7" y="695"/>
                    <a:pt x="20" y="695"/>
                  </a:cubicBezTo>
                  <a:lnTo>
                    <a:pt x="729" y="695"/>
                  </a:lnTo>
                  <a:cubicBezTo>
                    <a:pt x="740" y="693"/>
                    <a:pt x="749" y="682"/>
                    <a:pt x="744" y="671"/>
                  </a:cubicBezTo>
                  <a:close/>
                  <a:moveTo>
                    <a:pt x="358" y="247"/>
                  </a:moveTo>
                  <a:cubicBezTo>
                    <a:pt x="358" y="238"/>
                    <a:pt x="365" y="232"/>
                    <a:pt x="374" y="232"/>
                  </a:cubicBezTo>
                  <a:cubicBezTo>
                    <a:pt x="382" y="232"/>
                    <a:pt x="389" y="238"/>
                    <a:pt x="389" y="247"/>
                  </a:cubicBezTo>
                  <a:lnTo>
                    <a:pt x="389" y="477"/>
                  </a:lnTo>
                  <a:cubicBezTo>
                    <a:pt x="389" y="485"/>
                    <a:pt x="382" y="492"/>
                    <a:pt x="374" y="492"/>
                  </a:cubicBezTo>
                  <a:cubicBezTo>
                    <a:pt x="365" y="492"/>
                    <a:pt x="358" y="485"/>
                    <a:pt x="358" y="477"/>
                  </a:cubicBezTo>
                  <a:lnTo>
                    <a:pt x="358" y="247"/>
                  </a:lnTo>
                  <a:close/>
                  <a:moveTo>
                    <a:pt x="374" y="608"/>
                  </a:moveTo>
                  <a:cubicBezTo>
                    <a:pt x="356" y="608"/>
                    <a:pt x="343" y="594"/>
                    <a:pt x="343" y="579"/>
                  </a:cubicBezTo>
                  <a:cubicBezTo>
                    <a:pt x="343" y="563"/>
                    <a:pt x="356" y="551"/>
                    <a:pt x="374" y="551"/>
                  </a:cubicBezTo>
                  <a:cubicBezTo>
                    <a:pt x="391" y="551"/>
                    <a:pt x="404" y="564"/>
                    <a:pt x="404" y="579"/>
                  </a:cubicBezTo>
                  <a:cubicBezTo>
                    <a:pt x="404" y="595"/>
                    <a:pt x="391" y="608"/>
                    <a:pt x="374" y="6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20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9" name="Freeform 248"/>
            <p:cNvSpPr>
              <a:spLocks noChangeArrowheads="1"/>
            </p:cNvSpPr>
            <p:nvPr/>
          </p:nvSpPr>
          <p:spPr bwMode="auto">
            <a:xfrm>
              <a:off x="7791947" y="2615170"/>
              <a:ext cx="228912" cy="211006"/>
            </a:xfrm>
            <a:custGeom>
              <a:avLst/>
              <a:gdLst>
                <a:gd name="T0" fmla="*/ 736 w 788"/>
                <a:gd name="T1" fmla="*/ 205 h 728"/>
                <a:gd name="T2" fmla="*/ 634 w 788"/>
                <a:gd name="T3" fmla="*/ 87 h 728"/>
                <a:gd name="T4" fmla="*/ 155 w 788"/>
                <a:gd name="T5" fmla="*/ 96 h 728"/>
                <a:gd name="T6" fmla="*/ 131 w 788"/>
                <a:gd name="T7" fmla="*/ 48 h 728"/>
                <a:gd name="T8" fmla="*/ 72 w 788"/>
                <a:gd name="T9" fmla="*/ 80 h 728"/>
                <a:gd name="T10" fmla="*/ 61 w 788"/>
                <a:gd name="T11" fmla="*/ 105 h 728"/>
                <a:gd name="T12" fmla="*/ 35 w 788"/>
                <a:gd name="T13" fmla="*/ 214 h 728"/>
                <a:gd name="T14" fmla="*/ 9 w 788"/>
                <a:gd name="T15" fmla="*/ 417 h 728"/>
                <a:gd name="T16" fmla="*/ 328 w 788"/>
                <a:gd name="T17" fmla="*/ 725 h 728"/>
                <a:gd name="T18" fmla="*/ 404 w 788"/>
                <a:gd name="T19" fmla="*/ 727 h 728"/>
                <a:gd name="T20" fmla="*/ 627 w 788"/>
                <a:gd name="T21" fmla="*/ 642 h 728"/>
                <a:gd name="T22" fmla="*/ 743 w 788"/>
                <a:gd name="T23" fmla="*/ 487 h 728"/>
                <a:gd name="T24" fmla="*/ 758 w 788"/>
                <a:gd name="T25" fmla="*/ 253 h 728"/>
                <a:gd name="T26" fmla="*/ 518 w 788"/>
                <a:gd name="T27" fmla="*/ 653 h 728"/>
                <a:gd name="T28" fmla="*/ 393 w 788"/>
                <a:gd name="T29" fmla="*/ 688 h 728"/>
                <a:gd name="T30" fmla="*/ 308 w 788"/>
                <a:gd name="T31" fmla="*/ 679 h 728"/>
                <a:gd name="T32" fmla="*/ 48 w 788"/>
                <a:gd name="T33" fmla="*/ 380 h 728"/>
                <a:gd name="T34" fmla="*/ 35 w 788"/>
                <a:gd name="T35" fmla="*/ 330 h 728"/>
                <a:gd name="T36" fmla="*/ 81 w 788"/>
                <a:gd name="T37" fmla="*/ 196 h 728"/>
                <a:gd name="T38" fmla="*/ 92 w 788"/>
                <a:gd name="T39" fmla="*/ 120 h 728"/>
                <a:gd name="T40" fmla="*/ 94 w 788"/>
                <a:gd name="T41" fmla="*/ 115 h 728"/>
                <a:gd name="T42" fmla="*/ 98 w 788"/>
                <a:gd name="T43" fmla="*/ 111 h 728"/>
                <a:gd name="T44" fmla="*/ 116 w 788"/>
                <a:gd name="T45" fmla="*/ 80 h 728"/>
                <a:gd name="T46" fmla="*/ 127 w 788"/>
                <a:gd name="T47" fmla="*/ 115 h 728"/>
                <a:gd name="T48" fmla="*/ 197 w 788"/>
                <a:gd name="T49" fmla="*/ 139 h 728"/>
                <a:gd name="T50" fmla="*/ 245 w 788"/>
                <a:gd name="T51" fmla="*/ 133 h 728"/>
                <a:gd name="T52" fmla="*/ 264 w 788"/>
                <a:gd name="T53" fmla="*/ 120 h 728"/>
                <a:gd name="T54" fmla="*/ 291 w 788"/>
                <a:gd name="T55" fmla="*/ 107 h 728"/>
                <a:gd name="T56" fmla="*/ 328 w 788"/>
                <a:gd name="T57" fmla="*/ 102 h 728"/>
                <a:gd name="T58" fmla="*/ 319 w 788"/>
                <a:gd name="T59" fmla="*/ 109 h 728"/>
                <a:gd name="T60" fmla="*/ 282 w 788"/>
                <a:gd name="T61" fmla="*/ 177 h 728"/>
                <a:gd name="T62" fmla="*/ 315 w 788"/>
                <a:gd name="T63" fmla="*/ 198 h 728"/>
                <a:gd name="T64" fmla="*/ 369 w 788"/>
                <a:gd name="T65" fmla="*/ 229 h 728"/>
                <a:gd name="T66" fmla="*/ 299 w 788"/>
                <a:gd name="T67" fmla="*/ 284 h 728"/>
                <a:gd name="T68" fmla="*/ 299 w 788"/>
                <a:gd name="T69" fmla="*/ 290 h 728"/>
                <a:gd name="T70" fmla="*/ 288 w 788"/>
                <a:gd name="T71" fmla="*/ 319 h 728"/>
                <a:gd name="T72" fmla="*/ 297 w 788"/>
                <a:gd name="T73" fmla="*/ 332 h 728"/>
                <a:gd name="T74" fmla="*/ 271 w 788"/>
                <a:gd name="T75" fmla="*/ 319 h 728"/>
                <a:gd name="T76" fmla="*/ 253 w 788"/>
                <a:gd name="T77" fmla="*/ 343 h 728"/>
                <a:gd name="T78" fmla="*/ 280 w 788"/>
                <a:gd name="T79" fmla="*/ 389 h 728"/>
                <a:gd name="T80" fmla="*/ 301 w 788"/>
                <a:gd name="T81" fmla="*/ 400 h 728"/>
                <a:gd name="T82" fmla="*/ 304 w 788"/>
                <a:gd name="T83" fmla="*/ 402 h 728"/>
                <a:gd name="T84" fmla="*/ 404 w 788"/>
                <a:gd name="T85" fmla="*/ 386 h 728"/>
                <a:gd name="T86" fmla="*/ 439 w 788"/>
                <a:gd name="T87" fmla="*/ 430 h 728"/>
                <a:gd name="T88" fmla="*/ 319 w 788"/>
                <a:gd name="T89" fmla="*/ 474 h 728"/>
                <a:gd name="T90" fmla="*/ 365 w 788"/>
                <a:gd name="T91" fmla="*/ 511 h 728"/>
                <a:gd name="T92" fmla="*/ 413 w 788"/>
                <a:gd name="T93" fmla="*/ 531 h 728"/>
                <a:gd name="T94" fmla="*/ 461 w 788"/>
                <a:gd name="T95" fmla="*/ 528 h 728"/>
                <a:gd name="T96" fmla="*/ 494 w 788"/>
                <a:gd name="T97" fmla="*/ 502 h 728"/>
                <a:gd name="T98" fmla="*/ 489 w 788"/>
                <a:gd name="T99" fmla="*/ 509 h 728"/>
                <a:gd name="T100" fmla="*/ 507 w 788"/>
                <a:gd name="T101" fmla="*/ 504 h 728"/>
                <a:gd name="T102" fmla="*/ 548 w 788"/>
                <a:gd name="T103" fmla="*/ 463 h 728"/>
                <a:gd name="T104" fmla="*/ 583 w 788"/>
                <a:gd name="T105" fmla="*/ 268 h 728"/>
                <a:gd name="T106" fmla="*/ 610 w 788"/>
                <a:gd name="T107" fmla="*/ 168 h 728"/>
                <a:gd name="T108" fmla="*/ 649 w 788"/>
                <a:gd name="T109" fmla="*/ 113 h 728"/>
                <a:gd name="T110" fmla="*/ 725 w 788"/>
                <a:gd name="T111" fmla="*/ 260 h 728"/>
                <a:gd name="T112" fmla="*/ 708 w 788"/>
                <a:gd name="T113" fmla="*/ 483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8" h="728">
                  <a:moveTo>
                    <a:pt x="758" y="253"/>
                  </a:moveTo>
                  <a:cubicBezTo>
                    <a:pt x="756" y="244"/>
                    <a:pt x="749" y="238"/>
                    <a:pt x="741" y="233"/>
                  </a:cubicBezTo>
                  <a:cubicBezTo>
                    <a:pt x="739" y="225"/>
                    <a:pt x="739" y="214"/>
                    <a:pt x="736" y="205"/>
                  </a:cubicBezTo>
                  <a:cubicBezTo>
                    <a:pt x="725" y="153"/>
                    <a:pt x="695" y="107"/>
                    <a:pt x="669" y="89"/>
                  </a:cubicBezTo>
                  <a:cubicBezTo>
                    <a:pt x="662" y="85"/>
                    <a:pt x="656" y="83"/>
                    <a:pt x="649" y="83"/>
                  </a:cubicBezTo>
                  <a:cubicBezTo>
                    <a:pt x="643" y="83"/>
                    <a:pt x="638" y="85"/>
                    <a:pt x="634" y="87"/>
                  </a:cubicBezTo>
                  <a:cubicBezTo>
                    <a:pt x="607" y="65"/>
                    <a:pt x="572" y="46"/>
                    <a:pt x="533" y="30"/>
                  </a:cubicBezTo>
                  <a:cubicBezTo>
                    <a:pt x="492" y="11"/>
                    <a:pt x="443" y="0"/>
                    <a:pt x="393" y="0"/>
                  </a:cubicBezTo>
                  <a:cubicBezTo>
                    <a:pt x="301" y="0"/>
                    <a:pt x="216" y="37"/>
                    <a:pt x="155" y="96"/>
                  </a:cubicBezTo>
                  <a:cubicBezTo>
                    <a:pt x="153" y="94"/>
                    <a:pt x="153" y="94"/>
                    <a:pt x="151" y="91"/>
                  </a:cubicBezTo>
                  <a:cubicBezTo>
                    <a:pt x="148" y="87"/>
                    <a:pt x="148" y="80"/>
                    <a:pt x="148" y="76"/>
                  </a:cubicBezTo>
                  <a:cubicBezTo>
                    <a:pt x="148" y="65"/>
                    <a:pt x="142" y="54"/>
                    <a:pt x="131" y="48"/>
                  </a:cubicBezTo>
                  <a:cubicBezTo>
                    <a:pt x="127" y="46"/>
                    <a:pt x="120" y="43"/>
                    <a:pt x="116" y="43"/>
                  </a:cubicBezTo>
                  <a:cubicBezTo>
                    <a:pt x="109" y="43"/>
                    <a:pt x="105" y="46"/>
                    <a:pt x="98" y="48"/>
                  </a:cubicBezTo>
                  <a:cubicBezTo>
                    <a:pt x="94" y="50"/>
                    <a:pt x="81" y="61"/>
                    <a:pt x="72" y="80"/>
                  </a:cubicBezTo>
                  <a:cubicBezTo>
                    <a:pt x="70" y="83"/>
                    <a:pt x="70" y="83"/>
                    <a:pt x="70" y="85"/>
                  </a:cubicBezTo>
                  <a:cubicBezTo>
                    <a:pt x="68" y="87"/>
                    <a:pt x="65" y="91"/>
                    <a:pt x="63" y="98"/>
                  </a:cubicBezTo>
                  <a:cubicBezTo>
                    <a:pt x="61" y="100"/>
                    <a:pt x="61" y="102"/>
                    <a:pt x="61" y="105"/>
                  </a:cubicBezTo>
                  <a:cubicBezTo>
                    <a:pt x="57" y="113"/>
                    <a:pt x="54" y="124"/>
                    <a:pt x="52" y="133"/>
                  </a:cubicBezTo>
                  <a:cubicBezTo>
                    <a:pt x="50" y="146"/>
                    <a:pt x="46" y="166"/>
                    <a:pt x="48" y="192"/>
                  </a:cubicBezTo>
                  <a:cubicBezTo>
                    <a:pt x="44" y="201"/>
                    <a:pt x="39" y="207"/>
                    <a:pt x="35" y="214"/>
                  </a:cubicBezTo>
                  <a:cubicBezTo>
                    <a:pt x="22" y="240"/>
                    <a:pt x="11" y="277"/>
                    <a:pt x="2" y="321"/>
                  </a:cubicBezTo>
                  <a:cubicBezTo>
                    <a:pt x="0" y="330"/>
                    <a:pt x="2" y="338"/>
                    <a:pt x="9" y="347"/>
                  </a:cubicBezTo>
                  <a:cubicBezTo>
                    <a:pt x="6" y="369"/>
                    <a:pt x="6" y="393"/>
                    <a:pt x="9" y="417"/>
                  </a:cubicBezTo>
                  <a:cubicBezTo>
                    <a:pt x="9" y="428"/>
                    <a:pt x="15" y="439"/>
                    <a:pt x="24" y="443"/>
                  </a:cubicBezTo>
                  <a:cubicBezTo>
                    <a:pt x="33" y="476"/>
                    <a:pt x="44" y="507"/>
                    <a:pt x="61" y="537"/>
                  </a:cubicBezTo>
                  <a:cubicBezTo>
                    <a:pt x="118" y="636"/>
                    <a:pt x="207" y="697"/>
                    <a:pt x="328" y="725"/>
                  </a:cubicBezTo>
                  <a:cubicBezTo>
                    <a:pt x="330" y="725"/>
                    <a:pt x="332" y="725"/>
                    <a:pt x="334" y="725"/>
                  </a:cubicBezTo>
                  <a:cubicBezTo>
                    <a:pt x="339" y="725"/>
                    <a:pt x="345" y="723"/>
                    <a:pt x="350" y="721"/>
                  </a:cubicBezTo>
                  <a:cubicBezTo>
                    <a:pt x="367" y="723"/>
                    <a:pt x="387" y="727"/>
                    <a:pt x="404" y="727"/>
                  </a:cubicBezTo>
                  <a:cubicBezTo>
                    <a:pt x="406" y="727"/>
                    <a:pt x="409" y="727"/>
                    <a:pt x="411" y="727"/>
                  </a:cubicBezTo>
                  <a:cubicBezTo>
                    <a:pt x="419" y="727"/>
                    <a:pt x="426" y="723"/>
                    <a:pt x="433" y="719"/>
                  </a:cubicBezTo>
                  <a:cubicBezTo>
                    <a:pt x="494" y="716"/>
                    <a:pt x="583" y="701"/>
                    <a:pt x="627" y="642"/>
                  </a:cubicBezTo>
                  <a:cubicBezTo>
                    <a:pt x="629" y="640"/>
                    <a:pt x="631" y="636"/>
                    <a:pt x="631" y="631"/>
                  </a:cubicBezTo>
                  <a:cubicBezTo>
                    <a:pt x="649" y="620"/>
                    <a:pt x="669" y="607"/>
                    <a:pt x="690" y="587"/>
                  </a:cubicBezTo>
                  <a:cubicBezTo>
                    <a:pt x="732" y="546"/>
                    <a:pt x="739" y="511"/>
                    <a:pt x="743" y="487"/>
                  </a:cubicBezTo>
                  <a:cubicBezTo>
                    <a:pt x="743" y="485"/>
                    <a:pt x="743" y="483"/>
                    <a:pt x="743" y="480"/>
                  </a:cubicBezTo>
                  <a:cubicBezTo>
                    <a:pt x="743" y="476"/>
                    <a:pt x="741" y="469"/>
                    <a:pt x="739" y="465"/>
                  </a:cubicBezTo>
                  <a:cubicBezTo>
                    <a:pt x="760" y="419"/>
                    <a:pt x="787" y="330"/>
                    <a:pt x="758" y="253"/>
                  </a:cubicBezTo>
                  <a:close/>
                  <a:moveTo>
                    <a:pt x="708" y="483"/>
                  </a:moveTo>
                  <a:cubicBezTo>
                    <a:pt x="704" y="507"/>
                    <a:pt x="701" y="533"/>
                    <a:pt x="666" y="568"/>
                  </a:cubicBezTo>
                  <a:cubicBezTo>
                    <a:pt x="603" y="629"/>
                    <a:pt x="544" y="629"/>
                    <a:pt x="518" y="653"/>
                  </a:cubicBezTo>
                  <a:cubicBezTo>
                    <a:pt x="535" y="653"/>
                    <a:pt x="581" y="646"/>
                    <a:pt x="599" y="625"/>
                  </a:cubicBezTo>
                  <a:cubicBezTo>
                    <a:pt x="555" y="684"/>
                    <a:pt x="448" y="688"/>
                    <a:pt x="409" y="688"/>
                  </a:cubicBezTo>
                  <a:cubicBezTo>
                    <a:pt x="400" y="688"/>
                    <a:pt x="393" y="688"/>
                    <a:pt x="393" y="688"/>
                  </a:cubicBezTo>
                  <a:cubicBezTo>
                    <a:pt x="393" y="688"/>
                    <a:pt x="395" y="695"/>
                    <a:pt x="409" y="697"/>
                  </a:cubicBezTo>
                  <a:cubicBezTo>
                    <a:pt x="406" y="697"/>
                    <a:pt x="404" y="697"/>
                    <a:pt x="404" y="697"/>
                  </a:cubicBezTo>
                  <a:cubicBezTo>
                    <a:pt x="363" y="697"/>
                    <a:pt x="308" y="679"/>
                    <a:pt x="308" y="679"/>
                  </a:cubicBezTo>
                  <a:cubicBezTo>
                    <a:pt x="308" y="679"/>
                    <a:pt x="319" y="690"/>
                    <a:pt x="336" y="695"/>
                  </a:cubicBezTo>
                  <a:cubicBezTo>
                    <a:pt x="179" y="660"/>
                    <a:pt x="116" y="563"/>
                    <a:pt x="92" y="524"/>
                  </a:cubicBezTo>
                  <a:cubicBezTo>
                    <a:pt x="61" y="469"/>
                    <a:pt x="50" y="421"/>
                    <a:pt x="48" y="380"/>
                  </a:cubicBezTo>
                  <a:cubicBezTo>
                    <a:pt x="44" y="400"/>
                    <a:pt x="41" y="415"/>
                    <a:pt x="41" y="417"/>
                  </a:cubicBezTo>
                  <a:cubicBezTo>
                    <a:pt x="37" y="356"/>
                    <a:pt x="44" y="316"/>
                    <a:pt x="52" y="290"/>
                  </a:cubicBezTo>
                  <a:cubicBezTo>
                    <a:pt x="41" y="310"/>
                    <a:pt x="35" y="330"/>
                    <a:pt x="35" y="330"/>
                  </a:cubicBezTo>
                  <a:cubicBezTo>
                    <a:pt x="44" y="282"/>
                    <a:pt x="54" y="251"/>
                    <a:pt x="65" y="229"/>
                  </a:cubicBezTo>
                  <a:cubicBezTo>
                    <a:pt x="68" y="225"/>
                    <a:pt x="74" y="214"/>
                    <a:pt x="81" y="203"/>
                  </a:cubicBezTo>
                  <a:cubicBezTo>
                    <a:pt x="81" y="201"/>
                    <a:pt x="81" y="198"/>
                    <a:pt x="81" y="196"/>
                  </a:cubicBezTo>
                  <a:cubicBezTo>
                    <a:pt x="79" y="172"/>
                    <a:pt x="83" y="155"/>
                    <a:pt x="85" y="142"/>
                  </a:cubicBezTo>
                  <a:cubicBezTo>
                    <a:pt x="87" y="133"/>
                    <a:pt x="89" y="126"/>
                    <a:pt x="92" y="120"/>
                  </a:cubicBezTo>
                  <a:lnTo>
                    <a:pt x="92" y="120"/>
                  </a:lnTo>
                  <a:cubicBezTo>
                    <a:pt x="92" y="120"/>
                    <a:pt x="92" y="122"/>
                    <a:pt x="92" y="124"/>
                  </a:cubicBezTo>
                  <a:lnTo>
                    <a:pt x="92" y="124"/>
                  </a:lnTo>
                  <a:cubicBezTo>
                    <a:pt x="92" y="120"/>
                    <a:pt x="94" y="118"/>
                    <a:pt x="94" y="115"/>
                  </a:cubicBezTo>
                  <a:cubicBezTo>
                    <a:pt x="94" y="111"/>
                    <a:pt x="98" y="109"/>
                    <a:pt x="98" y="107"/>
                  </a:cubicBezTo>
                  <a:lnTo>
                    <a:pt x="98" y="107"/>
                  </a:lnTo>
                  <a:lnTo>
                    <a:pt x="98" y="111"/>
                  </a:lnTo>
                  <a:lnTo>
                    <a:pt x="98" y="111"/>
                  </a:lnTo>
                  <a:cubicBezTo>
                    <a:pt x="98" y="109"/>
                    <a:pt x="100" y="107"/>
                    <a:pt x="100" y="105"/>
                  </a:cubicBezTo>
                  <a:cubicBezTo>
                    <a:pt x="107" y="87"/>
                    <a:pt x="116" y="80"/>
                    <a:pt x="116" y="80"/>
                  </a:cubicBezTo>
                  <a:cubicBezTo>
                    <a:pt x="116" y="91"/>
                    <a:pt x="120" y="109"/>
                    <a:pt x="127" y="118"/>
                  </a:cubicBezTo>
                  <a:lnTo>
                    <a:pt x="127" y="118"/>
                  </a:lnTo>
                  <a:lnTo>
                    <a:pt x="127" y="115"/>
                  </a:lnTo>
                  <a:lnTo>
                    <a:pt x="127" y="115"/>
                  </a:lnTo>
                  <a:cubicBezTo>
                    <a:pt x="140" y="137"/>
                    <a:pt x="148" y="142"/>
                    <a:pt x="155" y="146"/>
                  </a:cubicBezTo>
                  <a:cubicBezTo>
                    <a:pt x="168" y="142"/>
                    <a:pt x="181" y="139"/>
                    <a:pt x="197" y="139"/>
                  </a:cubicBezTo>
                  <a:cubicBezTo>
                    <a:pt x="210" y="139"/>
                    <a:pt x="223" y="142"/>
                    <a:pt x="236" y="144"/>
                  </a:cubicBezTo>
                  <a:lnTo>
                    <a:pt x="236" y="144"/>
                  </a:lnTo>
                  <a:cubicBezTo>
                    <a:pt x="238" y="139"/>
                    <a:pt x="242" y="135"/>
                    <a:pt x="245" y="133"/>
                  </a:cubicBezTo>
                  <a:cubicBezTo>
                    <a:pt x="245" y="135"/>
                    <a:pt x="245" y="135"/>
                    <a:pt x="245" y="137"/>
                  </a:cubicBezTo>
                  <a:cubicBezTo>
                    <a:pt x="247" y="131"/>
                    <a:pt x="260" y="120"/>
                    <a:pt x="264" y="118"/>
                  </a:cubicBezTo>
                  <a:cubicBezTo>
                    <a:pt x="264" y="120"/>
                    <a:pt x="264" y="120"/>
                    <a:pt x="264" y="120"/>
                  </a:cubicBezTo>
                  <a:cubicBezTo>
                    <a:pt x="275" y="113"/>
                    <a:pt x="288" y="105"/>
                    <a:pt x="297" y="102"/>
                  </a:cubicBezTo>
                  <a:lnTo>
                    <a:pt x="297" y="102"/>
                  </a:lnTo>
                  <a:cubicBezTo>
                    <a:pt x="297" y="102"/>
                    <a:pt x="293" y="105"/>
                    <a:pt x="291" y="107"/>
                  </a:cubicBezTo>
                  <a:cubicBezTo>
                    <a:pt x="295" y="105"/>
                    <a:pt x="297" y="102"/>
                    <a:pt x="308" y="100"/>
                  </a:cubicBezTo>
                  <a:cubicBezTo>
                    <a:pt x="310" y="100"/>
                    <a:pt x="312" y="100"/>
                    <a:pt x="315" y="100"/>
                  </a:cubicBezTo>
                  <a:cubicBezTo>
                    <a:pt x="321" y="100"/>
                    <a:pt x="328" y="102"/>
                    <a:pt x="328" y="102"/>
                  </a:cubicBezTo>
                  <a:cubicBezTo>
                    <a:pt x="325" y="102"/>
                    <a:pt x="317" y="107"/>
                    <a:pt x="317" y="109"/>
                  </a:cubicBezTo>
                  <a:lnTo>
                    <a:pt x="317" y="109"/>
                  </a:lnTo>
                  <a:lnTo>
                    <a:pt x="319" y="109"/>
                  </a:lnTo>
                  <a:lnTo>
                    <a:pt x="319" y="109"/>
                  </a:lnTo>
                  <a:cubicBezTo>
                    <a:pt x="299" y="126"/>
                    <a:pt x="286" y="146"/>
                    <a:pt x="280" y="170"/>
                  </a:cubicBezTo>
                  <a:cubicBezTo>
                    <a:pt x="280" y="172"/>
                    <a:pt x="282" y="174"/>
                    <a:pt x="282" y="177"/>
                  </a:cubicBezTo>
                  <a:cubicBezTo>
                    <a:pt x="282" y="179"/>
                    <a:pt x="284" y="179"/>
                    <a:pt x="284" y="181"/>
                  </a:cubicBezTo>
                  <a:cubicBezTo>
                    <a:pt x="291" y="190"/>
                    <a:pt x="299" y="198"/>
                    <a:pt x="315" y="198"/>
                  </a:cubicBezTo>
                  <a:lnTo>
                    <a:pt x="315" y="198"/>
                  </a:lnTo>
                  <a:cubicBezTo>
                    <a:pt x="317" y="198"/>
                    <a:pt x="319" y="198"/>
                    <a:pt x="323" y="198"/>
                  </a:cubicBezTo>
                  <a:cubicBezTo>
                    <a:pt x="369" y="198"/>
                    <a:pt x="374" y="203"/>
                    <a:pt x="374" y="209"/>
                  </a:cubicBezTo>
                  <a:cubicBezTo>
                    <a:pt x="374" y="218"/>
                    <a:pt x="371" y="225"/>
                    <a:pt x="369" y="229"/>
                  </a:cubicBezTo>
                  <a:cubicBezTo>
                    <a:pt x="365" y="236"/>
                    <a:pt x="360" y="242"/>
                    <a:pt x="356" y="247"/>
                  </a:cubicBezTo>
                  <a:cubicBezTo>
                    <a:pt x="352" y="249"/>
                    <a:pt x="301" y="275"/>
                    <a:pt x="299" y="284"/>
                  </a:cubicBezTo>
                  <a:lnTo>
                    <a:pt x="299" y="284"/>
                  </a:lnTo>
                  <a:cubicBezTo>
                    <a:pt x="299" y="286"/>
                    <a:pt x="301" y="288"/>
                    <a:pt x="301" y="288"/>
                  </a:cubicBezTo>
                  <a:lnTo>
                    <a:pt x="299" y="288"/>
                  </a:lnTo>
                  <a:cubicBezTo>
                    <a:pt x="299" y="288"/>
                    <a:pt x="297" y="288"/>
                    <a:pt x="299" y="290"/>
                  </a:cubicBezTo>
                  <a:cubicBezTo>
                    <a:pt x="301" y="292"/>
                    <a:pt x="301" y="295"/>
                    <a:pt x="301" y="301"/>
                  </a:cubicBezTo>
                  <a:cubicBezTo>
                    <a:pt x="304" y="310"/>
                    <a:pt x="301" y="316"/>
                    <a:pt x="299" y="323"/>
                  </a:cubicBezTo>
                  <a:cubicBezTo>
                    <a:pt x="295" y="321"/>
                    <a:pt x="293" y="319"/>
                    <a:pt x="288" y="319"/>
                  </a:cubicBezTo>
                  <a:lnTo>
                    <a:pt x="288" y="319"/>
                  </a:lnTo>
                  <a:cubicBezTo>
                    <a:pt x="295" y="323"/>
                    <a:pt x="297" y="325"/>
                    <a:pt x="297" y="327"/>
                  </a:cubicBezTo>
                  <a:cubicBezTo>
                    <a:pt x="299" y="330"/>
                    <a:pt x="297" y="332"/>
                    <a:pt x="297" y="332"/>
                  </a:cubicBezTo>
                  <a:cubicBezTo>
                    <a:pt x="297" y="332"/>
                    <a:pt x="295" y="330"/>
                    <a:pt x="288" y="325"/>
                  </a:cubicBezTo>
                  <a:cubicBezTo>
                    <a:pt x="284" y="323"/>
                    <a:pt x="275" y="319"/>
                    <a:pt x="271" y="319"/>
                  </a:cubicBezTo>
                  <a:lnTo>
                    <a:pt x="271" y="319"/>
                  </a:lnTo>
                  <a:cubicBezTo>
                    <a:pt x="273" y="321"/>
                    <a:pt x="275" y="323"/>
                    <a:pt x="275" y="323"/>
                  </a:cubicBezTo>
                  <a:cubicBezTo>
                    <a:pt x="275" y="323"/>
                    <a:pt x="273" y="321"/>
                    <a:pt x="266" y="319"/>
                  </a:cubicBezTo>
                  <a:cubicBezTo>
                    <a:pt x="258" y="323"/>
                    <a:pt x="253" y="334"/>
                    <a:pt x="253" y="343"/>
                  </a:cubicBezTo>
                  <a:cubicBezTo>
                    <a:pt x="253" y="354"/>
                    <a:pt x="251" y="369"/>
                    <a:pt x="284" y="389"/>
                  </a:cubicBezTo>
                  <a:lnTo>
                    <a:pt x="284" y="389"/>
                  </a:lnTo>
                  <a:lnTo>
                    <a:pt x="280" y="389"/>
                  </a:lnTo>
                  <a:lnTo>
                    <a:pt x="280" y="389"/>
                  </a:lnTo>
                  <a:cubicBezTo>
                    <a:pt x="282" y="391"/>
                    <a:pt x="295" y="397"/>
                    <a:pt x="301" y="400"/>
                  </a:cubicBezTo>
                  <a:lnTo>
                    <a:pt x="301" y="400"/>
                  </a:lnTo>
                  <a:cubicBezTo>
                    <a:pt x="299" y="400"/>
                    <a:pt x="297" y="400"/>
                    <a:pt x="297" y="400"/>
                  </a:cubicBezTo>
                  <a:lnTo>
                    <a:pt x="297" y="400"/>
                  </a:lnTo>
                  <a:cubicBezTo>
                    <a:pt x="299" y="402"/>
                    <a:pt x="301" y="402"/>
                    <a:pt x="304" y="402"/>
                  </a:cubicBezTo>
                  <a:cubicBezTo>
                    <a:pt x="312" y="406"/>
                    <a:pt x="321" y="406"/>
                    <a:pt x="328" y="406"/>
                  </a:cubicBezTo>
                  <a:cubicBezTo>
                    <a:pt x="350" y="406"/>
                    <a:pt x="367" y="393"/>
                    <a:pt x="387" y="389"/>
                  </a:cubicBezTo>
                  <a:cubicBezTo>
                    <a:pt x="393" y="386"/>
                    <a:pt x="400" y="386"/>
                    <a:pt x="404" y="386"/>
                  </a:cubicBezTo>
                  <a:cubicBezTo>
                    <a:pt x="428" y="386"/>
                    <a:pt x="446" y="397"/>
                    <a:pt x="452" y="408"/>
                  </a:cubicBezTo>
                  <a:cubicBezTo>
                    <a:pt x="461" y="419"/>
                    <a:pt x="454" y="430"/>
                    <a:pt x="443" y="430"/>
                  </a:cubicBezTo>
                  <a:cubicBezTo>
                    <a:pt x="441" y="430"/>
                    <a:pt x="441" y="430"/>
                    <a:pt x="439" y="430"/>
                  </a:cubicBezTo>
                  <a:cubicBezTo>
                    <a:pt x="437" y="430"/>
                    <a:pt x="437" y="430"/>
                    <a:pt x="435" y="430"/>
                  </a:cubicBezTo>
                  <a:cubicBezTo>
                    <a:pt x="424" y="430"/>
                    <a:pt x="409" y="441"/>
                    <a:pt x="387" y="456"/>
                  </a:cubicBezTo>
                  <a:cubicBezTo>
                    <a:pt x="369" y="467"/>
                    <a:pt x="345" y="474"/>
                    <a:pt x="319" y="474"/>
                  </a:cubicBezTo>
                  <a:cubicBezTo>
                    <a:pt x="306" y="474"/>
                    <a:pt x="295" y="472"/>
                    <a:pt x="282" y="469"/>
                  </a:cubicBezTo>
                  <a:cubicBezTo>
                    <a:pt x="291" y="478"/>
                    <a:pt x="308" y="496"/>
                    <a:pt x="321" y="500"/>
                  </a:cubicBezTo>
                  <a:cubicBezTo>
                    <a:pt x="336" y="504"/>
                    <a:pt x="356" y="502"/>
                    <a:pt x="365" y="511"/>
                  </a:cubicBezTo>
                  <a:cubicBezTo>
                    <a:pt x="360" y="509"/>
                    <a:pt x="357" y="509"/>
                    <a:pt x="352" y="509"/>
                  </a:cubicBezTo>
                  <a:cubicBezTo>
                    <a:pt x="348" y="509"/>
                    <a:pt x="341" y="509"/>
                    <a:pt x="336" y="511"/>
                  </a:cubicBezTo>
                  <a:cubicBezTo>
                    <a:pt x="367" y="526"/>
                    <a:pt x="393" y="531"/>
                    <a:pt x="413" y="531"/>
                  </a:cubicBezTo>
                  <a:cubicBezTo>
                    <a:pt x="424" y="531"/>
                    <a:pt x="433" y="528"/>
                    <a:pt x="435" y="528"/>
                  </a:cubicBezTo>
                  <a:cubicBezTo>
                    <a:pt x="457" y="526"/>
                    <a:pt x="468" y="518"/>
                    <a:pt x="470" y="515"/>
                  </a:cubicBezTo>
                  <a:cubicBezTo>
                    <a:pt x="470" y="520"/>
                    <a:pt x="465" y="526"/>
                    <a:pt x="461" y="528"/>
                  </a:cubicBezTo>
                  <a:lnTo>
                    <a:pt x="463" y="528"/>
                  </a:lnTo>
                  <a:cubicBezTo>
                    <a:pt x="468" y="528"/>
                    <a:pt x="476" y="518"/>
                    <a:pt x="485" y="509"/>
                  </a:cubicBezTo>
                  <a:cubicBezTo>
                    <a:pt x="487" y="507"/>
                    <a:pt x="489" y="504"/>
                    <a:pt x="494" y="502"/>
                  </a:cubicBezTo>
                  <a:lnTo>
                    <a:pt x="494" y="502"/>
                  </a:lnTo>
                  <a:lnTo>
                    <a:pt x="489" y="509"/>
                  </a:lnTo>
                  <a:lnTo>
                    <a:pt x="489" y="509"/>
                  </a:lnTo>
                  <a:cubicBezTo>
                    <a:pt x="492" y="507"/>
                    <a:pt x="494" y="504"/>
                    <a:pt x="496" y="502"/>
                  </a:cubicBezTo>
                  <a:cubicBezTo>
                    <a:pt x="500" y="496"/>
                    <a:pt x="507" y="493"/>
                    <a:pt x="507" y="493"/>
                  </a:cubicBezTo>
                  <a:cubicBezTo>
                    <a:pt x="509" y="496"/>
                    <a:pt x="507" y="500"/>
                    <a:pt x="507" y="504"/>
                  </a:cubicBezTo>
                  <a:cubicBezTo>
                    <a:pt x="507" y="504"/>
                    <a:pt x="507" y="504"/>
                    <a:pt x="509" y="504"/>
                  </a:cubicBezTo>
                  <a:cubicBezTo>
                    <a:pt x="509" y="504"/>
                    <a:pt x="509" y="504"/>
                    <a:pt x="511" y="504"/>
                  </a:cubicBezTo>
                  <a:cubicBezTo>
                    <a:pt x="518" y="504"/>
                    <a:pt x="533" y="493"/>
                    <a:pt x="548" y="463"/>
                  </a:cubicBezTo>
                  <a:cubicBezTo>
                    <a:pt x="568" y="419"/>
                    <a:pt x="570" y="389"/>
                    <a:pt x="570" y="389"/>
                  </a:cubicBezTo>
                  <a:cubicBezTo>
                    <a:pt x="572" y="395"/>
                    <a:pt x="577" y="404"/>
                    <a:pt x="579" y="415"/>
                  </a:cubicBezTo>
                  <a:cubicBezTo>
                    <a:pt x="586" y="389"/>
                    <a:pt x="594" y="367"/>
                    <a:pt x="583" y="268"/>
                  </a:cubicBezTo>
                  <a:cubicBezTo>
                    <a:pt x="594" y="277"/>
                    <a:pt x="607" y="303"/>
                    <a:pt x="616" y="319"/>
                  </a:cubicBezTo>
                  <a:cubicBezTo>
                    <a:pt x="621" y="218"/>
                    <a:pt x="570" y="153"/>
                    <a:pt x="542" y="131"/>
                  </a:cubicBezTo>
                  <a:cubicBezTo>
                    <a:pt x="562" y="133"/>
                    <a:pt x="592" y="150"/>
                    <a:pt x="610" y="168"/>
                  </a:cubicBezTo>
                  <a:cubicBezTo>
                    <a:pt x="594" y="135"/>
                    <a:pt x="570" y="100"/>
                    <a:pt x="505" y="56"/>
                  </a:cubicBezTo>
                  <a:cubicBezTo>
                    <a:pt x="588" y="80"/>
                    <a:pt x="642" y="133"/>
                    <a:pt x="677" y="190"/>
                  </a:cubicBezTo>
                  <a:cubicBezTo>
                    <a:pt x="677" y="170"/>
                    <a:pt x="664" y="126"/>
                    <a:pt x="649" y="113"/>
                  </a:cubicBezTo>
                  <a:cubicBezTo>
                    <a:pt x="666" y="126"/>
                    <a:pt x="693" y="164"/>
                    <a:pt x="701" y="207"/>
                  </a:cubicBezTo>
                  <a:cubicBezTo>
                    <a:pt x="714" y="273"/>
                    <a:pt x="706" y="347"/>
                    <a:pt x="695" y="380"/>
                  </a:cubicBezTo>
                  <a:cubicBezTo>
                    <a:pt x="734" y="356"/>
                    <a:pt x="739" y="308"/>
                    <a:pt x="725" y="260"/>
                  </a:cubicBezTo>
                  <a:cubicBezTo>
                    <a:pt x="752" y="336"/>
                    <a:pt x="717" y="430"/>
                    <a:pt x="697" y="463"/>
                  </a:cubicBezTo>
                  <a:cubicBezTo>
                    <a:pt x="684" y="489"/>
                    <a:pt x="655" y="509"/>
                    <a:pt x="638" y="546"/>
                  </a:cubicBezTo>
                  <a:cubicBezTo>
                    <a:pt x="671" y="533"/>
                    <a:pt x="701" y="515"/>
                    <a:pt x="708" y="4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20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50" name="Freeform 249"/>
            <p:cNvSpPr>
              <a:spLocks noChangeArrowheads="1"/>
            </p:cNvSpPr>
            <p:nvPr/>
          </p:nvSpPr>
          <p:spPr bwMode="auto">
            <a:xfrm>
              <a:off x="7798822" y="1276273"/>
              <a:ext cx="213276" cy="211996"/>
            </a:xfrm>
            <a:custGeom>
              <a:avLst/>
              <a:gdLst>
                <a:gd name="connsiteX0" fmla="*/ 69536 w 264753"/>
                <a:gd name="connsiteY0" fmla="*/ 179387 h 263167"/>
                <a:gd name="connsiteX1" fmla="*/ 129900 w 264753"/>
                <a:gd name="connsiteY1" fmla="*/ 208388 h 263167"/>
                <a:gd name="connsiteX2" fmla="*/ 165832 w 264753"/>
                <a:gd name="connsiteY2" fmla="*/ 199795 h 263167"/>
                <a:gd name="connsiteX3" fmla="*/ 202841 w 264753"/>
                <a:gd name="connsiteY3" fmla="*/ 241327 h 263167"/>
                <a:gd name="connsiteX4" fmla="*/ 129900 w 264753"/>
                <a:gd name="connsiteY4" fmla="*/ 263167 h 263167"/>
                <a:gd name="connsiteX5" fmla="*/ 28575 w 264753"/>
                <a:gd name="connsiteY5" fmla="*/ 216265 h 263167"/>
                <a:gd name="connsiteX6" fmla="*/ 142875 w 264753"/>
                <a:gd name="connsiteY6" fmla="*/ 109537 h 263167"/>
                <a:gd name="connsiteX7" fmla="*/ 264753 w 264753"/>
                <a:gd name="connsiteY7" fmla="*/ 109537 h 263167"/>
                <a:gd name="connsiteX8" fmla="*/ 264753 w 264753"/>
                <a:gd name="connsiteY8" fmla="*/ 138127 h 263167"/>
                <a:gd name="connsiteX9" fmla="*/ 223285 w 264753"/>
                <a:gd name="connsiteY9" fmla="*/ 228238 h 263167"/>
                <a:gd name="connsiteX10" fmla="*/ 186145 w 264753"/>
                <a:gd name="connsiteY10" fmla="*/ 186982 h 263167"/>
                <a:gd name="connsiteX11" fmla="*/ 202011 w 264753"/>
                <a:gd name="connsiteY11" fmla="*/ 164907 h 263167"/>
                <a:gd name="connsiteX12" fmla="*/ 142875 w 264753"/>
                <a:gd name="connsiteY12" fmla="*/ 164907 h 263167"/>
                <a:gd name="connsiteX13" fmla="*/ 15894 w 264753"/>
                <a:gd name="connsiteY13" fmla="*/ 68262 h 263167"/>
                <a:gd name="connsiteX14" fmla="*/ 59964 w 264753"/>
                <a:gd name="connsiteY14" fmla="*/ 104060 h 263167"/>
                <a:gd name="connsiteX15" fmla="*/ 54545 w 264753"/>
                <a:gd name="connsiteY15" fmla="*/ 131542 h 263167"/>
                <a:gd name="connsiteX16" fmla="*/ 59964 w 264753"/>
                <a:gd name="connsiteY16" fmla="*/ 160108 h 263167"/>
                <a:gd name="connsiteX17" fmla="*/ 18061 w 264753"/>
                <a:gd name="connsiteY17" fmla="*/ 198075 h 263167"/>
                <a:gd name="connsiteX18" fmla="*/ 0 w 264753"/>
                <a:gd name="connsiteY18" fmla="*/ 131542 h 263167"/>
                <a:gd name="connsiteX19" fmla="*/ 15894 w 264753"/>
                <a:gd name="connsiteY19" fmla="*/ 68262 h 263167"/>
                <a:gd name="connsiteX20" fmla="*/ 131434 w 264753"/>
                <a:gd name="connsiteY20" fmla="*/ 0 h 263167"/>
                <a:gd name="connsiteX21" fmla="*/ 227459 w 264753"/>
                <a:gd name="connsiteY21" fmla="*/ 41958 h 263167"/>
                <a:gd name="connsiteX22" fmla="*/ 231415 w 264753"/>
                <a:gd name="connsiteY22" fmla="*/ 45937 h 263167"/>
                <a:gd name="connsiteX23" fmla="*/ 191135 w 264753"/>
                <a:gd name="connsiteY23" fmla="*/ 83916 h 263167"/>
                <a:gd name="connsiteX24" fmla="*/ 187179 w 264753"/>
                <a:gd name="connsiteY24" fmla="*/ 79938 h 263167"/>
                <a:gd name="connsiteX25" fmla="*/ 131434 w 264753"/>
                <a:gd name="connsiteY25" fmla="*/ 55341 h 263167"/>
                <a:gd name="connsiteX26" fmla="*/ 71013 w 264753"/>
                <a:gd name="connsiteY26" fmla="*/ 85363 h 263167"/>
                <a:gd name="connsiteX27" fmla="*/ 28575 w 264753"/>
                <a:gd name="connsiteY27" fmla="*/ 50639 h 263167"/>
                <a:gd name="connsiteX28" fmla="*/ 131434 w 264753"/>
                <a:gd name="connsiteY28" fmla="*/ 0 h 26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4753" h="263167">
                  <a:moveTo>
                    <a:pt x="69536" y="179387"/>
                  </a:moveTo>
                  <a:cubicBezTo>
                    <a:pt x="83549" y="196931"/>
                    <a:pt x="105467" y="208388"/>
                    <a:pt x="129900" y="208388"/>
                  </a:cubicBezTo>
                  <a:cubicBezTo>
                    <a:pt x="143195" y="208388"/>
                    <a:pt x="155052" y="205524"/>
                    <a:pt x="165832" y="199795"/>
                  </a:cubicBezTo>
                  <a:lnTo>
                    <a:pt x="202841" y="241327"/>
                  </a:lnTo>
                  <a:cubicBezTo>
                    <a:pt x="181641" y="255290"/>
                    <a:pt x="156490" y="263167"/>
                    <a:pt x="129900" y="263167"/>
                  </a:cubicBezTo>
                  <a:cubicBezTo>
                    <a:pt x="88939" y="263167"/>
                    <a:pt x="53008" y="245265"/>
                    <a:pt x="28575" y="216265"/>
                  </a:cubicBezTo>
                  <a:close/>
                  <a:moveTo>
                    <a:pt x="142875" y="109537"/>
                  </a:moveTo>
                  <a:lnTo>
                    <a:pt x="264753" y="109537"/>
                  </a:lnTo>
                  <a:lnTo>
                    <a:pt x="264753" y="138127"/>
                  </a:lnTo>
                  <a:cubicBezTo>
                    <a:pt x="262589" y="173592"/>
                    <a:pt x="247445" y="205439"/>
                    <a:pt x="223285" y="228238"/>
                  </a:cubicBezTo>
                  <a:lnTo>
                    <a:pt x="186145" y="186982"/>
                  </a:lnTo>
                  <a:cubicBezTo>
                    <a:pt x="192275" y="180830"/>
                    <a:pt x="198044" y="173592"/>
                    <a:pt x="202011" y="164907"/>
                  </a:cubicBezTo>
                  <a:lnTo>
                    <a:pt x="142875" y="164907"/>
                  </a:lnTo>
                  <a:close/>
                  <a:moveTo>
                    <a:pt x="15894" y="68262"/>
                  </a:moveTo>
                  <a:lnTo>
                    <a:pt x="59964" y="104060"/>
                  </a:lnTo>
                  <a:cubicBezTo>
                    <a:pt x="55990" y="112739"/>
                    <a:pt x="54545" y="122140"/>
                    <a:pt x="54545" y="131542"/>
                  </a:cubicBezTo>
                  <a:cubicBezTo>
                    <a:pt x="54545" y="142028"/>
                    <a:pt x="56713" y="151429"/>
                    <a:pt x="59964" y="160108"/>
                  </a:cubicBezTo>
                  <a:lnTo>
                    <a:pt x="18061" y="198075"/>
                  </a:lnTo>
                  <a:cubicBezTo>
                    <a:pt x="6502" y="178188"/>
                    <a:pt x="0" y="156130"/>
                    <a:pt x="0" y="131542"/>
                  </a:cubicBezTo>
                  <a:cubicBezTo>
                    <a:pt x="0" y="108761"/>
                    <a:pt x="5418" y="87427"/>
                    <a:pt x="15894" y="68262"/>
                  </a:cubicBezTo>
                  <a:close/>
                  <a:moveTo>
                    <a:pt x="131434" y="0"/>
                  </a:moveTo>
                  <a:cubicBezTo>
                    <a:pt x="167758" y="0"/>
                    <a:pt x="202284" y="15192"/>
                    <a:pt x="227459" y="41958"/>
                  </a:cubicBezTo>
                  <a:lnTo>
                    <a:pt x="231415" y="45937"/>
                  </a:lnTo>
                  <a:lnTo>
                    <a:pt x="191135" y="83916"/>
                  </a:lnTo>
                  <a:lnTo>
                    <a:pt x="187179" y="79938"/>
                  </a:lnTo>
                  <a:cubicBezTo>
                    <a:pt x="173153" y="64022"/>
                    <a:pt x="152653" y="55341"/>
                    <a:pt x="131434" y="55341"/>
                  </a:cubicBezTo>
                  <a:cubicBezTo>
                    <a:pt x="106978" y="55341"/>
                    <a:pt x="85039" y="67278"/>
                    <a:pt x="71013" y="85363"/>
                  </a:cubicBezTo>
                  <a:lnTo>
                    <a:pt x="28575" y="50639"/>
                  </a:lnTo>
                  <a:cubicBezTo>
                    <a:pt x="51952" y="19894"/>
                    <a:pt x="89715" y="0"/>
                    <a:pt x="1314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20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744652" y="1147486"/>
              <a:ext cx="1595120" cy="3080346"/>
              <a:chOff x="7744652" y="1147486"/>
              <a:chExt cx="1595120" cy="3080346"/>
            </a:xfrm>
          </p:grpSpPr>
          <p:sp>
            <p:nvSpPr>
              <p:cNvPr id="227" name="Rounded Rectangle 226"/>
              <p:cNvSpPr/>
              <p:nvPr/>
            </p:nvSpPr>
            <p:spPr>
              <a:xfrm>
                <a:off x="7744652" y="1147486"/>
                <a:ext cx="1595120" cy="47498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86" eaLnBrk="1" hangingPunct="1"/>
                <a:endParaRPr lang="en-US" sz="1200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28" name="Rounded Rectangle 227"/>
              <p:cNvSpPr/>
              <p:nvPr/>
            </p:nvSpPr>
            <p:spPr>
              <a:xfrm>
                <a:off x="7744652" y="2479801"/>
                <a:ext cx="1595120" cy="47498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86" eaLnBrk="1" hangingPunct="1"/>
                <a:endParaRPr lang="en-US" sz="1200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29" name="Rounded Rectangle 228"/>
              <p:cNvSpPr/>
              <p:nvPr/>
            </p:nvSpPr>
            <p:spPr>
              <a:xfrm>
                <a:off x="7744652" y="3752850"/>
                <a:ext cx="1595120" cy="474982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86" eaLnBrk="1" hangingPunct="1"/>
                <a:endParaRPr lang="en-US" sz="1200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7839019" y="1263620"/>
                <a:ext cx="941149" cy="27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086" eaLnBrk="1" hangingPunct="1"/>
                <a:r>
                  <a:rPr lang="en-US" sz="1200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Google Search</a:t>
                </a: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7839019" y="2597280"/>
                <a:ext cx="1125292" cy="27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086" eaLnBrk="1" hangingPunct="1"/>
                <a:r>
                  <a:rPr lang="en-US" sz="1200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Firefox self-repair</a:t>
                </a: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7889200" y="3873476"/>
                <a:ext cx="1154863" cy="27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086" eaLnBrk="1" hangingPunct="1"/>
                <a:r>
                  <a:rPr lang="en-US" sz="1200" dirty="0" err="1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Bestafera</a:t>
                </a:r>
                <a:r>
                  <a:rPr lang="en-US" sz="1200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 Malware</a:t>
                </a:r>
              </a:p>
            </p:txBody>
          </p:sp>
        </p:grpSp>
      </p:grpSp>
      <p:sp>
        <p:nvSpPr>
          <p:cNvPr id="49" name="Text Placeholder 4"/>
          <p:cNvSpPr txBox="1">
            <a:spLocks/>
          </p:cNvSpPr>
          <p:nvPr/>
        </p:nvSpPr>
        <p:spPr>
          <a:xfrm>
            <a:off x="402399" y="929050"/>
            <a:ext cx="8510847" cy="38090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6"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sz="1600">
                <a:solidFill>
                  <a:schemeClr val="accent5"/>
                </a:solidFill>
                <a:latin typeface="MS PGothic" charset="-128"/>
                <a:ea typeface="MS PGothic" charset="-128"/>
                <a:cs typeface="MS PGothic" charset="-128"/>
              </a:rPr>
              <a:t>Encrypted Traffic Analytics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727141" y="1701978"/>
            <a:ext cx="2418716" cy="341453"/>
          </a:xfrm>
          <a:prstGeom prst="rect">
            <a:avLst/>
          </a:prstGeom>
        </p:spPr>
        <p:txBody>
          <a:bodyPr wrap="square" lIns="91391" tIns="45695" rIns="91391" bIns="45695" anchor="ctr">
            <a:spAutoFit/>
          </a:bodyPr>
          <a:lstStyle/>
          <a:p>
            <a:pPr defTabSz="456972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ja-JP" alt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暗号</a:t>
            </a:r>
            <a:r>
              <a:rPr lang="ja-JP" altLang="en-US" sz="1799" dirty="0" smtClean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化</a:t>
            </a:r>
            <a:r>
              <a:rPr lang="ja-JP" alt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マルウェ</a:t>
            </a:r>
            <a:r>
              <a:rPr lang="ja-JP" altLang="en-US" sz="1799" dirty="0" smtClean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ア対応</a:t>
            </a:r>
            <a:endParaRPr lang="en-US" sz="1799" dirty="0">
              <a:solidFill>
                <a:srgbClr val="005073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727142" y="2845910"/>
            <a:ext cx="2280523" cy="341453"/>
          </a:xfrm>
          <a:prstGeom prst="rect">
            <a:avLst/>
          </a:prstGeom>
        </p:spPr>
        <p:txBody>
          <a:bodyPr wrap="square" lIns="91391" tIns="45695" rIns="91391" bIns="45695" anchor="ctr">
            <a:spAutoFit/>
          </a:bodyPr>
          <a:lstStyle/>
          <a:p>
            <a:pPr defTabSz="456972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ja-JP" altLang="en-US" sz="1799" dirty="0" smtClean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プライバシー保護</a:t>
            </a:r>
            <a:endParaRPr lang="en-US" sz="1799" dirty="0">
              <a:solidFill>
                <a:srgbClr val="005073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727141" y="4008451"/>
            <a:ext cx="2173782" cy="341453"/>
          </a:xfrm>
          <a:prstGeom prst="rect">
            <a:avLst/>
          </a:prstGeom>
        </p:spPr>
        <p:txBody>
          <a:bodyPr wrap="square" lIns="91391" tIns="45695" rIns="91391" bIns="45695" anchor="ctr">
            <a:spAutoFit/>
          </a:bodyPr>
          <a:lstStyle/>
          <a:p>
            <a:pPr defTabSz="456972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99" dirty="0" smtClean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99.99</a:t>
            </a:r>
            <a:r>
              <a: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% </a:t>
            </a:r>
            <a:r>
              <a:rPr lang="ja-JP" altLang="en-US" sz="1799" dirty="0" smtClean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rPr>
              <a:t>の検出率</a:t>
            </a:r>
            <a:endParaRPr lang="en-US" sz="1799" dirty="0">
              <a:solidFill>
                <a:srgbClr val="005073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D87567B-1FD6-4667-B677-FF3493E5874D}"/>
              </a:ext>
            </a:extLst>
          </p:cNvPr>
          <p:cNvGrpSpPr/>
          <p:nvPr/>
        </p:nvGrpSpPr>
        <p:grpSpPr>
          <a:xfrm>
            <a:off x="754764" y="1380656"/>
            <a:ext cx="946880" cy="946880"/>
            <a:chOff x="1094506" y="2248062"/>
            <a:chExt cx="1471234" cy="1471234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02E2CE38-F21B-4570-A19C-2090DF50F33D}"/>
                </a:ext>
              </a:extLst>
            </p:cNvPr>
            <p:cNvSpPr/>
            <p:nvPr/>
          </p:nvSpPr>
          <p:spPr>
            <a:xfrm>
              <a:off x="1094506" y="2248062"/>
              <a:ext cx="1471234" cy="14712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1" tIns="45695" rIns="91391" bIns="45695" rtlCol="0" anchor="ctr"/>
            <a:lstStyle/>
            <a:p>
              <a:pPr algn="ctr" defTabSz="456972" eaLnBrk="1" hangingPunct="1">
                <a:defRPr/>
              </a:pPr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CEFC4421-E25F-41F1-9F1D-AC995BF0AE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6059" y="2722675"/>
              <a:ext cx="1328185" cy="550179"/>
              <a:chOff x="5357609" y="613610"/>
              <a:chExt cx="547984" cy="226993"/>
            </a:xfrm>
          </p:grpSpPr>
          <p:sp>
            <p:nvSpPr>
              <p:cNvPr id="95" name="Oval 186">
                <a:extLst>
                  <a:ext uri="{FF2B5EF4-FFF2-40B4-BE49-F238E27FC236}">
                    <a16:creationId xmlns:a16="http://schemas.microsoft.com/office/drawing/2014/main" xmlns="" id="{F6FD2435-23D3-482C-906E-F760F08DA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0603" y="613610"/>
                <a:ext cx="141996" cy="1389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6" name="Oval 187">
                <a:extLst>
                  <a:ext uri="{FF2B5EF4-FFF2-40B4-BE49-F238E27FC236}">
                    <a16:creationId xmlns:a16="http://schemas.microsoft.com/office/drawing/2014/main" xmlns="" id="{01A4A81F-53B3-428D-AD08-818233DED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7609" y="662608"/>
                <a:ext cx="141996" cy="141996"/>
              </a:xfrm>
              <a:prstGeom prst="ellipse">
                <a:avLst/>
              </a:pr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7" name="Oval 188">
                <a:extLst>
                  <a:ext uri="{FF2B5EF4-FFF2-40B4-BE49-F238E27FC236}">
                    <a16:creationId xmlns:a16="http://schemas.microsoft.com/office/drawing/2014/main" xmlns="" id="{E8879A90-4F4B-4B5D-AC58-A9057D3A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3609" y="622610"/>
                <a:ext cx="219993" cy="21799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8" name="Oval 189">
                <a:extLst>
                  <a:ext uri="{FF2B5EF4-FFF2-40B4-BE49-F238E27FC236}">
                    <a16:creationId xmlns:a16="http://schemas.microsoft.com/office/drawing/2014/main" xmlns="" id="{17178099-1EA5-4EA0-81BF-3D398DB8E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4597" y="662608"/>
                <a:ext cx="140996" cy="141996"/>
              </a:xfrm>
              <a:prstGeom prst="ellipse">
                <a:avLst/>
              </a:pr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9" name="Oval 190">
                <a:extLst>
                  <a:ext uri="{FF2B5EF4-FFF2-40B4-BE49-F238E27FC236}">
                    <a16:creationId xmlns:a16="http://schemas.microsoft.com/office/drawing/2014/main" xmlns="" id="{3BB1DFFA-86FC-4DF0-B0D2-7E5EB8CF2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600" y="622610"/>
                <a:ext cx="218993" cy="21799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00" name="Oval 191">
                <a:extLst>
                  <a:ext uri="{FF2B5EF4-FFF2-40B4-BE49-F238E27FC236}">
                    <a16:creationId xmlns:a16="http://schemas.microsoft.com/office/drawing/2014/main" xmlns="" id="{01458203-3739-4A36-9FB3-11722C3C8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8608" y="655609"/>
                <a:ext cx="148995" cy="15099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01" name="Oval 192">
                <a:extLst>
                  <a:ext uri="{FF2B5EF4-FFF2-40B4-BE49-F238E27FC236}">
                    <a16:creationId xmlns:a16="http://schemas.microsoft.com/office/drawing/2014/main" xmlns="" id="{B3D4748A-C953-4833-AD81-1B010E647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5599" y="655609"/>
                <a:ext cx="148995" cy="15099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xmlns="" id="{6F42A494-C44D-499F-9CE9-25C92D303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7550" y="2854358"/>
              <a:ext cx="358221" cy="321713"/>
            </a:xfrm>
            <a:custGeom>
              <a:avLst/>
              <a:gdLst>
                <a:gd name="connsiteX0" fmla="*/ 149308 w 358314"/>
                <a:gd name="connsiteY0" fmla="*/ 277 h 321797"/>
                <a:gd name="connsiteX1" fmla="*/ 158235 w 358314"/>
                <a:gd name="connsiteY1" fmla="*/ 2324 h 321797"/>
                <a:gd name="connsiteX2" fmla="*/ 172148 w 358314"/>
                <a:gd name="connsiteY2" fmla="*/ 44326 h 321797"/>
                <a:gd name="connsiteX3" fmla="*/ 176484 w 358314"/>
                <a:gd name="connsiteY3" fmla="*/ 97460 h 321797"/>
                <a:gd name="connsiteX4" fmla="*/ 176290 w 358314"/>
                <a:gd name="connsiteY4" fmla="*/ 208841 h 321797"/>
                <a:gd name="connsiteX5" fmla="*/ 177778 w 358314"/>
                <a:gd name="connsiteY5" fmla="*/ 267476 h 321797"/>
                <a:gd name="connsiteX6" fmla="*/ 184897 w 358314"/>
                <a:gd name="connsiteY6" fmla="*/ 304948 h 321797"/>
                <a:gd name="connsiteX7" fmla="*/ 193116 w 358314"/>
                <a:gd name="connsiteY7" fmla="*/ 260939 h 321797"/>
                <a:gd name="connsiteX8" fmla="*/ 195834 w 358314"/>
                <a:gd name="connsiteY8" fmla="*/ 188390 h 321797"/>
                <a:gd name="connsiteX9" fmla="*/ 196610 w 358314"/>
                <a:gd name="connsiteY9" fmla="*/ 115711 h 321797"/>
                <a:gd name="connsiteX10" fmla="*/ 208259 w 358314"/>
                <a:gd name="connsiteY10" fmla="*/ 54357 h 321797"/>
                <a:gd name="connsiteX11" fmla="*/ 231297 w 358314"/>
                <a:gd name="connsiteY11" fmla="*/ 51445 h 321797"/>
                <a:gd name="connsiteX12" fmla="*/ 240421 w 358314"/>
                <a:gd name="connsiteY12" fmla="*/ 80310 h 321797"/>
                <a:gd name="connsiteX13" fmla="*/ 244045 w 358314"/>
                <a:gd name="connsiteY13" fmla="*/ 154089 h 321797"/>
                <a:gd name="connsiteX14" fmla="*/ 246246 w 358314"/>
                <a:gd name="connsiteY14" fmla="*/ 224179 h 321797"/>
                <a:gd name="connsiteX15" fmla="*/ 255047 w 358314"/>
                <a:gd name="connsiteY15" fmla="*/ 270388 h 321797"/>
                <a:gd name="connsiteX16" fmla="*/ 268895 w 358314"/>
                <a:gd name="connsiteY16" fmla="*/ 225150 h 321797"/>
                <a:gd name="connsiteX17" fmla="*/ 276402 w 358314"/>
                <a:gd name="connsiteY17" fmla="*/ 161726 h 321797"/>
                <a:gd name="connsiteX18" fmla="*/ 285527 w 358314"/>
                <a:gd name="connsiteY18" fmla="*/ 129949 h 321797"/>
                <a:gd name="connsiteX19" fmla="*/ 307659 w 358314"/>
                <a:gd name="connsiteY19" fmla="*/ 131437 h 321797"/>
                <a:gd name="connsiteX20" fmla="*/ 312901 w 358314"/>
                <a:gd name="connsiteY20" fmla="*/ 193502 h 321797"/>
                <a:gd name="connsiteX21" fmla="*/ 340534 w 358314"/>
                <a:gd name="connsiteY21" fmla="*/ 158619 h 321797"/>
                <a:gd name="connsiteX22" fmla="*/ 351671 w 358314"/>
                <a:gd name="connsiteY22" fmla="*/ 153814 h 321797"/>
                <a:gd name="connsiteX23" fmla="*/ 358314 w 358314"/>
                <a:gd name="connsiteY23" fmla="*/ 156861 h 321797"/>
                <a:gd name="connsiteX24" fmla="*/ 355982 w 358314"/>
                <a:gd name="connsiteY24" fmla="*/ 180306 h 321797"/>
                <a:gd name="connsiteX25" fmla="*/ 351988 w 358314"/>
                <a:gd name="connsiteY25" fmla="*/ 169815 h 321797"/>
                <a:gd name="connsiteX26" fmla="*/ 310377 w 358314"/>
                <a:gd name="connsiteY26" fmla="*/ 212336 h 321797"/>
                <a:gd name="connsiteX27" fmla="*/ 298340 w 358314"/>
                <a:gd name="connsiteY27" fmla="*/ 178358 h 321797"/>
                <a:gd name="connsiteX28" fmla="*/ 296463 w 358314"/>
                <a:gd name="connsiteY28" fmla="*/ 143087 h 321797"/>
                <a:gd name="connsiteX29" fmla="*/ 290251 w 358314"/>
                <a:gd name="connsiteY29" fmla="*/ 182047 h 321797"/>
                <a:gd name="connsiteX30" fmla="*/ 282421 w 358314"/>
                <a:gd name="connsiteY30" fmla="*/ 239388 h 321797"/>
                <a:gd name="connsiteX31" fmla="*/ 261971 w 358314"/>
                <a:gd name="connsiteY31" fmla="*/ 284691 h 321797"/>
                <a:gd name="connsiteX32" fmla="*/ 236603 w 358314"/>
                <a:gd name="connsiteY32" fmla="*/ 262169 h 321797"/>
                <a:gd name="connsiteX33" fmla="*/ 229485 w 358314"/>
                <a:gd name="connsiteY33" fmla="*/ 147293 h 321797"/>
                <a:gd name="connsiteX34" fmla="*/ 227479 w 358314"/>
                <a:gd name="connsiteY34" fmla="*/ 93447 h 321797"/>
                <a:gd name="connsiteX35" fmla="*/ 221460 w 358314"/>
                <a:gd name="connsiteY35" fmla="*/ 63871 h 321797"/>
                <a:gd name="connsiteX36" fmla="*/ 211753 w 358314"/>
                <a:gd name="connsiteY36" fmla="*/ 122636 h 321797"/>
                <a:gd name="connsiteX37" fmla="*/ 211365 w 358314"/>
                <a:gd name="connsiteY37" fmla="*/ 201916 h 321797"/>
                <a:gd name="connsiteX38" fmla="*/ 206447 w 358314"/>
                <a:gd name="connsiteY38" fmla="*/ 282490 h 321797"/>
                <a:gd name="connsiteX39" fmla="*/ 196804 w 358314"/>
                <a:gd name="connsiteY39" fmla="*/ 315691 h 321797"/>
                <a:gd name="connsiteX40" fmla="*/ 173249 w 358314"/>
                <a:gd name="connsiteY40" fmla="*/ 314267 h 321797"/>
                <a:gd name="connsiteX41" fmla="*/ 161924 w 358314"/>
                <a:gd name="connsiteY41" fmla="*/ 240812 h 321797"/>
                <a:gd name="connsiteX42" fmla="*/ 163153 w 358314"/>
                <a:gd name="connsiteY42" fmla="*/ 159202 h 321797"/>
                <a:gd name="connsiteX43" fmla="*/ 160823 w 358314"/>
                <a:gd name="connsiteY43" fmla="*/ 80310 h 321797"/>
                <a:gd name="connsiteX44" fmla="*/ 152411 w 358314"/>
                <a:gd name="connsiteY44" fmla="*/ 19992 h 321797"/>
                <a:gd name="connsiteX45" fmla="*/ 144192 w 358314"/>
                <a:gd name="connsiteY45" fmla="*/ 98172 h 321797"/>
                <a:gd name="connsiteX46" fmla="*/ 143480 w 358314"/>
                <a:gd name="connsiteY46" fmla="*/ 194408 h 321797"/>
                <a:gd name="connsiteX47" fmla="*/ 117336 w 358314"/>
                <a:gd name="connsiteY47" fmla="*/ 267670 h 321797"/>
                <a:gd name="connsiteX48" fmla="*/ 84267 w 358314"/>
                <a:gd name="connsiteY48" fmla="*/ 209811 h 321797"/>
                <a:gd name="connsiteX49" fmla="*/ 83555 w 358314"/>
                <a:gd name="connsiteY49" fmla="*/ 122506 h 321797"/>
                <a:gd name="connsiteX50" fmla="*/ 76437 w 358314"/>
                <a:gd name="connsiteY50" fmla="*/ 114287 h 321797"/>
                <a:gd name="connsiteX51" fmla="*/ 64724 w 358314"/>
                <a:gd name="connsiteY51" fmla="*/ 133249 h 321797"/>
                <a:gd name="connsiteX52" fmla="*/ 26737 w 358314"/>
                <a:gd name="connsiteY52" fmla="*/ 198809 h 321797"/>
                <a:gd name="connsiteX53" fmla="*/ 7686 w 358314"/>
                <a:gd name="connsiteY53" fmla="*/ 200411 h 321797"/>
                <a:gd name="connsiteX54" fmla="*/ 3348 w 358314"/>
                <a:gd name="connsiteY54" fmla="*/ 198605 h 321797"/>
                <a:gd name="connsiteX55" fmla="*/ 1029 w 358314"/>
                <a:gd name="connsiteY55" fmla="*/ 191033 h 321797"/>
                <a:gd name="connsiteX56" fmla="*/ 0 w 358314"/>
                <a:gd name="connsiteY56" fmla="*/ 180682 h 321797"/>
                <a:gd name="connsiteX57" fmla="*/ 11205 w 358314"/>
                <a:gd name="connsiteY57" fmla="*/ 185477 h 321797"/>
                <a:gd name="connsiteX58" fmla="*/ 38450 w 358314"/>
                <a:gd name="connsiteY58" fmla="*/ 160625 h 321797"/>
                <a:gd name="connsiteX59" fmla="*/ 84850 w 358314"/>
                <a:gd name="connsiteY59" fmla="*/ 98172 h 321797"/>
                <a:gd name="connsiteX60" fmla="*/ 100187 w 358314"/>
                <a:gd name="connsiteY60" fmla="*/ 143281 h 321797"/>
                <a:gd name="connsiteX61" fmla="*/ 98892 w 358314"/>
                <a:gd name="connsiteY61" fmla="*/ 194991 h 321797"/>
                <a:gd name="connsiteX62" fmla="*/ 111512 w 358314"/>
                <a:gd name="connsiteY62" fmla="*/ 253432 h 321797"/>
                <a:gd name="connsiteX63" fmla="*/ 120960 w 358314"/>
                <a:gd name="connsiteY63" fmla="*/ 235699 h 321797"/>
                <a:gd name="connsiteX64" fmla="*/ 127755 w 358314"/>
                <a:gd name="connsiteY64" fmla="*/ 194279 h 321797"/>
                <a:gd name="connsiteX65" fmla="*/ 129373 w 358314"/>
                <a:gd name="connsiteY65" fmla="*/ 81022 h 321797"/>
                <a:gd name="connsiteX66" fmla="*/ 149308 w 358314"/>
                <a:gd name="connsiteY66" fmla="*/ 277 h 32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58314" h="321797">
                  <a:moveTo>
                    <a:pt x="149308" y="277"/>
                  </a:moveTo>
                  <a:cubicBezTo>
                    <a:pt x="151918" y="-411"/>
                    <a:pt x="154878" y="156"/>
                    <a:pt x="158235" y="2324"/>
                  </a:cubicBezTo>
                  <a:cubicBezTo>
                    <a:pt x="169948" y="9960"/>
                    <a:pt x="170466" y="32094"/>
                    <a:pt x="172148" y="44326"/>
                  </a:cubicBezTo>
                  <a:cubicBezTo>
                    <a:pt x="174478" y="61865"/>
                    <a:pt x="175578" y="79727"/>
                    <a:pt x="176484" y="97460"/>
                  </a:cubicBezTo>
                  <a:cubicBezTo>
                    <a:pt x="178361" y="134738"/>
                    <a:pt x="176678" y="171628"/>
                    <a:pt x="176290" y="208841"/>
                  </a:cubicBezTo>
                  <a:cubicBezTo>
                    <a:pt x="176161" y="228386"/>
                    <a:pt x="176290" y="247931"/>
                    <a:pt x="177778" y="267476"/>
                  </a:cubicBezTo>
                  <a:cubicBezTo>
                    <a:pt x="178684" y="279384"/>
                    <a:pt x="179073" y="294334"/>
                    <a:pt x="184897" y="304948"/>
                  </a:cubicBezTo>
                  <a:cubicBezTo>
                    <a:pt x="191498" y="292522"/>
                    <a:pt x="192016" y="274789"/>
                    <a:pt x="193116" y="260939"/>
                  </a:cubicBezTo>
                  <a:cubicBezTo>
                    <a:pt x="195122" y="236799"/>
                    <a:pt x="195704" y="212659"/>
                    <a:pt x="195834" y="188390"/>
                  </a:cubicBezTo>
                  <a:cubicBezTo>
                    <a:pt x="196028" y="164055"/>
                    <a:pt x="194604" y="139851"/>
                    <a:pt x="196610" y="115711"/>
                  </a:cubicBezTo>
                  <a:cubicBezTo>
                    <a:pt x="198034" y="95842"/>
                    <a:pt x="198422" y="72220"/>
                    <a:pt x="208259" y="54357"/>
                  </a:cubicBezTo>
                  <a:cubicBezTo>
                    <a:pt x="213371" y="45232"/>
                    <a:pt x="224372" y="42838"/>
                    <a:pt x="231297" y="51445"/>
                  </a:cubicBezTo>
                  <a:cubicBezTo>
                    <a:pt x="237509" y="59082"/>
                    <a:pt x="238933" y="70796"/>
                    <a:pt x="240421" y="80310"/>
                  </a:cubicBezTo>
                  <a:cubicBezTo>
                    <a:pt x="244239" y="104773"/>
                    <a:pt x="243916" y="129431"/>
                    <a:pt x="244045" y="154089"/>
                  </a:cubicBezTo>
                  <a:cubicBezTo>
                    <a:pt x="244045" y="177452"/>
                    <a:pt x="244434" y="200816"/>
                    <a:pt x="246246" y="224179"/>
                  </a:cubicBezTo>
                  <a:cubicBezTo>
                    <a:pt x="247346" y="238288"/>
                    <a:pt x="249417" y="269417"/>
                    <a:pt x="255047" y="270388"/>
                  </a:cubicBezTo>
                  <a:cubicBezTo>
                    <a:pt x="260741" y="271294"/>
                    <a:pt x="266695" y="238482"/>
                    <a:pt x="268895" y="225150"/>
                  </a:cubicBezTo>
                  <a:cubicBezTo>
                    <a:pt x="272390" y="204116"/>
                    <a:pt x="274008" y="182953"/>
                    <a:pt x="276402" y="161726"/>
                  </a:cubicBezTo>
                  <a:cubicBezTo>
                    <a:pt x="277502" y="151306"/>
                    <a:pt x="278797" y="138556"/>
                    <a:pt x="285527" y="129949"/>
                  </a:cubicBezTo>
                  <a:cubicBezTo>
                    <a:pt x="291739" y="122118"/>
                    <a:pt x="302870" y="122830"/>
                    <a:pt x="307659" y="131437"/>
                  </a:cubicBezTo>
                  <a:cubicBezTo>
                    <a:pt x="317690" y="149300"/>
                    <a:pt x="311477" y="174152"/>
                    <a:pt x="312901" y="193502"/>
                  </a:cubicBezTo>
                  <a:cubicBezTo>
                    <a:pt x="323320" y="182953"/>
                    <a:pt x="328820" y="168133"/>
                    <a:pt x="340534" y="158619"/>
                  </a:cubicBezTo>
                  <a:cubicBezTo>
                    <a:pt x="344821" y="155205"/>
                    <a:pt x="348494" y="153797"/>
                    <a:pt x="351671" y="153814"/>
                  </a:cubicBezTo>
                  <a:lnTo>
                    <a:pt x="358314" y="156861"/>
                  </a:lnTo>
                  <a:lnTo>
                    <a:pt x="355982" y="180306"/>
                  </a:lnTo>
                  <a:lnTo>
                    <a:pt x="351988" y="169815"/>
                  </a:lnTo>
                  <a:cubicBezTo>
                    <a:pt x="337557" y="178358"/>
                    <a:pt x="331215" y="211818"/>
                    <a:pt x="310377" y="212336"/>
                  </a:cubicBezTo>
                  <a:cubicBezTo>
                    <a:pt x="295557" y="212724"/>
                    <a:pt x="298146" y="187484"/>
                    <a:pt x="298340" y="178358"/>
                  </a:cubicBezTo>
                  <a:cubicBezTo>
                    <a:pt x="298664" y="166838"/>
                    <a:pt x="299440" y="154412"/>
                    <a:pt x="296463" y="143087"/>
                  </a:cubicBezTo>
                  <a:cubicBezTo>
                    <a:pt x="291934" y="155383"/>
                    <a:pt x="291545" y="169039"/>
                    <a:pt x="290251" y="182047"/>
                  </a:cubicBezTo>
                  <a:cubicBezTo>
                    <a:pt x="288245" y="201204"/>
                    <a:pt x="286109" y="220361"/>
                    <a:pt x="282421" y="239388"/>
                  </a:cubicBezTo>
                  <a:cubicBezTo>
                    <a:pt x="279508" y="254014"/>
                    <a:pt x="276402" y="276601"/>
                    <a:pt x="261971" y="284691"/>
                  </a:cubicBezTo>
                  <a:cubicBezTo>
                    <a:pt x="246828" y="293234"/>
                    <a:pt x="239127" y="273365"/>
                    <a:pt x="236603" y="262169"/>
                  </a:cubicBezTo>
                  <a:cubicBezTo>
                    <a:pt x="228385" y="225150"/>
                    <a:pt x="229291" y="185154"/>
                    <a:pt x="229485" y="147293"/>
                  </a:cubicBezTo>
                  <a:cubicBezTo>
                    <a:pt x="229679" y="129431"/>
                    <a:pt x="229485" y="111310"/>
                    <a:pt x="227479" y="93447"/>
                  </a:cubicBezTo>
                  <a:cubicBezTo>
                    <a:pt x="226379" y="83740"/>
                    <a:pt x="226184" y="64583"/>
                    <a:pt x="221460" y="63871"/>
                  </a:cubicBezTo>
                  <a:cubicBezTo>
                    <a:pt x="216671" y="63094"/>
                    <a:pt x="213047" y="104385"/>
                    <a:pt x="211753" y="122636"/>
                  </a:cubicBezTo>
                  <a:cubicBezTo>
                    <a:pt x="209941" y="148976"/>
                    <a:pt x="211753" y="175640"/>
                    <a:pt x="211365" y="201916"/>
                  </a:cubicBezTo>
                  <a:cubicBezTo>
                    <a:pt x="211235" y="228774"/>
                    <a:pt x="209941" y="255632"/>
                    <a:pt x="206447" y="282490"/>
                  </a:cubicBezTo>
                  <a:cubicBezTo>
                    <a:pt x="205023" y="293622"/>
                    <a:pt x="203535" y="306372"/>
                    <a:pt x="196804" y="315691"/>
                  </a:cubicBezTo>
                  <a:cubicBezTo>
                    <a:pt x="190204" y="324816"/>
                    <a:pt x="178879" y="323198"/>
                    <a:pt x="173249" y="314267"/>
                  </a:cubicBezTo>
                  <a:cubicBezTo>
                    <a:pt x="160629" y="294722"/>
                    <a:pt x="162441" y="263140"/>
                    <a:pt x="161924" y="240812"/>
                  </a:cubicBezTo>
                  <a:cubicBezTo>
                    <a:pt x="161147" y="213630"/>
                    <a:pt x="161729" y="186383"/>
                    <a:pt x="163153" y="159202"/>
                  </a:cubicBezTo>
                  <a:cubicBezTo>
                    <a:pt x="164447" y="133055"/>
                    <a:pt x="162441" y="106197"/>
                    <a:pt x="160823" y="80310"/>
                  </a:cubicBezTo>
                  <a:cubicBezTo>
                    <a:pt x="159529" y="60570"/>
                    <a:pt x="158106" y="19992"/>
                    <a:pt x="152411" y="19992"/>
                  </a:cubicBezTo>
                  <a:cubicBezTo>
                    <a:pt x="146781" y="19992"/>
                    <a:pt x="144904" y="72802"/>
                    <a:pt x="144192" y="98172"/>
                  </a:cubicBezTo>
                  <a:cubicBezTo>
                    <a:pt x="143286" y="130143"/>
                    <a:pt x="145292" y="162502"/>
                    <a:pt x="143480" y="194408"/>
                  </a:cubicBezTo>
                  <a:cubicBezTo>
                    <a:pt x="142186" y="214924"/>
                    <a:pt x="140180" y="258027"/>
                    <a:pt x="117336" y="267670"/>
                  </a:cubicBezTo>
                  <a:cubicBezTo>
                    <a:pt x="87956" y="280096"/>
                    <a:pt x="84979" y="225862"/>
                    <a:pt x="84267" y="209811"/>
                  </a:cubicBezTo>
                  <a:cubicBezTo>
                    <a:pt x="82973" y="180947"/>
                    <a:pt x="89056" y="150788"/>
                    <a:pt x="83555" y="122506"/>
                  </a:cubicBezTo>
                  <a:cubicBezTo>
                    <a:pt x="82843" y="118817"/>
                    <a:pt x="81743" y="109498"/>
                    <a:pt x="76437" y="114287"/>
                  </a:cubicBezTo>
                  <a:cubicBezTo>
                    <a:pt x="70936" y="119400"/>
                    <a:pt x="67636" y="126519"/>
                    <a:pt x="64724" y="133249"/>
                  </a:cubicBezTo>
                  <a:cubicBezTo>
                    <a:pt x="55793" y="154607"/>
                    <a:pt x="50875" y="188584"/>
                    <a:pt x="26737" y="198809"/>
                  </a:cubicBezTo>
                  <a:cubicBezTo>
                    <a:pt x="20913" y="201269"/>
                    <a:pt x="14198" y="201592"/>
                    <a:pt x="7686" y="200411"/>
                  </a:cubicBezTo>
                  <a:lnTo>
                    <a:pt x="3348" y="198605"/>
                  </a:lnTo>
                  <a:lnTo>
                    <a:pt x="1029" y="191033"/>
                  </a:lnTo>
                  <a:lnTo>
                    <a:pt x="0" y="180682"/>
                  </a:lnTo>
                  <a:lnTo>
                    <a:pt x="11205" y="185477"/>
                  </a:lnTo>
                  <a:cubicBezTo>
                    <a:pt x="26219" y="188584"/>
                    <a:pt x="33661" y="172534"/>
                    <a:pt x="38450" y="160625"/>
                  </a:cubicBezTo>
                  <a:cubicBezTo>
                    <a:pt x="44662" y="144769"/>
                    <a:pt x="57411" y="88141"/>
                    <a:pt x="84850" y="98172"/>
                  </a:cubicBezTo>
                  <a:cubicBezTo>
                    <a:pt x="100510" y="103867"/>
                    <a:pt x="99993" y="129949"/>
                    <a:pt x="100187" y="143281"/>
                  </a:cubicBezTo>
                  <a:cubicBezTo>
                    <a:pt x="100316" y="160496"/>
                    <a:pt x="98892" y="177646"/>
                    <a:pt x="98892" y="194991"/>
                  </a:cubicBezTo>
                  <a:cubicBezTo>
                    <a:pt x="98892" y="199715"/>
                    <a:pt x="99798" y="258156"/>
                    <a:pt x="111512" y="253432"/>
                  </a:cubicBezTo>
                  <a:cubicBezTo>
                    <a:pt x="116948" y="250325"/>
                    <a:pt x="119342" y="241200"/>
                    <a:pt x="120960" y="235699"/>
                  </a:cubicBezTo>
                  <a:cubicBezTo>
                    <a:pt x="124972" y="222367"/>
                    <a:pt x="127043" y="208129"/>
                    <a:pt x="127755" y="194279"/>
                  </a:cubicBezTo>
                  <a:cubicBezTo>
                    <a:pt x="129761" y="156613"/>
                    <a:pt x="127561" y="118623"/>
                    <a:pt x="129373" y="81022"/>
                  </a:cubicBezTo>
                  <a:cubicBezTo>
                    <a:pt x="129882" y="71451"/>
                    <a:pt x="131036" y="5096"/>
                    <a:pt x="149308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685457" eaLnBrk="1" hangingPunct="1"/>
              <a:endParaRPr lang="en-US" sz="1799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xmlns="" id="{F5E932E3-6E52-4F95-952A-9D18985B4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770" y="2854359"/>
              <a:ext cx="358221" cy="321713"/>
            </a:xfrm>
            <a:custGeom>
              <a:avLst/>
              <a:gdLst>
                <a:gd name="connsiteX0" fmla="*/ 149308 w 358314"/>
                <a:gd name="connsiteY0" fmla="*/ 277 h 321797"/>
                <a:gd name="connsiteX1" fmla="*/ 158235 w 358314"/>
                <a:gd name="connsiteY1" fmla="*/ 2324 h 321797"/>
                <a:gd name="connsiteX2" fmla="*/ 172148 w 358314"/>
                <a:gd name="connsiteY2" fmla="*/ 44326 h 321797"/>
                <a:gd name="connsiteX3" fmla="*/ 176484 w 358314"/>
                <a:gd name="connsiteY3" fmla="*/ 97460 h 321797"/>
                <a:gd name="connsiteX4" fmla="*/ 176290 w 358314"/>
                <a:gd name="connsiteY4" fmla="*/ 208841 h 321797"/>
                <a:gd name="connsiteX5" fmla="*/ 177778 w 358314"/>
                <a:gd name="connsiteY5" fmla="*/ 267476 h 321797"/>
                <a:gd name="connsiteX6" fmla="*/ 184897 w 358314"/>
                <a:gd name="connsiteY6" fmla="*/ 304948 h 321797"/>
                <a:gd name="connsiteX7" fmla="*/ 193116 w 358314"/>
                <a:gd name="connsiteY7" fmla="*/ 260939 h 321797"/>
                <a:gd name="connsiteX8" fmla="*/ 195834 w 358314"/>
                <a:gd name="connsiteY8" fmla="*/ 188390 h 321797"/>
                <a:gd name="connsiteX9" fmla="*/ 196610 w 358314"/>
                <a:gd name="connsiteY9" fmla="*/ 115711 h 321797"/>
                <a:gd name="connsiteX10" fmla="*/ 208259 w 358314"/>
                <a:gd name="connsiteY10" fmla="*/ 54357 h 321797"/>
                <a:gd name="connsiteX11" fmla="*/ 231297 w 358314"/>
                <a:gd name="connsiteY11" fmla="*/ 51445 h 321797"/>
                <a:gd name="connsiteX12" fmla="*/ 240421 w 358314"/>
                <a:gd name="connsiteY12" fmla="*/ 80310 h 321797"/>
                <a:gd name="connsiteX13" fmla="*/ 244045 w 358314"/>
                <a:gd name="connsiteY13" fmla="*/ 154089 h 321797"/>
                <a:gd name="connsiteX14" fmla="*/ 246246 w 358314"/>
                <a:gd name="connsiteY14" fmla="*/ 224179 h 321797"/>
                <a:gd name="connsiteX15" fmla="*/ 255047 w 358314"/>
                <a:gd name="connsiteY15" fmla="*/ 270388 h 321797"/>
                <a:gd name="connsiteX16" fmla="*/ 268895 w 358314"/>
                <a:gd name="connsiteY16" fmla="*/ 225150 h 321797"/>
                <a:gd name="connsiteX17" fmla="*/ 276402 w 358314"/>
                <a:gd name="connsiteY17" fmla="*/ 161726 h 321797"/>
                <a:gd name="connsiteX18" fmla="*/ 285527 w 358314"/>
                <a:gd name="connsiteY18" fmla="*/ 129949 h 321797"/>
                <a:gd name="connsiteX19" fmla="*/ 307659 w 358314"/>
                <a:gd name="connsiteY19" fmla="*/ 131437 h 321797"/>
                <a:gd name="connsiteX20" fmla="*/ 312901 w 358314"/>
                <a:gd name="connsiteY20" fmla="*/ 193502 h 321797"/>
                <a:gd name="connsiteX21" fmla="*/ 340534 w 358314"/>
                <a:gd name="connsiteY21" fmla="*/ 158619 h 321797"/>
                <a:gd name="connsiteX22" fmla="*/ 351671 w 358314"/>
                <a:gd name="connsiteY22" fmla="*/ 153814 h 321797"/>
                <a:gd name="connsiteX23" fmla="*/ 358314 w 358314"/>
                <a:gd name="connsiteY23" fmla="*/ 156861 h 321797"/>
                <a:gd name="connsiteX24" fmla="*/ 355982 w 358314"/>
                <a:gd name="connsiteY24" fmla="*/ 180306 h 321797"/>
                <a:gd name="connsiteX25" fmla="*/ 351988 w 358314"/>
                <a:gd name="connsiteY25" fmla="*/ 169815 h 321797"/>
                <a:gd name="connsiteX26" fmla="*/ 310377 w 358314"/>
                <a:gd name="connsiteY26" fmla="*/ 212336 h 321797"/>
                <a:gd name="connsiteX27" fmla="*/ 298340 w 358314"/>
                <a:gd name="connsiteY27" fmla="*/ 178358 h 321797"/>
                <a:gd name="connsiteX28" fmla="*/ 296463 w 358314"/>
                <a:gd name="connsiteY28" fmla="*/ 143087 h 321797"/>
                <a:gd name="connsiteX29" fmla="*/ 290251 w 358314"/>
                <a:gd name="connsiteY29" fmla="*/ 182047 h 321797"/>
                <a:gd name="connsiteX30" fmla="*/ 282421 w 358314"/>
                <a:gd name="connsiteY30" fmla="*/ 239388 h 321797"/>
                <a:gd name="connsiteX31" fmla="*/ 261971 w 358314"/>
                <a:gd name="connsiteY31" fmla="*/ 284691 h 321797"/>
                <a:gd name="connsiteX32" fmla="*/ 236603 w 358314"/>
                <a:gd name="connsiteY32" fmla="*/ 262169 h 321797"/>
                <a:gd name="connsiteX33" fmla="*/ 229485 w 358314"/>
                <a:gd name="connsiteY33" fmla="*/ 147293 h 321797"/>
                <a:gd name="connsiteX34" fmla="*/ 227479 w 358314"/>
                <a:gd name="connsiteY34" fmla="*/ 93447 h 321797"/>
                <a:gd name="connsiteX35" fmla="*/ 221460 w 358314"/>
                <a:gd name="connsiteY35" fmla="*/ 63871 h 321797"/>
                <a:gd name="connsiteX36" fmla="*/ 211753 w 358314"/>
                <a:gd name="connsiteY36" fmla="*/ 122636 h 321797"/>
                <a:gd name="connsiteX37" fmla="*/ 211365 w 358314"/>
                <a:gd name="connsiteY37" fmla="*/ 201916 h 321797"/>
                <a:gd name="connsiteX38" fmla="*/ 206447 w 358314"/>
                <a:gd name="connsiteY38" fmla="*/ 282490 h 321797"/>
                <a:gd name="connsiteX39" fmla="*/ 196804 w 358314"/>
                <a:gd name="connsiteY39" fmla="*/ 315691 h 321797"/>
                <a:gd name="connsiteX40" fmla="*/ 173249 w 358314"/>
                <a:gd name="connsiteY40" fmla="*/ 314267 h 321797"/>
                <a:gd name="connsiteX41" fmla="*/ 161924 w 358314"/>
                <a:gd name="connsiteY41" fmla="*/ 240812 h 321797"/>
                <a:gd name="connsiteX42" fmla="*/ 163153 w 358314"/>
                <a:gd name="connsiteY42" fmla="*/ 159202 h 321797"/>
                <a:gd name="connsiteX43" fmla="*/ 160823 w 358314"/>
                <a:gd name="connsiteY43" fmla="*/ 80310 h 321797"/>
                <a:gd name="connsiteX44" fmla="*/ 152411 w 358314"/>
                <a:gd name="connsiteY44" fmla="*/ 19992 h 321797"/>
                <a:gd name="connsiteX45" fmla="*/ 144192 w 358314"/>
                <a:gd name="connsiteY45" fmla="*/ 98172 h 321797"/>
                <a:gd name="connsiteX46" fmla="*/ 143480 w 358314"/>
                <a:gd name="connsiteY46" fmla="*/ 194408 h 321797"/>
                <a:gd name="connsiteX47" fmla="*/ 117336 w 358314"/>
                <a:gd name="connsiteY47" fmla="*/ 267670 h 321797"/>
                <a:gd name="connsiteX48" fmla="*/ 84267 w 358314"/>
                <a:gd name="connsiteY48" fmla="*/ 209811 h 321797"/>
                <a:gd name="connsiteX49" fmla="*/ 83555 w 358314"/>
                <a:gd name="connsiteY49" fmla="*/ 122506 h 321797"/>
                <a:gd name="connsiteX50" fmla="*/ 76437 w 358314"/>
                <a:gd name="connsiteY50" fmla="*/ 114287 h 321797"/>
                <a:gd name="connsiteX51" fmla="*/ 64724 w 358314"/>
                <a:gd name="connsiteY51" fmla="*/ 133249 h 321797"/>
                <a:gd name="connsiteX52" fmla="*/ 26737 w 358314"/>
                <a:gd name="connsiteY52" fmla="*/ 198809 h 321797"/>
                <a:gd name="connsiteX53" fmla="*/ 7686 w 358314"/>
                <a:gd name="connsiteY53" fmla="*/ 200411 h 321797"/>
                <a:gd name="connsiteX54" fmla="*/ 3348 w 358314"/>
                <a:gd name="connsiteY54" fmla="*/ 198605 h 321797"/>
                <a:gd name="connsiteX55" fmla="*/ 1029 w 358314"/>
                <a:gd name="connsiteY55" fmla="*/ 191033 h 321797"/>
                <a:gd name="connsiteX56" fmla="*/ 0 w 358314"/>
                <a:gd name="connsiteY56" fmla="*/ 180682 h 321797"/>
                <a:gd name="connsiteX57" fmla="*/ 11205 w 358314"/>
                <a:gd name="connsiteY57" fmla="*/ 185477 h 321797"/>
                <a:gd name="connsiteX58" fmla="*/ 38450 w 358314"/>
                <a:gd name="connsiteY58" fmla="*/ 160625 h 321797"/>
                <a:gd name="connsiteX59" fmla="*/ 84850 w 358314"/>
                <a:gd name="connsiteY59" fmla="*/ 98172 h 321797"/>
                <a:gd name="connsiteX60" fmla="*/ 100187 w 358314"/>
                <a:gd name="connsiteY60" fmla="*/ 143281 h 321797"/>
                <a:gd name="connsiteX61" fmla="*/ 98892 w 358314"/>
                <a:gd name="connsiteY61" fmla="*/ 194991 h 321797"/>
                <a:gd name="connsiteX62" fmla="*/ 111512 w 358314"/>
                <a:gd name="connsiteY62" fmla="*/ 253432 h 321797"/>
                <a:gd name="connsiteX63" fmla="*/ 120960 w 358314"/>
                <a:gd name="connsiteY63" fmla="*/ 235699 h 321797"/>
                <a:gd name="connsiteX64" fmla="*/ 127755 w 358314"/>
                <a:gd name="connsiteY64" fmla="*/ 194279 h 321797"/>
                <a:gd name="connsiteX65" fmla="*/ 129373 w 358314"/>
                <a:gd name="connsiteY65" fmla="*/ 81022 h 321797"/>
                <a:gd name="connsiteX66" fmla="*/ 149308 w 358314"/>
                <a:gd name="connsiteY66" fmla="*/ 277 h 32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58314" h="321797">
                  <a:moveTo>
                    <a:pt x="149308" y="277"/>
                  </a:moveTo>
                  <a:cubicBezTo>
                    <a:pt x="151918" y="-411"/>
                    <a:pt x="154878" y="156"/>
                    <a:pt x="158235" y="2324"/>
                  </a:cubicBezTo>
                  <a:cubicBezTo>
                    <a:pt x="169948" y="9960"/>
                    <a:pt x="170466" y="32094"/>
                    <a:pt x="172148" y="44326"/>
                  </a:cubicBezTo>
                  <a:cubicBezTo>
                    <a:pt x="174478" y="61865"/>
                    <a:pt x="175578" y="79727"/>
                    <a:pt x="176484" y="97460"/>
                  </a:cubicBezTo>
                  <a:cubicBezTo>
                    <a:pt x="178361" y="134738"/>
                    <a:pt x="176678" y="171628"/>
                    <a:pt x="176290" y="208841"/>
                  </a:cubicBezTo>
                  <a:cubicBezTo>
                    <a:pt x="176161" y="228386"/>
                    <a:pt x="176290" y="247931"/>
                    <a:pt x="177778" y="267476"/>
                  </a:cubicBezTo>
                  <a:cubicBezTo>
                    <a:pt x="178684" y="279384"/>
                    <a:pt x="179073" y="294334"/>
                    <a:pt x="184897" y="304948"/>
                  </a:cubicBezTo>
                  <a:cubicBezTo>
                    <a:pt x="191498" y="292522"/>
                    <a:pt x="192016" y="274789"/>
                    <a:pt x="193116" y="260939"/>
                  </a:cubicBezTo>
                  <a:cubicBezTo>
                    <a:pt x="195122" y="236799"/>
                    <a:pt x="195704" y="212659"/>
                    <a:pt x="195834" y="188390"/>
                  </a:cubicBezTo>
                  <a:cubicBezTo>
                    <a:pt x="196028" y="164055"/>
                    <a:pt x="194604" y="139851"/>
                    <a:pt x="196610" y="115711"/>
                  </a:cubicBezTo>
                  <a:cubicBezTo>
                    <a:pt x="198034" y="95842"/>
                    <a:pt x="198422" y="72220"/>
                    <a:pt x="208259" y="54357"/>
                  </a:cubicBezTo>
                  <a:cubicBezTo>
                    <a:pt x="213371" y="45232"/>
                    <a:pt x="224372" y="42838"/>
                    <a:pt x="231297" y="51445"/>
                  </a:cubicBezTo>
                  <a:cubicBezTo>
                    <a:pt x="237509" y="59082"/>
                    <a:pt x="238933" y="70796"/>
                    <a:pt x="240421" y="80310"/>
                  </a:cubicBezTo>
                  <a:cubicBezTo>
                    <a:pt x="244239" y="104773"/>
                    <a:pt x="243916" y="129431"/>
                    <a:pt x="244045" y="154089"/>
                  </a:cubicBezTo>
                  <a:cubicBezTo>
                    <a:pt x="244045" y="177452"/>
                    <a:pt x="244434" y="200816"/>
                    <a:pt x="246246" y="224179"/>
                  </a:cubicBezTo>
                  <a:cubicBezTo>
                    <a:pt x="247346" y="238288"/>
                    <a:pt x="249417" y="269417"/>
                    <a:pt x="255047" y="270388"/>
                  </a:cubicBezTo>
                  <a:cubicBezTo>
                    <a:pt x="260741" y="271294"/>
                    <a:pt x="266695" y="238482"/>
                    <a:pt x="268895" y="225150"/>
                  </a:cubicBezTo>
                  <a:cubicBezTo>
                    <a:pt x="272390" y="204116"/>
                    <a:pt x="274008" y="182953"/>
                    <a:pt x="276402" y="161726"/>
                  </a:cubicBezTo>
                  <a:cubicBezTo>
                    <a:pt x="277502" y="151306"/>
                    <a:pt x="278797" y="138556"/>
                    <a:pt x="285527" y="129949"/>
                  </a:cubicBezTo>
                  <a:cubicBezTo>
                    <a:pt x="291739" y="122118"/>
                    <a:pt x="302870" y="122830"/>
                    <a:pt x="307659" y="131437"/>
                  </a:cubicBezTo>
                  <a:cubicBezTo>
                    <a:pt x="317690" y="149300"/>
                    <a:pt x="311477" y="174152"/>
                    <a:pt x="312901" y="193502"/>
                  </a:cubicBezTo>
                  <a:cubicBezTo>
                    <a:pt x="323320" y="182953"/>
                    <a:pt x="328820" y="168133"/>
                    <a:pt x="340534" y="158619"/>
                  </a:cubicBezTo>
                  <a:cubicBezTo>
                    <a:pt x="344821" y="155205"/>
                    <a:pt x="348494" y="153797"/>
                    <a:pt x="351671" y="153814"/>
                  </a:cubicBezTo>
                  <a:lnTo>
                    <a:pt x="358314" y="156861"/>
                  </a:lnTo>
                  <a:lnTo>
                    <a:pt x="355982" y="180306"/>
                  </a:lnTo>
                  <a:lnTo>
                    <a:pt x="351988" y="169815"/>
                  </a:lnTo>
                  <a:cubicBezTo>
                    <a:pt x="337557" y="178358"/>
                    <a:pt x="331215" y="211818"/>
                    <a:pt x="310377" y="212336"/>
                  </a:cubicBezTo>
                  <a:cubicBezTo>
                    <a:pt x="295557" y="212724"/>
                    <a:pt x="298146" y="187484"/>
                    <a:pt x="298340" y="178358"/>
                  </a:cubicBezTo>
                  <a:cubicBezTo>
                    <a:pt x="298664" y="166838"/>
                    <a:pt x="299440" y="154412"/>
                    <a:pt x="296463" y="143087"/>
                  </a:cubicBezTo>
                  <a:cubicBezTo>
                    <a:pt x="291934" y="155383"/>
                    <a:pt x="291545" y="169039"/>
                    <a:pt x="290251" y="182047"/>
                  </a:cubicBezTo>
                  <a:cubicBezTo>
                    <a:pt x="288245" y="201204"/>
                    <a:pt x="286109" y="220361"/>
                    <a:pt x="282421" y="239388"/>
                  </a:cubicBezTo>
                  <a:cubicBezTo>
                    <a:pt x="279508" y="254014"/>
                    <a:pt x="276402" y="276601"/>
                    <a:pt x="261971" y="284691"/>
                  </a:cubicBezTo>
                  <a:cubicBezTo>
                    <a:pt x="246828" y="293234"/>
                    <a:pt x="239127" y="273365"/>
                    <a:pt x="236603" y="262169"/>
                  </a:cubicBezTo>
                  <a:cubicBezTo>
                    <a:pt x="228385" y="225150"/>
                    <a:pt x="229291" y="185154"/>
                    <a:pt x="229485" y="147293"/>
                  </a:cubicBezTo>
                  <a:cubicBezTo>
                    <a:pt x="229679" y="129431"/>
                    <a:pt x="229485" y="111310"/>
                    <a:pt x="227479" y="93447"/>
                  </a:cubicBezTo>
                  <a:cubicBezTo>
                    <a:pt x="226379" y="83740"/>
                    <a:pt x="226184" y="64583"/>
                    <a:pt x="221460" y="63871"/>
                  </a:cubicBezTo>
                  <a:cubicBezTo>
                    <a:pt x="216671" y="63094"/>
                    <a:pt x="213047" y="104385"/>
                    <a:pt x="211753" y="122636"/>
                  </a:cubicBezTo>
                  <a:cubicBezTo>
                    <a:pt x="209941" y="148976"/>
                    <a:pt x="211753" y="175640"/>
                    <a:pt x="211365" y="201916"/>
                  </a:cubicBezTo>
                  <a:cubicBezTo>
                    <a:pt x="211235" y="228774"/>
                    <a:pt x="209941" y="255632"/>
                    <a:pt x="206447" y="282490"/>
                  </a:cubicBezTo>
                  <a:cubicBezTo>
                    <a:pt x="205023" y="293622"/>
                    <a:pt x="203535" y="306372"/>
                    <a:pt x="196804" y="315691"/>
                  </a:cubicBezTo>
                  <a:cubicBezTo>
                    <a:pt x="190204" y="324816"/>
                    <a:pt x="178879" y="323198"/>
                    <a:pt x="173249" y="314267"/>
                  </a:cubicBezTo>
                  <a:cubicBezTo>
                    <a:pt x="160629" y="294722"/>
                    <a:pt x="162441" y="263140"/>
                    <a:pt x="161924" y="240812"/>
                  </a:cubicBezTo>
                  <a:cubicBezTo>
                    <a:pt x="161147" y="213630"/>
                    <a:pt x="161729" y="186383"/>
                    <a:pt x="163153" y="159202"/>
                  </a:cubicBezTo>
                  <a:cubicBezTo>
                    <a:pt x="164447" y="133055"/>
                    <a:pt x="162441" y="106197"/>
                    <a:pt x="160823" y="80310"/>
                  </a:cubicBezTo>
                  <a:cubicBezTo>
                    <a:pt x="159529" y="60570"/>
                    <a:pt x="158106" y="19992"/>
                    <a:pt x="152411" y="19992"/>
                  </a:cubicBezTo>
                  <a:cubicBezTo>
                    <a:pt x="146781" y="19992"/>
                    <a:pt x="144904" y="72802"/>
                    <a:pt x="144192" y="98172"/>
                  </a:cubicBezTo>
                  <a:cubicBezTo>
                    <a:pt x="143286" y="130143"/>
                    <a:pt x="145292" y="162502"/>
                    <a:pt x="143480" y="194408"/>
                  </a:cubicBezTo>
                  <a:cubicBezTo>
                    <a:pt x="142186" y="214924"/>
                    <a:pt x="140180" y="258027"/>
                    <a:pt x="117336" y="267670"/>
                  </a:cubicBezTo>
                  <a:cubicBezTo>
                    <a:pt x="87956" y="280096"/>
                    <a:pt x="84979" y="225862"/>
                    <a:pt x="84267" y="209811"/>
                  </a:cubicBezTo>
                  <a:cubicBezTo>
                    <a:pt x="82973" y="180947"/>
                    <a:pt x="89056" y="150788"/>
                    <a:pt x="83555" y="122506"/>
                  </a:cubicBezTo>
                  <a:cubicBezTo>
                    <a:pt x="82843" y="118817"/>
                    <a:pt x="81743" y="109498"/>
                    <a:pt x="76437" y="114287"/>
                  </a:cubicBezTo>
                  <a:cubicBezTo>
                    <a:pt x="70936" y="119400"/>
                    <a:pt x="67636" y="126519"/>
                    <a:pt x="64724" y="133249"/>
                  </a:cubicBezTo>
                  <a:cubicBezTo>
                    <a:pt x="55793" y="154607"/>
                    <a:pt x="50875" y="188584"/>
                    <a:pt x="26737" y="198809"/>
                  </a:cubicBezTo>
                  <a:cubicBezTo>
                    <a:pt x="20913" y="201269"/>
                    <a:pt x="14198" y="201592"/>
                    <a:pt x="7686" y="200411"/>
                  </a:cubicBezTo>
                  <a:lnTo>
                    <a:pt x="3348" y="198605"/>
                  </a:lnTo>
                  <a:lnTo>
                    <a:pt x="1029" y="191033"/>
                  </a:lnTo>
                  <a:lnTo>
                    <a:pt x="0" y="180682"/>
                  </a:lnTo>
                  <a:lnTo>
                    <a:pt x="11205" y="185477"/>
                  </a:lnTo>
                  <a:cubicBezTo>
                    <a:pt x="26219" y="188584"/>
                    <a:pt x="33661" y="172534"/>
                    <a:pt x="38450" y="160625"/>
                  </a:cubicBezTo>
                  <a:cubicBezTo>
                    <a:pt x="44662" y="144769"/>
                    <a:pt x="57411" y="88141"/>
                    <a:pt x="84850" y="98172"/>
                  </a:cubicBezTo>
                  <a:cubicBezTo>
                    <a:pt x="100510" y="103867"/>
                    <a:pt x="99993" y="129949"/>
                    <a:pt x="100187" y="143281"/>
                  </a:cubicBezTo>
                  <a:cubicBezTo>
                    <a:pt x="100316" y="160496"/>
                    <a:pt x="98892" y="177646"/>
                    <a:pt x="98892" y="194991"/>
                  </a:cubicBezTo>
                  <a:cubicBezTo>
                    <a:pt x="98892" y="199715"/>
                    <a:pt x="99798" y="258156"/>
                    <a:pt x="111512" y="253432"/>
                  </a:cubicBezTo>
                  <a:cubicBezTo>
                    <a:pt x="116948" y="250325"/>
                    <a:pt x="119342" y="241200"/>
                    <a:pt x="120960" y="235699"/>
                  </a:cubicBezTo>
                  <a:cubicBezTo>
                    <a:pt x="124972" y="222367"/>
                    <a:pt x="127043" y="208129"/>
                    <a:pt x="127755" y="194279"/>
                  </a:cubicBezTo>
                  <a:cubicBezTo>
                    <a:pt x="129761" y="156613"/>
                    <a:pt x="127561" y="118623"/>
                    <a:pt x="129373" y="81022"/>
                  </a:cubicBezTo>
                  <a:cubicBezTo>
                    <a:pt x="129882" y="71451"/>
                    <a:pt x="131036" y="5096"/>
                    <a:pt x="149308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685457" eaLnBrk="1" hangingPunct="1"/>
              <a:endParaRPr lang="en-US" sz="1799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1431DE-87E9-44B3-BB5E-0AE405AE4969}"/>
              </a:ext>
            </a:extLst>
          </p:cNvPr>
          <p:cNvGrpSpPr/>
          <p:nvPr/>
        </p:nvGrpSpPr>
        <p:grpSpPr>
          <a:xfrm>
            <a:off x="754764" y="2543197"/>
            <a:ext cx="946880" cy="946880"/>
            <a:chOff x="353595" y="2482849"/>
            <a:chExt cx="1145202" cy="1145202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xmlns="" id="{0DD87121-2022-4074-B917-60090E8AE99F}"/>
                </a:ext>
              </a:extLst>
            </p:cNvPr>
            <p:cNvSpPr/>
            <p:nvPr/>
          </p:nvSpPr>
          <p:spPr>
            <a:xfrm>
              <a:off x="353595" y="2482849"/>
              <a:ext cx="1145202" cy="114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1" tIns="45695" rIns="91391" bIns="45695" rtlCol="0" anchor="ctr"/>
            <a:lstStyle/>
            <a:p>
              <a:pPr algn="ctr" defTabSz="456972" eaLnBrk="1" hangingPunct="1">
                <a:defRPr/>
              </a:pPr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7977DE4C-3145-4A83-B6F3-4D8E1D43ADD3}"/>
                </a:ext>
              </a:extLst>
            </p:cNvPr>
            <p:cNvGrpSpPr/>
            <p:nvPr/>
          </p:nvGrpSpPr>
          <p:grpSpPr>
            <a:xfrm>
              <a:off x="622860" y="2572516"/>
              <a:ext cx="606672" cy="917520"/>
              <a:chOff x="4186327" y="1546412"/>
              <a:chExt cx="836192" cy="1264646"/>
            </a:xfrm>
          </p:grpSpPr>
          <p:sp>
            <p:nvSpPr>
              <p:cNvPr id="112" name="Freeform 79">
                <a:extLst>
                  <a:ext uri="{FF2B5EF4-FFF2-40B4-BE49-F238E27FC236}">
                    <a16:creationId xmlns:a16="http://schemas.microsoft.com/office/drawing/2014/main" xmlns="" id="{2CD35C7D-B687-4D1A-9E08-D5903FB03943}"/>
                  </a:ext>
                </a:extLst>
              </p:cNvPr>
              <p:cNvSpPr/>
              <p:nvPr/>
            </p:nvSpPr>
            <p:spPr>
              <a:xfrm>
                <a:off x="4186327" y="1546412"/>
                <a:ext cx="836192" cy="1264644"/>
              </a:xfrm>
              <a:custGeom>
                <a:avLst/>
                <a:gdLst>
                  <a:gd name="connsiteX0" fmla="*/ 417043 w 836192"/>
                  <a:gd name="connsiteY0" fmla="*/ 52958 h 1264644"/>
                  <a:gd name="connsiteX1" fmla="*/ 155864 w 836192"/>
                  <a:gd name="connsiteY1" fmla="*/ 290211 h 1264644"/>
                  <a:gd name="connsiteX2" fmla="*/ 155864 w 836192"/>
                  <a:gd name="connsiteY2" fmla="*/ 510518 h 1264644"/>
                  <a:gd name="connsiteX3" fmla="*/ 417043 w 836192"/>
                  <a:gd name="connsiteY3" fmla="*/ 417311 h 1264644"/>
                  <a:gd name="connsiteX4" fmla="*/ 678221 w 836192"/>
                  <a:gd name="connsiteY4" fmla="*/ 510518 h 1264644"/>
                  <a:gd name="connsiteX5" fmla="*/ 678221 w 836192"/>
                  <a:gd name="connsiteY5" fmla="*/ 290211 h 1264644"/>
                  <a:gd name="connsiteX6" fmla="*/ 417043 w 836192"/>
                  <a:gd name="connsiteY6" fmla="*/ 52958 h 1264644"/>
                  <a:gd name="connsiteX7" fmla="*/ 417043 w 836192"/>
                  <a:gd name="connsiteY7" fmla="*/ 0 h 1264644"/>
                  <a:gd name="connsiteX8" fmla="*/ 730878 w 836192"/>
                  <a:gd name="connsiteY8" fmla="*/ 285975 h 1264644"/>
                  <a:gd name="connsiteX9" fmla="*/ 730878 w 836192"/>
                  <a:gd name="connsiteY9" fmla="*/ 290211 h 1264644"/>
                  <a:gd name="connsiteX10" fmla="*/ 730878 w 836192"/>
                  <a:gd name="connsiteY10" fmla="*/ 563476 h 1264644"/>
                  <a:gd name="connsiteX11" fmla="*/ 836192 w 836192"/>
                  <a:gd name="connsiteY11" fmla="*/ 843096 h 1264644"/>
                  <a:gd name="connsiteX12" fmla="*/ 417043 w 836192"/>
                  <a:gd name="connsiteY12" fmla="*/ 1264644 h 1264644"/>
                  <a:gd name="connsiteX13" fmla="*/ 0 w 836192"/>
                  <a:gd name="connsiteY13" fmla="*/ 843096 h 1264644"/>
                  <a:gd name="connsiteX14" fmla="*/ 105314 w 836192"/>
                  <a:gd name="connsiteY14" fmla="*/ 563476 h 1264644"/>
                  <a:gd name="connsiteX15" fmla="*/ 105314 w 836192"/>
                  <a:gd name="connsiteY15" fmla="*/ 285975 h 1264644"/>
                  <a:gd name="connsiteX16" fmla="*/ 417043 w 836192"/>
                  <a:gd name="connsiteY16" fmla="*/ 0 h 126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36192" h="1264644">
                    <a:moveTo>
                      <a:pt x="417043" y="52958"/>
                    </a:moveTo>
                    <a:cubicBezTo>
                      <a:pt x="290666" y="52958"/>
                      <a:pt x="183246" y="152520"/>
                      <a:pt x="155864" y="290211"/>
                    </a:cubicBezTo>
                    <a:lnTo>
                      <a:pt x="155864" y="510518"/>
                    </a:lnTo>
                    <a:cubicBezTo>
                      <a:pt x="227478" y="453323"/>
                      <a:pt x="318048" y="417311"/>
                      <a:pt x="417043" y="417311"/>
                    </a:cubicBezTo>
                    <a:cubicBezTo>
                      <a:pt x="516038" y="417311"/>
                      <a:pt x="604502" y="453323"/>
                      <a:pt x="678221" y="510518"/>
                    </a:cubicBezTo>
                    <a:lnTo>
                      <a:pt x="678221" y="290211"/>
                    </a:lnTo>
                    <a:cubicBezTo>
                      <a:pt x="652946" y="152520"/>
                      <a:pt x="541313" y="52958"/>
                      <a:pt x="417043" y="52958"/>
                    </a:cubicBezTo>
                    <a:close/>
                    <a:moveTo>
                      <a:pt x="417043" y="0"/>
                    </a:moveTo>
                    <a:cubicBezTo>
                      <a:pt x="568695" y="0"/>
                      <a:pt x="699284" y="120745"/>
                      <a:pt x="730878" y="285975"/>
                    </a:cubicBezTo>
                    <a:lnTo>
                      <a:pt x="730878" y="290211"/>
                    </a:lnTo>
                    <a:lnTo>
                      <a:pt x="730878" y="563476"/>
                    </a:lnTo>
                    <a:cubicBezTo>
                      <a:pt x="794066" y="637618"/>
                      <a:pt x="836192" y="737179"/>
                      <a:pt x="836192" y="843096"/>
                    </a:cubicBezTo>
                    <a:cubicBezTo>
                      <a:pt x="836192" y="1076112"/>
                      <a:pt x="646627" y="1264644"/>
                      <a:pt x="417043" y="1264644"/>
                    </a:cubicBezTo>
                    <a:cubicBezTo>
                      <a:pt x="187458" y="1264644"/>
                      <a:pt x="0" y="1076112"/>
                      <a:pt x="0" y="843096"/>
                    </a:cubicBezTo>
                    <a:cubicBezTo>
                      <a:pt x="0" y="737179"/>
                      <a:pt x="42125" y="637618"/>
                      <a:pt x="105314" y="563476"/>
                    </a:cubicBezTo>
                    <a:lnTo>
                      <a:pt x="105314" y="285975"/>
                    </a:lnTo>
                    <a:cubicBezTo>
                      <a:pt x="136908" y="120745"/>
                      <a:pt x="265391" y="0"/>
                      <a:pt x="4170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3" name="Freeform 80">
                <a:extLst>
                  <a:ext uri="{FF2B5EF4-FFF2-40B4-BE49-F238E27FC236}">
                    <a16:creationId xmlns:a16="http://schemas.microsoft.com/office/drawing/2014/main" xmlns="" id="{CED2FDBF-5ACA-4DF6-B306-E0452814B941}"/>
                  </a:ext>
                </a:extLst>
              </p:cNvPr>
              <p:cNvSpPr/>
              <p:nvPr/>
            </p:nvSpPr>
            <p:spPr>
              <a:xfrm>
                <a:off x="4251421" y="2243290"/>
                <a:ext cx="236606" cy="547298"/>
              </a:xfrm>
              <a:custGeom>
                <a:avLst/>
                <a:gdLst>
                  <a:gd name="connsiteX0" fmla="*/ 119695 w 236606"/>
                  <a:gd name="connsiteY0" fmla="*/ 148320 h 547297"/>
                  <a:gd name="connsiteX1" fmla="*/ 236606 w 236606"/>
                  <a:gd name="connsiteY1" fmla="*/ 265046 h 547297"/>
                  <a:gd name="connsiteX2" fmla="*/ 236606 w 236606"/>
                  <a:gd name="connsiteY2" fmla="*/ 501276 h 547297"/>
                  <a:gd name="connsiteX3" fmla="*/ 227342 w 236606"/>
                  <a:gd name="connsiteY3" fmla="*/ 546481 h 547297"/>
                  <a:gd name="connsiteX4" fmla="*/ 226789 w 236606"/>
                  <a:gd name="connsiteY4" fmla="*/ 547297 h 547297"/>
                  <a:gd name="connsiteX5" fmla="*/ 189929 w 236606"/>
                  <a:gd name="connsiteY5" fmla="*/ 535726 h 547297"/>
                  <a:gd name="connsiteX6" fmla="*/ 6325 w 236606"/>
                  <a:gd name="connsiteY6" fmla="*/ 383057 h 547297"/>
                  <a:gd name="connsiteX7" fmla="*/ 0 w 236606"/>
                  <a:gd name="connsiteY7" fmla="*/ 371306 h 547297"/>
                  <a:gd name="connsiteX8" fmla="*/ 0 w 236606"/>
                  <a:gd name="connsiteY8" fmla="*/ 364706 h 547297"/>
                  <a:gd name="connsiteX9" fmla="*/ 0 w 236606"/>
                  <a:gd name="connsiteY9" fmla="*/ 265046 h 547297"/>
                  <a:gd name="connsiteX10" fmla="*/ 119695 w 236606"/>
                  <a:gd name="connsiteY10" fmla="*/ 148320 h 547297"/>
                  <a:gd name="connsiteX11" fmla="*/ 118892 w 236606"/>
                  <a:gd name="connsiteY11" fmla="*/ 0 h 547297"/>
                  <a:gd name="connsiteX12" fmla="*/ 181281 w 236606"/>
                  <a:gd name="connsiteY12" fmla="*/ 62978 h 547297"/>
                  <a:gd name="connsiteX13" fmla="*/ 118892 w 236606"/>
                  <a:gd name="connsiteY13" fmla="*/ 125956 h 547297"/>
                  <a:gd name="connsiteX14" fmla="*/ 56503 w 236606"/>
                  <a:gd name="connsiteY14" fmla="*/ 62978 h 547297"/>
                  <a:gd name="connsiteX15" fmla="*/ 118892 w 236606"/>
                  <a:gd name="connsiteY15" fmla="*/ 0 h 54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6606" h="547297">
                    <a:moveTo>
                      <a:pt x="119695" y="148320"/>
                    </a:moveTo>
                    <a:cubicBezTo>
                      <a:pt x="183717" y="148320"/>
                      <a:pt x="236606" y="201124"/>
                      <a:pt x="236606" y="265046"/>
                    </a:cubicBezTo>
                    <a:cubicBezTo>
                      <a:pt x="236606" y="501276"/>
                      <a:pt x="236606" y="501276"/>
                      <a:pt x="236606" y="501276"/>
                    </a:cubicBezTo>
                    <a:cubicBezTo>
                      <a:pt x="236606" y="517256"/>
                      <a:pt x="233301" y="532542"/>
                      <a:pt x="227342" y="546481"/>
                    </a:cubicBezTo>
                    <a:lnTo>
                      <a:pt x="226789" y="547297"/>
                    </a:lnTo>
                    <a:lnTo>
                      <a:pt x="189929" y="535726"/>
                    </a:lnTo>
                    <a:cubicBezTo>
                      <a:pt x="115140" y="503753"/>
                      <a:pt x="51384" y="450331"/>
                      <a:pt x="6325" y="383057"/>
                    </a:cubicBezTo>
                    <a:lnTo>
                      <a:pt x="0" y="371306"/>
                    </a:lnTo>
                    <a:lnTo>
                      <a:pt x="0" y="364706"/>
                    </a:lnTo>
                    <a:cubicBezTo>
                      <a:pt x="0" y="265046"/>
                      <a:pt x="0" y="265046"/>
                      <a:pt x="0" y="265046"/>
                    </a:cubicBezTo>
                    <a:cubicBezTo>
                      <a:pt x="0" y="201124"/>
                      <a:pt x="52888" y="148320"/>
                      <a:pt x="119695" y="148320"/>
                    </a:cubicBezTo>
                    <a:close/>
                    <a:moveTo>
                      <a:pt x="118892" y="0"/>
                    </a:moveTo>
                    <a:cubicBezTo>
                      <a:pt x="153348" y="0"/>
                      <a:pt x="181281" y="28196"/>
                      <a:pt x="181281" y="62978"/>
                    </a:cubicBezTo>
                    <a:cubicBezTo>
                      <a:pt x="181281" y="97760"/>
                      <a:pt x="153348" y="125956"/>
                      <a:pt x="118892" y="125956"/>
                    </a:cubicBezTo>
                    <a:cubicBezTo>
                      <a:pt x="84436" y="125956"/>
                      <a:pt x="56503" y="97760"/>
                      <a:pt x="56503" y="62978"/>
                    </a:cubicBezTo>
                    <a:cubicBezTo>
                      <a:pt x="56503" y="28196"/>
                      <a:pt x="84436" y="0"/>
                      <a:pt x="11889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4" name="Freeform 81">
                <a:extLst>
                  <a:ext uri="{FF2B5EF4-FFF2-40B4-BE49-F238E27FC236}">
                    <a16:creationId xmlns:a16="http://schemas.microsoft.com/office/drawing/2014/main" xmlns="" id="{1EBF5017-CFE9-4DAC-8175-44E0E12AEE19}"/>
                  </a:ext>
                </a:extLst>
              </p:cNvPr>
              <p:cNvSpPr/>
              <p:nvPr/>
            </p:nvSpPr>
            <p:spPr>
              <a:xfrm>
                <a:off x="4718748" y="2243290"/>
                <a:ext cx="234253" cy="547339"/>
              </a:xfrm>
              <a:custGeom>
                <a:avLst/>
                <a:gdLst>
                  <a:gd name="connsiteX0" fmla="*/ 117126 w 234252"/>
                  <a:gd name="connsiteY0" fmla="*/ 148320 h 547339"/>
                  <a:gd name="connsiteX1" fmla="*/ 234252 w 234252"/>
                  <a:gd name="connsiteY1" fmla="*/ 265046 h 547339"/>
                  <a:gd name="connsiteX2" fmla="*/ 234252 w 234252"/>
                  <a:gd name="connsiteY2" fmla="*/ 343020 h 547339"/>
                  <a:gd name="connsiteX3" fmla="*/ 234252 w 234252"/>
                  <a:gd name="connsiteY3" fmla="*/ 378327 h 547339"/>
                  <a:gd name="connsiteX4" fmla="*/ 231684 w 234252"/>
                  <a:gd name="connsiteY4" fmla="*/ 383057 h 547339"/>
                  <a:gd name="connsiteX5" fmla="*/ 46970 w 234252"/>
                  <a:gd name="connsiteY5" fmla="*/ 535726 h 547339"/>
                  <a:gd name="connsiteX6" fmla="*/ 9864 w 234252"/>
                  <a:gd name="connsiteY6" fmla="*/ 547339 h 547339"/>
                  <a:gd name="connsiteX7" fmla="*/ 9281 w 234252"/>
                  <a:gd name="connsiteY7" fmla="*/ 546481 h 547339"/>
                  <a:gd name="connsiteX8" fmla="*/ 0 w 234252"/>
                  <a:gd name="connsiteY8" fmla="*/ 501276 h 547339"/>
                  <a:gd name="connsiteX9" fmla="*/ 0 w 234252"/>
                  <a:gd name="connsiteY9" fmla="*/ 265046 h 547339"/>
                  <a:gd name="connsiteX10" fmla="*/ 117126 w 234252"/>
                  <a:gd name="connsiteY10" fmla="*/ 148320 h 547339"/>
                  <a:gd name="connsiteX11" fmla="*/ 117127 w 234252"/>
                  <a:gd name="connsiteY11" fmla="*/ 0 h 547339"/>
                  <a:gd name="connsiteX12" fmla="*/ 181282 w 234252"/>
                  <a:gd name="connsiteY12" fmla="*/ 62978 h 547339"/>
                  <a:gd name="connsiteX13" fmla="*/ 117127 w 234252"/>
                  <a:gd name="connsiteY13" fmla="*/ 125956 h 547339"/>
                  <a:gd name="connsiteX14" fmla="*/ 52972 w 234252"/>
                  <a:gd name="connsiteY14" fmla="*/ 62978 h 547339"/>
                  <a:gd name="connsiteX15" fmla="*/ 117127 w 234252"/>
                  <a:gd name="connsiteY15" fmla="*/ 0 h 5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252" h="547339">
                    <a:moveTo>
                      <a:pt x="117126" y="148320"/>
                    </a:moveTo>
                    <a:cubicBezTo>
                      <a:pt x="181267" y="148320"/>
                      <a:pt x="234252" y="201124"/>
                      <a:pt x="234252" y="265046"/>
                    </a:cubicBezTo>
                    <a:cubicBezTo>
                      <a:pt x="234252" y="294575"/>
                      <a:pt x="234252" y="320413"/>
                      <a:pt x="234252" y="343020"/>
                    </a:cubicBezTo>
                    <a:lnTo>
                      <a:pt x="234252" y="378327"/>
                    </a:lnTo>
                    <a:lnTo>
                      <a:pt x="231684" y="383057"/>
                    </a:lnTo>
                    <a:cubicBezTo>
                      <a:pt x="186256" y="450331"/>
                      <a:pt x="122055" y="503753"/>
                      <a:pt x="46970" y="535726"/>
                    </a:cubicBezTo>
                    <a:lnTo>
                      <a:pt x="9864" y="547339"/>
                    </a:lnTo>
                    <a:lnTo>
                      <a:pt x="9281" y="546481"/>
                    </a:lnTo>
                    <a:cubicBezTo>
                      <a:pt x="3312" y="532542"/>
                      <a:pt x="0" y="517256"/>
                      <a:pt x="0" y="501276"/>
                    </a:cubicBezTo>
                    <a:cubicBezTo>
                      <a:pt x="0" y="265046"/>
                      <a:pt x="0" y="265046"/>
                      <a:pt x="0" y="265046"/>
                    </a:cubicBezTo>
                    <a:cubicBezTo>
                      <a:pt x="0" y="201124"/>
                      <a:pt x="52986" y="148320"/>
                      <a:pt x="117126" y="148320"/>
                    </a:cubicBezTo>
                    <a:close/>
                    <a:moveTo>
                      <a:pt x="117127" y="0"/>
                    </a:moveTo>
                    <a:cubicBezTo>
                      <a:pt x="152559" y="0"/>
                      <a:pt x="181282" y="28196"/>
                      <a:pt x="181282" y="62978"/>
                    </a:cubicBezTo>
                    <a:cubicBezTo>
                      <a:pt x="181282" y="97760"/>
                      <a:pt x="152559" y="125956"/>
                      <a:pt x="117127" y="125956"/>
                    </a:cubicBezTo>
                    <a:cubicBezTo>
                      <a:pt x="81695" y="125956"/>
                      <a:pt x="52972" y="97760"/>
                      <a:pt x="52972" y="62978"/>
                    </a:cubicBezTo>
                    <a:cubicBezTo>
                      <a:pt x="52972" y="28196"/>
                      <a:pt x="81695" y="0"/>
                      <a:pt x="11712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5" name="Freeform 82">
                <a:extLst>
                  <a:ext uri="{FF2B5EF4-FFF2-40B4-BE49-F238E27FC236}">
                    <a16:creationId xmlns:a16="http://schemas.microsoft.com/office/drawing/2014/main" xmlns="" id="{C0903F08-FB4A-4186-AD90-5790B633BFCE}"/>
                  </a:ext>
                </a:extLst>
              </p:cNvPr>
              <p:cNvSpPr/>
              <p:nvPr/>
            </p:nvSpPr>
            <p:spPr>
              <a:xfrm>
                <a:off x="4430349" y="2117456"/>
                <a:ext cx="347257" cy="693602"/>
              </a:xfrm>
              <a:custGeom>
                <a:avLst/>
                <a:gdLst>
                  <a:gd name="connsiteX0" fmla="*/ 172240 w 347257"/>
                  <a:gd name="connsiteY0" fmla="*/ 220127 h 693602"/>
                  <a:gd name="connsiteX1" fmla="*/ 347257 w 347257"/>
                  <a:gd name="connsiteY1" fmla="*/ 392553 h 693602"/>
                  <a:gd name="connsiteX2" fmla="*/ 347257 w 347257"/>
                  <a:gd name="connsiteY2" fmla="*/ 595136 h 693602"/>
                  <a:gd name="connsiteX3" fmla="*/ 347257 w 347257"/>
                  <a:gd name="connsiteY3" fmla="*/ 654015 h 693602"/>
                  <a:gd name="connsiteX4" fmla="*/ 335369 w 347257"/>
                  <a:gd name="connsiteY4" fmla="*/ 660503 h 693602"/>
                  <a:gd name="connsiteX5" fmla="*/ 173021 w 347257"/>
                  <a:gd name="connsiteY5" fmla="*/ 693602 h 693602"/>
                  <a:gd name="connsiteX6" fmla="*/ 11002 w 347257"/>
                  <a:gd name="connsiteY6" fmla="*/ 660503 h 693602"/>
                  <a:gd name="connsiteX7" fmla="*/ 0 w 347257"/>
                  <a:gd name="connsiteY7" fmla="*/ 654470 h 693602"/>
                  <a:gd name="connsiteX8" fmla="*/ 0 w 347257"/>
                  <a:gd name="connsiteY8" fmla="*/ 627302 h 693602"/>
                  <a:gd name="connsiteX9" fmla="*/ 0 w 347257"/>
                  <a:gd name="connsiteY9" fmla="*/ 392553 h 693602"/>
                  <a:gd name="connsiteX10" fmla="*/ 172240 w 347257"/>
                  <a:gd name="connsiteY10" fmla="*/ 220127 h 693602"/>
                  <a:gd name="connsiteX11" fmla="*/ 173628 w 347257"/>
                  <a:gd name="connsiteY11" fmla="*/ 0 h 693602"/>
                  <a:gd name="connsiteX12" fmla="*/ 267211 w 347257"/>
                  <a:gd name="connsiteY12" fmla="*/ 94760 h 693602"/>
                  <a:gd name="connsiteX13" fmla="*/ 173628 w 347257"/>
                  <a:gd name="connsiteY13" fmla="*/ 189520 h 693602"/>
                  <a:gd name="connsiteX14" fmla="*/ 80045 w 347257"/>
                  <a:gd name="connsiteY14" fmla="*/ 94760 h 693602"/>
                  <a:gd name="connsiteX15" fmla="*/ 173628 w 347257"/>
                  <a:gd name="connsiteY15" fmla="*/ 0 h 69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7257" h="693602">
                    <a:moveTo>
                      <a:pt x="172240" y="220127"/>
                    </a:moveTo>
                    <a:cubicBezTo>
                      <a:pt x="269472" y="220127"/>
                      <a:pt x="347257" y="297997"/>
                      <a:pt x="347257" y="392553"/>
                    </a:cubicBezTo>
                    <a:cubicBezTo>
                      <a:pt x="347257" y="480156"/>
                      <a:pt x="347257" y="545859"/>
                      <a:pt x="347257" y="595136"/>
                    </a:cubicBezTo>
                    <a:lnTo>
                      <a:pt x="347257" y="654015"/>
                    </a:lnTo>
                    <a:lnTo>
                      <a:pt x="335369" y="660503"/>
                    </a:lnTo>
                    <a:cubicBezTo>
                      <a:pt x="285312" y="681819"/>
                      <a:pt x="230417" y="693602"/>
                      <a:pt x="173021" y="693602"/>
                    </a:cubicBezTo>
                    <a:cubicBezTo>
                      <a:pt x="115625" y="693602"/>
                      <a:pt x="60862" y="681819"/>
                      <a:pt x="11002" y="660503"/>
                    </a:cubicBezTo>
                    <a:lnTo>
                      <a:pt x="0" y="654470"/>
                    </a:lnTo>
                    <a:lnTo>
                      <a:pt x="0" y="627302"/>
                    </a:lnTo>
                    <a:cubicBezTo>
                      <a:pt x="0" y="392553"/>
                      <a:pt x="0" y="392553"/>
                      <a:pt x="0" y="392553"/>
                    </a:cubicBezTo>
                    <a:cubicBezTo>
                      <a:pt x="0" y="297997"/>
                      <a:pt x="77786" y="220127"/>
                      <a:pt x="172240" y="220127"/>
                    </a:cubicBezTo>
                    <a:close/>
                    <a:moveTo>
                      <a:pt x="173628" y="0"/>
                    </a:moveTo>
                    <a:cubicBezTo>
                      <a:pt x="225312" y="0"/>
                      <a:pt x="267211" y="42425"/>
                      <a:pt x="267211" y="94760"/>
                    </a:cubicBezTo>
                    <a:cubicBezTo>
                      <a:pt x="267211" y="147095"/>
                      <a:pt x="225312" y="189520"/>
                      <a:pt x="173628" y="189520"/>
                    </a:cubicBezTo>
                    <a:cubicBezTo>
                      <a:pt x="121944" y="189520"/>
                      <a:pt x="80045" y="147095"/>
                      <a:pt x="80045" y="94760"/>
                    </a:cubicBezTo>
                    <a:cubicBezTo>
                      <a:pt x="80045" y="42425"/>
                      <a:pt x="121944" y="0"/>
                      <a:pt x="1736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AB0A407-6639-4CEC-B596-74BED18A755C}"/>
              </a:ext>
            </a:extLst>
          </p:cNvPr>
          <p:cNvGrpSpPr/>
          <p:nvPr/>
        </p:nvGrpSpPr>
        <p:grpSpPr>
          <a:xfrm>
            <a:off x="754764" y="3705737"/>
            <a:ext cx="946880" cy="946880"/>
            <a:chOff x="353595" y="3675061"/>
            <a:chExt cx="1145202" cy="1145202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xmlns="" id="{30FD3AA2-744D-42E3-8A31-C1E4B39A041E}"/>
                </a:ext>
              </a:extLst>
            </p:cNvPr>
            <p:cNvSpPr/>
            <p:nvPr/>
          </p:nvSpPr>
          <p:spPr>
            <a:xfrm>
              <a:off x="353595" y="3675061"/>
              <a:ext cx="1145202" cy="114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1" tIns="45695" rIns="91391" bIns="45695" rtlCol="0" anchor="ctr"/>
            <a:lstStyle/>
            <a:p>
              <a:pPr algn="ctr" defTabSz="456972" eaLnBrk="1" hangingPunct="1">
                <a:defRPr/>
              </a:pPr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09E2A730-681A-4E3C-9939-695930E9AF44}"/>
                </a:ext>
              </a:extLst>
            </p:cNvPr>
            <p:cNvGrpSpPr/>
            <p:nvPr/>
          </p:nvGrpSpPr>
          <p:grpSpPr>
            <a:xfrm>
              <a:off x="596733" y="3805755"/>
              <a:ext cx="768391" cy="768298"/>
              <a:chOff x="6754919" y="2118351"/>
              <a:chExt cx="1441903" cy="1441729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81562B90-5607-45CF-8E15-8922BC1DF4FC}"/>
                  </a:ext>
                </a:extLst>
              </p:cNvPr>
              <p:cNvSpPr/>
              <p:nvPr/>
            </p:nvSpPr>
            <p:spPr>
              <a:xfrm>
                <a:off x="6768148" y="2458589"/>
                <a:ext cx="1087737" cy="108773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9" name="Freeform 86">
                <a:extLst>
                  <a:ext uri="{FF2B5EF4-FFF2-40B4-BE49-F238E27FC236}">
                    <a16:creationId xmlns:a16="http://schemas.microsoft.com/office/drawing/2014/main" xmlns="" id="{1B808EFC-1306-4804-A180-C1247F14F008}"/>
                  </a:ext>
                </a:extLst>
              </p:cNvPr>
              <p:cNvSpPr/>
              <p:nvPr/>
            </p:nvSpPr>
            <p:spPr>
              <a:xfrm>
                <a:off x="7287759" y="2118351"/>
                <a:ext cx="909063" cy="918065"/>
              </a:xfrm>
              <a:custGeom>
                <a:avLst/>
                <a:gdLst>
                  <a:gd name="connsiteX0" fmla="*/ 680390 w 909300"/>
                  <a:gd name="connsiteY0" fmla="*/ 0 h 918304"/>
                  <a:gd name="connsiteX1" fmla="*/ 717405 w 909300"/>
                  <a:gd name="connsiteY1" fmla="*/ 15015 h 918304"/>
                  <a:gd name="connsiteX2" fmla="*/ 731230 w 909300"/>
                  <a:gd name="connsiteY2" fmla="*/ 40734 h 918304"/>
                  <a:gd name="connsiteX3" fmla="*/ 755906 w 909300"/>
                  <a:gd name="connsiteY3" fmla="*/ 155652 h 918304"/>
                  <a:gd name="connsiteX4" fmla="*/ 867843 w 909300"/>
                  <a:gd name="connsiteY4" fmla="*/ 178249 h 918304"/>
                  <a:gd name="connsiteX5" fmla="*/ 894303 w 909300"/>
                  <a:gd name="connsiteY5" fmla="*/ 192521 h 918304"/>
                  <a:gd name="connsiteX6" fmla="*/ 893857 w 909300"/>
                  <a:gd name="connsiteY6" fmla="*/ 266408 h 918304"/>
                  <a:gd name="connsiteX7" fmla="*/ 681282 w 909300"/>
                  <a:gd name="connsiteY7" fmla="*/ 479148 h 918304"/>
                  <a:gd name="connsiteX8" fmla="*/ 637280 w 909300"/>
                  <a:gd name="connsiteY8" fmla="*/ 497582 h 918304"/>
                  <a:gd name="connsiteX9" fmla="*/ 631780 w 909300"/>
                  <a:gd name="connsiteY9" fmla="*/ 497136 h 918304"/>
                  <a:gd name="connsiteX10" fmla="*/ 489221 w 909300"/>
                  <a:gd name="connsiteY10" fmla="*/ 484500 h 918304"/>
                  <a:gd name="connsiteX11" fmla="*/ 66746 w 909300"/>
                  <a:gd name="connsiteY11" fmla="*/ 907005 h 918304"/>
                  <a:gd name="connsiteX12" fmla="*/ 38947 w 909300"/>
                  <a:gd name="connsiteY12" fmla="*/ 918304 h 918304"/>
                  <a:gd name="connsiteX13" fmla="*/ 11297 w 909300"/>
                  <a:gd name="connsiteY13" fmla="*/ 907005 h 918304"/>
                  <a:gd name="connsiteX14" fmla="*/ 0 w 909300"/>
                  <a:gd name="connsiteY14" fmla="*/ 879354 h 918304"/>
                  <a:gd name="connsiteX15" fmla="*/ 11297 w 909300"/>
                  <a:gd name="connsiteY15" fmla="*/ 851702 h 918304"/>
                  <a:gd name="connsiteX16" fmla="*/ 427083 w 909300"/>
                  <a:gd name="connsiteY16" fmla="*/ 435886 h 918304"/>
                  <a:gd name="connsiteX17" fmla="*/ 426191 w 909300"/>
                  <a:gd name="connsiteY17" fmla="*/ 429196 h 918304"/>
                  <a:gd name="connsiteX18" fmla="*/ 413704 w 909300"/>
                  <a:gd name="connsiteY18" fmla="*/ 276071 h 918304"/>
                  <a:gd name="connsiteX19" fmla="*/ 431691 w 909300"/>
                  <a:gd name="connsiteY19" fmla="*/ 227012 h 918304"/>
                  <a:gd name="connsiteX20" fmla="*/ 643523 w 909300"/>
                  <a:gd name="connsiteY20" fmla="*/ 15015 h 918304"/>
                  <a:gd name="connsiteX21" fmla="*/ 680390 w 909300"/>
                  <a:gd name="connsiteY21" fmla="*/ 0 h 91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9300" h="918304">
                    <a:moveTo>
                      <a:pt x="680390" y="0"/>
                    </a:moveTo>
                    <a:cubicBezTo>
                      <a:pt x="694661" y="0"/>
                      <a:pt x="707742" y="5501"/>
                      <a:pt x="717405" y="15015"/>
                    </a:cubicBezTo>
                    <a:cubicBezTo>
                      <a:pt x="724540" y="22151"/>
                      <a:pt x="729148" y="31071"/>
                      <a:pt x="731230" y="40734"/>
                    </a:cubicBezTo>
                    <a:lnTo>
                      <a:pt x="755906" y="155652"/>
                    </a:lnTo>
                    <a:lnTo>
                      <a:pt x="867843" y="178249"/>
                    </a:lnTo>
                    <a:cubicBezTo>
                      <a:pt x="877951" y="180331"/>
                      <a:pt x="887168" y="185386"/>
                      <a:pt x="894303" y="192521"/>
                    </a:cubicBezTo>
                    <a:cubicBezTo>
                      <a:pt x="914372" y="212740"/>
                      <a:pt x="914372" y="245446"/>
                      <a:pt x="893857" y="266408"/>
                    </a:cubicBezTo>
                    <a:lnTo>
                      <a:pt x="681282" y="479148"/>
                    </a:lnTo>
                    <a:cubicBezTo>
                      <a:pt x="669538" y="491338"/>
                      <a:pt x="654078" y="497582"/>
                      <a:pt x="637280" y="497582"/>
                    </a:cubicBezTo>
                    <a:cubicBezTo>
                      <a:pt x="635645" y="497582"/>
                      <a:pt x="633415" y="497136"/>
                      <a:pt x="631780" y="497136"/>
                    </a:cubicBezTo>
                    <a:lnTo>
                      <a:pt x="489221" y="484500"/>
                    </a:lnTo>
                    <a:lnTo>
                      <a:pt x="66746" y="907005"/>
                    </a:lnTo>
                    <a:cubicBezTo>
                      <a:pt x="59164" y="914141"/>
                      <a:pt x="49353" y="918304"/>
                      <a:pt x="38947" y="918304"/>
                    </a:cubicBezTo>
                    <a:cubicBezTo>
                      <a:pt x="28392" y="918304"/>
                      <a:pt x="18879" y="914587"/>
                      <a:pt x="11297" y="907005"/>
                    </a:cubicBezTo>
                    <a:cubicBezTo>
                      <a:pt x="4162" y="899424"/>
                      <a:pt x="0" y="889909"/>
                      <a:pt x="0" y="879354"/>
                    </a:cubicBezTo>
                    <a:cubicBezTo>
                      <a:pt x="0" y="868799"/>
                      <a:pt x="3716" y="859284"/>
                      <a:pt x="11297" y="851702"/>
                    </a:cubicBezTo>
                    <a:lnTo>
                      <a:pt x="427083" y="435886"/>
                    </a:lnTo>
                    <a:cubicBezTo>
                      <a:pt x="426637" y="433804"/>
                      <a:pt x="426191" y="431277"/>
                      <a:pt x="426191" y="429196"/>
                    </a:cubicBezTo>
                    <a:lnTo>
                      <a:pt x="413704" y="276071"/>
                    </a:lnTo>
                    <a:cubicBezTo>
                      <a:pt x="411920" y="257934"/>
                      <a:pt x="418610" y="239945"/>
                      <a:pt x="431691" y="227012"/>
                    </a:cubicBezTo>
                    <a:lnTo>
                      <a:pt x="643523" y="15015"/>
                    </a:lnTo>
                    <a:cubicBezTo>
                      <a:pt x="653632" y="5501"/>
                      <a:pt x="666565" y="0"/>
                      <a:pt x="68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0" name="Freeform 87">
                <a:extLst>
                  <a:ext uri="{FF2B5EF4-FFF2-40B4-BE49-F238E27FC236}">
                    <a16:creationId xmlns:a16="http://schemas.microsoft.com/office/drawing/2014/main" xmlns="" id="{251FD030-346F-47AD-A254-A5C14DB9739D}"/>
                  </a:ext>
                </a:extLst>
              </p:cNvPr>
              <p:cNvSpPr/>
              <p:nvPr/>
            </p:nvSpPr>
            <p:spPr>
              <a:xfrm>
                <a:off x="6754919" y="2441463"/>
                <a:ext cx="1119274" cy="1118617"/>
              </a:xfrm>
              <a:custGeom>
                <a:avLst/>
                <a:gdLst>
                  <a:gd name="connsiteX0" fmla="*/ 559857 w 1119565"/>
                  <a:gd name="connsiteY0" fmla="*/ 0 h 1118908"/>
                  <a:gd name="connsiteX1" fmla="*/ 856068 w 1119565"/>
                  <a:gd name="connsiteY1" fmla="*/ 85166 h 1118908"/>
                  <a:gd name="connsiteX2" fmla="*/ 864842 w 1119565"/>
                  <a:gd name="connsiteY2" fmla="*/ 99435 h 1118908"/>
                  <a:gd name="connsiteX3" fmla="*/ 859042 w 1119565"/>
                  <a:gd name="connsiteY3" fmla="*/ 115339 h 1118908"/>
                  <a:gd name="connsiteX4" fmla="*/ 822908 w 1119565"/>
                  <a:gd name="connsiteY4" fmla="*/ 150119 h 1118908"/>
                  <a:gd name="connsiteX5" fmla="*/ 799413 w 1119565"/>
                  <a:gd name="connsiteY5" fmla="*/ 153091 h 1118908"/>
                  <a:gd name="connsiteX6" fmla="*/ 559411 w 1119565"/>
                  <a:gd name="connsiteY6" fmla="*/ 87693 h 1118908"/>
                  <a:gd name="connsiteX7" fmla="*/ 87288 w 1119565"/>
                  <a:gd name="connsiteY7" fmla="*/ 559454 h 1118908"/>
                  <a:gd name="connsiteX8" fmla="*/ 559411 w 1119565"/>
                  <a:gd name="connsiteY8" fmla="*/ 1031215 h 1118908"/>
                  <a:gd name="connsiteX9" fmla="*/ 1031535 w 1119565"/>
                  <a:gd name="connsiteY9" fmla="*/ 559454 h 1118908"/>
                  <a:gd name="connsiteX10" fmla="*/ 962687 w 1119565"/>
                  <a:gd name="connsiteY10" fmla="*/ 314061 h 1118908"/>
                  <a:gd name="connsiteX11" fmla="*/ 965660 w 1119565"/>
                  <a:gd name="connsiteY11" fmla="*/ 290280 h 1118908"/>
                  <a:gd name="connsiteX12" fmla="*/ 1000903 w 1119565"/>
                  <a:gd name="connsiteY12" fmla="*/ 255054 h 1118908"/>
                  <a:gd name="connsiteX13" fmla="*/ 1016813 w 1119565"/>
                  <a:gd name="connsiteY13" fmla="*/ 249554 h 1118908"/>
                  <a:gd name="connsiteX14" fmla="*/ 1031535 w 1119565"/>
                  <a:gd name="connsiteY14" fmla="*/ 258324 h 1118908"/>
                  <a:gd name="connsiteX15" fmla="*/ 1119565 w 1119565"/>
                  <a:gd name="connsiteY15" fmla="*/ 559454 h 1118908"/>
                  <a:gd name="connsiteX16" fmla="*/ 559857 w 1119565"/>
                  <a:gd name="connsiteY16" fmla="*/ 1118908 h 1118908"/>
                  <a:gd name="connsiteX17" fmla="*/ 0 w 1119565"/>
                  <a:gd name="connsiteY17" fmla="*/ 559454 h 1118908"/>
                  <a:gd name="connsiteX18" fmla="*/ 559857 w 1119565"/>
                  <a:gd name="connsiteY18" fmla="*/ 0 h 111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19565" h="1118908">
                    <a:moveTo>
                      <a:pt x="559857" y="0"/>
                    </a:moveTo>
                    <a:cubicBezTo>
                      <a:pt x="664691" y="0"/>
                      <a:pt x="767145" y="29280"/>
                      <a:pt x="856068" y="85166"/>
                    </a:cubicBezTo>
                    <a:cubicBezTo>
                      <a:pt x="861124" y="87990"/>
                      <a:pt x="864396" y="93490"/>
                      <a:pt x="864842" y="99435"/>
                    </a:cubicBezTo>
                    <a:cubicBezTo>
                      <a:pt x="865288" y="105232"/>
                      <a:pt x="863206" y="111177"/>
                      <a:pt x="859042" y="115339"/>
                    </a:cubicBezTo>
                    <a:lnTo>
                      <a:pt x="822908" y="150119"/>
                    </a:lnTo>
                    <a:cubicBezTo>
                      <a:pt x="816663" y="156362"/>
                      <a:pt x="806997" y="157699"/>
                      <a:pt x="799413" y="153091"/>
                    </a:cubicBezTo>
                    <a:cubicBezTo>
                      <a:pt x="726848" y="110285"/>
                      <a:pt x="643724" y="87693"/>
                      <a:pt x="559411" y="87693"/>
                    </a:cubicBezTo>
                    <a:cubicBezTo>
                      <a:pt x="299186" y="87693"/>
                      <a:pt x="87288" y="298900"/>
                      <a:pt x="87288" y="559454"/>
                    </a:cubicBezTo>
                    <a:cubicBezTo>
                      <a:pt x="87288" y="819859"/>
                      <a:pt x="299186" y="1031215"/>
                      <a:pt x="559411" y="1031215"/>
                    </a:cubicBezTo>
                    <a:cubicBezTo>
                      <a:pt x="819637" y="1031215"/>
                      <a:pt x="1031535" y="820007"/>
                      <a:pt x="1031535" y="559454"/>
                    </a:cubicBezTo>
                    <a:cubicBezTo>
                      <a:pt x="1031535" y="472652"/>
                      <a:pt x="1008040" y="387931"/>
                      <a:pt x="962687" y="314061"/>
                    </a:cubicBezTo>
                    <a:cubicBezTo>
                      <a:pt x="958077" y="306629"/>
                      <a:pt x="959266" y="296522"/>
                      <a:pt x="965660" y="290280"/>
                    </a:cubicBezTo>
                    <a:lnTo>
                      <a:pt x="1000903" y="255054"/>
                    </a:lnTo>
                    <a:cubicBezTo>
                      <a:pt x="1005066" y="250743"/>
                      <a:pt x="1010866" y="249109"/>
                      <a:pt x="1016813" y="249554"/>
                    </a:cubicBezTo>
                    <a:cubicBezTo>
                      <a:pt x="1022613" y="250000"/>
                      <a:pt x="1027668" y="253270"/>
                      <a:pt x="1031535" y="258324"/>
                    </a:cubicBezTo>
                    <a:cubicBezTo>
                      <a:pt x="1088933" y="348098"/>
                      <a:pt x="1119565" y="452587"/>
                      <a:pt x="1119565" y="559454"/>
                    </a:cubicBezTo>
                    <a:cubicBezTo>
                      <a:pt x="1119565" y="868164"/>
                      <a:pt x="868262" y="1118908"/>
                      <a:pt x="559857" y="1118908"/>
                    </a:cubicBezTo>
                    <a:cubicBezTo>
                      <a:pt x="251007" y="1118908"/>
                      <a:pt x="0" y="867719"/>
                      <a:pt x="0" y="559454"/>
                    </a:cubicBezTo>
                    <a:cubicBezTo>
                      <a:pt x="0" y="251041"/>
                      <a:pt x="251007" y="0"/>
                      <a:pt x="559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1" name="Freeform 88">
                <a:extLst>
                  <a:ext uri="{FF2B5EF4-FFF2-40B4-BE49-F238E27FC236}">
                    <a16:creationId xmlns:a16="http://schemas.microsoft.com/office/drawing/2014/main" xmlns="" id="{3D4ED5D0-4691-4105-A647-AC414A229910}"/>
                  </a:ext>
                </a:extLst>
              </p:cNvPr>
              <p:cNvSpPr/>
              <p:nvPr/>
            </p:nvSpPr>
            <p:spPr>
              <a:xfrm>
                <a:off x="7037396" y="2724596"/>
                <a:ext cx="554320" cy="554319"/>
              </a:xfrm>
              <a:custGeom>
                <a:avLst/>
                <a:gdLst>
                  <a:gd name="connsiteX0" fmla="*/ 277306 w 554464"/>
                  <a:gd name="connsiteY0" fmla="*/ 0 h 554463"/>
                  <a:gd name="connsiteX1" fmla="*/ 371228 w 554464"/>
                  <a:gd name="connsiteY1" fmla="*/ 16347 h 554463"/>
                  <a:gd name="connsiteX2" fmla="*/ 383414 w 554464"/>
                  <a:gd name="connsiteY2" fmla="*/ 30167 h 554463"/>
                  <a:gd name="connsiteX3" fmla="*/ 378361 w 554464"/>
                  <a:gd name="connsiteY3" fmla="*/ 48149 h 554463"/>
                  <a:gd name="connsiteX4" fmla="*/ 338087 w 554464"/>
                  <a:gd name="connsiteY4" fmla="*/ 88422 h 554463"/>
                  <a:gd name="connsiteX5" fmla="*/ 319957 w 554464"/>
                  <a:gd name="connsiteY5" fmla="*/ 93475 h 554463"/>
                  <a:gd name="connsiteX6" fmla="*/ 276860 w 554464"/>
                  <a:gd name="connsiteY6" fmla="*/ 88422 h 554463"/>
                  <a:gd name="connsiteX7" fmla="*/ 89314 w 554464"/>
                  <a:gd name="connsiteY7" fmla="*/ 277603 h 554463"/>
                  <a:gd name="connsiteX8" fmla="*/ 144300 w 554464"/>
                  <a:gd name="connsiteY8" fmla="*/ 410609 h 554463"/>
                  <a:gd name="connsiteX9" fmla="*/ 277306 w 554464"/>
                  <a:gd name="connsiteY9" fmla="*/ 465446 h 554463"/>
                  <a:gd name="connsiteX10" fmla="*/ 465595 w 554464"/>
                  <a:gd name="connsiteY10" fmla="*/ 277157 h 554463"/>
                  <a:gd name="connsiteX11" fmla="*/ 461434 w 554464"/>
                  <a:gd name="connsiteY11" fmla="*/ 237775 h 554463"/>
                  <a:gd name="connsiteX12" fmla="*/ 466784 w 554464"/>
                  <a:gd name="connsiteY12" fmla="*/ 220091 h 554463"/>
                  <a:gd name="connsiteX13" fmla="*/ 507503 w 554464"/>
                  <a:gd name="connsiteY13" fmla="*/ 179520 h 554463"/>
                  <a:gd name="connsiteX14" fmla="*/ 525485 w 554464"/>
                  <a:gd name="connsiteY14" fmla="*/ 174467 h 554463"/>
                  <a:gd name="connsiteX15" fmla="*/ 539305 w 554464"/>
                  <a:gd name="connsiteY15" fmla="*/ 186951 h 554463"/>
                  <a:gd name="connsiteX16" fmla="*/ 554464 w 554464"/>
                  <a:gd name="connsiteY16" fmla="*/ 277157 h 554463"/>
                  <a:gd name="connsiteX17" fmla="*/ 277306 w 554464"/>
                  <a:gd name="connsiteY17" fmla="*/ 554463 h 554463"/>
                  <a:gd name="connsiteX18" fmla="*/ 81438 w 554464"/>
                  <a:gd name="connsiteY18" fmla="*/ 473025 h 554463"/>
                  <a:gd name="connsiteX19" fmla="*/ 0 w 554464"/>
                  <a:gd name="connsiteY19" fmla="*/ 277157 h 554463"/>
                  <a:gd name="connsiteX20" fmla="*/ 277306 w 554464"/>
                  <a:gd name="connsiteY20" fmla="*/ 0 h 55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4464" h="554463">
                    <a:moveTo>
                      <a:pt x="277306" y="0"/>
                    </a:moveTo>
                    <a:cubicBezTo>
                      <a:pt x="309554" y="0"/>
                      <a:pt x="341060" y="5349"/>
                      <a:pt x="371228" y="16347"/>
                    </a:cubicBezTo>
                    <a:cubicBezTo>
                      <a:pt x="377023" y="18427"/>
                      <a:pt x="382076" y="23926"/>
                      <a:pt x="383414" y="30167"/>
                    </a:cubicBezTo>
                    <a:cubicBezTo>
                      <a:pt x="385048" y="36855"/>
                      <a:pt x="382968" y="43542"/>
                      <a:pt x="378361" y="48149"/>
                    </a:cubicBezTo>
                    <a:lnTo>
                      <a:pt x="338087" y="88422"/>
                    </a:lnTo>
                    <a:cubicBezTo>
                      <a:pt x="333480" y="93029"/>
                      <a:pt x="326793" y="95110"/>
                      <a:pt x="319957" y="93475"/>
                    </a:cubicBezTo>
                    <a:cubicBezTo>
                      <a:pt x="305839" y="90206"/>
                      <a:pt x="291573" y="88422"/>
                      <a:pt x="276860" y="88422"/>
                    </a:cubicBezTo>
                    <a:cubicBezTo>
                      <a:pt x="173279" y="88422"/>
                      <a:pt x="89017" y="173130"/>
                      <a:pt x="89314" y="277603"/>
                    </a:cubicBezTo>
                    <a:cubicBezTo>
                      <a:pt x="89314" y="327981"/>
                      <a:pt x="108634" y="374942"/>
                      <a:pt x="144300" y="410609"/>
                    </a:cubicBezTo>
                    <a:cubicBezTo>
                      <a:pt x="179521" y="445829"/>
                      <a:pt x="226927" y="465446"/>
                      <a:pt x="277306" y="465446"/>
                    </a:cubicBezTo>
                    <a:cubicBezTo>
                      <a:pt x="381333" y="465446"/>
                      <a:pt x="465595" y="380738"/>
                      <a:pt x="465595" y="277157"/>
                    </a:cubicBezTo>
                    <a:cubicBezTo>
                      <a:pt x="465595" y="263782"/>
                      <a:pt x="463811" y="250704"/>
                      <a:pt x="461434" y="237775"/>
                    </a:cubicBezTo>
                    <a:cubicBezTo>
                      <a:pt x="460096" y="231534"/>
                      <a:pt x="462177" y="224698"/>
                      <a:pt x="466784" y="220091"/>
                    </a:cubicBezTo>
                    <a:lnTo>
                      <a:pt x="507503" y="179520"/>
                    </a:lnTo>
                    <a:cubicBezTo>
                      <a:pt x="512110" y="174913"/>
                      <a:pt x="518797" y="172833"/>
                      <a:pt x="525485" y="174467"/>
                    </a:cubicBezTo>
                    <a:cubicBezTo>
                      <a:pt x="531875" y="176102"/>
                      <a:pt x="537225" y="180709"/>
                      <a:pt x="539305" y="186951"/>
                    </a:cubicBezTo>
                    <a:cubicBezTo>
                      <a:pt x="549411" y="215930"/>
                      <a:pt x="554464" y="246097"/>
                      <a:pt x="554464" y="277157"/>
                    </a:cubicBezTo>
                    <a:cubicBezTo>
                      <a:pt x="554464" y="430225"/>
                      <a:pt x="429928" y="554463"/>
                      <a:pt x="277306" y="554463"/>
                    </a:cubicBezTo>
                    <a:cubicBezTo>
                      <a:pt x="203447" y="554463"/>
                      <a:pt x="133749" y="525484"/>
                      <a:pt x="81438" y="473025"/>
                    </a:cubicBezTo>
                    <a:cubicBezTo>
                      <a:pt x="28979" y="420565"/>
                      <a:pt x="0" y="351016"/>
                      <a:pt x="0" y="277157"/>
                    </a:cubicBezTo>
                    <a:cubicBezTo>
                      <a:pt x="0" y="124089"/>
                      <a:pt x="124238" y="0"/>
                      <a:pt x="277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81" name="テキスト ボックス 3"/>
          <p:cNvSpPr txBox="1"/>
          <p:nvPr/>
        </p:nvSpPr>
        <p:spPr>
          <a:xfrm>
            <a:off x="7247328" y="58923"/>
            <a:ext cx="179087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98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247328" y="52867"/>
            <a:ext cx="179087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noProof="0" dirty="0" smtClean="0">
                <a:solidFill>
                  <a:srgbClr val="282828"/>
                </a:solidFill>
                <a:latin typeface="CiscoSansTT ExtraLight"/>
              </a:rPr>
              <a:t>例 </a:t>
            </a:r>
            <a:r>
              <a:rPr kumimoji="1" lang="en-US" altLang="ja-JP" noProof="0" dirty="0" smtClean="0">
                <a:solidFill>
                  <a:srgbClr val="282828"/>
                </a:solidFill>
                <a:latin typeface="CiscoSansTT ExtraLight"/>
              </a:rPr>
              <a:t>: </a:t>
            </a:r>
            <a:r>
              <a:rPr kumimoji="1" lang="ja-JP" altLang="en-US" noProof="0" dirty="0" smtClean="0">
                <a:solidFill>
                  <a:srgbClr val="282828"/>
                </a:solidFill>
                <a:latin typeface="CiscoSansTT ExtraLight"/>
              </a:rPr>
              <a:t>セキュリティ</a:t>
            </a: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ounded Rectangle 98"/>
          <p:cNvSpPr/>
          <p:nvPr/>
        </p:nvSpPr>
        <p:spPr>
          <a:xfrm>
            <a:off x="446499" y="1145128"/>
            <a:ext cx="3574923" cy="3739889"/>
          </a:xfrm>
          <a:prstGeom prst="roundRect">
            <a:avLst>
              <a:gd name="adj" fmla="val 702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4" name="Title 1"/>
          <p:cNvSpPr>
            <a:spLocks noGrp="1"/>
          </p:cNvSpPr>
          <p:nvPr>
            <p:ph type="title"/>
          </p:nvPr>
        </p:nvSpPr>
        <p:spPr>
          <a:xfrm>
            <a:off x="222693" y="319869"/>
            <a:ext cx="8591451" cy="731837"/>
          </a:xfrm>
        </p:spPr>
        <p:txBody>
          <a:bodyPr>
            <a:noAutofit/>
          </a:bodyPr>
          <a:lstStyle/>
          <a:p>
            <a:r>
              <a:rPr lang="en-US" sz="2250">
                <a:latin typeface="MS PGothic" charset="-128"/>
                <a:ea typeface="MS PGothic" charset="-128"/>
                <a:cs typeface="MS PGothic" charset="-128"/>
              </a:rPr>
              <a:t>Catalyst </a:t>
            </a:r>
            <a:r>
              <a:rPr lang="en-US" sz="2250" smtClean="0">
                <a:latin typeface="MS PGothic" charset="-128"/>
                <a:ea typeface="MS PGothic" charset="-128"/>
                <a:cs typeface="MS PGothic" charset="-128"/>
              </a:rPr>
              <a:t>9000 </a:t>
            </a:r>
            <a:r>
              <a:rPr lang="en-US" sz="2250" dirty="0">
                <a:latin typeface="MS PGothic" charset="-128"/>
                <a:ea typeface="MS PGothic" charset="-128"/>
                <a:cs typeface="MS PGothic" charset="-128"/>
              </a:rPr>
              <a:t>Enables Enhanced Network as a Sensor and Enforcer</a:t>
            </a:r>
          </a:p>
        </p:txBody>
      </p:sp>
      <p:grpSp>
        <p:nvGrpSpPr>
          <p:cNvPr id="248" name="Group 114"/>
          <p:cNvGrpSpPr/>
          <p:nvPr/>
        </p:nvGrpSpPr>
        <p:grpSpPr>
          <a:xfrm>
            <a:off x="1135978" y="1185299"/>
            <a:ext cx="1717503" cy="1135255"/>
            <a:chOff x="7316786" y="2161650"/>
            <a:chExt cx="2534722" cy="1710464"/>
          </a:xfrm>
        </p:grpSpPr>
        <p:pic>
          <p:nvPicPr>
            <p:cNvPr id="249" name="Picture 1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6786" y="2456830"/>
              <a:ext cx="2534722" cy="1415284"/>
            </a:xfrm>
            <a:prstGeom prst="rect">
              <a:avLst/>
            </a:prstGeom>
          </p:spPr>
        </p:pic>
        <p:grpSp>
          <p:nvGrpSpPr>
            <p:cNvPr id="250" name="Group 116"/>
            <p:cNvGrpSpPr/>
            <p:nvPr/>
          </p:nvGrpSpPr>
          <p:grpSpPr>
            <a:xfrm>
              <a:off x="7647147" y="2161650"/>
              <a:ext cx="1843844" cy="1378123"/>
              <a:chOff x="2374223" y="3725903"/>
              <a:chExt cx="1501883" cy="1223179"/>
            </a:xfrm>
          </p:grpSpPr>
          <p:pic>
            <p:nvPicPr>
              <p:cNvPr id="251" name="Picture 117" descr="01 - Dashboard with Policy violation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4223" y="4028396"/>
                <a:ext cx="1501883" cy="920686"/>
              </a:xfrm>
              <a:prstGeom prst="rect">
                <a:avLst/>
              </a:prstGeom>
            </p:spPr>
          </p:pic>
          <p:sp>
            <p:nvSpPr>
              <p:cNvPr id="252" name="Rectangle 118"/>
              <p:cNvSpPr/>
              <p:nvPr/>
            </p:nvSpPr>
            <p:spPr>
              <a:xfrm>
                <a:off x="2630698" y="3725903"/>
                <a:ext cx="988930" cy="3086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3428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StealthWatch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253" name="Plus 122"/>
          <p:cNvSpPr/>
          <p:nvPr/>
        </p:nvSpPr>
        <p:spPr>
          <a:xfrm>
            <a:off x="2791011" y="1664357"/>
            <a:ext cx="260746" cy="260746"/>
          </a:xfrm>
          <a:prstGeom prst="mathPlus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54" name="Up Arrow 123"/>
          <p:cNvSpPr/>
          <p:nvPr/>
        </p:nvSpPr>
        <p:spPr>
          <a:xfrm>
            <a:off x="1800133" y="2363300"/>
            <a:ext cx="237392" cy="749564"/>
          </a:xfrm>
          <a:prstGeom prst="up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55" name="Picture 1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02" y="2520606"/>
            <a:ext cx="573533" cy="504949"/>
          </a:xfrm>
          <a:prstGeom prst="rect">
            <a:avLst/>
          </a:prstGeom>
        </p:spPr>
      </p:pic>
      <p:grpSp>
        <p:nvGrpSpPr>
          <p:cNvPr id="257" name="Group 142"/>
          <p:cNvGrpSpPr/>
          <p:nvPr/>
        </p:nvGrpSpPr>
        <p:grpSpPr>
          <a:xfrm>
            <a:off x="4704043" y="1803009"/>
            <a:ext cx="343289" cy="326926"/>
            <a:chOff x="8257277" y="1521938"/>
            <a:chExt cx="788844" cy="844460"/>
          </a:xfrm>
        </p:grpSpPr>
        <p:grpSp>
          <p:nvGrpSpPr>
            <p:cNvPr id="258" name="Group 144"/>
            <p:cNvGrpSpPr/>
            <p:nvPr/>
          </p:nvGrpSpPr>
          <p:grpSpPr>
            <a:xfrm>
              <a:off x="8257277" y="1521938"/>
              <a:ext cx="788844" cy="844460"/>
              <a:chOff x="7143750" y="1444627"/>
              <a:chExt cx="1346200" cy="1447800"/>
            </a:xfrm>
            <a:solidFill>
              <a:srgbClr val="FF0000"/>
            </a:solidFill>
          </p:grpSpPr>
          <p:sp>
            <p:nvSpPr>
              <p:cNvPr id="260" name="Freeform 23"/>
              <p:cNvSpPr>
                <a:spLocks/>
              </p:cNvSpPr>
              <p:nvPr/>
            </p:nvSpPr>
            <p:spPr bwMode="auto">
              <a:xfrm>
                <a:off x="7143750" y="1909764"/>
                <a:ext cx="644525" cy="982663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61" name="Freeform 24"/>
              <p:cNvSpPr>
                <a:spLocks/>
              </p:cNvSpPr>
              <p:nvPr/>
            </p:nvSpPr>
            <p:spPr bwMode="auto">
              <a:xfrm>
                <a:off x="7356475" y="1444627"/>
                <a:ext cx="911225" cy="498475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62" name="Freeform 25"/>
              <p:cNvSpPr>
                <a:spLocks/>
              </p:cNvSpPr>
              <p:nvPr/>
            </p:nvSpPr>
            <p:spPr bwMode="auto">
              <a:xfrm>
                <a:off x="7848600" y="1909764"/>
                <a:ext cx="641350" cy="982663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sp>
          <p:nvSpPr>
            <p:cNvPr id="259" name="Freeform 20"/>
            <p:cNvSpPr>
              <a:spLocks noEditPoints="1"/>
            </p:cNvSpPr>
            <p:nvPr/>
          </p:nvSpPr>
          <p:spPr bwMode="auto">
            <a:xfrm>
              <a:off x="8508028" y="1959473"/>
              <a:ext cx="287343" cy="250440"/>
            </a:xfrm>
            <a:custGeom>
              <a:avLst/>
              <a:gdLst/>
              <a:ahLst/>
              <a:cxnLst>
                <a:cxn ang="0">
                  <a:pos x="139" y="218"/>
                </a:cxn>
                <a:cxn ang="0">
                  <a:pos x="185" y="230"/>
                </a:cxn>
                <a:cxn ang="0">
                  <a:pos x="189" y="232"/>
                </a:cxn>
                <a:cxn ang="0">
                  <a:pos x="216" y="256"/>
                </a:cxn>
                <a:cxn ang="0">
                  <a:pos x="223" y="251"/>
                </a:cxn>
                <a:cxn ang="0">
                  <a:pos x="221" y="240"/>
                </a:cxn>
                <a:cxn ang="0">
                  <a:pos x="248" y="207"/>
                </a:cxn>
                <a:cxn ang="0">
                  <a:pos x="248" y="199"/>
                </a:cxn>
                <a:cxn ang="0">
                  <a:pos x="241" y="12"/>
                </a:cxn>
                <a:cxn ang="0">
                  <a:pos x="241" y="0"/>
                </a:cxn>
                <a:cxn ang="0">
                  <a:pos x="136" y="173"/>
                </a:cxn>
                <a:cxn ang="0">
                  <a:pos x="38" y="355"/>
                </a:cxn>
                <a:cxn ang="0">
                  <a:pos x="52" y="347"/>
                </a:cxn>
                <a:cxn ang="0">
                  <a:pos x="139" y="218"/>
                </a:cxn>
                <a:cxn ang="0">
                  <a:pos x="188" y="149"/>
                </a:cxn>
                <a:cxn ang="0">
                  <a:pos x="318" y="148"/>
                </a:cxn>
                <a:cxn ang="0">
                  <a:pos x="329" y="128"/>
                </a:cxn>
                <a:cxn ang="0">
                  <a:pos x="180" y="128"/>
                </a:cxn>
                <a:cxn ang="0">
                  <a:pos x="188" y="149"/>
                </a:cxn>
                <a:cxn ang="0">
                  <a:pos x="122" y="235"/>
                </a:cxn>
                <a:cxn ang="0">
                  <a:pos x="201" y="362"/>
                </a:cxn>
                <a:cxn ang="0">
                  <a:pos x="213" y="342"/>
                </a:cxn>
                <a:cxn ang="0">
                  <a:pos x="142" y="233"/>
                </a:cxn>
                <a:cxn ang="0">
                  <a:pos x="122" y="235"/>
                </a:cxn>
                <a:cxn ang="0">
                  <a:pos x="274" y="319"/>
                </a:cxn>
                <a:cxn ang="0">
                  <a:pos x="286" y="268"/>
                </a:cxn>
                <a:cxn ang="0">
                  <a:pos x="277" y="263"/>
                </a:cxn>
                <a:cxn ang="0">
                  <a:pos x="254" y="272"/>
                </a:cxn>
                <a:cxn ang="0">
                  <a:pos x="229" y="261"/>
                </a:cxn>
                <a:cxn ang="0">
                  <a:pos x="222" y="266"/>
                </a:cxn>
                <a:cxn ang="0">
                  <a:pos x="232" y="319"/>
                </a:cxn>
                <a:cxn ang="0">
                  <a:pos x="139" y="406"/>
                </a:cxn>
                <a:cxn ang="0">
                  <a:pos x="63" y="367"/>
                </a:cxn>
                <a:cxn ang="0">
                  <a:pos x="50" y="375"/>
                </a:cxn>
                <a:cxn ang="0">
                  <a:pos x="151" y="426"/>
                </a:cxn>
                <a:cxn ang="0">
                  <a:pos x="254" y="371"/>
                </a:cxn>
                <a:cxn ang="0">
                  <a:pos x="455" y="375"/>
                </a:cxn>
                <a:cxn ang="0">
                  <a:pos x="443" y="369"/>
                </a:cxn>
                <a:cxn ang="0">
                  <a:pos x="274" y="319"/>
                </a:cxn>
                <a:cxn ang="0">
                  <a:pos x="369" y="173"/>
                </a:cxn>
                <a:cxn ang="0">
                  <a:pos x="266" y="0"/>
                </a:cxn>
                <a:cxn ang="0">
                  <a:pos x="266" y="12"/>
                </a:cxn>
                <a:cxn ang="0">
                  <a:pos x="260" y="199"/>
                </a:cxn>
                <a:cxn ang="0">
                  <a:pos x="260" y="207"/>
                </a:cxn>
                <a:cxn ang="0">
                  <a:pos x="287" y="240"/>
                </a:cxn>
                <a:cxn ang="0">
                  <a:pos x="285" y="252"/>
                </a:cxn>
                <a:cxn ang="0">
                  <a:pos x="292" y="256"/>
                </a:cxn>
                <a:cxn ang="0">
                  <a:pos x="369" y="217"/>
                </a:cxn>
                <a:cxn ang="0">
                  <a:pos x="455" y="347"/>
                </a:cxn>
                <a:cxn ang="0">
                  <a:pos x="469" y="355"/>
                </a:cxn>
                <a:cxn ang="0">
                  <a:pos x="369" y="173"/>
                </a:cxn>
                <a:cxn ang="0">
                  <a:pos x="297" y="342"/>
                </a:cxn>
                <a:cxn ang="0">
                  <a:pos x="307" y="362"/>
                </a:cxn>
                <a:cxn ang="0">
                  <a:pos x="388" y="234"/>
                </a:cxn>
                <a:cxn ang="0">
                  <a:pos x="366" y="232"/>
                </a:cxn>
                <a:cxn ang="0">
                  <a:pos x="297" y="342"/>
                </a:cxn>
              </a:cxnLst>
              <a:rect l="0" t="0" r="r" b="b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263" name="Picture 1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56" y="2775500"/>
            <a:ext cx="4235027" cy="2117513"/>
          </a:xfrm>
          <a:prstGeom prst="rect">
            <a:avLst/>
          </a:prstGeom>
        </p:spPr>
      </p:pic>
      <p:grpSp>
        <p:nvGrpSpPr>
          <p:cNvPr id="264" name="Group 88"/>
          <p:cNvGrpSpPr/>
          <p:nvPr/>
        </p:nvGrpSpPr>
        <p:grpSpPr>
          <a:xfrm>
            <a:off x="586154" y="1609558"/>
            <a:ext cx="596800" cy="402603"/>
            <a:chOff x="3154783" y="3963778"/>
            <a:chExt cx="1088302" cy="599149"/>
          </a:xfrm>
        </p:grpSpPr>
        <p:sp>
          <p:nvSpPr>
            <p:cNvPr id="265" name="Left Arrow 89"/>
            <p:cNvSpPr/>
            <p:nvPr/>
          </p:nvSpPr>
          <p:spPr>
            <a:xfrm>
              <a:off x="3154783" y="4075548"/>
              <a:ext cx="941117" cy="223553"/>
            </a:xfrm>
            <a:prstGeom prst="leftArrow">
              <a:avLst>
                <a:gd name="adj1" fmla="val 50000"/>
                <a:gd name="adj2" fmla="val 73836"/>
              </a:avLst>
            </a:prstGeom>
            <a:gradFill flip="none" rotWithShape="1">
              <a:gsLst>
                <a:gs pos="0">
                  <a:srgbClr val="093A75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08" tIns="45704" rIns="91408" bIns="45704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6" name="Left Arrow 90"/>
            <p:cNvSpPr/>
            <p:nvPr/>
          </p:nvSpPr>
          <p:spPr>
            <a:xfrm flipH="1">
              <a:off x="3301968" y="3963778"/>
              <a:ext cx="941117" cy="223553"/>
            </a:xfrm>
            <a:prstGeom prst="leftArrow">
              <a:avLst>
                <a:gd name="adj1" fmla="val 50000"/>
                <a:gd name="adj2" fmla="val 73836"/>
              </a:avLst>
            </a:prstGeom>
            <a:gradFill flip="none" rotWithShape="1">
              <a:gsLst>
                <a:gs pos="0">
                  <a:srgbClr val="093A75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08" tIns="45704" rIns="91408" bIns="45704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7" name="TextBox 91"/>
            <p:cNvSpPr txBox="1"/>
            <p:nvPr/>
          </p:nvSpPr>
          <p:spPr>
            <a:xfrm>
              <a:off x="3231726" y="4185101"/>
              <a:ext cx="1000193" cy="377826"/>
            </a:xfrm>
            <a:prstGeom prst="rect">
              <a:avLst/>
            </a:prstGeom>
            <a:noFill/>
          </p:spPr>
          <p:txBody>
            <a:bodyPr wrap="none" lIns="91408" tIns="45704" rIns="91408" bIns="45704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pxGrid</a:t>
              </a:r>
            </a:p>
          </p:txBody>
        </p:sp>
      </p:grpSp>
      <p:grpSp>
        <p:nvGrpSpPr>
          <p:cNvPr id="268" name="Group 92"/>
          <p:cNvGrpSpPr/>
          <p:nvPr/>
        </p:nvGrpSpPr>
        <p:grpSpPr>
          <a:xfrm>
            <a:off x="191803" y="1609559"/>
            <a:ext cx="396938" cy="390317"/>
            <a:chOff x="7114608" y="1546391"/>
            <a:chExt cx="667802" cy="689777"/>
          </a:xfrm>
        </p:grpSpPr>
        <p:sp>
          <p:nvSpPr>
            <p:cNvPr id="269" name="Oval 86"/>
            <p:cNvSpPr>
              <a:spLocks/>
            </p:cNvSpPr>
            <p:nvPr/>
          </p:nvSpPr>
          <p:spPr bwMode="auto">
            <a:xfrm>
              <a:off x="7114608" y="1546391"/>
              <a:ext cx="667802" cy="689777"/>
            </a:xfrm>
            <a:prstGeom prst="ellipse">
              <a:avLst/>
            </a:prstGeom>
            <a:solidFill>
              <a:srgbClr val="0B5E8D"/>
            </a:solidFill>
            <a:ln w="25400" cap="flat">
              <a:gradFill>
                <a:gsLst>
                  <a:gs pos="0">
                    <a:srgbClr val="FFFFFF"/>
                  </a:gs>
                  <a:gs pos="29000">
                    <a:srgbClr val="0096D6">
                      <a:tint val="23500"/>
                      <a:satMod val="160000"/>
                      <a:alpha val="0"/>
                    </a:srgbClr>
                  </a:gs>
                </a:gsLst>
                <a:lin ang="0" scaled="0"/>
              </a:gradFill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algn="l" defTabSz="685218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96D6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270" name="Group 603"/>
            <p:cNvGrpSpPr>
              <a:grpSpLocks noChangeAspect="1"/>
            </p:cNvGrpSpPr>
            <p:nvPr/>
          </p:nvGrpSpPr>
          <p:grpSpPr bwMode="auto">
            <a:xfrm>
              <a:off x="7288488" y="1632007"/>
              <a:ext cx="361624" cy="519288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271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2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3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4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5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6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7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8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9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0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1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2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3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4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5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6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7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8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9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0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1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2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3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4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295" name="TextBox 169"/>
          <p:cNvSpPr txBox="1"/>
          <p:nvPr/>
        </p:nvSpPr>
        <p:spPr>
          <a:xfrm>
            <a:off x="80230" y="1985801"/>
            <a:ext cx="106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コンテキスト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&amp;</a:t>
            </a:r>
            <a:b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ミチゲーション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6" name="TextBox 170"/>
          <p:cNvSpPr txBox="1"/>
          <p:nvPr/>
        </p:nvSpPr>
        <p:spPr>
          <a:xfrm>
            <a:off x="222644" y="1406903"/>
            <a:ext cx="377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ISE</a:t>
            </a:r>
          </a:p>
        </p:txBody>
      </p:sp>
      <p:sp>
        <p:nvSpPr>
          <p:cNvPr id="297" name="Rectangle 171"/>
          <p:cNvSpPr/>
          <p:nvPr/>
        </p:nvSpPr>
        <p:spPr>
          <a:xfrm>
            <a:off x="2791012" y="1916984"/>
            <a:ext cx="1376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拡張した振る舞い解析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によるマシン学習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8" name="Rectangle 172"/>
          <p:cNvSpPr/>
          <p:nvPr/>
        </p:nvSpPr>
        <p:spPr>
          <a:xfrm>
            <a:off x="2616848" y="2608201"/>
            <a:ext cx="1147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暗号化された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トラフィック解析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</a:p>
        </p:txBody>
      </p:sp>
      <p:sp>
        <p:nvSpPr>
          <p:cNvPr id="299" name="Rectangle 174"/>
          <p:cNvSpPr/>
          <p:nvPr/>
        </p:nvSpPr>
        <p:spPr>
          <a:xfrm>
            <a:off x="5303090" y="1788991"/>
            <a:ext cx="3500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暗号化されたトラフィックにおいて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“マルウェア”と解析 → </a:t>
            </a:r>
            <a:r>
              <a:rPr kumimoji="0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99%</a:t>
            </a:r>
            <a:r>
              <a:rPr kumimoji="0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以上の効果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300" name="Group 175"/>
          <p:cNvGrpSpPr/>
          <p:nvPr/>
        </p:nvGrpSpPr>
        <p:grpSpPr>
          <a:xfrm>
            <a:off x="4503784" y="2541590"/>
            <a:ext cx="4291843" cy="746390"/>
            <a:chOff x="5739915" y="4033114"/>
            <a:chExt cx="5722457" cy="995186"/>
          </a:xfrm>
        </p:grpSpPr>
        <p:sp>
          <p:nvSpPr>
            <p:cNvPr id="301" name="Rounded Rectangle 176"/>
            <p:cNvSpPr/>
            <p:nvPr/>
          </p:nvSpPr>
          <p:spPr>
            <a:xfrm>
              <a:off x="5739915" y="4057571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2" name="Rounded Rectangle 177"/>
            <p:cNvSpPr/>
            <p:nvPr/>
          </p:nvSpPr>
          <p:spPr>
            <a:xfrm>
              <a:off x="6917385" y="4057571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3" name="Rounded Rectangle 178"/>
            <p:cNvSpPr/>
            <p:nvPr/>
          </p:nvSpPr>
          <p:spPr>
            <a:xfrm>
              <a:off x="8094855" y="4049409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4" name="Rounded Rectangle 179"/>
            <p:cNvSpPr/>
            <p:nvPr/>
          </p:nvSpPr>
          <p:spPr>
            <a:xfrm>
              <a:off x="9272325" y="4047956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5" name="Rounded Rectangle 180"/>
            <p:cNvSpPr/>
            <p:nvPr/>
          </p:nvSpPr>
          <p:spPr>
            <a:xfrm>
              <a:off x="10449795" y="4057571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pic>
          <p:nvPicPr>
            <p:cNvPr id="306" name="Picture 18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3000" y="4106234"/>
              <a:ext cx="848946" cy="848946"/>
            </a:xfrm>
            <a:prstGeom prst="rect">
              <a:avLst/>
            </a:prstGeom>
          </p:spPr>
        </p:pic>
        <p:pic>
          <p:nvPicPr>
            <p:cNvPr id="307" name="Picture 18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7875" y="4139693"/>
              <a:ext cx="779262" cy="779262"/>
            </a:xfrm>
            <a:prstGeom prst="rect">
              <a:avLst/>
            </a:prstGeom>
          </p:spPr>
        </p:pic>
        <p:pic>
          <p:nvPicPr>
            <p:cNvPr id="308" name="Picture 18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2442" y="4165989"/>
              <a:ext cx="797401" cy="797401"/>
            </a:xfrm>
            <a:prstGeom prst="rect">
              <a:avLst/>
            </a:prstGeom>
          </p:spPr>
        </p:pic>
        <p:pic>
          <p:nvPicPr>
            <p:cNvPr id="309" name="Picture 18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1993" y="4128611"/>
              <a:ext cx="784053" cy="779262"/>
            </a:xfrm>
            <a:prstGeom prst="rect">
              <a:avLst/>
            </a:prstGeom>
          </p:spPr>
        </p:pic>
        <p:pic>
          <p:nvPicPr>
            <p:cNvPr id="310" name="Picture 185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4154" y="4033114"/>
              <a:ext cx="888023" cy="853684"/>
            </a:xfrm>
            <a:prstGeom prst="rect">
              <a:avLst/>
            </a:prstGeom>
          </p:spPr>
        </p:pic>
        <p:pic>
          <p:nvPicPr>
            <p:cNvPr id="311" name="Picture 18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2573" y="4514818"/>
              <a:ext cx="498660" cy="513482"/>
            </a:xfrm>
            <a:prstGeom prst="rect">
              <a:avLst/>
            </a:prstGeom>
          </p:spPr>
        </p:pic>
      </p:grpSp>
      <p:sp>
        <p:nvSpPr>
          <p:cNvPr id="312" name="Rectangle 187"/>
          <p:cNvSpPr/>
          <p:nvPr/>
        </p:nvSpPr>
        <p:spPr>
          <a:xfrm>
            <a:off x="4277360" y="3353982"/>
            <a:ext cx="10647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テレメトリーベース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No</a:t>
            </a: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Decryption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)</a:t>
            </a:r>
          </a:p>
        </p:txBody>
      </p:sp>
      <p:sp>
        <p:nvSpPr>
          <p:cNvPr id="313" name="Rectangle 188"/>
          <p:cNvSpPr/>
          <p:nvPr/>
        </p:nvSpPr>
        <p:spPr>
          <a:xfrm>
            <a:off x="5287073" y="3375384"/>
            <a:ext cx="1003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ラインレート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パフォーマンス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4" name="Rectangle 189"/>
          <p:cNvSpPr/>
          <p:nvPr/>
        </p:nvSpPr>
        <p:spPr>
          <a:xfrm>
            <a:off x="6174056" y="3375384"/>
            <a:ext cx="9374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投資の最適化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5" name="Rectangle 190"/>
          <p:cNvSpPr/>
          <p:nvPr/>
        </p:nvSpPr>
        <p:spPr>
          <a:xfrm>
            <a:off x="7062037" y="3375384"/>
            <a:ext cx="9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管理の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シンプル化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6" name="Rectangle 191"/>
          <p:cNvSpPr/>
          <p:nvPr/>
        </p:nvSpPr>
        <p:spPr>
          <a:xfrm>
            <a:off x="7871358" y="3375385"/>
            <a:ext cx="1217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グローバルレベルによる脅威情報との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相関関係性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7" name="Left Brace 192"/>
          <p:cNvSpPr/>
          <p:nvPr/>
        </p:nvSpPr>
        <p:spPr>
          <a:xfrm rot="5400000">
            <a:off x="6586542" y="647682"/>
            <a:ext cx="152096" cy="3607294"/>
          </a:xfrm>
          <a:prstGeom prst="leftBrace">
            <a:avLst>
              <a:gd name="adj1" fmla="val 8333"/>
              <a:gd name="adj2" fmla="val 49636"/>
            </a:avLst>
          </a:prstGeom>
          <a:noFill/>
          <a:ln w="952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346492" y="4014401"/>
            <a:ext cx="806171" cy="806171"/>
            <a:chOff x="4603084" y="4016953"/>
            <a:chExt cx="806171" cy="806171"/>
          </a:xfrm>
        </p:grpSpPr>
        <p:pic>
          <p:nvPicPr>
            <p:cNvPr id="246" name="Picture 80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3084" y="4016953"/>
              <a:ext cx="806171" cy="806171"/>
            </a:xfrm>
            <a:prstGeom prst="rect">
              <a:avLst/>
            </a:prstGeom>
          </p:spPr>
        </p:pic>
        <p:sp>
          <p:nvSpPr>
            <p:cNvPr id="319" name="Freeform 89"/>
            <p:cNvSpPr>
              <a:spLocks noEditPoints="1"/>
            </p:cNvSpPr>
            <p:nvPr/>
          </p:nvSpPr>
          <p:spPr bwMode="auto">
            <a:xfrm>
              <a:off x="4969322" y="4180899"/>
              <a:ext cx="269217" cy="323786"/>
            </a:xfrm>
            <a:custGeom>
              <a:avLst/>
              <a:gdLst/>
              <a:ahLst/>
              <a:cxnLst>
                <a:cxn ang="0">
                  <a:pos x="172" y="31"/>
                </a:cxn>
                <a:cxn ang="0">
                  <a:pos x="155" y="32"/>
                </a:cxn>
                <a:cxn ang="0">
                  <a:pos x="106" y="19"/>
                </a:cxn>
                <a:cxn ang="0">
                  <a:pos x="96" y="10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89" y="0"/>
                </a:cxn>
                <a:cxn ang="0">
                  <a:pos x="85" y="6"/>
                </a:cxn>
                <a:cxn ang="0">
                  <a:pos x="84" y="7"/>
                </a:cxn>
                <a:cxn ang="0">
                  <a:pos x="23" y="32"/>
                </a:cxn>
                <a:cxn ang="0">
                  <a:pos x="5" y="31"/>
                </a:cxn>
                <a:cxn ang="0">
                  <a:pos x="0" y="31"/>
                </a:cxn>
                <a:cxn ang="0">
                  <a:pos x="0" y="36"/>
                </a:cxn>
                <a:cxn ang="0">
                  <a:pos x="11" y="109"/>
                </a:cxn>
                <a:cxn ang="0">
                  <a:pos x="87" y="212"/>
                </a:cxn>
                <a:cxn ang="0">
                  <a:pos x="89" y="212"/>
                </a:cxn>
                <a:cxn ang="0">
                  <a:pos x="91" y="212"/>
                </a:cxn>
                <a:cxn ang="0">
                  <a:pos x="167" y="109"/>
                </a:cxn>
                <a:cxn ang="0">
                  <a:pos x="177" y="36"/>
                </a:cxn>
                <a:cxn ang="0">
                  <a:pos x="177" y="31"/>
                </a:cxn>
                <a:cxn ang="0">
                  <a:pos x="172" y="31"/>
                </a:cxn>
                <a:cxn ang="0">
                  <a:pos x="167" y="57"/>
                </a:cxn>
                <a:cxn ang="0">
                  <a:pos x="89" y="202"/>
                </a:cxn>
                <a:cxn ang="0">
                  <a:pos x="20" y="106"/>
                </a:cxn>
                <a:cxn ang="0">
                  <a:pos x="11" y="57"/>
                </a:cxn>
                <a:cxn ang="0">
                  <a:pos x="9" y="41"/>
                </a:cxn>
                <a:cxn ang="0">
                  <a:pos x="23" y="42"/>
                </a:cxn>
                <a:cxn ang="0">
                  <a:pos x="89" y="15"/>
                </a:cxn>
                <a:cxn ang="0">
                  <a:pos x="155" y="42"/>
                </a:cxn>
                <a:cxn ang="0">
                  <a:pos x="168" y="41"/>
                </a:cxn>
                <a:cxn ang="0">
                  <a:pos x="167" y="57"/>
                </a:cxn>
                <a:cxn ang="0">
                  <a:pos x="89" y="26"/>
                </a:cxn>
                <a:cxn ang="0">
                  <a:pos x="89" y="26"/>
                </a:cxn>
                <a:cxn ang="0">
                  <a:pos x="20" y="48"/>
                </a:cxn>
                <a:cxn ang="0">
                  <a:pos x="40" y="140"/>
                </a:cxn>
                <a:cxn ang="0">
                  <a:pos x="131" y="49"/>
                </a:cxn>
                <a:cxn ang="0">
                  <a:pos x="89" y="26"/>
                </a:cxn>
                <a:cxn ang="0">
                  <a:pos x="89" y="190"/>
                </a:cxn>
                <a:cxn ang="0">
                  <a:pos x="158" y="48"/>
                </a:cxn>
                <a:cxn ang="0">
                  <a:pos x="157" y="49"/>
                </a:cxn>
                <a:cxn ang="0">
                  <a:pos x="49" y="156"/>
                </a:cxn>
                <a:cxn ang="0">
                  <a:pos x="89" y="190"/>
                </a:cxn>
              </a:cxnLst>
              <a:rect l="0" t="0" r="r" b="b"/>
              <a:pathLst>
                <a:path w="177" h="212">
                  <a:moveTo>
                    <a:pt x="172" y="31"/>
                  </a:moveTo>
                  <a:cubicBezTo>
                    <a:pt x="166" y="32"/>
                    <a:pt x="160" y="32"/>
                    <a:pt x="155" y="32"/>
                  </a:cubicBezTo>
                  <a:cubicBezTo>
                    <a:pt x="132" y="32"/>
                    <a:pt x="116" y="26"/>
                    <a:pt x="106" y="19"/>
                  </a:cubicBezTo>
                  <a:cubicBezTo>
                    <a:pt x="101" y="15"/>
                    <a:pt x="98" y="12"/>
                    <a:pt x="96" y="10"/>
                  </a:cubicBezTo>
                  <a:cubicBezTo>
                    <a:pt x="95" y="8"/>
                    <a:pt x="94" y="7"/>
                    <a:pt x="93" y="7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4" y="7"/>
                  </a:cubicBezTo>
                  <a:cubicBezTo>
                    <a:pt x="80" y="11"/>
                    <a:pt x="63" y="32"/>
                    <a:pt x="23" y="32"/>
                  </a:cubicBezTo>
                  <a:cubicBezTo>
                    <a:pt x="17" y="32"/>
                    <a:pt x="11" y="32"/>
                    <a:pt x="5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70"/>
                    <a:pt x="11" y="109"/>
                  </a:cubicBezTo>
                  <a:cubicBezTo>
                    <a:pt x="21" y="148"/>
                    <a:pt x="43" y="192"/>
                    <a:pt x="87" y="212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91" y="212"/>
                    <a:pt x="91" y="212"/>
                    <a:pt x="91" y="212"/>
                  </a:cubicBezTo>
                  <a:cubicBezTo>
                    <a:pt x="135" y="192"/>
                    <a:pt x="156" y="148"/>
                    <a:pt x="167" y="109"/>
                  </a:cubicBezTo>
                  <a:cubicBezTo>
                    <a:pt x="177" y="70"/>
                    <a:pt x="177" y="36"/>
                    <a:pt x="177" y="36"/>
                  </a:cubicBezTo>
                  <a:cubicBezTo>
                    <a:pt x="177" y="31"/>
                    <a:pt x="177" y="31"/>
                    <a:pt x="177" y="31"/>
                  </a:cubicBezTo>
                  <a:lnTo>
                    <a:pt x="172" y="31"/>
                  </a:lnTo>
                  <a:close/>
                  <a:moveTo>
                    <a:pt x="167" y="57"/>
                  </a:moveTo>
                  <a:cubicBezTo>
                    <a:pt x="163" y="96"/>
                    <a:pt x="147" y="175"/>
                    <a:pt x="89" y="202"/>
                  </a:cubicBezTo>
                  <a:cubicBezTo>
                    <a:pt x="50" y="184"/>
                    <a:pt x="30" y="144"/>
                    <a:pt x="20" y="106"/>
                  </a:cubicBezTo>
                  <a:cubicBezTo>
                    <a:pt x="14" y="88"/>
                    <a:pt x="12" y="70"/>
                    <a:pt x="11" y="57"/>
                  </a:cubicBezTo>
                  <a:cubicBezTo>
                    <a:pt x="10" y="50"/>
                    <a:pt x="10" y="45"/>
                    <a:pt x="9" y="41"/>
                  </a:cubicBezTo>
                  <a:cubicBezTo>
                    <a:pt x="14" y="41"/>
                    <a:pt x="18" y="42"/>
                    <a:pt x="23" y="42"/>
                  </a:cubicBezTo>
                  <a:cubicBezTo>
                    <a:pt x="60" y="42"/>
                    <a:pt x="81" y="24"/>
                    <a:pt x="89" y="15"/>
                  </a:cubicBezTo>
                  <a:cubicBezTo>
                    <a:pt x="97" y="24"/>
                    <a:pt x="117" y="42"/>
                    <a:pt x="155" y="42"/>
                  </a:cubicBezTo>
                  <a:cubicBezTo>
                    <a:pt x="159" y="42"/>
                    <a:pt x="163" y="41"/>
                    <a:pt x="168" y="41"/>
                  </a:cubicBezTo>
                  <a:cubicBezTo>
                    <a:pt x="168" y="45"/>
                    <a:pt x="168" y="50"/>
                    <a:pt x="167" y="57"/>
                  </a:cubicBezTo>
                  <a:close/>
                  <a:moveTo>
                    <a:pt x="89" y="26"/>
                  </a:moveTo>
                  <a:cubicBezTo>
                    <a:pt x="89" y="26"/>
                    <a:pt x="89" y="26"/>
                    <a:pt x="89" y="26"/>
                  </a:cubicBezTo>
                  <a:cubicBezTo>
                    <a:pt x="89" y="26"/>
                    <a:pt x="70" y="55"/>
                    <a:pt x="20" y="48"/>
                  </a:cubicBezTo>
                  <a:cubicBezTo>
                    <a:pt x="20" y="48"/>
                    <a:pt x="20" y="98"/>
                    <a:pt x="40" y="140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01" y="45"/>
                    <a:pt x="89" y="26"/>
                    <a:pt x="89" y="26"/>
                  </a:cubicBezTo>
                  <a:close/>
                  <a:moveTo>
                    <a:pt x="89" y="190"/>
                  </a:moveTo>
                  <a:cubicBezTo>
                    <a:pt x="158" y="159"/>
                    <a:pt x="158" y="48"/>
                    <a:pt x="158" y="48"/>
                  </a:cubicBezTo>
                  <a:cubicBezTo>
                    <a:pt x="158" y="49"/>
                    <a:pt x="157" y="49"/>
                    <a:pt x="157" y="49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59" y="170"/>
                    <a:pt x="72" y="182"/>
                    <a:pt x="89" y="190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38" tIns="45719" rIns="91438" bIns="4571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5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0" name="Rounded Rectangle 123"/>
            <p:cNvSpPr>
              <a:spLocks noChangeAspect="1"/>
            </p:cNvSpPr>
            <p:nvPr/>
          </p:nvSpPr>
          <p:spPr>
            <a:xfrm>
              <a:off x="4806229" y="4430448"/>
              <a:ext cx="202841" cy="247370"/>
            </a:xfrm>
            <a:custGeom>
              <a:avLst/>
              <a:gdLst>
                <a:gd name="connsiteX0" fmla="*/ 839415 w 1652127"/>
                <a:gd name="connsiteY0" fmla="*/ 254729 h 2014807"/>
                <a:gd name="connsiteX1" fmla="*/ 422261 w 1652127"/>
                <a:gd name="connsiteY1" fmla="*/ 671883 h 2014807"/>
                <a:gd name="connsiteX2" fmla="*/ 422261 w 1652127"/>
                <a:gd name="connsiteY2" fmla="*/ 878792 h 2014807"/>
                <a:gd name="connsiteX3" fmla="*/ 1256569 w 1652127"/>
                <a:gd name="connsiteY3" fmla="*/ 878792 h 2014807"/>
                <a:gd name="connsiteX4" fmla="*/ 1256569 w 1652127"/>
                <a:gd name="connsiteY4" fmla="*/ 671884 h 2014807"/>
                <a:gd name="connsiteX5" fmla="*/ 839415 w 1652127"/>
                <a:gd name="connsiteY5" fmla="*/ 254730 h 2014807"/>
                <a:gd name="connsiteX6" fmla="*/ 839415 w 1652127"/>
                <a:gd name="connsiteY6" fmla="*/ 254729 h 2014807"/>
                <a:gd name="connsiteX7" fmla="*/ 839415 w 1652127"/>
                <a:gd name="connsiteY7" fmla="*/ 0 h 2014807"/>
                <a:gd name="connsiteX8" fmla="*/ 1511299 w 1652127"/>
                <a:gd name="connsiteY8" fmla="*/ 671884 h 2014807"/>
                <a:gd name="connsiteX9" fmla="*/ 1511299 w 1652127"/>
                <a:gd name="connsiteY9" fmla="*/ 878792 h 2014807"/>
                <a:gd name="connsiteX10" fmla="*/ 1652127 w 1652127"/>
                <a:gd name="connsiteY10" fmla="*/ 878792 h 2014807"/>
                <a:gd name="connsiteX11" fmla="*/ 1652127 w 1652127"/>
                <a:gd name="connsiteY11" fmla="*/ 1055980 h 2014807"/>
                <a:gd name="connsiteX12" fmla="*/ 1652127 w 1652127"/>
                <a:gd name="connsiteY12" fmla="*/ 1174923 h 2014807"/>
                <a:gd name="connsiteX13" fmla="*/ 1652127 w 1652127"/>
                <a:gd name="connsiteY13" fmla="*/ 1813380 h 2014807"/>
                <a:gd name="connsiteX14" fmla="*/ 1450700 w 1652127"/>
                <a:gd name="connsiteY14" fmla="*/ 2014807 h 2014807"/>
                <a:gd name="connsiteX15" fmla="*/ 201427 w 1652127"/>
                <a:gd name="connsiteY15" fmla="*/ 2014807 h 2014807"/>
                <a:gd name="connsiteX16" fmla="*/ 0 w 1652127"/>
                <a:gd name="connsiteY16" fmla="*/ 1813380 h 2014807"/>
                <a:gd name="connsiteX17" fmla="*/ 0 w 1652127"/>
                <a:gd name="connsiteY17" fmla="*/ 878792 h 2014807"/>
                <a:gd name="connsiteX18" fmla="*/ 167531 w 1652127"/>
                <a:gd name="connsiteY18" fmla="*/ 878792 h 2014807"/>
                <a:gd name="connsiteX19" fmla="*/ 167531 w 1652127"/>
                <a:gd name="connsiteY19" fmla="*/ 671884 h 2014807"/>
                <a:gd name="connsiteX20" fmla="*/ 839415 w 1652127"/>
                <a:gd name="connsiteY20" fmla="*/ 0 h 2014807"/>
                <a:gd name="connsiteX0" fmla="*/ 839415 w 1652127"/>
                <a:gd name="connsiteY0" fmla="*/ 254729 h 2014807"/>
                <a:gd name="connsiteX1" fmla="*/ 422261 w 1652127"/>
                <a:gd name="connsiteY1" fmla="*/ 671883 h 2014807"/>
                <a:gd name="connsiteX2" fmla="*/ 422261 w 1652127"/>
                <a:gd name="connsiteY2" fmla="*/ 878792 h 2014807"/>
                <a:gd name="connsiteX3" fmla="*/ 1256569 w 1652127"/>
                <a:gd name="connsiteY3" fmla="*/ 878792 h 2014807"/>
                <a:gd name="connsiteX4" fmla="*/ 1256569 w 1652127"/>
                <a:gd name="connsiteY4" fmla="*/ 671884 h 2014807"/>
                <a:gd name="connsiteX5" fmla="*/ 839415 w 1652127"/>
                <a:gd name="connsiteY5" fmla="*/ 254730 h 2014807"/>
                <a:gd name="connsiteX6" fmla="*/ 839415 w 1652127"/>
                <a:gd name="connsiteY6" fmla="*/ 254729 h 2014807"/>
                <a:gd name="connsiteX7" fmla="*/ 839415 w 1652127"/>
                <a:gd name="connsiteY7" fmla="*/ 0 h 2014807"/>
                <a:gd name="connsiteX8" fmla="*/ 1511299 w 1652127"/>
                <a:gd name="connsiteY8" fmla="*/ 671884 h 2014807"/>
                <a:gd name="connsiteX9" fmla="*/ 1511299 w 1652127"/>
                <a:gd name="connsiteY9" fmla="*/ 878792 h 2014807"/>
                <a:gd name="connsiteX10" fmla="*/ 1652127 w 1652127"/>
                <a:gd name="connsiteY10" fmla="*/ 878792 h 2014807"/>
                <a:gd name="connsiteX11" fmla="*/ 1652127 w 1652127"/>
                <a:gd name="connsiteY11" fmla="*/ 1174923 h 2014807"/>
                <a:gd name="connsiteX12" fmla="*/ 1652127 w 1652127"/>
                <a:gd name="connsiteY12" fmla="*/ 1813380 h 2014807"/>
                <a:gd name="connsiteX13" fmla="*/ 1450700 w 1652127"/>
                <a:gd name="connsiteY13" fmla="*/ 2014807 h 2014807"/>
                <a:gd name="connsiteX14" fmla="*/ 201427 w 1652127"/>
                <a:gd name="connsiteY14" fmla="*/ 2014807 h 2014807"/>
                <a:gd name="connsiteX15" fmla="*/ 0 w 1652127"/>
                <a:gd name="connsiteY15" fmla="*/ 1813380 h 2014807"/>
                <a:gd name="connsiteX16" fmla="*/ 0 w 1652127"/>
                <a:gd name="connsiteY16" fmla="*/ 878792 h 2014807"/>
                <a:gd name="connsiteX17" fmla="*/ 167531 w 1652127"/>
                <a:gd name="connsiteY17" fmla="*/ 878792 h 2014807"/>
                <a:gd name="connsiteX18" fmla="*/ 167531 w 1652127"/>
                <a:gd name="connsiteY18" fmla="*/ 671884 h 2014807"/>
                <a:gd name="connsiteX19" fmla="*/ 839415 w 1652127"/>
                <a:gd name="connsiteY19" fmla="*/ 0 h 2014807"/>
                <a:gd name="connsiteX0" fmla="*/ 839415 w 1652127"/>
                <a:gd name="connsiteY0" fmla="*/ 254729 h 2014807"/>
                <a:gd name="connsiteX1" fmla="*/ 422261 w 1652127"/>
                <a:gd name="connsiteY1" fmla="*/ 671883 h 2014807"/>
                <a:gd name="connsiteX2" fmla="*/ 422261 w 1652127"/>
                <a:gd name="connsiteY2" fmla="*/ 878792 h 2014807"/>
                <a:gd name="connsiteX3" fmla="*/ 1256569 w 1652127"/>
                <a:gd name="connsiteY3" fmla="*/ 878792 h 2014807"/>
                <a:gd name="connsiteX4" fmla="*/ 1256569 w 1652127"/>
                <a:gd name="connsiteY4" fmla="*/ 671884 h 2014807"/>
                <a:gd name="connsiteX5" fmla="*/ 839415 w 1652127"/>
                <a:gd name="connsiteY5" fmla="*/ 254730 h 2014807"/>
                <a:gd name="connsiteX6" fmla="*/ 839415 w 1652127"/>
                <a:gd name="connsiteY6" fmla="*/ 254729 h 2014807"/>
                <a:gd name="connsiteX7" fmla="*/ 839415 w 1652127"/>
                <a:gd name="connsiteY7" fmla="*/ 0 h 2014807"/>
                <a:gd name="connsiteX8" fmla="*/ 1511299 w 1652127"/>
                <a:gd name="connsiteY8" fmla="*/ 671884 h 2014807"/>
                <a:gd name="connsiteX9" fmla="*/ 1511299 w 1652127"/>
                <a:gd name="connsiteY9" fmla="*/ 878792 h 2014807"/>
                <a:gd name="connsiteX10" fmla="*/ 1652127 w 1652127"/>
                <a:gd name="connsiteY10" fmla="*/ 878792 h 2014807"/>
                <a:gd name="connsiteX11" fmla="*/ 1652127 w 1652127"/>
                <a:gd name="connsiteY11" fmla="*/ 1813380 h 2014807"/>
                <a:gd name="connsiteX12" fmla="*/ 1450700 w 1652127"/>
                <a:gd name="connsiteY12" fmla="*/ 2014807 h 2014807"/>
                <a:gd name="connsiteX13" fmla="*/ 201427 w 1652127"/>
                <a:gd name="connsiteY13" fmla="*/ 2014807 h 2014807"/>
                <a:gd name="connsiteX14" fmla="*/ 0 w 1652127"/>
                <a:gd name="connsiteY14" fmla="*/ 1813380 h 2014807"/>
                <a:gd name="connsiteX15" fmla="*/ 0 w 1652127"/>
                <a:gd name="connsiteY15" fmla="*/ 878792 h 2014807"/>
                <a:gd name="connsiteX16" fmla="*/ 167531 w 1652127"/>
                <a:gd name="connsiteY16" fmla="*/ 878792 h 2014807"/>
                <a:gd name="connsiteX17" fmla="*/ 167531 w 1652127"/>
                <a:gd name="connsiteY17" fmla="*/ 671884 h 2014807"/>
                <a:gd name="connsiteX18" fmla="*/ 839415 w 1652127"/>
                <a:gd name="connsiteY18" fmla="*/ 0 h 201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2127" h="2014807">
                  <a:moveTo>
                    <a:pt x="839415" y="254729"/>
                  </a:moveTo>
                  <a:cubicBezTo>
                    <a:pt x="609027" y="254729"/>
                    <a:pt x="422261" y="441495"/>
                    <a:pt x="422261" y="671883"/>
                  </a:cubicBezTo>
                  <a:lnTo>
                    <a:pt x="422261" y="878792"/>
                  </a:lnTo>
                  <a:lnTo>
                    <a:pt x="1256569" y="878792"/>
                  </a:lnTo>
                  <a:lnTo>
                    <a:pt x="1256569" y="671884"/>
                  </a:lnTo>
                  <a:cubicBezTo>
                    <a:pt x="1256569" y="441496"/>
                    <a:pt x="1069803" y="254730"/>
                    <a:pt x="839415" y="254730"/>
                  </a:cubicBezTo>
                  <a:lnTo>
                    <a:pt x="839415" y="254729"/>
                  </a:lnTo>
                  <a:close/>
                  <a:moveTo>
                    <a:pt x="839415" y="0"/>
                  </a:moveTo>
                  <a:cubicBezTo>
                    <a:pt x="1210486" y="0"/>
                    <a:pt x="1511299" y="300813"/>
                    <a:pt x="1511299" y="671884"/>
                  </a:cubicBezTo>
                  <a:lnTo>
                    <a:pt x="1511299" y="878792"/>
                  </a:lnTo>
                  <a:lnTo>
                    <a:pt x="1652127" y="878792"/>
                  </a:lnTo>
                  <a:lnTo>
                    <a:pt x="1652127" y="1813380"/>
                  </a:lnTo>
                  <a:cubicBezTo>
                    <a:pt x="1652127" y="1924625"/>
                    <a:pt x="1561945" y="2014807"/>
                    <a:pt x="1450700" y="2014807"/>
                  </a:cubicBezTo>
                  <a:lnTo>
                    <a:pt x="201427" y="2014807"/>
                  </a:lnTo>
                  <a:cubicBezTo>
                    <a:pt x="90182" y="2014807"/>
                    <a:pt x="0" y="1924625"/>
                    <a:pt x="0" y="1813380"/>
                  </a:cubicBezTo>
                  <a:lnTo>
                    <a:pt x="0" y="878792"/>
                  </a:lnTo>
                  <a:lnTo>
                    <a:pt x="167531" y="878792"/>
                  </a:lnTo>
                  <a:lnTo>
                    <a:pt x="167531" y="671884"/>
                  </a:lnTo>
                  <a:cubicBezTo>
                    <a:pt x="167531" y="300813"/>
                    <a:pt x="468344" y="0"/>
                    <a:pt x="839415" y="0"/>
                  </a:cubicBezTo>
                  <a:close/>
                </a:path>
              </a:pathLst>
            </a:custGeom>
            <a:solidFill>
              <a:srgbClr val="0096FF"/>
            </a:solidFill>
            <a:ln>
              <a:noFill/>
            </a:ln>
          </p:spPr>
          <p:txBody>
            <a:bodyPr vert="horz" wrap="square" lIns="68585" tIns="34293" rIns="68585" bIns="3429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21" name="Rectangle 81"/>
          <p:cNvSpPr/>
          <p:nvPr/>
        </p:nvSpPr>
        <p:spPr>
          <a:xfrm>
            <a:off x="5084226" y="4209737"/>
            <a:ext cx="16965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ISE</a:t>
            </a:r>
            <a:r>
              <a:rPr kumimoji="0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およびネットワークによるインシデント緩和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322" name="Picture 8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266" y="4014401"/>
            <a:ext cx="806171" cy="806171"/>
          </a:xfrm>
          <a:prstGeom prst="rect">
            <a:avLst/>
          </a:prstGeom>
        </p:spPr>
      </p:pic>
      <p:sp>
        <p:nvSpPr>
          <p:cNvPr id="323" name="Rectangle 85"/>
          <p:cNvSpPr/>
          <p:nvPr/>
        </p:nvSpPr>
        <p:spPr>
          <a:xfrm>
            <a:off x="7430174" y="4128946"/>
            <a:ext cx="144441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ERSPAN </a:t>
            </a:r>
            <a:r>
              <a:rPr kumimoji="0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はディープな解析を行うためにトラフィックを監視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324" name="Group 86"/>
          <p:cNvGrpSpPr/>
          <p:nvPr/>
        </p:nvGrpSpPr>
        <p:grpSpPr>
          <a:xfrm>
            <a:off x="6932101" y="4207409"/>
            <a:ext cx="419732" cy="420155"/>
            <a:chOff x="7319091" y="3703654"/>
            <a:chExt cx="857885" cy="858752"/>
          </a:xfrm>
          <a:solidFill>
            <a:srgbClr val="0096FF"/>
          </a:solidFill>
        </p:grpSpPr>
        <p:sp>
          <p:nvSpPr>
            <p:cNvPr id="325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7" tIns="34289" rIns="68577" bIns="34289"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6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7" tIns="34289" rIns="68577" bIns="34289"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327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20000" flipH="1">
            <a:off x="3677267" y="1493648"/>
            <a:ext cx="1705908" cy="1279431"/>
          </a:xfrm>
          <a:prstGeom prst="rect">
            <a:avLst/>
          </a:prstGeom>
        </p:spPr>
      </p:pic>
      <p:grpSp>
        <p:nvGrpSpPr>
          <p:cNvPr id="328" name="Group 6"/>
          <p:cNvGrpSpPr/>
          <p:nvPr/>
        </p:nvGrpSpPr>
        <p:grpSpPr>
          <a:xfrm>
            <a:off x="2558879" y="1062031"/>
            <a:ext cx="1173711" cy="624980"/>
            <a:chOff x="5410200" y="1490061"/>
            <a:chExt cx="1425764" cy="759194"/>
          </a:xfrm>
        </p:grpSpPr>
        <p:sp>
          <p:nvSpPr>
            <p:cNvPr id="329" name="Freeform 751"/>
            <p:cNvSpPr>
              <a:spLocks/>
            </p:cNvSpPr>
            <p:nvPr/>
          </p:nvSpPr>
          <p:spPr bwMode="auto">
            <a:xfrm>
              <a:off x="5410200" y="1836255"/>
              <a:ext cx="1425764" cy="412623"/>
            </a:xfrm>
            <a:custGeom>
              <a:avLst/>
              <a:gdLst>
                <a:gd name="T0" fmla="*/ 204 w 228"/>
                <a:gd name="T1" fmla="*/ 49 h 49"/>
                <a:gd name="T2" fmla="*/ 24 w 228"/>
                <a:gd name="T3" fmla="*/ 49 h 49"/>
                <a:gd name="T4" fmla="*/ 0 w 228"/>
                <a:gd name="T5" fmla="*/ 25 h 49"/>
                <a:gd name="T6" fmla="*/ 0 w 228"/>
                <a:gd name="T7" fmla="*/ 25 h 49"/>
                <a:gd name="T8" fmla="*/ 24 w 228"/>
                <a:gd name="T9" fmla="*/ 0 h 49"/>
                <a:gd name="T10" fmla="*/ 204 w 228"/>
                <a:gd name="T11" fmla="*/ 0 h 49"/>
                <a:gd name="T12" fmla="*/ 228 w 228"/>
                <a:gd name="T13" fmla="*/ 25 h 49"/>
                <a:gd name="T14" fmla="*/ 228 w 228"/>
                <a:gd name="T15" fmla="*/ 25 h 49"/>
                <a:gd name="T16" fmla="*/ 204 w 228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49">
                  <a:moveTo>
                    <a:pt x="204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7" y="0"/>
                    <a:pt x="228" y="11"/>
                    <a:pt x="228" y="2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28" y="38"/>
                    <a:pt x="217" y="49"/>
                    <a:pt x="204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0" name="Freeform 752"/>
            <p:cNvSpPr>
              <a:spLocks/>
            </p:cNvSpPr>
            <p:nvPr/>
          </p:nvSpPr>
          <p:spPr bwMode="auto">
            <a:xfrm>
              <a:off x="5562601" y="1671961"/>
              <a:ext cx="1142999" cy="412623"/>
            </a:xfrm>
            <a:custGeom>
              <a:avLst/>
              <a:gdLst>
                <a:gd name="T0" fmla="*/ 137 w 162"/>
                <a:gd name="T1" fmla="*/ 49 h 49"/>
                <a:gd name="T2" fmla="*/ 24 w 162"/>
                <a:gd name="T3" fmla="*/ 49 h 49"/>
                <a:gd name="T4" fmla="*/ 0 w 162"/>
                <a:gd name="T5" fmla="*/ 25 h 49"/>
                <a:gd name="T6" fmla="*/ 0 w 162"/>
                <a:gd name="T7" fmla="*/ 25 h 49"/>
                <a:gd name="T8" fmla="*/ 24 w 162"/>
                <a:gd name="T9" fmla="*/ 0 h 49"/>
                <a:gd name="T10" fmla="*/ 137 w 162"/>
                <a:gd name="T11" fmla="*/ 0 h 49"/>
                <a:gd name="T12" fmla="*/ 162 w 162"/>
                <a:gd name="T13" fmla="*/ 25 h 49"/>
                <a:gd name="T14" fmla="*/ 162 w 162"/>
                <a:gd name="T15" fmla="*/ 25 h 49"/>
                <a:gd name="T16" fmla="*/ 137 w 16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49">
                  <a:moveTo>
                    <a:pt x="137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1" y="0"/>
                    <a:pt x="162" y="11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38"/>
                    <a:pt x="151" y="49"/>
                    <a:pt x="137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1" name="Freeform 753"/>
            <p:cNvSpPr>
              <a:spLocks/>
            </p:cNvSpPr>
            <p:nvPr/>
          </p:nvSpPr>
          <p:spPr bwMode="auto">
            <a:xfrm>
              <a:off x="5819967" y="1565656"/>
              <a:ext cx="593969" cy="412623"/>
            </a:xfrm>
            <a:custGeom>
              <a:avLst/>
              <a:gdLst>
                <a:gd name="T0" fmla="*/ 52 w 77"/>
                <a:gd name="T1" fmla="*/ 49 h 49"/>
                <a:gd name="T2" fmla="*/ 24 w 77"/>
                <a:gd name="T3" fmla="*/ 49 h 49"/>
                <a:gd name="T4" fmla="*/ 0 w 77"/>
                <a:gd name="T5" fmla="*/ 24 h 49"/>
                <a:gd name="T6" fmla="*/ 0 w 77"/>
                <a:gd name="T7" fmla="*/ 24 h 49"/>
                <a:gd name="T8" fmla="*/ 24 w 77"/>
                <a:gd name="T9" fmla="*/ 0 h 49"/>
                <a:gd name="T10" fmla="*/ 52 w 77"/>
                <a:gd name="T11" fmla="*/ 0 h 49"/>
                <a:gd name="T12" fmla="*/ 77 w 77"/>
                <a:gd name="T13" fmla="*/ 24 h 49"/>
                <a:gd name="T14" fmla="*/ 77 w 77"/>
                <a:gd name="T15" fmla="*/ 24 h 49"/>
                <a:gd name="T16" fmla="*/ 52 w 77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9">
                  <a:moveTo>
                    <a:pt x="52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38"/>
                    <a:pt x="66" y="49"/>
                    <a:pt x="52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2" name="Freeform 753"/>
            <p:cNvSpPr>
              <a:spLocks/>
            </p:cNvSpPr>
            <p:nvPr/>
          </p:nvSpPr>
          <p:spPr bwMode="auto">
            <a:xfrm>
              <a:off x="6172200" y="1490061"/>
              <a:ext cx="361162" cy="412623"/>
            </a:xfrm>
            <a:custGeom>
              <a:avLst/>
              <a:gdLst>
                <a:gd name="T0" fmla="*/ 52 w 77"/>
                <a:gd name="T1" fmla="*/ 49 h 49"/>
                <a:gd name="T2" fmla="*/ 24 w 77"/>
                <a:gd name="T3" fmla="*/ 49 h 49"/>
                <a:gd name="T4" fmla="*/ 0 w 77"/>
                <a:gd name="T5" fmla="*/ 24 h 49"/>
                <a:gd name="T6" fmla="*/ 0 w 77"/>
                <a:gd name="T7" fmla="*/ 24 h 49"/>
                <a:gd name="T8" fmla="*/ 24 w 77"/>
                <a:gd name="T9" fmla="*/ 0 h 49"/>
                <a:gd name="T10" fmla="*/ 52 w 77"/>
                <a:gd name="T11" fmla="*/ 0 h 49"/>
                <a:gd name="T12" fmla="*/ 77 w 77"/>
                <a:gd name="T13" fmla="*/ 24 h 49"/>
                <a:gd name="T14" fmla="*/ 77 w 77"/>
                <a:gd name="T15" fmla="*/ 24 h 49"/>
                <a:gd name="T16" fmla="*/ 52 w 77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9">
                  <a:moveTo>
                    <a:pt x="52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38"/>
                    <a:pt x="66" y="49"/>
                    <a:pt x="52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3" name="TextBox 157"/>
            <p:cNvSpPr txBox="1"/>
            <p:nvPr/>
          </p:nvSpPr>
          <p:spPr>
            <a:xfrm>
              <a:off x="5609031" y="1688448"/>
              <a:ext cx="950645" cy="560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Cognitive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Analytics</a:t>
              </a:r>
            </a:p>
          </p:txBody>
        </p:sp>
      </p:grpSp>
      <p:pic>
        <p:nvPicPr>
          <p:cNvPr id="256" name="Picture 14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494" y="1618950"/>
            <a:ext cx="322853" cy="322853"/>
          </a:xfrm>
          <a:prstGeom prst="rect">
            <a:avLst/>
          </a:prstGeom>
        </p:spPr>
      </p:pic>
      <p:sp>
        <p:nvSpPr>
          <p:cNvPr id="318" name="Bent-Up Arrow 1"/>
          <p:cNvSpPr/>
          <p:nvPr/>
        </p:nvSpPr>
        <p:spPr>
          <a:xfrm flipV="1">
            <a:off x="3542960" y="1374096"/>
            <a:ext cx="3405770" cy="405684"/>
          </a:xfrm>
          <a:prstGeom prst="bentUpArrow">
            <a:avLst>
              <a:gd name="adj1" fmla="val 25000"/>
              <a:gd name="adj2" fmla="val 25000"/>
              <a:gd name="adj3" fmla="val 18788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-103948" y="-105911"/>
            <a:ext cx="1338672" cy="637728"/>
          </a:xfrm>
          <a:prstGeom prst="irregularSeal1">
            <a:avLst/>
          </a:prstGeom>
          <a:solidFill>
            <a:srgbClr val="FA66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New!</a:t>
            </a:r>
            <a:endParaRPr kumimoji="1" lang="ja-JP" altLang="en-US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5" name="テキスト ボックス 3"/>
          <p:cNvSpPr txBox="1"/>
          <p:nvPr/>
        </p:nvSpPr>
        <p:spPr>
          <a:xfrm>
            <a:off x="7247328" y="58923"/>
            <a:ext cx="1790875" cy="369332"/>
          </a:xfrm>
          <a:prstGeom prst="rect">
            <a:avLst/>
          </a:prstGeom>
          <a:solidFill>
            <a:srgbClr val="FBAB18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</a:p>
        </p:txBody>
      </p:sp>
    </p:spTree>
    <p:extLst>
      <p:ext uri="{BB962C8B-B14F-4D97-AF65-F5344CB8AC3E}">
        <p14:creationId xmlns:p14="http://schemas.microsoft.com/office/powerpoint/2010/main" val="15156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35304" y="1249417"/>
            <a:ext cx="3365175" cy="1907280"/>
            <a:chOff x="3025029" y="754836"/>
            <a:chExt cx="3365175" cy="1907280"/>
          </a:xfrm>
        </p:grpSpPr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4027752" y="1518528"/>
              <a:ext cx="411480" cy="411480"/>
              <a:chOff x="5913932" y="2761272"/>
              <a:chExt cx="324229" cy="324229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60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4810987" y="1513209"/>
              <a:ext cx="411480" cy="411480"/>
              <a:chOff x="5913932" y="2761272"/>
              <a:chExt cx="324229" cy="324229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63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 flipH="1">
              <a:off x="3337699" y="1935681"/>
              <a:ext cx="877967" cy="47728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>
            <a:xfrm flipH="1">
              <a:off x="4035453" y="1935681"/>
              <a:ext cx="171912" cy="4802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4215666" y="1935681"/>
              <a:ext cx="1200791" cy="48027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>
              <a:off x="4223966" y="1935681"/>
              <a:ext cx="1890244" cy="483263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 flipH="1">
              <a:off x="3337699" y="1927380"/>
              <a:ext cx="1641610" cy="485587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>
            <a:xfrm flipH="1">
              <a:off x="4035453" y="1927380"/>
              <a:ext cx="985358" cy="48857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>
              <a:off x="4995910" y="1927380"/>
              <a:ext cx="420547" cy="4885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4987609" y="1927380"/>
              <a:ext cx="1126601" cy="49156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4223967" y="1171990"/>
              <a:ext cx="1" cy="340340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5020810" y="1163689"/>
              <a:ext cx="0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 flipH="1">
              <a:off x="4215666" y="1163689"/>
              <a:ext cx="821747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4215666" y="1180291"/>
              <a:ext cx="808663" cy="332604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sp>
          <p:nvSpPr>
            <p:cNvPr id="76" name="Freeform 75"/>
            <p:cNvSpPr>
              <a:spLocks/>
            </p:cNvSpPr>
            <p:nvPr/>
          </p:nvSpPr>
          <p:spPr bwMode="auto">
            <a:xfrm flipH="1">
              <a:off x="3025029" y="898240"/>
              <a:ext cx="3365175" cy="1641417"/>
            </a:xfrm>
            <a:custGeom>
              <a:avLst/>
              <a:gdLst>
                <a:gd name="T0" fmla="*/ 699 w 799"/>
                <a:gd name="T1" fmla="*/ 264 h 464"/>
                <a:gd name="T2" fmla="*/ 698 w 799"/>
                <a:gd name="T3" fmla="*/ 264 h 464"/>
                <a:gd name="T4" fmla="*/ 699 w 799"/>
                <a:gd name="T5" fmla="*/ 253 h 464"/>
                <a:gd name="T6" fmla="*/ 635 w 799"/>
                <a:gd name="T7" fmla="*/ 190 h 464"/>
                <a:gd name="T8" fmla="*/ 623 w 799"/>
                <a:gd name="T9" fmla="*/ 191 h 464"/>
                <a:gd name="T10" fmla="*/ 629 w 799"/>
                <a:gd name="T11" fmla="*/ 153 h 464"/>
                <a:gd name="T12" fmla="*/ 457 w 799"/>
                <a:gd name="T13" fmla="*/ 0 h 464"/>
                <a:gd name="T14" fmla="*/ 288 w 799"/>
                <a:gd name="T15" fmla="*/ 124 h 464"/>
                <a:gd name="T16" fmla="*/ 229 w 799"/>
                <a:gd name="T17" fmla="*/ 102 h 464"/>
                <a:gd name="T18" fmla="*/ 138 w 799"/>
                <a:gd name="T19" fmla="*/ 194 h 464"/>
                <a:gd name="T20" fmla="*/ 138 w 799"/>
                <a:gd name="T21" fmla="*/ 199 h 464"/>
                <a:gd name="T22" fmla="*/ 133 w 799"/>
                <a:gd name="T23" fmla="*/ 198 h 464"/>
                <a:gd name="T24" fmla="*/ 0 w 799"/>
                <a:gd name="T25" fmla="*/ 331 h 464"/>
                <a:gd name="T26" fmla="*/ 133 w 799"/>
                <a:gd name="T27" fmla="*/ 464 h 464"/>
                <a:gd name="T28" fmla="*/ 699 w 799"/>
                <a:gd name="T29" fmla="*/ 464 h 464"/>
                <a:gd name="T30" fmla="*/ 799 w 799"/>
                <a:gd name="T31" fmla="*/ 364 h 464"/>
                <a:gd name="T32" fmla="*/ 699 w 799"/>
                <a:gd name="T3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64">
                  <a:moveTo>
                    <a:pt x="699" y="264"/>
                  </a:moveTo>
                  <a:cubicBezTo>
                    <a:pt x="698" y="264"/>
                    <a:pt x="698" y="264"/>
                    <a:pt x="698" y="264"/>
                  </a:cubicBezTo>
                  <a:cubicBezTo>
                    <a:pt x="698" y="260"/>
                    <a:pt x="699" y="257"/>
                    <a:pt x="699" y="253"/>
                  </a:cubicBezTo>
                  <a:cubicBezTo>
                    <a:pt x="699" y="218"/>
                    <a:pt x="670" y="190"/>
                    <a:pt x="635" y="190"/>
                  </a:cubicBezTo>
                  <a:cubicBezTo>
                    <a:pt x="631" y="190"/>
                    <a:pt x="627" y="190"/>
                    <a:pt x="623" y="191"/>
                  </a:cubicBezTo>
                  <a:cubicBezTo>
                    <a:pt x="627" y="179"/>
                    <a:pt x="629" y="166"/>
                    <a:pt x="629" y="153"/>
                  </a:cubicBezTo>
                  <a:cubicBezTo>
                    <a:pt x="629" y="69"/>
                    <a:pt x="552" y="0"/>
                    <a:pt x="457" y="0"/>
                  </a:cubicBezTo>
                  <a:cubicBezTo>
                    <a:pt x="373" y="0"/>
                    <a:pt x="304" y="53"/>
                    <a:pt x="288" y="124"/>
                  </a:cubicBezTo>
                  <a:cubicBezTo>
                    <a:pt x="272" y="110"/>
                    <a:pt x="252" y="102"/>
                    <a:pt x="229" y="102"/>
                  </a:cubicBezTo>
                  <a:cubicBezTo>
                    <a:pt x="179" y="102"/>
                    <a:pt x="138" y="143"/>
                    <a:pt x="138" y="194"/>
                  </a:cubicBezTo>
                  <a:cubicBezTo>
                    <a:pt x="138" y="195"/>
                    <a:pt x="138" y="197"/>
                    <a:pt x="138" y="199"/>
                  </a:cubicBezTo>
                  <a:cubicBezTo>
                    <a:pt x="133" y="198"/>
                    <a:pt x="133" y="198"/>
                    <a:pt x="133" y="198"/>
                  </a:cubicBezTo>
                  <a:cubicBezTo>
                    <a:pt x="59" y="198"/>
                    <a:pt x="0" y="257"/>
                    <a:pt x="0" y="331"/>
                  </a:cubicBezTo>
                  <a:cubicBezTo>
                    <a:pt x="0" y="404"/>
                    <a:pt x="59" y="464"/>
                    <a:pt x="133" y="464"/>
                  </a:cubicBezTo>
                  <a:cubicBezTo>
                    <a:pt x="699" y="464"/>
                    <a:pt x="699" y="464"/>
                    <a:pt x="699" y="464"/>
                  </a:cubicBezTo>
                  <a:cubicBezTo>
                    <a:pt x="754" y="464"/>
                    <a:pt x="799" y="419"/>
                    <a:pt x="799" y="364"/>
                  </a:cubicBezTo>
                  <a:cubicBezTo>
                    <a:pt x="799" y="309"/>
                    <a:pt x="754" y="264"/>
                    <a:pt x="699" y="26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2"/>
                </a:gs>
                <a:gs pos="0">
                  <a:srgbClr val="FFFFFF">
                    <a:alpha val="86000"/>
                  </a:srgbClr>
                </a:gs>
              </a:gsLst>
              <a:lin ang="2700000" scaled="1"/>
              <a:tileRect/>
            </a:gra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企業ネットワーク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77" name="Group 76"/>
            <p:cNvGrpSpPr>
              <a:grpSpLocks noChangeAspect="1"/>
            </p:cNvGrpSpPr>
            <p:nvPr/>
          </p:nvGrpSpPr>
          <p:grpSpPr>
            <a:xfrm>
              <a:off x="4024765" y="760155"/>
              <a:ext cx="411480" cy="411480"/>
              <a:chOff x="5913936" y="2761272"/>
              <a:chExt cx="324229" cy="32422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9" name="Rounded Rectangle 25"/>
              <p:cNvSpPr/>
              <p:nvPr/>
            </p:nvSpPr>
            <p:spPr>
              <a:xfrm>
                <a:off x="5913936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4807995" y="754836"/>
              <a:ext cx="411480" cy="411480"/>
              <a:chOff x="5913932" y="2761272"/>
              <a:chExt cx="324229" cy="324229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2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3272408" y="2381830"/>
              <a:ext cx="274320" cy="274320"/>
              <a:chOff x="5913932" y="2761272"/>
              <a:chExt cx="324229" cy="324229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5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3906239" y="2384813"/>
              <a:ext cx="274320" cy="274320"/>
              <a:chOff x="5913932" y="2761272"/>
              <a:chExt cx="324229" cy="324229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8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9" name="Group 88"/>
            <p:cNvGrpSpPr>
              <a:grpSpLocks noChangeAspect="1"/>
            </p:cNvGrpSpPr>
            <p:nvPr/>
          </p:nvGrpSpPr>
          <p:grpSpPr>
            <a:xfrm>
              <a:off x="5295408" y="2387796"/>
              <a:ext cx="274320" cy="274320"/>
              <a:chOff x="5913932" y="2761272"/>
              <a:chExt cx="324229" cy="324229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1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5904333" y="2382478"/>
              <a:ext cx="274320" cy="274320"/>
              <a:chOff x="5913932" y="2761272"/>
              <a:chExt cx="324229" cy="32422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4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895600" y="2386481"/>
            <a:ext cx="4950260" cy="487553"/>
            <a:chOff x="2895600" y="2386481"/>
            <a:chExt cx="4950260" cy="487553"/>
          </a:xfrm>
        </p:grpSpPr>
        <p:sp>
          <p:nvSpPr>
            <p:cNvPr id="10" name="Rectangle 379"/>
            <p:cNvSpPr/>
            <p:nvPr/>
          </p:nvSpPr>
          <p:spPr>
            <a:xfrm>
              <a:off x="2895600" y="2386481"/>
              <a:ext cx="4950260" cy="4875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68484" tIns="34253" rIns="68484" bIns="34253" rtlCol="0" anchor="ctr"/>
            <a:lstStyle/>
            <a:p>
              <a:pPr marL="0" marR="0" lvl="0" indent="0" algn="r" defTabSz="3848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" name="Rectangle 377"/>
            <p:cNvSpPr/>
            <p:nvPr/>
          </p:nvSpPr>
          <p:spPr>
            <a:xfrm>
              <a:off x="2959257" y="2450507"/>
              <a:ext cx="1650739" cy="371195"/>
            </a:xfrm>
            <a:prstGeom prst="rect">
              <a:avLst/>
            </a:prstGeom>
            <a:solidFill>
              <a:srgbClr val="676767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PAYLOAD  </a:t>
              </a: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DATA</a:t>
              </a:r>
              <a:endParaRPr kumimoji="1" lang="ja-JP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4" name="Rectangle 380"/>
            <p:cNvSpPr/>
            <p:nvPr/>
          </p:nvSpPr>
          <p:spPr>
            <a:xfrm>
              <a:off x="6581516" y="2447026"/>
              <a:ext cx="581822" cy="37709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SRC</a:t>
              </a:r>
            </a:p>
          </p:txBody>
        </p:sp>
        <p:sp>
          <p:nvSpPr>
            <p:cNvPr id="15" name="Rectangle 380"/>
            <p:cNvSpPr/>
            <p:nvPr/>
          </p:nvSpPr>
          <p:spPr>
            <a:xfrm>
              <a:off x="7200479" y="2447026"/>
              <a:ext cx="581822" cy="37709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DST</a:t>
              </a:r>
            </a:p>
          </p:txBody>
        </p:sp>
        <p:sp>
          <p:nvSpPr>
            <p:cNvPr id="16" name="Rectangle 380"/>
            <p:cNvSpPr/>
            <p:nvPr/>
          </p:nvSpPr>
          <p:spPr>
            <a:xfrm>
              <a:off x="6104688" y="2447028"/>
              <a:ext cx="430179" cy="3770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PROT</a:t>
              </a:r>
            </a:p>
          </p:txBody>
        </p:sp>
        <p:sp>
          <p:nvSpPr>
            <p:cNvPr id="29" name="Rectangle 380"/>
            <p:cNvSpPr/>
            <p:nvPr/>
          </p:nvSpPr>
          <p:spPr>
            <a:xfrm>
              <a:off x="5620428" y="2445673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DST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1" name="Rectangle 380"/>
            <p:cNvSpPr/>
            <p:nvPr/>
          </p:nvSpPr>
          <p:spPr>
            <a:xfrm>
              <a:off x="5136168" y="2444317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SRC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3" name="Rectangle 380"/>
            <p:cNvSpPr/>
            <p:nvPr/>
          </p:nvSpPr>
          <p:spPr>
            <a:xfrm>
              <a:off x="4658711" y="2442963"/>
              <a:ext cx="430179" cy="377091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DSCP</a:t>
              </a:r>
            </a:p>
          </p:txBody>
        </p:sp>
      </p:grpSp>
      <p:sp>
        <p:nvSpPr>
          <p:cNvPr id="6" name="Trapezoid 5"/>
          <p:cNvSpPr/>
          <p:nvPr/>
        </p:nvSpPr>
        <p:spPr bwMode="auto">
          <a:xfrm>
            <a:off x="4398313" y="2874034"/>
            <a:ext cx="3666344" cy="990600"/>
          </a:xfrm>
          <a:prstGeom prst="trapezoid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0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4609996" y="3439360"/>
            <a:ext cx="3235864" cy="33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0" rIns="91280" bIns="4564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212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>
                <a:solidFill>
                  <a:srgbClr val="3E6BB4"/>
                </a:solidFill>
                <a:latin typeface="+mj-lt"/>
                <a:ea typeface="ＭＳ Ｐゴシック" charset="0"/>
                <a:cs typeface="CiscoSans Thin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212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今のポリシーは</a:t>
            </a:r>
            <a:r>
              <a:rPr kumimoji="0" 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“5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Tuple</a:t>
            </a:r>
            <a:r>
              <a:rPr kumimoji="0" 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が基本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32B2DF">
                  <a:lumMod val="7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Freeform 55"/>
          <p:cNvSpPr>
            <a:spLocks noChangeAspect="1"/>
          </p:cNvSpPr>
          <p:nvPr/>
        </p:nvSpPr>
        <p:spPr>
          <a:xfrm>
            <a:off x="1004531" y="1645670"/>
            <a:ext cx="1094227" cy="940140"/>
          </a:xfrm>
          <a:custGeom>
            <a:avLst/>
            <a:gdLst>
              <a:gd name="connsiteX0" fmla="*/ 744461 w 3657600"/>
              <a:gd name="connsiteY0" fmla="*/ 2708129 h 3142543"/>
              <a:gd name="connsiteX1" fmla="*/ 751451 w 3657600"/>
              <a:gd name="connsiteY1" fmla="*/ 2722898 h 3142543"/>
              <a:gd name="connsiteX2" fmla="*/ 794579 w 3657600"/>
              <a:gd name="connsiteY2" fmla="*/ 2772440 h 3142543"/>
              <a:gd name="connsiteX3" fmla="*/ 920648 w 3657600"/>
              <a:gd name="connsiteY3" fmla="*/ 2723153 h 3142543"/>
              <a:gd name="connsiteX4" fmla="*/ 927299 w 3657600"/>
              <a:gd name="connsiteY4" fmla="*/ 2717972 h 3142543"/>
              <a:gd name="connsiteX5" fmla="*/ 927756 w 3657600"/>
              <a:gd name="connsiteY5" fmla="*/ 2718522 h 3142543"/>
              <a:gd name="connsiteX6" fmla="*/ 944375 w 3657600"/>
              <a:gd name="connsiteY6" fmla="*/ 2732854 h 3142543"/>
              <a:gd name="connsiteX7" fmla="*/ 767536 w 3657600"/>
              <a:gd name="connsiteY7" fmla="*/ 3142541 h 3142543"/>
              <a:gd name="connsiteX8" fmla="*/ 697465 w 3657600"/>
              <a:gd name="connsiteY8" fmla="*/ 3060941 h 3142543"/>
              <a:gd name="connsiteX9" fmla="*/ 590023 w 3657600"/>
              <a:gd name="connsiteY9" fmla="*/ 3065918 h 3142543"/>
              <a:gd name="connsiteX10" fmla="*/ 1150654 w 3657600"/>
              <a:gd name="connsiteY10" fmla="*/ 2672251 h 3142543"/>
              <a:gd name="connsiteX11" fmla="*/ 1150827 w 3657600"/>
              <a:gd name="connsiteY11" fmla="*/ 2672340 h 3142543"/>
              <a:gd name="connsiteX12" fmla="*/ 1185715 w 3657600"/>
              <a:gd name="connsiteY12" fmla="*/ 2685205 h 3142543"/>
              <a:gd name="connsiteX13" fmla="*/ 1350049 w 3657600"/>
              <a:gd name="connsiteY13" fmla="*/ 3065920 h 3142543"/>
              <a:gd name="connsiteX14" fmla="*/ 1242607 w 3657600"/>
              <a:gd name="connsiteY14" fmla="*/ 3060943 h 3142543"/>
              <a:gd name="connsiteX15" fmla="*/ 1172536 w 3657600"/>
              <a:gd name="connsiteY15" fmla="*/ 3142543 h 3142543"/>
              <a:gd name="connsiteX16" fmla="*/ 1015259 w 3657600"/>
              <a:gd name="connsiteY16" fmla="*/ 2778176 h 3142543"/>
              <a:gd name="connsiteX17" fmla="*/ 1041028 w 3657600"/>
              <a:gd name="connsiteY17" fmla="*/ 2789318 h 3142543"/>
              <a:gd name="connsiteX18" fmla="*/ 1071312 w 3657600"/>
              <a:gd name="connsiteY18" fmla="*/ 2792319 h 3142543"/>
              <a:gd name="connsiteX19" fmla="*/ 1147918 w 3657600"/>
              <a:gd name="connsiteY19" fmla="*/ 2680721 h 3142543"/>
              <a:gd name="connsiteX20" fmla="*/ 967980 w 3657600"/>
              <a:gd name="connsiteY20" fmla="*/ 2004878 h 3142543"/>
              <a:gd name="connsiteX21" fmla="*/ 1212149 w 3657600"/>
              <a:gd name="connsiteY21" fmla="*/ 2249047 h 3142543"/>
              <a:gd name="connsiteX22" fmla="*/ 967980 w 3657600"/>
              <a:gd name="connsiteY22" fmla="*/ 2493216 h 3142543"/>
              <a:gd name="connsiteX23" fmla="*/ 723811 w 3657600"/>
              <a:gd name="connsiteY23" fmla="*/ 2249047 h 3142543"/>
              <a:gd name="connsiteX24" fmla="*/ 967980 w 3657600"/>
              <a:gd name="connsiteY24" fmla="*/ 2004878 h 3142543"/>
              <a:gd name="connsiteX25" fmla="*/ 967980 w 3657600"/>
              <a:gd name="connsiteY25" fmla="*/ 1951867 h 3142543"/>
              <a:gd name="connsiteX26" fmla="*/ 670800 w 3657600"/>
              <a:gd name="connsiteY26" fmla="*/ 2249047 h 3142543"/>
              <a:gd name="connsiteX27" fmla="*/ 967980 w 3657600"/>
              <a:gd name="connsiteY27" fmla="*/ 2546227 h 3142543"/>
              <a:gd name="connsiteX28" fmla="*/ 1265160 w 3657600"/>
              <a:gd name="connsiteY28" fmla="*/ 2249047 h 3142543"/>
              <a:gd name="connsiteX29" fmla="*/ 967980 w 3657600"/>
              <a:gd name="connsiteY29" fmla="*/ 1951867 h 3142543"/>
              <a:gd name="connsiteX30" fmla="*/ 1860770 w 3657600"/>
              <a:gd name="connsiteY30" fmla="*/ 1894703 h 3142543"/>
              <a:gd name="connsiteX31" fmla="*/ 3267728 w 3657600"/>
              <a:gd name="connsiteY31" fmla="*/ 1894703 h 3142543"/>
              <a:gd name="connsiteX32" fmla="*/ 3323334 w 3657600"/>
              <a:gd name="connsiteY32" fmla="*/ 1950309 h 3142543"/>
              <a:gd name="connsiteX33" fmla="*/ 3267728 w 3657600"/>
              <a:gd name="connsiteY33" fmla="*/ 2005915 h 3142543"/>
              <a:gd name="connsiteX34" fmla="*/ 1860770 w 3657600"/>
              <a:gd name="connsiteY34" fmla="*/ 2005915 h 3142543"/>
              <a:gd name="connsiteX35" fmla="*/ 1805164 w 3657600"/>
              <a:gd name="connsiteY35" fmla="*/ 1950309 h 3142543"/>
              <a:gd name="connsiteX36" fmla="*/ 1860770 w 3657600"/>
              <a:gd name="connsiteY36" fmla="*/ 1894703 h 3142543"/>
              <a:gd name="connsiteX37" fmla="*/ 993772 w 3657600"/>
              <a:gd name="connsiteY37" fmla="*/ 1738512 h 3142543"/>
              <a:gd name="connsiteX38" fmla="*/ 1001441 w 3657600"/>
              <a:gd name="connsiteY38" fmla="*/ 1739736 h 3142543"/>
              <a:gd name="connsiteX39" fmla="*/ 1103372 w 3657600"/>
              <a:gd name="connsiteY39" fmla="*/ 1841689 h 3142543"/>
              <a:gd name="connsiteX40" fmla="*/ 1103426 w 3657600"/>
              <a:gd name="connsiteY40" fmla="*/ 1841818 h 3142543"/>
              <a:gd name="connsiteX41" fmla="*/ 1108587 w 3657600"/>
              <a:gd name="connsiteY41" fmla="*/ 1839156 h 3142543"/>
              <a:gd name="connsiteX42" fmla="*/ 1223204 w 3657600"/>
              <a:gd name="connsiteY42" fmla="*/ 1813404 h 3142543"/>
              <a:gd name="connsiteX43" fmla="*/ 1230500 w 3657600"/>
              <a:gd name="connsiteY43" fmla="*/ 1816066 h 3142543"/>
              <a:gd name="connsiteX44" fmla="*/ 1276096 w 3657600"/>
              <a:gd name="connsiteY44" fmla="*/ 1944937 h 3142543"/>
              <a:gd name="connsiteX45" fmla="*/ 1276144 w 3657600"/>
              <a:gd name="connsiteY45" fmla="*/ 1951097 h 3142543"/>
              <a:gd name="connsiteX46" fmla="*/ 1282432 w 3657600"/>
              <a:gd name="connsiteY46" fmla="*/ 1951446 h 3142543"/>
              <a:gd name="connsiteX47" fmla="*/ 1408981 w 3657600"/>
              <a:gd name="connsiteY47" fmla="*/ 2003137 h 3142543"/>
              <a:gd name="connsiteX48" fmla="*/ 1373541 w 3657600"/>
              <a:gd name="connsiteY48" fmla="*/ 2135163 h 3142543"/>
              <a:gd name="connsiteX49" fmla="*/ 1372107 w 3657600"/>
              <a:gd name="connsiteY49" fmla="*/ 2137285 h 3142543"/>
              <a:gd name="connsiteX50" fmla="*/ 1373984 w 3657600"/>
              <a:gd name="connsiteY50" fmla="*/ 2138194 h 3142543"/>
              <a:gd name="connsiteX51" fmla="*/ 1470857 w 3657600"/>
              <a:gd name="connsiteY51" fmla="*/ 2234643 h 3142543"/>
              <a:gd name="connsiteX52" fmla="*/ 1387296 w 3657600"/>
              <a:gd name="connsiteY52" fmla="*/ 2342830 h 3142543"/>
              <a:gd name="connsiteX53" fmla="*/ 1383214 w 3657600"/>
              <a:gd name="connsiteY53" fmla="*/ 2345509 h 3142543"/>
              <a:gd name="connsiteX54" fmla="*/ 1387904 w 3657600"/>
              <a:gd name="connsiteY54" fmla="*/ 2353003 h 3142543"/>
              <a:gd name="connsiteX55" fmla="*/ 1421018 w 3657600"/>
              <a:gd name="connsiteY55" fmla="*/ 2472584 h 3142543"/>
              <a:gd name="connsiteX56" fmla="*/ 1309309 w 3657600"/>
              <a:gd name="connsiteY56" fmla="*/ 2526596 h 3142543"/>
              <a:gd name="connsiteX57" fmla="*/ 1297469 w 3657600"/>
              <a:gd name="connsiteY57" fmla="*/ 2528522 h 3142543"/>
              <a:gd name="connsiteX58" fmla="*/ 1297962 w 3657600"/>
              <a:gd name="connsiteY58" fmla="*/ 2535970 h 3142543"/>
              <a:gd name="connsiteX59" fmla="*/ 1262012 w 3657600"/>
              <a:gd name="connsiteY59" fmla="*/ 2667858 h 3142543"/>
              <a:gd name="connsiteX60" fmla="*/ 1126661 w 3657600"/>
              <a:gd name="connsiteY60" fmla="*/ 2648704 h 3142543"/>
              <a:gd name="connsiteX61" fmla="*/ 1126502 w 3657600"/>
              <a:gd name="connsiteY61" fmla="*/ 2648622 h 3142543"/>
              <a:gd name="connsiteX62" fmla="*/ 1123994 w 3657600"/>
              <a:gd name="connsiteY62" fmla="*/ 2656386 h 3142543"/>
              <a:gd name="connsiteX63" fmla="*/ 1053772 w 3657600"/>
              <a:gd name="connsiteY63" fmla="*/ 2758684 h 3142543"/>
              <a:gd name="connsiteX64" fmla="*/ 922179 w 3657600"/>
              <a:gd name="connsiteY64" fmla="*/ 2691037 h 3142543"/>
              <a:gd name="connsiteX65" fmla="*/ 921760 w 3657600"/>
              <a:gd name="connsiteY65" fmla="*/ 2690533 h 3142543"/>
              <a:gd name="connsiteX66" fmla="*/ 915663 w 3657600"/>
              <a:gd name="connsiteY66" fmla="*/ 2695282 h 3142543"/>
              <a:gd name="connsiteX67" fmla="*/ 800100 w 3657600"/>
              <a:gd name="connsiteY67" fmla="*/ 2740462 h 3142543"/>
              <a:gd name="connsiteX68" fmla="*/ 731517 w 3657600"/>
              <a:gd name="connsiteY68" fmla="*/ 2622211 h 3142543"/>
              <a:gd name="connsiteX69" fmla="*/ 730666 w 3657600"/>
              <a:gd name="connsiteY69" fmla="*/ 2617863 h 3142543"/>
              <a:gd name="connsiteX70" fmla="*/ 718842 w 3657600"/>
              <a:gd name="connsiteY70" fmla="*/ 2620205 h 3142543"/>
              <a:gd name="connsiteX71" fmla="*/ 595304 w 3657600"/>
              <a:gd name="connsiteY71" fmla="*/ 2608605 h 3142543"/>
              <a:gd name="connsiteX72" fmla="*/ 584571 w 3657600"/>
              <a:gd name="connsiteY72" fmla="*/ 2484990 h 3142543"/>
              <a:gd name="connsiteX73" fmla="*/ 586571 w 3657600"/>
              <a:gd name="connsiteY73" fmla="*/ 2475246 h 3142543"/>
              <a:gd name="connsiteX74" fmla="*/ 585418 w 3657600"/>
              <a:gd name="connsiteY74" fmla="*/ 2474936 h 3142543"/>
              <a:gd name="connsiteX75" fmla="*/ 472161 w 3657600"/>
              <a:gd name="connsiteY75" fmla="*/ 2398387 h 3142543"/>
              <a:gd name="connsiteX76" fmla="*/ 525178 w 3657600"/>
              <a:gd name="connsiteY76" fmla="*/ 2286203 h 3142543"/>
              <a:gd name="connsiteX77" fmla="*/ 533136 w 3657600"/>
              <a:gd name="connsiteY77" fmla="*/ 2277321 h 3142543"/>
              <a:gd name="connsiteX78" fmla="*/ 528696 w 3657600"/>
              <a:gd name="connsiteY78" fmla="*/ 2273100 h 3142543"/>
              <a:gd name="connsiteX79" fmla="*/ 465755 w 3657600"/>
              <a:gd name="connsiteY79" fmla="*/ 2151752 h 3142543"/>
              <a:gd name="connsiteX80" fmla="*/ 578268 w 3657600"/>
              <a:gd name="connsiteY80" fmla="*/ 2074113 h 3142543"/>
              <a:gd name="connsiteX81" fmla="*/ 579623 w 3657600"/>
              <a:gd name="connsiteY81" fmla="*/ 2073736 h 3142543"/>
              <a:gd name="connsiteX82" fmla="*/ 578373 w 3657600"/>
              <a:gd name="connsiteY82" fmla="*/ 2071098 h 3142543"/>
              <a:gd name="connsiteX83" fmla="*/ 563350 w 3657600"/>
              <a:gd name="connsiteY83" fmla="*/ 1935226 h 3142543"/>
              <a:gd name="connsiteX84" fmla="*/ 696271 w 3657600"/>
              <a:gd name="connsiteY84" fmla="*/ 1903309 h 3142543"/>
              <a:gd name="connsiteX85" fmla="*/ 699629 w 3657600"/>
              <a:gd name="connsiteY85" fmla="*/ 1903635 h 3142543"/>
              <a:gd name="connsiteX86" fmla="*/ 701582 w 3657600"/>
              <a:gd name="connsiteY86" fmla="*/ 1895416 h 3142543"/>
              <a:gd name="connsiteX87" fmla="*/ 774839 w 3657600"/>
              <a:gd name="connsiteY87" fmla="*/ 1780003 h 3142543"/>
              <a:gd name="connsiteX88" fmla="*/ 888502 w 3657600"/>
              <a:gd name="connsiteY88" fmla="*/ 1829768 h 3142543"/>
              <a:gd name="connsiteX89" fmla="*/ 890026 w 3657600"/>
              <a:gd name="connsiteY89" fmla="*/ 1831056 h 3142543"/>
              <a:gd name="connsiteX90" fmla="*/ 891237 w 3657600"/>
              <a:gd name="connsiteY90" fmla="*/ 1828920 h 3142543"/>
              <a:gd name="connsiteX91" fmla="*/ 993772 w 3657600"/>
              <a:gd name="connsiteY91" fmla="*/ 1738512 h 3142543"/>
              <a:gd name="connsiteX92" fmla="*/ 520666 w 3657600"/>
              <a:gd name="connsiteY92" fmla="*/ 896073 h 3142543"/>
              <a:gd name="connsiteX93" fmla="*/ 3152654 w 3657600"/>
              <a:gd name="connsiteY93" fmla="*/ 896073 h 3142543"/>
              <a:gd name="connsiteX94" fmla="*/ 3208260 w 3657600"/>
              <a:gd name="connsiteY94" fmla="*/ 951679 h 3142543"/>
              <a:gd name="connsiteX95" fmla="*/ 3152654 w 3657600"/>
              <a:gd name="connsiteY95" fmla="*/ 1007285 h 3142543"/>
              <a:gd name="connsiteX96" fmla="*/ 520666 w 3657600"/>
              <a:gd name="connsiteY96" fmla="*/ 1007285 h 3142543"/>
              <a:gd name="connsiteX97" fmla="*/ 465060 w 3657600"/>
              <a:gd name="connsiteY97" fmla="*/ 951679 h 3142543"/>
              <a:gd name="connsiteX98" fmla="*/ 520666 w 3657600"/>
              <a:gd name="connsiteY98" fmla="*/ 896073 h 3142543"/>
              <a:gd name="connsiteX99" fmla="*/ 520666 w 3657600"/>
              <a:gd name="connsiteY99" fmla="*/ 682815 h 3142543"/>
              <a:gd name="connsiteX100" fmla="*/ 3152654 w 3657600"/>
              <a:gd name="connsiteY100" fmla="*/ 682815 h 3142543"/>
              <a:gd name="connsiteX101" fmla="*/ 3208260 w 3657600"/>
              <a:gd name="connsiteY101" fmla="*/ 738421 h 3142543"/>
              <a:gd name="connsiteX102" fmla="*/ 3152654 w 3657600"/>
              <a:gd name="connsiteY102" fmla="*/ 794027 h 3142543"/>
              <a:gd name="connsiteX103" fmla="*/ 520666 w 3657600"/>
              <a:gd name="connsiteY103" fmla="*/ 794027 h 3142543"/>
              <a:gd name="connsiteX104" fmla="*/ 465060 w 3657600"/>
              <a:gd name="connsiteY104" fmla="*/ 738421 h 3142543"/>
              <a:gd name="connsiteX105" fmla="*/ 520666 w 3657600"/>
              <a:gd name="connsiteY105" fmla="*/ 682815 h 3142543"/>
              <a:gd name="connsiteX106" fmla="*/ 520666 w 3657600"/>
              <a:gd name="connsiteY106" fmla="*/ 469557 h 3142543"/>
              <a:gd name="connsiteX107" fmla="*/ 1927624 w 3657600"/>
              <a:gd name="connsiteY107" fmla="*/ 469557 h 3142543"/>
              <a:gd name="connsiteX108" fmla="*/ 1983230 w 3657600"/>
              <a:gd name="connsiteY108" fmla="*/ 525163 h 3142543"/>
              <a:gd name="connsiteX109" fmla="*/ 1927624 w 3657600"/>
              <a:gd name="connsiteY109" fmla="*/ 580769 h 3142543"/>
              <a:gd name="connsiteX110" fmla="*/ 520666 w 3657600"/>
              <a:gd name="connsiteY110" fmla="*/ 580769 h 3142543"/>
              <a:gd name="connsiteX111" fmla="*/ 465060 w 3657600"/>
              <a:gd name="connsiteY111" fmla="*/ 525163 h 3142543"/>
              <a:gd name="connsiteX112" fmla="*/ 520666 w 3657600"/>
              <a:gd name="connsiteY112" fmla="*/ 469557 h 3142543"/>
              <a:gd name="connsiteX113" fmla="*/ 288994 w 3657600"/>
              <a:gd name="connsiteY113" fmla="*/ 238602 h 3142543"/>
              <a:gd name="connsiteX114" fmla="*/ 3368605 w 3657600"/>
              <a:gd name="connsiteY114" fmla="*/ 238602 h 3142543"/>
              <a:gd name="connsiteX115" fmla="*/ 3416643 w 3657600"/>
              <a:gd name="connsiteY115" fmla="*/ 286640 h 3142543"/>
              <a:gd name="connsiteX116" fmla="*/ 3416643 w 3657600"/>
              <a:gd name="connsiteY116" fmla="*/ 2155289 h 3142543"/>
              <a:gd name="connsiteX117" fmla="*/ 3368605 w 3657600"/>
              <a:gd name="connsiteY117" fmla="*/ 2203327 h 3142543"/>
              <a:gd name="connsiteX118" fmla="*/ 1551978 w 3657600"/>
              <a:gd name="connsiteY118" fmla="*/ 2203327 h 3142543"/>
              <a:gd name="connsiteX119" fmla="*/ 1526384 w 3657600"/>
              <a:gd name="connsiteY119" fmla="*/ 2174301 h 3142543"/>
              <a:gd name="connsiteX120" fmla="*/ 1490290 w 3657600"/>
              <a:gd name="connsiteY120" fmla="*/ 2143919 h 3142543"/>
              <a:gd name="connsiteX121" fmla="*/ 1487688 w 3657600"/>
              <a:gd name="connsiteY121" fmla="*/ 2142250 h 3142543"/>
              <a:gd name="connsiteX122" fmla="*/ 3337188 w 3657600"/>
              <a:gd name="connsiteY122" fmla="*/ 2142250 h 3142543"/>
              <a:gd name="connsiteX123" fmla="*/ 3353230 w 3657600"/>
              <a:gd name="connsiteY123" fmla="*/ 2126208 h 3142543"/>
              <a:gd name="connsiteX124" fmla="*/ 3353230 w 3657600"/>
              <a:gd name="connsiteY124" fmla="*/ 318565 h 3142543"/>
              <a:gd name="connsiteX125" fmla="*/ 3337188 w 3657600"/>
              <a:gd name="connsiteY125" fmla="*/ 302523 h 3142543"/>
              <a:gd name="connsiteX126" fmla="*/ 317958 w 3657600"/>
              <a:gd name="connsiteY126" fmla="*/ 302523 h 3142543"/>
              <a:gd name="connsiteX127" fmla="*/ 301916 w 3657600"/>
              <a:gd name="connsiteY127" fmla="*/ 318565 h 3142543"/>
              <a:gd name="connsiteX128" fmla="*/ 301916 w 3657600"/>
              <a:gd name="connsiteY128" fmla="*/ 2126208 h 3142543"/>
              <a:gd name="connsiteX129" fmla="*/ 317958 w 3657600"/>
              <a:gd name="connsiteY129" fmla="*/ 2142250 h 3142543"/>
              <a:gd name="connsiteX130" fmla="*/ 396349 w 3657600"/>
              <a:gd name="connsiteY130" fmla="*/ 2142250 h 3142543"/>
              <a:gd name="connsiteX131" fmla="*/ 398775 w 3657600"/>
              <a:gd name="connsiteY131" fmla="*/ 2164779 h 3142543"/>
              <a:gd name="connsiteX132" fmla="*/ 415544 w 3657600"/>
              <a:gd name="connsiteY132" fmla="*/ 2202991 h 3142543"/>
              <a:gd name="connsiteX133" fmla="*/ 415756 w 3657600"/>
              <a:gd name="connsiteY133" fmla="*/ 2203327 h 3142543"/>
              <a:gd name="connsiteX134" fmla="*/ 288994 w 3657600"/>
              <a:gd name="connsiteY134" fmla="*/ 2203327 h 3142543"/>
              <a:gd name="connsiteX135" fmla="*/ 240956 w 3657600"/>
              <a:gd name="connsiteY135" fmla="*/ 2155289 h 3142543"/>
              <a:gd name="connsiteX136" fmla="*/ 240956 w 3657600"/>
              <a:gd name="connsiteY136" fmla="*/ 286640 h 3142543"/>
              <a:gd name="connsiteX137" fmla="*/ 288994 w 3657600"/>
              <a:gd name="connsiteY137" fmla="*/ 238602 h 3142543"/>
              <a:gd name="connsiteX138" fmla="*/ 159873 w 3657600"/>
              <a:gd name="connsiteY138" fmla="*/ 0 h 3142543"/>
              <a:gd name="connsiteX139" fmla="*/ 3497727 w 3657600"/>
              <a:gd name="connsiteY139" fmla="*/ 0 h 3142543"/>
              <a:gd name="connsiteX140" fmla="*/ 3657600 w 3657600"/>
              <a:gd name="connsiteY140" fmla="*/ 159873 h 3142543"/>
              <a:gd name="connsiteX141" fmla="*/ 3657600 w 3657600"/>
              <a:gd name="connsiteY141" fmla="*/ 2282057 h 3142543"/>
              <a:gd name="connsiteX142" fmla="*/ 3497727 w 3657600"/>
              <a:gd name="connsiteY142" fmla="*/ 2441930 h 3142543"/>
              <a:gd name="connsiteX143" fmla="*/ 1500712 w 3657600"/>
              <a:gd name="connsiteY143" fmla="*/ 2441930 h 3142543"/>
              <a:gd name="connsiteX144" fmla="*/ 1488097 w 3657600"/>
              <a:gd name="connsiteY144" fmla="*/ 2407579 h 3142543"/>
              <a:gd name="connsiteX145" fmla="*/ 1469208 w 3657600"/>
              <a:gd name="connsiteY145" fmla="*/ 2370072 h 3142543"/>
              <a:gd name="connsiteX146" fmla="*/ 1463748 w 3657600"/>
              <a:gd name="connsiteY146" fmla="*/ 2361347 h 3142543"/>
              <a:gd name="connsiteX147" fmla="*/ 1468500 w 3657600"/>
              <a:gd name="connsiteY147" fmla="*/ 2358228 h 3142543"/>
              <a:gd name="connsiteX148" fmla="*/ 1502373 w 3657600"/>
              <a:gd name="connsiteY148" fmla="*/ 2329672 h 3142543"/>
              <a:gd name="connsiteX149" fmla="*/ 1531036 w 3657600"/>
              <a:gd name="connsiteY149" fmla="*/ 2298357 h 3142543"/>
              <a:gd name="connsiteX150" fmla="*/ 3448043 w 3657600"/>
              <a:gd name="connsiteY150" fmla="*/ 2298357 h 3142543"/>
              <a:gd name="connsiteX151" fmla="*/ 3515469 w 3657600"/>
              <a:gd name="connsiteY151" fmla="*/ 2230931 h 3142543"/>
              <a:gd name="connsiteX152" fmla="*/ 3515469 w 3657600"/>
              <a:gd name="connsiteY152" fmla="*/ 215706 h 3142543"/>
              <a:gd name="connsiteX153" fmla="*/ 3448043 w 3657600"/>
              <a:gd name="connsiteY153" fmla="*/ 148280 h 3142543"/>
              <a:gd name="connsiteX154" fmla="*/ 222563 w 3657600"/>
              <a:gd name="connsiteY154" fmla="*/ 148280 h 3142543"/>
              <a:gd name="connsiteX155" fmla="*/ 155137 w 3657600"/>
              <a:gd name="connsiteY155" fmla="*/ 215706 h 3142543"/>
              <a:gd name="connsiteX156" fmla="*/ 155137 w 3657600"/>
              <a:gd name="connsiteY156" fmla="*/ 2230931 h 3142543"/>
              <a:gd name="connsiteX157" fmla="*/ 222563 w 3657600"/>
              <a:gd name="connsiteY157" fmla="*/ 2298357 h 3142543"/>
              <a:gd name="connsiteX158" fmla="*/ 460344 w 3657600"/>
              <a:gd name="connsiteY158" fmla="*/ 2298357 h 3142543"/>
              <a:gd name="connsiteX159" fmla="*/ 439824 w 3657600"/>
              <a:gd name="connsiteY159" fmla="*/ 2326041 h 3142543"/>
              <a:gd name="connsiteX160" fmla="*/ 403109 w 3657600"/>
              <a:gd name="connsiteY160" fmla="*/ 2422907 h 3142543"/>
              <a:gd name="connsiteX161" fmla="*/ 416271 w 3657600"/>
              <a:gd name="connsiteY161" fmla="*/ 2441930 h 3142543"/>
              <a:gd name="connsiteX162" fmla="*/ 159873 w 3657600"/>
              <a:gd name="connsiteY162" fmla="*/ 2441930 h 3142543"/>
              <a:gd name="connsiteX163" fmla="*/ 0 w 3657600"/>
              <a:gd name="connsiteY163" fmla="*/ 2282057 h 3142543"/>
              <a:gd name="connsiteX164" fmla="*/ 0 w 3657600"/>
              <a:gd name="connsiteY164" fmla="*/ 159873 h 3142543"/>
              <a:gd name="connsiteX165" fmla="*/ 159873 w 3657600"/>
              <a:gd name="connsiteY165" fmla="*/ 0 h 314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657600" h="3142543">
                <a:moveTo>
                  <a:pt x="744461" y="2708129"/>
                </a:moveTo>
                <a:lnTo>
                  <a:pt x="751451" y="2722898"/>
                </a:lnTo>
                <a:cubicBezTo>
                  <a:pt x="765376" y="2747927"/>
                  <a:pt x="781207" y="2767969"/>
                  <a:pt x="794579" y="2772440"/>
                </a:cubicBezTo>
                <a:cubicBezTo>
                  <a:pt x="818891" y="2780566"/>
                  <a:pt x="880658" y="2752451"/>
                  <a:pt x="920648" y="2723153"/>
                </a:cubicBezTo>
                <a:lnTo>
                  <a:pt x="927299" y="2717972"/>
                </a:lnTo>
                <a:lnTo>
                  <a:pt x="927756" y="2718522"/>
                </a:lnTo>
                <a:lnTo>
                  <a:pt x="944375" y="2732854"/>
                </a:lnTo>
                <a:lnTo>
                  <a:pt x="767536" y="3142541"/>
                </a:lnTo>
                <a:lnTo>
                  <a:pt x="697465" y="3060941"/>
                </a:lnTo>
                <a:lnTo>
                  <a:pt x="590023" y="3065918"/>
                </a:lnTo>
                <a:close/>
                <a:moveTo>
                  <a:pt x="1150654" y="2672251"/>
                </a:moveTo>
                <a:lnTo>
                  <a:pt x="1150827" y="2672340"/>
                </a:lnTo>
                <a:lnTo>
                  <a:pt x="1185715" y="2685205"/>
                </a:lnTo>
                <a:lnTo>
                  <a:pt x="1350049" y="3065920"/>
                </a:lnTo>
                <a:lnTo>
                  <a:pt x="1242607" y="3060943"/>
                </a:lnTo>
                <a:lnTo>
                  <a:pt x="1172536" y="3142543"/>
                </a:lnTo>
                <a:lnTo>
                  <a:pt x="1015259" y="2778176"/>
                </a:lnTo>
                <a:lnTo>
                  <a:pt x="1041028" y="2789318"/>
                </a:lnTo>
                <a:cubicBezTo>
                  <a:pt x="1053297" y="2793058"/>
                  <a:pt x="1063908" y="2794399"/>
                  <a:pt x="1071312" y="2792319"/>
                </a:cubicBezTo>
                <a:cubicBezTo>
                  <a:pt x="1095990" y="2785384"/>
                  <a:pt x="1131295" y="2727426"/>
                  <a:pt x="1147918" y="2680721"/>
                </a:cubicBezTo>
                <a:close/>
                <a:moveTo>
                  <a:pt x="967980" y="2004878"/>
                </a:moveTo>
                <a:cubicBezTo>
                  <a:pt x="1102831" y="2004878"/>
                  <a:pt x="1212149" y="2114196"/>
                  <a:pt x="1212149" y="2249047"/>
                </a:cubicBezTo>
                <a:cubicBezTo>
                  <a:pt x="1212149" y="2383898"/>
                  <a:pt x="1102831" y="2493216"/>
                  <a:pt x="967980" y="2493216"/>
                </a:cubicBezTo>
                <a:cubicBezTo>
                  <a:pt x="833129" y="2493216"/>
                  <a:pt x="723811" y="2383898"/>
                  <a:pt x="723811" y="2249047"/>
                </a:cubicBezTo>
                <a:cubicBezTo>
                  <a:pt x="723811" y="2114196"/>
                  <a:pt x="833129" y="2004878"/>
                  <a:pt x="967980" y="2004878"/>
                </a:cubicBezTo>
                <a:close/>
                <a:moveTo>
                  <a:pt x="967980" y="1951867"/>
                </a:moveTo>
                <a:cubicBezTo>
                  <a:pt x="803852" y="1951867"/>
                  <a:pt x="670800" y="2084919"/>
                  <a:pt x="670800" y="2249047"/>
                </a:cubicBezTo>
                <a:cubicBezTo>
                  <a:pt x="670800" y="2413175"/>
                  <a:pt x="803852" y="2546227"/>
                  <a:pt x="967980" y="2546227"/>
                </a:cubicBezTo>
                <a:cubicBezTo>
                  <a:pt x="1132108" y="2546227"/>
                  <a:pt x="1265160" y="2413175"/>
                  <a:pt x="1265160" y="2249047"/>
                </a:cubicBezTo>
                <a:cubicBezTo>
                  <a:pt x="1265160" y="2084919"/>
                  <a:pt x="1132108" y="1951867"/>
                  <a:pt x="967980" y="1951867"/>
                </a:cubicBezTo>
                <a:close/>
                <a:moveTo>
                  <a:pt x="1860770" y="1894703"/>
                </a:moveTo>
                <a:lnTo>
                  <a:pt x="3267728" y="1894703"/>
                </a:lnTo>
                <a:cubicBezTo>
                  <a:pt x="3298438" y="1894703"/>
                  <a:pt x="3323334" y="1919599"/>
                  <a:pt x="3323334" y="1950309"/>
                </a:cubicBezTo>
                <a:cubicBezTo>
                  <a:pt x="3323334" y="1981019"/>
                  <a:pt x="3298438" y="2005915"/>
                  <a:pt x="3267728" y="2005915"/>
                </a:cubicBezTo>
                <a:lnTo>
                  <a:pt x="1860770" y="2005915"/>
                </a:lnTo>
                <a:cubicBezTo>
                  <a:pt x="1830060" y="2005915"/>
                  <a:pt x="1805164" y="1981019"/>
                  <a:pt x="1805164" y="1950309"/>
                </a:cubicBezTo>
                <a:cubicBezTo>
                  <a:pt x="1805164" y="1919599"/>
                  <a:pt x="1830060" y="1894703"/>
                  <a:pt x="1860770" y="1894703"/>
                </a:cubicBezTo>
                <a:close/>
                <a:moveTo>
                  <a:pt x="993772" y="1738512"/>
                </a:moveTo>
                <a:cubicBezTo>
                  <a:pt x="996122" y="1738512"/>
                  <a:pt x="998692" y="1738936"/>
                  <a:pt x="1001441" y="1739736"/>
                </a:cubicBezTo>
                <a:cubicBezTo>
                  <a:pt x="1032368" y="1748738"/>
                  <a:pt x="1085949" y="1805357"/>
                  <a:pt x="1103372" y="1841689"/>
                </a:cubicBezTo>
                <a:lnTo>
                  <a:pt x="1103426" y="1841818"/>
                </a:lnTo>
                <a:lnTo>
                  <a:pt x="1108587" y="1839156"/>
                </a:lnTo>
                <a:cubicBezTo>
                  <a:pt x="1145471" y="1821484"/>
                  <a:pt x="1198085" y="1807658"/>
                  <a:pt x="1223204" y="1813404"/>
                </a:cubicBezTo>
                <a:cubicBezTo>
                  <a:pt x="1225996" y="1814042"/>
                  <a:pt x="1228447" y="1814922"/>
                  <a:pt x="1230500" y="1816066"/>
                </a:cubicBezTo>
                <a:cubicBezTo>
                  <a:pt x="1253083" y="1828642"/>
                  <a:pt x="1273998" y="1899001"/>
                  <a:pt x="1276096" y="1944937"/>
                </a:cubicBezTo>
                <a:lnTo>
                  <a:pt x="1276144" y="1951097"/>
                </a:lnTo>
                <a:lnTo>
                  <a:pt x="1282432" y="1951446"/>
                </a:lnTo>
                <a:cubicBezTo>
                  <a:pt x="1328216" y="1955733"/>
                  <a:pt x="1397497" y="1979981"/>
                  <a:pt x="1408981" y="2003137"/>
                </a:cubicBezTo>
                <a:cubicBezTo>
                  <a:pt x="1420466" y="2026294"/>
                  <a:pt x="1397838" y="2096122"/>
                  <a:pt x="1373541" y="2135163"/>
                </a:cubicBezTo>
                <a:lnTo>
                  <a:pt x="1372107" y="2137285"/>
                </a:lnTo>
                <a:lnTo>
                  <a:pt x="1373984" y="2138194"/>
                </a:lnTo>
                <a:cubicBezTo>
                  <a:pt x="1414584" y="2159786"/>
                  <a:pt x="1469179" y="2208849"/>
                  <a:pt x="1470857" y="2234643"/>
                </a:cubicBezTo>
                <a:cubicBezTo>
                  <a:pt x="1472535" y="2260437"/>
                  <a:pt x="1424756" y="2316159"/>
                  <a:pt x="1387296" y="2342830"/>
                </a:cubicBezTo>
                <a:lnTo>
                  <a:pt x="1383214" y="2345509"/>
                </a:lnTo>
                <a:lnTo>
                  <a:pt x="1387904" y="2353003"/>
                </a:lnTo>
                <a:cubicBezTo>
                  <a:pt x="1410868" y="2392217"/>
                  <a:pt x="1430709" y="2451177"/>
                  <a:pt x="1421018" y="2472584"/>
                </a:cubicBezTo>
                <a:cubicBezTo>
                  <a:pt x="1411326" y="2493990"/>
                  <a:pt x="1353929" y="2517980"/>
                  <a:pt x="1309309" y="2526596"/>
                </a:cubicBezTo>
                <a:lnTo>
                  <a:pt x="1297469" y="2528522"/>
                </a:lnTo>
                <a:lnTo>
                  <a:pt x="1297962" y="2535970"/>
                </a:lnTo>
                <a:cubicBezTo>
                  <a:pt x="1299264" y="2581936"/>
                  <a:pt x="1283604" y="2653648"/>
                  <a:pt x="1262012" y="2667858"/>
                </a:cubicBezTo>
                <a:cubicBezTo>
                  <a:pt x="1240420" y="2682068"/>
                  <a:pt x="1168363" y="2668082"/>
                  <a:pt x="1126661" y="2648704"/>
                </a:cubicBezTo>
                <a:lnTo>
                  <a:pt x="1126502" y="2648622"/>
                </a:lnTo>
                <a:lnTo>
                  <a:pt x="1123994" y="2656386"/>
                </a:lnTo>
                <a:cubicBezTo>
                  <a:pt x="1108756" y="2699199"/>
                  <a:pt x="1076394" y="2752327"/>
                  <a:pt x="1053772" y="2758684"/>
                </a:cubicBezTo>
                <a:cubicBezTo>
                  <a:pt x="1026626" y="2766313"/>
                  <a:pt x="952425" y="2723754"/>
                  <a:pt x="922179" y="2691037"/>
                </a:cubicBezTo>
                <a:lnTo>
                  <a:pt x="921760" y="2690533"/>
                </a:lnTo>
                <a:lnTo>
                  <a:pt x="915663" y="2695282"/>
                </a:lnTo>
                <a:cubicBezTo>
                  <a:pt x="879006" y="2722139"/>
                  <a:pt x="822386" y="2747911"/>
                  <a:pt x="800100" y="2740462"/>
                </a:cubicBezTo>
                <a:cubicBezTo>
                  <a:pt x="775585" y="2732267"/>
                  <a:pt x="742052" y="2666972"/>
                  <a:pt x="731517" y="2622211"/>
                </a:cubicBezTo>
                <a:lnTo>
                  <a:pt x="730666" y="2617863"/>
                </a:lnTo>
                <a:lnTo>
                  <a:pt x="718842" y="2620205"/>
                </a:lnTo>
                <a:cubicBezTo>
                  <a:pt x="674023" y="2627714"/>
                  <a:pt x="611862" y="2625279"/>
                  <a:pt x="595304" y="2608605"/>
                </a:cubicBezTo>
                <a:cubicBezTo>
                  <a:pt x="578747" y="2591931"/>
                  <a:pt x="576748" y="2529755"/>
                  <a:pt x="584571" y="2484990"/>
                </a:cubicBezTo>
                <a:lnTo>
                  <a:pt x="586571" y="2475246"/>
                </a:lnTo>
                <a:lnTo>
                  <a:pt x="585418" y="2474936"/>
                </a:lnTo>
                <a:cubicBezTo>
                  <a:pt x="541486" y="2461349"/>
                  <a:pt x="478651" y="2423407"/>
                  <a:pt x="472161" y="2398387"/>
                </a:cubicBezTo>
                <a:cubicBezTo>
                  <a:pt x="466261" y="2375641"/>
                  <a:pt x="495864" y="2320928"/>
                  <a:pt x="525178" y="2286203"/>
                </a:cubicBezTo>
                <a:lnTo>
                  <a:pt x="533136" y="2277321"/>
                </a:lnTo>
                <a:lnTo>
                  <a:pt x="528696" y="2273100"/>
                </a:lnTo>
                <a:cubicBezTo>
                  <a:pt x="496589" y="2240180"/>
                  <a:pt x="459506" y="2176833"/>
                  <a:pt x="465755" y="2151752"/>
                </a:cubicBezTo>
                <a:cubicBezTo>
                  <a:pt x="472004" y="2126670"/>
                  <a:pt x="534470" y="2088123"/>
                  <a:pt x="578268" y="2074113"/>
                </a:cubicBezTo>
                <a:lnTo>
                  <a:pt x="579623" y="2073736"/>
                </a:lnTo>
                <a:lnTo>
                  <a:pt x="578373" y="2071098"/>
                </a:lnTo>
                <a:cubicBezTo>
                  <a:pt x="560274" y="2028826"/>
                  <a:pt x="548489" y="1956376"/>
                  <a:pt x="563350" y="1935226"/>
                </a:cubicBezTo>
                <a:cubicBezTo>
                  <a:pt x="578210" y="1914077"/>
                  <a:pt x="650366" y="1900609"/>
                  <a:pt x="696271" y="1903309"/>
                </a:cubicBezTo>
                <a:lnTo>
                  <a:pt x="699629" y="1903635"/>
                </a:lnTo>
                <a:lnTo>
                  <a:pt x="701582" y="1895416"/>
                </a:lnTo>
                <a:cubicBezTo>
                  <a:pt x="713898" y="1851112"/>
                  <a:pt x="750016" y="1787211"/>
                  <a:pt x="774839" y="1780003"/>
                </a:cubicBezTo>
                <a:cubicBezTo>
                  <a:pt x="797405" y="1773450"/>
                  <a:pt x="852948" y="1801466"/>
                  <a:pt x="888502" y="1829768"/>
                </a:cubicBezTo>
                <a:lnTo>
                  <a:pt x="890026" y="1831056"/>
                </a:lnTo>
                <a:lnTo>
                  <a:pt x="891237" y="1828920"/>
                </a:lnTo>
                <a:cubicBezTo>
                  <a:pt x="915420" y="1789807"/>
                  <a:pt x="967924" y="1738512"/>
                  <a:pt x="993772" y="1738512"/>
                </a:cubicBezTo>
                <a:close/>
                <a:moveTo>
                  <a:pt x="520666" y="896073"/>
                </a:moveTo>
                <a:lnTo>
                  <a:pt x="3152654" y="896073"/>
                </a:lnTo>
                <a:cubicBezTo>
                  <a:pt x="3183364" y="896073"/>
                  <a:pt x="3208260" y="920969"/>
                  <a:pt x="3208260" y="951679"/>
                </a:cubicBezTo>
                <a:cubicBezTo>
                  <a:pt x="3208260" y="982389"/>
                  <a:pt x="3183364" y="1007285"/>
                  <a:pt x="3152654" y="1007285"/>
                </a:cubicBezTo>
                <a:lnTo>
                  <a:pt x="520666" y="1007285"/>
                </a:lnTo>
                <a:cubicBezTo>
                  <a:pt x="489956" y="1007285"/>
                  <a:pt x="465060" y="982389"/>
                  <a:pt x="465060" y="951679"/>
                </a:cubicBezTo>
                <a:cubicBezTo>
                  <a:pt x="465060" y="920969"/>
                  <a:pt x="489956" y="896073"/>
                  <a:pt x="520666" y="896073"/>
                </a:cubicBezTo>
                <a:close/>
                <a:moveTo>
                  <a:pt x="520666" y="682815"/>
                </a:moveTo>
                <a:lnTo>
                  <a:pt x="3152654" y="682815"/>
                </a:lnTo>
                <a:cubicBezTo>
                  <a:pt x="3183364" y="682815"/>
                  <a:pt x="3208260" y="707711"/>
                  <a:pt x="3208260" y="738421"/>
                </a:cubicBezTo>
                <a:cubicBezTo>
                  <a:pt x="3208260" y="769131"/>
                  <a:pt x="3183364" y="794027"/>
                  <a:pt x="3152654" y="794027"/>
                </a:cubicBezTo>
                <a:lnTo>
                  <a:pt x="520666" y="794027"/>
                </a:lnTo>
                <a:cubicBezTo>
                  <a:pt x="489956" y="794027"/>
                  <a:pt x="465060" y="769131"/>
                  <a:pt x="465060" y="738421"/>
                </a:cubicBezTo>
                <a:cubicBezTo>
                  <a:pt x="465060" y="707711"/>
                  <a:pt x="489956" y="682815"/>
                  <a:pt x="520666" y="682815"/>
                </a:cubicBezTo>
                <a:close/>
                <a:moveTo>
                  <a:pt x="520666" y="469557"/>
                </a:moveTo>
                <a:lnTo>
                  <a:pt x="1927624" y="469557"/>
                </a:lnTo>
                <a:cubicBezTo>
                  <a:pt x="1958334" y="469557"/>
                  <a:pt x="1983230" y="494453"/>
                  <a:pt x="1983230" y="525163"/>
                </a:cubicBezTo>
                <a:cubicBezTo>
                  <a:pt x="1983230" y="555873"/>
                  <a:pt x="1958334" y="580769"/>
                  <a:pt x="1927624" y="580769"/>
                </a:cubicBezTo>
                <a:lnTo>
                  <a:pt x="520666" y="580769"/>
                </a:lnTo>
                <a:cubicBezTo>
                  <a:pt x="489956" y="580769"/>
                  <a:pt x="465060" y="555873"/>
                  <a:pt x="465060" y="525163"/>
                </a:cubicBezTo>
                <a:cubicBezTo>
                  <a:pt x="465060" y="494453"/>
                  <a:pt x="489956" y="469557"/>
                  <a:pt x="520666" y="469557"/>
                </a:cubicBezTo>
                <a:close/>
                <a:moveTo>
                  <a:pt x="288994" y="238602"/>
                </a:moveTo>
                <a:lnTo>
                  <a:pt x="3368605" y="238602"/>
                </a:lnTo>
                <a:cubicBezTo>
                  <a:pt x="3395136" y="238602"/>
                  <a:pt x="3416643" y="260109"/>
                  <a:pt x="3416643" y="286640"/>
                </a:cubicBezTo>
                <a:lnTo>
                  <a:pt x="3416643" y="2155289"/>
                </a:lnTo>
                <a:cubicBezTo>
                  <a:pt x="3416643" y="2181820"/>
                  <a:pt x="3395136" y="2203327"/>
                  <a:pt x="3368605" y="2203327"/>
                </a:cubicBezTo>
                <a:lnTo>
                  <a:pt x="1551978" y="2203327"/>
                </a:lnTo>
                <a:lnTo>
                  <a:pt x="1526384" y="2174301"/>
                </a:lnTo>
                <a:cubicBezTo>
                  <a:pt x="1515363" y="2163713"/>
                  <a:pt x="1502926" y="2153278"/>
                  <a:pt x="1490290" y="2143919"/>
                </a:cubicBezTo>
                <a:lnTo>
                  <a:pt x="1487688" y="2142250"/>
                </a:lnTo>
                <a:lnTo>
                  <a:pt x="3337188" y="2142250"/>
                </a:lnTo>
                <a:cubicBezTo>
                  <a:pt x="3346048" y="2142250"/>
                  <a:pt x="3353230" y="2135068"/>
                  <a:pt x="3353230" y="2126208"/>
                </a:cubicBezTo>
                <a:lnTo>
                  <a:pt x="3353230" y="318565"/>
                </a:lnTo>
                <a:cubicBezTo>
                  <a:pt x="3353230" y="309705"/>
                  <a:pt x="3346048" y="302523"/>
                  <a:pt x="3337188" y="302523"/>
                </a:cubicBezTo>
                <a:lnTo>
                  <a:pt x="317958" y="302523"/>
                </a:lnTo>
                <a:cubicBezTo>
                  <a:pt x="309098" y="302523"/>
                  <a:pt x="301916" y="309705"/>
                  <a:pt x="301916" y="318565"/>
                </a:cubicBezTo>
                <a:lnTo>
                  <a:pt x="301916" y="2126208"/>
                </a:lnTo>
                <a:cubicBezTo>
                  <a:pt x="301916" y="2135068"/>
                  <a:pt x="309098" y="2142250"/>
                  <a:pt x="317958" y="2142250"/>
                </a:cubicBezTo>
                <a:lnTo>
                  <a:pt x="396349" y="2142250"/>
                </a:lnTo>
                <a:lnTo>
                  <a:pt x="398775" y="2164779"/>
                </a:lnTo>
                <a:cubicBezTo>
                  <a:pt x="402384" y="2176398"/>
                  <a:pt x="408266" y="2189552"/>
                  <a:pt x="415544" y="2202991"/>
                </a:cubicBezTo>
                <a:lnTo>
                  <a:pt x="415756" y="2203327"/>
                </a:lnTo>
                <a:lnTo>
                  <a:pt x="288994" y="2203327"/>
                </a:lnTo>
                <a:cubicBezTo>
                  <a:pt x="262463" y="2203327"/>
                  <a:pt x="240956" y="2181820"/>
                  <a:pt x="240956" y="2155289"/>
                </a:cubicBezTo>
                <a:lnTo>
                  <a:pt x="240956" y="286640"/>
                </a:lnTo>
                <a:cubicBezTo>
                  <a:pt x="240956" y="260109"/>
                  <a:pt x="262463" y="238602"/>
                  <a:pt x="288994" y="238602"/>
                </a:cubicBezTo>
                <a:close/>
                <a:moveTo>
                  <a:pt x="159873" y="0"/>
                </a:moveTo>
                <a:lnTo>
                  <a:pt x="3497727" y="0"/>
                </a:lnTo>
                <a:cubicBezTo>
                  <a:pt x="3586022" y="0"/>
                  <a:pt x="3657600" y="71578"/>
                  <a:pt x="3657600" y="159873"/>
                </a:cubicBezTo>
                <a:lnTo>
                  <a:pt x="3657600" y="2282057"/>
                </a:lnTo>
                <a:cubicBezTo>
                  <a:pt x="3657600" y="2370352"/>
                  <a:pt x="3586022" y="2441930"/>
                  <a:pt x="3497727" y="2441930"/>
                </a:cubicBezTo>
                <a:lnTo>
                  <a:pt x="1500712" y="2441930"/>
                </a:lnTo>
                <a:lnTo>
                  <a:pt x="1488097" y="2407579"/>
                </a:lnTo>
                <a:cubicBezTo>
                  <a:pt x="1482348" y="2394335"/>
                  <a:pt x="1475892" y="2381485"/>
                  <a:pt x="1469208" y="2370072"/>
                </a:cubicBezTo>
                <a:lnTo>
                  <a:pt x="1463748" y="2361347"/>
                </a:lnTo>
                <a:lnTo>
                  <a:pt x="1468500" y="2358228"/>
                </a:lnTo>
                <a:cubicBezTo>
                  <a:pt x="1479403" y="2350465"/>
                  <a:pt x="1491056" y="2340589"/>
                  <a:pt x="1502373" y="2329672"/>
                </a:cubicBezTo>
                <a:lnTo>
                  <a:pt x="1531036" y="2298357"/>
                </a:lnTo>
                <a:lnTo>
                  <a:pt x="3448043" y="2298357"/>
                </a:lnTo>
                <a:cubicBezTo>
                  <a:pt x="3485281" y="2298357"/>
                  <a:pt x="3515469" y="2268169"/>
                  <a:pt x="3515469" y="2230931"/>
                </a:cubicBezTo>
                <a:lnTo>
                  <a:pt x="3515469" y="215706"/>
                </a:lnTo>
                <a:cubicBezTo>
                  <a:pt x="3515469" y="178468"/>
                  <a:pt x="3485281" y="148280"/>
                  <a:pt x="3448043" y="148280"/>
                </a:cubicBezTo>
                <a:lnTo>
                  <a:pt x="222563" y="148280"/>
                </a:lnTo>
                <a:cubicBezTo>
                  <a:pt x="185325" y="148280"/>
                  <a:pt x="155137" y="178468"/>
                  <a:pt x="155137" y="215706"/>
                </a:cubicBezTo>
                <a:lnTo>
                  <a:pt x="155137" y="2230931"/>
                </a:lnTo>
                <a:cubicBezTo>
                  <a:pt x="155137" y="2268169"/>
                  <a:pt x="185325" y="2298357"/>
                  <a:pt x="222563" y="2298357"/>
                </a:cubicBezTo>
                <a:lnTo>
                  <a:pt x="460344" y="2298357"/>
                </a:lnTo>
                <a:lnTo>
                  <a:pt x="439824" y="2326041"/>
                </a:lnTo>
                <a:cubicBezTo>
                  <a:pt x="416056" y="2362252"/>
                  <a:pt x="397958" y="2403047"/>
                  <a:pt x="403109" y="2422907"/>
                </a:cubicBezTo>
                <a:lnTo>
                  <a:pt x="416271" y="2441930"/>
                </a:lnTo>
                <a:lnTo>
                  <a:pt x="159873" y="2441930"/>
                </a:lnTo>
                <a:cubicBezTo>
                  <a:pt x="71578" y="2441930"/>
                  <a:pt x="0" y="2370352"/>
                  <a:pt x="0" y="2282057"/>
                </a:cubicBezTo>
                <a:lnTo>
                  <a:pt x="0" y="159873"/>
                </a:lnTo>
                <a:cubicBezTo>
                  <a:pt x="0" y="71578"/>
                  <a:pt x="71578" y="0"/>
                  <a:pt x="159873" y="0"/>
                </a:cubicBezTo>
                <a:close/>
              </a:path>
            </a:pathLst>
          </a:cu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642895" y="2811009"/>
            <a:ext cx="2121356" cy="174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QoS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Security 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Redirect/copy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Traffic engineering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etc.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8814" y="2712863"/>
            <a:ext cx="2110146" cy="1889819"/>
          </a:xfrm>
          <a:prstGeom prst="roundRect">
            <a:avLst/>
          </a:prstGeom>
          <a:noFill/>
          <a:ln w="34925" cap="flat" cmpd="sng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cxnSp>
        <p:nvCxnSpPr>
          <p:cNvPr id="95" name="Straight Connector 94"/>
          <p:cNvCxnSpPr/>
          <p:nvPr/>
        </p:nvCxnSpPr>
        <p:spPr bwMode="auto">
          <a:xfrm flipH="1">
            <a:off x="2398893" y="2020603"/>
            <a:ext cx="2346780" cy="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7" name="Content Placeholder 2"/>
          <p:cNvSpPr txBox="1">
            <a:spLocks/>
          </p:cNvSpPr>
          <p:nvPr/>
        </p:nvSpPr>
        <p:spPr bwMode="auto">
          <a:xfrm>
            <a:off x="490965" y="1258401"/>
            <a:ext cx="2468291" cy="39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5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ネットワーク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 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ポリシー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34" charset="0"/>
            </a:endParaRPr>
          </a:p>
        </p:txBody>
      </p: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356616" y="155576"/>
            <a:ext cx="8513064" cy="434974"/>
          </a:xfrm>
        </p:spPr>
        <p:txBody>
          <a:bodyPr/>
          <a:lstStyle/>
          <a:p>
            <a:pPr defTabSz="911606">
              <a:lnSpc>
                <a:spcPct val="90000"/>
              </a:lnSpc>
              <a:defRPr/>
            </a:pP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今日のネットワーク例</a:t>
            </a:r>
            <a:endParaRPr lang="en-US" sz="2400" dirty="0">
              <a:solidFill>
                <a:schemeClr val="tx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2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pPr marL="0" marR="0" lvl="0" indent="0" algn="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2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8" name="テキスト ボックス 3"/>
          <p:cNvSpPr txBox="1"/>
          <p:nvPr/>
        </p:nvSpPr>
        <p:spPr>
          <a:xfrm>
            <a:off x="7472963" y="58923"/>
            <a:ext cx="154561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834329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/>
      <p:bldP spid="56" grpId="0" animBg="1"/>
      <p:bldP spid="57" grpId="0"/>
      <p:bldP spid="57" grpId="1"/>
      <p:bldP spid="13" grpId="0" animBg="1"/>
      <p:bldP spid="13" grpId="1" animBg="1"/>
      <p:bldP spid="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3835304" y="1249417"/>
            <a:ext cx="3365175" cy="1907280"/>
            <a:chOff x="3025029" y="754836"/>
            <a:chExt cx="3365175" cy="1907280"/>
          </a:xfrm>
        </p:grpSpPr>
        <p:grpSp>
          <p:nvGrpSpPr>
            <p:cNvPr id="115" name="Group 114"/>
            <p:cNvGrpSpPr>
              <a:grpSpLocks noChangeAspect="1"/>
            </p:cNvGrpSpPr>
            <p:nvPr/>
          </p:nvGrpSpPr>
          <p:grpSpPr>
            <a:xfrm>
              <a:off x="4027752" y="1518528"/>
              <a:ext cx="411480" cy="411480"/>
              <a:chOff x="5913932" y="2761272"/>
              <a:chExt cx="324229" cy="324229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1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16" name="Group 115"/>
            <p:cNvGrpSpPr>
              <a:grpSpLocks noChangeAspect="1"/>
            </p:cNvGrpSpPr>
            <p:nvPr/>
          </p:nvGrpSpPr>
          <p:grpSpPr>
            <a:xfrm>
              <a:off x="4810987" y="1513209"/>
              <a:ext cx="411480" cy="411480"/>
              <a:chOff x="5913932" y="2761272"/>
              <a:chExt cx="324229" cy="324229"/>
            </a:xfrm>
          </p:grpSpPr>
          <p:sp>
            <p:nvSpPr>
              <p:cNvPr id="148" name="Rectangle 147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9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flipH="1">
              <a:off x="3337699" y="1935681"/>
              <a:ext cx="877967" cy="47728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 flipH="1">
              <a:off x="4035453" y="1935681"/>
              <a:ext cx="171912" cy="4802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>
            <a:xfrm>
              <a:off x="4215666" y="1935681"/>
              <a:ext cx="1200791" cy="48027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>
            <a:xfrm>
              <a:off x="4223966" y="1935681"/>
              <a:ext cx="1890244" cy="483263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 flipH="1">
              <a:off x="3337699" y="1927380"/>
              <a:ext cx="1641610" cy="485587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 flipH="1">
              <a:off x="4035453" y="1927380"/>
              <a:ext cx="985358" cy="48857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>
            <a:xfrm>
              <a:off x="4995910" y="1927380"/>
              <a:ext cx="420547" cy="4885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>
            <a:xfrm>
              <a:off x="4987609" y="1927380"/>
              <a:ext cx="1126601" cy="49156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>
            <a:xfrm>
              <a:off x="4223967" y="1171990"/>
              <a:ext cx="1" cy="340340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>
            <a:xfrm>
              <a:off x="5020810" y="1163689"/>
              <a:ext cx="0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4215666" y="1163689"/>
              <a:ext cx="821747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>
            <a:xfrm>
              <a:off x="4215666" y="1180291"/>
              <a:ext cx="808663" cy="332604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sp>
          <p:nvSpPr>
            <p:cNvPr id="129" name="Freeform 128"/>
            <p:cNvSpPr>
              <a:spLocks/>
            </p:cNvSpPr>
            <p:nvPr/>
          </p:nvSpPr>
          <p:spPr bwMode="auto">
            <a:xfrm flipH="1">
              <a:off x="3025029" y="898240"/>
              <a:ext cx="3365175" cy="1641417"/>
            </a:xfrm>
            <a:custGeom>
              <a:avLst/>
              <a:gdLst>
                <a:gd name="T0" fmla="*/ 699 w 799"/>
                <a:gd name="T1" fmla="*/ 264 h 464"/>
                <a:gd name="T2" fmla="*/ 698 w 799"/>
                <a:gd name="T3" fmla="*/ 264 h 464"/>
                <a:gd name="T4" fmla="*/ 699 w 799"/>
                <a:gd name="T5" fmla="*/ 253 h 464"/>
                <a:gd name="T6" fmla="*/ 635 w 799"/>
                <a:gd name="T7" fmla="*/ 190 h 464"/>
                <a:gd name="T8" fmla="*/ 623 w 799"/>
                <a:gd name="T9" fmla="*/ 191 h 464"/>
                <a:gd name="T10" fmla="*/ 629 w 799"/>
                <a:gd name="T11" fmla="*/ 153 h 464"/>
                <a:gd name="T12" fmla="*/ 457 w 799"/>
                <a:gd name="T13" fmla="*/ 0 h 464"/>
                <a:gd name="T14" fmla="*/ 288 w 799"/>
                <a:gd name="T15" fmla="*/ 124 h 464"/>
                <a:gd name="T16" fmla="*/ 229 w 799"/>
                <a:gd name="T17" fmla="*/ 102 h 464"/>
                <a:gd name="T18" fmla="*/ 138 w 799"/>
                <a:gd name="T19" fmla="*/ 194 h 464"/>
                <a:gd name="T20" fmla="*/ 138 w 799"/>
                <a:gd name="T21" fmla="*/ 199 h 464"/>
                <a:gd name="T22" fmla="*/ 133 w 799"/>
                <a:gd name="T23" fmla="*/ 198 h 464"/>
                <a:gd name="T24" fmla="*/ 0 w 799"/>
                <a:gd name="T25" fmla="*/ 331 h 464"/>
                <a:gd name="T26" fmla="*/ 133 w 799"/>
                <a:gd name="T27" fmla="*/ 464 h 464"/>
                <a:gd name="T28" fmla="*/ 699 w 799"/>
                <a:gd name="T29" fmla="*/ 464 h 464"/>
                <a:gd name="T30" fmla="*/ 799 w 799"/>
                <a:gd name="T31" fmla="*/ 364 h 464"/>
                <a:gd name="T32" fmla="*/ 699 w 799"/>
                <a:gd name="T3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64">
                  <a:moveTo>
                    <a:pt x="699" y="264"/>
                  </a:moveTo>
                  <a:cubicBezTo>
                    <a:pt x="698" y="264"/>
                    <a:pt x="698" y="264"/>
                    <a:pt x="698" y="264"/>
                  </a:cubicBezTo>
                  <a:cubicBezTo>
                    <a:pt x="698" y="260"/>
                    <a:pt x="699" y="257"/>
                    <a:pt x="699" y="253"/>
                  </a:cubicBezTo>
                  <a:cubicBezTo>
                    <a:pt x="699" y="218"/>
                    <a:pt x="670" y="190"/>
                    <a:pt x="635" y="190"/>
                  </a:cubicBezTo>
                  <a:cubicBezTo>
                    <a:pt x="631" y="190"/>
                    <a:pt x="627" y="190"/>
                    <a:pt x="623" y="191"/>
                  </a:cubicBezTo>
                  <a:cubicBezTo>
                    <a:pt x="627" y="179"/>
                    <a:pt x="629" y="166"/>
                    <a:pt x="629" y="153"/>
                  </a:cubicBezTo>
                  <a:cubicBezTo>
                    <a:pt x="629" y="69"/>
                    <a:pt x="552" y="0"/>
                    <a:pt x="457" y="0"/>
                  </a:cubicBezTo>
                  <a:cubicBezTo>
                    <a:pt x="373" y="0"/>
                    <a:pt x="304" y="53"/>
                    <a:pt x="288" y="124"/>
                  </a:cubicBezTo>
                  <a:cubicBezTo>
                    <a:pt x="272" y="110"/>
                    <a:pt x="252" y="102"/>
                    <a:pt x="229" y="102"/>
                  </a:cubicBezTo>
                  <a:cubicBezTo>
                    <a:pt x="179" y="102"/>
                    <a:pt x="138" y="143"/>
                    <a:pt x="138" y="194"/>
                  </a:cubicBezTo>
                  <a:cubicBezTo>
                    <a:pt x="138" y="195"/>
                    <a:pt x="138" y="197"/>
                    <a:pt x="138" y="199"/>
                  </a:cubicBezTo>
                  <a:cubicBezTo>
                    <a:pt x="133" y="198"/>
                    <a:pt x="133" y="198"/>
                    <a:pt x="133" y="198"/>
                  </a:cubicBezTo>
                  <a:cubicBezTo>
                    <a:pt x="59" y="198"/>
                    <a:pt x="0" y="257"/>
                    <a:pt x="0" y="331"/>
                  </a:cubicBezTo>
                  <a:cubicBezTo>
                    <a:pt x="0" y="404"/>
                    <a:pt x="59" y="464"/>
                    <a:pt x="133" y="464"/>
                  </a:cubicBezTo>
                  <a:cubicBezTo>
                    <a:pt x="699" y="464"/>
                    <a:pt x="699" y="464"/>
                    <a:pt x="699" y="464"/>
                  </a:cubicBezTo>
                  <a:cubicBezTo>
                    <a:pt x="754" y="464"/>
                    <a:pt x="799" y="419"/>
                    <a:pt x="799" y="364"/>
                  </a:cubicBezTo>
                  <a:cubicBezTo>
                    <a:pt x="799" y="309"/>
                    <a:pt x="754" y="264"/>
                    <a:pt x="699" y="26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2"/>
                </a:gs>
                <a:gs pos="0">
                  <a:srgbClr val="FFFFFF">
                    <a:alpha val="86000"/>
                  </a:srgbClr>
                </a:gs>
              </a:gsLst>
              <a:lin ang="2700000" scaled="1"/>
              <a:tileRect/>
            </a:gra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Enterprise Network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30" name="Group 129"/>
            <p:cNvGrpSpPr>
              <a:grpSpLocks noChangeAspect="1"/>
            </p:cNvGrpSpPr>
            <p:nvPr/>
          </p:nvGrpSpPr>
          <p:grpSpPr>
            <a:xfrm>
              <a:off x="4024765" y="760155"/>
              <a:ext cx="411480" cy="411480"/>
              <a:chOff x="5913936" y="2761272"/>
              <a:chExt cx="324229" cy="324229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7" name="Rounded Rectangle 25"/>
              <p:cNvSpPr/>
              <p:nvPr/>
            </p:nvSpPr>
            <p:spPr>
              <a:xfrm>
                <a:off x="5913936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1" name="Group 130"/>
            <p:cNvGrpSpPr>
              <a:grpSpLocks noChangeAspect="1"/>
            </p:cNvGrpSpPr>
            <p:nvPr/>
          </p:nvGrpSpPr>
          <p:grpSpPr>
            <a:xfrm>
              <a:off x="4807995" y="754836"/>
              <a:ext cx="411480" cy="411480"/>
              <a:chOff x="5913932" y="2761272"/>
              <a:chExt cx="324229" cy="324229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5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2" name="Group 131"/>
            <p:cNvGrpSpPr>
              <a:grpSpLocks noChangeAspect="1"/>
            </p:cNvGrpSpPr>
            <p:nvPr/>
          </p:nvGrpSpPr>
          <p:grpSpPr>
            <a:xfrm>
              <a:off x="3272408" y="2381830"/>
              <a:ext cx="274320" cy="274320"/>
              <a:chOff x="5913932" y="2761272"/>
              <a:chExt cx="324229" cy="324229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3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3" name="Group 132"/>
            <p:cNvGrpSpPr>
              <a:grpSpLocks noChangeAspect="1"/>
            </p:cNvGrpSpPr>
            <p:nvPr/>
          </p:nvGrpSpPr>
          <p:grpSpPr>
            <a:xfrm>
              <a:off x="3906239" y="2384813"/>
              <a:ext cx="274320" cy="274320"/>
              <a:chOff x="5913932" y="2761272"/>
              <a:chExt cx="324229" cy="324229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1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4" name="Group 133"/>
            <p:cNvGrpSpPr>
              <a:grpSpLocks noChangeAspect="1"/>
            </p:cNvGrpSpPr>
            <p:nvPr/>
          </p:nvGrpSpPr>
          <p:grpSpPr>
            <a:xfrm>
              <a:off x="5295408" y="2387796"/>
              <a:ext cx="274320" cy="274320"/>
              <a:chOff x="5913932" y="2761272"/>
              <a:chExt cx="324229" cy="324229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39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5" name="Group 134"/>
            <p:cNvGrpSpPr>
              <a:grpSpLocks noChangeAspect="1"/>
            </p:cNvGrpSpPr>
            <p:nvPr/>
          </p:nvGrpSpPr>
          <p:grpSpPr>
            <a:xfrm>
              <a:off x="5904333" y="2382478"/>
              <a:ext cx="274320" cy="274320"/>
              <a:chOff x="5913932" y="2761272"/>
              <a:chExt cx="324229" cy="324229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37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895600" y="2386481"/>
            <a:ext cx="4950260" cy="487553"/>
            <a:chOff x="2895600" y="2386481"/>
            <a:chExt cx="4950260" cy="487553"/>
          </a:xfrm>
        </p:grpSpPr>
        <p:sp>
          <p:nvSpPr>
            <p:cNvPr id="10" name="Rectangle 379"/>
            <p:cNvSpPr/>
            <p:nvPr/>
          </p:nvSpPr>
          <p:spPr>
            <a:xfrm>
              <a:off x="2895600" y="2386481"/>
              <a:ext cx="4950260" cy="4875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68484" tIns="34253" rIns="68484" bIns="34253" rtlCol="0" anchor="ctr"/>
            <a:lstStyle/>
            <a:p>
              <a:pPr marL="0" marR="0" lvl="0" indent="0" algn="r" defTabSz="3848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" name="Rectangle 377"/>
            <p:cNvSpPr/>
            <p:nvPr/>
          </p:nvSpPr>
          <p:spPr>
            <a:xfrm>
              <a:off x="2959257" y="2450507"/>
              <a:ext cx="1650739" cy="371195"/>
            </a:xfrm>
            <a:prstGeom prst="rect">
              <a:avLst/>
            </a:prstGeom>
            <a:solidFill>
              <a:srgbClr val="676767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PAYLOAD  </a:t>
              </a: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DATA</a:t>
              </a:r>
              <a:endParaRPr kumimoji="1" lang="ja-JP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4" name="Rectangle 380"/>
            <p:cNvSpPr/>
            <p:nvPr/>
          </p:nvSpPr>
          <p:spPr>
            <a:xfrm>
              <a:off x="6581516" y="2447026"/>
              <a:ext cx="581822" cy="3770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SRC</a:t>
              </a:r>
            </a:p>
          </p:txBody>
        </p:sp>
        <p:sp>
          <p:nvSpPr>
            <p:cNvPr id="15" name="Rectangle 380"/>
            <p:cNvSpPr/>
            <p:nvPr/>
          </p:nvSpPr>
          <p:spPr>
            <a:xfrm>
              <a:off x="7200479" y="2447026"/>
              <a:ext cx="581822" cy="3770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DST</a:t>
              </a:r>
            </a:p>
          </p:txBody>
        </p:sp>
        <p:sp>
          <p:nvSpPr>
            <p:cNvPr id="16" name="Rectangle 380"/>
            <p:cNvSpPr/>
            <p:nvPr/>
          </p:nvSpPr>
          <p:spPr>
            <a:xfrm>
              <a:off x="6104688" y="2447028"/>
              <a:ext cx="430179" cy="3770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PROT</a:t>
              </a:r>
            </a:p>
          </p:txBody>
        </p:sp>
        <p:sp>
          <p:nvSpPr>
            <p:cNvPr id="29" name="Rectangle 380"/>
            <p:cNvSpPr/>
            <p:nvPr/>
          </p:nvSpPr>
          <p:spPr>
            <a:xfrm>
              <a:off x="5620428" y="2445673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DST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1" name="Rectangle 380"/>
            <p:cNvSpPr/>
            <p:nvPr/>
          </p:nvSpPr>
          <p:spPr>
            <a:xfrm>
              <a:off x="5136168" y="2444317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SRC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3" name="Rectangle 380"/>
            <p:cNvSpPr/>
            <p:nvPr/>
          </p:nvSpPr>
          <p:spPr>
            <a:xfrm>
              <a:off x="4658711" y="2442963"/>
              <a:ext cx="430179" cy="377091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DSCP</a:t>
              </a:r>
            </a:p>
          </p:txBody>
        </p:sp>
      </p:grpSp>
      <p:sp>
        <p:nvSpPr>
          <p:cNvPr id="6" name="Trapezoid 5"/>
          <p:cNvSpPr/>
          <p:nvPr/>
        </p:nvSpPr>
        <p:spPr bwMode="auto">
          <a:xfrm>
            <a:off x="4398313" y="2874034"/>
            <a:ext cx="3666344" cy="990600"/>
          </a:xfrm>
          <a:prstGeom prst="trapezoid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0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4873800" y="3439360"/>
            <a:ext cx="2745682" cy="33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0" rIns="91280" bIns="4564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212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>
                <a:solidFill>
                  <a:srgbClr val="3E6BB4"/>
                </a:solidFill>
                <a:latin typeface="+mj-lt"/>
                <a:ea typeface="ＭＳ Ｐゴシック" charset="0"/>
                <a:cs typeface="CiscoSans Thin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212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そ</a:t>
            </a:r>
            <a:r>
              <a:rPr kumimoji="0" lang="ja-JP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れはユーザ</a:t>
            </a:r>
            <a:r>
              <a:rPr kumimoji="0" lang="en-US" altLang="ja-JP" sz="1799" b="0" i="0" u="none" strike="noStrike" kern="1200" cap="none" spc="0" normalizeH="0" baseline="0" noProof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デバイスの情報ですか</a:t>
            </a:r>
            <a:r>
              <a:rPr kumimoji="0" lang="en-US" altLang="ja-JP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32B2DF">
                  <a:lumMod val="7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Freeform 55"/>
          <p:cNvSpPr>
            <a:spLocks noChangeAspect="1"/>
          </p:cNvSpPr>
          <p:nvPr/>
        </p:nvSpPr>
        <p:spPr>
          <a:xfrm>
            <a:off x="1004531" y="1645670"/>
            <a:ext cx="1094227" cy="940140"/>
          </a:xfrm>
          <a:custGeom>
            <a:avLst/>
            <a:gdLst>
              <a:gd name="connsiteX0" fmla="*/ 744461 w 3657600"/>
              <a:gd name="connsiteY0" fmla="*/ 2708129 h 3142543"/>
              <a:gd name="connsiteX1" fmla="*/ 751451 w 3657600"/>
              <a:gd name="connsiteY1" fmla="*/ 2722898 h 3142543"/>
              <a:gd name="connsiteX2" fmla="*/ 794579 w 3657600"/>
              <a:gd name="connsiteY2" fmla="*/ 2772440 h 3142543"/>
              <a:gd name="connsiteX3" fmla="*/ 920648 w 3657600"/>
              <a:gd name="connsiteY3" fmla="*/ 2723153 h 3142543"/>
              <a:gd name="connsiteX4" fmla="*/ 927299 w 3657600"/>
              <a:gd name="connsiteY4" fmla="*/ 2717972 h 3142543"/>
              <a:gd name="connsiteX5" fmla="*/ 927756 w 3657600"/>
              <a:gd name="connsiteY5" fmla="*/ 2718522 h 3142543"/>
              <a:gd name="connsiteX6" fmla="*/ 944375 w 3657600"/>
              <a:gd name="connsiteY6" fmla="*/ 2732854 h 3142543"/>
              <a:gd name="connsiteX7" fmla="*/ 767536 w 3657600"/>
              <a:gd name="connsiteY7" fmla="*/ 3142541 h 3142543"/>
              <a:gd name="connsiteX8" fmla="*/ 697465 w 3657600"/>
              <a:gd name="connsiteY8" fmla="*/ 3060941 h 3142543"/>
              <a:gd name="connsiteX9" fmla="*/ 590023 w 3657600"/>
              <a:gd name="connsiteY9" fmla="*/ 3065918 h 3142543"/>
              <a:gd name="connsiteX10" fmla="*/ 1150654 w 3657600"/>
              <a:gd name="connsiteY10" fmla="*/ 2672251 h 3142543"/>
              <a:gd name="connsiteX11" fmla="*/ 1150827 w 3657600"/>
              <a:gd name="connsiteY11" fmla="*/ 2672340 h 3142543"/>
              <a:gd name="connsiteX12" fmla="*/ 1185715 w 3657600"/>
              <a:gd name="connsiteY12" fmla="*/ 2685205 h 3142543"/>
              <a:gd name="connsiteX13" fmla="*/ 1350049 w 3657600"/>
              <a:gd name="connsiteY13" fmla="*/ 3065920 h 3142543"/>
              <a:gd name="connsiteX14" fmla="*/ 1242607 w 3657600"/>
              <a:gd name="connsiteY14" fmla="*/ 3060943 h 3142543"/>
              <a:gd name="connsiteX15" fmla="*/ 1172536 w 3657600"/>
              <a:gd name="connsiteY15" fmla="*/ 3142543 h 3142543"/>
              <a:gd name="connsiteX16" fmla="*/ 1015259 w 3657600"/>
              <a:gd name="connsiteY16" fmla="*/ 2778176 h 3142543"/>
              <a:gd name="connsiteX17" fmla="*/ 1041028 w 3657600"/>
              <a:gd name="connsiteY17" fmla="*/ 2789318 h 3142543"/>
              <a:gd name="connsiteX18" fmla="*/ 1071312 w 3657600"/>
              <a:gd name="connsiteY18" fmla="*/ 2792319 h 3142543"/>
              <a:gd name="connsiteX19" fmla="*/ 1147918 w 3657600"/>
              <a:gd name="connsiteY19" fmla="*/ 2680721 h 3142543"/>
              <a:gd name="connsiteX20" fmla="*/ 967980 w 3657600"/>
              <a:gd name="connsiteY20" fmla="*/ 2004878 h 3142543"/>
              <a:gd name="connsiteX21" fmla="*/ 1212149 w 3657600"/>
              <a:gd name="connsiteY21" fmla="*/ 2249047 h 3142543"/>
              <a:gd name="connsiteX22" fmla="*/ 967980 w 3657600"/>
              <a:gd name="connsiteY22" fmla="*/ 2493216 h 3142543"/>
              <a:gd name="connsiteX23" fmla="*/ 723811 w 3657600"/>
              <a:gd name="connsiteY23" fmla="*/ 2249047 h 3142543"/>
              <a:gd name="connsiteX24" fmla="*/ 967980 w 3657600"/>
              <a:gd name="connsiteY24" fmla="*/ 2004878 h 3142543"/>
              <a:gd name="connsiteX25" fmla="*/ 967980 w 3657600"/>
              <a:gd name="connsiteY25" fmla="*/ 1951867 h 3142543"/>
              <a:gd name="connsiteX26" fmla="*/ 670800 w 3657600"/>
              <a:gd name="connsiteY26" fmla="*/ 2249047 h 3142543"/>
              <a:gd name="connsiteX27" fmla="*/ 967980 w 3657600"/>
              <a:gd name="connsiteY27" fmla="*/ 2546227 h 3142543"/>
              <a:gd name="connsiteX28" fmla="*/ 1265160 w 3657600"/>
              <a:gd name="connsiteY28" fmla="*/ 2249047 h 3142543"/>
              <a:gd name="connsiteX29" fmla="*/ 967980 w 3657600"/>
              <a:gd name="connsiteY29" fmla="*/ 1951867 h 3142543"/>
              <a:gd name="connsiteX30" fmla="*/ 1860770 w 3657600"/>
              <a:gd name="connsiteY30" fmla="*/ 1894703 h 3142543"/>
              <a:gd name="connsiteX31" fmla="*/ 3267728 w 3657600"/>
              <a:gd name="connsiteY31" fmla="*/ 1894703 h 3142543"/>
              <a:gd name="connsiteX32" fmla="*/ 3323334 w 3657600"/>
              <a:gd name="connsiteY32" fmla="*/ 1950309 h 3142543"/>
              <a:gd name="connsiteX33" fmla="*/ 3267728 w 3657600"/>
              <a:gd name="connsiteY33" fmla="*/ 2005915 h 3142543"/>
              <a:gd name="connsiteX34" fmla="*/ 1860770 w 3657600"/>
              <a:gd name="connsiteY34" fmla="*/ 2005915 h 3142543"/>
              <a:gd name="connsiteX35" fmla="*/ 1805164 w 3657600"/>
              <a:gd name="connsiteY35" fmla="*/ 1950309 h 3142543"/>
              <a:gd name="connsiteX36" fmla="*/ 1860770 w 3657600"/>
              <a:gd name="connsiteY36" fmla="*/ 1894703 h 3142543"/>
              <a:gd name="connsiteX37" fmla="*/ 993772 w 3657600"/>
              <a:gd name="connsiteY37" fmla="*/ 1738512 h 3142543"/>
              <a:gd name="connsiteX38" fmla="*/ 1001441 w 3657600"/>
              <a:gd name="connsiteY38" fmla="*/ 1739736 h 3142543"/>
              <a:gd name="connsiteX39" fmla="*/ 1103372 w 3657600"/>
              <a:gd name="connsiteY39" fmla="*/ 1841689 h 3142543"/>
              <a:gd name="connsiteX40" fmla="*/ 1103426 w 3657600"/>
              <a:gd name="connsiteY40" fmla="*/ 1841818 h 3142543"/>
              <a:gd name="connsiteX41" fmla="*/ 1108587 w 3657600"/>
              <a:gd name="connsiteY41" fmla="*/ 1839156 h 3142543"/>
              <a:gd name="connsiteX42" fmla="*/ 1223204 w 3657600"/>
              <a:gd name="connsiteY42" fmla="*/ 1813404 h 3142543"/>
              <a:gd name="connsiteX43" fmla="*/ 1230500 w 3657600"/>
              <a:gd name="connsiteY43" fmla="*/ 1816066 h 3142543"/>
              <a:gd name="connsiteX44" fmla="*/ 1276096 w 3657600"/>
              <a:gd name="connsiteY44" fmla="*/ 1944937 h 3142543"/>
              <a:gd name="connsiteX45" fmla="*/ 1276144 w 3657600"/>
              <a:gd name="connsiteY45" fmla="*/ 1951097 h 3142543"/>
              <a:gd name="connsiteX46" fmla="*/ 1282432 w 3657600"/>
              <a:gd name="connsiteY46" fmla="*/ 1951446 h 3142543"/>
              <a:gd name="connsiteX47" fmla="*/ 1408981 w 3657600"/>
              <a:gd name="connsiteY47" fmla="*/ 2003137 h 3142543"/>
              <a:gd name="connsiteX48" fmla="*/ 1373541 w 3657600"/>
              <a:gd name="connsiteY48" fmla="*/ 2135163 h 3142543"/>
              <a:gd name="connsiteX49" fmla="*/ 1372107 w 3657600"/>
              <a:gd name="connsiteY49" fmla="*/ 2137285 h 3142543"/>
              <a:gd name="connsiteX50" fmla="*/ 1373984 w 3657600"/>
              <a:gd name="connsiteY50" fmla="*/ 2138194 h 3142543"/>
              <a:gd name="connsiteX51" fmla="*/ 1470857 w 3657600"/>
              <a:gd name="connsiteY51" fmla="*/ 2234643 h 3142543"/>
              <a:gd name="connsiteX52" fmla="*/ 1387296 w 3657600"/>
              <a:gd name="connsiteY52" fmla="*/ 2342830 h 3142543"/>
              <a:gd name="connsiteX53" fmla="*/ 1383214 w 3657600"/>
              <a:gd name="connsiteY53" fmla="*/ 2345509 h 3142543"/>
              <a:gd name="connsiteX54" fmla="*/ 1387904 w 3657600"/>
              <a:gd name="connsiteY54" fmla="*/ 2353003 h 3142543"/>
              <a:gd name="connsiteX55" fmla="*/ 1421018 w 3657600"/>
              <a:gd name="connsiteY55" fmla="*/ 2472584 h 3142543"/>
              <a:gd name="connsiteX56" fmla="*/ 1309309 w 3657600"/>
              <a:gd name="connsiteY56" fmla="*/ 2526596 h 3142543"/>
              <a:gd name="connsiteX57" fmla="*/ 1297469 w 3657600"/>
              <a:gd name="connsiteY57" fmla="*/ 2528522 h 3142543"/>
              <a:gd name="connsiteX58" fmla="*/ 1297962 w 3657600"/>
              <a:gd name="connsiteY58" fmla="*/ 2535970 h 3142543"/>
              <a:gd name="connsiteX59" fmla="*/ 1262012 w 3657600"/>
              <a:gd name="connsiteY59" fmla="*/ 2667858 h 3142543"/>
              <a:gd name="connsiteX60" fmla="*/ 1126661 w 3657600"/>
              <a:gd name="connsiteY60" fmla="*/ 2648704 h 3142543"/>
              <a:gd name="connsiteX61" fmla="*/ 1126502 w 3657600"/>
              <a:gd name="connsiteY61" fmla="*/ 2648622 h 3142543"/>
              <a:gd name="connsiteX62" fmla="*/ 1123994 w 3657600"/>
              <a:gd name="connsiteY62" fmla="*/ 2656386 h 3142543"/>
              <a:gd name="connsiteX63" fmla="*/ 1053772 w 3657600"/>
              <a:gd name="connsiteY63" fmla="*/ 2758684 h 3142543"/>
              <a:gd name="connsiteX64" fmla="*/ 922179 w 3657600"/>
              <a:gd name="connsiteY64" fmla="*/ 2691037 h 3142543"/>
              <a:gd name="connsiteX65" fmla="*/ 921760 w 3657600"/>
              <a:gd name="connsiteY65" fmla="*/ 2690533 h 3142543"/>
              <a:gd name="connsiteX66" fmla="*/ 915663 w 3657600"/>
              <a:gd name="connsiteY66" fmla="*/ 2695282 h 3142543"/>
              <a:gd name="connsiteX67" fmla="*/ 800100 w 3657600"/>
              <a:gd name="connsiteY67" fmla="*/ 2740462 h 3142543"/>
              <a:gd name="connsiteX68" fmla="*/ 731517 w 3657600"/>
              <a:gd name="connsiteY68" fmla="*/ 2622211 h 3142543"/>
              <a:gd name="connsiteX69" fmla="*/ 730666 w 3657600"/>
              <a:gd name="connsiteY69" fmla="*/ 2617863 h 3142543"/>
              <a:gd name="connsiteX70" fmla="*/ 718842 w 3657600"/>
              <a:gd name="connsiteY70" fmla="*/ 2620205 h 3142543"/>
              <a:gd name="connsiteX71" fmla="*/ 595304 w 3657600"/>
              <a:gd name="connsiteY71" fmla="*/ 2608605 h 3142543"/>
              <a:gd name="connsiteX72" fmla="*/ 584571 w 3657600"/>
              <a:gd name="connsiteY72" fmla="*/ 2484990 h 3142543"/>
              <a:gd name="connsiteX73" fmla="*/ 586571 w 3657600"/>
              <a:gd name="connsiteY73" fmla="*/ 2475246 h 3142543"/>
              <a:gd name="connsiteX74" fmla="*/ 585418 w 3657600"/>
              <a:gd name="connsiteY74" fmla="*/ 2474936 h 3142543"/>
              <a:gd name="connsiteX75" fmla="*/ 472161 w 3657600"/>
              <a:gd name="connsiteY75" fmla="*/ 2398387 h 3142543"/>
              <a:gd name="connsiteX76" fmla="*/ 525178 w 3657600"/>
              <a:gd name="connsiteY76" fmla="*/ 2286203 h 3142543"/>
              <a:gd name="connsiteX77" fmla="*/ 533136 w 3657600"/>
              <a:gd name="connsiteY77" fmla="*/ 2277321 h 3142543"/>
              <a:gd name="connsiteX78" fmla="*/ 528696 w 3657600"/>
              <a:gd name="connsiteY78" fmla="*/ 2273100 h 3142543"/>
              <a:gd name="connsiteX79" fmla="*/ 465755 w 3657600"/>
              <a:gd name="connsiteY79" fmla="*/ 2151752 h 3142543"/>
              <a:gd name="connsiteX80" fmla="*/ 578268 w 3657600"/>
              <a:gd name="connsiteY80" fmla="*/ 2074113 h 3142543"/>
              <a:gd name="connsiteX81" fmla="*/ 579623 w 3657600"/>
              <a:gd name="connsiteY81" fmla="*/ 2073736 h 3142543"/>
              <a:gd name="connsiteX82" fmla="*/ 578373 w 3657600"/>
              <a:gd name="connsiteY82" fmla="*/ 2071098 h 3142543"/>
              <a:gd name="connsiteX83" fmla="*/ 563350 w 3657600"/>
              <a:gd name="connsiteY83" fmla="*/ 1935226 h 3142543"/>
              <a:gd name="connsiteX84" fmla="*/ 696271 w 3657600"/>
              <a:gd name="connsiteY84" fmla="*/ 1903309 h 3142543"/>
              <a:gd name="connsiteX85" fmla="*/ 699629 w 3657600"/>
              <a:gd name="connsiteY85" fmla="*/ 1903635 h 3142543"/>
              <a:gd name="connsiteX86" fmla="*/ 701582 w 3657600"/>
              <a:gd name="connsiteY86" fmla="*/ 1895416 h 3142543"/>
              <a:gd name="connsiteX87" fmla="*/ 774839 w 3657600"/>
              <a:gd name="connsiteY87" fmla="*/ 1780003 h 3142543"/>
              <a:gd name="connsiteX88" fmla="*/ 888502 w 3657600"/>
              <a:gd name="connsiteY88" fmla="*/ 1829768 h 3142543"/>
              <a:gd name="connsiteX89" fmla="*/ 890026 w 3657600"/>
              <a:gd name="connsiteY89" fmla="*/ 1831056 h 3142543"/>
              <a:gd name="connsiteX90" fmla="*/ 891237 w 3657600"/>
              <a:gd name="connsiteY90" fmla="*/ 1828920 h 3142543"/>
              <a:gd name="connsiteX91" fmla="*/ 993772 w 3657600"/>
              <a:gd name="connsiteY91" fmla="*/ 1738512 h 3142543"/>
              <a:gd name="connsiteX92" fmla="*/ 520666 w 3657600"/>
              <a:gd name="connsiteY92" fmla="*/ 896073 h 3142543"/>
              <a:gd name="connsiteX93" fmla="*/ 3152654 w 3657600"/>
              <a:gd name="connsiteY93" fmla="*/ 896073 h 3142543"/>
              <a:gd name="connsiteX94" fmla="*/ 3208260 w 3657600"/>
              <a:gd name="connsiteY94" fmla="*/ 951679 h 3142543"/>
              <a:gd name="connsiteX95" fmla="*/ 3152654 w 3657600"/>
              <a:gd name="connsiteY95" fmla="*/ 1007285 h 3142543"/>
              <a:gd name="connsiteX96" fmla="*/ 520666 w 3657600"/>
              <a:gd name="connsiteY96" fmla="*/ 1007285 h 3142543"/>
              <a:gd name="connsiteX97" fmla="*/ 465060 w 3657600"/>
              <a:gd name="connsiteY97" fmla="*/ 951679 h 3142543"/>
              <a:gd name="connsiteX98" fmla="*/ 520666 w 3657600"/>
              <a:gd name="connsiteY98" fmla="*/ 896073 h 3142543"/>
              <a:gd name="connsiteX99" fmla="*/ 520666 w 3657600"/>
              <a:gd name="connsiteY99" fmla="*/ 682815 h 3142543"/>
              <a:gd name="connsiteX100" fmla="*/ 3152654 w 3657600"/>
              <a:gd name="connsiteY100" fmla="*/ 682815 h 3142543"/>
              <a:gd name="connsiteX101" fmla="*/ 3208260 w 3657600"/>
              <a:gd name="connsiteY101" fmla="*/ 738421 h 3142543"/>
              <a:gd name="connsiteX102" fmla="*/ 3152654 w 3657600"/>
              <a:gd name="connsiteY102" fmla="*/ 794027 h 3142543"/>
              <a:gd name="connsiteX103" fmla="*/ 520666 w 3657600"/>
              <a:gd name="connsiteY103" fmla="*/ 794027 h 3142543"/>
              <a:gd name="connsiteX104" fmla="*/ 465060 w 3657600"/>
              <a:gd name="connsiteY104" fmla="*/ 738421 h 3142543"/>
              <a:gd name="connsiteX105" fmla="*/ 520666 w 3657600"/>
              <a:gd name="connsiteY105" fmla="*/ 682815 h 3142543"/>
              <a:gd name="connsiteX106" fmla="*/ 520666 w 3657600"/>
              <a:gd name="connsiteY106" fmla="*/ 469557 h 3142543"/>
              <a:gd name="connsiteX107" fmla="*/ 1927624 w 3657600"/>
              <a:gd name="connsiteY107" fmla="*/ 469557 h 3142543"/>
              <a:gd name="connsiteX108" fmla="*/ 1983230 w 3657600"/>
              <a:gd name="connsiteY108" fmla="*/ 525163 h 3142543"/>
              <a:gd name="connsiteX109" fmla="*/ 1927624 w 3657600"/>
              <a:gd name="connsiteY109" fmla="*/ 580769 h 3142543"/>
              <a:gd name="connsiteX110" fmla="*/ 520666 w 3657600"/>
              <a:gd name="connsiteY110" fmla="*/ 580769 h 3142543"/>
              <a:gd name="connsiteX111" fmla="*/ 465060 w 3657600"/>
              <a:gd name="connsiteY111" fmla="*/ 525163 h 3142543"/>
              <a:gd name="connsiteX112" fmla="*/ 520666 w 3657600"/>
              <a:gd name="connsiteY112" fmla="*/ 469557 h 3142543"/>
              <a:gd name="connsiteX113" fmla="*/ 288994 w 3657600"/>
              <a:gd name="connsiteY113" fmla="*/ 238602 h 3142543"/>
              <a:gd name="connsiteX114" fmla="*/ 3368605 w 3657600"/>
              <a:gd name="connsiteY114" fmla="*/ 238602 h 3142543"/>
              <a:gd name="connsiteX115" fmla="*/ 3416643 w 3657600"/>
              <a:gd name="connsiteY115" fmla="*/ 286640 h 3142543"/>
              <a:gd name="connsiteX116" fmla="*/ 3416643 w 3657600"/>
              <a:gd name="connsiteY116" fmla="*/ 2155289 h 3142543"/>
              <a:gd name="connsiteX117" fmla="*/ 3368605 w 3657600"/>
              <a:gd name="connsiteY117" fmla="*/ 2203327 h 3142543"/>
              <a:gd name="connsiteX118" fmla="*/ 1551978 w 3657600"/>
              <a:gd name="connsiteY118" fmla="*/ 2203327 h 3142543"/>
              <a:gd name="connsiteX119" fmla="*/ 1526384 w 3657600"/>
              <a:gd name="connsiteY119" fmla="*/ 2174301 h 3142543"/>
              <a:gd name="connsiteX120" fmla="*/ 1490290 w 3657600"/>
              <a:gd name="connsiteY120" fmla="*/ 2143919 h 3142543"/>
              <a:gd name="connsiteX121" fmla="*/ 1487688 w 3657600"/>
              <a:gd name="connsiteY121" fmla="*/ 2142250 h 3142543"/>
              <a:gd name="connsiteX122" fmla="*/ 3337188 w 3657600"/>
              <a:gd name="connsiteY122" fmla="*/ 2142250 h 3142543"/>
              <a:gd name="connsiteX123" fmla="*/ 3353230 w 3657600"/>
              <a:gd name="connsiteY123" fmla="*/ 2126208 h 3142543"/>
              <a:gd name="connsiteX124" fmla="*/ 3353230 w 3657600"/>
              <a:gd name="connsiteY124" fmla="*/ 318565 h 3142543"/>
              <a:gd name="connsiteX125" fmla="*/ 3337188 w 3657600"/>
              <a:gd name="connsiteY125" fmla="*/ 302523 h 3142543"/>
              <a:gd name="connsiteX126" fmla="*/ 317958 w 3657600"/>
              <a:gd name="connsiteY126" fmla="*/ 302523 h 3142543"/>
              <a:gd name="connsiteX127" fmla="*/ 301916 w 3657600"/>
              <a:gd name="connsiteY127" fmla="*/ 318565 h 3142543"/>
              <a:gd name="connsiteX128" fmla="*/ 301916 w 3657600"/>
              <a:gd name="connsiteY128" fmla="*/ 2126208 h 3142543"/>
              <a:gd name="connsiteX129" fmla="*/ 317958 w 3657600"/>
              <a:gd name="connsiteY129" fmla="*/ 2142250 h 3142543"/>
              <a:gd name="connsiteX130" fmla="*/ 396349 w 3657600"/>
              <a:gd name="connsiteY130" fmla="*/ 2142250 h 3142543"/>
              <a:gd name="connsiteX131" fmla="*/ 398775 w 3657600"/>
              <a:gd name="connsiteY131" fmla="*/ 2164779 h 3142543"/>
              <a:gd name="connsiteX132" fmla="*/ 415544 w 3657600"/>
              <a:gd name="connsiteY132" fmla="*/ 2202991 h 3142543"/>
              <a:gd name="connsiteX133" fmla="*/ 415756 w 3657600"/>
              <a:gd name="connsiteY133" fmla="*/ 2203327 h 3142543"/>
              <a:gd name="connsiteX134" fmla="*/ 288994 w 3657600"/>
              <a:gd name="connsiteY134" fmla="*/ 2203327 h 3142543"/>
              <a:gd name="connsiteX135" fmla="*/ 240956 w 3657600"/>
              <a:gd name="connsiteY135" fmla="*/ 2155289 h 3142543"/>
              <a:gd name="connsiteX136" fmla="*/ 240956 w 3657600"/>
              <a:gd name="connsiteY136" fmla="*/ 286640 h 3142543"/>
              <a:gd name="connsiteX137" fmla="*/ 288994 w 3657600"/>
              <a:gd name="connsiteY137" fmla="*/ 238602 h 3142543"/>
              <a:gd name="connsiteX138" fmla="*/ 159873 w 3657600"/>
              <a:gd name="connsiteY138" fmla="*/ 0 h 3142543"/>
              <a:gd name="connsiteX139" fmla="*/ 3497727 w 3657600"/>
              <a:gd name="connsiteY139" fmla="*/ 0 h 3142543"/>
              <a:gd name="connsiteX140" fmla="*/ 3657600 w 3657600"/>
              <a:gd name="connsiteY140" fmla="*/ 159873 h 3142543"/>
              <a:gd name="connsiteX141" fmla="*/ 3657600 w 3657600"/>
              <a:gd name="connsiteY141" fmla="*/ 2282057 h 3142543"/>
              <a:gd name="connsiteX142" fmla="*/ 3497727 w 3657600"/>
              <a:gd name="connsiteY142" fmla="*/ 2441930 h 3142543"/>
              <a:gd name="connsiteX143" fmla="*/ 1500712 w 3657600"/>
              <a:gd name="connsiteY143" fmla="*/ 2441930 h 3142543"/>
              <a:gd name="connsiteX144" fmla="*/ 1488097 w 3657600"/>
              <a:gd name="connsiteY144" fmla="*/ 2407579 h 3142543"/>
              <a:gd name="connsiteX145" fmla="*/ 1469208 w 3657600"/>
              <a:gd name="connsiteY145" fmla="*/ 2370072 h 3142543"/>
              <a:gd name="connsiteX146" fmla="*/ 1463748 w 3657600"/>
              <a:gd name="connsiteY146" fmla="*/ 2361347 h 3142543"/>
              <a:gd name="connsiteX147" fmla="*/ 1468500 w 3657600"/>
              <a:gd name="connsiteY147" fmla="*/ 2358228 h 3142543"/>
              <a:gd name="connsiteX148" fmla="*/ 1502373 w 3657600"/>
              <a:gd name="connsiteY148" fmla="*/ 2329672 h 3142543"/>
              <a:gd name="connsiteX149" fmla="*/ 1531036 w 3657600"/>
              <a:gd name="connsiteY149" fmla="*/ 2298357 h 3142543"/>
              <a:gd name="connsiteX150" fmla="*/ 3448043 w 3657600"/>
              <a:gd name="connsiteY150" fmla="*/ 2298357 h 3142543"/>
              <a:gd name="connsiteX151" fmla="*/ 3515469 w 3657600"/>
              <a:gd name="connsiteY151" fmla="*/ 2230931 h 3142543"/>
              <a:gd name="connsiteX152" fmla="*/ 3515469 w 3657600"/>
              <a:gd name="connsiteY152" fmla="*/ 215706 h 3142543"/>
              <a:gd name="connsiteX153" fmla="*/ 3448043 w 3657600"/>
              <a:gd name="connsiteY153" fmla="*/ 148280 h 3142543"/>
              <a:gd name="connsiteX154" fmla="*/ 222563 w 3657600"/>
              <a:gd name="connsiteY154" fmla="*/ 148280 h 3142543"/>
              <a:gd name="connsiteX155" fmla="*/ 155137 w 3657600"/>
              <a:gd name="connsiteY155" fmla="*/ 215706 h 3142543"/>
              <a:gd name="connsiteX156" fmla="*/ 155137 w 3657600"/>
              <a:gd name="connsiteY156" fmla="*/ 2230931 h 3142543"/>
              <a:gd name="connsiteX157" fmla="*/ 222563 w 3657600"/>
              <a:gd name="connsiteY157" fmla="*/ 2298357 h 3142543"/>
              <a:gd name="connsiteX158" fmla="*/ 460344 w 3657600"/>
              <a:gd name="connsiteY158" fmla="*/ 2298357 h 3142543"/>
              <a:gd name="connsiteX159" fmla="*/ 439824 w 3657600"/>
              <a:gd name="connsiteY159" fmla="*/ 2326041 h 3142543"/>
              <a:gd name="connsiteX160" fmla="*/ 403109 w 3657600"/>
              <a:gd name="connsiteY160" fmla="*/ 2422907 h 3142543"/>
              <a:gd name="connsiteX161" fmla="*/ 416271 w 3657600"/>
              <a:gd name="connsiteY161" fmla="*/ 2441930 h 3142543"/>
              <a:gd name="connsiteX162" fmla="*/ 159873 w 3657600"/>
              <a:gd name="connsiteY162" fmla="*/ 2441930 h 3142543"/>
              <a:gd name="connsiteX163" fmla="*/ 0 w 3657600"/>
              <a:gd name="connsiteY163" fmla="*/ 2282057 h 3142543"/>
              <a:gd name="connsiteX164" fmla="*/ 0 w 3657600"/>
              <a:gd name="connsiteY164" fmla="*/ 159873 h 3142543"/>
              <a:gd name="connsiteX165" fmla="*/ 159873 w 3657600"/>
              <a:gd name="connsiteY165" fmla="*/ 0 h 314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657600" h="3142543">
                <a:moveTo>
                  <a:pt x="744461" y="2708129"/>
                </a:moveTo>
                <a:lnTo>
                  <a:pt x="751451" y="2722898"/>
                </a:lnTo>
                <a:cubicBezTo>
                  <a:pt x="765376" y="2747927"/>
                  <a:pt x="781207" y="2767969"/>
                  <a:pt x="794579" y="2772440"/>
                </a:cubicBezTo>
                <a:cubicBezTo>
                  <a:pt x="818891" y="2780566"/>
                  <a:pt x="880658" y="2752451"/>
                  <a:pt x="920648" y="2723153"/>
                </a:cubicBezTo>
                <a:lnTo>
                  <a:pt x="927299" y="2717972"/>
                </a:lnTo>
                <a:lnTo>
                  <a:pt x="927756" y="2718522"/>
                </a:lnTo>
                <a:lnTo>
                  <a:pt x="944375" y="2732854"/>
                </a:lnTo>
                <a:lnTo>
                  <a:pt x="767536" y="3142541"/>
                </a:lnTo>
                <a:lnTo>
                  <a:pt x="697465" y="3060941"/>
                </a:lnTo>
                <a:lnTo>
                  <a:pt x="590023" y="3065918"/>
                </a:lnTo>
                <a:close/>
                <a:moveTo>
                  <a:pt x="1150654" y="2672251"/>
                </a:moveTo>
                <a:lnTo>
                  <a:pt x="1150827" y="2672340"/>
                </a:lnTo>
                <a:lnTo>
                  <a:pt x="1185715" y="2685205"/>
                </a:lnTo>
                <a:lnTo>
                  <a:pt x="1350049" y="3065920"/>
                </a:lnTo>
                <a:lnTo>
                  <a:pt x="1242607" y="3060943"/>
                </a:lnTo>
                <a:lnTo>
                  <a:pt x="1172536" y="3142543"/>
                </a:lnTo>
                <a:lnTo>
                  <a:pt x="1015259" y="2778176"/>
                </a:lnTo>
                <a:lnTo>
                  <a:pt x="1041028" y="2789318"/>
                </a:lnTo>
                <a:cubicBezTo>
                  <a:pt x="1053297" y="2793058"/>
                  <a:pt x="1063908" y="2794399"/>
                  <a:pt x="1071312" y="2792319"/>
                </a:cubicBezTo>
                <a:cubicBezTo>
                  <a:pt x="1095990" y="2785384"/>
                  <a:pt x="1131295" y="2727426"/>
                  <a:pt x="1147918" y="2680721"/>
                </a:cubicBezTo>
                <a:close/>
                <a:moveTo>
                  <a:pt x="967980" y="2004878"/>
                </a:moveTo>
                <a:cubicBezTo>
                  <a:pt x="1102831" y="2004878"/>
                  <a:pt x="1212149" y="2114196"/>
                  <a:pt x="1212149" y="2249047"/>
                </a:cubicBezTo>
                <a:cubicBezTo>
                  <a:pt x="1212149" y="2383898"/>
                  <a:pt x="1102831" y="2493216"/>
                  <a:pt x="967980" y="2493216"/>
                </a:cubicBezTo>
                <a:cubicBezTo>
                  <a:pt x="833129" y="2493216"/>
                  <a:pt x="723811" y="2383898"/>
                  <a:pt x="723811" y="2249047"/>
                </a:cubicBezTo>
                <a:cubicBezTo>
                  <a:pt x="723811" y="2114196"/>
                  <a:pt x="833129" y="2004878"/>
                  <a:pt x="967980" y="2004878"/>
                </a:cubicBezTo>
                <a:close/>
                <a:moveTo>
                  <a:pt x="967980" y="1951867"/>
                </a:moveTo>
                <a:cubicBezTo>
                  <a:pt x="803852" y="1951867"/>
                  <a:pt x="670800" y="2084919"/>
                  <a:pt x="670800" y="2249047"/>
                </a:cubicBezTo>
                <a:cubicBezTo>
                  <a:pt x="670800" y="2413175"/>
                  <a:pt x="803852" y="2546227"/>
                  <a:pt x="967980" y="2546227"/>
                </a:cubicBezTo>
                <a:cubicBezTo>
                  <a:pt x="1132108" y="2546227"/>
                  <a:pt x="1265160" y="2413175"/>
                  <a:pt x="1265160" y="2249047"/>
                </a:cubicBezTo>
                <a:cubicBezTo>
                  <a:pt x="1265160" y="2084919"/>
                  <a:pt x="1132108" y="1951867"/>
                  <a:pt x="967980" y="1951867"/>
                </a:cubicBezTo>
                <a:close/>
                <a:moveTo>
                  <a:pt x="1860770" y="1894703"/>
                </a:moveTo>
                <a:lnTo>
                  <a:pt x="3267728" y="1894703"/>
                </a:lnTo>
                <a:cubicBezTo>
                  <a:pt x="3298438" y="1894703"/>
                  <a:pt x="3323334" y="1919599"/>
                  <a:pt x="3323334" y="1950309"/>
                </a:cubicBezTo>
                <a:cubicBezTo>
                  <a:pt x="3323334" y="1981019"/>
                  <a:pt x="3298438" y="2005915"/>
                  <a:pt x="3267728" y="2005915"/>
                </a:cubicBezTo>
                <a:lnTo>
                  <a:pt x="1860770" y="2005915"/>
                </a:lnTo>
                <a:cubicBezTo>
                  <a:pt x="1830060" y="2005915"/>
                  <a:pt x="1805164" y="1981019"/>
                  <a:pt x="1805164" y="1950309"/>
                </a:cubicBezTo>
                <a:cubicBezTo>
                  <a:pt x="1805164" y="1919599"/>
                  <a:pt x="1830060" y="1894703"/>
                  <a:pt x="1860770" y="1894703"/>
                </a:cubicBezTo>
                <a:close/>
                <a:moveTo>
                  <a:pt x="993772" y="1738512"/>
                </a:moveTo>
                <a:cubicBezTo>
                  <a:pt x="996122" y="1738512"/>
                  <a:pt x="998692" y="1738936"/>
                  <a:pt x="1001441" y="1739736"/>
                </a:cubicBezTo>
                <a:cubicBezTo>
                  <a:pt x="1032368" y="1748738"/>
                  <a:pt x="1085949" y="1805357"/>
                  <a:pt x="1103372" y="1841689"/>
                </a:cubicBezTo>
                <a:lnTo>
                  <a:pt x="1103426" y="1841818"/>
                </a:lnTo>
                <a:lnTo>
                  <a:pt x="1108587" y="1839156"/>
                </a:lnTo>
                <a:cubicBezTo>
                  <a:pt x="1145471" y="1821484"/>
                  <a:pt x="1198085" y="1807658"/>
                  <a:pt x="1223204" y="1813404"/>
                </a:cubicBezTo>
                <a:cubicBezTo>
                  <a:pt x="1225996" y="1814042"/>
                  <a:pt x="1228447" y="1814922"/>
                  <a:pt x="1230500" y="1816066"/>
                </a:cubicBezTo>
                <a:cubicBezTo>
                  <a:pt x="1253083" y="1828642"/>
                  <a:pt x="1273998" y="1899001"/>
                  <a:pt x="1276096" y="1944937"/>
                </a:cubicBezTo>
                <a:lnTo>
                  <a:pt x="1276144" y="1951097"/>
                </a:lnTo>
                <a:lnTo>
                  <a:pt x="1282432" y="1951446"/>
                </a:lnTo>
                <a:cubicBezTo>
                  <a:pt x="1328216" y="1955733"/>
                  <a:pt x="1397497" y="1979981"/>
                  <a:pt x="1408981" y="2003137"/>
                </a:cubicBezTo>
                <a:cubicBezTo>
                  <a:pt x="1420466" y="2026294"/>
                  <a:pt x="1397838" y="2096122"/>
                  <a:pt x="1373541" y="2135163"/>
                </a:cubicBezTo>
                <a:lnTo>
                  <a:pt x="1372107" y="2137285"/>
                </a:lnTo>
                <a:lnTo>
                  <a:pt x="1373984" y="2138194"/>
                </a:lnTo>
                <a:cubicBezTo>
                  <a:pt x="1414584" y="2159786"/>
                  <a:pt x="1469179" y="2208849"/>
                  <a:pt x="1470857" y="2234643"/>
                </a:cubicBezTo>
                <a:cubicBezTo>
                  <a:pt x="1472535" y="2260437"/>
                  <a:pt x="1424756" y="2316159"/>
                  <a:pt x="1387296" y="2342830"/>
                </a:cubicBezTo>
                <a:lnTo>
                  <a:pt x="1383214" y="2345509"/>
                </a:lnTo>
                <a:lnTo>
                  <a:pt x="1387904" y="2353003"/>
                </a:lnTo>
                <a:cubicBezTo>
                  <a:pt x="1410868" y="2392217"/>
                  <a:pt x="1430709" y="2451177"/>
                  <a:pt x="1421018" y="2472584"/>
                </a:cubicBezTo>
                <a:cubicBezTo>
                  <a:pt x="1411326" y="2493990"/>
                  <a:pt x="1353929" y="2517980"/>
                  <a:pt x="1309309" y="2526596"/>
                </a:cubicBezTo>
                <a:lnTo>
                  <a:pt x="1297469" y="2528522"/>
                </a:lnTo>
                <a:lnTo>
                  <a:pt x="1297962" y="2535970"/>
                </a:lnTo>
                <a:cubicBezTo>
                  <a:pt x="1299264" y="2581936"/>
                  <a:pt x="1283604" y="2653648"/>
                  <a:pt x="1262012" y="2667858"/>
                </a:cubicBezTo>
                <a:cubicBezTo>
                  <a:pt x="1240420" y="2682068"/>
                  <a:pt x="1168363" y="2668082"/>
                  <a:pt x="1126661" y="2648704"/>
                </a:cubicBezTo>
                <a:lnTo>
                  <a:pt x="1126502" y="2648622"/>
                </a:lnTo>
                <a:lnTo>
                  <a:pt x="1123994" y="2656386"/>
                </a:lnTo>
                <a:cubicBezTo>
                  <a:pt x="1108756" y="2699199"/>
                  <a:pt x="1076394" y="2752327"/>
                  <a:pt x="1053772" y="2758684"/>
                </a:cubicBezTo>
                <a:cubicBezTo>
                  <a:pt x="1026626" y="2766313"/>
                  <a:pt x="952425" y="2723754"/>
                  <a:pt x="922179" y="2691037"/>
                </a:cubicBezTo>
                <a:lnTo>
                  <a:pt x="921760" y="2690533"/>
                </a:lnTo>
                <a:lnTo>
                  <a:pt x="915663" y="2695282"/>
                </a:lnTo>
                <a:cubicBezTo>
                  <a:pt x="879006" y="2722139"/>
                  <a:pt x="822386" y="2747911"/>
                  <a:pt x="800100" y="2740462"/>
                </a:cubicBezTo>
                <a:cubicBezTo>
                  <a:pt x="775585" y="2732267"/>
                  <a:pt x="742052" y="2666972"/>
                  <a:pt x="731517" y="2622211"/>
                </a:cubicBezTo>
                <a:lnTo>
                  <a:pt x="730666" y="2617863"/>
                </a:lnTo>
                <a:lnTo>
                  <a:pt x="718842" y="2620205"/>
                </a:lnTo>
                <a:cubicBezTo>
                  <a:pt x="674023" y="2627714"/>
                  <a:pt x="611862" y="2625279"/>
                  <a:pt x="595304" y="2608605"/>
                </a:cubicBezTo>
                <a:cubicBezTo>
                  <a:pt x="578747" y="2591931"/>
                  <a:pt x="576748" y="2529755"/>
                  <a:pt x="584571" y="2484990"/>
                </a:cubicBezTo>
                <a:lnTo>
                  <a:pt x="586571" y="2475246"/>
                </a:lnTo>
                <a:lnTo>
                  <a:pt x="585418" y="2474936"/>
                </a:lnTo>
                <a:cubicBezTo>
                  <a:pt x="541486" y="2461349"/>
                  <a:pt x="478651" y="2423407"/>
                  <a:pt x="472161" y="2398387"/>
                </a:cubicBezTo>
                <a:cubicBezTo>
                  <a:pt x="466261" y="2375641"/>
                  <a:pt x="495864" y="2320928"/>
                  <a:pt x="525178" y="2286203"/>
                </a:cubicBezTo>
                <a:lnTo>
                  <a:pt x="533136" y="2277321"/>
                </a:lnTo>
                <a:lnTo>
                  <a:pt x="528696" y="2273100"/>
                </a:lnTo>
                <a:cubicBezTo>
                  <a:pt x="496589" y="2240180"/>
                  <a:pt x="459506" y="2176833"/>
                  <a:pt x="465755" y="2151752"/>
                </a:cubicBezTo>
                <a:cubicBezTo>
                  <a:pt x="472004" y="2126670"/>
                  <a:pt x="534470" y="2088123"/>
                  <a:pt x="578268" y="2074113"/>
                </a:cubicBezTo>
                <a:lnTo>
                  <a:pt x="579623" y="2073736"/>
                </a:lnTo>
                <a:lnTo>
                  <a:pt x="578373" y="2071098"/>
                </a:lnTo>
                <a:cubicBezTo>
                  <a:pt x="560274" y="2028826"/>
                  <a:pt x="548489" y="1956376"/>
                  <a:pt x="563350" y="1935226"/>
                </a:cubicBezTo>
                <a:cubicBezTo>
                  <a:pt x="578210" y="1914077"/>
                  <a:pt x="650366" y="1900609"/>
                  <a:pt x="696271" y="1903309"/>
                </a:cubicBezTo>
                <a:lnTo>
                  <a:pt x="699629" y="1903635"/>
                </a:lnTo>
                <a:lnTo>
                  <a:pt x="701582" y="1895416"/>
                </a:lnTo>
                <a:cubicBezTo>
                  <a:pt x="713898" y="1851112"/>
                  <a:pt x="750016" y="1787211"/>
                  <a:pt x="774839" y="1780003"/>
                </a:cubicBezTo>
                <a:cubicBezTo>
                  <a:pt x="797405" y="1773450"/>
                  <a:pt x="852948" y="1801466"/>
                  <a:pt x="888502" y="1829768"/>
                </a:cubicBezTo>
                <a:lnTo>
                  <a:pt x="890026" y="1831056"/>
                </a:lnTo>
                <a:lnTo>
                  <a:pt x="891237" y="1828920"/>
                </a:lnTo>
                <a:cubicBezTo>
                  <a:pt x="915420" y="1789807"/>
                  <a:pt x="967924" y="1738512"/>
                  <a:pt x="993772" y="1738512"/>
                </a:cubicBezTo>
                <a:close/>
                <a:moveTo>
                  <a:pt x="520666" y="896073"/>
                </a:moveTo>
                <a:lnTo>
                  <a:pt x="3152654" y="896073"/>
                </a:lnTo>
                <a:cubicBezTo>
                  <a:pt x="3183364" y="896073"/>
                  <a:pt x="3208260" y="920969"/>
                  <a:pt x="3208260" y="951679"/>
                </a:cubicBezTo>
                <a:cubicBezTo>
                  <a:pt x="3208260" y="982389"/>
                  <a:pt x="3183364" y="1007285"/>
                  <a:pt x="3152654" y="1007285"/>
                </a:cubicBezTo>
                <a:lnTo>
                  <a:pt x="520666" y="1007285"/>
                </a:lnTo>
                <a:cubicBezTo>
                  <a:pt x="489956" y="1007285"/>
                  <a:pt x="465060" y="982389"/>
                  <a:pt x="465060" y="951679"/>
                </a:cubicBezTo>
                <a:cubicBezTo>
                  <a:pt x="465060" y="920969"/>
                  <a:pt x="489956" y="896073"/>
                  <a:pt x="520666" y="896073"/>
                </a:cubicBezTo>
                <a:close/>
                <a:moveTo>
                  <a:pt x="520666" y="682815"/>
                </a:moveTo>
                <a:lnTo>
                  <a:pt x="3152654" y="682815"/>
                </a:lnTo>
                <a:cubicBezTo>
                  <a:pt x="3183364" y="682815"/>
                  <a:pt x="3208260" y="707711"/>
                  <a:pt x="3208260" y="738421"/>
                </a:cubicBezTo>
                <a:cubicBezTo>
                  <a:pt x="3208260" y="769131"/>
                  <a:pt x="3183364" y="794027"/>
                  <a:pt x="3152654" y="794027"/>
                </a:cubicBezTo>
                <a:lnTo>
                  <a:pt x="520666" y="794027"/>
                </a:lnTo>
                <a:cubicBezTo>
                  <a:pt x="489956" y="794027"/>
                  <a:pt x="465060" y="769131"/>
                  <a:pt x="465060" y="738421"/>
                </a:cubicBezTo>
                <a:cubicBezTo>
                  <a:pt x="465060" y="707711"/>
                  <a:pt x="489956" y="682815"/>
                  <a:pt x="520666" y="682815"/>
                </a:cubicBezTo>
                <a:close/>
                <a:moveTo>
                  <a:pt x="520666" y="469557"/>
                </a:moveTo>
                <a:lnTo>
                  <a:pt x="1927624" y="469557"/>
                </a:lnTo>
                <a:cubicBezTo>
                  <a:pt x="1958334" y="469557"/>
                  <a:pt x="1983230" y="494453"/>
                  <a:pt x="1983230" y="525163"/>
                </a:cubicBezTo>
                <a:cubicBezTo>
                  <a:pt x="1983230" y="555873"/>
                  <a:pt x="1958334" y="580769"/>
                  <a:pt x="1927624" y="580769"/>
                </a:cubicBezTo>
                <a:lnTo>
                  <a:pt x="520666" y="580769"/>
                </a:lnTo>
                <a:cubicBezTo>
                  <a:pt x="489956" y="580769"/>
                  <a:pt x="465060" y="555873"/>
                  <a:pt x="465060" y="525163"/>
                </a:cubicBezTo>
                <a:cubicBezTo>
                  <a:pt x="465060" y="494453"/>
                  <a:pt x="489956" y="469557"/>
                  <a:pt x="520666" y="469557"/>
                </a:cubicBezTo>
                <a:close/>
                <a:moveTo>
                  <a:pt x="288994" y="238602"/>
                </a:moveTo>
                <a:lnTo>
                  <a:pt x="3368605" y="238602"/>
                </a:lnTo>
                <a:cubicBezTo>
                  <a:pt x="3395136" y="238602"/>
                  <a:pt x="3416643" y="260109"/>
                  <a:pt x="3416643" y="286640"/>
                </a:cubicBezTo>
                <a:lnTo>
                  <a:pt x="3416643" y="2155289"/>
                </a:lnTo>
                <a:cubicBezTo>
                  <a:pt x="3416643" y="2181820"/>
                  <a:pt x="3395136" y="2203327"/>
                  <a:pt x="3368605" y="2203327"/>
                </a:cubicBezTo>
                <a:lnTo>
                  <a:pt x="1551978" y="2203327"/>
                </a:lnTo>
                <a:lnTo>
                  <a:pt x="1526384" y="2174301"/>
                </a:lnTo>
                <a:cubicBezTo>
                  <a:pt x="1515363" y="2163713"/>
                  <a:pt x="1502926" y="2153278"/>
                  <a:pt x="1490290" y="2143919"/>
                </a:cubicBezTo>
                <a:lnTo>
                  <a:pt x="1487688" y="2142250"/>
                </a:lnTo>
                <a:lnTo>
                  <a:pt x="3337188" y="2142250"/>
                </a:lnTo>
                <a:cubicBezTo>
                  <a:pt x="3346048" y="2142250"/>
                  <a:pt x="3353230" y="2135068"/>
                  <a:pt x="3353230" y="2126208"/>
                </a:cubicBezTo>
                <a:lnTo>
                  <a:pt x="3353230" y="318565"/>
                </a:lnTo>
                <a:cubicBezTo>
                  <a:pt x="3353230" y="309705"/>
                  <a:pt x="3346048" y="302523"/>
                  <a:pt x="3337188" y="302523"/>
                </a:cubicBezTo>
                <a:lnTo>
                  <a:pt x="317958" y="302523"/>
                </a:lnTo>
                <a:cubicBezTo>
                  <a:pt x="309098" y="302523"/>
                  <a:pt x="301916" y="309705"/>
                  <a:pt x="301916" y="318565"/>
                </a:cubicBezTo>
                <a:lnTo>
                  <a:pt x="301916" y="2126208"/>
                </a:lnTo>
                <a:cubicBezTo>
                  <a:pt x="301916" y="2135068"/>
                  <a:pt x="309098" y="2142250"/>
                  <a:pt x="317958" y="2142250"/>
                </a:cubicBezTo>
                <a:lnTo>
                  <a:pt x="396349" y="2142250"/>
                </a:lnTo>
                <a:lnTo>
                  <a:pt x="398775" y="2164779"/>
                </a:lnTo>
                <a:cubicBezTo>
                  <a:pt x="402384" y="2176398"/>
                  <a:pt x="408266" y="2189552"/>
                  <a:pt x="415544" y="2202991"/>
                </a:cubicBezTo>
                <a:lnTo>
                  <a:pt x="415756" y="2203327"/>
                </a:lnTo>
                <a:lnTo>
                  <a:pt x="288994" y="2203327"/>
                </a:lnTo>
                <a:cubicBezTo>
                  <a:pt x="262463" y="2203327"/>
                  <a:pt x="240956" y="2181820"/>
                  <a:pt x="240956" y="2155289"/>
                </a:cubicBezTo>
                <a:lnTo>
                  <a:pt x="240956" y="286640"/>
                </a:lnTo>
                <a:cubicBezTo>
                  <a:pt x="240956" y="260109"/>
                  <a:pt x="262463" y="238602"/>
                  <a:pt x="288994" y="238602"/>
                </a:cubicBezTo>
                <a:close/>
                <a:moveTo>
                  <a:pt x="159873" y="0"/>
                </a:moveTo>
                <a:lnTo>
                  <a:pt x="3497727" y="0"/>
                </a:lnTo>
                <a:cubicBezTo>
                  <a:pt x="3586022" y="0"/>
                  <a:pt x="3657600" y="71578"/>
                  <a:pt x="3657600" y="159873"/>
                </a:cubicBezTo>
                <a:lnTo>
                  <a:pt x="3657600" y="2282057"/>
                </a:lnTo>
                <a:cubicBezTo>
                  <a:pt x="3657600" y="2370352"/>
                  <a:pt x="3586022" y="2441930"/>
                  <a:pt x="3497727" y="2441930"/>
                </a:cubicBezTo>
                <a:lnTo>
                  <a:pt x="1500712" y="2441930"/>
                </a:lnTo>
                <a:lnTo>
                  <a:pt x="1488097" y="2407579"/>
                </a:lnTo>
                <a:cubicBezTo>
                  <a:pt x="1482348" y="2394335"/>
                  <a:pt x="1475892" y="2381485"/>
                  <a:pt x="1469208" y="2370072"/>
                </a:cubicBezTo>
                <a:lnTo>
                  <a:pt x="1463748" y="2361347"/>
                </a:lnTo>
                <a:lnTo>
                  <a:pt x="1468500" y="2358228"/>
                </a:lnTo>
                <a:cubicBezTo>
                  <a:pt x="1479403" y="2350465"/>
                  <a:pt x="1491056" y="2340589"/>
                  <a:pt x="1502373" y="2329672"/>
                </a:cubicBezTo>
                <a:lnTo>
                  <a:pt x="1531036" y="2298357"/>
                </a:lnTo>
                <a:lnTo>
                  <a:pt x="3448043" y="2298357"/>
                </a:lnTo>
                <a:cubicBezTo>
                  <a:pt x="3485281" y="2298357"/>
                  <a:pt x="3515469" y="2268169"/>
                  <a:pt x="3515469" y="2230931"/>
                </a:cubicBezTo>
                <a:lnTo>
                  <a:pt x="3515469" y="215706"/>
                </a:lnTo>
                <a:cubicBezTo>
                  <a:pt x="3515469" y="178468"/>
                  <a:pt x="3485281" y="148280"/>
                  <a:pt x="3448043" y="148280"/>
                </a:cubicBezTo>
                <a:lnTo>
                  <a:pt x="222563" y="148280"/>
                </a:lnTo>
                <a:cubicBezTo>
                  <a:pt x="185325" y="148280"/>
                  <a:pt x="155137" y="178468"/>
                  <a:pt x="155137" y="215706"/>
                </a:cubicBezTo>
                <a:lnTo>
                  <a:pt x="155137" y="2230931"/>
                </a:lnTo>
                <a:cubicBezTo>
                  <a:pt x="155137" y="2268169"/>
                  <a:pt x="185325" y="2298357"/>
                  <a:pt x="222563" y="2298357"/>
                </a:cubicBezTo>
                <a:lnTo>
                  <a:pt x="460344" y="2298357"/>
                </a:lnTo>
                <a:lnTo>
                  <a:pt x="439824" y="2326041"/>
                </a:lnTo>
                <a:cubicBezTo>
                  <a:pt x="416056" y="2362252"/>
                  <a:pt x="397958" y="2403047"/>
                  <a:pt x="403109" y="2422907"/>
                </a:cubicBezTo>
                <a:lnTo>
                  <a:pt x="416271" y="2441930"/>
                </a:lnTo>
                <a:lnTo>
                  <a:pt x="159873" y="2441930"/>
                </a:lnTo>
                <a:cubicBezTo>
                  <a:pt x="71578" y="2441930"/>
                  <a:pt x="0" y="2370352"/>
                  <a:pt x="0" y="2282057"/>
                </a:cubicBezTo>
                <a:lnTo>
                  <a:pt x="0" y="159873"/>
                </a:lnTo>
                <a:cubicBezTo>
                  <a:pt x="0" y="71578"/>
                  <a:pt x="71578" y="0"/>
                  <a:pt x="159873" y="0"/>
                </a:cubicBezTo>
                <a:close/>
              </a:path>
            </a:pathLst>
          </a:cu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95" name="Straight Connector 94"/>
          <p:cNvCxnSpPr/>
          <p:nvPr/>
        </p:nvCxnSpPr>
        <p:spPr bwMode="auto">
          <a:xfrm flipH="1">
            <a:off x="2398893" y="2020603"/>
            <a:ext cx="2346780" cy="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7" name="Content Placeholder 2"/>
          <p:cNvSpPr txBox="1">
            <a:spLocks/>
          </p:cNvSpPr>
          <p:nvPr/>
        </p:nvSpPr>
        <p:spPr bwMode="auto">
          <a:xfrm>
            <a:off x="464819" y="1258401"/>
            <a:ext cx="2577785" cy="39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5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ネットワーク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 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ポリシー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5050092" y="3940774"/>
            <a:ext cx="415821" cy="405490"/>
            <a:chOff x="1188812" y="2857072"/>
            <a:chExt cx="269901" cy="263194"/>
          </a:xfrm>
          <a:solidFill>
            <a:srgbClr val="002855"/>
          </a:solidFill>
        </p:grpSpPr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1291072" y="2890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1" name="Freeform 81"/>
            <p:cNvSpPr>
              <a:spLocks/>
            </p:cNvSpPr>
            <p:nvPr/>
          </p:nvSpPr>
          <p:spPr bwMode="auto">
            <a:xfrm>
              <a:off x="1188812" y="2932511"/>
              <a:ext cx="31852" cy="149201"/>
            </a:xfrm>
            <a:custGeom>
              <a:avLst/>
              <a:gdLst>
                <a:gd name="T0" fmla="*/ 35 w 36"/>
                <a:gd name="T1" fmla="*/ 44 h 176"/>
                <a:gd name="T2" fmla="*/ 31 w 36"/>
                <a:gd name="T3" fmla="*/ 40 h 176"/>
                <a:gd name="T4" fmla="*/ 31 w 36"/>
                <a:gd name="T5" fmla="*/ 40 h 176"/>
                <a:gd name="T6" fmla="*/ 25 w 36"/>
                <a:gd name="T7" fmla="*/ 35 h 176"/>
                <a:gd name="T8" fmla="*/ 20 w 36"/>
                <a:gd name="T9" fmla="*/ 28 h 176"/>
                <a:gd name="T10" fmla="*/ 17 w 36"/>
                <a:gd name="T11" fmla="*/ 21 h 176"/>
                <a:gd name="T12" fmla="*/ 17 w 36"/>
                <a:gd name="T13" fmla="*/ 13 h 176"/>
                <a:gd name="T14" fmla="*/ 17 w 36"/>
                <a:gd name="T15" fmla="*/ 0 h 176"/>
                <a:gd name="T16" fmla="*/ 17 w 36"/>
                <a:gd name="T17" fmla="*/ 0 h 176"/>
                <a:gd name="T18" fmla="*/ 9 w 36"/>
                <a:gd name="T19" fmla="*/ 9 h 176"/>
                <a:gd name="T20" fmla="*/ 4 w 36"/>
                <a:gd name="T21" fmla="*/ 20 h 176"/>
                <a:gd name="T22" fmla="*/ 1 w 36"/>
                <a:gd name="T23" fmla="*/ 34 h 176"/>
                <a:gd name="T24" fmla="*/ 0 w 36"/>
                <a:gd name="T25" fmla="*/ 46 h 176"/>
                <a:gd name="T26" fmla="*/ 0 w 36"/>
                <a:gd name="T27" fmla="*/ 129 h 176"/>
                <a:gd name="T28" fmla="*/ 0 w 36"/>
                <a:gd name="T29" fmla="*/ 129 h 176"/>
                <a:gd name="T30" fmla="*/ 1 w 36"/>
                <a:gd name="T31" fmla="*/ 143 h 176"/>
                <a:gd name="T32" fmla="*/ 4 w 36"/>
                <a:gd name="T33" fmla="*/ 155 h 176"/>
                <a:gd name="T34" fmla="*/ 9 w 36"/>
                <a:gd name="T35" fmla="*/ 166 h 176"/>
                <a:gd name="T36" fmla="*/ 17 w 36"/>
                <a:gd name="T37" fmla="*/ 176 h 176"/>
                <a:gd name="T38" fmla="*/ 17 w 36"/>
                <a:gd name="T39" fmla="*/ 156 h 176"/>
                <a:gd name="T40" fmla="*/ 17 w 36"/>
                <a:gd name="T41" fmla="*/ 156 h 176"/>
                <a:gd name="T42" fmla="*/ 17 w 36"/>
                <a:gd name="T43" fmla="*/ 149 h 176"/>
                <a:gd name="T44" fmla="*/ 20 w 36"/>
                <a:gd name="T45" fmla="*/ 141 h 176"/>
                <a:gd name="T46" fmla="*/ 25 w 36"/>
                <a:gd name="T47" fmla="*/ 135 h 176"/>
                <a:gd name="T48" fmla="*/ 31 w 36"/>
                <a:gd name="T49" fmla="*/ 129 h 176"/>
                <a:gd name="T50" fmla="*/ 36 w 36"/>
                <a:gd name="T51" fmla="*/ 125 h 176"/>
                <a:gd name="T52" fmla="*/ 35 w 36"/>
                <a:gd name="T53" fmla="*/ 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76">
                  <a:moveTo>
                    <a:pt x="35" y="44"/>
                  </a:moveTo>
                  <a:lnTo>
                    <a:pt x="31" y="40"/>
                  </a:lnTo>
                  <a:lnTo>
                    <a:pt x="31" y="40"/>
                  </a:lnTo>
                  <a:lnTo>
                    <a:pt x="25" y="35"/>
                  </a:lnTo>
                  <a:lnTo>
                    <a:pt x="20" y="28"/>
                  </a:lnTo>
                  <a:lnTo>
                    <a:pt x="17" y="21"/>
                  </a:lnTo>
                  <a:lnTo>
                    <a:pt x="17" y="1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9" y="9"/>
                  </a:lnTo>
                  <a:lnTo>
                    <a:pt x="4" y="20"/>
                  </a:lnTo>
                  <a:lnTo>
                    <a:pt x="1" y="34"/>
                  </a:lnTo>
                  <a:lnTo>
                    <a:pt x="0" y="46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3"/>
                  </a:lnTo>
                  <a:lnTo>
                    <a:pt x="4" y="155"/>
                  </a:lnTo>
                  <a:lnTo>
                    <a:pt x="9" y="166"/>
                  </a:lnTo>
                  <a:lnTo>
                    <a:pt x="17" y="176"/>
                  </a:lnTo>
                  <a:lnTo>
                    <a:pt x="17" y="156"/>
                  </a:lnTo>
                  <a:lnTo>
                    <a:pt x="17" y="156"/>
                  </a:lnTo>
                  <a:lnTo>
                    <a:pt x="17" y="149"/>
                  </a:lnTo>
                  <a:lnTo>
                    <a:pt x="20" y="141"/>
                  </a:lnTo>
                  <a:lnTo>
                    <a:pt x="25" y="135"/>
                  </a:lnTo>
                  <a:lnTo>
                    <a:pt x="31" y="129"/>
                  </a:lnTo>
                  <a:lnTo>
                    <a:pt x="36" y="125"/>
                  </a:lnTo>
                  <a:lnTo>
                    <a:pt x="35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2" name="Freeform 82"/>
            <p:cNvSpPr>
              <a:spLocks noEditPoints="1"/>
            </p:cNvSpPr>
            <p:nvPr/>
          </p:nvSpPr>
          <p:spPr bwMode="auto">
            <a:xfrm>
              <a:off x="1284367" y="2857072"/>
              <a:ext cx="174346" cy="244755"/>
            </a:xfrm>
            <a:custGeom>
              <a:avLst/>
              <a:gdLst>
                <a:gd name="T0" fmla="*/ 194 w 208"/>
                <a:gd name="T1" fmla="*/ 1 h 293"/>
                <a:gd name="T2" fmla="*/ 27 w 208"/>
                <a:gd name="T3" fmla="*/ 0 h 293"/>
                <a:gd name="T4" fmla="*/ 18 w 208"/>
                <a:gd name="T5" fmla="*/ 66 h 293"/>
                <a:gd name="T6" fmla="*/ 18 w 208"/>
                <a:gd name="T7" fmla="*/ 113 h 293"/>
                <a:gd name="T8" fmla="*/ 0 w 208"/>
                <a:gd name="T9" fmla="*/ 219 h 293"/>
                <a:gd name="T10" fmla="*/ 18 w 208"/>
                <a:gd name="T11" fmla="*/ 241 h 293"/>
                <a:gd name="T12" fmla="*/ 16 w 208"/>
                <a:gd name="T13" fmla="*/ 293 h 293"/>
                <a:gd name="T14" fmla="*/ 202 w 208"/>
                <a:gd name="T15" fmla="*/ 287 h 293"/>
                <a:gd name="T16" fmla="*/ 208 w 208"/>
                <a:gd name="T17" fmla="*/ 78 h 293"/>
                <a:gd name="T18" fmla="*/ 59 w 208"/>
                <a:gd name="T19" fmla="*/ 262 h 293"/>
                <a:gd name="T20" fmla="*/ 43 w 208"/>
                <a:gd name="T21" fmla="*/ 250 h 293"/>
                <a:gd name="T22" fmla="*/ 59 w 208"/>
                <a:gd name="T23" fmla="*/ 239 h 293"/>
                <a:gd name="T24" fmla="*/ 75 w 208"/>
                <a:gd name="T25" fmla="*/ 250 h 293"/>
                <a:gd name="T26" fmla="*/ 59 w 208"/>
                <a:gd name="T27" fmla="*/ 262 h 293"/>
                <a:gd name="T28" fmla="*/ 49 w 208"/>
                <a:gd name="T29" fmla="*/ 224 h 293"/>
                <a:gd name="T30" fmla="*/ 49 w 208"/>
                <a:gd name="T31" fmla="*/ 208 h 293"/>
                <a:gd name="T32" fmla="*/ 70 w 208"/>
                <a:gd name="T33" fmla="*/ 208 h 293"/>
                <a:gd name="T34" fmla="*/ 70 w 208"/>
                <a:gd name="T35" fmla="*/ 224 h 293"/>
                <a:gd name="T36" fmla="*/ 59 w 208"/>
                <a:gd name="T37" fmla="*/ 193 h 293"/>
                <a:gd name="T38" fmla="*/ 43 w 208"/>
                <a:gd name="T39" fmla="*/ 181 h 293"/>
                <a:gd name="T40" fmla="*/ 59 w 208"/>
                <a:gd name="T41" fmla="*/ 170 h 293"/>
                <a:gd name="T42" fmla="*/ 75 w 208"/>
                <a:gd name="T43" fmla="*/ 181 h 293"/>
                <a:gd name="T44" fmla="*/ 59 w 208"/>
                <a:gd name="T45" fmla="*/ 193 h 293"/>
                <a:gd name="T46" fmla="*/ 94 w 208"/>
                <a:gd name="T47" fmla="*/ 255 h 293"/>
                <a:gd name="T48" fmla="*/ 104 w 208"/>
                <a:gd name="T49" fmla="*/ 240 h 293"/>
                <a:gd name="T50" fmla="*/ 124 w 208"/>
                <a:gd name="T51" fmla="*/ 246 h 293"/>
                <a:gd name="T52" fmla="*/ 116 w 208"/>
                <a:gd name="T53" fmla="*/ 260 h 293"/>
                <a:gd name="T54" fmla="*/ 104 w 208"/>
                <a:gd name="T55" fmla="*/ 227 h 293"/>
                <a:gd name="T56" fmla="*/ 94 w 208"/>
                <a:gd name="T57" fmla="*/ 212 h 293"/>
                <a:gd name="T58" fmla="*/ 116 w 208"/>
                <a:gd name="T59" fmla="*/ 205 h 293"/>
                <a:gd name="T60" fmla="*/ 124 w 208"/>
                <a:gd name="T61" fmla="*/ 220 h 293"/>
                <a:gd name="T62" fmla="*/ 109 w 208"/>
                <a:gd name="T63" fmla="*/ 193 h 293"/>
                <a:gd name="T64" fmla="*/ 93 w 208"/>
                <a:gd name="T65" fmla="*/ 181 h 293"/>
                <a:gd name="T66" fmla="*/ 109 w 208"/>
                <a:gd name="T67" fmla="*/ 170 h 293"/>
                <a:gd name="T68" fmla="*/ 125 w 208"/>
                <a:gd name="T69" fmla="*/ 181 h 293"/>
                <a:gd name="T70" fmla="*/ 109 w 208"/>
                <a:gd name="T71" fmla="*/ 193 h 293"/>
                <a:gd name="T72" fmla="*/ 148 w 208"/>
                <a:gd name="T73" fmla="*/ 258 h 293"/>
                <a:gd name="T74" fmla="*/ 148 w 208"/>
                <a:gd name="T75" fmla="*/ 243 h 293"/>
                <a:gd name="T76" fmla="*/ 170 w 208"/>
                <a:gd name="T77" fmla="*/ 243 h 293"/>
                <a:gd name="T78" fmla="*/ 170 w 208"/>
                <a:gd name="T79" fmla="*/ 258 h 293"/>
                <a:gd name="T80" fmla="*/ 159 w 208"/>
                <a:gd name="T81" fmla="*/ 227 h 293"/>
                <a:gd name="T82" fmla="*/ 144 w 208"/>
                <a:gd name="T83" fmla="*/ 216 h 293"/>
                <a:gd name="T84" fmla="*/ 159 w 208"/>
                <a:gd name="T85" fmla="*/ 205 h 293"/>
                <a:gd name="T86" fmla="*/ 175 w 208"/>
                <a:gd name="T87" fmla="*/ 216 h 293"/>
                <a:gd name="T88" fmla="*/ 159 w 208"/>
                <a:gd name="T89" fmla="*/ 227 h 293"/>
                <a:gd name="T90" fmla="*/ 144 w 208"/>
                <a:gd name="T91" fmla="*/ 186 h 293"/>
                <a:gd name="T92" fmla="*/ 154 w 208"/>
                <a:gd name="T93" fmla="*/ 171 h 293"/>
                <a:gd name="T94" fmla="*/ 174 w 208"/>
                <a:gd name="T95" fmla="*/ 177 h 293"/>
                <a:gd name="T96" fmla="*/ 166 w 208"/>
                <a:gd name="T97" fmla="*/ 192 h 293"/>
                <a:gd name="T98" fmla="*/ 177 w 208"/>
                <a:gd name="T99" fmla="*/ 140 h 293"/>
                <a:gd name="T100" fmla="*/ 49 w 208"/>
                <a:gd name="T101" fmla="*/ 144 h 293"/>
                <a:gd name="T102" fmla="*/ 42 w 208"/>
                <a:gd name="T103" fmla="*/ 27 h 293"/>
                <a:gd name="T104" fmla="*/ 49 w 208"/>
                <a:gd name="T105" fmla="*/ 19 h 293"/>
                <a:gd name="T106" fmla="*/ 177 w 208"/>
                <a:gd name="T107" fmla="*/ 2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8" h="293">
                  <a:moveTo>
                    <a:pt x="195" y="68"/>
                  </a:moveTo>
                  <a:lnTo>
                    <a:pt x="195" y="7"/>
                  </a:lnTo>
                  <a:lnTo>
                    <a:pt x="195" y="7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91" y="0"/>
                  </a:lnTo>
                  <a:lnTo>
                    <a:pt x="18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3" y="4"/>
                  </a:lnTo>
                  <a:lnTo>
                    <a:pt x="23" y="7"/>
                  </a:lnTo>
                  <a:lnTo>
                    <a:pt x="23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9" y="76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8" y="113"/>
                  </a:lnTo>
                  <a:lnTo>
                    <a:pt x="15" y="120"/>
                  </a:lnTo>
                  <a:lnTo>
                    <a:pt x="11" y="127"/>
                  </a:lnTo>
                  <a:lnTo>
                    <a:pt x="5" y="132"/>
                  </a:lnTo>
                  <a:lnTo>
                    <a:pt x="0" y="136"/>
                  </a:lnTo>
                  <a:lnTo>
                    <a:pt x="0" y="219"/>
                  </a:lnTo>
                  <a:lnTo>
                    <a:pt x="5" y="221"/>
                  </a:lnTo>
                  <a:lnTo>
                    <a:pt x="5" y="221"/>
                  </a:lnTo>
                  <a:lnTo>
                    <a:pt x="11" y="227"/>
                  </a:lnTo>
                  <a:lnTo>
                    <a:pt x="15" y="233"/>
                  </a:lnTo>
                  <a:lnTo>
                    <a:pt x="18" y="241"/>
                  </a:lnTo>
                  <a:lnTo>
                    <a:pt x="19" y="24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8" y="286"/>
                  </a:lnTo>
                  <a:lnTo>
                    <a:pt x="16" y="293"/>
                  </a:lnTo>
                  <a:lnTo>
                    <a:pt x="49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7" y="291"/>
                  </a:lnTo>
                  <a:lnTo>
                    <a:pt x="202" y="287"/>
                  </a:lnTo>
                  <a:lnTo>
                    <a:pt x="206" y="282"/>
                  </a:lnTo>
                  <a:lnTo>
                    <a:pt x="208" y="275"/>
                  </a:lnTo>
                  <a:lnTo>
                    <a:pt x="208" y="84"/>
                  </a:lnTo>
                  <a:lnTo>
                    <a:pt x="208" y="84"/>
                  </a:lnTo>
                  <a:lnTo>
                    <a:pt x="208" y="78"/>
                  </a:lnTo>
                  <a:lnTo>
                    <a:pt x="205" y="74"/>
                  </a:lnTo>
                  <a:lnTo>
                    <a:pt x="201" y="70"/>
                  </a:lnTo>
                  <a:lnTo>
                    <a:pt x="195" y="68"/>
                  </a:lnTo>
                  <a:lnTo>
                    <a:pt x="195" y="68"/>
                  </a:lnTo>
                  <a:close/>
                  <a:moveTo>
                    <a:pt x="59" y="262"/>
                  </a:moveTo>
                  <a:lnTo>
                    <a:pt x="59" y="262"/>
                  </a:lnTo>
                  <a:lnTo>
                    <a:pt x="53" y="260"/>
                  </a:lnTo>
                  <a:lnTo>
                    <a:pt x="49" y="258"/>
                  </a:lnTo>
                  <a:lnTo>
                    <a:pt x="44" y="255"/>
                  </a:lnTo>
                  <a:lnTo>
                    <a:pt x="43" y="250"/>
                  </a:lnTo>
                  <a:lnTo>
                    <a:pt x="43" y="250"/>
                  </a:lnTo>
                  <a:lnTo>
                    <a:pt x="44" y="246"/>
                  </a:lnTo>
                  <a:lnTo>
                    <a:pt x="49" y="243"/>
                  </a:lnTo>
                  <a:lnTo>
                    <a:pt x="53" y="240"/>
                  </a:lnTo>
                  <a:lnTo>
                    <a:pt x="59" y="239"/>
                  </a:lnTo>
                  <a:lnTo>
                    <a:pt x="59" y="239"/>
                  </a:lnTo>
                  <a:lnTo>
                    <a:pt x="65" y="240"/>
                  </a:lnTo>
                  <a:lnTo>
                    <a:pt x="70" y="243"/>
                  </a:lnTo>
                  <a:lnTo>
                    <a:pt x="74" y="246"/>
                  </a:lnTo>
                  <a:lnTo>
                    <a:pt x="75" y="250"/>
                  </a:lnTo>
                  <a:lnTo>
                    <a:pt x="75" y="250"/>
                  </a:lnTo>
                  <a:lnTo>
                    <a:pt x="74" y="255"/>
                  </a:lnTo>
                  <a:lnTo>
                    <a:pt x="70" y="258"/>
                  </a:lnTo>
                  <a:lnTo>
                    <a:pt x="65" y="260"/>
                  </a:lnTo>
                  <a:lnTo>
                    <a:pt x="59" y="262"/>
                  </a:lnTo>
                  <a:lnTo>
                    <a:pt x="59" y="262"/>
                  </a:lnTo>
                  <a:close/>
                  <a:moveTo>
                    <a:pt x="59" y="227"/>
                  </a:moveTo>
                  <a:lnTo>
                    <a:pt x="59" y="227"/>
                  </a:lnTo>
                  <a:lnTo>
                    <a:pt x="53" y="227"/>
                  </a:lnTo>
                  <a:lnTo>
                    <a:pt x="49" y="224"/>
                  </a:lnTo>
                  <a:lnTo>
                    <a:pt x="44" y="220"/>
                  </a:lnTo>
                  <a:lnTo>
                    <a:pt x="43" y="216"/>
                  </a:lnTo>
                  <a:lnTo>
                    <a:pt x="43" y="216"/>
                  </a:lnTo>
                  <a:lnTo>
                    <a:pt x="44" y="212"/>
                  </a:lnTo>
                  <a:lnTo>
                    <a:pt x="49" y="208"/>
                  </a:lnTo>
                  <a:lnTo>
                    <a:pt x="53" y="205"/>
                  </a:lnTo>
                  <a:lnTo>
                    <a:pt x="59" y="205"/>
                  </a:lnTo>
                  <a:lnTo>
                    <a:pt x="59" y="205"/>
                  </a:lnTo>
                  <a:lnTo>
                    <a:pt x="65" y="205"/>
                  </a:lnTo>
                  <a:lnTo>
                    <a:pt x="70" y="208"/>
                  </a:lnTo>
                  <a:lnTo>
                    <a:pt x="74" y="212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74" y="220"/>
                  </a:lnTo>
                  <a:lnTo>
                    <a:pt x="70" y="224"/>
                  </a:lnTo>
                  <a:lnTo>
                    <a:pt x="65" y="227"/>
                  </a:lnTo>
                  <a:lnTo>
                    <a:pt x="59" y="227"/>
                  </a:lnTo>
                  <a:lnTo>
                    <a:pt x="59" y="227"/>
                  </a:lnTo>
                  <a:close/>
                  <a:moveTo>
                    <a:pt x="59" y="193"/>
                  </a:moveTo>
                  <a:lnTo>
                    <a:pt x="59" y="193"/>
                  </a:lnTo>
                  <a:lnTo>
                    <a:pt x="53" y="192"/>
                  </a:lnTo>
                  <a:lnTo>
                    <a:pt x="49" y="189"/>
                  </a:lnTo>
                  <a:lnTo>
                    <a:pt x="44" y="186"/>
                  </a:lnTo>
                  <a:lnTo>
                    <a:pt x="43" y="181"/>
                  </a:lnTo>
                  <a:lnTo>
                    <a:pt x="43" y="181"/>
                  </a:lnTo>
                  <a:lnTo>
                    <a:pt x="44" y="177"/>
                  </a:lnTo>
                  <a:lnTo>
                    <a:pt x="49" y="173"/>
                  </a:lnTo>
                  <a:lnTo>
                    <a:pt x="53" y="171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65" y="171"/>
                  </a:lnTo>
                  <a:lnTo>
                    <a:pt x="70" y="173"/>
                  </a:lnTo>
                  <a:lnTo>
                    <a:pt x="74" y="177"/>
                  </a:lnTo>
                  <a:lnTo>
                    <a:pt x="75" y="181"/>
                  </a:lnTo>
                  <a:lnTo>
                    <a:pt x="75" y="181"/>
                  </a:lnTo>
                  <a:lnTo>
                    <a:pt x="74" y="186"/>
                  </a:lnTo>
                  <a:lnTo>
                    <a:pt x="70" y="189"/>
                  </a:lnTo>
                  <a:lnTo>
                    <a:pt x="65" y="192"/>
                  </a:lnTo>
                  <a:lnTo>
                    <a:pt x="59" y="193"/>
                  </a:lnTo>
                  <a:lnTo>
                    <a:pt x="59" y="193"/>
                  </a:lnTo>
                  <a:close/>
                  <a:moveTo>
                    <a:pt x="109" y="262"/>
                  </a:moveTo>
                  <a:lnTo>
                    <a:pt x="109" y="262"/>
                  </a:lnTo>
                  <a:lnTo>
                    <a:pt x="104" y="260"/>
                  </a:lnTo>
                  <a:lnTo>
                    <a:pt x="98" y="258"/>
                  </a:lnTo>
                  <a:lnTo>
                    <a:pt x="94" y="255"/>
                  </a:lnTo>
                  <a:lnTo>
                    <a:pt x="93" y="250"/>
                  </a:lnTo>
                  <a:lnTo>
                    <a:pt x="93" y="250"/>
                  </a:lnTo>
                  <a:lnTo>
                    <a:pt x="94" y="246"/>
                  </a:lnTo>
                  <a:lnTo>
                    <a:pt x="98" y="243"/>
                  </a:lnTo>
                  <a:lnTo>
                    <a:pt x="104" y="240"/>
                  </a:lnTo>
                  <a:lnTo>
                    <a:pt x="109" y="239"/>
                  </a:lnTo>
                  <a:lnTo>
                    <a:pt x="109" y="239"/>
                  </a:lnTo>
                  <a:lnTo>
                    <a:pt x="116" y="240"/>
                  </a:lnTo>
                  <a:lnTo>
                    <a:pt x="120" y="243"/>
                  </a:lnTo>
                  <a:lnTo>
                    <a:pt x="124" y="246"/>
                  </a:lnTo>
                  <a:lnTo>
                    <a:pt x="125" y="250"/>
                  </a:lnTo>
                  <a:lnTo>
                    <a:pt x="125" y="250"/>
                  </a:lnTo>
                  <a:lnTo>
                    <a:pt x="124" y="255"/>
                  </a:lnTo>
                  <a:lnTo>
                    <a:pt x="120" y="258"/>
                  </a:lnTo>
                  <a:lnTo>
                    <a:pt x="116" y="260"/>
                  </a:lnTo>
                  <a:lnTo>
                    <a:pt x="109" y="262"/>
                  </a:lnTo>
                  <a:lnTo>
                    <a:pt x="109" y="262"/>
                  </a:lnTo>
                  <a:close/>
                  <a:moveTo>
                    <a:pt x="109" y="227"/>
                  </a:moveTo>
                  <a:lnTo>
                    <a:pt x="109" y="227"/>
                  </a:lnTo>
                  <a:lnTo>
                    <a:pt x="104" y="227"/>
                  </a:lnTo>
                  <a:lnTo>
                    <a:pt x="98" y="224"/>
                  </a:lnTo>
                  <a:lnTo>
                    <a:pt x="94" y="220"/>
                  </a:lnTo>
                  <a:lnTo>
                    <a:pt x="93" y="216"/>
                  </a:lnTo>
                  <a:lnTo>
                    <a:pt x="93" y="216"/>
                  </a:lnTo>
                  <a:lnTo>
                    <a:pt x="94" y="212"/>
                  </a:lnTo>
                  <a:lnTo>
                    <a:pt x="98" y="208"/>
                  </a:lnTo>
                  <a:lnTo>
                    <a:pt x="104" y="205"/>
                  </a:lnTo>
                  <a:lnTo>
                    <a:pt x="109" y="205"/>
                  </a:lnTo>
                  <a:lnTo>
                    <a:pt x="109" y="205"/>
                  </a:lnTo>
                  <a:lnTo>
                    <a:pt x="116" y="205"/>
                  </a:lnTo>
                  <a:lnTo>
                    <a:pt x="120" y="208"/>
                  </a:lnTo>
                  <a:lnTo>
                    <a:pt x="124" y="212"/>
                  </a:lnTo>
                  <a:lnTo>
                    <a:pt x="125" y="216"/>
                  </a:lnTo>
                  <a:lnTo>
                    <a:pt x="125" y="216"/>
                  </a:lnTo>
                  <a:lnTo>
                    <a:pt x="124" y="220"/>
                  </a:lnTo>
                  <a:lnTo>
                    <a:pt x="120" y="224"/>
                  </a:lnTo>
                  <a:lnTo>
                    <a:pt x="116" y="227"/>
                  </a:lnTo>
                  <a:lnTo>
                    <a:pt x="109" y="227"/>
                  </a:lnTo>
                  <a:lnTo>
                    <a:pt x="109" y="227"/>
                  </a:lnTo>
                  <a:close/>
                  <a:moveTo>
                    <a:pt x="109" y="193"/>
                  </a:moveTo>
                  <a:lnTo>
                    <a:pt x="109" y="193"/>
                  </a:lnTo>
                  <a:lnTo>
                    <a:pt x="104" y="192"/>
                  </a:lnTo>
                  <a:lnTo>
                    <a:pt x="98" y="189"/>
                  </a:lnTo>
                  <a:lnTo>
                    <a:pt x="94" y="186"/>
                  </a:lnTo>
                  <a:lnTo>
                    <a:pt x="93" y="181"/>
                  </a:lnTo>
                  <a:lnTo>
                    <a:pt x="93" y="181"/>
                  </a:lnTo>
                  <a:lnTo>
                    <a:pt x="94" y="177"/>
                  </a:lnTo>
                  <a:lnTo>
                    <a:pt x="98" y="173"/>
                  </a:lnTo>
                  <a:lnTo>
                    <a:pt x="104" y="171"/>
                  </a:lnTo>
                  <a:lnTo>
                    <a:pt x="109" y="170"/>
                  </a:lnTo>
                  <a:lnTo>
                    <a:pt x="109" y="170"/>
                  </a:lnTo>
                  <a:lnTo>
                    <a:pt x="116" y="171"/>
                  </a:lnTo>
                  <a:lnTo>
                    <a:pt x="120" y="173"/>
                  </a:lnTo>
                  <a:lnTo>
                    <a:pt x="124" y="177"/>
                  </a:lnTo>
                  <a:lnTo>
                    <a:pt x="125" y="181"/>
                  </a:lnTo>
                  <a:lnTo>
                    <a:pt x="125" y="181"/>
                  </a:lnTo>
                  <a:lnTo>
                    <a:pt x="124" y="186"/>
                  </a:lnTo>
                  <a:lnTo>
                    <a:pt x="120" y="189"/>
                  </a:lnTo>
                  <a:lnTo>
                    <a:pt x="116" y="192"/>
                  </a:lnTo>
                  <a:lnTo>
                    <a:pt x="109" y="193"/>
                  </a:lnTo>
                  <a:lnTo>
                    <a:pt x="109" y="193"/>
                  </a:lnTo>
                  <a:close/>
                  <a:moveTo>
                    <a:pt x="159" y="262"/>
                  </a:moveTo>
                  <a:lnTo>
                    <a:pt x="159" y="262"/>
                  </a:lnTo>
                  <a:lnTo>
                    <a:pt x="154" y="260"/>
                  </a:lnTo>
                  <a:lnTo>
                    <a:pt x="148" y="258"/>
                  </a:lnTo>
                  <a:lnTo>
                    <a:pt x="144" y="255"/>
                  </a:lnTo>
                  <a:lnTo>
                    <a:pt x="144" y="250"/>
                  </a:lnTo>
                  <a:lnTo>
                    <a:pt x="144" y="250"/>
                  </a:lnTo>
                  <a:lnTo>
                    <a:pt x="144" y="246"/>
                  </a:lnTo>
                  <a:lnTo>
                    <a:pt x="148" y="243"/>
                  </a:lnTo>
                  <a:lnTo>
                    <a:pt x="154" y="240"/>
                  </a:lnTo>
                  <a:lnTo>
                    <a:pt x="159" y="239"/>
                  </a:lnTo>
                  <a:lnTo>
                    <a:pt x="159" y="239"/>
                  </a:lnTo>
                  <a:lnTo>
                    <a:pt x="166" y="240"/>
                  </a:lnTo>
                  <a:lnTo>
                    <a:pt x="170" y="243"/>
                  </a:lnTo>
                  <a:lnTo>
                    <a:pt x="174" y="246"/>
                  </a:lnTo>
                  <a:lnTo>
                    <a:pt x="175" y="250"/>
                  </a:lnTo>
                  <a:lnTo>
                    <a:pt x="175" y="250"/>
                  </a:lnTo>
                  <a:lnTo>
                    <a:pt x="174" y="255"/>
                  </a:lnTo>
                  <a:lnTo>
                    <a:pt x="170" y="258"/>
                  </a:lnTo>
                  <a:lnTo>
                    <a:pt x="166" y="260"/>
                  </a:lnTo>
                  <a:lnTo>
                    <a:pt x="159" y="262"/>
                  </a:lnTo>
                  <a:lnTo>
                    <a:pt x="159" y="262"/>
                  </a:lnTo>
                  <a:close/>
                  <a:moveTo>
                    <a:pt x="159" y="227"/>
                  </a:moveTo>
                  <a:lnTo>
                    <a:pt x="159" y="227"/>
                  </a:lnTo>
                  <a:lnTo>
                    <a:pt x="154" y="227"/>
                  </a:lnTo>
                  <a:lnTo>
                    <a:pt x="148" y="224"/>
                  </a:lnTo>
                  <a:lnTo>
                    <a:pt x="144" y="220"/>
                  </a:lnTo>
                  <a:lnTo>
                    <a:pt x="144" y="216"/>
                  </a:lnTo>
                  <a:lnTo>
                    <a:pt x="144" y="216"/>
                  </a:lnTo>
                  <a:lnTo>
                    <a:pt x="144" y="212"/>
                  </a:lnTo>
                  <a:lnTo>
                    <a:pt x="148" y="208"/>
                  </a:lnTo>
                  <a:lnTo>
                    <a:pt x="154" y="205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66" y="205"/>
                  </a:lnTo>
                  <a:lnTo>
                    <a:pt x="170" y="208"/>
                  </a:lnTo>
                  <a:lnTo>
                    <a:pt x="174" y="212"/>
                  </a:lnTo>
                  <a:lnTo>
                    <a:pt x="175" y="216"/>
                  </a:lnTo>
                  <a:lnTo>
                    <a:pt x="175" y="216"/>
                  </a:lnTo>
                  <a:lnTo>
                    <a:pt x="174" y="220"/>
                  </a:lnTo>
                  <a:lnTo>
                    <a:pt x="170" y="224"/>
                  </a:lnTo>
                  <a:lnTo>
                    <a:pt x="166" y="227"/>
                  </a:lnTo>
                  <a:lnTo>
                    <a:pt x="159" y="227"/>
                  </a:lnTo>
                  <a:lnTo>
                    <a:pt x="159" y="227"/>
                  </a:lnTo>
                  <a:close/>
                  <a:moveTo>
                    <a:pt x="159" y="193"/>
                  </a:moveTo>
                  <a:lnTo>
                    <a:pt x="159" y="193"/>
                  </a:lnTo>
                  <a:lnTo>
                    <a:pt x="154" y="192"/>
                  </a:lnTo>
                  <a:lnTo>
                    <a:pt x="148" y="189"/>
                  </a:lnTo>
                  <a:lnTo>
                    <a:pt x="144" y="186"/>
                  </a:lnTo>
                  <a:lnTo>
                    <a:pt x="144" y="181"/>
                  </a:lnTo>
                  <a:lnTo>
                    <a:pt x="144" y="181"/>
                  </a:lnTo>
                  <a:lnTo>
                    <a:pt x="144" y="177"/>
                  </a:lnTo>
                  <a:lnTo>
                    <a:pt x="148" y="173"/>
                  </a:lnTo>
                  <a:lnTo>
                    <a:pt x="154" y="171"/>
                  </a:lnTo>
                  <a:lnTo>
                    <a:pt x="159" y="170"/>
                  </a:lnTo>
                  <a:lnTo>
                    <a:pt x="159" y="170"/>
                  </a:lnTo>
                  <a:lnTo>
                    <a:pt x="166" y="171"/>
                  </a:lnTo>
                  <a:lnTo>
                    <a:pt x="170" y="173"/>
                  </a:lnTo>
                  <a:lnTo>
                    <a:pt x="174" y="177"/>
                  </a:lnTo>
                  <a:lnTo>
                    <a:pt x="175" y="181"/>
                  </a:lnTo>
                  <a:lnTo>
                    <a:pt x="175" y="181"/>
                  </a:lnTo>
                  <a:lnTo>
                    <a:pt x="174" y="186"/>
                  </a:lnTo>
                  <a:lnTo>
                    <a:pt x="170" y="189"/>
                  </a:lnTo>
                  <a:lnTo>
                    <a:pt x="166" y="192"/>
                  </a:lnTo>
                  <a:lnTo>
                    <a:pt x="159" y="193"/>
                  </a:lnTo>
                  <a:lnTo>
                    <a:pt x="159" y="193"/>
                  </a:lnTo>
                  <a:close/>
                  <a:moveTo>
                    <a:pt x="177" y="138"/>
                  </a:moveTo>
                  <a:lnTo>
                    <a:pt x="177" y="138"/>
                  </a:lnTo>
                  <a:lnTo>
                    <a:pt x="177" y="140"/>
                  </a:lnTo>
                  <a:lnTo>
                    <a:pt x="175" y="143"/>
                  </a:lnTo>
                  <a:lnTo>
                    <a:pt x="173" y="144"/>
                  </a:lnTo>
                  <a:lnTo>
                    <a:pt x="170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6" y="144"/>
                  </a:lnTo>
                  <a:lnTo>
                    <a:pt x="44" y="143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3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9" y="19"/>
                  </a:lnTo>
                  <a:lnTo>
                    <a:pt x="170" y="19"/>
                  </a:lnTo>
                  <a:lnTo>
                    <a:pt x="170" y="19"/>
                  </a:lnTo>
                  <a:lnTo>
                    <a:pt x="173" y="20"/>
                  </a:lnTo>
                  <a:lnTo>
                    <a:pt x="175" y="22"/>
                  </a:lnTo>
                  <a:lnTo>
                    <a:pt x="177" y="23"/>
                  </a:lnTo>
                  <a:lnTo>
                    <a:pt x="177" y="27"/>
                  </a:lnTo>
                  <a:lnTo>
                    <a:pt x="177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3" name="Freeform 83"/>
            <p:cNvSpPr>
              <a:spLocks/>
            </p:cNvSpPr>
            <p:nvPr/>
          </p:nvSpPr>
          <p:spPr bwMode="auto">
            <a:xfrm>
              <a:off x="1218987" y="2888922"/>
              <a:ext cx="65380" cy="231344"/>
            </a:xfrm>
            <a:custGeom>
              <a:avLst/>
              <a:gdLst>
                <a:gd name="T0" fmla="*/ 67 w 78"/>
                <a:gd name="T1" fmla="*/ 192 h 275"/>
                <a:gd name="T2" fmla="*/ 62 w 78"/>
                <a:gd name="T3" fmla="*/ 186 h 275"/>
                <a:gd name="T4" fmla="*/ 60 w 78"/>
                <a:gd name="T5" fmla="*/ 180 h 275"/>
                <a:gd name="T6" fmla="*/ 60 w 78"/>
                <a:gd name="T7" fmla="*/ 97 h 275"/>
                <a:gd name="T8" fmla="*/ 62 w 78"/>
                <a:gd name="T9" fmla="*/ 89 h 275"/>
                <a:gd name="T10" fmla="*/ 67 w 78"/>
                <a:gd name="T11" fmla="*/ 84 h 275"/>
                <a:gd name="T12" fmla="*/ 73 w 78"/>
                <a:gd name="T13" fmla="*/ 80 h 275"/>
                <a:gd name="T14" fmla="*/ 77 w 78"/>
                <a:gd name="T15" fmla="*/ 73 h 275"/>
                <a:gd name="T16" fmla="*/ 78 w 78"/>
                <a:gd name="T17" fmla="*/ 66 h 275"/>
                <a:gd name="T18" fmla="*/ 78 w 78"/>
                <a:gd name="T19" fmla="*/ 37 h 275"/>
                <a:gd name="T20" fmla="*/ 75 w 78"/>
                <a:gd name="T21" fmla="*/ 22 h 275"/>
                <a:gd name="T22" fmla="*/ 67 w 78"/>
                <a:gd name="T23" fmla="*/ 11 h 275"/>
                <a:gd name="T24" fmla="*/ 56 w 78"/>
                <a:gd name="T25" fmla="*/ 3 h 275"/>
                <a:gd name="T26" fmla="*/ 42 w 78"/>
                <a:gd name="T27" fmla="*/ 0 h 275"/>
                <a:gd name="T28" fmla="*/ 36 w 78"/>
                <a:gd name="T29" fmla="*/ 0 h 275"/>
                <a:gd name="T30" fmla="*/ 23 w 78"/>
                <a:gd name="T31" fmla="*/ 3 h 275"/>
                <a:gd name="T32" fmla="*/ 11 w 78"/>
                <a:gd name="T33" fmla="*/ 11 h 275"/>
                <a:gd name="T34" fmla="*/ 2 w 78"/>
                <a:gd name="T35" fmla="*/ 22 h 275"/>
                <a:gd name="T36" fmla="*/ 0 w 78"/>
                <a:gd name="T37" fmla="*/ 37 h 275"/>
                <a:gd name="T38" fmla="*/ 0 w 78"/>
                <a:gd name="T39" fmla="*/ 66 h 275"/>
                <a:gd name="T40" fmla="*/ 1 w 78"/>
                <a:gd name="T41" fmla="*/ 73 h 275"/>
                <a:gd name="T42" fmla="*/ 7 w 78"/>
                <a:gd name="T43" fmla="*/ 80 h 275"/>
                <a:gd name="T44" fmla="*/ 12 w 78"/>
                <a:gd name="T45" fmla="*/ 84 h 275"/>
                <a:gd name="T46" fmla="*/ 16 w 78"/>
                <a:gd name="T47" fmla="*/ 89 h 275"/>
                <a:gd name="T48" fmla="*/ 19 w 78"/>
                <a:gd name="T49" fmla="*/ 97 h 275"/>
                <a:gd name="T50" fmla="*/ 19 w 78"/>
                <a:gd name="T51" fmla="*/ 180 h 275"/>
                <a:gd name="T52" fmla="*/ 16 w 78"/>
                <a:gd name="T53" fmla="*/ 186 h 275"/>
                <a:gd name="T54" fmla="*/ 12 w 78"/>
                <a:gd name="T55" fmla="*/ 192 h 275"/>
                <a:gd name="T56" fmla="*/ 7 w 78"/>
                <a:gd name="T57" fmla="*/ 197 h 275"/>
                <a:gd name="T58" fmla="*/ 1 w 78"/>
                <a:gd name="T59" fmla="*/ 202 h 275"/>
                <a:gd name="T60" fmla="*/ 0 w 78"/>
                <a:gd name="T61" fmla="*/ 209 h 275"/>
                <a:gd name="T62" fmla="*/ 0 w 78"/>
                <a:gd name="T63" fmla="*/ 239 h 275"/>
                <a:gd name="T64" fmla="*/ 2 w 78"/>
                <a:gd name="T65" fmla="*/ 254 h 275"/>
                <a:gd name="T66" fmla="*/ 11 w 78"/>
                <a:gd name="T67" fmla="*/ 265 h 275"/>
                <a:gd name="T68" fmla="*/ 23 w 78"/>
                <a:gd name="T69" fmla="*/ 273 h 275"/>
                <a:gd name="T70" fmla="*/ 36 w 78"/>
                <a:gd name="T71" fmla="*/ 275 h 275"/>
                <a:gd name="T72" fmla="*/ 42 w 78"/>
                <a:gd name="T73" fmla="*/ 275 h 275"/>
                <a:gd name="T74" fmla="*/ 56 w 78"/>
                <a:gd name="T75" fmla="*/ 273 h 275"/>
                <a:gd name="T76" fmla="*/ 67 w 78"/>
                <a:gd name="T77" fmla="*/ 265 h 275"/>
                <a:gd name="T78" fmla="*/ 75 w 78"/>
                <a:gd name="T79" fmla="*/ 254 h 275"/>
                <a:gd name="T80" fmla="*/ 78 w 78"/>
                <a:gd name="T81" fmla="*/ 239 h 275"/>
                <a:gd name="T82" fmla="*/ 78 w 78"/>
                <a:gd name="T83" fmla="*/ 209 h 275"/>
                <a:gd name="T84" fmla="*/ 77 w 78"/>
                <a:gd name="T85" fmla="*/ 202 h 275"/>
                <a:gd name="T86" fmla="*/ 73 w 78"/>
                <a:gd name="T87" fmla="*/ 19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8" h="275">
                  <a:moveTo>
                    <a:pt x="67" y="192"/>
                  </a:moveTo>
                  <a:lnTo>
                    <a:pt x="67" y="192"/>
                  </a:lnTo>
                  <a:lnTo>
                    <a:pt x="64" y="189"/>
                  </a:lnTo>
                  <a:lnTo>
                    <a:pt x="62" y="186"/>
                  </a:lnTo>
                  <a:lnTo>
                    <a:pt x="60" y="182"/>
                  </a:lnTo>
                  <a:lnTo>
                    <a:pt x="60" y="180"/>
                  </a:lnTo>
                  <a:lnTo>
                    <a:pt x="60" y="97"/>
                  </a:lnTo>
                  <a:lnTo>
                    <a:pt x="60" y="97"/>
                  </a:lnTo>
                  <a:lnTo>
                    <a:pt x="60" y="93"/>
                  </a:lnTo>
                  <a:lnTo>
                    <a:pt x="62" y="89"/>
                  </a:lnTo>
                  <a:lnTo>
                    <a:pt x="64" y="87"/>
                  </a:lnTo>
                  <a:lnTo>
                    <a:pt x="67" y="84"/>
                  </a:lnTo>
                  <a:lnTo>
                    <a:pt x="73" y="80"/>
                  </a:lnTo>
                  <a:lnTo>
                    <a:pt x="73" y="80"/>
                  </a:lnTo>
                  <a:lnTo>
                    <a:pt x="74" y="77"/>
                  </a:lnTo>
                  <a:lnTo>
                    <a:pt x="77" y="73"/>
                  </a:lnTo>
                  <a:lnTo>
                    <a:pt x="78" y="70"/>
                  </a:lnTo>
                  <a:lnTo>
                    <a:pt x="78" y="66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8" y="30"/>
                  </a:lnTo>
                  <a:lnTo>
                    <a:pt x="75" y="22"/>
                  </a:lnTo>
                  <a:lnTo>
                    <a:pt x="73" y="16"/>
                  </a:lnTo>
                  <a:lnTo>
                    <a:pt x="67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3" y="3"/>
                  </a:lnTo>
                  <a:lnTo>
                    <a:pt x="16" y="7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2" y="22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4" y="77"/>
                  </a:lnTo>
                  <a:lnTo>
                    <a:pt x="7" y="80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5" y="87"/>
                  </a:lnTo>
                  <a:lnTo>
                    <a:pt x="16" y="89"/>
                  </a:lnTo>
                  <a:lnTo>
                    <a:pt x="17" y="93"/>
                  </a:lnTo>
                  <a:lnTo>
                    <a:pt x="19" y="97"/>
                  </a:lnTo>
                  <a:lnTo>
                    <a:pt x="19" y="180"/>
                  </a:lnTo>
                  <a:lnTo>
                    <a:pt x="19" y="180"/>
                  </a:lnTo>
                  <a:lnTo>
                    <a:pt x="17" y="182"/>
                  </a:lnTo>
                  <a:lnTo>
                    <a:pt x="16" y="186"/>
                  </a:lnTo>
                  <a:lnTo>
                    <a:pt x="15" y="189"/>
                  </a:lnTo>
                  <a:lnTo>
                    <a:pt x="12" y="192"/>
                  </a:lnTo>
                  <a:lnTo>
                    <a:pt x="7" y="197"/>
                  </a:lnTo>
                  <a:lnTo>
                    <a:pt x="7" y="197"/>
                  </a:lnTo>
                  <a:lnTo>
                    <a:pt x="4" y="198"/>
                  </a:lnTo>
                  <a:lnTo>
                    <a:pt x="1" y="202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47"/>
                  </a:lnTo>
                  <a:lnTo>
                    <a:pt x="2" y="254"/>
                  </a:lnTo>
                  <a:lnTo>
                    <a:pt x="7" y="259"/>
                  </a:lnTo>
                  <a:lnTo>
                    <a:pt x="11" y="265"/>
                  </a:lnTo>
                  <a:lnTo>
                    <a:pt x="16" y="270"/>
                  </a:lnTo>
                  <a:lnTo>
                    <a:pt x="23" y="273"/>
                  </a:lnTo>
                  <a:lnTo>
                    <a:pt x="29" y="275"/>
                  </a:lnTo>
                  <a:lnTo>
                    <a:pt x="36" y="275"/>
                  </a:lnTo>
                  <a:lnTo>
                    <a:pt x="42" y="275"/>
                  </a:lnTo>
                  <a:lnTo>
                    <a:pt x="42" y="275"/>
                  </a:lnTo>
                  <a:lnTo>
                    <a:pt x="50" y="275"/>
                  </a:lnTo>
                  <a:lnTo>
                    <a:pt x="56" y="273"/>
                  </a:lnTo>
                  <a:lnTo>
                    <a:pt x="62" y="270"/>
                  </a:lnTo>
                  <a:lnTo>
                    <a:pt x="67" y="265"/>
                  </a:lnTo>
                  <a:lnTo>
                    <a:pt x="73" y="259"/>
                  </a:lnTo>
                  <a:lnTo>
                    <a:pt x="75" y="254"/>
                  </a:lnTo>
                  <a:lnTo>
                    <a:pt x="78" y="247"/>
                  </a:lnTo>
                  <a:lnTo>
                    <a:pt x="78" y="239"/>
                  </a:lnTo>
                  <a:lnTo>
                    <a:pt x="78" y="209"/>
                  </a:lnTo>
                  <a:lnTo>
                    <a:pt x="78" y="209"/>
                  </a:lnTo>
                  <a:lnTo>
                    <a:pt x="78" y="207"/>
                  </a:lnTo>
                  <a:lnTo>
                    <a:pt x="77" y="202"/>
                  </a:lnTo>
                  <a:lnTo>
                    <a:pt x="74" y="198"/>
                  </a:lnTo>
                  <a:lnTo>
                    <a:pt x="73" y="197"/>
                  </a:lnTo>
                  <a:lnTo>
                    <a:pt x="67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4" name="Freeform 84"/>
            <p:cNvSpPr>
              <a:spLocks/>
            </p:cNvSpPr>
            <p:nvPr/>
          </p:nvSpPr>
          <p:spPr bwMode="auto">
            <a:xfrm>
              <a:off x="1334659" y="2898982"/>
              <a:ext cx="83820" cy="16764"/>
            </a:xfrm>
            <a:custGeom>
              <a:avLst/>
              <a:gdLst>
                <a:gd name="T0" fmla="*/ 93 w 100"/>
                <a:gd name="T1" fmla="*/ 0 h 19"/>
                <a:gd name="T2" fmla="*/ 7 w 100"/>
                <a:gd name="T3" fmla="*/ 0 h 19"/>
                <a:gd name="T4" fmla="*/ 7 w 100"/>
                <a:gd name="T5" fmla="*/ 0 h 19"/>
                <a:gd name="T6" fmla="*/ 4 w 100"/>
                <a:gd name="T7" fmla="*/ 2 h 19"/>
                <a:gd name="T8" fmla="*/ 2 w 100"/>
                <a:gd name="T9" fmla="*/ 3 h 19"/>
                <a:gd name="T10" fmla="*/ 0 w 100"/>
                <a:gd name="T11" fmla="*/ 6 h 19"/>
                <a:gd name="T12" fmla="*/ 0 w 100"/>
                <a:gd name="T13" fmla="*/ 8 h 19"/>
                <a:gd name="T14" fmla="*/ 0 w 100"/>
                <a:gd name="T15" fmla="*/ 11 h 19"/>
                <a:gd name="T16" fmla="*/ 0 w 100"/>
                <a:gd name="T17" fmla="*/ 11 h 19"/>
                <a:gd name="T18" fmla="*/ 0 w 100"/>
                <a:gd name="T19" fmla="*/ 14 h 19"/>
                <a:gd name="T20" fmla="*/ 2 w 100"/>
                <a:gd name="T21" fmla="*/ 17 h 19"/>
                <a:gd name="T22" fmla="*/ 4 w 100"/>
                <a:gd name="T23" fmla="*/ 18 h 19"/>
                <a:gd name="T24" fmla="*/ 7 w 100"/>
                <a:gd name="T25" fmla="*/ 19 h 19"/>
                <a:gd name="T26" fmla="*/ 93 w 100"/>
                <a:gd name="T27" fmla="*/ 19 h 19"/>
                <a:gd name="T28" fmla="*/ 93 w 100"/>
                <a:gd name="T29" fmla="*/ 19 h 19"/>
                <a:gd name="T30" fmla="*/ 96 w 100"/>
                <a:gd name="T31" fmla="*/ 18 h 19"/>
                <a:gd name="T32" fmla="*/ 99 w 100"/>
                <a:gd name="T33" fmla="*/ 17 h 19"/>
                <a:gd name="T34" fmla="*/ 100 w 100"/>
                <a:gd name="T35" fmla="*/ 14 h 19"/>
                <a:gd name="T36" fmla="*/ 100 w 100"/>
                <a:gd name="T37" fmla="*/ 11 h 19"/>
                <a:gd name="T38" fmla="*/ 100 w 100"/>
                <a:gd name="T39" fmla="*/ 8 h 19"/>
                <a:gd name="T40" fmla="*/ 100 w 100"/>
                <a:gd name="T41" fmla="*/ 8 h 19"/>
                <a:gd name="T42" fmla="*/ 100 w 100"/>
                <a:gd name="T43" fmla="*/ 6 h 19"/>
                <a:gd name="T44" fmla="*/ 99 w 100"/>
                <a:gd name="T45" fmla="*/ 3 h 19"/>
                <a:gd name="T46" fmla="*/ 96 w 100"/>
                <a:gd name="T47" fmla="*/ 2 h 19"/>
                <a:gd name="T48" fmla="*/ 93 w 100"/>
                <a:gd name="T49" fmla="*/ 0 h 19"/>
                <a:gd name="T50" fmla="*/ 93 w 100"/>
                <a:gd name="T5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" h="19">
                  <a:moveTo>
                    <a:pt x="93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6" y="18"/>
                  </a:lnTo>
                  <a:lnTo>
                    <a:pt x="99" y="17"/>
                  </a:lnTo>
                  <a:lnTo>
                    <a:pt x="100" y="14"/>
                  </a:lnTo>
                  <a:lnTo>
                    <a:pt x="100" y="11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6"/>
                  </a:lnTo>
                  <a:lnTo>
                    <a:pt x="99" y="3"/>
                  </a:lnTo>
                  <a:lnTo>
                    <a:pt x="96" y="2"/>
                  </a:lnTo>
                  <a:lnTo>
                    <a:pt x="93" y="0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5" name="Freeform 85"/>
            <p:cNvSpPr>
              <a:spLocks/>
            </p:cNvSpPr>
            <p:nvPr/>
          </p:nvSpPr>
          <p:spPr bwMode="auto">
            <a:xfrm>
              <a:off x="1334659" y="2934186"/>
              <a:ext cx="83820" cy="15088"/>
            </a:xfrm>
            <a:custGeom>
              <a:avLst/>
              <a:gdLst>
                <a:gd name="T0" fmla="*/ 93 w 100"/>
                <a:gd name="T1" fmla="*/ 0 h 18"/>
                <a:gd name="T2" fmla="*/ 7 w 100"/>
                <a:gd name="T3" fmla="*/ 0 h 18"/>
                <a:gd name="T4" fmla="*/ 7 w 100"/>
                <a:gd name="T5" fmla="*/ 0 h 18"/>
                <a:gd name="T6" fmla="*/ 4 w 100"/>
                <a:gd name="T7" fmla="*/ 0 h 18"/>
                <a:gd name="T8" fmla="*/ 2 w 100"/>
                <a:gd name="T9" fmla="*/ 3 h 18"/>
                <a:gd name="T10" fmla="*/ 0 w 100"/>
                <a:gd name="T11" fmla="*/ 4 h 18"/>
                <a:gd name="T12" fmla="*/ 0 w 100"/>
                <a:gd name="T13" fmla="*/ 7 h 18"/>
                <a:gd name="T14" fmla="*/ 0 w 100"/>
                <a:gd name="T15" fmla="*/ 11 h 18"/>
                <a:gd name="T16" fmla="*/ 0 w 100"/>
                <a:gd name="T17" fmla="*/ 11 h 18"/>
                <a:gd name="T18" fmla="*/ 0 w 100"/>
                <a:gd name="T19" fmla="*/ 14 h 18"/>
                <a:gd name="T20" fmla="*/ 2 w 100"/>
                <a:gd name="T21" fmla="*/ 16 h 18"/>
                <a:gd name="T22" fmla="*/ 4 w 100"/>
                <a:gd name="T23" fmla="*/ 18 h 18"/>
                <a:gd name="T24" fmla="*/ 7 w 100"/>
                <a:gd name="T25" fmla="*/ 18 h 18"/>
                <a:gd name="T26" fmla="*/ 93 w 100"/>
                <a:gd name="T27" fmla="*/ 18 h 18"/>
                <a:gd name="T28" fmla="*/ 93 w 100"/>
                <a:gd name="T29" fmla="*/ 18 h 18"/>
                <a:gd name="T30" fmla="*/ 96 w 100"/>
                <a:gd name="T31" fmla="*/ 18 h 18"/>
                <a:gd name="T32" fmla="*/ 99 w 100"/>
                <a:gd name="T33" fmla="*/ 16 h 18"/>
                <a:gd name="T34" fmla="*/ 100 w 100"/>
                <a:gd name="T35" fmla="*/ 14 h 18"/>
                <a:gd name="T36" fmla="*/ 100 w 100"/>
                <a:gd name="T37" fmla="*/ 11 h 18"/>
                <a:gd name="T38" fmla="*/ 100 w 100"/>
                <a:gd name="T39" fmla="*/ 7 h 18"/>
                <a:gd name="T40" fmla="*/ 100 w 100"/>
                <a:gd name="T41" fmla="*/ 7 h 18"/>
                <a:gd name="T42" fmla="*/ 100 w 100"/>
                <a:gd name="T43" fmla="*/ 4 h 18"/>
                <a:gd name="T44" fmla="*/ 99 w 100"/>
                <a:gd name="T45" fmla="*/ 3 h 18"/>
                <a:gd name="T46" fmla="*/ 96 w 100"/>
                <a:gd name="T47" fmla="*/ 0 h 18"/>
                <a:gd name="T48" fmla="*/ 93 w 100"/>
                <a:gd name="T49" fmla="*/ 0 h 18"/>
                <a:gd name="T50" fmla="*/ 93 w 100"/>
                <a:gd name="T5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" h="18">
                  <a:moveTo>
                    <a:pt x="93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7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6" y="18"/>
                  </a:lnTo>
                  <a:lnTo>
                    <a:pt x="99" y="16"/>
                  </a:lnTo>
                  <a:lnTo>
                    <a:pt x="100" y="14"/>
                  </a:lnTo>
                  <a:lnTo>
                    <a:pt x="100" y="11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4"/>
                  </a:lnTo>
                  <a:lnTo>
                    <a:pt x="99" y="3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17" y="3854002"/>
            <a:ext cx="457200" cy="742950"/>
          </a:xfrm>
          <a:prstGeom prst="rect">
            <a:avLst/>
          </a:prstGeom>
        </p:spPr>
      </p:pic>
      <p:sp>
        <p:nvSpPr>
          <p:cNvPr id="107" name="Freeform 26"/>
          <p:cNvSpPr>
            <a:spLocks noEditPoints="1"/>
          </p:cNvSpPr>
          <p:nvPr/>
        </p:nvSpPr>
        <p:spPr bwMode="auto">
          <a:xfrm>
            <a:off x="6629400" y="3943350"/>
            <a:ext cx="200322" cy="346771"/>
          </a:xfrm>
          <a:custGeom>
            <a:avLst/>
            <a:gdLst>
              <a:gd name="T0" fmla="*/ 74 w 88"/>
              <a:gd name="T1" fmla="*/ 0 h 160"/>
              <a:gd name="T2" fmla="*/ 14 w 88"/>
              <a:gd name="T3" fmla="*/ 0 h 160"/>
              <a:gd name="T4" fmla="*/ 0 w 88"/>
              <a:gd name="T5" fmla="*/ 13 h 160"/>
              <a:gd name="T6" fmla="*/ 0 w 88"/>
              <a:gd name="T7" fmla="*/ 147 h 160"/>
              <a:gd name="T8" fmla="*/ 14 w 88"/>
              <a:gd name="T9" fmla="*/ 160 h 160"/>
              <a:gd name="T10" fmla="*/ 74 w 88"/>
              <a:gd name="T11" fmla="*/ 160 h 160"/>
              <a:gd name="T12" fmla="*/ 88 w 88"/>
              <a:gd name="T13" fmla="*/ 147 h 160"/>
              <a:gd name="T14" fmla="*/ 88 w 88"/>
              <a:gd name="T15" fmla="*/ 13 h 160"/>
              <a:gd name="T16" fmla="*/ 74 w 88"/>
              <a:gd name="T17" fmla="*/ 0 h 160"/>
              <a:gd name="T18" fmla="*/ 25 w 88"/>
              <a:gd name="T19" fmla="*/ 7 h 160"/>
              <a:gd name="T20" fmla="*/ 27 w 88"/>
              <a:gd name="T21" fmla="*/ 5 h 160"/>
              <a:gd name="T22" fmla="*/ 61 w 88"/>
              <a:gd name="T23" fmla="*/ 5 h 160"/>
              <a:gd name="T24" fmla="*/ 63 w 88"/>
              <a:gd name="T25" fmla="*/ 7 h 160"/>
              <a:gd name="T26" fmla="*/ 63 w 88"/>
              <a:gd name="T27" fmla="*/ 8 h 160"/>
              <a:gd name="T28" fmla="*/ 61 w 88"/>
              <a:gd name="T29" fmla="*/ 9 h 160"/>
              <a:gd name="T30" fmla="*/ 27 w 88"/>
              <a:gd name="T31" fmla="*/ 9 h 160"/>
              <a:gd name="T32" fmla="*/ 25 w 88"/>
              <a:gd name="T33" fmla="*/ 8 h 160"/>
              <a:gd name="T34" fmla="*/ 25 w 88"/>
              <a:gd name="T35" fmla="*/ 7 h 160"/>
              <a:gd name="T36" fmla="*/ 44 w 88"/>
              <a:gd name="T37" fmla="*/ 154 h 160"/>
              <a:gd name="T38" fmla="*/ 36 w 88"/>
              <a:gd name="T39" fmla="*/ 146 h 160"/>
              <a:gd name="T40" fmla="*/ 44 w 88"/>
              <a:gd name="T41" fmla="*/ 139 h 160"/>
              <a:gd name="T42" fmla="*/ 52 w 88"/>
              <a:gd name="T43" fmla="*/ 146 h 160"/>
              <a:gd name="T44" fmla="*/ 44 w 88"/>
              <a:gd name="T45" fmla="*/ 154 h 160"/>
              <a:gd name="T46" fmla="*/ 81 w 88"/>
              <a:gd name="T47" fmla="*/ 133 h 160"/>
              <a:gd name="T48" fmla="*/ 80 w 88"/>
              <a:gd name="T49" fmla="*/ 134 h 160"/>
              <a:gd name="T50" fmla="*/ 8 w 88"/>
              <a:gd name="T51" fmla="*/ 134 h 160"/>
              <a:gd name="T52" fmla="*/ 7 w 88"/>
              <a:gd name="T53" fmla="*/ 133 h 160"/>
              <a:gd name="T54" fmla="*/ 7 w 88"/>
              <a:gd name="T55" fmla="*/ 16 h 160"/>
              <a:gd name="T56" fmla="*/ 8 w 88"/>
              <a:gd name="T57" fmla="*/ 15 h 160"/>
              <a:gd name="T58" fmla="*/ 80 w 88"/>
              <a:gd name="T59" fmla="*/ 15 h 160"/>
              <a:gd name="T60" fmla="*/ 81 w 88"/>
              <a:gd name="T61" fmla="*/ 16 h 160"/>
              <a:gd name="T62" fmla="*/ 81 w 88"/>
              <a:gd name="T63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8" h="160">
                <a:moveTo>
                  <a:pt x="74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54"/>
                  <a:pt x="6" y="160"/>
                  <a:pt x="1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82" y="160"/>
                  <a:pt x="88" y="154"/>
                  <a:pt x="88" y="147"/>
                </a:cubicBezTo>
                <a:cubicBezTo>
                  <a:pt x="88" y="13"/>
                  <a:pt x="88" y="13"/>
                  <a:pt x="88" y="13"/>
                </a:cubicBezTo>
                <a:cubicBezTo>
                  <a:pt x="88" y="6"/>
                  <a:pt x="82" y="0"/>
                  <a:pt x="74" y="0"/>
                </a:cubicBezTo>
                <a:close/>
                <a:moveTo>
                  <a:pt x="25" y="7"/>
                </a:moveTo>
                <a:cubicBezTo>
                  <a:pt x="25" y="6"/>
                  <a:pt x="26" y="5"/>
                  <a:pt x="27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2" y="5"/>
                  <a:pt x="63" y="6"/>
                  <a:pt x="63" y="7"/>
                </a:cubicBezTo>
                <a:cubicBezTo>
                  <a:pt x="63" y="8"/>
                  <a:pt x="63" y="8"/>
                  <a:pt x="63" y="8"/>
                </a:cubicBezTo>
                <a:cubicBezTo>
                  <a:pt x="63" y="9"/>
                  <a:pt x="62" y="9"/>
                  <a:pt x="61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9"/>
                  <a:pt x="25" y="9"/>
                  <a:pt x="25" y="8"/>
                </a:cubicBezTo>
                <a:lnTo>
                  <a:pt x="25" y="7"/>
                </a:lnTo>
                <a:close/>
                <a:moveTo>
                  <a:pt x="44" y="154"/>
                </a:moveTo>
                <a:cubicBezTo>
                  <a:pt x="40" y="154"/>
                  <a:pt x="36" y="151"/>
                  <a:pt x="36" y="146"/>
                </a:cubicBezTo>
                <a:cubicBezTo>
                  <a:pt x="36" y="142"/>
                  <a:pt x="40" y="139"/>
                  <a:pt x="44" y="139"/>
                </a:cubicBezTo>
                <a:cubicBezTo>
                  <a:pt x="48" y="139"/>
                  <a:pt x="52" y="142"/>
                  <a:pt x="52" y="146"/>
                </a:cubicBezTo>
                <a:cubicBezTo>
                  <a:pt x="52" y="151"/>
                  <a:pt x="48" y="154"/>
                  <a:pt x="44" y="154"/>
                </a:cubicBezTo>
                <a:close/>
                <a:moveTo>
                  <a:pt x="81" y="133"/>
                </a:moveTo>
                <a:cubicBezTo>
                  <a:pt x="81" y="134"/>
                  <a:pt x="81" y="134"/>
                  <a:pt x="80" y="134"/>
                </a:cubicBezTo>
                <a:cubicBezTo>
                  <a:pt x="8" y="134"/>
                  <a:pt x="8" y="134"/>
                  <a:pt x="8" y="134"/>
                </a:cubicBezTo>
                <a:cubicBezTo>
                  <a:pt x="7" y="134"/>
                  <a:pt x="7" y="134"/>
                  <a:pt x="7" y="133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5"/>
                  <a:pt x="8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5"/>
                  <a:pt x="81" y="16"/>
                  <a:pt x="81" y="16"/>
                </a:cubicBezTo>
                <a:lnTo>
                  <a:pt x="81" y="133"/>
                </a:lnTo>
                <a:close/>
              </a:path>
            </a:pathLst>
          </a:custGeom>
          <a:solidFill>
            <a:srgbClr val="00285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8" name="Freeform 5"/>
          <p:cNvSpPr>
            <a:spLocks/>
          </p:cNvSpPr>
          <p:nvPr/>
        </p:nvSpPr>
        <p:spPr bwMode="auto">
          <a:xfrm>
            <a:off x="7088965" y="3957879"/>
            <a:ext cx="360793" cy="297174"/>
          </a:xfrm>
          <a:custGeom>
            <a:avLst/>
            <a:gdLst>
              <a:gd name="T0" fmla="*/ 4042 w 4310"/>
              <a:gd name="T1" fmla="*/ 1230 h 3550"/>
              <a:gd name="T2" fmla="*/ 300 w 4310"/>
              <a:gd name="T3" fmla="*/ 0 h 3550"/>
              <a:gd name="T4" fmla="*/ 1176 w 4310"/>
              <a:gd name="T5" fmla="*/ 1676 h 3550"/>
              <a:gd name="T6" fmla="*/ 1144 w 4310"/>
              <a:gd name="T7" fmla="*/ 1824 h 3550"/>
              <a:gd name="T8" fmla="*/ 1142 w 4310"/>
              <a:gd name="T9" fmla="*/ 1850 h 3550"/>
              <a:gd name="T10" fmla="*/ 1152 w 4310"/>
              <a:gd name="T11" fmla="*/ 1896 h 3550"/>
              <a:gd name="T12" fmla="*/ 1176 w 4310"/>
              <a:gd name="T13" fmla="*/ 1934 h 3550"/>
              <a:gd name="T14" fmla="*/ 1204 w 4310"/>
              <a:gd name="T15" fmla="*/ 1956 h 3550"/>
              <a:gd name="T16" fmla="*/ 1226 w 4310"/>
              <a:gd name="T17" fmla="*/ 1966 h 3550"/>
              <a:gd name="T18" fmla="*/ 1516 w 4310"/>
              <a:gd name="T19" fmla="*/ 2026 h 3550"/>
              <a:gd name="T20" fmla="*/ 1516 w 4310"/>
              <a:gd name="T21" fmla="*/ 2726 h 3550"/>
              <a:gd name="T22" fmla="*/ 1460 w 4310"/>
              <a:gd name="T23" fmla="*/ 2762 h 3550"/>
              <a:gd name="T24" fmla="*/ 1410 w 4310"/>
              <a:gd name="T25" fmla="*/ 2804 h 3550"/>
              <a:gd name="T26" fmla="*/ 1366 w 4310"/>
              <a:gd name="T27" fmla="*/ 2854 h 3550"/>
              <a:gd name="T28" fmla="*/ 1332 w 4310"/>
              <a:gd name="T29" fmla="*/ 2910 h 3550"/>
              <a:gd name="T30" fmla="*/ 358 w 4310"/>
              <a:gd name="T31" fmla="*/ 3314 h 3550"/>
              <a:gd name="T32" fmla="*/ 1332 w 4310"/>
              <a:gd name="T33" fmla="*/ 3314 h 3550"/>
              <a:gd name="T34" fmla="*/ 1362 w 4310"/>
              <a:gd name="T35" fmla="*/ 3364 h 3550"/>
              <a:gd name="T36" fmla="*/ 1398 w 4310"/>
              <a:gd name="T37" fmla="*/ 3410 h 3550"/>
              <a:gd name="T38" fmla="*/ 1442 w 4310"/>
              <a:gd name="T39" fmla="*/ 3450 h 3550"/>
              <a:gd name="T40" fmla="*/ 1488 w 4310"/>
              <a:gd name="T41" fmla="*/ 3484 h 3550"/>
              <a:gd name="T42" fmla="*/ 1540 w 4310"/>
              <a:gd name="T43" fmla="*/ 3512 h 3550"/>
              <a:gd name="T44" fmla="*/ 1596 w 4310"/>
              <a:gd name="T45" fmla="*/ 3532 h 3550"/>
              <a:gd name="T46" fmla="*/ 1656 w 4310"/>
              <a:gd name="T47" fmla="*/ 3546 h 3550"/>
              <a:gd name="T48" fmla="*/ 1718 w 4310"/>
              <a:gd name="T49" fmla="*/ 3550 h 3550"/>
              <a:gd name="T50" fmla="*/ 1762 w 4310"/>
              <a:gd name="T51" fmla="*/ 3548 h 3550"/>
              <a:gd name="T52" fmla="*/ 1848 w 4310"/>
              <a:gd name="T53" fmla="*/ 3530 h 3550"/>
              <a:gd name="T54" fmla="*/ 1926 w 4310"/>
              <a:gd name="T55" fmla="*/ 3498 h 3550"/>
              <a:gd name="T56" fmla="*/ 1996 w 4310"/>
              <a:gd name="T57" fmla="*/ 3450 h 3550"/>
              <a:gd name="T58" fmla="*/ 2056 w 4310"/>
              <a:gd name="T59" fmla="*/ 3390 h 3550"/>
              <a:gd name="T60" fmla="*/ 2102 w 4310"/>
              <a:gd name="T61" fmla="*/ 3320 h 3550"/>
              <a:gd name="T62" fmla="*/ 2136 w 4310"/>
              <a:gd name="T63" fmla="*/ 3242 h 3550"/>
              <a:gd name="T64" fmla="*/ 2152 w 4310"/>
              <a:gd name="T65" fmla="*/ 3156 h 3550"/>
              <a:gd name="T66" fmla="*/ 2156 w 4310"/>
              <a:gd name="T67" fmla="*/ 3112 h 3550"/>
              <a:gd name="T68" fmla="*/ 2150 w 4310"/>
              <a:gd name="T69" fmla="*/ 3050 h 3550"/>
              <a:gd name="T70" fmla="*/ 2138 w 4310"/>
              <a:gd name="T71" fmla="*/ 2992 h 3550"/>
              <a:gd name="T72" fmla="*/ 2118 w 4310"/>
              <a:gd name="T73" fmla="*/ 2936 h 3550"/>
              <a:gd name="T74" fmla="*/ 2090 w 4310"/>
              <a:gd name="T75" fmla="*/ 2884 h 3550"/>
              <a:gd name="T76" fmla="*/ 2056 w 4310"/>
              <a:gd name="T77" fmla="*/ 2836 h 3550"/>
              <a:gd name="T78" fmla="*/ 2016 w 4310"/>
              <a:gd name="T79" fmla="*/ 2794 h 3550"/>
              <a:gd name="T80" fmla="*/ 1970 w 4310"/>
              <a:gd name="T81" fmla="*/ 2756 h 3550"/>
              <a:gd name="T82" fmla="*/ 1920 w 4310"/>
              <a:gd name="T83" fmla="*/ 2726 h 3550"/>
              <a:gd name="T84" fmla="*/ 2246 w 4310"/>
              <a:gd name="T85" fmla="*/ 2178 h 3550"/>
              <a:gd name="T86" fmla="*/ 2258 w 4310"/>
              <a:gd name="T87" fmla="*/ 2180 h 3550"/>
              <a:gd name="T88" fmla="*/ 2282 w 4310"/>
              <a:gd name="T89" fmla="*/ 2180 h 3550"/>
              <a:gd name="T90" fmla="*/ 2318 w 4310"/>
              <a:gd name="T91" fmla="*/ 2172 h 3550"/>
              <a:gd name="T92" fmla="*/ 2356 w 4310"/>
              <a:gd name="T93" fmla="*/ 2146 h 3550"/>
              <a:gd name="T94" fmla="*/ 2382 w 4310"/>
              <a:gd name="T95" fmla="*/ 2108 h 3550"/>
              <a:gd name="T96" fmla="*/ 2390 w 4310"/>
              <a:gd name="T97" fmla="*/ 2086 h 3550"/>
              <a:gd name="T98" fmla="*/ 3418 w 4310"/>
              <a:gd name="T99" fmla="*/ 2146 h 3550"/>
              <a:gd name="T100" fmla="*/ 3906 w 4310"/>
              <a:gd name="T101" fmla="*/ 1876 h 3550"/>
              <a:gd name="T102" fmla="*/ 4034 w 4310"/>
              <a:gd name="T103" fmla="*/ 1750 h 3550"/>
              <a:gd name="T104" fmla="*/ 4026 w 4310"/>
              <a:gd name="T105" fmla="*/ 1310 h 3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10" h="3550">
                <a:moveTo>
                  <a:pt x="4042" y="1230"/>
                </a:moveTo>
                <a:lnTo>
                  <a:pt x="4042" y="1230"/>
                </a:lnTo>
                <a:lnTo>
                  <a:pt x="4310" y="838"/>
                </a:lnTo>
                <a:lnTo>
                  <a:pt x="300" y="0"/>
                </a:lnTo>
                <a:lnTo>
                  <a:pt x="0" y="1432"/>
                </a:lnTo>
                <a:lnTo>
                  <a:pt x="1176" y="1676"/>
                </a:lnTo>
                <a:lnTo>
                  <a:pt x="1144" y="1824"/>
                </a:lnTo>
                <a:lnTo>
                  <a:pt x="1144" y="1824"/>
                </a:lnTo>
                <a:lnTo>
                  <a:pt x="1144" y="1838"/>
                </a:lnTo>
                <a:lnTo>
                  <a:pt x="1142" y="1850"/>
                </a:lnTo>
                <a:lnTo>
                  <a:pt x="1144" y="1872"/>
                </a:lnTo>
                <a:lnTo>
                  <a:pt x="1152" y="1896"/>
                </a:lnTo>
                <a:lnTo>
                  <a:pt x="1162" y="1916"/>
                </a:lnTo>
                <a:lnTo>
                  <a:pt x="1176" y="1934"/>
                </a:lnTo>
                <a:lnTo>
                  <a:pt x="1194" y="1950"/>
                </a:lnTo>
                <a:lnTo>
                  <a:pt x="1204" y="1956"/>
                </a:lnTo>
                <a:lnTo>
                  <a:pt x="1216" y="1960"/>
                </a:lnTo>
                <a:lnTo>
                  <a:pt x="1226" y="1966"/>
                </a:lnTo>
                <a:lnTo>
                  <a:pt x="1238" y="1968"/>
                </a:lnTo>
                <a:lnTo>
                  <a:pt x="1516" y="2026"/>
                </a:lnTo>
                <a:lnTo>
                  <a:pt x="1516" y="2726"/>
                </a:lnTo>
                <a:lnTo>
                  <a:pt x="1516" y="2726"/>
                </a:lnTo>
                <a:lnTo>
                  <a:pt x="1486" y="2742"/>
                </a:lnTo>
                <a:lnTo>
                  <a:pt x="1460" y="2762"/>
                </a:lnTo>
                <a:lnTo>
                  <a:pt x="1434" y="2782"/>
                </a:lnTo>
                <a:lnTo>
                  <a:pt x="1410" y="2804"/>
                </a:lnTo>
                <a:lnTo>
                  <a:pt x="1386" y="2828"/>
                </a:lnTo>
                <a:lnTo>
                  <a:pt x="1366" y="2854"/>
                </a:lnTo>
                <a:lnTo>
                  <a:pt x="1348" y="2882"/>
                </a:lnTo>
                <a:lnTo>
                  <a:pt x="1332" y="2910"/>
                </a:lnTo>
                <a:lnTo>
                  <a:pt x="358" y="2910"/>
                </a:lnTo>
                <a:lnTo>
                  <a:pt x="358" y="3314"/>
                </a:lnTo>
                <a:lnTo>
                  <a:pt x="1332" y="3314"/>
                </a:lnTo>
                <a:lnTo>
                  <a:pt x="1332" y="3314"/>
                </a:lnTo>
                <a:lnTo>
                  <a:pt x="1346" y="3340"/>
                </a:lnTo>
                <a:lnTo>
                  <a:pt x="1362" y="3364"/>
                </a:lnTo>
                <a:lnTo>
                  <a:pt x="1380" y="3388"/>
                </a:lnTo>
                <a:lnTo>
                  <a:pt x="1398" y="3410"/>
                </a:lnTo>
                <a:lnTo>
                  <a:pt x="1420" y="3430"/>
                </a:lnTo>
                <a:lnTo>
                  <a:pt x="1442" y="3450"/>
                </a:lnTo>
                <a:lnTo>
                  <a:pt x="1464" y="3468"/>
                </a:lnTo>
                <a:lnTo>
                  <a:pt x="1488" y="3484"/>
                </a:lnTo>
                <a:lnTo>
                  <a:pt x="1514" y="3500"/>
                </a:lnTo>
                <a:lnTo>
                  <a:pt x="1540" y="3512"/>
                </a:lnTo>
                <a:lnTo>
                  <a:pt x="1568" y="3524"/>
                </a:lnTo>
                <a:lnTo>
                  <a:pt x="1596" y="3532"/>
                </a:lnTo>
                <a:lnTo>
                  <a:pt x="1626" y="3540"/>
                </a:lnTo>
                <a:lnTo>
                  <a:pt x="1656" y="3546"/>
                </a:lnTo>
                <a:lnTo>
                  <a:pt x="1686" y="3548"/>
                </a:lnTo>
                <a:lnTo>
                  <a:pt x="1718" y="3550"/>
                </a:lnTo>
                <a:lnTo>
                  <a:pt x="1718" y="3550"/>
                </a:lnTo>
                <a:lnTo>
                  <a:pt x="1762" y="3548"/>
                </a:lnTo>
                <a:lnTo>
                  <a:pt x="1806" y="3542"/>
                </a:lnTo>
                <a:lnTo>
                  <a:pt x="1848" y="3530"/>
                </a:lnTo>
                <a:lnTo>
                  <a:pt x="1888" y="3516"/>
                </a:lnTo>
                <a:lnTo>
                  <a:pt x="1926" y="3498"/>
                </a:lnTo>
                <a:lnTo>
                  <a:pt x="1962" y="3476"/>
                </a:lnTo>
                <a:lnTo>
                  <a:pt x="1996" y="3450"/>
                </a:lnTo>
                <a:lnTo>
                  <a:pt x="2026" y="3422"/>
                </a:lnTo>
                <a:lnTo>
                  <a:pt x="2056" y="3390"/>
                </a:lnTo>
                <a:lnTo>
                  <a:pt x="2080" y="3356"/>
                </a:lnTo>
                <a:lnTo>
                  <a:pt x="2102" y="3320"/>
                </a:lnTo>
                <a:lnTo>
                  <a:pt x="2120" y="3282"/>
                </a:lnTo>
                <a:lnTo>
                  <a:pt x="2136" y="3242"/>
                </a:lnTo>
                <a:lnTo>
                  <a:pt x="2146" y="3200"/>
                </a:lnTo>
                <a:lnTo>
                  <a:pt x="2152" y="3156"/>
                </a:lnTo>
                <a:lnTo>
                  <a:pt x="2156" y="3112"/>
                </a:lnTo>
                <a:lnTo>
                  <a:pt x="2156" y="3112"/>
                </a:lnTo>
                <a:lnTo>
                  <a:pt x="2154" y="3080"/>
                </a:lnTo>
                <a:lnTo>
                  <a:pt x="2150" y="3050"/>
                </a:lnTo>
                <a:lnTo>
                  <a:pt x="2146" y="3020"/>
                </a:lnTo>
                <a:lnTo>
                  <a:pt x="2138" y="2992"/>
                </a:lnTo>
                <a:lnTo>
                  <a:pt x="2128" y="2962"/>
                </a:lnTo>
                <a:lnTo>
                  <a:pt x="2118" y="2936"/>
                </a:lnTo>
                <a:lnTo>
                  <a:pt x="2104" y="2908"/>
                </a:lnTo>
                <a:lnTo>
                  <a:pt x="2090" y="2884"/>
                </a:lnTo>
                <a:lnTo>
                  <a:pt x="2074" y="2860"/>
                </a:lnTo>
                <a:lnTo>
                  <a:pt x="2056" y="2836"/>
                </a:lnTo>
                <a:lnTo>
                  <a:pt x="2036" y="2814"/>
                </a:lnTo>
                <a:lnTo>
                  <a:pt x="2016" y="2794"/>
                </a:lnTo>
                <a:lnTo>
                  <a:pt x="1994" y="2774"/>
                </a:lnTo>
                <a:lnTo>
                  <a:pt x="1970" y="2756"/>
                </a:lnTo>
                <a:lnTo>
                  <a:pt x="1946" y="2740"/>
                </a:lnTo>
                <a:lnTo>
                  <a:pt x="1920" y="2726"/>
                </a:lnTo>
                <a:lnTo>
                  <a:pt x="1920" y="2110"/>
                </a:lnTo>
                <a:lnTo>
                  <a:pt x="2246" y="2178"/>
                </a:lnTo>
                <a:lnTo>
                  <a:pt x="2246" y="2178"/>
                </a:lnTo>
                <a:lnTo>
                  <a:pt x="2258" y="2180"/>
                </a:lnTo>
                <a:lnTo>
                  <a:pt x="2272" y="2182"/>
                </a:lnTo>
                <a:lnTo>
                  <a:pt x="2282" y="2180"/>
                </a:lnTo>
                <a:lnTo>
                  <a:pt x="2294" y="2180"/>
                </a:lnTo>
                <a:lnTo>
                  <a:pt x="2318" y="2172"/>
                </a:lnTo>
                <a:lnTo>
                  <a:pt x="2338" y="2162"/>
                </a:lnTo>
                <a:lnTo>
                  <a:pt x="2356" y="2146"/>
                </a:lnTo>
                <a:lnTo>
                  <a:pt x="2370" y="2130"/>
                </a:lnTo>
                <a:lnTo>
                  <a:pt x="2382" y="2108"/>
                </a:lnTo>
                <a:lnTo>
                  <a:pt x="2386" y="2096"/>
                </a:lnTo>
                <a:lnTo>
                  <a:pt x="2390" y="2086"/>
                </a:lnTo>
                <a:lnTo>
                  <a:pt x="2420" y="1936"/>
                </a:lnTo>
                <a:lnTo>
                  <a:pt x="3418" y="2146"/>
                </a:lnTo>
                <a:lnTo>
                  <a:pt x="3640" y="1820"/>
                </a:lnTo>
                <a:lnTo>
                  <a:pt x="3906" y="1876"/>
                </a:lnTo>
                <a:lnTo>
                  <a:pt x="3938" y="1730"/>
                </a:lnTo>
                <a:lnTo>
                  <a:pt x="4034" y="1750"/>
                </a:lnTo>
                <a:lnTo>
                  <a:pt x="4122" y="1330"/>
                </a:lnTo>
                <a:lnTo>
                  <a:pt x="4026" y="1310"/>
                </a:lnTo>
                <a:lnTo>
                  <a:pt x="4042" y="1230"/>
                </a:lnTo>
                <a:close/>
              </a:path>
            </a:pathLst>
          </a:custGeom>
          <a:solidFill>
            <a:srgbClr val="00285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9" name="Rectangle 380"/>
          <p:cNvSpPr/>
          <p:nvPr/>
        </p:nvSpPr>
        <p:spPr>
          <a:xfrm>
            <a:off x="856809" y="3050793"/>
            <a:ext cx="1593844" cy="529446"/>
          </a:xfrm>
          <a:prstGeom prst="rect">
            <a:avLst/>
          </a:pr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IP</a:t>
            </a:r>
            <a:r>
              <a:rPr kumimoji="0" lang="ja-JP" alt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ア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ドレス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1" name="Text Placeholder 2"/>
          <p:cNvSpPr txBox="1">
            <a:spLocks/>
          </p:cNvSpPr>
          <p:nvPr/>
        </p:nvSpPr>
        <p:spPr>
          <a:xfrm>
            <a:off x="684820" y="3683149"/>
            <a:ext cx="2615259" cy="1035357"/>
          </a:xfrm>
          <a:prstGeom prst="rect">
            <a:avLst/>
          </a:prstGeom>
        </p:spPr>
        <p:txBody>
          <a:bodyPr lIns="68460" tIns="34250" rIns="68460" bIns="34250"/>
          <a:lstStyle>
            <a:lvl1pPr marL="228348" indent="-228348" algn="l" defTabSz="914323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/>
              <a:defRPr lang="en-US" sz="23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1pPr>
            <a:lvl2pPr marL="479896" indent="-287938" algn="l" defTabSz="914323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lang="en-US" sz="19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569264" indent="0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/>
              <a:buChar char="•"/>
              <a:defRPr lang="en-US" sz="16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671854" indent="-228551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/>
              <a:buChar char="•"/>
              <a:defRPr lang="en-US" sz="1500" kern="1200">
                <a:solidFill>
                  <a:srgbClr val="5C5E6C"/>
                </a:solidFill>
                <a:latin typeface="+mj-lt"/>
                <a:ea typeface="+mn-ea"/>
                <a:cs typeface="CiscoSans"/>
              </a:defRPr>
            </a:lvl4pPr>
            <a:lvl5pPr marL="767834" indent="-228551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/>
              <a:buChar char="•"/>
              <a:defRPr lang="en-US" sz="1500" kern="1200">
                <a:solidFill>
                  <a:srgbClr val="5C5E6C"/>
                </a:solidFill>
                <a:latin typeface="+mj-lt"/>
                <a:ea typeface="+mn-ea"/>
                <a:cs typeface="CiscoSans"/>
              </a:defRPr>
            </a:lvl5pPr>
            <a:lvl6pPr marL="1151750" indent="-228581" algn="l" defTabSz="914323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30" indent="-228551" algn="l" defTabSz="914323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33" indent="0" algn="l" defTabSz="91432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9143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何者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物ですか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どこにいますか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どの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処</a:t>
            </a: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理をしますか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制限しますか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3" name="Freeform 112"/>
          <p:cNvSpPr>
            <a:spLocks noChangeAspect="1" noEditPoints="1"/>
          </p:cNvSpPr>
          <p:nvPr/>
        </p:nvSpPr>
        <p:spPr bwMode="auto">
          <a:xfrm>
            <a:off x="5376059" y="3319570"/>
            <a:ext cx="1371600" cy="1371600"/>
          </a:xfrm>
          <a:custGeom>
            <a:avLst/>
            <a:gdLst>
              <a:gd name="T0" fmla="*/ 400 w 800"/>
              <a:gd name="T1" fmla="*/ 734 h 800"/>
              <a:gd name="T2" fmla="*/ 189 w 800"/>
              <a:gd name="T3" fmla="*/ 658 h 800"/>
              <a:gd name="T4" fmla="*/ 658 w 800"/>
              <a:gd name="T5" fmla="*/ 190 h 800"/>
              <a:gd name="T6" fmla="*/ 733 w 800"/>
              <a:gd name="T7" fmla="*/ 400 h 800"/>
              <a:gd name="T8" fmla="*/ 400 w 800"/>
              <a:gd name="T9" fmla="*/ 734 h 800"/>
              <a:gd name="T10" fmla="*/ 400 w 800"/>
              <a:gd name="T11" fmla="*/ 67 h 800"/>
              <a:gd name="T12" fmla="*/ 610 w 800"/>
              <a:gd name="T13" fmla="*/ 142 h 800"/>
              <a:gd name="T14" fmla="*/ 142 w 800"/>
              <a:gd name="T15" fmla="*/ 611 h 800"/>
              <a:gd name="T16" fmla="*/ 66 w 800"/>
              <a:gd name="T17" fmla="*/ 400 h 800"/>
              <a:gd name="T18" fmla="*/ 400 w 800"/>
              <a:gd name="T19" fmla="*/ 67 h 800"/>
              <a:gd name="T20" fmla="*/ 400 w 800"/>
              <a:gd name="T21" fmla="*/ 0 h 800"/>
              <a:gd name="T22" fmla="*/ 0 w 800"/>
              <a:gd name="T23" fmla="*/ 400 h 800"/>
              <a:gd name="T24" fmla="*/ 400 w 800"/>
              <a:gd name="T25" fmla="*/ 800 h 800"/>
              <a:gd name="T26" fmla="*/ 800 w 800"/>
              <a:gd name="T27" fmla="*/ 400 h 800"/>
              <a:gd name="T28" fmla="*/ 400 w 800"/>
              <a:gd name="T29" fmla="*/ 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00" h="800">
                <a:moveTo>
                  <a:pt x="400" y="734"/>
                </a:moveTo>
                <a:cubicBezTo>
                  <a:pt x="320" y="734"/>
                  <a:pt x="246" y="705"/>
                  <a:pt x="189" y="658"/>
                </a:cubicBezTo>
                <a:lnTo>
                  <a:pt x="658" y="190"/>
                </a:lnTo>
                <a:cubicBezTo>
                  <a:pt x="705" y="247"/>
                  <a:pt x="733" y="320"/>
                  <a:pt x="733" y="400"/>
                </a:cubicBezTo>
                <a:cubicBezTo>
                  <a:pt x="733" y="584"/>
                  <a:pt x="583" y="734"/>
                  <a:pt x="400" y="734"/>
                </a:cubicBezTo>
                <a:moveTo>
                  <a:pt x="400" y="67"/>
                </a:moveTo>
                <a:cubicBezTo>
                  <a:pt x="480" y="67"/>
                  <a:pt x="553" y="95"/>
                  <a:pt x="610" y="142"/>
                </a:cubicBezTo>
                <a:lnTo>
                  <a:pt x="142" y="611"/>
                </a:lnTo>
                <a:cubicBezTo>
                  <a:pt x="95" y="554"/>
                  <a:pt x="66" y="480"/>
                  <a:pt x="66" y="400"/>
                </a:cubicBezTo>
                <a:cubicBezTo>
                  <a:pt x="66" y="217"/>
                  <a:pt x="216" y="67"/>
                  <a:pt x="400" y="67"/>
                </a:cubicBezTo>
                <a:moveTo>
                  <a:pt x="400" y="0"/>
                </a:moveTo>
                <a:cubicBezTo>
                  <a:pt x="179" y="0"/>
                  <a:pt x="0" y="179"/>
                  <a:pt x="0" y="400"/>
                </a:cubicBezTo>
                <a:cubicBezTo>
                  <a:pt x="0" y="621"/>
                  <a:pt x="179" y="800"/>
                  <a:pt x="400" y="800"/>
                </a:cubicBezTo>
                <a:cubicBezTo>
                  <a:pt x="621" y="800"/>
                  <a:pt x="800" y="621"/>
                  <a:pt x="800" y="400"/>
                </a:cubicBezTo>
                <a:cubicBezTo>
                  <a:pt x="800" y="179"/>
                  <a:pt x="621" y="0"/>
                  <a:pt x="400" y="0"/>
                </a:cubicBezTo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Down Arrow 23"/>
          <p:cNvSpPr/>
          <p:nvPr/>
        </p:nvSpPr>
        <p:spPr bwMode="auto">
          <a:xfrm>
            <a:off x="1436510" y="2515549"/>
            <a:ext cx="353356" cy="478031"/>
          </a:xfrm>
          <a:prstGeom prst="downArrow">
            <a:avLst/>
          </a:pr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875248" y="3489882"/>
            <a:ext cx="1461403" cy="1278866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60238" y="3779449"/>
            <a:ext cx="14681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IP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アドレスの意味が増えすぎです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7361677" y="3413419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10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6764446" y="4363366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B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6974331" y="3676272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A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4603388" y="3413419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20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7491390" y="4146029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40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4699264" y="4464368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6481571" y="3271737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4451469" y="3843672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30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558016" y="1460090"/>
            <a:ext cx="4027564" cy="114647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1" rIns="68580" bIns="34291" rtlCol="0">
            <a:spAutoFit/>
          </a:bodyPr>
          <a:lstStyle/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udp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167.160.188.162 0.0.0.255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4230 248.11.187.246 0.255.255.255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2165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udp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32.124.217.1 255.255.255.255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907 11.38.130.82 0.0.31.255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428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ip 64.98.77.248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639 122.201.132.164 0.0.31.255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1511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247.54.117.116 0.0.0.127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4437 136.68.158.104 0.0.1.255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1945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icmp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136.196.101.101 0.0.0.255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2361 90.186.112.213 0.0.31.255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116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udp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242.4.189.142 0.0.1.255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1112 19.94.101.166 0.0.0.127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959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82.1.221.1 255.255.255.255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2587 174.222.14.125 0.0.31.255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4993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103.10.93.140 255.255.255.255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970 71.103.141.91 0.0.0.127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848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ip 32.15.78.227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1493 72.92.200.157 0.0.0.255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4878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icmp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100.211.144.227 0.0.1.255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4962 94.127.214.49 0.255.255.255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1216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icmp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88.91.79.30 0.0.0.255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26 207.4.250.132 0.0.1.255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1111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ip 167.17.174.35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3914 140.119.154.142 255.255.255.255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4175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37.85.170.24 0.0.0.127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3146 77.26.232.98 0.0.0.127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1462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155.237.22.232 0.0.0.127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1843 239.16.35.19 0.0.1.255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4384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4567960" y="1449970"/>
            <a:ext cx="3827222" cy="1142342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</a:ln>
          <a:effectLst/>
        </p:spPr>
        <p:txBody>
          <a:bodyPr lIns="68580" tIns="34291" rIns="68580" bIns="34291" rtlCol="0" anchor="ctr"/>
          <a:lstStyle/>
          <a:p>
            <a:pPr marL="0" marR="0" lvl="0" indent="0" algn="ctr" defTabSz="6858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6616" y="155576"/>
            <a:ext cx="8513064" cy="434974"/>
          </a:xfrm>
        </p:spPr>
        <p:txBody>
          <a:bodyPr/>
          <a:lstStyle/>
          <a:p>
            <a:pPr defTabSz="911606">
              <a:lnSpc>
                <a:spcPct val="90000"/>
              </a:lnSpc>
              <a:defRPr/>
            </a:pPr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今日のネットワーク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例</a:t>
            </a:r>
            <a:endParaRPr lang="en-US" sz="2400" dirty="0">
              <a:solidFill>
                <a:schemeClr val="tx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2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pPr marL="0" marR="0" lvl="0" indent="0" algn="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2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3" name="テキスト ボックス 3"/>
          <p:cNvSpPr txBox="1"/>
          <p:nvPr/>
        </p:nvSpPr>
        <p:spPr>
          <a:xfrm>
            <a:off x="7472963" y="58923"/>
            <a:ext cx="154561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15433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3" grpId="0" animBg="1"/>
      <p:bldP spid="24" grpId="0" animBg="1"/>
      <p:bldP spid="25" grpId="0" animBg="1"/>
      <p:bldP spid="26" grpId="0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3" grpId="0" animBg="1"/>
      <p:bldP spid="1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608" y="160031"/>
            <a:ext cx="8345488" cy="731837"/>
          </a:xfrm>
        </p:spPr>
        <p:txBody>
          <a:bodyPr/>
          <a:lstStyle/>
          <a:p>
            <a:r>
              <a:rPr lang="ja-JP" altLang="en-US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ファブリックでのサービス</a:t>
            </a:r>
            <a:r>
              <a:rPr lang="en-US" altLang="ja-JP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2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セグメンテーションと</a:t>
            </a:r>
            <a:r>
              <a:rPr lang="ja-JP" altLang="en-US" sz="20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アクセス制御</a:t>
            </a:r>
            <a:endParaRPr lang="en-US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473" y="2926285"/>
            <a:ext cx="1398461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ビル管理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仮想ネットワーク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5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262" y="2205421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cxnSp>
        <p:nvCxnSpPr>
          <p:cNvPr id="27" name="Straight Arrow Connector 26"/>
          <p:cNvCxnSpPr/>
          <p:nvPr/>
        </p:nvCxnSpPr>
        <p:spPr>
          <a:xfrm>
            <a:off x="2050638" y="2621815"/>
            <a:ext cx="1032638" cy="25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ltiply 18"/>
          <p:cNvSpPr/>
          <p:nvPr/>
        </p:nvSpPr>
        <p:spPr>
          <a:xfrm>
            <a:off x="2356667" y="2407787"/>
            <a:ext cx="368429" cy="46073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34" name="Picture 33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92" y="2148763"/>
            <a:ext cx="342900" cy="342900"/>
          </a:xfrm>
          <a:prstGeom prst="rect">
            <a:avLst/>
          </a:prstGeom>
        </p:spPr>
      </p:pic>
      <p:pic>
        <p:nvPicPr>
          <p:cNvPr id="35" name="Picture 34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300" y="2569119"/>
            <a:ext cx="342900" cy="342900"/>
          </a:xfrm>
          <a:prstGeom prst="rect">
            <a:avLst/>
          </a:prstGeom>
        </p:spPr>
      </p:pic>
      <p:pic>
        <p:nvPicPr>
          <p:cNvPr id="36" name="Picture 35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92" y="2148547"/>
            <a:ext cx="342900" cy="342900"/>
          </a:xfrm>
          <a:prstGeom prst="rect">
            <a:avLst/>
          </a:prstGeom>
        </p:spPr>
      </p:pic>
      <p:pic>
        <p:nvPicPr>
          <p:cNvPr id="37" name="Picture 36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92" y="2529619"/>
            <a:ext cx="342900" cy="342900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flipV="1">
            <a:off x="3938235" y="3954037"/>
            <a:ext cx="286674" cy="3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52" y="2186719"/>
            <a:ext cx="342900" cy="342900"/>
          </a:xfrm>
          <a:prstGeom prst="rect">
            <a:avLst/>
          </a:prstGeom>
        </p:spPr>
      </p:pic>
      <p:pic>
        <p:nvPicPr>
          <p:cNvPr id="47" name="Picture 46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452" y="2186503"/>
            <a:ext cx="342900" cy="342900"/>
          </a:xfrm>
          <a:prstGeom prst="rect">
            <a:avLst/>
          </a:prstGeom>
        </p:spPr>
      </p:pic>
      <p:pic>
        <p:nvPicPr>
          <p:cNvPr id="48" name="Picture 47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52" y="2569335"/>
            <a:ext cx="342900" cy="342900"/>
          </a:xfrm>
          <a:prstGeom prst="rect">
            <a:avLst/>
          </a:prstGeom>
        </p:spPr>
      </p:pic>
      <p:pic>
        <p:nvPicPr>
          <p:cNvPr id="49" name="Picture 48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903" y="2538005"/>
            <a:ext cx="342900" cy="342900"/>
          </a:xfrm>
          <a:prstGeom prst="rect">
            <a:avLst/>
          </a:prstGeom>
        </p:spPr>
      </p:pic>
      <p:pic>
        <p:nvPicPr>
          <p:cNvPr id="50" name="Picture 49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936" y="3547414"/>
            <a:ext cx="227029" cy="2270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710" y="3863242"/>
            <a:ext cx="158653" cy="182944"/>
          </a:xfrm>
          <a:prstGeom prst="rect">
            <a:avLst/>
          </a:prstGeom>
        </p:spPr>
      </p:pic>
      <p:pic>
        <p:nvPicPr>
          <p:cNvPr id="66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136" y="2212508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8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502" y="2573884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412" y="2561062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grpSp>
        <p:nvGrpSpPr>
          <p:cNvPr id="42" name="Group 41"/>
          <p:cNvGrpSpPr/>
          <p:nvPr/>
        </p:nvGrpSpPr>
        <p:grpSpPr>
          <a:xfrm>
            <a:off x="812324" y="2199078"/>
            <a:ext cx="348257" cy="296993"/>
            <a:chOff x="336124" y="3687584"/>
            <a:chExt cx="529167" cy="533400"/>
          </a:xfrm>
        </p:grpSpPr>
        <p:sp>
          <p:nvSpPr>
            <p:cNvPr id="78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2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26631" y="2534535"/>
            <a:ext cx="348257" cy="296993"/>
            <a:chOff x="336124" y="3687584"/>
            <a:chExt cx="529167" cy="533400"/>
          </a:xfrm>
        </p:grpSpPr>
        <p:sp>
          <p:nvSpPr>
            <p:cNvPr id="84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5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6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7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8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76307" y="2214639"/>
            <a:ext cx="348257" cy="296993"/>
            <a:chOff x="336124" y="3687584"/>
            <a:chExt cx="529167" cy="533400"/>
          </a:xfrm>
        </p:grpSpPr>
        <p:sp>
          <p:nvSpPr>
            <p:cNvPr id="90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1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2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3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4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99516" y="2534427"/>
            <a:ext cx="348257" cy="296993"/>
            <a:chOff x="336124" y="3687584"/>
            <a:chExt cx="529167" cy="533400"/>
          </a:xfrm>
        </p:grpSpPr>
        <p:sp>
          <p:nvSpPr>
            <p:cNvPr id="96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7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8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9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0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588891" y="1238735"/>
            <a:ext cx="392804" cy="372143"/>
            <a:chOff x="3810000" y="2952750"/>
            <a:chExt cx="762000" cy="762000"/>
          </a:xfrm>
        </p:grpSpPr>
        <p:sp>
          <p:nvSpPr>
            <p:cNvPr id="109" name="Oval 108"/>
            <p:cNvSpPr/>
            <p:nvPr/>
          </p:nvSpPr>
          <p:spPr>
            <a:xfrm>
              <a:off x="3810000" y="2952750"/>
              <a:ext cx="762000" cy="76200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0" name="Notched Right Arrow 109"/>
            <p:cNvSpPr/>
            <p:nvPr/>
          </p:nvSpPr>
          <p:spPr>
            <a:xfrm>
              <a:off x="3892955" y="3223770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1" name="Notched Right Arrow 110"/>
            <p:cNvSpPr/>
            <p:nvPr/>
          </p:nvSpPr>
          <p:spPr>
            <a:xfrm flipH="1">
              <a:off x="4260164" y="3223770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2" name="Notched Right Arrow 111"/>
            <p:cNvSpPr/>
            <p:nvPr/>
          </p:nvSpPr>
          <p:spPr>
            <a:xfrm rot="5400000">
              <a:off x="4081025" y="3430218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3" name="Notched Right Arrow 112"/>
            <p:cNvSpPr/>
            <p:nvPr/>
          </p:nvSpPr>
          <p:spPr>
            <a:xfrm rot="16200000" flipV="1">
              <a:off x="4080744" y="3008682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280568" y="1238735"/>
            <a:ext cx="412950" cy="391229"/>
            <a:chOff x="5181600" y="2876550"/>
            <a:chExt cx="801082" cy="801082"/>
          </a:xfrm>
        </p:grpSpPr>
        <p:sp>
          <p:nvSpPr>
            <p:cNvPr id="115" name="Rounded Rectangle 114"/>
            <p:cNvSpPr/>
            <p:nvPr/>
          </p:nvSpPr>
          <p:spPr>
            <a:xfrm>
              <a:off x="5181600" y="2876550"/>
              <a:ext cx="801082" cy="801082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pic>
          <p:nvPicPr>
            <p:cNvPr id="116" name="Picture 115" descr="Wirless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4820" y="3049218"/>
              <a:ext cx="587215" cy="463068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3042568" y="1238735"/>
            <a:ext cx="412950" cy="391229"/>
            <a:chOff x="2743200" y="1504950"/>
            <a:chExt cx="533400" cy="533400"/>
          </a:xfrm>
        </p:grpSpPr>
        <p:sp>
          <p:nvSpPr>
            <p:cNvPr id="118" name="Rounded Rectangle 117"/>
            <p:cNvSpPr/>
            <p:nvPr/>
          </p:nvSpPr>
          <p:spPr>
            <a:xfrm>
              <a:off x="2743200" y="1504950"/>
              <a:ext cx="533400" cy="5334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9" name="Notched Right Arrow 118"/>
            <p:cNvSpPr/>
            <p:nvPr/>
          </p:nvSpPr>
          <p:spPr>
            <a:xfrm>
              <a:off x="3048000" y="1581150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0" name="Notched Right Arrow 119"/>
            <p:cNvSpPr/>
            <p:nvPr/>
          </p:nvSpPr>
          <p:spPr>
            <a:xfrm>
              <a:off x="3048000" y="1782726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1" name="Notched Right Arrow 120"/>
            <p:cNvSpPr/>
            <p:nvPr/>
          </p:nvSpPr>
          <p:spPr>
            <a:xfrm flipH="1">
              <a:off x="2819400" y="1601418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2" name="Notched Right Arrow 121"/>
            <p:cNvSpPr/>
            <p:nvPr/>
          </p:nvSpPr>
          <p:spPr>
            <a:xfrm flipH="1">
              <a:off x="2819400" y="1809750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1379393" y="1193194"/>
            <a:ext cx="2260023" cy="481475"/>
          </a:xfrm>
          <a:prstGeom prst="rect">
            <a:avLst/>
          </a:prstGeom>
          <a:noFill/>
          <a:ln w="6350" cmpd="sng">
            <a:solidFill>
              <a:schemeClr val="tx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69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334533" y="885751"/>
            <a:ext cx="2438809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4569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ルータ、スイッチ、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AP/WLC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136" name="Straight Connector 135"/>
          <p:cNvCxnSpPr>
            <a:stCxn id="132" idx="2"/>
            <a:endCxn id="141" idx="0"/>
          </p:cNvCxnSpPr>
          <p:nvPr/>
        </p:nvCxnSpPr>
        <p:spPr>
          <a:xfrm flipH="1">
            <a:off x="1102081" y="1674669"/>
            <a:ext cx="1407325" cy="4194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132" idx="2"/>
            <a:endCxn id="150" idx="0"/>
          </p:cNvCxnSpPr>
          <p:nvPr/>
        </p:nvCxnSpPr>
        <p:spPr>
          <a:xfrm>
            <a:off x="2509406" y="1674669"/>
            <a:ext cx="1512880" cy="411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/>
          <p:cNvSpPr/>
          <p:nvPr/>
        </p:nvSpPr>
        <p:spPr>
          <a:xfrm>
            <a:off x="162039" y="2094129"/>
            <a:ext cx="1880084" cy="13335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255734" y="2935036"/>
            <a:ext cx="1533112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キャンパス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ユーザ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仮想ネットワーク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082243" y="2086524"/>
            <a:ext cx="1880084" cy="13335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61" name="Picture 160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910" y="3554148"/>
            <a:ext cx="227029" cy="227029"/>
          </a:xfrm>
          <a:prstGeom prst="rect">
            <a:avLst/>
          </a:prstGeom>
        </p:spPr>
      </p:pic>
      <p:pic>
        <p:nvPicPr>
          <p:cNvPr id="162" name="Picture 161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208" y="3840524"/>
            <a:ext cx="227029" cy="227029"/>
          </a:xfrm>
          <a:prstGeom prst="rect">
            <a:avLst/>
          </a:prstGeom>
        </p:spPr>
      </p:pic>
      <p:cxnSp>
        <p:nvCxnSpPr>
          <p:cNvPr id="164" name="Straight Arrow Connector 163"/>
          <p:cNvCxnSpPr/>
          <p:nvPr/>
        </p:nvCxnSpPr>
        <p:spPr>
          <a:xfrm flipV="1">
            <a:off x="3943628" y="3654883"/>
            <a:ext cx="286674" cy="3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y 44"/>
          <p:cNvSpPr/>
          <p:nvPr/>
        </p:nvSpPr>
        <p:spPr>
          <a:xfrm>
            <a:off x="3974402" y="3547414"/>
            <a:ext cx="216042" cy="240499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65" name="Picture 164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394" y="3836804"/>
            <a:ext cx="227029" cy="227029"/>
          </a:xfrm>
          <a:prstGeom prst="rect">
            <a:avLst/>
          </a:prstGeom>
        </p:spPr>
      </p:pic>
      <p:pic>
        <p:nvPicPr>
          <p:cNvPr id="166" name="Picture 165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935" y="4106054"/>
            <a:ext cx="227029" cy="227029"/>
          </a:xfrm>
          <a:prstGeom prst="rect">
            <a:avLst/>
          </a:prstGeom>
        </p:spPr>
      </p:pic>
      <p:pic>
        <p:nvPicPr>
          <p:cNvPr id="167" name="Picture 166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11" y="4109346"/>
            <a:ext cx="227029" cy="227029"/>
          </a:xfrm>
          <a:prstGeom prst="rect">
            <a:avLst/>
          </a:prstGeom>
        </p:spPr>
      </p:pic>
      <p:cxnSp>
        <p:nvCxnSpPr>
          <p:cNvPr id="168" name="Straight Arrow Connector 167"/>
          <p:cNvCxnSpPr/>
          <p:nvPr/>
        </p:nvCxnSpPr>
        <p:spPr>
          <a:xfrm flipV="1">
            <a:off x="3943430" y="4224202"/>
            <a:ext cx="286674" cy="3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Picture 16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904" y="4133407"/>
            <a:ext cx="158653" cy="182944"/>
          </a:xfrm>
          <a:prstGeom prst="rect">
            <a:avLst/>
          </a:prstGeom>
        </p:spPr>
      </p:pic>
      <p:sp>
        <p:nvSpPr>
          <p:cNvPr id="170" name="TextBox 169"/>
          <p:cNvSpPr txBox="1"/>
          <p:nvPr/>
        </p:nvSpPr>
        <p:spPr>
          <a:xfrm>
            <a:off x="5604403" y="1913622"/>
            <a:ext cx="3549701" cy="50013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セグメンテーション：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ビル管理とユーザー間の通信を分離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6" name="Oval 23"/>
          <p:cNvSpPr>
            <a:spLocks noChangeArrowheads="1"/>
          </p:cNvSpPr>
          <p:nvPr/>
        </p:nvSpPr>
        <p:spPr bwMode="auto">
          <a:xfrm>
            <a:off x="2424160" y="2085491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</a:t>
            </a:r>
          </a:p>
        </p:txBody>
      </p:sp>
      <p:sp>
        <p:nvSpPr>
          <p:cNvPr id="177" name="Oval 23"/>
          <p:cNvSpPr>
            <a:spLocks noChangeArrowheads="1"/>
          </p:cNvSpPr>
          <p:nvPr/>
        </p:nvSpPr>
        <p:spPr bwMode="auto">
          <a:xfrm>
            <a:off x="3324073" y="3774443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604588" y="1500195"/>
            <a:ext cx="230255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仮想ネットワーク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604403" y="3236586"/>
            <a:ext cx="3549701" cy="71558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アクセス制御：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グループ間のコントラクト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アクセス制御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616155" y="2803751"/>
            <a:ext cx="2951770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ポリシー（コントラクト）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3" name="Oval 23"/>
          <p:cNvSpPr>
            <a:spLocks noChangeArrowheads="1"/>
          </p:cNvSpPr>
          <p:nvPr/>
        </p:nvSpPr>
        <p:spPr bwMode="auto">
          <a:xfrm>
            <a:off x="5195806" y="1603810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</a:t>
            </a:r>
          </a:p>
        </p:txBody>
      </p:sp>
      <p:sp>
        <p:nvSpPr>
          <p:cNvPr id="184" name="Oval 23"/>
          <p:cNvSpPr>
            <a:spLocks noChangeArrowheads="1"/>
          </p:cNvSpPr>
          <p:nvPr/>
        </p:nvSpPr>
        <p:spPr bwMode="auto">
          <a:xfrm>
            <a:off x="5195805" y="2879362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1120703" y="4401374"/>
            <a:ext cx="6501780" cy="725038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運用者の</a:t>
            </a:r>
            <a:r>
              <a:rPr kumimoji="1" lang="en-US" altLang="ja-JP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  <a:r>
              <a:rPr kumimoji="1" lang="en-US" altLang="ja-JP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を</a:t>
            </a:r>
            <a:r>
              <a:rPr kumimoji="1" lang="en-US" altLang="ja-JP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r>
              <a:rPr kumimoji="1" lang="en-US" altLang="ja-JP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に反映</a:t>
            </a:r>
          </a:p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/ VRF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を各機器に手動設定→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VN / 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グループを機器に自動設定</a:t>
            </a:r>
          </a:p>
          <a:p>
            <a:pPr algn="ctr">
              <a:defRPr/>
            </a:pPr>
            <a:r>
              <a:rPr kumimoji="1" lang="en-US" altLang="ja-JP" sz="14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IP</a:t>
            </a:r>
            <a:r>
              <a:rPr kumimoji="1" lang="ja-JP" altLang="en-US" sz="14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アドレス</a:t>
            </a:r>
            <a:r>
              <a:rPr kumimoji="1" lang="en-US" altLang="ja-JP" sz="14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kumimoji="1" lang="ja-JP" altLang="en-US" sz="14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ポート → ユーザ </a:t>
            </a:r>
            <a:r>
              <a:rPr kumimoji="1" lang="en-US" altLang="ja-JP" sz="14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/ </a:t>
            </a:r>
            <a:r>
              <a:rPr kumimoji="1" lang="ja-JP" altLang="en-US" sz="14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デバイ</a:t>
            </a:r>
            <a:r>
              <a:rPr kumimoji="1" lang="ja-JP" altLang="en-US" sz="14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ス</a:t>
            </a:r>
            <a:endParaRPr kumimoji="1" lang="ja-JP" altLang="en-US" sz="14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2" name="テキスト ボックス 3"/>
          <p:cNvSpPr txBox="1"/>
          <p:nvPr/>
        </p:nvSpPr>
        <p:spPr>
          <a:xfrm>
            <a:off x="7472963" y="58923"/>
            <a:ext cx="156164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1799148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80" grpId="0" animBg="1"/>
      <p:bldP spid="1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861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3" y="1861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D47A967-8B36-4774-960D-3856A72DC5CA}"/>
              </a:ext>
            </a:extLst>
          </p:cNvPr>
          <p:cNvSpPr/>
          <p:nvPr/>
        </p:nvSpPr>
        <p:spPr>
          <a:xfrm>
            <a:off x="1191" y="1619458"/>
            <a:ext cx="4573598" cy="21950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6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F50E77B-2B91-436B-949F-7B48F725A191}"/>
              </a:ext>
            </a:extLst>
          </p:cNvPr>
          <p:cNvSpPr/>
          <p:nvPr/>
        </p:nvSpPr>
        <p:spPr>
          <a:xfrm>
            <a:off x="4569211" y="1619458"/>
            <a:ext cx="4573598" cy="21950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6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2387AB2-A7EE-42C8-B1AE-AB91642E4F3E}"/>
              </a:ext>
            </a:extLst>
          </p:cNvPr>
          <p:cNvSpPr/>
          <p:nvPr/>
        </p:nvSpPr>
        <p:spPr>
          <a:xfrm>
            <a:off x="1191" y="874598"/>
            <a:ext cx="45680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Device by Device</a:t>
            </a:r>
          </a:p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Manual | Error Prone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1DDEFC6-2190-493E-BE19-BD477EA6FE1B}"/>
              </a:ext>
            </a:extLst>
          </p:cNvPr>
          <p:cNvSpPr/>
          <p:nvPr/>
        </p:nvSpPr>
        <p:spPr>
          <a:xfrm>
            <a:off x="4580758" y="874598"/>
            <a:ext cx="45620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Automation</a:t>
            </a:r>
          </a:p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Profiling 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Simple</a:t>
            </a:r>
          </a:p>
        </p:txBody>
      </p:sp>
      <p:sp>
        <p:nvSpPr>
          <p:cNvPr id="49" name="Freeform 1278">
            <a:extLst>
              <a:ext uri="{FF2B5EF4-FFF2-40B4-BE49-F238E27FC236}">
                <a16:creationId xmlns:a16="http://schemas.microsoft.com/office/drawing/2014/main" xmlns="" id="{819C5BD6-8F81-462F-866B-0D05703FB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04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0" name="Freeform 1279">
            <a:extLst>
              <a:ext uri="{FF2B5EF4-FFF2-40B4-BE49-F238E27FC236}">
                <a16:creationId xmlns:a16="http://schemas.microsoft.com/office/drawing/2014/main" xmlns="" id="{BAF72224-FD47-4FC8-A4BC-7762DA41C3FC}"/>
              </a:ext>
            </a:extLst>
          </p:cNvPr>
          <p:cNvSpPr/>
          <p:nvPr/>
        </p:nvSpPr>
        <p:spPr bwMode="auto">
          <a:xfrm flipV="1">
            <a:off x="568364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2" name="Freeform 1281">
            <a:extLst>
              <a:ext uri="{FF2B5EF4-FFF2-40B4-BE49-F238E27FC236}">
                <a16:creationId xmlns:a16="http://schemas.microsoft.com/office/drawing/2014/main" xmlns="" id="{CD403235-44CC-45D2-80CB-C366AE1D6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02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3" name="Freeform 1282">
            <a:extLst>
              <a:ext uri="{FF2B5EF4-FFF2-40B4-BE49-F238E27FC236}">
                <a16:creationId xmlns:a16="http://schemas.microsoft.com/office/drawing/2014/main" xmlns="" id="{9A338C0B-F31D-4117-8B7A-0D1E95F99609}"/>
              </a:ext>
            </a:extLst>
          </p:cNvPr>
          <p:cNvSpPr/>
          <p:nvPr/>
        </p:nvSpPr>
        <p:spPr bwMode="auto">
          <a:xfrm flipV="1">
            <a:off x="568363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Freeform 1290">
            <a:extLst>
              <a:ext uri="{FF2B5EF4-FFF2-40B4-BE49-F238E27FC236}">
                <a16:creationId xmlns:a16="http://schemas.microsoft.com/office/drawing/2014/main" xmlns="" id="{121CAAE6-08CA-4149-AB90-D24C74D2D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90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2" name="Freeform 1291">
            <a:extLst>
              <a:ext uri="{FF2B5EF4-FFF2-40B4-BE49-F238E27FC236}">
                <a16:creationId xmlns:a16="http://schemas.microsoft.com/office/drawing/2014/main" xmlns="" id="{9335D0C1-10AA-4FE5-B62D-F31F2D6075A1}"/>
              </a:ext>
            </a:extLst>
          </p:cNvPr>
          <p:cNvSpPr/>
          <p:nvPr/>
        </p:nvSpPr>
        <p:spPr bwMode="auto">
          <a:xfrm flipV="1">
            <a:off x="577950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3" name="Freeform 1278">
            <a:extLst>
              <a:ext uri="{FF2B5EF4-FFF2-40B4-BE49-F238E27FC236}">
                <a16:creationId xmlns:a16="http://schemas.microsoft.com/office/drawing/2014/main" xmlns="" id="{6AE848FA-FCE6-468C-9382-A650588F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972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4" name="Freeform 1279">
            <a:extLst>
              <a:ext uri="{FF2B5EF4-FFF2-40B4-BE49-F238E27FC236}">
                <a16:creationId xmlns:a16="http://schemas.microsoft.com/office/drawing/2014/main" xmlns="" id="{357E6A7D-7964-458D-830A-D6458437BC86}"/>
              </a:ext>
            </a:extLst>
          </p:cNvPr>
          <p:cNvSpPr/>
          <p:nvPr/>
        </p:nvSpPr>
        <p:spPr bwMode="auto">
          <a:xfrm flipV="1">
            <a:off x="1189232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1" name="Freeform 1281">
            <a:extLst>
              <a:ext uri="{FF2B5EF4-FFF2-40B4-BE49-F238E27FC236}">
                <a16:creationId xmlns:a16="http://schemas.microsoft.com/office/drawing/2014/main" xmlns="" id="{19DCD51E-A604-4264-8CD2-82D6E414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971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2" name="Freeform 1282">
            <a:extLst>
              <a:ext uri="{FF2B5EF4-FFF2-40B4-BE49-F238E27FC236}">
                <a16:creationId xmlns:a16="http://schemas.microsoft.com/office/drawing/2014/main" xmlns="" id="{A2EE316D-766D-4FB4-B7CA-228657CA3D7F}"/>
              </a:ext>
            </a:extLst>
          </p:cNvPr>
          <p:cNvSpPr/>
          <p:nvPr/>
        </p:nvSpPr>
        <p:spPr bwMode="auto">
          <a:xfrm flipV="1">
            <a:off x="1189231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4" name="Freeform 1290">
            <a:extLst>
              <a:ext uri="{FF2B5EF4-FFF2-40B4-BE49-F238E27FC236}">
                <a16:creationId xmlns:a16="http://schemas.microsoft.com/office/drawing/2014/main" xmlns="" id="{D4D32DFB-982B-48F1-BA4D-EBB72B3BD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58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0" name="Freeform 1291">
            <a:extLst>
              <a:ext uri="{FF2B5EF4-FFF2-40B4-BE49-F238E27FC236}">
                <a16:creationId xmlns:a16="http://schemas.microsoft.com/office/drawing/2014/main" xmlns="" id="{82A974B3-830E-4DAA-AF36-C05C0DE79E39}"/>
              </a:ext>
            </a:extLst>
          </p:cNvPr>
          <p:cNvSpPr/>
          <p:nvPr/>
        </p:nvSpPr>
        <p:spPr bwMode="auto">
          <a:xfrm flipV="1">
            <a:off x="1198818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5" name="Freeform 1278">
            <a:extLst>
              <a:ext uri="{FF2B5EF4-FFF2-40B4-BE49-F238E27FC236}">
                <a16:creationId xmlns:a16="http://schemas.microsoft.com/office/drawing/2014/main" xmlns="" id="{FA644CB5-2A2F-432C-AEFC-6190F1BB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840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6" name="Freeform 1279">
            <a:extLst>
              <a:ext uri="{FF2B5EF4-FFF2-40B4-BE49-F238E27FC236}">
                <a16:creationId xmlns:a16="http://schemas.microsoft.com/office/drawing/2014/main" xmlns="" id="{2AF8C84E-D845-4DCF-A5CF-76B4D4767160}"/>
              </a:ext>
            </a:extLst>
          </p:cNvPr>
          <p:cNvSpPr/>
          <p:nvPr/>
        </p:nvSpPr>
        <p:spPr bwMode="auto">
          <a:xfrm flipV="1">
            <a:off x="1810100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3" name="Freeform 1281">
            <a:extLst>
              <a:ext uri="{FF2B5EF4-FFF2-40B4-BE49-F238E27FC236}">
                <a16:creationId xmlns:a16="http://schemas.microsoft.com/office/drawing/2014/main" xmlns="" id="{D683397E-7D92-458C-95BC-6F5387452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839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4" name="Freeform 1282">
            <a:extLst>
              <a:ext uri="{FF2B5EF4-FFF2-40B4-BE49-F238E27FC236}">
                <a16:creationId xmlns:a16="http://schemas.microsoft.com/office/drawing/2014/main" xmlns="" id="{0F8FF3F3-F435-47D5-8DCA-2410977E3F84}"/>
              </a:ext>
            </a:extLst>
          </p:cNvPr>
          <p:cNvSpPr/>
          <p:nvPr/>
        </p:nvSpPr>
        <p:spPr bwMode="auto">
          <a:xfrm flipV="1">
            <a:off x="1810099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1" name="Freeform 1290">
            <a:extLst>
              <a:ext uri="{FF2B5EF4-FFF2-40B4-BE49-F238E27FC236}">
                <a16:creationId xmlns:a16="http://schemas.microsoft.com/office/drawing/2014/main" xmlns="" id="{21F5B0E4-A83A-4CA1-861A-2D8638D11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426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2" name="Freeform 1291">
            <a:extLst>
              <a:ext uri="{FF2B5EF4-FFF2-40B4-BE49-F238E27FC236}">
                <a16:creationId xmlns:a16="http://schemas.microsoft.com/office/drawing/2014/main" xmlns="" id="{64646AB0-78FA-4659-A0A7-1782A8FC8EB5}"/>
              </a:ext>
            </a:extLst>
          </p:cNvPr>
          <p:cNvSpPr/>
          <p:nvPr/>
        </p:nvSpPr>
        <p:spPr bwMode="auto">
          <a:xfrm flipV="1">
            <a:off x="1819687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5" name="Freeform 1278">
            <a:extLst>
              <a:ext uri="{FF2B5EF4-FFF2-40B4-BE49-F238E27FC236}">
                <a16:creationId xmlns:a16="http://schemas.microsoft.com/office/drawing/2014/main" xmlns="" id="{BA4ED2BB-FD89-4FA6-BF8B-346FDCCBA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709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6" name="Freeform 1279">
            <a:extLst>
              <a:ext uri="{FF2B5EF4-FFF2-40B4-BE49-F238E27FC236}">
                <a16:creationId xmlns:a16="http://schemas.microsoft.com/office/drawing/2014/main" xmlns="" id="{1BB88A90-00EC-4385-8A92-0D3D4B0016EA}"/>
              </a:ext>
            </a:extLst>
          </p:cNvPr>
          <p:cNvSpPr/>
          <p:nvPr/>
        </p:nvSpPr>
        <p:spPr bwMode="auto">
          <a:xfrm flipV="1">
            <a:off x="2430968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3" name="Freeform 1281">
            <a:extLst>
              <a:ext uri="{FF2B5EF4-FFF2-40B4-BE49-F238E27FC236}">
                <a16:creationId xmlns:a16="http://schemas.microsoft.com/office/drawing/2014/main" xmlns="" id="{F304AE8A-7B65-47BB-87DD-CC8D7573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707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4" name="Freeform 1282">
            <a:extLst>
              <a:ext uri="{FF2B5EF4-FFF2-40B4-BE49-F238E27FC236}">
                <a16:creationId xmlns:a16="http://schemas.microsoft.com/office/drawing/2014/main" xmlns="" id="{37497C17-5956-4FBA-A753-4D9F18A6FB39}"/>
              </a:ext>
            </a:extLst>
          </p:cNvPr>
          <p:cNvSpPr/>
          <p:nvPr/>
        </p:nvSpPr>
        <p:spPr bwMode="auto">
          <a:xfrm flipV="1">
            <a:off x="2430968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1" name="Freeform 1290">
            <a:extLst>
              <a:ext uri="{FF2B5EF4-FFF2-40B4-BE49-F238E27FC236}">
                <a16:creationId xmlns:a16="http://schemas.microsoft.com/office/drawing/2014/main" xmlns="" id="{9E658232-B793-4B09-B162-A85144C41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95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2" name="Freeform 1291">
            <a:extLst>
              <a:ext uri="{FF2B5EF4-FFF2-40B4-BE49-F238E27FC236}">
                <a16:creationId xmlns:a16="http://schemas.microsoft.com/office/drawing/2014/main" xmlns="" id="{1B80F6B2-478A-45AF-9B07-1C767E6794EE}"/>
              </a:ext>
            </a:extLst>
          </p:cNvPr>
          <p:cNvSpPr/>
          <p:nvPr/>
        </p:nvSpPr>
        <p:spPr bwMode="auto">
          <a:xfrm flipV="1">
            <a:off x="2440555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6" name="Freeform 1278">
            <a:extLst>
              <a:ext uri="{FF2B5EF4-FFF2-40B4-BE49-F238E27FC236}">
                <a16:creationId xmlns:a16="http://schemas.microsoft.com/office/drawing/2014/main" xmlns="" id="{64488E48-1540-4131-AD11-985C66149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577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7" name="Freeform 1279">
            <a:extLst>
              <a:ext uri="{FF2B5EF4-FFF2-40B4-BE49-F238E27FC236}">
                <a16:creationId xmlns:a16="http://schemas.microsoft.com/office/drawing/2014/main" xmlns="" id="{95B23E35-8335-4342-8E8E-D41DA022777C}"/>
              </a:ext>
            </a:extLst>
          </p:cNvPr>
          <p:cNvSpPr/>
          <p:nvPr/>
        </p:nvSpPr>
        <p:spPr bwMode="auto">
          <a:xfrm flipV="1">
            <a:off x="3051836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4" name="Freeform 1281">
            <a:extLst>
              <a:ext uri="{FF2B5EF4-FFF2-40B4-BE49-F238E27FC236}">
                <a16:creationId xmlns:a16="http://schemas.microsoft.com/office/drawing/2014/main" xmlns="" id="{50CA4BFB-22B8-478D-8A30-B0BD23556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576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5" name="Freeform 1282">
            <a:extLst>
              <a:ext uri="{FF2B5EF4-FFF2-40B4-BE49-F238E27FC236}">
                <a16:creationId xmlns:a16="http://schemas.microsoft.com/office/drawing/2014/main" xmlns="" id="{4BF323E3-2804-4CA8-A4D7-79D50EC9345C}"/>
              </a:ext>
            </a:extLst>
          </p:cNvPr>
          <p:cNvSpPr/>
          <p:nvPr/>
        </p:nvSpPr>
        <p:spPr bwMode="auto">
          <a:xfrm flipV="1">
            <a:off x="3051836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2" name="Freeform 1290">
            <a:extLst>
              <a:ext uri="{FF2B5EF4-FFF2-40B4-BE49-F238E27FC236}">
                <a16:creationId xmlns:a16="http://schemas.microsoft.com/office/drawing/2014/main" xmlns="" id="{F51860FF-E561-44D5-A534-A790A2EE4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163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3" name="Freeform 1291">
            <a:extLst>
              <a:ext uri="{FF2B5EF4-FFF2-40B4-BE49-F238E27FC236}">
                <a16:creationId xmlns:a16="http://schemas.microsoft.com/office/drawing/2014/main" xmlns="" id="{8B06FA78-91EB-4388-A1C4-8077CEFEBF94}"/>
              </a:ext>
            </a:extLst>
          </p:cNvPr>
          <p:cNvSpPr/>
          <p:nvPr/>
        </p:nvSpPr>
        <p:spPr bwMode="auto">
          <a:xfrm flipV="1">
            <a:off x="3061423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6" name="Freeform 1278">
            <a:extLst>
              <a:ext uri="{FF2B5EF4-FFF2-40B4-BE49-F238E27FC236}">
                <a16:creationId xmlns:a16="http://schemas.microsoft.com/office/drawing/2014/main" xmlns="" id="{40FF8930-D3F8-43FA-8A9B-4FE909C32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44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7" name="Freeform 1279">
            <a:extLst>
              <a:ext uri="{FF2B5EF4-FFF2-40B4-BE49-F238E27FC236}">
                <a16:creationId xmlns:a16="http://schemas.microsoft.com/office/drawing/2014/main" xmlns="" id="{1058131B-3A1C-4B05-8EE9-65388DE51260}"/>
              </a:ext>
            </a:extLst>
          </p:cNvPr>
          <p:cNvSpPr/>
          <p:nvPr/>
        </p:nvSpPr>
        <p:spPr bwMode="auto">
          <a:xfrm flipV="1">
            <a:off x="3672704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4" name="Freeform 1281">
            <a:extLst>
              <a:ext uri="{FF2B5EF4-FFF2-40B4-BE49-F238E27FC236}">
                <a16:creationId xmlns:a16="http://schemas.microsoft.com/office/drawing/2014/main" xmlns="" id="{762BCB92-2E4F-4C10-9783-0F8F494B0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43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5" name="Freeform 1282">
            <a:extLst>
              <a:ext uri="{FF2B5EF4-FFF2-40B4-BE49-F238E27FC236}">
                <a16:creationId xmlns:a16="http://schemas.microsoft.com/office/drawing/2014/main" xmlns="" id="{CBAD480F-5ABE-4C1E-8191-DB026544BAB9}"/>
              </a:ext>
            </a:extLst>
          </p:cNvPr>
          <p:cNvSpPr/>
          <p:nvPr/>
        </p:nvSpPr>
        <p:spPr bwMode="auto">
          <a:xfrm flipV="1">
            <a:off x="3672703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2" name="Freeform 1290">
            <a:extLst>
              <a:ext uri="{FF2B5EF4-FFF2-40B4-BE49-F238E27FC236}">
                <a16:creationId xmlns:a16="http://schemas.microsoft.com/office/drawing/2014/main" xmlns="" id="{F9587B41-AFB9-48B6-9DCC-292969A4E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030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3" name="Freeform 1291">
            <a:extLst>
              <a:ext uri="{FF2B5EF4-FFF2-40B4-BE49-F238E27FC236}">
                <a16:creationId xmlns:a16="http://schemas.microsoft.com/office/drawing/2014/main" xmlns="" id="{70A8E512-7E0A-47A8-808E-3D7DB2DCA458}"/>
              </a:ext>
            </a:extLst>
          </p:cNvPr>
          <p:cNvSpPr/>
          <p:nvPr/>
        </p:nvSpPr>
        <p:spPr bwMode="auto">
          <a:xfrm flipV="1">
            <a:off x="3682291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8A8837-9D5C-4C1A-A089-8A811D53DED4}"/>
              </a:ext>
            </a:extLst>
          </p:cNvPr>
          <p:cNvGrpSpPr/>
          <p:nvPr/>
        </p:nvGrpSpPr>
        <p:grpSpPr>
          <a:xfrm>
            <a:off x="5151519" y="1840553"/>
            <a:ext cx="3691021" cy="1729190"/>
            <a:chOff x="5151670" y="1992801"/>
            <a:chExt cx="3691982" cy="1729641"/>
          </a:xfrm>
          <a:solidFill>
            <a:schemeClr val="accent1">
              <a:lumMod val="20000"/>
              <a:lumOff val="80000"/>
              <a:alpha val="37000"/>
            </a:schemeClr>
          </a:solidFill>
        </p:grpSpPr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99F4D9E6-9245-43B6-929A-3F591F103207}"/>
                </a:ext>
              </a:extLst>
            </p:cNvPr>
            <p:cNvSpPr/>
            <p:nvPr/>
          </p:nvSpPr>
          <p:spPr>
            <a:xfrm>
              <a:off x="5151671" y="1995188"/>
              <a:ext cx="3023375" cy="1144756"/>
            </a:xfrm>
            <a:custGeom>
              <a:avLst/>
              <a:gdLst>
                <a:gd name="connsiteX0" fmla="*/ 0 w 3023375"/>
                <a:gd name="connsiteY0" fmla="*/ 0 h 1144756"/>
                <a:gd name="connsiteX1" fmla="*/ 2368317 w 3023375"/>
                <a:gd name="connsiteY1" fmla="*/ 0 h 1144756"/>
                <a:gd name="connsiteX2" fmla="*/ 2368317 w 3023375"/>
                <a:gd name="connsiteY2" fmla="*/ 395361 h 1144756"/>
                <a:gd name="connsiteX3" fmla="*/ 2368317 w 3023375"/>
                <a:gd name="connsiteY3" fmla="*/ 538534 h 1144756"/>
                <a:gd name="connsiteX4" fmla="*/ 2368317 w 3023375"/>
                <a:gd name="connsiteY4" fmla="*/ 580837 h 1144756"/>
                <a:gd name="connsiteX5" fmla="*/ 3023375 w 3023375"/>
                <a:gd name="connsiteY5" fmla="*/ 580837 h 1144756"/>
                <a:gd name="connsiteX6" fmla="*/ 3023375 w 3023375"/>
                <a:gd name="connsiteY6" fmla="*/ 1144756 h 1144756"/>
                <a:gd name="connsiteX7" fmla="*/ 1826576 w 3023375"/>
                <a:gd name="connsiteY7" fmla="*/ 1144756 h 1144756"/>
                <a:gd name="connsiteX8" fmla="*/ 1826576 w 3023375"/>
                <a:gd name="connsiteY8" fmla="*/ 859453 h 1144756"/>
                <a:gd name="connsiteX9" fmla="*/ 1826576 w 3023375"/>
                <a:gd name="connsiteY9" fmla="*/ 580837 h 1144756"/>
                <a:gd name="connsiteX10" fmla="*/ 1826576 w 3023375"/>
                <a:gd name="connsiteY10" fmla="*/ 538534 h 1144756"/>
                <a:gd name="connsiteX11" fmla="*/ 0 w 3023375"/>
                <a:gd name="connsiteY11" fmla="*/ 538534 h 11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3375" h="1144756">
                  <a:moveTo>
                    <a:pt x="0" y="0"/>
                  </a:moveTo>
                  <a:lnTo>
                    <a:pt x="2368317" y="0"/>
                  </a:lnTo>
                  <a:lnTo>
                    <a:pt x="2368317" y="395361"/>
                  </a:lnTo>
                  <a:lnTo>
                    <a:pt x="2368317" y="538534"/>
                  </a:lnTo>
                  <a:lnTo>
                    <a:pt x="2368317" y="580837"/>
                  </a:lnTo>
                  <a:lnTo>
                    <a:pt x="3023375" y="580837"/>
                  </a:lnTo>
                  <a:lnTo>
                    <a:pt x="3023375" y="1144756"/>
                  </a:lnTo>
                  <a:lnTo>
                    <a:pt x="1826576" y="1144756"/>
                  </a:lnTo>
                  <a:lnTo>
                    <a:pt x="1826576" y="859453"/>
                  </a:lnTo>
                  <a:lnTo>
                    <a:pt x="1826576" y="580837"/>
                  </a:lnTo>
                  <a:lnTo>
                    <a:pt x="1826576" y="538534"/>
                  </a:lnTo>
                  <a:lnTo>
                    <a:pt x="0" y="538534"/>
                  </a:lnTo>
                  <a:close/>
                </a:path>
              </a:pathLst>
            </a:custGeom>
            <a:grpFill/>
            <a:ln w="12700">
              <a:solidFill>
                <a:schemeClr val="bg2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4A0F0E2D-8959-402C-BC9A-320E00B3081F}"/>
                </a:ext>
              </a:extLst>
            </p:cNvPr>
            <p:cNvSpPr/>
            <p:nvPr/>
          </p:nvSpPr>
          <p:spPr>
            <a:xfrm>
              <a:off x="5151670" y="2577686"/>
              <a:ext cx="2405082" cy="1144756"/>
            </a:xfrm>
            <a:custGeom>
              <a:avLst/>
              <a:gdLst>
                <a:gd name="connsiteX0" fmla="*/ 0 w 2405082"/>
                <a:gd name="connsiteY0" fmla="*/ 0 h 1144756"/>
                <a:gd name="connsiteX1" fmla="*/ 1776260 w 2405082"/>
                <a:gd name="connsiteY1" fmla="*/ 0 h 1144756"/>
                <a:gd name="connsiteX2" fmla="*/ 1776260 w 2405082"/>
                <a:gd name="connsiteY2" fmla="*/ 606222 h 1144756"/>
                <a:gd name="connsiteX3" fmla="*/ 2405082 w 2405082"/>
                <a:gd name="connsiteY3" fmla="*/ 606222 h 1144756"/>
                <a:gd name="connsiteX4" fmla="*/ 2405082 w 2405082"/>
                <a:gd name="connsiteY4" fmla="*/ 1144756 h 1144756"/>
                <a:gd name="connsiteX5" fmla="*/ 1776260 w 2405082"/>
                <a:gd name="connsiteY5" fmla="*/ 1144756 h 1144756"/>
                <a:gd name="connsiteX6" fmla="*/ 1229929 w 2405082"/>
                <a:gd name="connsiteY6" fmla="*/ 1144756 h 1144756"/>
                <a:gd name="connsiteX7" fmla="*/ 0 w 2405082"/>
                <a:gd name="connsiteY7" fmla="*/ 1144756 h 11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082" h="1144756">
                  <a:moveTo>
                    <a:pt x="0" y="0"/>
                  </a:moveTo>
                  <a:lnTo>
                    <a:pt x="1776260" y="0"/>
                  </a:lnTo>
                  <a:lnTo>
                    <a:pt x="1776260" y="606222"/>
                  </a:lnTo>
                  <a:lnTo>
                    <a:pt x="2405082" y="606222"/>
                  </a:lnTo>
                  <a:lnTo>
                    <a:pt x="2405082" y="1144756"/>
                  </a:lnTo>
                  <a:lnTo>
                    <a:pt x="1776260" y="1144756"/>
                  </a:lnTo>
                  <a:lnTo>
                    <a:pt x="1229929" y="1144756"/>
                  </a:lnTo>
                  <a:lnTo>
                    <a:pt x="0" y="1144756"/>
                  </a:lnTo>
                  <a:close/>
                </a:path>
              </a:pathLst>
            </a:custGeom>
            <a:grpFill/>
            <a:ln w="12700">
              <a:solidFill>
                <a:schemeClr val="bg2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AA8358AA-B101-4F24-A70C-7BE66C00FDD6}"/>
                </a:ext>
              </a:extLst>
            </p:cNvPr>
            <p:cNvSpPr/>
            <p:nvPr/>
          </p:nvSpPr>
          <p:spPr>
            <a:xfrm>
              <a:off x="7565249" y="1992801"/>
              <a:ext cx="1278403" cy="1729641"/>
            </a:xfrm>
            <a:custGeom>
              <a:avLst/>
              <a:gdLst>
                <a:gd name="connsiteX0" fmla="*/ 0 w 1278403"/>
                <a:gd name="connsiteY0" fmla="*/ 0 h 1729641"/>
                <a:gd name="connsiteX1" fmla="*/ 655058 w 1278403"/>
                <a:gd name="connsiteY1" fmla="*/ 0 h 1729641"/>
                <a:gd name="connsiteX2" fmla="*/ 1201854 w 1278403"/>
                <a:gd name="connsiteY2" fmla="*/ 0 h 1729641"/>
                <a:gd name="connsiteX3" fmla="*/ 1278403 w 1278403"/>
                <a:gd name="connsiteY3" fmla="*/ 0 h 1729641"/>
                <a:gd name="connsiteX4" fmla="*/ 1278403 w 1278403"/>
                <a:gd name="connsiteY4" fmla="*/ 1729641 h 1729641"/>
                <a:gd name="connsiteX5" fmla="*/ 1206441 w 1278403"/>
                <a:gd name="connsiteY5" fmla="*/ 1729641 h 1729641"/>
                <a:gd name="connsiteX6" fmla="*/ 655058 w 1278403"/>
                <a:gd name="connsiteY6" fmla="*/ 1729641 h 1729641"/>
                <a:gd name="connsiteX7" fmla="*/ 31288 w 1278403"/>
                <a:gd name="connsiteY7" fmla="*/ 1729641 h 1729641"/>
                <a:gd name="connsiteX8" fmla="*/ 31288 w 1278403"/>
                <a:gd name="connsiteY8" fmla="*/ 1191107 h 1729641"/>
                <a:gd name="connsiteX9" fmla="*/ 655058 w 1278403"/>
                <a:gd name="connsiteY9" fmla="*/ 1191107 h 1729641"/>
                <a:gd name="connsiteX10" fmla="*/ 655058 w 1278403"/>
                <a:gd name="connsiteY10" fmla="*/ 540921 h 1729641"/>
                <a:gd name="connsiteX11" fmla="*/ 0 w 1278403"/>
                <a:gd name="connsiteY11" fmla="*/ 540921 h 172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8403" h="1729641">
                  <a:moveTo>
                    <a:pt x="0" y="0"/>
                  </a:moveTo>
                  <a:lnTo>
                    <a:pt x="655058" y="0"/>
                  </a:lnTo>
                  <a:lnTo>
                    <a:pt x="1201854" y="0"/>
                  </a:lnTo>
                  <a:lnTo>
                    <a:pt x="1278403" y="0"/>
                  </a:lnTo>
                  <a:lnTo>
                    <a:pt x="1278403" y="1729641"/>
                  </a:lnTo>
                  <a:lnTo>
                    <a:pt x="1206441" y="1729641"/>
                  </a:lnTo>
                  <a:lnTo>
                    <a:pt x="655058" y="1729641"/>
                  </a:lnTo>
                  <a:lnTo>
                    <a:pt x="31288" y="1729641"/>
                  </a:lnTo>
                  <a:lnTo>
                    <a:pt x="31288" y="1191107"/>
                  </a:lnTo>
                  <a:lnTo>
                    <a:pt x="655058" y="1191107"/>
                  </a:lnTo>
                  <a:lnTo>
                    <a:pt x="655058" y="540921"/>
                  </a:lnTo>
                  <a:lnTo>
                    <a:pt x="0" y="540921"/>
                  </a:lnTo>
                  <a:close/>
                </a:path>
              </a:pathLst>
            </a:custGeom>
            <a:grpFill/>
            <a:ln w="12700">
              <a:solidFill>
                <a:schemeClr val="bg2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25" name="Rectangle: Rounded Corners 324">
            <a:extLst>
              <a:ext uri="{FF2B5EF4-FFF2-40B4-BE49-F238E27FC236}">
                <a16:creationId xmlns:a16="http://schemas.microsoft.com/office/drawing/2014/main" xmlns="" id="{4CE457CC-5668-4ECB-835A-CF02A8C8A3AB}"/>
              </a:ext>
            </a:extLst>
          </p:cNvPr>
          <p:cNvSpPr/>
          <p:nvPr/>
        </p:nvSpPr>
        <p:spPr>
          <a:xfrm>
            <a:off x="3572" y="4635959"/>
            <a:ext cx="9139238" cy="354472"/>
          </a:xfrm>
          <a:prstGeom prst="roundRect">
            <a:avLst>
              <a:gd name="adj" fmla="val 0"/>
            </a:avLst>
          </a:prstGeom>
          <a:solidFill>
            <a:schemeClr val="bg2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大規模向けの拡張性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|   </a:t>
            </a:r>
            <a:r>
              <a:rPr lang="ja-JP" altLang="en-US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人</a:t>
            </a:r>
            <a:r>
              <a:rPr lang="en-US" altLang="ja-JP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lang="ja-JP" altLang="en-US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物</a:t>
            </a:r>
            <a:r>
              <a:rPr lang="en-US" altLang="ja-JP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lang="en-US" altLang="ja-JP" sz="1200" b="1" dirty="0" err="1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IoT</a:t>
            </a:r>
            <a:r>
              <a:rPr lang="ja-JP" altLang="en-US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によるセグメンテーション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|   </a:t>
            </a: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ポリシー</a:t>
            </a:r>
            <a:r>
              <a:rPr kumimoji="0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ベース</a:t>
            </a: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の自動化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3" name="Rectangle: Rounded Corners 332">
            <a:extLst>
              <a:ext uri="{FF2B5EF4-FFF2-40B4-BE49-F238E27FC236}">
                <a16:creationId xmlns:a16="http://schemas.microsoft.com/office/drawing/2014/main" xmlns="" id="{7CCE498F-3264-40D2-A6B9-A5217DECA8CF}"/>
              </a:ext>
            </a:extLst>
          </p:cNvPr>
          <p:cNvSpPr/>
          <p:nvPr/>
        </p:nvSpPr>
        <p:spPr>
          <a:xfrm>
            <a:off x="101384" y="3891709"/>
            <a:ext cx="2892127" cy="666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4" name="Rectangle: Rounded Corners 333">
            <a:extLst>
              <a:ext uri="{FF2B5EF4-FFF2-40B4-BE49-F238E27FC236}">
                <a16:creationId xmlns:a16="http://schemas.microsoft.com/office/drawing/2014/main" xmlns="" id="{B35EFB20-5337-43B9-82C7-B0358BCA7698}"/>
              </a:ext>
            </a:extLst>
          </p:cNvPr>
          <p:cNvSpPr/>
          <p:nvPr/>
        </p:nvSpPr>
        <p:spPr>
          <a:xfrm>
            <a:off x="3119253" y="3891709"/>
            <a:ext cx="2892127" cy="666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5" name="Rectangle: Rounded Corners 334">
            <a:extLst>
              <a:ext uri="{FF2B5EF4-FFF2-40B4-BE49-F238E27FC236}">
                <a16:creationId xmlns:a16="http://schemas.microsoft.com/office/drawing/2014/main" xmlns="" id="{6AAE127D-5DE8-4D23-8135-2FB80A326EA0}"/>
              </a:ext>
            </a:extLst>
          </p:cNvPr>
          <p:cNvSpPr/>
          <p:nvPr/>
        </p:nvSpPr>
        <p:spPr>
          <a:xfrm>
            <a:off x="6137124" y="3891709"/>
            <a:ext cx="2892127" cy="666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09F706D-18C1-487C-8D71-01FB3F990C77}"/>
              </a:ext>
            </a:extLst>
          </p:cNvPr>
          <p:cNvGrpSpPr/>
          <p:nvPr/>
        </p:nvGrpSpPr>
        <p:grpSpPr>
          <a:xfrm>
            <a:off x="1142472" y="3895242"/>
            <a:ext cx="1837950" cy="663564"/>
            <a:chOff x="1027980" y="4087097"/>
            <a:chExt cx="1838429" cy="663737"/>
          </a:xfrm>
        </p:grpSpPr>
        <p:sp>
          <p:nvSpPr>
            <p:cNvPr id="347" name="Rectangle: Rounded Corners 346">
              <a:extLst>
                <a:ext uri="{FF2B5EF4-FFF2-40B4-BE49-F238E27FC236}">
                  <a16:creationId xmlns:a16="http://schemas.microsoft.com/office/drawing/2014/main" xmlns="" id="{53AC14D7-D274-4547-9D1F-A856A7C765FA}"/>
                </a:ext>
              </a:extLst>
            </p:cNvPr>
            <p:cNvSpPr/>
            <p:nvPr/>
          </p:nvSpPr>
          <p:spPr>
            <a:xfrm>
              <a:off x="1628049" y="4087097"/>
              <a:ext cx="680400" cy="31308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ts val="800"/>
                </a:spcAft>
                <a:buClr>
                  <a:srgbClr val="005073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2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7E52FAB9-A95C-4D2F-98EA-7977B9FC60F7}"/>
                </a:ext>
              </a:extLst>
            </p:cNvPr>
            <p:cNvGrpSpPr/>
            <p:nvPr/>
          </p:nvGrpSpPr>
          <p:grpSpPr>
            <a:xfrm>
              <a:off x="1027980" y="4115005"/>
              <a:ext cx="1838429" cy="635829"/>
              <a:chOff x="1027980" y="4115005"/>
              <a:chExt cx="1838429" cy="635829"/>
            </a:xfrm>
          </p:grpSpPr>
          <p:sp>
            <p:nvSpPr>
              <p:cNvPr id="345" name="Rectangle: Rounded Corners 344">
                <a:extLst>
                  <a:ext uri="{FF2B5EF4-FFF2-40B4-BE49-F238E27FC236}">
                    <a16:creationId xmlns:a16="http://schemas.microsoft.com/office/drawing/2014/main" xmlns="" id="{E1ED612D-71B5-4295-83BC-59D60DD2656C}"/>
                  </a:ext>
                </a:extLst>
              </p:cNvPr>
              <p:cNvSpPr/>
              <p:nvPr/>
            </p:nvSpPr>
            <p:spPr>
              <a:xfrm>
                <a:off x="1183735" y="4115005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from</a:t>
                </a:r>
              </a:p>
            </p:txBody>
          </p:sp>
          <p:sp>
            <p:nvSpPr>
              <p:cNvPr id="352" name="Rectangle: Rounded Corners 351">
                <a:extLst>
                  <a:ext uri="{FF2B5EF4-FFF2-40B4-BE49-F238E27FC236}">
                    <a16:creationId xmlns:a16="http://schemas.microsoft.com/office/drawing/2014/main" xmlns="" id="{F7ADFA82-D300-4C77-AFA7-99EBBC8ED52F}"/>
                  </a:ext>
                </a:extLst>
              </p:cNvPr>
              <p:cNvSpPr/>
              <p:nvPr/>
            </p:nvSpPr>
            <p:spPr>
              <a:xfrm>
                <a:off x="2088573" y="4115005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hours</a:t>
                </a:r>
              </a:p>
            </p:txBody>
          </p:sp>
          <p:sp>
            <p:nvSpPr>
              <p:cNvPr id="356" name="Rectangle: Rounded Corners 355">
                <a:extLst>
                  <a:ext uri="{FF2B5EF4-FFF2-40B4-BE49-F238E27FC236}">
                    <a16:creationId xmlns:a16="http://schemas.microsoft.com/office/drawing/2014/main" xmlns="" id="{951AC975-07F1-4819-A4E0-811C32A3C300}"/>
                  </a:ext>
                </a:extLst>
              </p:cNvPr>
              <p:cNvSpPr/>
              <p:nvPr/>
            </p:nvSpPr>
            <p:spPr>
              <a:xfrm>
                <a:off x="1027980" y="4437746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to</a:t>
                </a:r>
              </a:p>
            </p:txBody>
          </p:sp>
          <p:sp>
            <p:nvSpPr>
              <p:cNvPr id="357" name="Rectangle: Rounded Corners 356">
                <a:extLst>
                  <a:ext uri="{FF2B5EF4-FFF2-40B4-BE49-F238E27FC236}">
                    <a16:creationId xmlns:a16="http://schemas.microsoft.com/office/drawing/2014/main" xmlns="" id="{D6440F8D-175A-4EA2-83F9-3406350ABC55}"/>
                  </a:ext>
                </a:extLst>
              </p:cNvPr>
              <p:cNvSpPr/>
              <p:nvPr/>
            </p:nvSpPr>
            <p:spPr>
              <a:xfrm>
                <a:off x="1472294" y="4409838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15</a:t>
                </a:r>
              </a:p>
            </p:txBody>
          </p:sp>
          <p:sp>
            <p:nvSpPr>
              <p:cNvPr id="358" name="Rectangle: Rounded Corners 357">
                <a:extLst>
                  <a:ext uri="{FF2B5EF4-FFF2-40B4-BE49-F238E27FC236}">
                    <a16:creationId xmlns:a16="http://schemas.microsoft.com/office/drawing/2014/main" xmlns="" id="{C283CD02-EB7B-4F85-BA7F-51451EBBB67A}"/>
                  </a:ext>
                </a:extLst>
              </p:cNvPr>
              <p:cNvSpPr/>
              <p:nvPr/>
            </p:nvSpPr>
            <p:spPr>
              <a:xfrm>
                <a:off x="1932818" y="4437746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minutes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651330C8-2879-4AC3-BADD-134114E23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00" y="4390406"/>
                <a:ext cx="1304064" cy="0"/>
              </a:xfrm>
              <a:prstGeom prst="line">
                <a:avLst/>
              </a:prstGeom>
              <a:ln w="127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xmlns="" id="{239949B6-0BC9-4675-9717-B1831F10A5EB}"/>
              </a:ext>
            </a:extLst>
          </p:cNvPr>
          <p:cNvGrpSpPr/>
          <p:nvPr/>
        </p:nvGrpSpPr>
        <p:grpSpPr>
          <a:xfrm>
            <a:off x="4146653" y="3895242"/>
            <a:ext cx="1837950" cy="663564"/>
            <a:chOff x="1027980" y="4087097"/>
            <a:chExt cx="1838429" cy="663737"/>
          </a:xfrm>
        </p:grpSpPr>
        <p:sp>
          <p:nvSpPr>
            <p:cNvPr id="374" name="Rectangle: Rounded Corners 373">
              <a:extLst>
                <a:ext uri="{FF2B5EF4-FFF2-40B4-BE49-F238E27FC236}">
                  <a16:creationId xmlns:a16="http://schemas.microsoft.com/office/drawing/2014/main" xmlns="" id="{56427EA2-4DDF-427F-8F44-BE20C771B5D4}"/>
                </a:ext>
              </a:extLst>
            </p:cNvPr>
            <p:cNvSpPr/>
            <p:nvPr/>
          </p:nvSpPr>
          <p:spPr>
            <a:xfrm>
              <a:off x="1628049" y="4087097"/>
              <a:ext cx="680400" cy="31308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ts val="800"/>
                </a:spcAft>
                <a:buClr>
                  <a:srgbClr val="005073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4</a:t>
              </a:r>
            </a:p>
          </p:txBody>
        </p: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xmlns="" id="{1ABE01DD-E495-43E3-8599-3A172C2B37D4}"/>
                </a:ext>
              </a:extLst>
            </p:cNvPr>
            <p:cNvGrpSpPr/>
            <p:nvPr/>
          </p:nvGrpSpPr>
          <p:grpSpPr>
            <a:xfrm>
              <a:off x="1027980" y="4115005"/>
              <a:ext cx="1838429" cy="635829"/>
              <a:chOff x="1027980" y="4115005"/>
              <a:chExt cx="1838429" cy="635829"/>
            </a:xfrm>
          </p:grpSpPr>
          <p:sp>
            <p:nvSpPr>
              <p:cNvPr id="376" name="Rectangle: Rounded Corners 375">
                <a:extLst>
                  <a:ext uri="{FF2B5EF4-FFF2-40B4-BE49-F238E27FC236}">
                    <a16:creationId xmlns:a16="http://schemas.microsoft.com/office/drawing/2014/main" xmlns="" id="{8C491D9D-AF90-43B5-8455-1CB46700DDC3}"/>
                  </a:ext>
                </a:extLst>
              </p:cNvPr>
              <p:cNvSpPr/>
              <p:nvPr/>
            </p:nvSpPr>
            <p:spPr>
              <a:xfrm>
                <a:off x="1183735" y="4115005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from</a:t>
                </a:r>
              </a:p>
            </p:txBody>
          </p:sp>
          <p:sp>
            <p:nvSpPr>
              <p:cNvPr id="377" name="Rectangle: Rounded Corners 376">
                <a:extLst>
                  <a:ext uri="{FF2B5EF4-FFF2-40B4-BE49-F238E27FC236}">
                    <a16:creationId xmlns:a16="http://schemas.microsoft.com/office/drawing/2014/main" xmlns="" id="{B9B4518E-8DB2-4D29-BA2A-DC1BF7825902}"/>
                  </a:ext>
                </a:extLst>
              </p:cNvPr>
              <p:cNvSpPr/>
              <p:nvPr/>
            </p:nvSpPr>
            <p:spPr>
              <a:xfrm>
                <a:off x="2088573" y="4115005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hours</a:t>
                </a:r>
              </a:p>
            </p:txBody>
          </p:sp>
          <p:sp>
            <p:nvSpPr>
              <p:cNvPr id="378" name="Rectangle: Rounded Corners 377">
                <a:extLst>
                  <a:ext uri="{FF2B5EF4-FFF2-40B4-BE49-F238E27FC236}">
                    <a16:creationId xmlns:a16="http://schemas.microsoft.com/office/drawing/2014/main" xmlns="" id="{EDF4D334-E1D3-4286-BDB9-095239C51D34}"/>
                  </a:ext>
                </a:extLst>
              </p:cNvPr>
              <p:cNvSpPr/>
              <p:nvPr/>
            </p:nvSpPr>
            <p:spPr>
              <a:xfrm>
                <a:off x="1027980" y="4437746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to</a:t>
                </a:r>
              </a:p>
            </p:txBody>
          </p:sp>
          <p:sp>
            <p:nvSpPr>
              <p:cNvPr id="379" name="Rectangle: Rounded Corners 378">
                <a:extLst>
                  <a:ext uri="{FF2B5EF4-FFF2-40B4-BE49-F238E27FC236}">
                    <a16:creationId xmlns:a16="http://schemas.microsoft.com/office/drawing/2014/main" xmlns="" id="{663D6F08-DF9C-4B29-9518-086E9B337D96}"/>
                  </a:ext>
                </a:extLst>
              </p:cNvPr>
              <p:cNvSpPr/>
              <p:nvPr/>
            </p:nvSpPr>
            <p:spPr>
              <a:xfrm>
                <a:off x="1472294" y="4409838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5</a:t>
                </a:r>
              </a:p>
            </p:txBody>
          </p:sp>
          <p:sp>
            <p:nvSpPr>
              <p:cNvPr id="380" name="Rectangle: Rounded Corners 379">
                <a:extLst>
                  <a:ext uri="{FF2B5EF4-FFF2-40B4-BE49-F238E27FC236}">
                    <a16:creationId xmlns:a16="http://schemas.microsoft.com/office/drawing/2014/main" xmlns="" id="{7E3FEBC1-89E2-4F79-A476-39FA89499611}"/>
                  </a:ext>
                </a:extLst>
              </p:cNvPr>
              <p:cNvSpPr/>
              <p:nvPr/>
            </p:nvSpPr>
            <p:spPr>
              <a:xfrm>
                <a:off x="1932818" y="4437746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minutes</a:t>
                </a:r>
              </a:p>
            </p:txBody>
          </p: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xmlns="" id="{6AD84C8D-D6D9-486B-B4DD-2170C8BD51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00" y="4390406"/>
                <a:ext cx="1304064" cy="0"/>
              </a:xfrm>
              <a:prstGeom prst="line">
                <a:avLst/>
              </a:prstGeom>
              <a:ln w="127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xmlns="" id="{1A2014BE-FF84-446A-90EE-2544598E4AC7}"/>
              </a:ext>
            </a:extLst>
          </p:cNvPr>
          <p:cNvGrpSpPr/>
          <p:nvPr/>
        </p:nvGrpSpPr>
        <p:grpSpPr>
          <a:xfrm>
            <a:off x="7168742" y="3895242"/>
            <a:ext cx="1837950" cy="663564"/>
            <a:chOff x="1027980" y="4087097"/>
            <a:chExt cx="1838429" cy="663737"/>
          </a:xfrm>
        </p:grpSpPr>
        <p:sp>
          <p:nvSpPr>
            <p:cNvPr id="383" name="Rectangle: Rounded Corners 382">
              <a:extLst>
                <a:ext uri="{FF2B5EF4-FFF2-40B4-BE49-F238E27FC236}">
                  <a16:creationId xmlns:a16="http://schemas.microsoft.com/office/drawing/2014/main" xmlns="" id="{DAE4858A-40AD-4698-81B9-926B1C6151BF}"/>
                </a:ext>
              </a:extLst>
            </p:cNvPr>
            <p:cNvSpPr/>
            <p:nvPr/>
          </p:nvSpPr>
          <p:spPr>
            <a:xfrm>
              <a:off x="1628049" y="4087097"/>
              <a:ext cx="680400" cy="31308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ts val="800"/>
                </a:spcAft>
                <a:buClr>
                  <a:srgbClr val="005073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5</a:t>
              </a: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xmlns="" id="{28E2B8DD-0A27-459B-8D14-A9B4B09D0653}"/>
                </a:ext>
              </a:extLst>
            </p:cNvPr>
            <p:cNvGrpSpPr/>
            <p:nvPr/>
          </p:nvGrpSpPr>
          <p:grpSpPr>
            <a:xfrm>
              <a:off x="1027980" y="4115005"/>
              <a:ext cx="1838429" cy="635829"/>
              <a:chOff x="1027980" y="4115005"/>
              <a:chExt cx="1838429" cy="635829"/>
            </a:xfrm>
          </p:grpSpPr>
          <p:sp>
            <p:nvSpPr>
              <p:cNvPr id="385" name="Rectangle: Rounded Corners 384">
                <a:extLst>
                  <a:ext uri="{FF2B5EF4-FFF2-40B4-BE49-F238E27FC236}">
                    <a16:creationId xmlns:a16="http://schemas.microsoft.com/office/drawing/2014/main" xmlns="" id="{4AF901C9-0884-4B22-8A27-FC9D84B3B203}"/>
                  </a:ext>
                </a:extLst>
              </p:cNvPr>
              <p:cNvSpPr/>
              <p:nvPr/>
            </p:nvSpPr>
            <p:spPr>
              <a:xfrm>
                <a:off x="1183735" y="4115005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from</a:t>
                </a:r>
              </a:p>
            </p:txBody>
          </p:sp>
          <p:sp>
            <p:nvSpPr>
              <p:cNvPr id="386" name="Rectangle: Rounded Corners 385">
                <a:extLst>
                  <a:ext uri="{FF2B5EF4-FFF2-40B4-BE49-F238E27FC236}">
                    <a16:creationId xmlns:a16="http://schemas.microsoft.com/office/drawing/2014/main" xmlns="" id="{E3E0B499-DC90-4DEE-AD4C-EB5EE49F8570}"/>
                  </a:ext>
                </a:extLst>
              </p:cNvPr>
              <p:cNvSpPr/>
              <p:nvPr/>
            </p:nvSpPr>
            <p:spPr>
              <a:xfrm>
                <a:off x="2088573" y="4115005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hours</a:t>
                </a:r>
              </a:p>
            </p:txBody>
          </p:sp>
          <p:sp>
            <p:nvSpPr>
              <p:cNvPr id="387" name="Rectangle: Rounded Corners 386">
                <a:extLst>
                  <a:ext uri="{FF2B5EF4-FFF2-40B4-BE49-F238E27FC236}">
                    <a16:creationId xmlns:a16="http://schemas.microsoft.com/office/drawing/2014/main" xmlns="" id="{B59D9607-4A19-446B-BCCD-8334143611D0}"/>
                  </a:ext>
                </a:extLst>
              </p:cNvPr>
              <p:cNvSpPr/>
              <p:nvPr/>
            </p:nvSpPr>
            <p:spPr>
              <a:xfrm>
                <a:off x="1027980" y="4437746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to</a:t>
                </a:r>
              </a:p>
            </p:txBody>
          </p:sp>
          <p:sp>
            <p:nvSpPr>
              <p:cNvPr id="388" name="Rectangle: Rounded Corners 387">
                <a:extLst>
                  <a:ext uri="{FF2B5EF4-FFF2-40B4-BE49-F238E27FC236}">
                    <a16:creationId xmlns:a16="http://schemas.microsoft.com/office/drawing/2014/main" xmlns="" id="{ED3BF180-3378-4AEA-BDC3-6431CE0A6512}"/>
                  </a:ext>
                </a:extLst>
              </p:cNvPr>
              <p:cNvSpPr/>
              <p:nvPr/>
            </p:nvSpPr>
            <p:spPr>
              <a:xfrm>
                <a:off x="1472294" y="4409838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5</a:t>
                </a:r>
              </a:p>
            </p:txBody>
          </p:sp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xmlns="" id="{5DB2BBF2-8B47-41E0-AFB2-515E95CDA01A}"/>
                  </a:ext>
                </a:extLst>
              </p:cNvPr>
              <p:cNvSpPr/>
              <p:nvPr/>
            </p:nvSpPr>
            <p:spPr>
              <a:xfrm>
                <a:off x="1932818" y="4437746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minutes</a:t>
                </a:r>
              </a:p>
            </p:txBody>
          </p: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xmlns="" id="{537557B9-FE2C-4EAB-BBA8-949DC89E3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00" y="4386596"/>
                <a:ext cx="1304064" cy="0"/>
              </a:xfrm>
              <a:prstGeom prst="line">
                <a:avLst/>
              </a:prstGeom>
              <a:ln w="127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8" name="Freeform 1279">
            <a:extLst>
              <a:ext uri="{FF2B5EF4-FFF2-40B4-BE49-F238E27FC236}">
                <a16:creationId xmlns:a16="http://schemas.microsoft.com/office/drawing/2014/main" xmlns="" id="{4E5B9745-A74D-43CA-A841-760F6DCC9B8F}"/>
              </a:ext>
            </a:extLst>
          </p:cNvPr>
          <p:cNvSpPr/>
          <p:nvPr/>
        </p:nvSpPr>
        <p:spPr bwMode="auto">
          <a:xfrm flipV="1">
            <a:off x="5228050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6" name="Freeform 1282">
            <a:extLst>
              <a:ext uri="{FF2B5EF4-FFF2-40B4-BE49-F238E27FC236}">
                <a16:creationId xmlns:a16="http://schemas.microsoft.com/office/drawing/2014/main" xmlns="" id="{59DCE14A-C491-4937-8AF8-A7D33A8B3911}"/>
              </a:ext>
            </a:extLst>
          </p:cNvPr>
          <p:cNvSpPr/>
          <p:nvPr/>
        </p:nvSpPr>
        <p:spPr bwMode="auto">
          <a:xfrm flipV="1">
            <a:off x="5228049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4" name="Freeform 1291">
            <a:extLst>
              <a:ext uri="{FF2B5EF4-FFF2-40B4-BE49-F238E27FC236}">
                <a16:creationId xmlns:a16="http://schemas.microsoft.com/office/drawing/2014/main" xmlns="" id="{B1C2A167-2DDA-4238-B92E-6827B57AE6B7}"/>
              </a:ext>
            </a:extLst>
          </p:cNvPr>
          <p:cNvSpPr/>
          <p:nvPr/>
        </p:nvSpPr>
        <p:spPr bwMode="auto">
          <a:xfrm flipV="1">
            <a:off x="5237636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9" name="Freeform 1279">
            <a:extLst>
              <a:ext uri="{FF2B5EF4-FFF2-40B4-BE49-F238E27FC236}">
                <a16:creationId xmlns:a16="http://schemas.microsoft.com/office/drawing/2014/main" xmlns="" id="{F4F33E06-0319-489D-9620-70F937769BC4}"/>
              </a:ext>
            </a:extLst>
          </p:cNvPr>
          <p:cNvSpPr/>
          <p:nvPr/>
        </p:nvSpPr>
        <p:spPr bwMode="auto">
          <a:xfrm flipV="1">
            <a:off x="5848918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7" name="Freeform 1282">
            <a:extLst>
              <a:ext uri="{FF2B5EF4-FFF2-40B4-BE49-F238E27FC236}">
                <a16:creationId xmlns:a16="http://schemas.microsoft.com/office/drawing/2014/main" xmlns="" id="{D3CF6973-89C7-4762-BCF4-0167FE1C6BB7}"/>
              </a:ext>
            </a:extLst>
          </p:cNvPr>
          <p:cNvSpPr/>
          <p:nvPr/>
        </p:nvSpPr>
        <p:spPr bwMode="auto">
          <a:xfrm flipV="1">
            <a:off x="5848917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5" name="Freeform 1291">
            <a:extLst>
              <a:ext uri="{FF2B5EF4-FFF2-40B4-BE49-F238E27FC236}">
                <a16:creationId xmlns:a16="http://schemas.microsoft.com/office/drawing/2014/main" xmlns="" id="{D0F9EC34-C7E3-4345-8DBA-718424B6E249}"/>
              </a:ext>
            </a:extLst>
          </p:cNvPr>
          <p:cNvSpPr/>
          <p:nvPr/>
        </p:nvSpPr>
        <p:spPr bwMode="auto">
          <a:xfrm flipV="1">
            <a:off x="5858504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0" name="Freeform 1279">
            <a:extLst>
              <a:ext uri="{FF2B5EF4-FFF2-40B4-BE49-F238E27FC236}">
                <a16:creationId xmlns:a16="http://schemas.microsoft.com/office/drawing/2014/main" xmlns="" id="{14307780-8ABF-42C4-A9CD-6905F2DC7E20}"/>
              </a:ext>
            </a:extLst>
          </p:cNvPr>
          <p:cNvSpPr/>
          <p:nvPr/>
        </p:nvSpPr>
        <p:spPr bwMode="auto">
          <a:xfrm flipV="1">
            <a:off x="6469787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8" name="Freeform 1282">
            <a:extLst>
              <a:ext uri="{FF2B5EF4-FFF2-40B4-BE49-F238E27FC236}">
                <a16:creationId xmlns:a16="http://schemas.microsoft.com/office/drawing/2014/main" xmlns="" id="{C2F47398-A888-4B91-86BB-67B9A6278D7F}"/>
              </a:ext>
            </a:extLst>
          </p:cNvPr>
          <p:cNvSpPr/>
          <p:nvPr/>
        </p:nvSpPr>
        <p:spPr bwMode="auto">
          <a:xfrm flipV="1">
            <a:off x="6469785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6" name="Freeform 1291">
            <a:extLst>
              <a:ext uri="{FF2B5EF4-FFF2-40B4-BE49-F238E27FC236}">
                <a16:creationId xmlns:a16="http://schemas.microsoft.com/office/drawing/2014/main" xmlns="" id="{0B127676-5D0F-4933-9357-BADC86D15C20}"/>
              </a:ext>
            </a:extLst>
          </p:cNvPr>
          <p:cNvSpPr/>
          <p:nvPr/>
        </p:nvSpPr>
        <p:spPr bwMode="auto">
          <a:xfrm flipV="1">
            <a:off x="6479373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1" name="Freeform 1279">
            <a:extLst>
              <a:ext uri="{FF2B5EF4-FFF2-40B4-BE49-F238E27FC236}">
                <a16:creationId xmlns:a16="http://schemas.microsoft.com/office/drawing/2014/main" xmlns="" id="{265E8861-708E-45E1-BEEE-B775A957DA1C}"/>
              </a:ext>
            </a:extLst>
          </p:cNvPr>
          <p:cNvSpPr/>
          <p:nvPr/>
        </p:nvSpPr>
        <p:spPr bwMode="auto">
          <a:xfrm flipV="1">
            <a:off x="7090655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9" name="Freeform 1282">
            <a:extLst>
              <a:ext uri="{FF2B5EF4-FFF2-40B4-BE49-F238E27FC236}">
                <a16:creationId xmlns:a16="http://schemas.microsoft.com/office/drawing/2014/main" xmlns="" id="{B36E73C8-A8BD-427B-BA49-BB5BE1212A0E}"/>
              </a:ext>
            </a:extLst>
          </p:cNvPr>
          <p:cNvSpPr/>
          <p:nvPr/>
        </p:nvSpPr>
        <p:spPr bwMode="auto">
          <a:xfrm flipV="1">
            <a:off x="7090654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5" name="Freeform 1281">
            <a:extLst>
              <a:ext uri="{FF2B5EF4-FFF2-40B4-BE49-F238E27FC236}">
                <a16:creationId xmlns:a16="http://schemas.microsoft.com/office/drawing/2014/main" xmlns="" id="{994B4D27-31A4-434C-A4DC-C435730D1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789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3" name="Freeform 1290">
            <a:extLst>
              <a:ext uri="{FF2B5EF4-FFF2-40B4-BE49-F238E27FC236}">
                <a16:creationId xmlns:a16="http://schemas.microsoft.com/office/drawing/2014/main" xmlns="" id="{C7F4CA38-6893-44CB-AFBD-98F9055E4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377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6" name="Freeform 1281">
            <a:extLst>
              <a:ext uri="{FF2B5EF4-FFF2-40B4-BE49-F238E27FC236}">
                <a16:creationId xmlns:a16="http://schemas.microsoft.com/office/drawing/2014/main" xmlns="" id="{DE84E393-8648-4CFD-BB2F-1314416C6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657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4" name="Freeform 1290">
            <a:extLst>
              <a:ext uri="{FF2B5EF4-FFF2-40B4-BE49-F238E27FC236}">
                <a16:creationId xmlns:a16="http://schemas.microsoft.com/office/drawing/2014/main" xmlns="" id="{C847C8B9-4B96-4AD8-A463-71EE67DE2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245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7" name="Freeform 1281">
            <a:extLst>
              <a:ext uri="{FF2B5EF4-FFF2-40B4-BE49-F238E27FC236}">
                <a16:creationId xmlns:a16="http://schemas.microsoft.com/office/drawing/2014/main" xmlns="" id="{0EB6502A-01A3-451F-BDBB-28D96EA0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525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5" name="Freeform 1290">
            <a:extLst>
              <a:ext uri="{FF2B5EF4-FFF2-40B4-BE49-F238E27FC236}">
                <a16:creationId xmlns:a16="http://schemas.microsoft.com/office/drawing/2014/main" xmlns="" id="{B54F552A-D1BD-401C-9C35-8D78B8B1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13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6" name="Freeform 1290">
            <a:extLst>
              <a:ext uri="{FF2B5EF4-FFF2-40B4-BE49-F238E27FC236}">
                <a16:creationId xmlns:a16="http://schemas.microsoft.com/office/drawing/2014/main" xmlns="" id="{CD9D0B25-5366-4F6D-B550-CCBFFE959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4981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7" name="Freeform 1291">
            <a:extLst>
              <a:ext uri="{FF2B5EF4-FFF2-40B4-BE49-F238E27FC236}">
                <a16:creationId xmlns:a16="http://schemas.microsoft.com/office/drawing/2014/main" xmlns="" id="{4745F735-EC3C-48CE-9C6C-0888ED261FC8}"/>
              </a:ext>
            </a:extLst>
          </p:cNvPr>
          <p:cNvSpPr/>
          <p:nvPr/>
        </p:nvSpPr>
        <p:spPr bwMode="auto">
          <a:xfrm flipV="1">
            <a:off x="7100241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2" name="Freeform 1279">
            <a:extLst>
              <a:ext uri="{FF2B5EF4-FFF2-40B4-BE49-F238E27FC236}">
                <a16:creationId xmlns:a16="http://schemas.microsoft.com/office/drawing/2014/main" xmlns="" id="{07BF5FB3-6511-4FEB-89C1-680D15CC04C0}"/>
              </a:ext>
            </a:extLst>
          </p:cNvPr>
          <p:cNvSpPr/>
          <p:nvPr/>
        </p:nvSpPr>
        <p:spPr bwMode="auto">
          <a:xfrm flipV="1">
            <a:off x="7711523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7" name="Freeform 1278">
            <a:extLst>
              <a:ext uri="{FF2B5EF4-FFF2-40B4-BE49-F238E27FC236}">
                <a16:creationId xmlns:a16="http://schemas.microsoft.com/office/drawing/2014/main" xmlns="" id="{F5953266-5009-49C6-B372-AAA50783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790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8" name="Freeform 1278">
            <a:extLst>
              <a:ext uri="{FF2B5EF4-FFF2-40B4-BE49-F238E27FC236}">
                <a16:creationId xmlns:a16="http://schemas.microsoft.com/office/drawing/2014/main" xmlns="" id="{301DD73F-FB17-4A14-9303-C2BF48A00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658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9" name="Freeform 1278">
            <a:extLst>
              <a:ext uri="{FF2B5EF4-FFF2-40B4-BE49-F238E27FC236}">
                <a16:creationId xmlns:a16="http://schemas.microsoft.com/office/drawing/2014/main" xmlns="" id="{811A260B-64B9-4855-8F06-92E62BA2E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526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0" name="Freeform 1278">
            <a:extLst>
              <a:ext uri="{FF2B5EF4-FFF2-40B4-BE49-F238E27FC236}">
                <a16:creationId xmlns:a16="http://schemas.microsoft.com/office/drawing/2014/main" xmlns="" id="{D0527F04-AAA9-4D2B-B25D-A42F02D35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95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8" name="Freeform 1281">
            <a:extLst>
              <a:ext uri="{FF2B5EF4-FFF2-40B4-BE49-F238E27FC236}">
                <a16:creationId xmlns:a16="http://schemas.microsoft.com/office/drawing/2014/main" xmlns="" id="{BB01A417-6E91-4A8B-A49C-C72E44DE9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93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9" name="Freeform 1281">
            <a:extLst>
              <a:ext uri="{FF2B5EF4-FFF2-40B4-BE49-F238E27FC236}">
                <a16:creationId xmlns:a16="http://schemas.microsoft.com/office/drawing/2014/main" xmlns="" id="{3EC0901F-9492-40AB-B698-D699FF5A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6262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0" name="Freeform 1282">
            <a:extLst>
              <a:ext uri="{FF2B5EF4-FFF2-40B4-BE49-F238E27FC236}">
                <a16:creationId xmlns:a16="http://schemas.microsoft.com/office/drawing/2014/main" xmlns="" id="{9C703210-D72A-484D-8BF9-841CD0BEF8FA}"/>
              </a:ext>
            </a:extLst>
          </p:cNvPr>
          <p:cNvSpPr/>
          <p:nvPr/>
        </p:nvSpPr>
        <p:spPr bwMode="auto">
          <a:xfrm flipV="1">
            <a:off x="7711522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8" name="Freeform 1291">
            <a:extLst>
              <a:ext uri="{FF2B5EF4-FFF2-40B4-BE49-F238E27FC236}">
                <a16:creationId xmlns:a16="http://schemas.microsoft.com/office/drawing/2014/main" xmlns="" id="{E75725ED-7AF7-499E-AF95-4FEB8458FAEB}"/>
              </a:ext>
            </a:extLst>
          </p:cNvPr>
          <p:cNvSpPr/>
          <p:nvPr/>
        </p:nvSpPr>
        <p:spPr bwMode="auto">
          <a:xfrm flipV="1">
            <a:off x="7721109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3" name="Freeform 1279">
            <a:extLst>
              <a:ext uri="{FF2B5EF4-FFF2-40B4-BE49-F238E27FC236}">
                <a16:creationId xmlns:a16="http://schemas.microsoft.com/office/drawing/2014/main" xmlns="" id="{8A2FC561-076C-4A73-BF0A-D1C4B0AEA4F5}"/>
              </a:ext>
            </a:extLst>
          </p:cNvPr>
          <p:cNvSpPr/>
          <p:nvPr/>
        </p:nvSpPr>
        <p:spPr bwMode="auto">
          <a:xfrm flipV="1">
            <a:off x="8332390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1" name="Freeform 1282">
            <a:extLst>
              <a:ext uri="{FF2B5EF4-FFF2-40B4-BE49-F238E27FC236}">
                <a16:creationId xmlns:a16="http://schemas.microsoft.com/office/drawing/2014/main" xmlns="" id="{175B114C-3B69-4E3F-A6CF-6214DB484575}"/>
              </a:ext>
            </a:extLst>
          </p:cNvPr>
          <p:cNvSpPr/>
          <p:nvPr/>
        </p:nvSpPr>
        <p:spPr bwMode="auto">
          <a:xfrm flipV="1">
            <a:off x="8332389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1" name="Freeform 1278">
            <a:extLst>
              <a:ext uri="{FF2B5EF4-FFF2-40B4-BE49-F238E27FC236}">
                <a16:creationId xmlns:a16="http://schemas.microsoft.com/office/drawing/2014/main" xmlns="" id="{CC75C0DC-BFE8-4763-AE0C-C4B21D65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6263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7" name="Freeform 1290">
            <a:extLst>
              <a:ext uri="{FF2B5EF4-FFF2-40B4-BE49-F238E27FC236}">
                <a16:creationId xmlns:a16="http://schemas.microsoft.com/office/drawing/2014/main" xmlns="" id="{026D4312-A080-41A1-9444-2B2AB4D9A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849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2" name="Freeform 1278">
            <a:extLst>
              <a:ext uri="{FF2B5EF4-FFF2-40B4-BE49-F238E27FC236}">
                <a16:creationId xmlns:a16="http://schemas.microsoft.com/office/drawing/2014/main" xmlns="" id="{87C8FF82-30E8-43E9-A3D6-FE77C0B17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130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0" name="Freeform 1281">
            <a:extLst>
              <a:ext uri="{FF2B5EF4-FFF2-40B4-BE49-F238E27FC236}">
                <a16:creationId xmlns:a16="http://schemas.microsoft.com/office/drawing/2014/main" xmlns="" id="{2FF6C5F1-15CC-4A9F-99E8-C61654F1A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129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58" name="Freeform 1290">
            <a:extLst>
              <a:ext uri="{FF2B5EF4-FFF2-40B4-BE49-F238E27FC236}">
                <a16:creationId xmlns:a16="http://schemas.microsoft.com/office/drawing/2014/main" xmlns="" id="{DAD16949-EB02-41ED-9955-AE0F662C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717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59" name="Freeform 1291">
            <a:extLst>
              <a:ext uri="{FF2B5EF4-FFF2-40B4-BE49-F238E27FC236}">
                <a16:creationId xmlns:a16="http://schemas.microsoft.com/office/drawing/2014/main" xmlns="" id="{6E1DA611-BF68-4F6F-85AE-1566D00BF26E}"/>
              </a:ext>
            </a:extLst>
          </p:cNvPr>
          <p:cNvSpPr/>
          <p:nvPr/>
        </p:nvSpPr>
        <p:spPr bwMode="auto">
          <a:xfrm flipV="1">
            <a:off x="8341976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xmlns="" id="{525E0F80-BFFA-467B-807B-2899E8BDBF62}"/>
              </a:ext>
            </a:extLst>
          </p:cNvPr>
          <p:cNvSpPr/>
          <p:nvPr/>
        </p:nvSpPr>
        <p:spPr>
          <a:xfrm rot="16200000">
            <a:off x="6465172" y="3563662"/>
            <a:ext cx="667098" cy="13231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xmlns="" id="{4ACFF392-569E-4623-B2DB-90C50E43B610}"/>
              </a:ext>
            </a:extLst>
          </p:cNvPr>
          <p:cNvSpPr txBox="1"/>
          <p:nvPr/>
        </p:nvSpPr>
        <p:spPr>
          <a:xfrm>
            <a:off x="6253779" y="3999305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Provision</a:t>
            </a:r>
          </a:p>
        </p:txBody>
      </p:sp>
      <p:sp>
        <p:nvSpPr>
          <p:cNvPr id="392" name="Rectangle: Top Corners Rounded 391">
            <a:extLst>
              <a:ext uri="{FF2B5EF4-FFF2-40B4-BE49-F238E27FC236}">
                <a16:creationId xmlns:a16="http://schemas.microsoft.com/office/drawing/2014/main" xmlns="" id="{7F0ECA82-F063-498B-9AE6-8C7E23A72355}"/>
              </a:ext>
            </a:extLst>
          </p:cNvPr>
          <p:cNvSpPr/>
          <p:nvPr/>
        </p:nvSpPr>
        <p:spPr>
          <a:xfrm rot="16200000">
            <a:off x="3447300" y="3563662"/>
            <a:ext cx="667098" cy="13231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93" name="Rectangle: Top Corners Rounded 392">
            <a:extLst>
              <a:ext uri="{FF2B5EF4-FFF2-40B4-BE49-F238E27FC236}">
                <a16:creationId xmlns:a16="http://schemas.microsoft.com/office/drawing/2014/main" xmlns="" id="{8AD43946-B315-45D2-AE60-01C7503F5C7F}"/>
              </a:ext>
            </a:extLst>
          </p:cNvPr>
          <p:cNvSpPr/>
          <p:nvPr/>
        </p:nvSpPr>
        <p:spPr>
          <a:xfrm rot="16200000">
            <a:off x="429431" y="3563662"/>
            <a:ext cx="667098" cy="13231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xmlns="" id="{92555C80-D5F7-475A-8974-61A4EF6CE482}"/>
              </a:ext>
            </a:extLst>
          </p:cNvPr>
          <p:cNvSpPr txBox="1"/>
          <p:nvPr/>
        </p:nvSpPr>
        <p:spPr>
          <a:xfrm>
            <a:off x="273311" y="3999305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Design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xmlns="" id="{F03234E1-7388-4818-8F3A-1021AF9008F8}"/>
              </a:ext>
            </a:extLst>
          </p:cNvPr>
          <p:cNvSpPr txBox="1"/>
          <p:nvPr/>
        </p:nvSpPr>
        <p:spPr>
          <a:xfrm>
            <a:off x="3272816" y="3999305"/>
            <a:ext cx="86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Policy</a:t>
            </a:r>
          </a:p>
        </p:txBody>
      </p:sp>
      <p:sp>
        <p:nvSpPr>
          <p:cNvPr id="396" name="Rounded Rectangle 11">
            <a:extLst>
              <a:ext uri="{FF2B5EF4-FFF2-40B4-BE49-F238E27FC236}">
                <a16:creationId xmlns:a16="http://schemas.microsoft.com/office/drawing/2014/main" xmlns="" id="{AD1A23D2-9F3A-460A-98C2-D260BCAE8A49}"/>
              </a:ext>
            </a:extLst>
          </p:cNvPr>
          <p:cNvSpPr/>
          <p:nvPr/>
        </p:nvSpPr>
        <p:spPr bwMode="auto">
          <a:xfrm>
            <a:off x="1902753" y="1830301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97" name="Rounded Rectangle 11">
            <a:extLst>
              <a:ext uri="{FF2B5EF4-FFF2-40B4-BE49-F238E27FC236}">
                <a16:creationId xmlns:a16="http://schemas.microsoft.com/office/drawing/2014/main" xmlns="" id="{38D60FF0-ED69-4CA0-808E-73D1B272A804}"/>
              </a:ext>
            </a:extLst>
          </p:cNvPr>
          <p:cNvSpPr/>
          <p:nvPr/>
        </p:nvSpPr>
        <p:spPr bwMode="auto">
          <a:xfrm>
            <a:off x="3769167" y="1830301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98" name="Rounded Rectangle 11">
            <a:extLst>
              <a:ext uri="{FF2B5EF4-FFF2-40B4-BE49-F238E27FC236}">
                <a16:creationId xmlns:a16="http://schemas.microsoft.com/office/drawing/2014/main" xmlns="" id="{366DB84A-AB0D-4B4E-B8E2-E246EE8E5156}"/>
              </a:ext>
            </a:extLst>
          </p:cNvPr>
          <p:cNvSpPr/>
          <p:nvPr/>
        </p:nvSpPr>
        <p:spPr bwMode="auto">
          <a:xfrm>
            <a:off x="2528065" y="2433394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99" name="Rounded Rectangle 11">
            <a:extLst>
              <a:ext uri="{FF2B5EF4-FFF2-40B4-BE49-F238E27FC236}">
                <a16:creationId xmlns:a16="http://schemas.microsoft.com/office/drawing/2014/main" xmlns="" id="{141011F6-C0C5-4C40-9E60-79B0AA2EC26C}"/>
              </a:ext>
            </a:extLst>
          </p:cNvPr>
          <p:cNvSpPr/>
          <p:nvPr/>
        </p:nvSpPr>
        <p:spPr bwMode="auto">
          <a:xfrm>
            <a:off x="1291470" y="3017442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400" name="Rounded Rectangle 11">
            <a:extLst>
              <a:ext uri="{FF2B5EF4-FFF2-40B4-BE49-F238E27FC236}">
                <a16:creationId xmlns:a16="http://schemas.microsoft.com/office/drawing/2014/main" xmlns="" id="{FD69B39B-C29C-480F-A87A-CE7724E45360}"/>
              </a:ext>
            </a:extLst>
          </p:cNvPr>
          <p:cNvSpPr/>
          <p:nvPr/>
        </p:nvSpPr>
        <p:spPr bwMode="auto">
          <a:xfrm>
            <a:off x="3150202" y="3017442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401" name="Rounded Rectangle 11">
            <a:extLst>
              <a:ext uri="{FF2B5EF4-FFF2-40B4-BE49-F238E27FC236}">
                <a16:creationId xmlns:a16="http://schemas.microsoft.com/office/drawing/2014/main" xmlns="" id="{F91B0124-0667-4359-8BA8-15B58BD8860D}"/>
              </a:ext>
            </a:extLst>
          </p:cNvPr>
          <p:cNvSpPr/>
          <p:nvPr/>
        </p:nvSpPr>
        <p:spPr bwMode="auto">
          <a:xfrm>
            <a:off x="671173" y="2433394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71CFC02-4E22-4EE5-BA43-27C585B7CDED}"/>
              </a:ext>
            </a:extLst>
          </p:cNvPr>
          <p:cNvGrpSpPr/>
          <p:nvPr/>
        </p:nvGrpSpPr>
        <p:grpSpPr>
          <a:xfrm>
            <a:off x="8725378" y="1954786"/>
            <a:ext cx="242253" cy="242253"/>
            <a:chOff x="8698000" y="2078605"/>
            <a:chExt cx="299236" cy="2992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59DBEB9A-F50C-4040-9851-8D6B4C428DC7}"/>
                </a:ext>
              </a:extLst>
            </p:cNvPr>
            <p:cNvSpPr/>
            <p:nvPr/>
          </p:nvSpPr>
          <p:spPr>
            <a:xfrm>
              <a:off x="8698000" y="2078605"/>
              <a:ext cx="299236" cy="2992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A66C3E57-4E17-4286-9605-59C9B518D2C6}"/>
                </a:ext>
              </a:extLst>
            </p:cNvPr>
            <p:cNvGrpSpPr/>
            <p:nvPr/>
          </p:nvGrpSpPr>
          <p:grpSpPr>
            <a:xfrm>
              <a:off x="8764258" y="2208024"/>
              <a:ext cx="216330" cy="120101"/>
              <a:chOff x="7984484" y="774948"/>
              <a:chExt cx="928207" cy="515319"/>
            </a:xfrm>
          </p:grpSpPr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xmlns="" id="{60BB1908-A2BD-40F2-BC34-2838C26C8530}"/>
                  </a:ext>
                </a:extLst>
              </p:cNvPr>
              <p:cNvSpPr/>
              <p:nvPr/>
            </p:nvSpPr>
            <p:spPr>
              <a:xfrm rot="18900000">
                <a:off x="8117924" y="1068542"/>
                <a:ext cx="195010" cy="195010"/>
              </a:xfrm>
              <a:custGeom>
                <a:avLst/>
                <a:gdLst>
                  <a:gd name="connsiteX0" fmla="*/ 195010 w 195010"/>
                  <a:gd name="connsiteY0" fmla="*/ 0 h 195010"/>
                  <a:gd name="connsiteX1" fmla="*/ 195010 w 195010"/>
                  <a:gd name="connsiteY1" fmla="*/ 97506 h 195010"/>
                  <a:gd name="connsiteX2" fmla="*/ 135458 w 195010"/>
                  <a:gd name="connsiteY2" fmla="*/ 187349 h 195010"/>
                  <a:gd name="connsiteX3" fmla="*/ 97509 w 195010"/>
                  <a:gd name="connsiteY3" fmla="*/ 195010 h 195010"/>
                  <a:gd name="connsiteX4" fmla="*/ 97506 w 195010"/>
                  <a:gd name="connsiteY4" fmla="*/ 195010 h 195010"/>
                  <a:gd name="connsiteX5" fmla="*/ 1 w 195010"/>
                  <a:gd name="connsiteY5" fmla="*/ 97505 h 195010"/>
                  <a:gd name="connsiteX6" fmla="*/ 97506 w 195010"/>
                  <a:gd name="connsiteY6" fmla="*/ 0 h 195010"/>
                  <a:gd name="connsiteX7" fmla="*/ 195010 w 195010"/>
                  <a:gd name="connsiteY7" fmla="*/ 0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010" h="195010">
                    <a:moveTo>
                      <a:pt x="195010" y="0"/>
                    </a:moveTo>
                    <a:lnTo>
                      <a:pt x="195010" y="97506"/>
                    </a:lnTo>
                    <a:cubicBezTo>
                      <a:pt x="195010" y="137894"/>
                      <a:pt x="170455" y="172547"/>
                      <a:pt x="135458" y="187349"/>
                    </a:cubicBezTo>
                    <a:lnTo>
                      <a:pt x="97509" y="195010"/>
                    </a:lnTo>
                    <a:lnTo>
                      <a:pt x="97506" y="195010"/>
                    </a:lnTo>
                    <a:cubicBezTo>
                      <a:pt x="43655" y="195011"/>
                      <a:pt x="0" y="151356"/>
                      <a:pt x="1" y="97505"/>
                    </a:cubicBezTo>
                    <a:cubicBezTo>
                      <a:pt x="1" y="43655"/>
                      <a:pt x="43655" y="1"/>
                      <a:pt x="97506" y="0"/>
                    </a:cubicBezTo>
                    <a:lnTo>
                      <a:pt x="19501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xmlns="" id="{5F1FB217-2AAC-4284-BED7-F0868DE98B7B}"/>
                  </a:ext>
                </a:extLst>
              </p:cNvPr>
              <p:cNvSpPr/>
              <p:nvPr/>
            </p:nvSpPr>
            <p:spPr>
              <a:xfrm rot="18900000">
                <a:off x="8095800" y="779725"/>
                <a:ext cx="816891" cy="195010"/>
              </a:xfrm>
              <a:custGeom>
                <a:avLst/>
                <a:gdLst>
                  <a:gd name="connsiteX0" fmla="*/ 788333 w 816891"/>
                  <a:gd name="connsiteY0" fmla="*/ 28559 h 195010"/>
                  <a:gd name="connsiteX1" fmla="*/ 816891 w 816891"/>
                  <a:gd name="connsiteY1" fmla="*/ 97505 h 195010"/>
                  <a:gd name="connsiteX2" fmla="*/ 719386 w 816891"/>
                  <a:gd name="connsiteY2" fmla="*/ 195010 h 195010"/>
                  <a:gd name="connsiteX3" fmla="*/ 0 w 816891"/>
                  <a:gd name="connsiteY3" fmla="*/ 195010 h 195010"/>
                  <a:gd name="connsiteX4" fmla="*/ 37949 w 816891"/>
                  <a:gd name="connsiteY4" fmla="*/ 187349 h 195010"/>
                  <a:gd name="connsiteX5" fmla="*/ 97501 w 816891"/>
                  <a:gd name="connsiteY5" fmla="*/ 97506 h 195010"/>
                  <a:gd name="connsiteX6" fmla="*/ 97501 w 816891"/>
                  <a:gd name="connsiteY6" fmla="*/ 0 h 195010"/>
                  <a:gd name="connsiteX7" fmla="*/ 719386 w 816891"/>
                  <a:gd name="connsiteY7" fmla="*/ 0 h 195010"/>
                  <a:gd name="connsiteX8" fmla="*/ 788333 w 816891"/>
                  <a:gd name="connsiteY8" fmla="*/ 28559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6891" h="195010">
                    <a:moveTo>
                      <a:pt x="788333" y="28559"/>
                    </a:moveTo>
                    <a:cubicBezTo>
                      <a:pt x="805978" y="46203"/>
                      <a:pt x="816891" y="70580"/>
                      <a:pt x="816891" y="97505"/>
                    </a:cubicBezTo>
                    <a:cubicBezTo>
                      <a:pt x="816892" y="151356"/>
                      <a:pt x="773238" y="195010"/>
                      <a:pt x="719386" y="195010"/>
                    </a:cubicBezTo>
                    <a:lnTo>
                      <a:pt x="0" y="195010"/>
                    </a:lnTo>
                    <a:lnTo>
                      <a:pt x="37949" y="187349"/>
                    </a:lnTo>
                    <a:cubicBezTo>
                      <a:pt x="72946" y="172547"/>
                      <a:pt x="97501" y="137894"/>
                      <a:pt x="97501" y="97506"/>
                    </a:cubicBezTo>
                    <a:lnTo>
                      <a:pt x="97501" y="0"/>
                    </a:lnTo>
                    <a:lnTo>
                      <a:pt x="719386" y="0"/>
                    </a:lnTo>
                    <a:cubicBezTo>
                      <a:pt x="746312" y="1"/>
                      <a:pt x="770688" y="10914"/>
                      <a:pt x="788333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xmlns="" id="{C3A7BE07-7ADF-49B8-9431-92E4F9632110}"/>
                  </a:ext>
                </a:extLst>
              </p:cNvPr>
              <p:cNvSpPr/>
              <p:nvPr/>
            </p:nvSpPr>
            <p:spPr>
              <a:xfrm rot="18900000">
                <a:off x="7984484" y="774948"/>
                <a:ext cx="195010" cy="515319"/>
              </a:xfrm>
              <a:custGeom>
                <a:avLst/>
                <a:gdLst>
                  <a:gd name="connsiteX0" fmla="*/ 166451 w 195010"/>
                  <a:gd name="connsiteY0" fmla="*/ 28559 h 515319"/>
                  <a:gd name="connsiteX1" fmla="*/ 195010 w 195010"/>
                  <a:gd name="connsiteY1" fmla="*/ 97505 h 515319"/>
                  <a:gd name="connsiteX2" fmla="*/ 195010 w 195010"/>
                  <a:gd name="connsiteY2" fmla="*/ 348867 h 515319"/>
                  <a:gd name="connsiteX3" fmla="*/ 97506 w 195010"/>
                  <a:gd name="connsiteY3" fmla="*/ 348867 h 515319"/>
                  <a:gd name="connsiteX4" fmla="*/ 1 w 195010"/>
                  <a:gd name="connsiteY4" fmla="*/ 446372 h 515319"/>
                  <a:gd name="connsiteX5" fmla="*/ 28559 w 195010"/>
                  <a:gd name="connsiteY5" fmla="*/ 515319 h 515319"/>
                  <a:gd name="connsiteX6" fmla="*/ 0 w 195010"/>
                  <a:gd name="connsiteY6" fmla="*/ 446373 h 515319"/>
                  <a:gd name="connsiteX7" fmla="*/ 0 w 195010"/>
                  <a:gd name="connsiteY7" fmla="*/ 97505 h 515319"/>
                  <a:gd name="connsiteX8" fmla="*/ 97505 w 195010"/>
                  <a:gd name="connsiteY8" fmla="*/ 0 h 515319"/>
                  <a:gd name="connsiteX9" fmla="*/ 166451 w 195010"/>
                  <a:gd name="connsiteY9" fmla="*/ 28559 h 51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10" h="515319">
                    <a:moveTo>
                      <a:pt x="166451" y="28559"/>
                    </a:moveTo>
                    <a:cubicBezTo>
                      <a:pt x="184097" y="46204"/>
                      <a:pt x="195010" y="70580"/>
                      <a:pt x="195010" y="97505"/>
                    </a:cubicBezTo>
                    <a:lnTo>
                      <a:pt x="195010" y="348867"/>
                    </a:lnTo>
                    <a:lnTo>
                      <a:pt x="97506" y="348867"/>
                    </a:lnTo>
                    <a:cubicBezTo>
                      <a:pt x="43655" y="348868"/>
                      <a:pt x="1" y="392522"/>
                      <a:pt x="1" y="446372"/>
                    </a:cubicBezTo>
                    <a:cubicBezTo>
                      <a:pt x="0" y="473298"/>
                      <a:pt x="10914" y="497675"/>
                      <a:pt x="28559" y="515319"/>
                    </a:cubicBezTo>
                    <a:cubicBezTo>
                      <a:pt x="10914" y="497675"/>
                      <a:pt x="0" y="473299"/>
                      <a:pt x="0" y="446373"/>
                    </a:cubicBezTo>
                    <a:lnTo>
                      <a:pt x="0" y="97505"/>
                    </a:lnTo>
                    <a:cubicBezTo>
                      <a:pt x="0" y="43655"/>
                      <a:pt x="43654" y="1"/>
                      <a:pt x="97505" y="0"/>
                    </a:cubicBezTo>
                    <a:cubicBezTo>
                      <a:pt x="124431" y="0"/>
                      <a:pt x="148807" y="10914"/>
                      <a:pt x="166451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405" name="Freeform: Shape 404">
            <a:extLst>
              <a:ext uri="{FF2B5EF4-FFF2-40B4-BE49-F238E27FC236}">
                <a16:creationId xmlns:a16="http://schemas.microsoft.com/office/drawing/2014/main" xmlns="" id="{87CDFF77-752D-4852-87A9-FB41E6BC2489}"/>
              </a:ext>
            </a:extLst>
          </p:cNvPr>
          <p:cNvSpPr/>
          <p:nvPr/>
        </p:nvSpPr>
        <p:spPr>
          <a:xfrm rot="18900000">
            <a:off x="8214482" y="1082942"/>
            <a:ext cx="68932" cy="28552"/>
          </a:xfrm>
          <a:custGeom>
            <a:avLst/>
            <a:gdLst>
              <a:gd name="connsiteX0" fmla="*/ 68950 w 68950"/>
              <a:gd name="connsiteY0" fmla="*/ 28558 h 28559"/>
              <a:gd name="connsiteX1" fmla="*/ 68946 w 68950"/>
              <a:gd name="connsiteY1" fmla="*/ 28559 h 28559"/>
              <a:gd name="connsiteX2" fmla="*/ 0 w 68950"/>
              <a:gd name="connsiteY2" fmla="*/ 0 h 28559"/>
              <a:gd name="connsiteX3" fmla="*/ 68947 w 68950"/>
              <a:gd name="connsiteY3" fmla="*/ 28558 h 28559"/>
              <a:gd name="connsiteX4" fmla="*/ 68950 w 68950"/>
              <a:gd name="connsiteY4" fmla="*/ 28558 h 2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0" h="28559">
                <a:moveTo>
                  <a:pt x="68950" y="28558"/>
                </a:moveTo>
                <a:lnTo>
                  <a:pt x="68946" y="28559"/>
                </a:lnTo>
                <a:cubicBezTo>
                  <a:pt x="42021" y="28559"/>
                  <a:pt x="17645" y="17646"/>
                  <a:pt x="0" y="0"/>
                </a:cubicBezTo>
                <a:cubicBezTo>
                  <a:pt x="17645" y="17645"/>
                  <a:pt x="42021" y="28559"/>
                  <a:pt x="68947" y="28558"/>
                </a:cubicBezTo>
                <a:lnTo>
                  <a:pt x="68950" y="2855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xmlns="" id="{DDBE7A7D-663B-4585-87BA-1EF24748C180}"/>
              </a:ext>
            </a:extLst>
          </p:cNvPr>
          <p:cNvGrpSpPr/>
          <p:nvPr/>
        </p:nvGrpSpPr>
        <p:grpSpPr>
          <a:xfrm>
            <a:off x="5012084" y="1954786"/>
            <a:ext cx="242253" cy="242253"/>
            <a:chOff x="8698000" y="2078605"/>
            <a:chExt cx="299236" cy="299236"/>
          </a:xfrm>
        </p:grpSpPr>
        <p:sp>
          <p:nvSpPr>
            <p:cNvPr id="411" name="Oval 410">
              <a:extLst>
                <a:ext uri="{FF2B5EF4-FFF2-40B4-BE49-F238E27FC236}">
                  <a16:creationId xmlns:a16="http://schemas.microsoft.com/office/drawing/2014/main" xmlns="" id="{36733136-AACE-4C7D-86AE-09429DC5218E}"/>
                </a:ext>
              </a:extLst>
            </p:cNvPr>
            <p:cNvSpPr/>
            <p:nvPr/>
          </p:nvSpPr>
          <p:spPr>
            <a:xfrm>
              <a:off x="8698000" y="2078605"/>
              <a:ext cx="299236" cy="2992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xmlns="" id="{A9E88083-0E44-408B-AF0C-978CB5A1646A}"/>
                </a:ext>
              </a:extLst>
            </p:cNvPr>
            <p:cNvGrpSpPr/>
            <p:nvPr/>
          </p:nvGrpSpPr>
          <p:grpSpPr>
            <a:xfrm>
              <a:off x="8764258" y="2208024"/>
              <a:ext cx="216330" cy="120101"/>
              <a:chOff x="7984484" y="774948"/>
              <a:chExt cx="928207" cy="515319"/>
            </a:xfrm>
          </p:grpSpPr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xmlns="" id="{C8DE0A7A-34E2-4194-A2B0-C095797A1E02}"/>
                  </a:ext>
                </a:extLst>
              </p:cNvPr>
              <p:cNvSpPr/>
              <p:nvPr/>
            </p:nvSpPr>
            <p:spPr>
              <a:xfrm rot="18900000">
                <a:off x="8117924" y="1068542"/>
                <a:ext cx="195010" cy="195010"/>
              </a:xfrm>
              <a:custGeom>
                <a:avLst/>
                <a:gdLst>
                  <a:gd name="connsiteX0" fmla="*/ 195010 w 195010"/>
                  <a:gd name="connsiteY0" fmla="*/ 0 h 195010"/>
                  <a:gd name="connsiteX1" fmla="*/ 195010 w 195010"/>
                  <a:gd name="connsiteY1" fmla="*/ 97506 h 195010"/>
                  <a:gd name="connsiteX2" fmla="*/ 135458 w 195010"/>
                  <a:gd name="connsiteY2" fmla="*/ 187349 h 195010"/>
                  <a:gd name="connsiteX3" fmla="*/ 97509 w 195010"/>
                  <a:gd name="connsiteY3" fmla="*/ 195010 h 195010"/>
                  <a:gd name="connsiteX4" fmla="*/ 97506 w 195010"/>
                  <a:gd name="connsiteY4" fmla="*/ 195010 h 195010"/>
                  <a:gd name="connsiteX5" fmla="*/ 1 w 195010"/>
                  <a:gd name="connsiteY5" fmla="*/ 97505 h 195010"/>
                  <a:gd name="connsiteX6" fmla="*/ 97506 w 195010"/>
                  <a:gd name="connsiteY6" fmla="*/ 0 h 195010"/>
                  <a:gd name="connsiteX7" fmla="*/ 195010 w 195010"/>
                  <a:gd name="connsiteY7" fmla="*/ 0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010" h="195010">
                    <a:moveTo>
                      <a:pt x="195010" y="0"/>
                    </a:moveTo>
                    <a:lnTo>
                      <a:pt x="195010" y="97506"/>
                    </a:lnTo>
                    <a:cubicBezTo>
                      <a:pt x="195010" y="137894"/>
                      <a:pt x="170455" y="172547"/>
                      <a:pt x="135458" y="187349"/>
                    </a:cubicBezTo>
                    <a:lnTo>
                      <a:pt x="97509" y="195010"/>
                    </a:lnTo>
                    <a:lnTo>
                      <a:pt x="97506" y="195010"/>
                    </a:lnTo>
                    <a:cubicBezTo>
                      <a:pt x="43655" y="195011"/>
                      <a:pt x="0" y="151356"/>
                      <a:pt x="1" y="97505"/>
                    </a:cubicBezTo>
                    <a:cubicBezTo>
                      <a:pt x="1" y="43655"/>
                      <a:pt x="43655" y="1"/>
                      <a:pt x="97506" y="0"/>
                    </a:cubicBezTo>
                    <a:lnTo>
                      <a:pt x="19501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xmlns="" id="{6C879D59-849D-47E3-B0AA-D4A0A3D8EE9C}"/>
                  </a:ext>
                </a:extLst>
              </p:cNvPr>
              <p:cNvSpPr/>
              <p:nvPr/>
            </p:nvSpPr>
            <p:spPr>
              <a:xfrm rot="18900000">
                <a:off x="8095800" y="779725"/>
                <a:ext cx="816891" cy="195010"/>
              </a:xfrm>
              <a:custGeom>
                <a:avLst/>
                <a:gdLst>
                  <a:gd name="connsiteX0" fmla="*/ 788333 w 816891"/>
                  <a:gd name="connsiteY0" fmla="*/ 28559 h 195010"/>
                  <a:gd name="connsiteX1" fmla="*/ 816891 w 816891"/>
                  <a:gd name="connsiteY1" fmla="*/ 97505 h 195010"/>
                  <a:gd name="connsiteX2" fmla="*/ 719386 w 816891"/>
                  <a:gd name="connsiteY2" fmla="*/ 195010 h 195010"/>
                  <a:gd name="connsiteX3" fmla="*/ 0 w 816891"/>
                  <a:gd name="connsiteY3" fmla="*/ 195010 h 195010"/>
                  <a:gd name="connsiteX4" fmla="*/ 37949 w 816891"/>
                  <a:gd name="connsiteY4" fmla="*/ 187349 h 195010"/>
                  <a:gd name="connsiteX5" fmla="*/ 97501 w 816891"/>
                  <a:gd name="connsiteY5" fmla="*/ 97506 h 195010"/>
                  <a:gd name="connsiteX6" fmla="*/ 97501 w 816891"/>
                  <a:gd name="connsiteY6" fmla="*/ 0 h 195010"/>
                  <a:gd name="connsiteX7" fmla="*/ 719386 w 816891"/>
                  <a:gd name="connsiteY7" fmla="*/ 0 h 195010"/>
                  <a:gd name="connsiteX8" fmla="*/ 788333 w 816891"/>
                  <a:gd name="connsiteY8" fmla="*/ 28559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6891" h="195010">
                    <a:moveTo>
                      <a:pt x="788333" y="28559"/>
                    </a:moveTo>
                    <a:cubicBezTo>
                      <a:pt x="805978" y="46203"/>
                      <a:pt x="816891" y="70580"/>
                      <a:pt x="816891" y="97505"/>
                    </a:cubicBezTo>
                    <a:cubicBezTo>
                      <a:pt x="816892" y="151356"/>
                      <a:pt x="773238" y="195010"/>
                      <a:pt x="719386" y="195010"/>
                    </a:cubicBezTo>
                    <a:lnTo>
                      <a:pt x="0" y="195010"/>
                    </a:lnTo>
                    <a:lnTo>
                      <a:pt x="37949" y="187349"/>
                    </a:lnTo>
                    <a:cubicBezTo>
                      <a:pt x="72946" y="172547"/>
                      <a:pt x="97501" y="137894"/>
                      <a:pt x="97501" y="97506"/>
                    </a:cubicBezTo>
                    <a:lnTo>
                      <a:pt x="97501" y="0"/>
                    </a:lnTo>
                    <a:lnTo>
                      <a:pt x="719386" y="0"/>
                    </a:lnTo>
                    <a:cubicBezTo>
                      <a:pt x="746312" y="1"/>
                      <a:pt x="770688" y="10914"/>
                      <a:pt x="788333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xmlns="" id="{42F31D99-E2A6-4A62-AF4C-A962F1DD93C7}"/>
                  </a:ext>
                </a:extLst>
              </p:cNvPr>
              <p:cNvSpPr/>
              <p:nvPr/>
            </p:nvSpPr>
            <p:spPr>
              <a:xfrm rot="18900000">
                <a:off x="7984484" y="774948"/>
                <a:ext cx="195010" cy="515319"/>
              </a:xfrm>
              <a:custGeom>
                <a:avLst/>
                <a:gdLst>
                  <a:gd name="connsiteX0" fmla="*/ 166451 w 195010"/>
                  <a:gd name="connsiteY0" fmla="*/ 28559 h 515319"/>
                  <a:gd name="connsiteX1" fmla="*/ 195010 w 195010"/>
                  <a:gd name="connsiteY1" fmla="*/ 97505 h 515319"/>
                  <a:gd name="connsiteX2" fmla="*/ 195010 w 195010"/>
                  <a:gd name="connsiteY2" fmla="*/ 348867 h 515319"/>
                  <a:gd name="connsiteX3" fmla="*/ 97506 w 195010"/>
                  <a:gd name="connsiteY3" fmla="*/ 348867 h 515319"/>
                  <a:gd name="connsiteX4" fmla="*/ 1 w 195010"/>
                  <a:gd name="connsiteY4" fmla="*/ 446372 h 515319"/>
                  <a:gd name="connsiteX5" fmla="*/ 28559 w 195010"/>
                  <a:gd name="connsiteY5" fmla="*/ 515319 h 515319"/>
                  <a:gd name="connsiteX6" fmla="*/ 0 w 195010"/>
                  <a:gd name="connsiteY6" fmla="*/ 446373 h 515319"/>
                  <a:gd name="connsiteX7" fmla="*/ 0 w 195010"/>
                  <a:gd name="connsiteY7" fmla="*/ 97505 h 515319"/>
                  <a:gd name="connsiteX8" fmla="*/ 97505 w 195010"/>
                  <a:gd name="connsiteY8" fmla="*/ 0 h 515319"/>
                  <a:gd name="connsiteX9" fmla="*/ 166451 w 195010"/>
                  <a:gd name="connsiteY9" fmla="*/ 28559 h 51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10" h="515319">
                    <a:moveTo>
                      <a:pt x="166451" y="28559"/>
                    </a:moveTo>
                    <a:cubicBezTo>
                      <a:pt x="184097" y="46204"/>
                      <a:pt x="195010" y="70580"/>
                      <a:pt x="195010" y="97505"/>
                    </a:cubicBezTo>
                    <a:lnTo>
                      <a:pt x="195010" y="348867"/>
                    </a:lnTo>
                    <a:lnTo>
                      <a:pt x="97506" y="348867"/>
                    </a:lnTo>
                    <a:cubicBezTo>
                      <a:pt x="43655" y="348868"/>
                      <a:pt x="1" y="392522"/>
                      <a:pt x="1" y="446372"/>
                    </a:cubicBezTo>
                    <a:cubicBezTo>
                      <a:pt x="0" y="473298"/>
                      <a:pt x="10914" y="497675"/>
                      <a:pt x="28559" y="515319"/>
                    </a:cubicBezTo>
                    <a:cubicBezTo>
                      <a:pt x="10914" y="497675"/>
                      <a:pt x="0" y="473299"/>
                      <a:pt x="0" y="446373"/>
                    </a:cubicBezTo>
                    <a:lnTo>
                      <a:pt x="0" y="97505"/>
                    </a:lnTo>
                    <a:cubicBezTo>
                      <a:pt x="0" y="43655"/>
                      <a:pt x="43654" y="1"/>
                      <a:pt x="97505" y="0"/>
                    </a:cubicBezTo>
                    <a:cubicBezTo>
                      <a:pt x="124431" y="0"/>
                      <a:pt x="148807" y="10914"/>
                      <a:pt x="166451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xmlns="" id="{F620ADF0-B03B-47E1-AD6F-8907782D669C}"/>
              </a:ext>
            </a:extLst>
          </p:cNvPr>
          <p:cNvGrpSpPr/>
          <p:nvPr/>
        </p:nvGrpSpPr>
        <p:grpSpPr>
          <a:xfrm>
            <a:off x="5012084" y="2910847"/>
            <a:ext cx="242253" cy="242253"/>
            <a:chOff x="8698000" y="2078605"/>
            <a:chExt cx="299236" cy="299236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xmlns="" id="{97F6C88C-1BB3-41C5-9C14-34A7CA456B33}"/>
                </a:ext>
              </a:extLst>
            </p:cNvPr>
            <p:cNvSpPr/>
            <p:nvPr/>
          </p:nvSpPr>
          <p:spPr>
            <a:xfrm>
              <a:off x="8698000" y="2078605"/>
              <a:ext cx="299236" cy="2992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xmlns="" id="{BC41CE27-A14B-4160-AF0B-D697F932ACD1}"/>
                </a:ext>
              </a:extLst>
            </p:cNvPr>
            <p:cNvGrpSpPr/>
            <p:nvPr/>
          </p:nvGrpSpPr>
          <p:grpSpPr>
            <a:xfrm>
              <a:off x="8764258" y="2208024"/>
              <a:ext cx="216330" cy="120101"/>
              <a:chOff x="7984484" y="774948"/>
              <a:chExt cx="928207" cy="515319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xmlns="" id="{BB6E3D34-42FC-4254-8871-9EE53C418B3D}"/>
                  </a:ext>
                </a:extLst>
              </p:cNvPr>
              <p:cNvSpPr/>
              <p:nvPr/>
            </p:nvSpPr>
            <p:spPr>
              <a:xfrm rot="18900000">
                <a:off x="8117924" y="1068542"/>
                <a:ext cx="195010" cy="195010"/>
              </a:xfrm>
              <a:custGeom>
                <a:avLst/>
                <a:gdLst>
                  <a:gd name="connsiteX0" fmla="*/ 195010 w 195010"/>
                  <a:gd name="connsiteY0" fmla="*/ 0 h 195010"/>
                  <a:gd name="connsiteX1" fmla="*/ 195010 w 195010"/>
                  <a:gd name="connsiteY1" fmla="*/ 97506 h 195010"/>
                  <a:gd name="connsiteX2" fmla="*/ 135458 w 195010"/>
                  <a:gd name="connsiteY2" fmla="*/ 187349 h 195010"/>
                  <a:gd name="connsiteX3" fmla="*/ 97509 w 195010"/>
                  <a:gd name="connsiteY3" fmla="*/ 195010 h 195010"/>
                  <a:gd name="connsiteX4" fmla="*/ 97506 w 195010"/>
                  <a:gd name="connsiteY4" fmla="*/ 195010 h 195010"/>
                  <a:gd name="connsiteX5" fmla="*/ 1 w 195010"/>
                  <a:gd name="connsiteY5" fmla="*/ 97505 h 195010"/>
                  <a:gd name="connsiteX6" fmla="*/ 97506 w 195010"/>
                  <a:gd name="connsiteY6" fmla="*/ 0 h 195010"/>
                  <a:gd name="connsiteX7" fmla="*/ 195010 w 195010"/>
                  <a:gd name="connsiteY7" fmla="*/ 0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010" h="195010">
                    <a:moveTo>
                      <a:pt x="195010" y="0"/>
                    </a:moveTo>
                    <a:lnTo>
                      <a:pt x="195010" y="97506"/>
                    </a:lnTo>
                    <a:cubicBezTo>
                      <a:pt x="195010" y="137894"/>
                      <a:pt x="170455" y="172547"/>
                      <a:pt x="135458" y="187349"/>
                    </a:cubicBezTo>
                    <a:lnTo>
                      <a:pt x="97509" y="195010"/>
                    </a:lnTo>
                    <a:lnTo>
                      <a:pt x="97506" y="195010"/>
                    </a:lnTo>
                    <a:cubicBezTo>
                      <a:pt x="43655" y="195011"/>
                      <a:pt x="0" y="151356"/>
                      <a:pt x="1" y="97505"/>
                    </a:cubicBezTo>
                    <a:cubicBezTo>
                      <a:pt x="1" y="43655"/>
                      <a:pt x="43655" y="1"/>
                      <a:pt x="97506" y="0"/>
                    </a:cubicBezTo>
                    <a:lnTo>
                      <a:pt x="19501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xmlns="" id="{2F495C81-0743-41B9-A5D8-4A36A030A94A}"/>
                  </a:ext>
                </a:extLst>
              </p:cNvPr>
              <p:cNvSpPr/>
              <p:nvPr/>
            </p:nvSpPr>
            <p:spPr>
              <a:xfrm rot="18900000">
                <a:off x="8095800" y="779725"/>
                <a:ext cx="816891" cy="195010"/>
              </a:xfrm>
              <a:custGeom>
                <a:avLst/>
                <a:gdLst>
                  <a:gd name="connsiteX0" fmla="*/ 788333 w 816891"/>
                  <a:gd name="connsiteY0" fmla="*/ 28559 h 195010"/>
                  <a:gd name="connsiteX1" fmla="*/ 816891 w 816891"/>
                  <a:gd name="connsiteY1" fmla="*/ 97505 h 195010"/>
                  <a:gd name="connsiteX2" fmla="*/ 719386 w 816891"/>
                  <a:gd name="connsiteY2" fmla="*/ 195010 h 195010"/>
                  <a:gd name="connsiteX3" fmla="*/ 0 w 816891"/>
                  <a:gd name="connsiteY3" fmla="*/ 195010 h 195010"/>
                  <a:gd name="connsiteX4" fmla="*/ 37949 w 816891"/>
                  <a:gd name="connsiteY4" fmla="*/ 187349 h 195010"/>
                  <a:gd name="connsiteX5" fmla="*/ 97501 w 816891"/>
                  <a:gd name="connsiteY5" fmla="*/ 97506 h 195010"/>
                  <a:gd name="connsiteX6" fmla="*/ 97501 w 816891"/>
                  <a:gd name="connsiteY6" fmla="*/ 0 h 195010"/>
                  <a:gd name="connsiteX7" fmla="*/ 719386 w 816891"/>
                  <a:gd name="connsiteY7" fmla="*/ 0 h 195010"/>
                  <a:gd name="connsiteX8" fmla="*/ 788333 w 816891"/>
                  <a:gd name="connsiteY8" fmla="*/ 28559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6891" h="195010">
                    <a:moveTo>
                      <a:pt x="788333" y="28559"/>
                    </a:moveTo>
                    <a:cubicBezTo>
                      <a:pt x="805978" y="46203"/>
                      <a:pt x="816891" y="70580"/>
                      <a:pt x="816891" y="97505"/>
                    </a:cubicBezTo>
                    <a:cubicBezTo>
                      <a:pt x="816892" y="151356"/>
                      <a:pt x="773238" y="195010"/>
                      <a:pt x="719386" y="195010"/>
                    </a:cubicBezTo>
                    <a:lnTo>
                      <a:pt x="0" y="195010"/>
                    </a:lnTo>
                    <a:lnTo>
                      <a:pt x="37949" y="187349"/>
                    </a:lnTo>
                    <a:cubicBezTo>
                      <a:pt x="72946" y="172547"/>
                      <a:pt x="97501" y="137894"/>
                      <a:pt x="97501" y="97506"/>
                    </a:cubicBezTo>
                    <a:lnTo>
                      <a:pt x="97501" y="0"/>
                    </a:lnTo>
                    <a:lnTo>
                      <a:pt x="719386" y="0"/>
                    </a:lnTo>
                    <a:cubicBezTo>
                      <a:pt x="746312" y="1"/>
                      <a:pt x="770688" y="10914"/>
                      <a:pt x="788333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xmlns="" id="{795BFCEB-AAB4-4702-B885-8F45A0A84735}"/>
                  </a:ext>
                </a:extLst>
              </p:cNvPr>
              <p:cNvSpPr/>
              <p:nvPr/>
            </p:nvSpPr>
            <p:spPr>
              <a:xfrm rot="18900000">
                <a:off x="7984484" y="774948"/>
                <a:ext cx="195010" cy="515319"/>
              </a:xfrm>
              <a:custGeom>
                <a:avLst/>
                <a:gdLst>
                  <a:gd name="connsiteX0" fmla="*/ 166451 w 195010"/>
                  <a:gd name="connsiteY0" fmla="*/ 28559 h 515319"/>
                  <a:gd name="connsiteX1" fmla="*/ 195010 w 195010"/>
                  <a:gd name="connsiteY1" fmla="*/ 97505 h 515319"/>
                  <a:gd name="connsiteX2" fmla="*/ 195010 w 195010"/>
                  <a:gd name="connsiteY2" fmla="*/ 348867 h 515319"/>
                  <a:gd name="connsiteX3" fmla="*/ 97506 w 195010"/>
                  <a:gd name="connsiteY3" fmla="*/ 348867 h 515319"/>
                  <a:gd name="connsiteX4" fmla="*/ 1 w 195010"/>
                  <a:gd name="connsiteY4" fmla="*/ 446372 h 515319"/>
                  <a:gd name="connsiteX5" fmla="*/ 28559 w 195010"/>
                  <a:gd name="connsiteY5" fmla="*/ 515319 h 515319"/>
                  <a:gd name="connsiteX6" fmla="*/ 0 w 195010"/>
                  <a:gd name="connsiteY6" fmla="*/ 446373 h 515319"/>
                  <a:gd name="connsiteX7" fmla="*/ 0 w 195010"/>
                  <a:gd name="connsiteY7" fmla="*/ 97505 h 515319"/>
                  <a:gd name="connsiteX8" fmla="*/ 97505 w 195010"/>
                  <a:gd name="connsiteY8" fmla="*/ 0 h 515319"/>
                  <a:gd name="connsiteX9" fmla="*/ 166451 w 195010"/>
                  <a:gd name="connsiteY9" fmla="*/ 28559 h 51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10" h="515319">
                    <a:moveTo>
                      <a:pt x="166451" y="28559"/>
                    </a:moveTo>
                    <a:cubicBezTo>
                      <a:pt x="184097" y="46204"/>
                      <a:pt x="195010" y="70580"/>
                      <a:pt x="195010" y="97505"/>
                    </a:cubicBezTo>
                    <a:lnTo>
                      <a:pt x="195010" y="348867"/>
                    </a:lnTo>
                    <a:lnTo>
                      <a:pt x="97506" y="348867"/>
                    </a:lnTo>
                    <a:cubicBezTo>
                      <a:pt x="43655" y="348868"/>
                      <a:pt x="1" y="392522"/>
                      <a:pt x="1" y="446372"/>
                    </a:cubicBezTo>
                    <a:cubicBezTo>
                      <a:pt x="0" y="473298"/>
                      <a:pt x="10914" y="497675"/>
                      <a:pt x="28559" y="515319"/>
                    </a:cubicBezTo>
                    <a:cubicBezTo>
                      <a:pt x="10914" y="497675"/>
                      <a:pt x="0" y="473299"/>
                      <a:pt x="0" y="446373"/>
                    </a:cubicBezTo>
                    <a:lnTo>
                      <a:pt x="0" y="97505"/>
                    </a:lnTo>
                    <a:cubicBezTo>
                      <a:pt x="0" y="43655"/>
                      <a:pt x="43654" y="1"/>
                      <a:pt x="97505" y="0"/>
                    </a:cubicBezTo>
                    <a:cubicBezTo>
                      <a:pt x="124431" y="0"/>
                      <a:pt x="148807" y="10914"/>
                      <a:pt x="166451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56" name="Title 1"/>
          <p:cNvSpPr txBox="1">
            <a:spLocks/>
          </p:cNvSpPr>
          <p:nvPr/>
        </p:nvSpPr>
        <p:spPr>
          <a:xfrm>
            <a:off x="400942" y="211061"/>
            <a:ext cx="8379818" cy="7048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99" kern="1200" spc="-70" baseline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7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拡張性のある自動化を提供</a:t>
            </a:r>
            <a:r>
              <a:rPr kumimoji="0" lang="en-US" altLang="ja-JP" sz="27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kumimoji="0" lang="en-US" altLang="ja-JP" sz="27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0" lang="en-US" sz="18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Software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Defined Access</a:t>
            </a:r>
            <a:endParaRPr kumimoji="0" lang="en-US" sz="2400" b="0" i="0" u="none" strike="noStrike" kern="1200" cap="none" spc="-7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7" name="テキスト ボックス 3"/>
          <p:cNvSpPr txBox="1"/>
          <p:nvPr/>
        </p:nvSpPr>
        <p:spPr>
          <a:xfrm>
            <a:off x="7472963" y="58923"/>
            <a:ext cx="1545616" cy="369332"/>
          </a:xfrm>
          <a:prstGeom prst="rect">
            <a:avLst/>
          </a:prstGeom>
          <a:solidFill>
            <a:srgbClr val="57B74E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15570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3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4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4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5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 animBg="1"/>
      <p:bldP spid="61" grpId="0" animBg="1"/>
      <p:bldP spid="153" grpId="0" animBg="1"/>
      <p:bldP spid="151" grpId="0" animBg="1"/>
      <p:bldP spid="134" grpId="0" animBg="1"/>
      <p:bldP spid="165" grpId="0" animBg="1"/>
      <p:bldP spid="163" grpId="0" animBg="1"/>
      <p:bldP spid="161" grpId="0" animBg="1"/>
      <p:bldP spid="175" grpId="0" animBg="1"/>
      <p:bldP spid="173" grpId="0" animBg="1"/>
      <p:bldP spid="171" grpId="0" animBg="1"/>
      <p:bldP spid="236" grpId="0" animBg="1"/>
      <p:bldP spid="234" grpId="0" animBg="1"/>
      <p:bldP spid="232" grpId="0" animBg="1"/>
      <p:bldP spid="246" grpId="0" animBg="1"/>
      <p:bldP spid="244" grpId="0" animBg="1"/>
      <p:bldP spid="242" grpId="0" animBg="1"/>
      <p:bldP spid="333" grpId="0" animBg="1"/>
      <p:bldP spid="334" grpId="0" animBg="1"/>
      <p:bldP spid="335" grpId="0" animBg="1"/>
      <p:bldP spid="305" grpId="0" animBg="1"/>
      <p:bldP spid="303" grpId="0" animBg="1"/>
      <p:bldP spid="296" grpId="0" animBg="1"/>
      <p:bldP spid="294" grpId="0" animBg="1"/>
      <p:bldP spid="287" grpId="0" animBg="1"/>
      <p:bldP spid="285" grpId="0" animBg="1"/>
      <p:bldP spid="276" grpId="0" animBg="1"/>
      <p:bldP spid="307" grpId="0" animBg="1"/>
      <p:bldP spid="298" grpId="0" animBg="1"/>
      <p:bldP spid="289" grpId="0" animBg="1"/>
      <p:bldP spid="280" grpId="0" animBg="1"/>
      <p:bldP spid="278" grpId="0" animBg="1"/>
      <p:bldP spid="269" grpId="0" animBg="1"/>
      <p:bldP spid="271" grpId="0" animBg="1"/>
      <p:bldP spid="267" grpId="0" animBg="1"/>
      <p:bldP spid="262" grpId="0" animBg="1"/>
      <p:bldP spid="260" grpId="0" animBg="1"/>
      <p:bldP spid="258" grpId="0" animBg="1"/>
      <p:bldP spid="24" grpId="0" animBg="1"/>
      <p:bldP spid="391" grpId="0"/>
      <p:bldP spid="392" grpId="0" animBg="1"/>
      <p:bldP spid="393" grpId="0" animBg="1"/>
      <p:bldP spid="394" grpId="0"/>
      <p:bldP spid="395" grpId="0"/>
      <p:bldP spid="396" grpId="0" animBg="1"/>
      <p:bldP spid="396" grpId="1" animBg="1"/>
      <p:bldP spid="397" grpId="0" animBg="1"/>
      <p:bldP spid="397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3857624" y="1201738"/>
            <a:ext cx="5095875" cy="3389312"/>
          </a:xfr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ダウンロード</a:t>
            </a:r>
            <a:r>
              <a:rPr kumimoji="1" lang="en-US" altLang="ja-JP" dirty="0" smtClean="0">
                <a:latin typeface="+mn-ea"/>
                <a:ea typeface="+mn-ea"/>
              </a:rPr>
              <a:t>URL</a:t>
            </a:r>
            <a:endParaRPr kumimoji="1" lang="en-US" altLang="ja-JP" dirty="0" smtClean="0">
              <a:latin typeface="+mn-ea"/>
              <a:ea typeface="+mn-ea"/>
              <a:hlinkClick r:id="rId2"/>
            </a:endParaRPr>
          </a:p>
          <a:p>
            <a:r>
              <a:rPr kumimoji="1" lang="en-US" altLang="ja-JP" dirty="0" smtClean="0">
                <a:hlinkClick r:id="rId2"/>
              </a:rPr>
              <a:t>https</a:t>
            </a:r>
            <a:r>
              <a:rPr kumimoji="1" lang="en-US" altLang="ja-JP" dirty="0">
                <a:hlinkClick r:id="rId2"/>
              </a:rPr>
              <a:t>://</a:t>
            </a:r>
            <a:r>
              <a:rPr kumimoji="1" lang="en-US" altLang="ja-JP" dirty="0" smtClean="0">
                <a:hlinkClick r:id="rId2"/>
              </a:rPr>
              <a:t>www.cisco.com/c/dam/global/ja_jp/products/catalog/pdf/cisco_dna_nyumon.pdf</a:t>
            </a:r>
            <a:r>
              <a:rPr kumimoji="1" lang="en-US" altLang="ja-JP" dirty="0" smtClean="0"/>
              <a:t> </a:t>
            </a:r>
          </a:p>
          <a:p>
            <a:r>
              <a:rPr kumimoji="1" lang="ja-JP" altLang="en-US" dirty="0" smtClean="0">
                <a:latin typeface="+mn-ea"/>
                <a:ea typeface="+mn-ea"/>
              </a:rPr>
              <a:t>印刷版は、各営業までお問い合わせ下さい</a:t>
            </a:r>
            <a:endParaRPr kumimoji="1" lang="en-US" altLang="ja-JP" dirty="0" smtClean="0">
              <a:latin typeface="+mn-ea"/>
              <a:ea typeface="+mn-ea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「</a:t>
            </a:r>
            <a:r>
              <a:rPr kumimoji="1" lang="en-US" altLang="ja-JP" dirty="0" smtClean="0">
                <a:latin typeface="+mn-ea"/>
                <a:ea typeface="+mn-ea"/>
              </a:rPr>
              <a:t>Cisco DNA</a:t>
            </a:r>
            <a:r>
              <a:rPr kumimoji="1" lang="ja-JP" altLang="en-US" dirty="0" smtClean="0">
                <a:latin typeface="+mn-ea"/>
                <a:ea typeface="+mn-ea"/>
              </a:rPr>
              <a:t>入門」カタログもぜひご覧ください</a:t>
            </a:r>
            <a:endParaRPr kumimoji="1" lang="ja-JP" altLang="en-US" dirty="0">
              <a:latin typeface="+mn-ea"/>
              <a:ea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1062229"/>
            <a:ext cx="2590800" cy="366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2" t="12308" r="10239" b="8029"/>
          <a:stretch/>
        </p:blipFill>
        <p:spPr>
          <a:xfrm>
            <a:off x="2739417" y="2450577"/>
            <a:ext cx="5020970" cy="2586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Cisco Catalyst </a:t>
            </a:r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9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000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ファミリ</a:t>
            </a:r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2000" dirty="0">
                <a:latin typeface="MS PGothic" charset="-128"/>
                <a:ea typeface="MS PGothic" charset="-128"/>
                <a:cs typeface="MS PGothic" charset="-128"/>
              </a:rPr>
              <a:t>共通の特性を持つ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83071" y="3157555"/>
            <a:ext cx="1665782" cy="438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srgbClr val="00BCEB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Catalyst 9300 </a:t>
            </a:r>
          </a:p>
          <a:p>
            <a:pPr algn="ctr" defTabSz="457189">
              <a:defRPr/>
            </a:pPr>
            <a:r>
              <a:rPr lang="ja-JP" altLang="en-US" sz="1050" dirty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固定型</a:t>
            </a: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アクセス</a:t>
            </a:r>
            <a:r>
              <a:rPr lang="en-US" altLang="ja-JP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endParaRPr lang="en-US" sz="1050" dirty="0">
              <a:solidFill>
                <a:srgbClr val="282828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65995" y="2986675"/>
            <a:ext cx="208868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srgbClr val="00BCEB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Catalyst 9400</a:t>
            </a:r>
          </a:p>
          <a:p>
            <a:pPr algn="ctr" defTabSz="457189">
              <a:defRPr/>
            </a:pP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モジュラ型アクセス</a:t>
            </a:r>
            <a:r>
              <a:rPr lang="en-US" altLang="ja-JP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endParaRPr lang="en-US" sz="1050" dirty="0">
              <a:solidFill>
                <a:srgbClr val="282828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70944" y="4053053"/>
            <a:ext cx="143567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srgbClr val="00BCEB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Catalyst 9500</a:t>
            </a:r>
          </a:p>
          <a:p>
            <a:pPr algn="ctr" defTabSz="457189">
              <a:defRPr/>
            </a:pPr>
            <a:r>
              <a:rPr lang="ja-JP" altLang="en-US" sz="1050" dirty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固定型</a:t>
            </a: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コア</a:t>
            </a:r>
            <a:r>
              <a:rPr lang="en-US" altLang="ja-JP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endParaRPr lang="en-US" sz="1050" dirty="0">
              <a:solidFill>
                <a:srgbClr val="282828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3506987" y="1130114"/>
            <a:ext cx="1475668" cy="1374757"/>
            <a:chOff x="301540" y="1816224"/>
            <a:chExt cx="1261229" cy="1138470"/>
          </a:xfrm>
        </p:grpSpPr>
        <p:sp>
          <p:nvSpPr>
            <p:cNvPr id="18" name="32-Point Star 74"/>
            <p:cNvSpPr/>
            <p:nvPr/>
          </p:nvSpPr>
          <p:spPr>
            <a:xfrm>
              <a:off x="301540" y="1816224"/>
              <a:ext cx="1218752" cy="1138470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20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9" name="Rounded Rectangle 75"/>
            <p:cNvSpPr/>
            <p:nvPr/>
          </p:nvSpPr>
          <p:spPr>
            <a:xfrm>
              <a:off x="301540" y="2284505"/>
              <a:ext cx="1261229" cy="2307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統合された</a:t>
              </a:r>
              <a:r>
                <a:rPr 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OS</a:t>
              </a:r>
            </a:p>
            <a:p>
              <a:pPr algn="ctr" defTabSz="457189"/>
              <a:r>
                <a:rPr lang="en-US" sz="1200" b="1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Open IOS-XE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63105" y="1152440"/>
            <a:ext cx="1371409" cy="1333092"/>
            <a:chOff x="301540" y="2944583"/>
            <a:chExt cx="1218752" cy="1138470"/>
          </a:xfrm>
        </p:grpSpPr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xmlns="" id="{414BE6AB-9747-463C-AF53-17E08DF57934}"/>
                </a:ext>
              </a:extLst>
            </p:cNvPr>
            <p:cNvSpPr txBox="1">
              <a:spLocks/>
            </p:cNvSpPr>
            <p:nvPr/>
          </p:nvSpPr>
          <p:spPr>
            <a:xfrm>
              <a:off x="484206" y="3327745"/>
              <a:ext cx="830654" cy="23091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/>
              <a:r>
                <a:rPr lang="en-US" sz="1200" dirty="0">
                  <a:solidFill>
                    <a:srgbClr val="4472C4">
                      <a:lumMod val="50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Secure</a:t>
              </a:r>
            </a:p>
            <a:p>
              <a:pPr algn="l" defTabSz="914378">
                <a:spcBef>
                  <a:spcPts val="300"/>
                </a:spcBef>
              </a:pPr>
              <a:r>
                <a:rPr lang="en-US" sz="1200" dirty="0">
                  <a:solidFill>
                    <a:prstClr val="black"/>
                  </a:solidFill>
                  <a:latin typeface="MS PGothic" charset="-128"/>
                  <a:ea typeface="MS PGothic" charset="-128"/>
                  <a:cs typeface="MS PGothic" charset="-128"/>
                </a:rPr>
                <a:t/>
              </a:r>
              <a:br>
                <a:rPr lang="en-US" sz="1200" dirty="0">
                  <a:solidFill>
                    <a:prstClr val="black"/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endParaRPr lang="en-US" sz="1200" dirty="0">
                <a:solidFill>
                  <a:prstClr val="black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2" name="32-Point Star 58"/>
            <p:cNvSpPr/>
            <p:nvPr/>
          </p:nvSpPr>
          <p:spPr>
            <a:xfrm>
              <a:off x="301540" y="2944583"/>
              <a:ext cx="1218752" cy="1138470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20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3" name="Rounded Rectangle 69"/>
            <p:cNvSpPr/>
            <p:nvPr/>
          </p:nvSpPr>
          <p:spPr>
            <a:xfrm>
              <a:off x="334195" y="3170660"/>
              <a:ext cx="1163177" cy="6966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統合された</a:t>
              </a:r>
              <a:r>
                <a:rPr lang="en-US" altLang="ja-JP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/>
              </a:r>
              <a:br>
                <a:rPr lang="en-US" altLang="ja-JP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ライセンス</a:t>
              </a:r>
              <a:endParaRPr lang="en-US" sz="1200" dirty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703899" y="1177045"/>
            <a:ext cx="1461039" cy="1327826"/>
            <a:chOff x="301540" y="681752"/>
            <a:chExt cx="1250447" cy="1138470"/>
          </a:xfrm>
        </p:grpSpPr>
        <p:sp>
          <p:nvSpPr>
            <p:cNvPr id="25" name="32-Point Star 64"/>
            <p:cNvSpPr/>
            <p:nvPr/>
          </p:nvSpPr>
          <p:spPr>
            <a:xfrm>
              <a:off x="301540" y="681752"/>
              <a:ext cx="1218752" cy="1138470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20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" name="Rounded Rectangle 65"/>
            <p:cNvSpPr/>
            <p:nvPr/>
          </p:nvSpPr>
          <p:spPr>
            <a:xfrm>
              <a:off x="301540" y="1094312"/>
              <a:ext cx="1250447" cy="373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統合された</a:t>
              </a:r>
              <a:r>
                <a:rPr 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ASIC</a:t>
              </a:r>
            </a:p>
            <a:p>
              <a:pPr algn="ctr" defTabSz="457189"/>
              <a:r>
                <a:rPr lang="en-US" sz="1200" b="1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UADP 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" y="-2973"/>
            <a:ext cx="9141620" cy="5143500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3627836" y="3562796"/>
            <a:ext cx="1888331" cy="1000593"/>
            <a:chOff x="3133" y="1784"/>
            <a:chExt cx="1412" cy="748"/>
          </a:xfrm>
          <a:effectLst/>
        </p:grpSpPr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3133" y="1784"/>
              <a:ext cx="1412" cy="389"/>
            </a:xfrm>
            <a:custGeom>
              <a:avLst/>
              <a:gdLst>
                <a:gd name="T0" fmla="*/ 700 w 700"/>
                <a:gd name="T1" fmla="*/ 115 h 192"/>
                <a:gd name="T2" fmla="*/ 684 w 700"/>
                <a:gd name="T3" fmla="*/ 100 h 192"/>
                <a:gd name="T4" fmla="*/ 669 w 700"/>
                <a:gd name="T5" fmla="*/ 115 h 192"/>
                <a:gd name="T6" fmla="*/ 669 w 700"/>
                <a:gd name="T7" fmla="*/ 147 h 192"/>
                <a:gd name="T8" fmla="*/ 684 w 700"/>
                <a:gd name="T9" fmla="*/ 162 h 192"/>
                <a:gd name="T10" fmla="*/ 700 w 700"/>
                <a:gd name="T11" fmla="*/ 147 h 192"/>
                <a:gd name="T12" fmla="*/ 700 w 700"/>
                <a:gd name="T13" fmla="*/ 115 h 192"/>
                <a:gd name="T14" fmla="*/ 616 w 700"/>
                <a:gd name="T15" fmla="*/ 73 h 192"/>
                <a:gd name="T16" fmla="*/ 601 w 700"/>
                <a:gd name="T17" fmla="*/ 58 h 192"/>
                <a:gd name="T18" fmla="*/ 585 w 700"/>
                <a:gd name="T19" fmla="*/ 73 h 192"/>
                <a:gd name="T20" fmla="*/ 585 w 700"/>
                <a:gd name="T21" fmla="*/ 147 h 192"/>
                <a:gd name="T22" fmla="*/ 601 w 700"/>
                <a:gd name="T23" fmla="*/ 162 h 192"/>
                <a:gd name="T24" fmla="*/ 616 w 700"/>
                <a:gd name="T25" fmla="*/ 147 h 192"/>
                <a:gd name="T26" fmla="*/ 616 w 700"/>
                <a:gd name="T27" fmla="*/ 73 h 192"/>
                <a:gd name="T28" fmla="*/ 532 w 700"/>
                <a:gd name="T29" fmla="*/ 16 h 192"/>
                <a:gd name="T30" fmla="*/ 517 w 700"/>
                <a:gd name="T31" fmla="*/ 0 h 192"/>
                <a:gd name="T32" fmla="*/ 502 w 700"/>
                <a:gd name="T33" fmla="*/ 16 h 192"/>
                <a:gd name="T34" fmla="*/ 502 w 700"/>
                <a:gd name="T35" fmla="*/ 177 h 192"/>
                <a:gd name="T36" fmla="*/ 517 w 700"/>
                <a:gd name="T37" fmla="*/ 192 h 192"/>
                <a:gd name="T38" fmla="*/ 532 w 700"/>
                <a:gd name="T39" fmla="*/ 177 h 192"/>
                <a:gd name="T40" fmla="*/ 532 w 700"/>
                <a:gd name="T41" fmla="*/ 16 h 192"/>
                <a:gd name="T42" fmla="*/ 449 w 700"/>
                <a:gd name="T43" fmla="*/ 73 h 192"/>
                <a:gd name="T44" fmla="*/ 433 w 700"/>
                <a:gd name="T45" fmla="*/ 58 h 192"/>
                <a:gd name="T46" fmla="*/ 418 w 700"/>
                <a:gd name="T47" fmla="*/ 73 h 192"/>
                <a:gd name="T48" fmla="*/ 418 w 700"/>
                <a:gd name="T49" fmla="*/ 147 h 192"/>
                <a:gd name="T50" fmla="*/ 433 w 700"/>
                <a:gd name="T51" fmla="*/ 162 h 192"/>
                <a:gd name="T52" fmla="*/ 449 w 700"/>
                <a:gd name="T53" fmla="*/ 147 h 192"/>
                <a:gd name="T54" fmla="*/ 449 w 700"/>
                <a:gd name="T55" fmla="*/ 73 h 192"/>
                <a:gd name="T56" fmla="*/ 365 w 700"/>
                <a:gd name="T57" fmla="*/ 115 h 192"/>
                <a:gd name="T58" fmla="*/ 350 w 700"/>
                <a:gd name="T59" fmla="*/ 100 h 192"/>
                <a:gd name="T60" fmla="*/ 335 w 700"/>
                <a:gd name="T61" fmla="*/ 115 h 192"/>
                <a:gd name="T62" fmla="*/ 335 w 700"/>
                <a:gd name="T63" fmla="*/ 147 h 192"/>
                <a:gd name="T64" fmla="*/ 350 w 700"/>
                <a:gd name="T65" fmla="*/ 162 h 192"/>
                <a:gd name="T66" fmla="*/ 365 w 700"/>
                <a:gd name="T67" fmla="*/ 147 h 192"/>
                <a:gd name="T68" fmla="*/ 365 w 700"/>
                <a:gd name="T69" fmla="*/ 115 h 192"/>
                <a:gd name="T70" fmla="*/ 281 w 700"/>
                <a:gd name="T71" fmla="*/ 73 h 192"/>
                <a:gd name="T72" fmla="*/ 266 w 700"/>
                <a:gd name="T73" fmla="*/ 58 h 192"/>
                <a:gd name="T74" fmla="*/ 251 w 700"/>
                <a:gd name="T75" fmla="*/ 73 h 192"/>
                <a:gd name="T76" fmla="*/ 251 w 700"/>
                <a:gd name="T77" fmla="*/ 147 h 192"/>
                <a:gd name="T78" fmla="*/ 266 w 700"/>
                <a:gd name="T79" fmla="*/ 162 h 192"/>
                <a:gd name="T80" fmla="*/ 281 w 700"/>
                <a:gd name="T81" fmla="*/ 147 h 192"/>
                <a:gd name="T82" fmla="*/ 281 w 700"/>
                <a:gd name="T83" fmla="*/ 73 h 192"/>
                <a:gd name="T84" fmla="*/ 198 w 700"/>
                <a:gd name="T85" fmla="*/ 16 h 192"/>
                <a:gd name="T86" fmla="*/ 182 w 700"/>
                <a:gd name="T87" fmla="*/ 0 h 192"/>
                <a:gd name="T88" fmla="*/ 167 w 700"/>
                <a:gd name="T89" fmla="*/ 16 h 192"/>
                <a:gd name="T90" fmla="*/ 167 w 700"/>
                <a:gd name="T91" fmla="*/ 177 h 192"/>
                <a:gd name="T92" fmla="*/ 182 w 700"/>
                <a:gd name="T93" fmla="*/ 192 h 192"/>
                <a:gd name="T94" fmla="*/ 198 w 700"/>
                <a:gd name="T95" fmla="*/ 177 h 192"/>
                <a:gd name="T96" fmla="*/ 198 w 700"/>
                <a:gd name="T97" fmla="*/ 16 h 192"/>
                <a:gd name="T98" fmla="*/ 114 w 700"/>
                <a:gd name="T99" fmla="*/ 73 h 192"/>
                <a:gd name="T100" fmla="*/ 99 w 700"/>
                <a:gd name="T101" fmla="*/ 58 h 192"/>
                <a:gd name="T102" fmla="*/ 84 w 700"/>
                <a:gd name="T103" fmla="*/ 73 h 192"/>
                <a:gd name="T104" fmla="*/ 84 w 700"/>
                <a:gd name="T105" fmla="*/ 147 h 192"/>
                <a:gd name="T106" fmla="*/ 99 w 700"/>
                <a:gd name="T107" fmla="*/ 162 h 192"/>
                <a:gd name="T108" fmla="*/ 114 w 700"/>
                <a:gd name="T109" fmla="*/ 147 h 192"/>
                <a:gd name="T110" fmla="*/ 114 w 700"/>
                <a:gd name="T111" fmla="*/ 73 h 192"/>
                <a:gd name="T112" fmla="*/ 30 w 700"/>
                <a:gd name="T113" fmla="*/ 147 h 192"/>
                <a:gd name="T114" fmla="*/ 15 w 700"/>
                <a:gd name="T115" fmla="*/ 162 h 192"/>
                <a:gd name="T116" fmla="*/ 0 w 700"/>
                <a:gd name="T117" fmla="*/ 147 h 192"/>
                <a:gd name="T118" fmla="*/ 0 w 700"/>
                <a:gd name="T119" fmla="*/ 115 h 192"/>
                <a:gd name="T120" fmla="*/ 15 w 700"/>
                <a:gd name="T121" fmla="*/ 100 h 192"/>
                <a:gd name="T122" fmla="*/ 30 w 700"/>
                <a:gd name="T123" fmla="*/ 115 h 192"/>
                <a:gd name="T124" fmla="*/ 30 w 700"/>
                <a:gd name="T125" fmla="*/ 14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0" h="192">
                  <a:moveTo>
                    <a:pt x="700" y="115"/>
                  </a:moveTo>
                  <a:cubicBezTo>
                    <a:pt x="700" y="106"/>
                    <a:pt x="693" y="100"/>
                    <a:pt x="684" y="100"/>
                  </a:cubicBezTo>
                  <a:cubicBezTo>
                    <a:pt x="676" y="100"/>
                    <a:pt x="669" y="106"/>
                    <a:pt x="669" y="115"/>
                  </a:cubicBezTo>
                  <a:cubicBezTo>
                    <a:pt x="669" y="147"/>
                    <a:pt x="669" y="147"/>
                    <a:pt x="669" y="147"/>
                  </a:cubicBezTo>
                  <a:cubicBezTo>
                    <a:pt x="669" y="155"/>
                    <a:pt x="676" y="162"/>
                    <a:pt x="684" y="162"/>
                  </a:cubicBezTo>
                  <a:cubicBezTo>
                    <a:pt x="693" y="162"/>
                    <a:pt x="700" y="155"/>
                    <a:pt x="700" y="147"/>
                  </a:cubicBezTo>
                  <a:lnTo>
                    <a:pt x="700" y="115"/>
                  </a:lnTo>
                  <a:close/>
                  <a:moveTo>
                    <a:pt x="616" y="73"/>
                  </a:moveTo>
                  <a:cubicBezTo>
                    <a:pt x="616" y="65"/>
                    <a:pt x="609" y="58"/>
                    <a:pt x="601" y="58"/>
                  </a:cubicBezTo>
                  <a:cubicBezTo>
                    <a:pt x="592" y="58"/>
                    <a:pt x="585" y="65"/>
                    <a:pt x="585" y="73"/>
                  </a:cubicBezTo>
                  <a:cubicBezTo>
                    <a:pt x="585" y="147"/>
                    <a:pt x="585" y="147"/>
                    <a:pt x="585" y="147"/>
                  </a:cubicBezTo>
                  <a:cubicBezTo>
                    <a:pt x="585" y="155"/>
                    <a:pt x="592" y="162"/>
                    <a:pt x="601" y="162"/>
                  </a:cubicBezTo>
                  <a:cubicBezTo>
                    <a:pt x="609" y="162"/>
                    <a:pt x="616" y="155"/>
                    <a:pt x="616" y="147"/>
                  </a:cubicBezTo>
                  <a:lnTo>
                    <a:pt x="616" y="73"/>
                  </a:lnTo>
                  <a:close/>
                  <a:moveTo>
                    <a:pt x="532" y="16"/>
                  </a:moveTo>
                  <a:cubicBezTo>
                    <a:pt x="532" y="7"/>
                    <a:pt x="526" y="0"/>
                    <a:pt x="517" y="0"/>
                  </a:cubicBezTo>
                  <a:cubicBezTo>
                    <a:pt x="509" y="0"/>
                    <a:pt x="502" y="7"/>
                    <a:pt x="502" y="16"/>
                  </a:cubicBezTo>
                  <a:cubicBezTo>
                    <a:pt x="502" y="177"/>
                    <a:pt x="502" y="177"/>
                    <a:pt x="502" y="177"/>
                  </a:cubicBezTo>
                  <a:cubicBezTo>
                    <a:pt x="502" y="185"/>
                    <a:pt x="509" y="192"/>
                    <a:pt x="517" y="192"/>
                  </a:cubicBezTo>
                  <a:cubicBezTo>
                    <a:pt x="526" y="192"/>
                    <a:pt x="532" y="185"/>
                    <a:pt x="532" y="177"/>
                  </a:cubicBezTo>
                  <a:lnTo>
                    <a:pt x="532" y="16"/>
                  </a:lnTo>
                  <a:close/>
                  <a:moveTo>
                    <a:pt x="449" y="73"/>
                  </a:moveTo>
                  <a:cubicBezTo>
                    <a:pt x="449" y="65"/>
                    <a:pt x="442" y="58"/>
                    <a:pt x="433" y="58"/>
                  </a:cubicBezTo>
                  <a:cubicBezTo>
                    <a:pt x="425" y="58"/>
                    <a:pt x="418" y="65"/>
                    <a:pt x="418" y="73"/>
                  </a:cubicBezTo>
                  <a:cubicBezTo>
                    <a:pt x="418" y="147"/>
                    <a:pt x="418" y="147"/>
                    <a:pt x="418" y="147"/>
                  </a:cubicBezTo>
                  <a:cubicBezTo>
                    <a:pt x="418" y="155"/>
                    <a:pt x="425" y="162"/>
                    <a:pt x="433" y="162"/>
                  </a:cubicBezTo>
                  <a:cubicBezTo>
                    <a:pt x="442" y="162"/>
                    <a:pt x="449" y="155"/>
                    <a:pt x="449" y="147"/>
                  </a:cubicBezTo>
                  <a:lnTo>
                    <a:pt x="449" y="73"/>
                  </a:lnTo>
                  <a:close/>
                  <a:moveTo>
                    <a:pt x="365" y="115"/>
                  </a:moveTo>
                  <a:cubicBezTo>
                    <a:pt x="365" y="106"/>
                    <a:pt x="358" y="100"/>
                    <a:pt x="350" y="100"/>
                  </a:cubicBezTo>
                  <a:cubicBezTo>
                    <a:pt x="341" y="100"/>
                    <a:pt x="335" y="106"/>
                    <a:pt x="335" y="115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35" y="155"/>
                    <a:pt x="341" y="162"/>
                    <a:pt x="350" y="162"/>
                  </a:cubicBezTo>
                  <a:cubicBezTo>
                    <a:pt x="358" y="162"/>
                    <a:pt x="365" y="155"/>
                    <a:pt x="365" y="147"/>
                  </a:cubicBezTo>
                  <a:lnTo>
                    <a:pt x="365" y="115"/>
                  </a:lnTo>
                  <a:close/>
                  <a:moveTo>
                    <a:pt x="281" y="73"/>
                  </a:moveTo>
                  <a:cubicBezTo>
                    <a:pt x="281" y="65"/>
                    <a:pt x="274" y="58"/>
                    <a:pt x="266" y="58"/>
                  </a:cubicBezTo>
                  <a:cubicBezTo>
                    <a:pt x="258" y="58"/>
                    <a:pt x="251" y="65"/>
                    <a:pt x="251" y="73"/>
                  </a:cubicBezTo>
                  <a:cubicBezTo>
                    <a:pt x="251" y="147"/>
                    <a:pt x="251" y="147"/>
                    <a:pt x="251" y="147"/>
                  </a:cubicBezTo>
                  <a:cubicBezTo>
                    <a:pt x="251" y="155"/>
                    <a:pt x="258" y="162"/>
                    <a:pt x="266" y="162"/>
                  </a:cubicBezTo>
                  <a:cubicBezTo>
                    <a:pt x="274" y="162"/>
                    <a:pt x="281" y="155"/>
                    <a:pt x="281" y="147"/>
                  </a:cubicBezTo>
                  <a:lnTo>
                    <a:pt x="281" y="73"/>
                  </a:lnTo>
                  <a:close/>
                  <a:moveTo>
                    <a:pt x="198" y="16"/>
                  </a:moveTo>
                  <a:cubicBezTo>
                    <a:pt x="198" y="7"/>
                    <a:pt x="191" y="0"/>
                    <a:pt x="182" y="0"/>
                  </a:cubicBezTo>
                  <a:cubicBezTo>
                    <a:pt x="174" y="0"/>
                    <a:pt x="167" y="7"/>
                    <a:pt x="167" y="16"/>
                  </a:cubicBezTo>
                  <a:cubicBezTo>
                    <a:pt x="167" y="177"/>
                    <a:pt x="167" y="177"/>
                    <a:pt x="167" y="177"/>
                  </a:cubicBezTo>
                  <a:cubicBezTo>
                    <a:pt x="167" y="185"/>
                    <a:pt x="174" y="192"/>
                    <a:pt x="182" y="192"/>
                  </a:cubicBezTo>
                  <a:cubicBezTo>
                    <a:pt x="191" y="192"/>
                    <a:pt x="198" y="185"/>
                    <a:pt x="198" y="177"/>
                  </a:cubicBezTo>
                  <a:lnTo>
                    <a:pt x="198" y="16"/>
                  </a:lnTo>
                  <a:close/>
                  <a:moveTo>
                    <a:pt x="114" y="73"/>
                  </a:moveTo>
                  <a:cubicBezTo>
                    <a:pt x="114" y="65"/>
                    <a:pt x="107" y="58"/>
                    <a:pt x="99" y="58"/>
                  </a:cubicBezTo>
                  <a:cubicBezTo>
                    <a:pt x="90" y="58"/>
                    <a:pt x="84" y="65"/>
                    <a:pt x="84" y="73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55"/>
                    <a:pt x="90" y="162"/>
                    <a:pt x="99" y="162"/>
                  </a:cubicBezTo>
                  <a:cubicBezTo>
                    <a:pt x="107" y="162"/>
                    <a:pt x="114" y="155"/>
                    <a:pt x="114" y="147"/>
                  </a:cubicBezTo>
                  <a:lnTo>
                    <a:pt x="114" y="73"/>
                  </a:lnTo>
                  <a:close/>
                  <a:moveTo>
                    <a:pt x="30" y="147"/>
                  </a:moveTo>
                  <a:cubicBezTo>
                    <a:pt x="30" y="155"/>
                    <a:pt x="23" y="162"/>
                    <a:pt x="15" y="162"/>
                  </a:cubicBezTo>
                  <a:cubicBezTo>
                    <a:pt x="7" y="162"/>
                    <a:pt x="0" y="155"/>
                    <a:pt x="0" y="14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06"/>
                    <a:pt x="7" y="100"/>
                    <a:pt x="15" y="100"/>
                  </a:cubicBezTo>
                  <a:cubicBezTo>
                    <a:pt x="23" y="100"/>
                    <a:pt x="30" y="106"/>
                    <a:pt x="30" y="115"/>
                  </a:cubicBezTo>
                  <a:lnTo>
                    <a:pt x="30" y="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3260" y="2277"/>
              <a:ext cx="1158" cy="255"/>
            </a:xfrm>
            <a:custGeom>
              <a:avLst/>
              <a:gdLst>
                <a:gd name="T0" fmla="*/ 282 w 574"/>
                <a:gd name="T1" fmla="*/ 4 h 126"/>
                <a:gd name="T2" fmla="*/ 252 w 574"/>
                <a:gd name="T3" fmla="*/ 0 h 126"/>
                <a:gd name="T4" fmla="*/ 206 w 574"/>
                <a:gd name="T5" fmla="*/ 38 h 126"/>
                <a:gd name="T6" fmla="*/ 238 w 574"/>
                <a:gd name="T7" fmla="*/ 74 h 126"/>
                <a:gd name="T8" fmla="*/ 244 w 574"/>
                <a:gd name="T9" fmla="*/ 76 h 126"/>
                <a:gd name="T10" fmla="*/ 258 w 574"/>
                <a:gd name="T11" fmla="*/ 88 h 126"/>
                <a:gd name="T12" fmla="*/ 236 w 574"/>
                <a:gd name="T13" fmla="*/ 99 h 126"/>
                <a:gd name="T14" fmla="*/ 207 w 574"/>
                <a:gd name="T15" fmla="*/ 95 h 126"/>
                <a:gd name="T16" fmla="*/ 207 w 574"/>
                <a:gd name="T17" fmla="*/ 123 h 126"/>
                <a:gd name="T18" fmla="*/ 240 w 574"/>
                <a:gd name="T19" fmla="*/ 126 h 126"/>
                <a:gd name="T20" fmla="*/ 290 w 574"/>
                <a:gd name="T21" fmla="*/ 85 h 126"/>
                <a:gd name="T22" fmla="*/ 261 w 574"/>
                <a:gd name="T23" fmla="*/ 51 h 126"/>
                <a:gd name="T24" fmla="*/ 253 w 574"/>
                <a:gd name="T25" fmla="*/ 48 h 126"/>
                <a:gd name="T26" fmla="*/ 239 w 574"/>
                <a:gd name="T27" fmla="*/ 36 h 126"/>
                <a:gd name="T28" fmla="*/ 258 w 574"/>
                <a:gd name="T29" fmla="*/ 26 h 126"/>
                <a:gd name="T30" fmla="*/ 282 w 574"/>
                <a:gd name="T31" fmla="*/ 30 h 126"/>
                <a:gd name="T32" fmla="*/ 282 w 574"/>
                <a:gd name="T33" fmla="*/ 4 h 126"/>
                <a:gd name="T34" fmla="*/ 541 w 574"/>
                <a:gd name="T35" fmla="*/ 63 h 126"/>
                <a:gd name="T36" fmla="*/ 509 w 574"/>
                <a:gd name="T37" fmla="*/ 95 h 126"/>
                <a:gd name="T38" fmla="*/ 478 w 574"/>
                <a:gd name="T39" fmla="*/ 63 h 126"/>
                <a:gd name="T40" fmla="*/ 509 w 574"/>
                <a:gd name="T41" fmla="*/ 31 h 126"/>
                <a:gd name="T42" fmla="*/ 541 w 574"/>
                <a:gd name="T43" fmla="*/ 63 h 126"/>
                <a:gd name="T44" fmla="*/ 509 w 574"/>
                <a:gd name="T45" fmla="*/ 0 h 126"/>
                <a:gd name="T46" fmla="*/ 445 w 574"/>
                <a:gd name="T47" fmla="*/ 63 h 126"/>
                <a:gd name="T48" fmla="*/ 509 w 574"/>
                <a:gd name="T49" fmla="*/ 126 h 126"/>
                <a:gd name="T50" fmla="*/ 574 w 574"/>
                <a:gd name="T51" fmla="*/ 63 h 126"/>
                <a:gd name="T52" fmla="*/ 509 w 574"/>
                <a:gd name="T53" fmla="*/ 0 h 126"/>
                <a:gd name="T54" fmla="*/ 93 w 574"/>
                <a:gd name="T55" fmla="*/ 5 h 126"/>
                <a:gd name="T56" fmla="*/ 65 w 574"/>
                <a:gd name="T57" fmla="*/ 0 h 126"/>
                <a:gd name="T58" fmla="*/ 0 w 574"/>
                <a:gd name="T59" fmla="*/ 63 h 126"/>
                <a:gd name="T60" fmla="*/ 65 w 574"/>
                <a:gd name="T61" fmla="*/ 126 h 126"/>
                <a:gd name="T62" fmla="*/ 93 w 574"/>
                <a:gd name="T63" fmla="*/ 122 h 126"/>
                <a:gd name="T64" fmla="*/ 93 w 574"/>
                <a:gd name="T65" fmla="*/ 89 h 126"/>
                <a:gd name="T66" fmla="*/ 67 w 574"/>
                <a:gd name="T67" fmla="*/ 96 h 126"/>
                <a:gd name="T68" fmla="*/ 33 w 574"/>
                <a:gd name="T69" fmla="*/ 63 h 126"/>
                <a:gd name="T70" fmla="*/ 67 w 574"/>
                <a:gd name="T71" fmla="*/ 31 h 126"/>
                <a:gd name="T72" fmla="*/ 93 w 574"/>
                <a:gd name="T73" fmla="*/ 37 h 126"/>
                <a:gd name="T74" fmla="*/ 93 w 574"/>
                <a:gd name="T75" fmla="*/ 5 h 126"/>
                <a:gd name="T76" fmla="*/ 413 w 574"/>
                <a:gd name="T77" fmla="*/ 5 h 126"/>
                <a:gd name="T78" fmla="*/ 385 w 574"/>
                <a:gd name="T79" fmla="*/ 0 h 126"/>
                <a:gd name="T80" fmla="*/ 320 w 574"/>
                <a:gd name="T81" fmla="*/ 63 h 126"/>
                <a:gd name="T82" fmla="*/ 385 w 574"/>
                <a:gd name="T83" fmla="*/ 126 h 126"/>
                <a:gd name="T84" fmla="*/ 413 w 574"/>
                <a:gd name="T85" fmla="*/ 122 h 126"/>
                <a:gd name="T86" fmla="*/ 413 w 574"/>
                <a:gd name="T87" fmla="*/ 89 h 126"/>
                <a:gd name="T88" fmla="*/ 387 w 574"/>
                <a:gd name="T89" fmla="*/ 96 h 126"/>
                <a:gd name="T90" fmla="*/ 353 w 574"/>
                <a:gd name="T91" fmla="*/ 63 h 126"/>
                <a:gd name="T92" fmla="*/ 387 w 574"/>
                <a:gd name="T93" fmla="*/ 31 h 126"/>
                <a:gd name="T94" fmla="*/ 413 w 574"/>
                <a:gd name="T95" fmla="*/ 37 h 126"/>
                <a:gd name="T96" fmla="*/ 413 w 574"/>
                <a:gd name="T97" fmla="*/ 5 h 126"/>
                <a:gd name="T98" fmla="*/ 165 w 574"/>
                <a:gd name="T99" fmla="*/ 124 h 126"/>
                <a:gd name="T100" fmla="*/ 135 w 574"/>
                <a:gd name="T101" fmla="*/ 124 h 126"/>
                <a:gd name="T102" fmla="*/ 135 w 574"/>
                <a:gd name="T103" fmla="*/ 2 h 126"/>
                <a:gd name="T104" fmla="*/ 165 w 574"/>
                <a:gd name="T105" fmla="*/ 2 h 126"/>
                <a:gd name="T106" fmla="*/ 165 w 574"/>
                <a:gd name="T107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4" h="126">
                  <a:moveTo>
                    <a:pt x="282" y="4"/>
                  </a:moveTo>
                  <a:cubicBezTo>
                    <a:pt x="281" y="4"/>
                    <a:pt x="267" y="0"/>
                    <a:pt x="252" y="0"/>
                  </a:cubicBezTo>
                  <a:cubicBezTo>
                    <a:pt x="224" y="0"/>
                    <a:pt x="206" y="16"/>
                    <a:pt x="206" y="38"/>
                  </a:cubicBezTo>
                  <a:cubicBezTo>
                    <a:pt x="206" y="58"/>
                    <a:pt x="221" y="68"/>
                    <a:pt x="238" y="74"/>
                  </a:cubicBezTo>
                  <a:cubicBezTo>
                    <a:pt x="240" y="74"/>
                    <a:pt x="243" y="75"/>
                    <a:pt x="244" y="76"/>
                  </a:cubicBezTo>
                  <a:cubicBezTo>
                    <a:pt x="252" y="78"/>
                    <a:pt x="258" y="82"/>
                    <a:pt x="258" y="88"/>
                  </a:cubicBezTo>
                  <a:cubicBezTo>
                    <a:pt x="258" y="95"/>
                    <a:pt x="251" y="99"/>
                    <a:pt x="236" y="99"/>
                  </a:cubicBezTo>
                  <a:cubicBezTo>
                    <a:pt x="222" y="99"/>
                    <a:pt x="210" y="96"/>
                    <a:pt x="207" y="95"/>
                  </a:cubicBezTo>
                  <a:cubicBezTo>
                    <a:pt x="207" y="123"/>
                    <a:pt x="207" y="123"/>
                    <a:pt x="207" y="123"/>
                  </a:cubicBezTo>
                  <a:cubicBezTo>
                    <a:pt x="208" y="123"/>
                    <a:pt x="224" y="126"/>
                    <a:pt x="240" y="126"/>
                  </a:cubicBezTo>
                  <a:cubicBezTo>
                    <a:pt x="263" y="126"/>
                    <a:pt x="290" y="116"/>
                    <a:pt x="290" y="85"/>
                  </a:cubicBezTo>
                  <a:cubicBezTo>
                    <a:pt x="290" y="71"/>
                    <a:pt x="281" y="57"/>
                    <a:pt x="261" y="51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48" y="46"/>
                    <a:pt x="239" y="44"/>
                    <a:pt x="239" y="36"/>
                  </a:cubicBezTo>
                  <a:cubicBezTo>
                    <a:pt x="239" y="30"/>
                    <a:pt x="245" y="26"/>
                    <a:pt x="258" y="26"/>
                  </a:cubicBezTo>
                  <a:cubicBezTo>
                    <a:pt x="268" y="26"/>
                    <a:pt x="281" y="30"/>
                    <a:pt x="282" y="30"/>
                  </a:cubicBezTo>
                  <a:lnTo>
                    <a:pt x="282" y="4"/>
                  </a:lnTo>
                  <a:close/>
                  <a:moveTo>
                    <a:pt x="541" y="63"/>
                  </a:moveTo>
                  <a:cubicBezTo>
                    <a:pt x="541" y="81"/>
                    <a:pt x="527" y="95"/>
                    <a:pt x="509" y="95"/>
                  </a:cubicBezTo>
                  <a:cubicBezTo>
                    <a:pt x="491" y="95"/>
                    <a:pt x="478" y="81"/>
                    <a:pt x="478" y="63"/>
                  </a:cubicBezTo>
                  <a:cubicBezTo>
                    <a:pt x="478" y="46"/>
                    <a:pt x="491" y="31"/>
                    <a:pt x="509" y="31"/>
                  </a:cubicBezTo>
                  <a:cubicBezTo>
                    <a:pt x="527" y="31"/>
                    <a:pt x="541" y="46"/>
                    <a:pt x="541" y="63"/>
                  </a:cubicBezTo>
                  <a:moveTo>
                    <a:pt x="509" y="0"/>
                  </a:moveTo>
                  <a:cubicBezTo>
                    <a:pt x="472" y="0"/>
                    <a:pt x="445" y="28"/>
                    <a:pt x="445" y="63"/>
                  </a:cubicBezTo>
                  <a:cubicBezTo>
                    <a:pt x="445" y="98"/>
                    <a:pt x="472" y="126"/>
                    <a:pt x="509" y="126"/>
                  </a:cubicBezTo>
                  <a:cubicBezTo>
                    <a:pt x="547" y="126"/>
                    <a:pt x="574" y="98"/>
                    <a:pt x="574" y="63"/>
                  </a:cubicBezTo>
                  <a:cubicBezTo>
                    <a:pt x="574" y="28"/>
                    <a:pt x="547" y="0"/>
                    <a:pt x="509" y="0"/>
                  </a:cubicBezTo>
                  <a:moveTo>
                    <a:pt x="93" y="5"/>
                  </a:moveTo>
                  <a:cubicBezTo>
                    <a:pt x="90" y="4"/>
                    <a:pt x="79" y="0"/>
                    <a:pt x="65" y="0"/>
                  </a:cubicBezTo>
                  <a:cubicBezTo>
                    <a:pt x="27" y="0"/>
                    <a:pt x="0" y="27"/>
                    <a:pt x="0" y="63"/>
                  </a:cubicBezTo>
                  <a:cubicBezTo>
                    <a:pt x="0" y="102"/>
                    <a:pt x="30" y="126"/>
                    <a:pt x="65" y="126"/>
                  </a:cubicBezTo>
                  <a:cubicBezTo>
                    <a:pt x="78" y="126"/>
                    <a:pt x="89" y="123"/>
                    <a:pt x="93" y="122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1" y="90"/>
                    <a:pt x="81" y="96"/>
                    <a:pt x="67" y="96"/>
                  </a:cubicBezTo>
                  <a:cubicBezTo>
                    <a:pt x="46" y="96"/>
                    <a:pt x="33" y="81"/>
                    <a:pt x="33" y="63"/>
                  </a:cubicBezTo>
                  <a:cubicBezTo>
                    <a:pt x="33" y="45"/>
                    <a:pt x="47" y="31"/>
                    <a:pt x="67" y="31"/>
                  </a:cubicBezTo>
                  <a:cubicBezTo>
                    <a:pt x="81" y="31"/>
                    <a:pt x="91" y="37"/>
                    <a:pt x="93" y="37"/>
                  </a:cubicBezTo>
                  <a:lnTo>
                    <a:pt x="93" y="5"/>
                  </a:lnTo>
                  <a:close/>
                  <a:moveTo>
                    <a:pt x="413" y="5"/>
                  </a:moveTo>
                  <a:cubicBezTo>
                    <a:pt x="410" y="4"/>
                    <a:pt x="399" y="0"/>
                    <a:pt x="385" y="0"/>
                  </a:cubicBezTo>
                  <a:cubicBezTo>
                    <a:pt x="347" y="0"/>
                    <a:pt x="320" y="27"/>
                    <a:pt x="320" y="63"/>
                  </a:cubicBezTo>
                  <a:cubicBezTo>
                    <a:pt x="320" y="102"/>
                    <a:pt x="350" y="126"/>
                    <a:pt x="385" y="126"/>
                  </a:cubicBezTo>
                  <a:cubicBezTo>
                    <a:pt x="398" y="126"/>
                    <a:pt x="409" y="123"/>
                    <a:pt x="413" y="122"/>
                  </a:cubicBezTo>
                  <a:cubicBezTo>
                    <a:pt x="413" y="89"/>
                    <a:pt x="413" y="89"/>
                    <a:pt x="413" y="89"/>
                  </a:cubicBezTo>
                  <a:cubicBezTo>
                    <a:pt x="411" y="90"/>
                    <a:pt x="401" y="96"/>
                    <a:pt x="387" y="96"/>
                  </a:cubicBezTo>
                  <a:cubicBezTo>
                    <a:pt x="367" y="96"/>
                    <a:pt x="353" y="81"/>
                    <a:pt x="353" y="63"/>
                  </a:cubicBezTo>
                  <a:cubicBezTo>
                    <a:pt x="353" y="45"/>
                    <a:pt x="367" y="31"/>
                    <a:pt x="387" y="31"/>
                  </a:cubicBezTo>
                  <a:cubicBezTo>
                    <a:pt x="402" y="31"/>
                    <a:pt x="412" y="37"/>
                    <a:pt x="413" y="37"/>
                  </a:cubicBezTo>
                  <a:lnTo>
                    <a:pt x="413" y="5"/>
                  </a:lnTo>
                  <a:close/>
                  <a:moveTo>
                    <a:pt x="165" y="124"/>
                  </a:moveTo>
                  <a:cubicBezTo>
                    <a:pt x="135" y="124"/>
                    <a:pt x="135" y="124"/>
                    <a:pt x="135" y="124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65" y="2"/>
                    <a:pt x="165" y="2"/>
                    <a:pt x="165" y="2"/>
                  </a:cubicBezTo>
                  <a:lnTo>
                    <a:pt x="165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</p:grpSp>
      <p:sp>
        <p:nvSpPr>
          <p:cNvPr id="6" name="TextBox 3"/>
          <p:cNvSpPr txBox="1"/>
          <p:nvPr/>
        </p:nvSpPr>
        <p:spPr>
          <a:xfrm>
            <a:off x="742744" y="823505"/>
            <a:ext cx="7055549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8">
              <a:defRPr/>
            </a:pPr>
            <a:r>
              <a:rPr lang="en-US" altLang="ja-JP" sz="3000" spc="-53" dirty="0">
                <a:solidFill>
                  <a:srgbClr val="E9E9E9"/>
                </a:solidFill>
              </a:rPr>
              <a:t>THE </a:t>
            </a:r>
            <a:r>
              <a:rPr lang="en-US" altLang="ja-JP" sz="3000" dirty="0">
                <a:solidFill>
                  <a:srgbClr val="E9E9E9"/>
                </a:solidFill>
              </a:rPr>
              <a:t>NETWORK. </a:t>
            </a:r>
            <a:r>
              <a:rPr lang="en-US" altLang="ja-JP" sz="3000" dirty="0">
                <a:solidFill>
                  <a:schemeClr val="accent1"/>
                </a:solidFill>
              </a:rPr>
              <a:t>IN</a:t>
            </a:r>
            <a:r>
              <a:rPr lang="en-US" altLang="ja-JP" sz="3000" spc="-225" dirty="0">
                <a:solidFill>
                  <a:schemeClr val="accent1"/>
                </a:solidFill>
              </a:rPr>
              <a:t>T</a:t>
            </a:r>
            <a:r>
              <a:rPr lang="en-US" altLang="ja-JP" sz="3000" dirty="0">
                <a:solidFill>
                  <a:schemeClr val="accent1"/>
                </a:solidFill>
              </a:rPr>
              <a:t>UITIVE</a:t>
            </a:r>
            <a:r>
              <a:rPr lang="en-US" altLang="ja-JP" sz="3000" spc="-53" dirty="0">
                <a:solidFill>
                  <a:schemeClr val="accent1"/>
                </a:solidFill>
              </a:rPr>
              <a:t>.</a:t>
            </a:r>
            <a:endParaRPr lang="ja-JP" altLang="en-US" sz="3000" spc="-53" dirty="0">
              <a:solidFill>
                <a:schemeClr val="accent1"/>
              </a:solidFill>
            </a:endParaRPr>
          </a:p>
          <a:p>
            <a:pPr defTabSz="6856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999" dirty="0">
                <a:gradFill flip="none" rotWithShape="1">
                  <a:gsLst>
                    <a:gs pos="0">
                      <a:prstClr val="white"/>
                    </a:gs>
                    <a:gs pos="100000">
                      <a:srgbClr val="00BCEB"/>
                    </a:gs>
                  </a:gsLst>
                  <a:lin ang="2700000" scaled="1"/>
                  <a:tileRect/>
                </a:gradFill>
                <a:latin typeface="CiscoSansTT ExtraLight"/>
              </a:rPr>
              <a:t>ネットワークに</a:t>
            </a:r>
            <a:r>
              <a:rPr lang="ja-JP" altLang="en-US" sz="2999" dirty="0">
                <a:solidFill>
                  <a:schemeClr val="accent1"/>
                </a:solidFill>
                <a:latin typeface="CiscoSansTT ExtraLight"/>
              </a:rPr>
              <a:t>直感を。</a:t>
            </a:r>
          </a:p>
        </p:txBody>
      </p:sp>
    </p:spTree>
    <p:extLst>
      <p:ext uri="{BB962C8B-B14F-4D97-AF65-F5344CB8AC3E}">
        <p14:creationId xmlns:p14="http://schemas.microsoft.com/office/powerpoint/2010/main" val="18329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3592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5293E-6 7.40741E-7 L -2.5293E-6 0.06065 " pathEditMode="relative" rAng="0" ptsTypes="AA">
                                      <p:cBhvr>
                                        <p:cTn id="11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Cisco Catalyst 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9300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概要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61" name="TextBox 15"/>
          <p:cNvSpPr txBox="1"/>
          <p:nvPr/>
        </p:nvSpPr>
        <p:spPr>
          <a:xfrm>
            <a:off x="1794026" y="1914671"/>
            <a:ext cx="23518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Multigigabit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2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1511279"/>
            <a:ext cx="3685309" cy="407938"/>
          </a:xfrm>
          <a:prstGeom prst="rect">
            <a:avLst/>
          </a:prstGeom>
        </p:spPr>
      </p:pic>
      <p:pic>
        <p:nvPicPr>
          <p:cNvPr id="63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1114356"/>
            <a:ext cx="3685309" cy="396923"/>
          </a:xfrm>
          <a:prstGeom prst="rect">
            <a:avLst/>
          </a:prstGeom>
        </p:spPr>
      </p:pic>
      <p:pic>
        <p:nvPicPr>
          <p:cNvPr id="64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2583174"/>
            <a:ext cx="3685309" cy="371996"/>
          </a:xfrm>
          <a:prstGeom prst="rect">
            <a:avLst/>
          </a:prstGeom>
        </p:spPr>
      </p:pic>
      <p:pic>
        <p:nvPicPr>
          <p:cNvPr id="65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2208698"/>
            <a:ext cx="3685309" cy="373444"/>
          </a:xfrm>
          <a:prstGeom prst="rect">
            <a:avLst/>
          </a:prstGeom>
        </p:spPr>
      </p:pic>
      <p:pic>
        <p:nvPicPr>
          <p:cNvPr id="66" name="Picture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3606414"/>
            <a:ext cx="3685309" cy="371996"/>
          </a:xfrm>
          <a:prstGeom prst="rect">
            <a:avLst/>
          </a:prstGeom>
        </p:spPr>
      </p:pic>
      <p:pic>
        <p:nvPicPr>
          <p:cNvPr id="67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3231938"/>
            <a:ext cx="3685309" cy="373444"/>
          </a:xfrm>
          <a:prstGeom prst="rect">
            <a:avLst/>
          </a:prstGeom>
        </p:spPr>
      </p:pic>
      <p:sp>
        <p:nvSpPr>
          <p:cNvPr id="68" name="TextBox 23"/>
          <p:cNvSpPr txBox="1"/>
          <p:nvPr/>
        </p:nvSpPr>
        <p:spPr>
          <a:xfrm>
            <a:off x="2514849" y="2937996"/>
            <a:ext cx="16216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PoE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+/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UPoE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</p:txBody>
      </p:sp>
      <p:sp>
        <p:nvSpPr>
          <p:cNvPr id="69" name="TextBox 24"/>
          <p:cNvSpPr txBox="1"/>
          <p:nvPr/>
        </p:nvSpPr>
        <p:spPr>
          <a:xfrm>
            <a:off x="2902546" y="3978410"/>
            <a:ext cx="1230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Data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0" name="Picture 2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3669" y="1944452"/>
            <a:ext cx="1048767" cy="899743"/>
          </a:xfrm>
          <a:prstGeom prst="rect">
            <a:avLst/>
          </a:prstGeom>
        </p:spPr>
      </p:pic>
      <p:pic>
        <p:nvPicPr>
          <p:cNvPr id="71" name="Picture 2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248" y="1926117"/>
            <a:ext cx="1137335" cy="879421"/>
          </a:xfrm>
          <a:prstGeom prst="rect">
            <a:avLst/>
          </a:prstGeom>
        </p:spPr>
      </p:pic>
      <p:sp>
        <p:nvSpPr>
          <p:cNvPr id="72" name="Rounded Rectangle 30"/>
          <p:cNvSpPr/>
          <p:nvPr/>
        </p:nvSpPr>
        <p:spPr>
          <a:xfrm>
            <a:off x="5329284" y="1812088"/>
            <a:ext cx="1152385" cy="977497"/>
          </a:xfrm>
          <a:prstGeom prst="roundRect">
            <a:avLst>
              <a:gd name="adj" fmla="val 0"/>
            </a:avLst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TextBox 1"/>
          <p:cNvSpPr txBox="1"/>
          <p:nvPr/>
        </p:nvSpPr>
        <p:spPr>
          <a:xfrm>
            <a:off x="0" y="42610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業界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最大の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BB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2.5G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と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BBB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mGig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BB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のポート密度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TextBox 22"/>
          <p:cNvSpPr txBox="1"/>
          <p:nvPr/>
        </p:nvSpPr>
        <p:spPr>
          <a:xfrm>
            <a:off x="5441285" y="2731116"/>
            <a:ext cx="680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x 1G</a:t>
            </a:r>
          </a:p>
        </p:txBody>
      </p:sp>
      <p:sp>
        <p:nvSpPr>
          <p:cNvPr id="75" name="TextBox 29"/>
          <p:cNvSpPr txBox="1"/>
          <p:nvPr/>
        </p:nvSpPr>
        <p:spPr>
          <a:xfrm>
            <a:off x="6767392" y="2731116"/>
            <a:ext cx="680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8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x 10G</a:t>
            </a:r>
          </a:p>
        </p:txBody>
      </p:sp>
      <p:sp>
        <p:nvSpPr>
          <p:cNvPr id="76" name="TextBox 31"/>
          <p:cNvSpPr txBox="1"/>
          <p:nvPr/>
        </p:nvSpPr>
        <p:spPr>
          <a:xfrm>
            <a:off x="6461648" y="1696149"/>
            <a:ext cx="13682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x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Multigigabit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TextBox 32"/>
          <p:cNvSpPr txBox="1"/>
          <p:nvPr/>
        </p:nvSpPr>
        <p:spPr>
          <a:xfrm>
            <a:off x="8126972" y="2731116"/>
            <a:ext cx="680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x 40G</a:t>
            </a:r>
          </a:p>
        </p:txBody>
      </p:sp>
      <p:pic>
        <p:nvPicPr>
          <p:cNvPr id="7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8242" y="989846"/>
            <a:ext cx="835089" cy="653697"/>
          </a:xfrm>
          <a:prstGeom prst="rect">
            <a:avLst/>
          </a:prstGeom>
        </p:spPr>
      </p:pic>
      <p:sp>
        <p:nvSpPr>
          <p:cNvPr id="81" name="Rounded Rectangle 28"/>
          <p:cNvSpPr/>
          <p:nvPr/>
        </p:nvSpPr>
        <p:spPr>
          <a:xfrm>
            <a:off x="5322572" y="3168557"/>
            <a:ext cx="1165808" cy="72951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21479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2968A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Stackwise-480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480Gbps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Rounded Rectangle 33"/>
          <p:cNvSpPr/>
          <p:nvPr/>
        </p:nvSpPr>
        <p:spPr>
          <a:xfrm>
            <a:off x="6593669" y="3168557"/>
            <a:ext cx="1165808" cy="72951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21479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Stackpower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2968A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ゼロ</a:t>
            </a:r>
            <a:r>
              <a:rPr kumimoji="0" lang="en-US" altLang="ja-JP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フットプリントの</a:t>
            </a: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電源冗長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Rounded Rectangle 34"/>
          <p:cNvSpPr/>
          <p:nvPr/>
        </p:nvSpPr>
        <p:spPr>
          <a:xfrm>
            <a:off x="7864766" y="3168557"/>
            <a:ext cx="1165808" cy="72951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21479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ラージ</a:t>
            </a:r>
            <a:r>
              <a:rPr kumimoji="0" lang="en-US" altLang="ja-JP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バッファ</a:t>
            </a: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と拡張性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TextBox 3"/>
          <p:cNvSpPr txBox="1"/>
          <p:nvPr/>
        </p:nvSpPr>
        <p:spPr>
          <a:xfrm>
            <a:off x="4174375" y="1805801"/>
            <a:ext cx="11435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sng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すべてのポートが</a:t>
            </a:r>
            <a:r>
              <a:rPr kumimoji="0" lang="en-US" sz="105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UPo</a:t>
            </a:r>
            <a:r>
              <a:rPr kumimoji="0" lang="en-US" altLang="ja-JP" sz="105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E</a:t>
            </a:r>
            <a:r>
              <a:rPr kumimoji="0" lang="ja-JP" altLang="en-US" sz="1050" b="0" i="0" u="sng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対応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Right Brace 4"/>
          <p:cNvSpPr/>
          <p:nvPr/>
        </p:nvSpPr>
        <p:spPr>
          <a:xfrm>
            <a:off x="4144665" y="1114356"/>
            <a:ext cx="135104" cy="1840814"/>
          </a:xfrm>
          <a:prstGeom prst="rightBrace">
            <a:avLst>
              <a:gd name="adj1" fmla="val 39411"/>
              <a:gd name="adj2" fmla="val 50000"/>
            </a:avLst>
          </a:prstGeom>
          <a:noFill/>
          <a:ln w="9525" cap="flat" cmpd="sng" algn="ctr">
            <a:solidFill>
              <a:srgbClr val="214794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1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21" y="2190189"/>
            <a:ext cx="2401016" cy="150205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411" y="1495087"/>
            <a:ext cx="2359326" cy="224859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75" y="559976"/>
            <a:ext cx="2951934" cy="3312467"/>
          </a:xfrm>
          <a:prstGeom prst="rect">
            <a:avLst/>
          </a:prstGeom>
        </p:spPr>
      </p:pic>
      <p:sp>
        <p:nvSpPr>
          <p:cNvPr id="83" name="Oval 82"/>
          <p:cNvSpPr>
            <a:spLocks noChangeAspect="1"/>
          </p:cNvSpPr>
          <p:nvPr/>
        </p:nvSpPr>
        <p:spPr>
          <a:xfrm>
            <a:off x="3700346" y="3322728"/>
            <a:ext cx="126981" cy="126948"/>
          </a:xfrm>
          <a:prstGeom prst="ellipse">
            <a:avLst/>
          </a:prstGeom>
          <a:solidFill>
            <a:srgbClr val="FFFFFF">
              <a:alpha val="4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5470488" y="4753417"/>
            <a:ext cx="126981" cy="126948"/>
          </a:xfrm>
          <a:prstGeom prst="ellipse">
            <a:avLst/>
          </a:prstGeom>
          <a:solidFill>
            <a:srgbClr val="FFFFFF">
              <a:alpha val="4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724672" y="3653908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4-Slot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235885" y="3662511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7-Slot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715998" y="3645366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10-Slot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880336" y="3953181"/>
            <a:ext cx="81496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電源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3200W AC</a:t>
            </a: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3200W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DC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2200W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AC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9022" y="3953180"/>
            <a:ext cx="140548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コア</a:t>
            </a:r>
            <a:r>
              <a:rPr kumimoji="0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</a:t>
            </a: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ラインカード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24x10G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SFP+</a:t>
            </a: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48x1G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SFP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24x1G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SFP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378362" y="3938590"/>
            <a:ext cx="1372492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アクセス</a:t>
            </a:r>
            <a:r>
              <a:rPr kumimoji="0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</a:t>
            </a: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ラインカード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24xmGig + 24xUPOE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48xUPoE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48xPoE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+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48xData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028207" y="3953181"/>
            <a:ext cx="214182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Supervisor</a:t>
            </a: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Sup-1: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80G/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Slot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アクセスに最適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Sup-1XL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120G/Slot 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コアに最適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931193" y="3899168"/>
            <a:ext cx="7184996" cy="83733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26" name="32-Point Star 125"/>
          <p:cNvSpPr/>
          <p:nvPr/>
        </p:nvSpPr>
        <p:spPr>
          <a:xfrm>
            <a:off x="1347275" y="1289000"/>
            <a:ext cx="1312748" cy="1312748"/>
          </a:xfrm>
          <a:prstGeom prst="star3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32-Point Star 77"/>
          <p:cNvSpPr/>
          <p:nvPr/>
        </p:nvSpPr>
        <p:spPr>
          <a:xfrm>
            <a:off x="4220990" y="673590"/>
            <a:ext cx="1312748" cy="1312748"/>
          </a:xfrm>
          <a:prstGeom prst="star3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241455" y="1004561"/>
            <a:ext cx="1328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Redundancy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is now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Table-stakes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79" name="32-Point Star 78"/>
          <p:cNvSpPr/>
          <p:nvPr/>
        </p:nvSpPr>
        <p:spPr>
          <a:xfrm>
            <a:off x="6849127" y="154303"/>
            <a:ext cx="1312748" cy="1312748"/>
          </a:xfrm>
          <a:prstGeom prst="star3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372631" y="1679031"/>
            <a:ext cx="1230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IEEE 802.3BT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100W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PoE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対応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969007" y="415531"/>
            <a:ext cx="1086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9Tbps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System b/w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87819" y="4737370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* </a:t>
            </a:r>
            <a:r>
              <a:rPr kumimoji="0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Roadmap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Cisco Catalyst 9400 </a:t>
            </a: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概要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/>
            </a:r>
            <a:b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</a:br>
            <a:r>
              <a:rPr lang="ja-JP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次</a:t>
            </a:r>
            <a:r>
              <a:rPr lang="ja-JP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世代モジュール型</a:t>
            </a:r>
            <a:r>
              <a:rPr lang="ja-JP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アクセス</a:t>
            </a:r>
            <a:r>
              <a:rPr lang="en-US" altLang="ja-JP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</a:t>
            </a:r>
            <a:r>
              <a:rPr lang="ja-JP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スイッチ</a:t>
            </a:r>
            <a:endParaRPr kumimoji="1" lang="ja-JP" alt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2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Cisco Catalyst 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9500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概要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84" y="1068241"/>
            <a:ext cx="7334017" cy="2790916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05" y="2819552"/>
            <a:ext cx="2152625" cy="1199633"/>
          </a:xfrm>
          <a:prstGeom prst="rect">
            <a:avLst/>
          </a:prstGeom>
        </p:spPr>
      </p:pic>
      <p:sp>
        <p:nvSpPr>
          <p:cNvPr id="30" name="TextBox 2"/>
          <p:cNvSpPr txBox="1"/>
          <p:nvPr/>
        </p:nvSpPr>
        <p:spPr>
          <a:xfrm>
            <a:off x="240905" y="3859157"/>
            <a:ext cx="8647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8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x 10G</a:t>
            </a:r>
          </a:p>
        </p:txBody>
      </p:sp>
      <p:sp>
        <p:nvSpPr>
          <p:cNvPr id="31" name="TextBox 8"/>
          <p:cNvSpPr txBox="1"/>
          <p:nvPr/>
        </p:nvSpPr>
        <p:spPr>
          <a:xfrm>
            <a:off x="1557369" y="3859157"/>
            <a:ext cx="8647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x 40G</a:t>
            </a:r>
          </a:p>
        </p:txBody>
      </p:sp>
      <p:sp>
        <p:nvSpPr>
          <p:cNvPr id="32" name="Rectangle 5"/>
          <p:cNvSpPr/>
          <p:nvPr/>
        </p:nvSpPr>
        <p:spPr>
          <a:xfrm>
            <a:off x="0" y="41792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40G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に最適化された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エンタープライズ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クラス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のスイッチ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TextBox 9"/>
          <p:cNvSpPr txBox="1"/>
          <p:nvPr/>
        </p:nvSpPr>
        <p:spPr>
          <a:xfrm>
            <a:off x="1252687" y="1561758"/>
            <a:ext cx="691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40 x </a:t>
            </a: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10G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TextBox 10"/>
          <p:cNvSpPr txBox="1"/>
          <p:nvPr/>
        </p:nvSpPr>
        <p:spPr>
          <a:xfrm>
            <a:off x="1252687" y="2028226"/>
            <a:ext cx="691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12 x </a:t>
            </a: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40G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TextBox 11"/>
          <p:cNvSpPr txBox="1"/>
          <p:nvPr/>
        </p:nvSpPr>
        <p:spPr>
          <a:xfrm>
            <a:off x="1252686" y="2544107"/>
            <a:ext cx="691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 x </a:t>
            </a: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40G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TextBox 12"/>
          <p:cNvSpPr txBox="1"/>
          <p:nvPr/>
        </p:nvSpPr>
        <p:spPr>
          <a:xfrm>
            <a:off x="5957740" y="3614451"/>
            <a:ext cx="318626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</a:t>
            </a:r>
            <a:r>
              <a:rPr kumimoji="0" lang="ja-JP" alt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</a:t>
            </a:r>
            <a:r>
              <a:rPr kumimoji="0" lang="en-US" altLang="ja-JP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ラインレート</a:t>
            </a:r>
            <a:endParaRPr kumimoji="0" lang="en-US" altLang="ja-JP" sz="2550" b="0" i="0" u="none" strike="noStrike" kern="1200" cap="none" spc="0" normalizeH="0" baseline="0" noProof="0" dirty="0" smtClean="0">
              <a:ln>
                <a:noFill/>
              </a:ln>
              <a:solidFill>
                <a:srgbClr val="214794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3998537" y="681674"/>
            <a:ext cx="27432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5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最大</a:t>
            </a:r>
            <a:r>
              <a:rPr kumimoji="0" 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1.9 </a:t>
            </a:r>
            <a:r>
              <a:rPr kumimoji="0" lang="en-US" sz="2550" b="0" i="0" u="none" strike="noStrike" kern="1200" cap="none" spc="0" normalizeH="0" baseline="0" noProof="0" dirty="0" err="1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Tbps</a:t>
            </a:r>
            <a:endParaRPr kumimoji="0" lang="en-US" sz="2550" b="0" i="0" u="none" strike="noStrike" kern="1200" cap="none" spc="0" normalizeH="0" baseline="0" noProof="0" dirty="0">
              <a:ln>
                <a:noFill/>
              </a:ln>
              <a:solidFill>
                <a:srgbClr val="214794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40655"/>
              </p:ext>
            </p:extLst>
          </p:nvPr>
        </p:nvGraphicFramePr>
        <p:xfrm>
          <a:off x="209550" y="881758"/>
          <a:ext cx="8680450" cy="38176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82776">
                  <a:extLst>
                    <a:ext uri="{9D8B030D-6E8A-4147-A177-3AD203B41FA5}">
                      <a16:colId xmlns:a16="http://schemas.microsoft.com/office/drawing/2014/main" xmlns="" val="1817828569"/>
                    </a:ext>
                  </a:extLst>
                </a:gridCol>
                <a:gridCol w="3022160">
                  <a:extLst>
                    <a:ext uri="{9D8B030D-6E8A-4147-A177-3AD203B41FA5}">
                      <a16:colId xmlns:a16="http://schemas.microsoft.com/office/drawing/2014/main" xmlns="" val="1939106033"/>
                    </a:ext>
                  </a:extLst>
                </a:gridCol>
                <a:gridCol w="2875514">
                  <a:extLst>
                    <a:ext uri="{9D8B030D-6E8A-4147-A177-3AD203B41FA5}">
                      <a16:colId xmlns:a16="http://schemas.microsoft.com/office/drawing/2014/main" xmlns="" val="258737915"/>
                    </a:ext>
                  </a:extLst>
                </a:gridCol>
              </a:tblGrid>
              <a:tr h="297857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従来の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Catalyst 3K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シリーズ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Catalyst 9K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シリーズ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739030188"/>
                  </a:ext>
                </a:extLst>
              </a:tr>
              <a:tr h="1124993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外観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88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ポート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 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スピード</a:t>
                      </a:r>
                      <a:endParaRPr kumimoji="1" lang="en-US" altLang="ja-JP" sz="1400" dirty="0" smtClean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1/10G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1/2.5/5/10/25/40G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436917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高可用性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×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○（</a:t>
                      </a:r>
                      <a:r>
                        <a:rPr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SMU/GIR/ISSU</a:t>
                      </a:r>
                      <a:r>
                        <a:rPr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53597933"/>
                  </a:ext>
                </a:extLst>
              </a:tr>
              <a:tr h="285877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セキュリティ機能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1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1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35593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1950" lvl="1" indent="-180975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err="1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NaaS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/E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5019494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pPr marL="361950" lvl="1" indent="-1809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暗号化トラフィック解析（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ETA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）</a:t>
                      </a:r>
                      <a:endParaRPr kumimoji="1" lang="en-US" altLang="ja-JP" sz="1400" dirty="0" smtClean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×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544932562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異常検知＆自動学習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×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27883958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自動化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6270035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電力効率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△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266831327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5740" y="137353"/>
            <a:ext cx="8345488" cy="731837"/>
          </a:xfrm>
        </p:spPr>
        <p:txBody>
          <a:bodyPr/>
          <a:lstStyle/>
          <a:p>
            <a:r>
              <a:rPr kumimoji="1" lang="en-US" altLang="ja-JP" sz="2700" dirty="0" smtClean="0">
                <a:latin typeface="MS PGothic" charset="-128"/>
                <a:ea typeface="MS PGothic" charset="-128"/>
                <a:cs typeface="MS PGothic" charset="-128"/>
              </a:rPr>
              <a:t>Cisco Catalyst</a:t>
            </a:r>
            <a:r>
              <a:rPr kumimoji="1" lang="ja-JP" altLang="en-US" sz="27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1" lang="en-US" altLang="ja-JP" sz="2700" dirty="0" smtClean="0">
                <a:latin typeface="MS PGothic" charset="-128"/>
                <a:ea typeface="MS PGothic" charset="-128"/>
                <a:cs typeface="MS PGothic" charset="-128"/>
              </a:rPr>
              <a:t>3000 </a:t>
            </a:r>
            <a:r>
              <a:rPr kumimoji="1" lang="en-US" altLang="ja-JP" sz="2700" dirty="0">
                <a:latin typeface="MS PGothic" charset="-128"/>
                <a:ea typeface="MS PGothic" charset="-128"/>
                <a:cs typeface="MS PGothic" charset="-128"/>
              </a:rPr>
              <a:t>vs. </a:t>
            </a:r>
            <a:r>
              <a:rPr kumimoji="1" lang="en-US" altLang="ja-JP" sz="2700" dirty="0" smtClean="0">
                <a:latin typeface="MS PGothic" charset="-128"/>
                <a:ea typeface="MS PGothic" charset="-128"/>
                <a:cs typeface="MS PGothic" charset="-128"/>
              </a:rPr>
              <a:t>9000 </a:t>
            </a:r>
            <a:r>
              <a:rPr kumimoji="1" lang="ja-JP" altLang="en-US" sz="2700" dirty="0">
                <a:latin typeface="MS PGothic" charset="-128"/>
                <a:ea typeface="MS PGothic" charset="-128"/>
                <a:cs typeface="MS PGothic" charset="-128"/>
              </a:rPr>
              <a:t>比較 </a:t>
            </a:r>
          </a:p>
        </p:txBody>
      </p:sp>
      <p:pic>
        <p:nvPicPr>
          <p:cNvPr id="8" name="Picture 3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91" y="1505483"/>
            <a:ext cx="1373003" cy="914288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134" y="1441360"/>
            <a:ext cx="1397567" cy="5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351EC55D-0546-4382-8149-4128A0618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15" y="1089648"/>
            <a:ext cx="2701043" cy="13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">
            <a:extLst>
              <a:ext uri="{FF2B5EF4-FFF2-40B4-BE49-F238E27FC236}">
                <a16:creationId xmlns:a16="http://schemas.microsoft.com/office/drawing/2014/main" xmlns="" id="{BBB04EC2-9E60-49C8-9265-12F382C52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9" y="1328198"/>
            <a:ext cx="3235492" cy="3156953"/>
          </a:xfrm>
          <a:prstGeom prst="rect">
            <a:avLst/>
          </a:prstGeom>
        </p:spPr>
      </p:pic>
      <p:sp>
        <p:nvSpPr>
          <p:cNvPr id="69" name="テキスト ボックス 68"/>
          <p:cNvSpPr txBox="1"/>
          <p:nvPr/>
        </p:nvSpPr>
        <p:spPr>
          <a:xfrm>
            <a:off x="381362" y="823020"/>
            <a:ext cx="2842766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500" u="sng" dirty="0">
                <a:latin typeface="MS PGothic" charset="-128"/>
                <a:ea typeface="MS PGothic" charset="-128"/>
                <a:cs typeface="MS PGothic" charset="-128"/>
              </a:rPr>
              <a:t>UADP</a:t>
            </a:r>
            <a:r>
              <a:rPr lang="ja-JP" altLang="en-US" sz="1500" u="sng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1500" u="sng" dirty="0">
                <a:latin typeface="MS PGothic" charset="-128"/>
                <a:ea typeface="MS PGothic" charset="-128"/>
                <a:cs typeface="MS PGothic" charset="-128"/>
              </a:rPr>
              <a:t>2.0: </a:t>
            </a:r>
            <a:r>
              <a:rPr lang="ja-JP" altLang="en-US" sz="1500" u="sng" dirty="0">
                <a:latin typeface="MS PGothic" charset="-128"/>
                <a:ea typeface="MS PGothic" charset="-128"/>
                <a:cs typeface="MS PGothic" charset="-128"/>
              </a:rPr>
              <a:t>プログラマブル </a:t>
            </a:r>
            <a:r>
              <a:rPr lang="en-US" altLang="ja-JP" sz="1500" u="sng" dirty="0">
                <a:latin typeface="MS PGothic" charset="-128"/>
                <a:ea typeface="MS PGothic" charset="-128"/>
                <a:cs typeface="MS PGothic" charset="-128"/>
              </a:rPr>
              <a:t>ASIC</a:t>
            </a:r>
            <a:endParaRPr kumimoji="1" lang="en-US" altLang="ja-JP" sz="1500" u="sng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967912"/>
              </p:ext>
            </p:extLst>
          </p:nvPr>
        </p:nvGraphicFramePr>
        <p:xfrm>
          <a:off x="4255701" y="1164269"/>
          <a:ext cx="2235913" cy="176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110711"/>
              </p:ext>
            </p:extLst>
          </p:nvPr>
        </p:nvGraphicFramePr>
        <p:xfrm>
          <a:off x="4255701" y="3108005"/>
          <a:ext cx="2235913" cy="176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72161"/>
              </p:ext>
            </p:extLst>
          </p:nvPr>
        </p:nvGraphicFramePr>
        <p:xfrm>
          <a:off x="6798237" y="3110311"/>
          <a:ext cx="2235913" cy="174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グラフ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432773"/>
              </p:ext>
            </p:extLst>
          </p:nvPr>
        </p:nvGraphicFramePr>
        <p:xfrm>
          <a:off x="6798237" y="1169188"/>
          <a:ext cx="2235913" cy="1759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タイトル 3"/>
          <p:cNvSpPr>
            <a:spLocks noGrp="1"/>
          </p:cNvSpPr>
          <p:nvPr>
            <p:ph type="title"/>
          </p:nvPr>
        </p:nvSpPr>
        <p:spPr>
          <a:xfrm>
            <a:off x="328325" y="255985"/>
            <a:ext cx="7359015" cy="548878"/>
          </a:xfrm>
        </p:spPr>
        <p:txBody>
          <a:bodyPr/>
          <a:lstStyle/>
          <a:p>
            <a:r>
              <a:rPr kumimoji="1" lang="ja-JP" altLang="en-US" sz="2700" dirty="0">
                <a:solidFill>
                  <a:schemeClr val="bg1"/>
                </a:solidFill>
              </a:rPr>
              <a:t>次世代エンタープライズ向け</a:t>
            </a:r>
            <a:r>
              <a:rPr kumimoji="1" lang="en-US" altLang="ja-JP" sz="2700" dirty="0">
                <a:solidFill>
                  <a:schemeClr val="bg1"/>
                </a:solidFill>
              </a:rPr>
              <a:t>ASIC</a:t>
            </a:r>
            <a:r>
              <a:rPr kumimoji="1" lang="ja-JP" altLang="en-US" sz="2700" dirty="0">
                <a:solidFill>
                  <a:schemeClr val="bg1"/>
                </a:solidFill>
              </a:rPr>
              <a:t> </a:t>
            </a:r>
            <a:r>
              <a:rPr kumimoji="1" lang="en-US" altLang="ja-JP" sz="2700" dirty="0">
                <a:solidFill>
                  <a:schemeClr val="bg1"/>
                </a:solidFill>
              </a:rPr>
              <a:t>UADP2.0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4011452" y="1013242"/>
            <a:ext cx="0" cy="38307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255701" y="837473"/>
            <a:ext cx="2079415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500" dirty="0">
                <a:latin typeface="MS PGothic" charset="-128"/>
                <a:ea typeface="MS PGothic" charset="-128"/>
                <a:cs typeface="MS PGothic" charset="-128"/>
              </a:rPr>
              <a:t>UADP 1.0 vs. UADP 2.0</a:t>
            </a:r>
          </a:p>
        </p:txBody>
      </p:sp>
    </p:spTree>
    <p:extLst>
      <p:ext uri="{BB962C8B-B14F-4D97-AF65-F5344CB8AC3E}">
        <p14:creationId xmlns:p14="http://schemas.microsoft.com/office/powerpoint/2010/main" val="20183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2" y="1201738"/>
            <a:ext cx="8419306" cy="3389312"/>
          </a:xfrm>
        </p:spPr>
        <p:txBody>
          <a:bodyPr/>
          <a:lstStyle/>
          <a:p>
            <a:r>
              <a:rPr lang="en-US" altLang="ja-JP" sz="1600" dirty="0">
                <a:latin typeface="Arial" charset="0"/>
              </a:rPr>
              <a:t>Software Maintenance Upgrade (SMU)</a:t>
            </a:r>
            <a:r>
              <a:rPr lang="ja-JP" altLang="en-US" sz="1600" dirty="0">
                <a:latin typeface="Arial" charset="0"/>
              </a:rPr>
              <a:t>は業務に影響を与えるような</a:t>
            </a:r>
            <a:r>
              <a:rPr lang="ja-JP" altLang="en-US" sz="1600" dirty="0" smtClean="0">
                <a:latin typeface="Arial" charset="0"/>
              </a:rPr>
              <a:t>ネットワーク</a:t>
            </a:r>
            <a:r>
              <a:rPr lang="en-US" altLang="ja-JP" sz="1600" dirty="0" smtClean="0">
                <a:latin typeface="Arial" charset="0"/>
              </a:rPr>
              <a:t> </a:t>
            </a:r>
            <a:r>
              <a:rPr lang="ja-JP" altLang="en-US" sz="1600" dirty="0" smtClean="0">
                <a:latin typeface="Arial" charset="0"/>
              </a:rPr>
              <a:t>ダウン</a:t>
            </a:r>
            <a:r>
              <a:rPr lang="ja-JP" altLang="en-US" sz="1600" dirty="0">
                <a:latin typeface="Arial" charset="0"/>
              </a:rPr>
              <a:t>などの場合にお客様に緊急の</a:t>
            </a:r>
            <a:r>
              <a:rPr lang="ja-JP" altLang="en-US" sz="1600" b="1" dirty="0" smtClean="0">
                <a:latin typeface="Arial" charset="0"/>
              </a:rPr>
              <a:t>ポイント</a:t>
            </a:r>
            <a:r>
              <a:rPr lang="en-US" altLang="ja-JP" sz="1600" b="1" dirty="0" smtClean="0">
                <a:latin typeface="Arial" charset="0"/>
              </a:rPr>
              <a:t> </a:t>
            </a:r>
            <a:r>
              <a:rPr lang="ja-JP" altLang="en-US" sz="1600" b="1" dirty="0" smtClean="0">
                <a:latin typeface="Arial" charset="0"/>
              </a:rPr>
              <a:t>フィックス</a:t>
            </a:r>
            <a:r>
              <a:rPr lang="ja-JP" altLang="en-US" sz="1600" dirty="0">
                <a:latin typeface="Arial" charset="0"/>
              </a:rPr>
              <a:t>を迅速に提供することを目的とする</a:t>
            </a:r>
            <a:endParaRPr lang="en-US" altLang="ja-JP" sz="1600" dirty="0">
              <a:latin typeface="Arial" charset="0"/>
            </a:endParaRP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Arial" charset="0"/>
              </a:rPr>
              <a:t>迅速</a:t>
            </a:r>
            <a:r>
              <a:rPr lang="en-US" altLang="ja-JP" sz="1400" dirty="0">
                <a:latin typeface="Arial" charset="0"/>
              </a:rPr>
              <a:t> (IOS</a:t>
            </a:r>
            <a:r>
              <a:rPr lang="ja-JP" altLang="en-US" sz="1400" dirty="0" err="1">
                <a:latin typeface="Arial" charset="0"/>
              </a:rPr>
              <a:t>を提</a:t>
            </a:r>
            <a:r>
              <a:rPr lang="ja-JP" altLang="en-US" sz="1400" dirty="0">
                <a:latin typeface="Arial" charset="0"/>
              </a:rPr>
              <a:t>供するより早くポイントフィックスを提供できる</a:t>
            </a:r>
            <a:r>
              <a:rPr lang="en-US" altLang="ja-JP" sz="1400" dirty="0">
                <a:latin typeface="Arial" charset="0"/>
              </a:rPr>
              <a:t>)</a:t>
            </a: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Arial" charset="0"/>
              </a:rPr>
              <a:t>効率的</a:t>
            </a:r>
            <a:r>
              <a:rPr lang="en-US" altLang="ja-JP" sz="1400" dirty="0">
                <a:latin typeface="Arial" charset="0"/>
              </a:rPr>
              <a:t> (</a:t>
            </a:r>
            <a:r>
              <a:rPr lang="ja-JP" altLang="en-US" sz="1400" dirty="0" smtClean="0">
                <a:latin typeface="Arial" charset="0"/>
              </a:rPr>
              <a:t>モノリシック</a:t>
            </a:r>
            <a:r>
              <a:rPr lang="en-US" altLang="ja-JP" sz="1400" dirty="0" smtClean="0">
                <a:latin typeface="Arial" charset="0"/>
              </a:rPr>
              <a:t> </a:t>
            </a:r>
            <a:r>
              <a:rPr lang="ja-JP" altLang="en-US" sz="1400" dirty="0" smtClean="0">
                <a:latin typeface="Arial" charset="0"/>
              </a:rPr>
              <a:t>コード</a:t>
            </a:r>
            <a:r>
              <a:rPr lang="ja-JP" altLang="en-US" sz="1400" dirty="0">
                <a:latin typeface="Arial" charset="0"/>
              </a:rPr>
              <a:t>のアップグレードを必要としない</a:t>
            </a:r>
            <a:r>
              <a:rPr lang="en-US" altLang="ja-JP" sz="1400" dirty="0">
                <a:latin typeface="Arial" charset="0"/>
              </a:rPr>
              <a:t>)</a:t>
            </a: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Arial" charset="0"/>
              </a:rPr>
              <a:t>集中</a:t>
            </a:r>
            <a:r>
              <a:rPr lang="en-US" altLang="ja-JP" sz="1400" dirty="0">
                <a:latin typeface="Arial" charset="0"/>
              </a:rPr>
              <a:t>(Focused) (</a:t>
            </a:r>
            <a:r>
              <a:rPr lang="ja-JP" altLang="en-US" sz="1400" dirty="0">
                <a:latin typeface="Arial" charset="0"/>
              </a:rPr>
              <a:t>問題のある特定のエリアのコードのみをターゲティング</a:t>
            </a:r>
            <a:r>
              <a:rPr lang="en-US" altLang="ja-JP" sz="1400" dirty="0">
                <a:latin typeface="Arial" charset="0"/>
              </a:rPr>
              <a:t>)</a:t>
            </a:r>
          </a:p>
          <a:p>
            <a:pPr lvl="1" indent="0">
              <a:buNone/>
            </a:pPr>
            <a:endParaRPr lang="en-US" altLang="ja-JP" sz="1400" dirty="0">
              <a:latin typeface="Arial" charset="0"/>
            </a:endParaRPr>
          </a:p>
          <a:p>
            <a:r>
              <a:rPr lang="ja-JP" altLang="en-US" sz="1600" dirty="0">
                <a:latin typeface="Arial" charset="0"/>
              </a:rPr>
              <a:t>いつ必要になるか</a:t>
            </a:r>
            <a:endParaRPr lang="en-US" altLang="ja-JP" sz="1400" dirty="0">
              <a:latin typeface="Arial" charset="0"/>
            </a:endParaRP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Arial" charset="0"/>
              </a:rPr>
              <a:t>セキュリティ脆弱性：ビジネスへのリスク</a:t>
            </a:r>
            <a:endParaRPr lang="en-US" altLang="ja-JP" sz="1400" dirty="0">
              <a:latin typeface="Arial" charset="0"/>
            </a:endParaRP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Arial" charset="0"/>
              </a:rPr>
              <a:t>クリティカルな問題：本番環境での問題</a:t>
            </a:r>
            <a:endParaRPr lang="en-US" altLang="ja-JP" sz="1400" dirty="0">
              <a:latin typeface="Arial" charset="0"/>
            </a:endParaRPr>
          </a:p>
          <a:p>
            <a:pPr lvl="1" indent="0">
              <a:buNone/>
            </a:pPr>
            <a:endParaRPr lang="en-US" altLang="ja-JP" sz="1400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Sales Point </a:t>
            </a:r>
            <a:r>
              <a:rPr lang="ja-JP" altLang="en-US" dirty="0" smtClean="0"/>
              <a:t>① ： </a:t>
            </a:r>
            <a:r>
              <a:rPr lang="en-US" altLang="ja-JP" dirty="0" smtClean="0"/>
              <a:t>Software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Maintenance</a:t>
            </a:r>
            <a:r>
              <a:rPr lang="ja-JP" altLang="en-US" dirty="0" smtClean="0"/>
              <a:t> </a:t>
            </a:r>
            <a:r>
              <a:rPr lang="en-US" altLang="ja-JP" dirty="0" smtClean="0"/>
              <a:t>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heme/theme1.xml><?xml version="1.0" encoding="utf-8"?>
<a:theme xmlns:a="http://schemas.openxmlformats.org/drawingml/2006/main" name="1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Cisco Corporate Template 2017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2017" id="{1A52B703-8599-EC42-B9C6-852965AFC93A}" vid="{E467F7DA-47CA-374F-9FA2-C62997F2D054}"/>
    </a:ext>
  </a:extLst>
</a:theme>
</file>

<file path=ppt/theme/theme3.xml><?xml version="1.0" encoding="utf-8"?>
<a:theme xmlns:a="http://schemas.openxmlformats.org/drawingml/2006/main" name="8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TT ExtraLight/ＭＳ Ｐゴシック">
      <a:majorFont>
        <a:latin typeface="CiscoSansTT ExtraLight"/>
        <a:ea typeface="ＭＳ Ｐゴシック"/>
        <a:cs typeface=""/>
      </a:majorFont>
      <a:minorFont>
        <a:latin typeface="CiscoSansTT Extra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4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 16x9</Template>
  <TotalTime>0</TotalTime>
  <Words>1847</Words>
  <Application>Microsoft Macintosh PowerPoint</Application>
  <PresentationFormat>画面に合わせる (16:9)</PresentationFormat>
  <Paragraphs>550</Paragraphs>
  <Slides>30</Slides>
  <Notes>20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50" baseType="lpstr">
      <vt:lpstr>Calibri</vt:lpstr>
      <vt:lpstr>CiscoSans</vt:lpstr>
      <vt:lpstr>CiscoSans ExtraLight</vt:lpstr>
      <vt:lpstr>CiscoSans Thin</vt:lpstr>
      <vt:lpstr>CiscoSansTT ExtraLight</vt:lpstr>
      <vt:lpstr>CiscoSansTT Light</vt:lpstr>
      <vt:lpstr>CiscoSansTT Thin</vt:lpstr>
      <vt:lpstr>CiscoSansTTLight</vt:lpstr>
      <vt:lpstr>Helvetica Light</vt:lpstr>
      <vt:lpstr>Helvetica Neue Light</vt:lpstr>
      <vt:lpstr>MS PGothic</vt:lpstr>
      <vt:lpstr>ＭＳ Ｐゴシック</vt:lpstr>
      <vt:lpstr>Tipo de letra del sistema Fina</vt:lpstr>
      <vt:lpstr>Wingdings</vt:lpstr>
      <vt:lpstr>Arial</vt:lpstr>
      <vt:lpstr>1_Blue theme 2015 16x9</vt:lpstr>
      <vt:lpstr>Cisco Corporate Template 2017</vt:lpstr>
      <vt:lpstr>8_Blue theme 2015 16x9</vt:lpstr>
      <vt:lpstr>Blue theme 2015 16x9</vt:lpstr>
      <vt:lpstr>think-cell Slide</vt:lpstr>
      <vt:lpstr>Cisco Catalyst 9000 による 次世代ネットワーク対策</vt:lpstr>
      <vt:lpstr>ネットワークの新たな時代へ</vt:lpstr>
      <vt:lpstr>Cisco Catalyst 9000 ファミリ 共通の特性を持つ</vt:lpstr>
      <vt:lpstr>Cisco Catalyst 9300 概要</vt:lpstr>
      <vt:lpstr>Cisco Catalyst 9400 概要 次世代モジュール型アクセス スイッチ</vt:lpstr>
      <vt:lpstr>Cisco Catalyst 9500 概要</vt:lpstr>
      <vt:lpstr>Cisco Catalyst 3000 vs. 9000 比較 </vt:lpstr>
      <vt:lpstr>次世代エンタープライズ向けASIC UADP2.0</vt:lpstr>
      <vt:lpstr>New Sales Point ① ： Software Maintenance Update</vt:lpstr>
      <vt:lpstr>New Sales Point ②： StackWise Virtual アーキテクチャ</vt:lpstr>
      <vt:lpstr>StackWise Virtualの導入</vt:lpstr>
      <vt:lpstr>StackWise Virtual 対応状況</vt:lpstr>
      <vt:lpstr>人間工学に基づいた製品デザイン</vt:lpstr>
      <vt:lpstr>Cisco Catalyst 9000:　 新たなパッケージ体系＆ライセンス</vt:lpstr>
      <vt:lpstr>リーズナブルな価格体系 (補足)</vt:lpstr>
      <vt:lpstr>Cisco Catalyst スイッチ ポートフォリオ</vt:lpstr>
      <vt:lpstr>PowerPoint プレゼンテーション</vt:lpstr>
      <vt:lpstr>今日のネットワーク インフラ: 複雑で膨大な時間を要する運用</vt:lpstr>
      <vt:lpstr>新時代のネットワーク  </vt:lpstr>
      <vt:lpstr>DNAの構成要素</vt:lpstr>
      <vt:lpstr>DNA Ready プラットフォーム (含SDA)</vt:lpstr>
      <vt:lpstr>暗号化されたマルウェアを 識別できます</vt:lpstr>
      <vt:lpstr>PowerPoint プレゼンテーション</vt:lpstr>
      <vt:lpstr>Catalyst 9000 Enables Enhanced Network as a Sensor and Enforcer</vt:lpstr>
      <vt:lpstr>今日のネットワーク例</vt:lpstr>
      <vt:lpstr>今日のネットワーク例</vt:lpstr>
      <vt:lpstr>ファブリックでのサービス セグメンテーションとアクセス制御</vt:lpstr>
      <vt:lpstr>PowerPoint プレゼンテーション</vt:lpstr>
      <vt:lpstr>「Cisco DNA入門」カタログもぜひご覧ください</vt:lpstr>
      <vt:lpstr>PowerPoint プレゼンテーション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2017-05-16T06:24:04Z</dcterms:created>
  <dcterms:modified xsi:type="dcterms:W3CDTF">2017-12-08T07:22:58Z</dcterms:modified>
</cp:coreProperties>
</file>