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3"/>
  </p:notesMasterIdLst>
  <p:handoutMasterIdLst>
    <p:handoutMasterId r:id="rId4"/>
  </p:handoutMasterIdLst>
  <p:sldIdLst>
    <p:sldId id="461" r:id="rId2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2" orient="horz" pos="2890" userDrawn="1">
          <p15:clr>
            <a:srgbClr val="A4A3A4"/>
          </p15:clr>
        </p15:guide>
        <p15:guide id="4" pos="158" userDrawn="1">
          <p15:clr>
            <a:srgbClr val="A4A3A4"/>
          </p15:clr>
        </p15:guide>
        <p15:guide id="5" pos="5602" userDrawn="1">
          <p15:clr>
            <a:srgbClr val="A4A3A4"/>
          </p15:clr>
        </p15:guide>
        <p15:guide id="6" pos="2880" userDrawn="1">
          <p15:clr>
            <a:srgbClr val="A4A3A4"/>
          </p15:clr>
        </p15:guide>
        <p15:guide id="7" orient="horz" pos="169" userDrawn="1">
          <p15:clr>
            <a:srgbClr val="A4A3A4"/>
          </p15:clr>
        </p15:guide>
        <p15:guide id="8" orient="horz" pos="667" userDrawn="1">
          <p15:clr>
            <a:srgbClr val="A4A3A4"/>
          </p15:clr>
        </p15:guide>
        <p15:guide id="9" orient="horz" pos="395" userDrawn="1">
          <p15:clr>
            <a:srgbClr val="A4A3A4"/>
          </p15:clr>
        </p15:guide>
        <p15:guide id="10" orient="horz" pos="1620" userDrawn="1">
          <p15:clr>
            <a:srgbClr val="A4A3A4"/>
          </p15:clr>
        </p15:guide>
        <p15:guide id="11" orient="horz" pos="1076" userDrawn="1">
          <p15:clr>
            <a:srgbClr val="A4A3A4"/>
          </p15:clr>
        </p15:guide>
        <p15:guide id="12" pos="4195" userDrawn="1">
          <p15:clr>
            <a:srgbClr val="A4A3A4"/>
          </p15:clr>
        </p15:guide>
        <p15:guide id="13" pos="4150" userDrawn="1">
          <p15:clr>
            <a:srgbClr val="A4A3A4"/>
          </p15:clr>
        </p15:guide>
        <p15:guide id="14" orient="horz" pos="2164" userDrawn="1">
          <p15:clr>
            <a:srgbClr val="A4A3A4"/>
          </p15:clr>
        </p15:guide>
        <p15:guide id="15" orient="horz" pos="225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esh Gohil" initials="" lastIdx="3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A4D7"/>
    <a:srgbClr val="AB0810"/>
    <a:srgbClr val="FDBE24"/>
    <a:srgbClr val="FA661C"/>
    <a:srgbClr val="90BDDB"/>
    <a:srgbClr val="335FFA"/>
    <a:srgbClr val="349A97"/>
    <a:srgbClr val="2C92B6"/>
    <a:srgbClr val="489542"/>
    <a:srgbClr val="545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85756" autoAdjust="0"/>
  </p:normalViewPr>
  <p:slideViewPr>
    <p:cSldViewPr snapToObjects="1" showGuides="1">
      <p:cViewPr varScale="1">
        <p:scale>
          <a:sx n="172" d="100"/>
          <a:sy n="172" d="100"/>
        </p:scale>
        <p:origin x="480" y="184"/>
      </p:cViewPr>
      <p:guideLst>
        <p:guide orient="horz" pos="2890"/>
        <p:guide pos="158"/>
        <p:guide pos="5602"/>
        <p:guide pos="2880"/>
        <p:guide orient="horz" pos="169"/>
        <p:guide orient="horz" pos="667"/>
        <p:guide orient="horz" pos="395"/>
        <p:guide orient="horz" pos="1620"/>
        <p:guide orient="horz" pos="1076"/>
        <p:guide pos="4195"/>
        <p:guide pos="4150"/>
        <p:guide orient="horz" pos="2164"/>
        <p:guide orient="horz" pos="225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6" d="100"/>
        <a:sy n="20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FE48B1C-1E6B-744F-8E6C-3836D33BC0D9}" type="datetimeFigureOut">
              <a:rPr lang="en-US"/>
              <a:pPr>
                <a:defRPr/>
              </a:pPr>
              <a:t>11/12/17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5A8EAB7-F1BA-274C-91A9-46214A29E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80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A637A29-4E7E-A24B-BAB1-D48C888F91E4}" type="datetimeFigureOut">
              <a:rPr lang="en-US"/>
              <a:pPr>
                <a:defRPr/>
              </a:pPr>
              <a:t>11/12/17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97A1FA6-25DE-9E4E-A34D-CF67DE7DB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92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62301" y="1347788"/>
            <a:ext cx="8277344" cy="316821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80928" indent="-223792">
              <a:lnSpc>
                <a:spcPct val="95000"/>
              </a:lnSpc>
              <a:spcBef>
                <a:spcPts val="1110"/>
              </a:spcBef>
              <a:buClr>
                <a:schemeClr val="tx1"/>
              </a:buClr>
              <a:buSzPct val="80000"/>
              <a:buFont typeface="Arial"/>
              <a:buChar char="•"/>
              <a:defRPr sz="2000" b="0" i="0">
                <a:solidFill>
                  <a:srgbClr val="676767"/>
                </a:solidFill>
                <a:latin typeface="+mn-lt"/>
                <a:cs typeface="CiscoSans ExtraLight"/>
              </a:defRPr>
            </a:lvl1pPr>
            <a:lvl2pPr marL="507895" indent="-215855">
              <a:lnSpc>
                <a:spcPct val="95000"/>
              </a:lnSpc>
              <a:spcBef>
                <a:spcPts val="450"/>
              </a:spcBef>
              <a:buClr>
                <a:schemeClr val="tx1"/>
              </a:buClr>
              <a:buSzPct val="80000"/>
              <a:buFont typeface="Arial"/>
              <a:buChar char="•"/>
              <a:defRPr sz="1800" b="0" i="0">
                <a:solidFill>
                  <a:srgbClr val="676767"/>
                </a:solidFill>
                <a:latin typeface="+mn-lt"/>
                <a:cs typeface="CiscoSans ExtraLight"/>
              </a:defRPr>
            </a:lvl2pPr>
            <a:lvl3pPr marL="747558" indent="-171415">
              <a:buClr>
                <a:schemeClr val="tx1"/>
              </a:buClr>
              <a:buSzPct val="80000"/>
              <a:buFont typeface="Arial"/>
              <a:buChar char="•"/>
              <a:defRPr sz="1600" b="0" i="0">
                <a:solidFill>
                  <a:srgbClr val="676767"/>
                </a:solidFill>
                <a:latin typeface="+mn-lt"/>
                <a:cs typeface="CiscoSans ExtraLight"/>
              </a:defRPr>
            </a:lvl3pPr>
            <a:lvl4pPr marL="911035" indent="-171415">
              <a:buClr>
                <a:schemeClr val="tx1"/>
              </a:buClr>
              <a:buSzPct val="80000"/>
              <a:buFont typeface="Arial"/>
              <a:buChar char="•"/>
              <a:defRPr sz="1400" b="0" i="0">
                <a:solidFill>
                  <a:srgbClr val="676767"/>
                </a:solidFill>
                <a:latin typeface="+mn-lt"/>
                <a:cs typeface="CiscoSans ExtraLight"/>
              </a:defRPr>
            </a:lvl4pPr>
            <a:lvl5pPr marL="1082450" indent="-168240">
              <a:buClr>
                <a:schemeClr val="tx1"/>
              </a:buClr>
              <a:buSzPct val="80000"/>
              <a:buFont typeface="Arial"/>
              <a:buChar char="•"/>
              <a:defRPr sz="1200" b="0" i="0">
                <a:solidFill>
                  <a:srgbClr val="676767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GB" dirty="0"/>
              <a:t>First level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 bwMode="auto">
          <a:xfrm>
            <a:off x="437766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443340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5"/>
          <p:cNvSpPr>
            <a:spLocks noGrp="1"/>
          </p:cNvSpPr>
          <p:nvPr>
            <p:ph type="title"/>
          </p:nvPr>
        </p:nvSpPr>
        <p:spPr bwMode="auto">
          <a:xfrm>
            <a:off x="437766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Goes Here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ltGray">
          <a:xfrm>
            <a:off x="8515707" y="4742907"/>
            <a:ext cx="218414" cy="1545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86" tIns="30792" rIns="61586" bIns="30792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US" sz="600">
                <a:solidFill>
                  <a:srgbClr val="000000">
                    <a:alpha val="25000"/>
                  </a:srgbClr>
                </a:solidFill>
                <a:latin typeface="+mn-lt"/>
                <a:ea typeface="+mn-ea"/>
                <a:cs typeface="CiscoSans Thin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00" dirty="0">
              <a:solidFill>
                <a:srgbClr val="000000">
                  <a:alpha val="25000"/>
                </a:srgbClr>
              </a:solidFill>
              <a:latin typeface="+mn-lt"/>
              <a:ea typeface="+mn-ea"/>
              <a:cs typeface="CiscoSans Thin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ltGray">
          <a:xfrm>
            <a:off x="5867508" y="4741653"/>
            <a:ext cx="2658018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>
                <a:solidFill>
                  <a:srgbClr val="000000">
                    <a:alpha val="25000"/>
                  </a:srgbClr>
                </a:solidFill>
                <a:latin typeface="+mn-lt"/>
                <a:ea typeface="+mn-ea"/>
                <a:cs typeface="CiscoSans Thin"/>
              </a:rPr>
              <a:t>© 201</a:t>
            </a:r>
            <a:r>
              <a:rPr lang="en-US" altLang="ja-JP" sz="600" dirty="0">
                <a:solidFill>
                  <a:srgbClr val="000000">
                    <a:alpha val="25000"/>
                  </a:srgbClr>
                </a:solidFill>
                <a:latin typeface="+mn-lt"/>
                <a:ea typeface="+mn-ea"/>
                <a:cs typeface="CiscoSans Thin"/>
              </a:rPr>
              <a:t>7</a:t>
            </a:r>
            <a:r>
              <a:rPr lang="en-US" sz="600" dirty="0">
                <a:solidFill>
                  <a:srgbClr val="000000">
                    <a:alpha val="25000"/>
                  </a:srgbClr>
                </a:solidFill>
                <a:latin typeface="+mn-lt"/>
                <a:ea typeface="+mn-ea"/>
                <a:cs typeface="CiscoSans Thin"/>
              </a:rPr>
              <a:t>  Cisco and/or its affiliates. All rights reserved.   Cisco </a:t>
            </a:r>
            <a:r>
              <a:rPr lang="en-US" sz="600" dirty="0" smtClean="0">
                <a:solidFill>
                  <a:srgbClr val="000000">
                    <a:alpha val="25000"/>
                  </a:srgbClr>
                </a:solidFill>
                <a:latin typeface="+mn-lt"/>
                <a:ea typeface="+mn-ea"/>
                <a:cs typeface="CiscoSans Thin"/>
              </a:rPr>
              <a:t>Public</a:t>
            </a:r>
            <a:endParaRPr lang="en-US" sz="600" dirty="0">
              <a:solidFill>
                <a:srgbClr val="000000">
                  <a:alpha val="25000"/>
                </a:srgbClr>
              </a:solidFill>
              <a:latin typeface="+mn-lt"/>
              <a:ea typeface="+mn-ea"/>
              <a:cs typeface="CiscoSans Thin"/>
            </a:endParaRPr>
          </a:p>
        </p:txBody>
      </p:sp>
      <p:pic>
        <p:nvPicPr>
          <p:cNvPr id="7" name="Picture 2" descr="C:\Users\spius\Pictures\cisco logo blue gradient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4175" y="4625773"/>
            <a:ext cx="431312" cy="265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</p:sldLayoutIdLst>
  <p:transition spd="slow">
    <p:wipe/>
  </p:transition>
  <p:txStyles>
    <p:titleStyle>
      <a:lvl1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lang="en-US" sz="3200" kern="1200" dirty="0">
          <a:solidFill>
            <a:srgbClr val="676767"/>
          </a:solidFill>
          <a:latin typeface="+mj-lt"/>
          <a:ea typeface="ＭＳ Ｐゴシック" charset="0"/>
          <a:cs typeface="CiscoSans"/>
        </a:defRPr>
      </a:lvl1pPr>
      <a:lvl2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200">
          <a:solidFill>
            <a:srgbClr val="676767"/>
          </a:solidFill>
          <a:latin typeface="Arial" charset="0"/>
          <a:ea typeface="ＭＳ Ｐゴシック" charset="0"/>
        </a:defRPr>
      </a:lvl2pPr>
      <a:lvl3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200">
          <a:solidFill>
            <a:srgbClr val="676767"/>
          </a:solidFill>
          <a:latin typeface="Arial" charset="0"/>
          <a:ea typeface="ＭＳ Ｐゴシック" charset="0"/>
        </a:defRPr>
      </a:lvl3pPr>
      <a:lvl4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200">
          <a:solidFill>
            <a:srgbClr val="676767"/>
          </a:solidFill>
          <a:latin typeface="Arial" charset="0"/>
          <a:ea typeface="ＭＳ Ｐゴシック" charset="0"/>
        </a:defRPr>
      </a:lvl4pPr>
      <a:lvl5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200">
          <a:solidFill>
            <a:srgbClr val="676767"/>
          </a:solidFill>
          <a:latin typeface="Arial" charset="0"/>
          <a:ea typeface="ＭＳ Ｐゴシック" charset="0"/>
        </a:defRPr>
      </a:lvl5pPr>
      <a:lvl6pPr marL="4572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200">
          <a:solidFill>
            <a:srgbClr val="676767"/>
          </a:solidFill>
          <a:latin typeface="Arial" charset="0"/>
          <a:ea typeface="ＭＳ Ｐゴシック" charset="0"/>
        </a:defRPr>
      </a:lvl6pPr>
      <a:lvl7pPr marL="9144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200">
          <a:solidFill>
            <a:srgbClr val="676767"/>
          </a:solidFill>
          <a:latin typeface="Arial" charset="0"/>
          <a:ea typeface="ＭＳ Ｐゴシック" charset="0"/>
        </a:defRPr>
      </a:lvl7pPr>
      <a:lvl8pPr marL="13716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200">
          <a:solidFill>
            <a:srgbClr val="676767"/>
          </a:solidFill>
          <a:latin typeface="Arial" charset="0"/>
          <a:ea typeface="ＭＳ Ｐゴシック" charset="0"/>
        </a:defRPr>
      </a:lvl8pPr>
      <a:lvl9pPr marL="18288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kumimoji="1" sz="3200">
          <a:solidFill>
            <a:srgbClr val="676767"/>
          </a:solidFill>
          <a:latin typeface="Arial" charset="0"/>
          <a:ea typeface="ＭＳ Ｐゴシック" charset="0"/>
        </a:defRPr>
      </a:lvl9pPr>
    </p:titleStyle>
    <p:bodyStyle>
      <a:lvl1pPr marL="169863" indent="-169863" algn="l" defTabSz="684213" rtl="0" eaLnBrk="1" fontAlgn="base" hangingPunct="1">
        <a:lnSpc>
          <a:spcPct val="95000"/>
        </a:lnSpc>
        <a:spcBef>
          <a:spcPts val="1075"/>
        </a:spcBef>
        <a:spcAft>
          <a:spcPct val="0"/>
        </a:spcAft>
        <a:buClr>
          <a:schemeClr val="tx2"/>
        </a:buClr>
        <a:buSzPct val="90000"/>
        <a:buFont typeface="Arial" charset="0"/>
        <a:buChar char="•"/>
        <a:defRPr kumimoji="1" lang="en-US" sz="15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1pPr>
      <a:lvl2pPr marL="358775" indent="-215900" algn="l" defTabSz="684213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 kumimoji="1" lang="en-US" sz="14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2pPr>
      <a:lvl3pPr marL="431800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kumimoji="1" lang="en-US" sz="12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3pPr>
      <a:lvl4pPr marL="503238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kumimoji="1"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4pPr>
      <a:lvl5pPr marL="574675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kumimoji="1"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5pPr>
      <a:lvl6pPr marL="863856" indent="-171445" algn="l" defTabSz="685777" rtl="0" eaLnBrk="1" latinLnBrk="0" hangingPunct="1">
        <a:spcBef>
          <a:spcPts val="600"/>
        </a:spcBef>
        <a:buFont typeface="Arial" pitchFamily="34" charset="0"/>
        <a:buChar char="•"/>
        <a:defRPr kumimoji="1" sz="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35844" indent="-171422" algn="l" defTabSz="685777" rtl="0" eaLnBrk="1" latinLnBrk="0" hangingPunct="1">
        <a:spcBef>
          <a:spcPts val="600"/>
        </a:spcBef>
        <a:buFont typeface="Arial" pitchFamily="34" charset="0"/>
        <a:buChar char="•"/>
        <a:defRPr kumimoji="1" sz="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00220" indent="0" algn="l" defTabSz="685777" rtl="0" eaLnBrk="1" latinLnBrk="0" hangingPunct="1">
        <a:spcBef>
          <a:spcPct val="20000"/>
        </a:spcBef>
        <a:buFont typeface="Arial" pitchFamily="34" charset="0"/>
        <a:buNone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53" indent="-171445" algn="l" defTabSz="685777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7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7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7" algn="l" defTabSz="685777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5" algn="l" defTabSz="685777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55" algn="l" defTabSz="685777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41" algn="l" defTabSz="685777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32" algn="l" defTabSz="685777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20" algn="l" defTabSz="685777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10" algn="l" defTabSz="685777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077515" y="634742"/>
            <a:ext cx="5582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最先端の研究活動を支える</a:t>
            </a: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オープンかつセキュアな 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ICT 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基盤を構築</a:t>
            </a:r>
            <a:endParaRPr lang="ja-JP" altLang="en-US" b="1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75145" y="1182048"/>
            <a:ext cx="55844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沖縄科学技術大学院大学（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OIST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）は、トップクラスの研究者たちが最先端かつ多様な研究に取り組み、グローバルな連携を促進する拠点としても重要な存在となっています。オープンな研究と協働に不可欠な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ICT 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インフラには、シスコソリューションが豊富に採用されています。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274638"/>
            <a:ext cx="1080000" cy="252000"/>
          </a:xfrm>
          <a:prstGeom prst="rect">
            <a:avLst/>
          </a:prstGeom>
          <a:solidFill>
            <a:srgbClr val="36A4D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1045" y="272519"/>
            <a:ext cx="8579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ユーザ事例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7516" y="272519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教育</a:t>
            </a:r>
          </a:p>
        </p:txBody>
      </p:sp>
      <p:grpSp>
        <p:nvGrpSpPr>
          <p:cNvPr id="40" name="グループ化 39"/>
          <p:cNvGrpSpPr/>
          <p:nvPr/>
        </p:nvGrpSpPr>
        <p:grpSpPr>
          <a:xfrm>
            <a:off x="257628" y="1710231"/>
            <a:ext cx="1980000" cy="1724071"/>
            <a:chOff x="257628" y="1710231"/>
            <a:chExt cx="1980000" cy="1724071"/>
          </a:xfrm>
        </p:grpSpPr>
        <p:sp>
          <p:nvSpPr>
            <p:cNvPr id="15" name="正方形/長方形 14"/>
            <p:cNvSpPr/>
            <p:nvPr/>
          </p:nvSpPr>
          <p:spPr>
            <a:xfrm>
              <a:off x="257628" y="1956974"/>
              <a:ext cx="198000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・研究の基盤となるオープンかつ大規模なネットワークで、セキュリティ、柔軟性、パフォーマンスを追及</a:t>
              </a: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・最先端の研究開発の効率向上と協働の促進</a:t>
              </a: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・セキュリティ パッチの適用ができないような独自の研究機器に対して、アクセス制御の自動化を強化</a:t>
              </a: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57628" y="1710231"/>
              <a:ext cx="1980000" cy="23948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課題</a:t>
              </a: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2434494" y="1710231"/>
            <a:ext cx="1980000" cy="1031573"/>
            <a:chOff x="2434494" y="1710231"/>
            <a:chExt cx="1980000" cy="1031573"/>
          </a:xfrm>
        </p:grpSpPr>
        <p:sp>
          <p:nvSpPr>
            <p:cNvPr id="16" name="正方形/長方形 15"/>
            <p:cNvSpPr/>
            <p:nvPr/>
          </p:nvSpPr>
          <p:spPr>
            <a:xfrm>
              <a:off x="2434494" y="1956974"/>
              <a:ext cx="1980000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Cisco Nexus 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と 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Cisco ACI 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により 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SDN 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を実装</a:t>
              </a: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Cisco </a:t>
              </a:r>
              <a:r>
                <a:rPr lang="en-US" altLang="ja-JP" sz="9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TelePresence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や 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Cisco WebEx 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の導入</a:t>
              </a: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Cisco ISE 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による認証強化</a:t>
              </a: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2434494" y="1710231"/>
              <a:ext cx="1980000" cy="239486"/>
            </a:xfrm>
            <a:prstGeom prst="rect">
              <a:avLst/>
            </a:prstGeom>
            <a:solidFill>
              <a:srgbClr val="36A4D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ソリューション</a:t>
              </a: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4611359" y="1710231"/>
            <a:ext cx="1980000" cy="1724071"/>
            <a:chOff x="4611359" y="1710231"/>
            <a:chExt cx="1980000" cy="1724071"/>
          </a:xfrm>
        </p:grpSpPr>
        <p:sp>
          <p:nvSpPr>
            <p:cNvPr id="17" name="正方形/長方形 16"/>
            <p:cNvSpPr/>
            <p:nvPr/>
          </p:nvSpPr>
          <p:spPr>
            <a:xfrm>
              <a:off x="4611359" y="1956974"/>
              <a:ext cx="198000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Cisco ACI 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により 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SDN 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を実装し、オーバレイ化とマルチ テナント環境の実現</a:t>
              </a: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・研究活動におけるグローバルな連携を促進</a:t>
              </a: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Cisco DNA 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のポリシー管理サーバ（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Cisco ISE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）と 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SDN 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コントローラ（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Cisco APIC-EM</a:t>
              </a:r>
              <a:r>
                <a:rPr lang="ja-JP" altLang="en-US" sz="900" dirty="0" err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、</a:t>
              </a:r>
              <a:r>
                <a:rPr lang="en-US" altLang="ja-JP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Cisco DNA Center</a:t>
              </a:r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）を連携させたソリューションを検討</a:t>
              </a: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4611359" y="1710231"/>
              <a:ext cx="1980000" cy="23948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結果～今後</a:t>
              </a: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6669675" y="1377864"/>
            <a:ext cx="2223500" cy="320971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ＭＳ ゴシック" panose="020B0609070205080204" pitchFamily="49" charset="-128"/>
              </a:rPr>
              <a:t>製品</a:t>
            </a:r>
            <a:r>
              <a:rPr lang="en-US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ＭＳ ゴシック" panose="020B0609070205080204" pitchFamily="49" charset="-128"/>
              </a:rPr>
              <a:t> &amp; </a:t>
            </a:r>
            <a:r>
              <a:rPr lang="ja-JP" altLang="ja-JP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ＭＳ ゴシック" panose="020B0609070205080204" pitchFamily="49" charset="-128"/>
              </a:rPr>
              <a:t>サービス</a:t>
            </a:r>
            <a:endParaRPr lang="ja-JP" altLang="ja-JP" sz="105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■データセンター</a:t>
            </a: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Cisco Nexus </a:t>
            </a: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シリーズ</a:t>
            </a:r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スイッチ</a:t>
            </a:r>
            <a:endParaRPr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Data Center Network Manager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（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DCNM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）</a:t>
            </a:r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Application Centric Infrastructure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（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ACI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）</a:t>
            </a:r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Unified Computing System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（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UCS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）</a:t>
            </a:r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endParaRPr lang="en-US" altLang="ja-JP" sz="3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■セキュリティ</a:t>
            </a:r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ASR 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シリーズ ルータ</a:t>
            </a:r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r>
              <a:rPr lang="ja-JP" altLang="en-US" sz="7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ASA 5500 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シリーズ</a:t>
            </a:r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Identity Services Engine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（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ISE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）</a:t>
            </a:r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endParaRPr lang="en-US" altLang="ja-JP" sz="3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■キャンパスネットワーク</a:t>
            </a:r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Catalyst 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シリーズ スイッチ</a:t>
            </a:r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</a:t>
            </a:r>
            <a:r>
              <a:rPr lang="en-US" altLang="ja-JP" sz="700" kern="100" dirty="0" err="1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Aironet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 3000 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シリーズ アクセス ポイント</a:t>
            </a: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ワイヤレス 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LAN 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コントローラ</a:t>
            </a:r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Prime Infrastructure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（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PI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）</a:t>
            </a: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Mobility Services Engine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（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MSE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）</a:t>
            </a: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Connected Mobile Experience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（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CMX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）</a:t>
            </a:r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endParaRPr lang="en-US" altLang="ja-JP" sz="3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■コラボレーション</a:t>
            </a:r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</a:t>
            </a:r>
            <a:r>
              <a:rPr lang="en-US" altLang="ja-JP" sz="700" kern="100" dirty="0" err="1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TelePresence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 MX 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シリーズ</a:t>
            </a: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</a:t>
            </a:r>
            <a:r>
              <a:rPr lang="en-US" altLang="ja-JP" sz="700" kern="100" dirty="0" err="1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TelePresence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 SX 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シリーズ</a:t>
            </a: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Jabber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（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PC</a:t>
            </a:r>
            <a:r>
              <a:rPr lang="ja-JP" altLang="en-US" sz="700" kern="100" dirty="0" err="1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、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Mac</a:t>
            </a:r>
            <a:r>
              <a:rPr lang="ja-JP" altLang="en-US" sz="700" kern="100" dirty="0" err="1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、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iOS</a:t>
            </a:r>
            <a:r>
              <a:rPr lang="ja-JP" altLang="en-US" sz="700" kern="100" dirty="0" err="1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、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Android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）</a:t>
            </a: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WebEx</a:t>
            </a: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Wireless IP Phone 8800 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シリーズ</a:t>
            </a: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IP Phone 7800/6900 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シリーズ</a:t>
            </a:r>
          </a:p>
          <a:p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・</a:t>
            </a:r>
            <a:r>
              <a:rPr lang="en-US" altLang="ja-JP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rPr>
              <a:t>Cisco Business Edition 7000/6000</a:t>
            </a:r>
            <a:endParaRPr lang="ja-JP" altLang="ja-JP" sz="7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Courier New" panose="02070309020205020404" pitchFamily="49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659278" y="623810"/>
            <a:ext cx="2228495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en-US" sz="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沖縄科学技術大学院大学</a:t>
            </a:r>
            <a:endParaRPr lang="en-US" altLang="zh-CN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ＭＳ ゴシック" panose="020B0609070205080204" pitchFamily="49" charset="-128"/>
              </a:rPr>
              <a:t>　規模：</a:t>
            </a:r>
            <a:r>
              <a:rPr lang="zh-TW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教職員 約 </a:t>
            </a:r>
            <a:r>
              <a:rPr lang="en-US" altLang="zh-TW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720 </a:t>
            </a:r>
            <a:r>
              <a:rPr lang="zh-TW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名、</a:t>
            </a:r>
            <a:endParaRPr lang="en-US" altLang="zh-TW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zh-TW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学生 </a:t>
            </a:r>
            <a:r>
              <a:rPr lang="en-US" altLang="zh-TW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134 </a:t>
            </a:r>
            <a:r>
              <a:rPr lang="zh-TW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zh-TW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（</a:t>
            </a:r>
            <a:r>
              <a:rPr lang="en-US" altLang="zh-TW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2017 </a:t>
            </a:r>
            <a:r>
              <a:rPr lang="zh-TW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 </a:t>
            </a:r>
            <a:r>
              <a:rPr lang="en-US" altLang="zh-TW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 </a:t>
            </a:r>
            <a:r>
              <a:rPr lang="zh-TW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月）</a:t>
            </a:r>
            <a:endParaRPr lang="en-US" altLang="zh-TW" sz="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ＭＳ ゴシック" panose="020B0609070205080204" pitchFamily="49" charset="-128"/>
              </a:rPr>
              <a:t>　所在地：</a:t>
            </a:r>
            <a:r>
              <a:rPr lang="zh-TW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沖縄県国頭郡</a:t>
            </a:r>
            <a:endParaRPr lang="en-US" altLang="ja-JP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ＭＳ ゴシック" panose="020B0609070205080204" pitchFamily="49" charset="-128"/>
              </a:rPr>
              <a:t>　</a:t>
            </a:r>
            <a:r>
              <a:rPr lang="zh-TW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ＭＳ ゴシック" panose="020B0609070205080204" pitchFamily="49" charset="-128"/>
              </a:rPr>
              <a:t>設立</a:t>
            </a:r>
            <a:r>
              <a:rPr lang="ja-JP" altLang="en-US" sz="7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ＭＳ ゴシック" panose="020B0609070205080204" pitchFamily="49" charset="-128"/>
              </a:rPr>
              <a:t>：</a:t>
            </a:r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2011 </a:t>
            </a: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 </a:t>
            </a:r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 </a:t>
            </a: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 </a:t>
            </a:r>
            <a:r>
              <a:rPr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 </a:t>
            </a: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lang="en-US" altLang="zh-TW" sz="700" kern="100" dirty="0">
              <a:latin typeface="メイリオ" panose="020B0604030504040204" pitchFamily="50" charset="-128"/>
              <a:ea typeface="メイリオ" panose="020B0604030504040204" pitchFamily="50" charset="-128"/>
              <a:cs typeface="ＭＳ ゴシック" panose="020B0609070205080204" pitchFamily="49" charset="-128"/>
            </a:endParaRPr>
          </a:p>
        </p:txBody>
      </p:sp>
      <p:sp>
        <p:nvSpPr>
          <p:cNvPr id="25" name="二等辺三角形 24"/>
          <p:cNvSpPr>
            <a:spLocks noChangeAspect="1"/>
          </p:cNvSpPr>
          <p:nvPr/>
        </p:nvSpPr>
        <p:spPr>
          <a:xfrm rot="5400000">
            <a:off x="2264394" y="1768192"/>
            <a:ext cx="143334" cy="123564"/>
          </a:xfrm>
          <a:prstGeom prst="triangl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二等辺三角形 25"/>
          <p:cNvSpPr>
            <a:spLocks noChangeAspect="1"/>
          </p:cNvSpPr>
          <p:nvPr/>
        </p:nvSpPr>
        <p:spPr>
          <a:xfrm rot="5400000">
            <a:off x="4441260" y="1768192"/>
            <a:ext cx="143334" cy="123564"/>
          </a:xfrm>
          <a:prstGeom prst="triangle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9" name="直線コネクタ 28"/>
          <p:cNvCxnSpPr>
            <a:cxnSpLocks/>
            <a:stCxn id="9" idx="3"/>
          </p:cNvCxnSpPr>
          <p:nvPr/>
        </p:nvCxnSpPr>
        <p:spPr>
          <a:xfrm>
            <a:off x="1531486" y="399477"/>
            <a:ext cx="735628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グループ化 42"/>
          <p:cNvGrpSpPr/>
          <p:nvPr/>
        </p:nvGrpSpPr>
        <p:grpSpPr>
          <a:xfrm>
            <a:off x="-1" y="3587013"/>
            <a:ext cx="6588125" cy="1000862"/>
            <a:chOff x="-1" y="3587013"/>
            <a:chExt cx="6588125" cy="1000862"/>
          </a:xfrm>
        </p:grpSpPr>
        <p:sp>
          <p:nvSpPr>
            <p:cNvPr id="27" name="Rectangle 630"/>
            <p:cNvSpPr>
              <a:spLocks noChangeArrowheads="1"/>
            </p:cNvSpPr>
            <p:nvPr/>
          </p:nvSpPr>
          <p:spPr bwMode="auto">
            <a:xfrm flipV="1">
              <a:off x="-1" y="3587013"/>
              <a:ext cx="6588125" cy="100086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none" lIns="73025" tIns="36511" rIns="73025" bIns="36511" anchor="ctr"/>
            <a:lstStyle/>
            <a:p>
              <a:endParaRPr lang="ja-JP" altLang="ja-JP" sz="18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685295" y="3671672"/>
              <a:ext cx="806492" cy="806492"/>
              <a:chOff x="1647825" y="5186363"/>
              <a:chExt cx="1428750" cy="1428750"/>
            </a:xfrm>
          </p:grpSpPr>
          <p:sp>
            <p:nvSpPr>
              <p:cNvPr id="30" name="Oval 20"/>
              <p:cNvSpPr>
                <a:spLocks noChangeArrowheads="1"/>
              </p:cNvSpPr>
              <p:nvPr/>
            </p:nvSpPr>
            <p:spPr bwMode="auto">
              <a:xfrm>
                <a:off x="1647825" y="5186363"/>
                <a:ext cx="1428750" cy="1428750"/>
              </a:xfrm>
              <a:prstGeom prst="ellipse">
                <a:avLst/>
              </a:prstGeom>
              <a:gradFill rotWithShape="1">
                <a:gsLst>
                  <a:gs pos="0">
                    <a:srgbClr val="215163">
                      <a:alpha val="0"/>
                    </a:srgbClr>
                  </a:gs>
                  <a:gs pos="100000">
                    <a:schemeClr val="hlink">
                      <a:alpha val="10999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lIns="82124" tIns="41061" rIns="82124" bIns="41061" anchor="ctr"/>
              <a:lstStyle/>
              <a:p>
                <a:endParaRPr lang="ja-JP" altLang="ja-JP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31" name="Oval 21"/>
              <p:cNvSpPr>
                <a:spLocks noChangeArrowheads="1"/>
              </p:cNvSpPr>
              <p:nvPr/>
            </p:nvSpPr>
            <p:spPr bwMode="auto">
              <a:xfrm>
                <a:off x="1895991" y="5434529"/>
                <a:ext cx="932417" cy="932417"/>
              </a:xfrm>
              <a:prstGeom prst="ellipse">
                <a:avLst/>
              </a:prstGeom>
              <a:gradFill rotWithShape="1">
                <a:gsLst>
                  <a:gs pos="0">
                    <a:srgbClr val="255E76">
                      <a:alpha val="0"/>
                    </a:srgbClr>
                  </a:gs>
                  <a:gs pos="100000">
                    <a:srgbClr val="50CCFE">
                      <a:alpha val="2800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lIns="82124" tIns="41061" rIns="82124" bIns="41061" anchor="ctr"/>
              <a:lstStyle/>
              <a:p>
                <a:endParaRPr lang="ja-JP" altLang="ja-JP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7" name="グループ化 6"/>
            <p:cNvGrpSpPr/>
            <p:nvPr/>
          </p:nvGrpSpPr>
          <p:grpSpPr>
            <a:xfrm>
              <a:off x="189037" y="3781048"/>
              <a:ext cx="1181511" cy="612792"/>
              <a:chOff x="189037" y="3795886"/>
              <a:chExt cx="1181511" cy="612792"/>
            </a:xfrm>
          </p:grpSpPr>
          <p:sp>
            <p:nvSpPr>
              <p:cNvPr id="32" name="Text Box 23"/>
              <p:cNvSpPr txBox="1">
                <a:spLocks noChangeArrowheads="1"/>
              </p:cNvSpPr>
              <p:nvPr/>
            </p:nvSpPr>
            <p:spPr bwMode="auto">
              <a:xfrm>
                <a:off x="189037" y="3795886"/>
                <a:ext cx="611295" cy="329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82124" tIns="41061" rIns="82124" bIns="41061">
                <a:spAutoFit/>
              </a:bodyPr>
              <a:lstStyle/>
              <a:p>
                <a:pPr defTabSz="814388"/>
                <a:r>
                  <a:rPr lang="en-US" altLang="ja-JP" sz="16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Why</a:t>
                </a:r>
              </a:p>
            </p:txBody>
          </p:sp>
          <p:sp>
            <p:nvSpPr>
              <p:cNvPr id="33" name="Text Box 24"/>
              <p:cNvSpPr txBox="1">
                <a:spLocks noChangeArrowheads="1"/>
              </p:cNvSpPr>
              <p:nvPr/>
            </p:nvSpPr>
            <p:spPr bwMode="auto">
              <a:xfrm>
                <a:off x="419225" y="4017977"/>
                <a:ext cx="951323" cy="3907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82124" tIns="41061" rIns="82124" bIns="41061">
                <a:spAutoFit/>
              </a:bodyPr>
              <a:lstStyle/>
              <a:p>
                <a:pPr defTabSz="814388"/>
                <a:r>
                  <a:rPr lang="en-US" altLang="ja-JP" sz="2000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Cisco?</a:t>
                </a:r>
              </a:p>
            </p:txBody>
          </p:sp>
        </p:grpSp>
        <p:sp>
          <p:nvSpPr>
            <p:cNvPr id="2" name="正方形/長方形 1"/>
            <p:cNvSpPr/>
            <p:nvPr/>
          </p:nvSpPr>
          <p:spPr>
            <a:xfrm>
              <a:off x="1560288" y="3656557"/>
              <a:ext cx="5027836" cy="9310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ＭＳ ゴシック" panose="020B0609070205080204" pitchFamily="49" charset="-128"/>
                </a:rPr>
                <a:t>「シスコの製品、サポートの品質にはとても満足しています。</a:t>
              </a:r>
              <a:r>
                <a:rPr lang="ja-JP" altLang="ja-JP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ＭＳ ゴシック" panose="020B0609070205080204" pitchFamily="49" charset="-128"/>
                </a:rPr>
                <a:t>」</a:t>
              </a:r>
              <a:endParaRPr lang="ja-JP" altLang="ja-JP" sz="10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endParaRPr>
            </a:p>
            <a:p>
              <a:r>
                <a:rPr lang="ja-JP" altLang="en-US" sz="8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沖縄科学技術大学院大学 最高情報責任者　ティム・ダイス 氏</a:t>
              </a:r>
              <a:endParaRPr lang="en-US" altLang="ja-JP" sz="7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lang="en-US" altLang="ja-JP" sz="7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ＭＳ ゴシック" panose="020B0609070205080204" pitchFamily="49" charset="-128"/>
                </a:rPr>
                <a:t>「今後のネットワーク管理の自動化などに</a:t>
              </a:r>
              <a:endParaRPr lang="en-US" altLang="ja-JP" sz="10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ゴシック" panose="020B0609070205080204" pitchFamily="49" charset="-128"/>
              </a:endParaRPr>
            </a:p>
            <a:p>
              <a:r>
                <a:rPr lang="ja-JP" altLang="en-US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ＭＳ ゴシック" panose="020B0609070205080204" pitchFamily="49" charset="-128"/>
                </a:rPr>
                <a:t>　シスコ ソリューションを活用していきます。</a:t>
              </a:r>
              <a:r>
                <a:rPr lang="ja-JP" altLang="ja-JP" sz="1050" b="1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ＭＳ ゴシック" panose="020B0609070205080204" pitchFamily="49" charset="-128"/>
                </a:rPr>
                <a:t>」</a:t>
              </a:r>
              <a:endParaRPr lang="ja-JP" altLang="ja-JP" sz="1050" b="1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Courier New" panose="02070309020205020404" pitchFamily="49" charset="0"/>
              </a:endParaRPr>
            </a:p>
            <a:p>
              <a:pPr>
                <a:spcAft>
                  <a:spcPts val="0"/>
                </a:spcAft>
              </a:pPr>
              <a:r>
                <a:rPr lang="zh-CN" altLang="en-US" sz="800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ＭＳ ゴシック" panose="020B0609070205080204" pitchFamily="49" charset="-128"/>
                </a:rPr>
                <a:t>沖縄科学技術大学院大学</a:t>
              </a:r>
              <a:r>
                <a:rPr lang="ja-JP" altLang="en-US" sz="800" kern="1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ＭＳ ゴシック" panose="020B0609070205080204" pitchFamily="49" charset="-128"/>
                </a:rPr>
                <a:t> ネットワーク・コネクティビティ シニアマネジャー　ブレット・メイソン 氏</a:t>
              </a:r>
              <a:endParaRPr lang="en-US" altLang="ja-JP" sz="8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ゴシック" panose="020B0609070205080204" pitchFamily="49" charset="-128"/>
              </a:endParaRPr>
            </a:p>
          </p:txBody>
        </p:sp>
        <p:sp>
          <p:nvSpPr>
            <p:cNvPr id="34" name="Line 17"/>
            <p:cNvSpPr>
              <a:spLocks noChangeShapeType="1"/>
            </p:cNvSpPr>
            <p:nvPr/>
          </p:nvSpPr>
          <p:spPr bwMode="auto">
            <a:xfrm>
              <a:off x="1560288" y="3713525"/>
              <a:ext cx="0" cy="747839"/>
            </a:xfrm>
            <a:prstGeom prst="line">
              <a:avLst/>
            </a:prstGeom>
            <a:noFill/>
            <a:ln w="9525">
              <a:solidFill>
                <a:srgbClr val="C5D4E9"/>
              </a:solidFill>
              <a:round/>
              <a:headEnd/>
              <a:tailEnd/>
            </a:ln>
          </p:spPr>
          <p:txBody>
            <a:bodyPr lIns="82124" tIns="41061" rIns="82124" bIns="41061" anchor="ctr"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7" name="テキスト ボックス 36"/>
          <p:cNvSpPr txBox="1"/>
          <p:nvPr/>
        </p:nvSpPr>
        <p:spPr>
          <a:xfrm>
            <a:off x="7565050" y="272519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8" name="Picture 4" descr="最先端の研究活動を支えるオープンかつセキュアな ICT 基盤を構築">
            <a:extLst>
              <a:ext uri="{FF2B5EF4-FFF2-40B4-BE49-F238E27FC236}">
                <a16:creationId xmlns:a16="http://schemas.microsoft.com/office/drawing/2014/main" xmlns="" id="{424BA8E4-68FA-44E6-BA5F-9CDC4FB53C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63" t="8278" r="16199" b="10170"/>
          <a:stretch/>
        </p:blipFill>
        <p:spPr bwMode="auto">
          <a:xfrm>
            <a:off x="0" y="635246"/>
            <a:ext cx="1080001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746501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Blue theme 2014 16x9">
  <a:themeElements>
    <a:clrScheme name="Cisco Blue">
      <a:dk1>
        <a:srgbClr val="676767"/>
      </a:dk1>
      <a:lt1>
        <a:srgbClr val="FFFFFF"/>
      </a:lt1>
      <a:dk2>
        <a:srgbClr val="2968AF"/>
      </a:dk2>
      <a:lt2>
        <a:srgbClr val="FFFFFF"/>
      </a:lt2>
      <a:accent1>
        <a:srgbClr val="214794"/>
      </a:accent1>
      <a:accent2>
        <a:srgbClr val="8EBCDC"/>
      </a:accent2>
      <a:accent3>
        <a:srgbClr val="676767"/>
      </a:accent3>
      <a:accent4>
        <a:srgbClr val="57B74E"/>
      </a:accent4>
      <a:accent5>
        <a:srgbClr val="32B2DF"/>
      </a:accent5>
      <a:accent6>
        <a:srgbClr val="0D868E"/>
      </a:accent6>
      <a:hlink>
        <a:srgbClr val="2BA2D7"/>
      </a:hlink>
      <a:folHlink>
        <a:srgbClr val="2968A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6A4D7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theme 2014 16x9</Template>
  <TotalTime>6513</TotalTime>
  <Words>392</Words>
  <Application>Microsoft Macintosh PowerPoint</Application>
  <PresentationFormat>画面に合わせる (16:9)</PresentationFormat>
  <Paragraphs>61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Calibri</vt:lpstr>
      <vt:lpstr>CiscoSans</vt:lpstr>
      <vt:lpstr>CiscoSans ExtraLight</vt:lpstr>
      <vt:lpstr>CiscoSans Thin</vt:lpstr>
      <vt:lpstr>Courier New</vt:lpstr>
      <vt:lpstr>ＭＳ Ｐゴシック</vt:lpstr>
      <vt:lpstr>ＭＳ ゴシック</vt:lpstr>
      <vt:lpstr>メイリオ</vt:lpstr>
      <vt:lpstr>Arial</vt:lpstr>
      <vt:lpstr>Blue theme 2014 16x9</vt:lpstr>
      <vt:lpstr>PowerPoint プレゼンテーション</vt:lpstr>
    </vt:vector>
  </TitlesOfParts>
  <Company>Cisco Systems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cs_newformat_draft</dc:title>
  <dc:creator>HOKUTOSHA</dc:creator>
  <cp:lastModifiedBy>Microsoft Office ユーザー</cp:lastModifiedBy>
  <cp:revision>195</cp:revision>
  <dcterms:created xsi:type="dcterms:W3CDTF">2014-12-17T06:17:00Z</dcterms:created>
  <dcterms:modified xsi:type="dcterms:W3CDTF">2017-11-12T05:38:54Z</dcterms:modified>
</cp:coreProperties>
</file>