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6"/>
  </p:notesMasterIdLst>
  <p:handoutMasterIdLst>
    <p:handoutMasterId r:id="rId57"/>
  </p:handoutMasterIdLst>
  <p:sldIdLst>
    <p:sldId id="256" r:id="rId2"/>
    <p:sldId id="325" r:id="rId3"/>
    <p:sldId id="324" r:id="rId4"/>
    <p:sldId id="326" r:id="rId5"/>
    <p:sldId id="327" r:id="rId6"/>
    <p:sldId id="275" r:id="rId7"/>
    <p:sldId id="286" r:id="rId8"/>
    <p:sldId id="297" r:id="rId9"/>
    <p:sldId id="298" r:id="rId10"/>
    <p:sldId id="280" r:id="rId11"/>
    <p:sldId id="328" r:id="rId12"/>
    <p:sldId id="274" r:id="rId13"/>
    <p:sldId id="299" r:id="rId14"/>
    <p:sldId id="295" r:id="rId15"/>
    <p:sldId id="262" r:id="rId16"/>
    <p:sldId id="278" r:id="rId17"/>
    <p:sldId id="279" r:id="rId18"/>
    <p:sldId id="263" r:id="rId19"/>
    <p:sldId id="264" r:id="rId20"/>
    <p:sldId id="303" r:id="rId21"/>
    <p:sldId id="304" r:id="rId22"/>
    <p:sldId id="305" r:id="rId23"/>
    <p:sldId id="306" r:id="rId24"/>
    <p:sldId id="300" r:id="rId25"/>
    <p:sldId id="301" r:id="rId26"/>
    <p:sldId id="302" r:id="rId27"/>
    <p:sldId id="307" r:id="rId28"/>
    <p:sldId id="283" r:id="rId29"/>
    <p:sldId id="311" r:id="rId30"/>
    <p:sldId id="308" r:id="rId31"/>
    <p:sldId id="281" r:id="rId32"/>
    <p:sldId id="314" r:id="rId33"/>
    <p:sldId id="292" r:id="rId34"/>
    <p:sldId id="293" r:id="rId35"/>
    <p:sldId id="294" r:id="rId36"/>
    <p:sldId id="296" r:id="rId37"/>
    <p:sldId id="290" r:id="rId38"/>
    <p:sldId id="291" r:id="rId39"/>
    <p:sldId id="310" r:id="rId40"/>
    <p:sldId id="312" r:id="rId41"/>
    <p:sldId id="313" r:id="rId42"/>
    <p:sldId id="309" r:id="rId43"/>
    <p:sldId id="329" r:id="rId44"/>
    <p:sldId id="316" r:id="rId45"/>
    <p:sldId id="317" r:id="rId46"/>
    <p:sldId id="318" r:id="rId47"/>
    <p:sldId id="319" r:id="rId48"/>
    <p:sldId id="320" r:id="rId49"/>
    <p:sldId id="282" r:id="rId50"/>
    <p:sldId id="315" r:id="rId51"/>
    <p:sldId id="321" r:id="rId52"/>
    <p:sldId id="322" r:id="rId53"/>
    <p:sldId id="323" r:id="rId54"/>
    <p:sldId id="272" r:id="rId5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DBF2"/>
    <a:srgbClr val="049FD9"/>
    <a:srgbClr val="1FAED4"/>
    <a:srgbClr val="72C059"/>
    <a:srgbClr val="B2D171"/>
    <a:srgbClr val="B8E1D0"/>
    <a:srgbClr val="26194B"/>
    <a:srgbClr val="9891A0"/>
    <a:srgbClr val="113074"/>
    <a:srgbClr val="167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6469" autoAdjust="0"/>
  </p:normalViewPr>
  <p:slideViewPr>
    <p:cSldViewPr snapToGrid="0" snapToObjects="1" showGuides="1">
      <p:cViewPr varScale="1">
        <p:scale>
          <a:sx n="166" d="100"/>
          <a:sy n="166" d="100"/>
        </p:scale>
        <p:origin x="544" y="184"/>
      </p:cViewPr>
      <p:guideLst>
        <p:guide pos="2880"/>
        <p:guide orient="horz" pos="15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4932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commentAuthors" Target="commentAuthors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11/24/17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+mj-lt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  <a:solidFill>
            <a:schemeClr val="bg2"/>
          </a:solidFill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bg2"/>
                </a:solidFill>
                <a:latin typeface="+mj-lt"/>
                <a:ea typeface="+mn-ea"/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49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j-lt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noProof="0" smtClean="0"/>
              <a:t>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latin typeface="+mn-ea"/>
                <a:ea typeface="+mn-ea"/>
              </a:defRPr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latin typeface="+mn-ea"/>
                <a:ea typeface="+mn-ea"/>
              </a:defRPr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>
                <a:latin typeface="+mn-ea"/>
                <a:ea typeface="+mn-ea"/>
              </a:defRPr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>
                <a:latin typeface="+mn-ea"/>
                <a:ea typeface="+mn-ea"/>
              </a:defRPr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>
                <a:latin typeface="+mn-ea"/>
                <a:ea typeface="+mn-ea"/>
              </a:defRPr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>
                <a:latin typeface="+mn-ea"/>
                <a:ea typeface="+mn-ea"/>
              </a:defRPr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>
                <a:latin typeface="+mn-ea"/>
                <a:ea typeface="+mn-ea"/>
              </a:defRPr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>
                <a:latin typeface="+mn-ea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ea"/>
                <a:ea typeface="+mn-ea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  <a:latin typeface="+mn-ea"/>
                <a:ea typeface="+mn-ea"/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  <a:latin typeface="+mn-ea"/>
                <a:ea typeface="+mn-ea"/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  <a:latin typeface="+mn-ea"/>
                <a:ea typeface="+mn-ea"/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ＭＳ Ｐゴシック" panose="020B0600070205080204" pitchFamily="50" charset="-128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65650" y="0"/>
            <a:ext cx="4580092" cy="51435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401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グラフを追加</a:t>
            </a:r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表を追加</a:t>
            </a:r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8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0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n-ea"/>
                <a:ea typeface="+mn-ea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n-ea"/>
                <a:ea typeface="+mn-ea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n-ea"/>
                <a:ea typeface="+mn-ea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spc="20" baseline="0" dirty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6" r:id="rId3"/>
    <p:sldLayoutId id="2147484013" r:id="rId4"/>
    <p:sldLayoutId id="2147483982" r:id="rId5"/>
    <p:sldLayoutId id="2147484014" r:id="rId6"/>
    <p:sldLayoutId id="2147483978" r:id="rId7"/>
    <p:sldLayoutId id="2147483979" r:id="rId8"/>
    <p:sldLayoutId id="2147483980" r:id="rId9"/>
    <p:sldLayoutId id="2147483981" r:id="rId10"/>
    <p:sldLayoutId id="2147483879" r:id="rId11"/>
    <p:sldLayoutId id="2147484018" r:id="rId12"/>
    <p:sldLayoutId id="2147483976" r:id="rId13"/>
    <p:sldLayoutId id="2147483885" r:id="rId14"/>
    <p:sldLayoutId id="2147484011" r:id="rId15"/>
    <p:sldLayoutId id="2147483985" r:id="rId16"/>
    <p:sldLayoutId id="2147483986" r:id="rId17"/>
    <p:sldLayoutId id="2147484012" r:id="rId18"/>
    <p:sldLayoutId id="2147483969" r:id="rId19"/>
    <p:sldLayoutId id="2147483968" r:id="rId20"/>
    <p:sldLayoutId id="2147483973" r:id="rId21"/>
    <p:sldLayoutId id="2147483967" r:id="rId22"/>
    <p:sldLayoutId id="2147483970" r:id="rId23"/>
    <p:sldLayoutId id="2147483987" r:id="rId24"/>
    <p:sldLayoutId id="2147484017" r:id="rId25"/>
    <p:sldLayoutId id="2147483983" r:id="rId26"/>
    <p:sldLayoutId id="2147483971" r:id="rId27"/>
    <p:sldLayoutId id="2147483972" r:id="rId28"/>
    <p:sldLayoutId id="2147483897" r:id="rId29"/>
    <p:sldLayoutId id="2147484015" r:id="rId30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2800" b="0" i="0" kern="1200" dirty="0">
          <a:solidFill>
            <a:schemeClr val="tx2"/>
          </a:solidFill>
          <a:latin typeface="+mj-ea"/>
          <a:ea typeface="+mj-ea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hyperlink" Target="http://software.cisco.com/downloa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hyperlink" Target="http://software.cisco.com/download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hyperlink" Target="http://software.cisco.com/download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Relationship Id="rId3" Type="http://schemas.openxmlformats.org/officeDocument/2006/relationships/hyperlink" Target="http://www.cisco.com/c/en/us/td/docs/wireless/controller/release/notes/crn84.html#supplementary-imag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smtClean="0">
                <a:solidFill>
                  <a:schemeClr val="bg2"/>
                </a:solidFill>
              </a:rPr>
              <a:t>シスコシステムズ合同会社</a:t>
            </a:r>
            <a:endParaRPr lang="ja-JP" altLang="en-US" dirty="0">
              <a:solidFill>
                <a:schemeClr val="bg2"/>
              </a:solidFill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chemeClr val="bg2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chemeClr val="bg2"/>
                </a:solidFill>
              </a:rPr>
              <a:t>2017</a:t>
            </a:r>
            <a:r>
              <a:rPr lang="ja-JP" altLang="en-US" smtClean="0">
                <a:solidFill>
                  <a:schemeClr val="bg2"/>
                </a:solidFill>
              </a:rPr>
              <a:t>年</a:t>
            </a:r>
            <a:r>
              <a:rPr lang="en-US" altLang="ja-JP" smtClean="0">
                <a:solidFill>
                  <a:schemeClr val="bg2"/>
                </a:solidFill>
              </a:rPr>
              <a:t>11</a:t>
            </a:r>
            <a:r>
              <a:rPr lang="ja-JP" altLang="en-US" smtClean="0">
                <a:solidFill>
                  <a:schemeClr val="bg2"/>
                </a:solidFill>
              </a:rPr>
              <a:t>月</a:t>
            </a:r>
            <a:endParaRPr lang="ja-JP" altLang="en-US" dirty="0">
              <a:solidFill>
                <a:schemeClr val="bg2"/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ja-JP" dirty="0" err="1" smtClean="0">
                <a:solidFill>
                  <a:schemeClr val="bg2"/>
                </a:solidFill>
              </a:rPr>
              <a:t>AireOS</a:t>
            </a:r>
            <a:r>
              <a:rPr lang="ja-JP" altLang="en-US" dirty="0" smtClean="0">
                <a:solidFill>
                  <a:schemeClr val="bg2"/>
                </a:solidFill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</a:rPr>
              <a:t>8.3</a:t>
            </a:r>
            <a:r>
              <a:rPr lang="ja-JP" altLang="en-US" dirty="0" smtClean="0">
                <a:solidFill>
                  <a:schemeClr val="bg2"/>
                </a:solidFill>
              </a:rPr>
              <a:t> または、</a:t>
            </a:r>
            <a:r>
              <a:rPr lang="en-US" altLang="ja-JP" dirty="0" smtClean="0">
                <a:solidFill>
                  <a:schemeClr val="bg2"/>
                </a:solidFill>
              </a:rPr>
              <a:t>Mobility</a:t>
            </a:r>
            <a:r>
              <a:rPr lang="ja-JP" altLang="en-US" dirty="0" smtClean="0">
                <a:solidFill>
                  <a:schemeClr val="bg2"/>
                </a:solidFill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</a:rPr>
              <a:t>Express</a:t>
            </a:r>
            <a:r>
              <a:rPr lang="ja-JP" altLang="en-US" dirty="0" smtClean="0">
                <a:solidFill>
                  <a:schemeClr val="bg2"/>
                </a:solidFill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</a:rPr>
              <a:t>8.3</a:t>
            </a:r>
            <a:endParaRPr lang="ja-JP" altLang="en-US" dirty="0">
              <a:solidFill>
                <a:schemeClr val="bg2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bg2"/>
                </a:solidFill>
              </a:rPr>
              <a:t>Cisco </a:t>
            </a:r>
            <a:r>
              <a:rPr lang="en-US" altLang="ja-JP" dirty="0" err="1" smtClean="0">
                <a:solidFill>
                  <a:schemeClr val="bg2"/>
                </a:solidFill>
              </a:rPr>
              <a:t>Aironet</a:t>
            </a:r>
            <a:r>
              <a:rPr lang="en-US" altLang="ja-JP" dirty="0" smtClean="0">
                <a:solidFill>
                  <a:schemeClr val="bg2"/>
                </a:solidFill>
              </a:rPr>
              <a:t> 1800 </a:t>
            </a:r>
            <a:r>
              <a:rPr lang="ja-JP" altLang="en-US" dirty="0" smtClean="0">
                <a:solidFill>
                  <a:schemeClr val="bg2"/>
                </a:solidFill>
              </a:rPr>
              <a:t>シリーズ</a:t>
            </a:r>
            <a:r>
              <a:rPr lang="en-US" altLang="ja-JP" dirty="0" smtClean="0">
                <a:solidFill>
                  <a:schemeClr val="bg2"/>
                </a:solidFill>
              </a:rPr>
              <a:t/>
            </a:r>
            <a:br>
              <a:rPr lang="en-US" altLang="ja-JP" dirty="0" smtClean="0">
                <a:solidFill>
                  <a:schemeClr val="bg2"/>
                </a:solidFill>
              </a:rPr>
            </a:br>
            <a:r>
              <a:rPr lang="en-US" altLang="ja-JP" dirty="0" smtClean="0">
                <a:solidFill>
                  <a:schemeClr val="bg2"/>
                </a:solidFill>
              </a:rPr>
              <a:t>OS </a:t>
            </a:r>
            <a:r>
              <a:rPr lang="ja-JP" altLang="en-US" dirty="0" smtClean="0">
                <a:solidFill>
                  <a:schemeClr val="bg2"/>
                </a:solidFill>
              </a:rPr>
              <a:t>アップグレード方法</a:t>
            </a:r>
            <a:endParaRPr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5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イメージの取得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322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Mobility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Express</a:t>
            </a:r>
            <a:r>
              <a:rPr kumimoji="1" lang="ja-JP" altLang="en-US" dirty="0" smtClean="0"/>
              <a:t> </a:t>
            </a:r>
            <a:r>
              <a:rPr lang="ja-JP" altLang="en-US" dirty="0" smtClean="0"/>
              <a:t>のイメージのファイル名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33400" y="1652643"/>
            <a:ext cx="811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AIR-AP</a:t>
            </a:r>
            <a:r>
              <a:rPr lang="en-US" altLang="ja-JP" sz="2400" dirty="0" smtClean="0">
                <a:solidFill>
                  <a:schemeClr val="accent1"/>
                </a:solidFill>
              </a:rPr>
              <a:t>2800</a:t>
            </a:r>
            <a:r>
              <a:rPr lang="en-US" altLang="ja-JP" sz="2400" dirty="0" smtClean="0"/>
              <a:t>-K9-</a:t>
            </a:r>
            <a:r>
              <a:rPr lang="en-US" altLang="ja-JP" sz="2400" dirty="0" smtClean="0">
                <a:solidFill>
                  <a:schemeClr val="accent1"/>
                </a:solidFill>
              </a:rPr>
              <a:t>ME</a:t>
            </a:r>
            <a:r>
              <a:rPr lang="en-US" altLang="ja-JP" sz="2400" dirty="0" smtClean="0"/>
              <a:t>-</a:t>
            </a:r>
            <a:r>
              <a:rPr lang="en-US" altLang="ja-JP" sz="2400" dirty="0" smtClean="0">
                <a:solidFill>
                  <a:schemeClr val="accent1"/>
                </a:solidFill>
              </a:rPr>
              <a:t>8-5-105-0</a:t>
            </a:r>
            <a:r>
              <a:rPr lang="en-US" altLang="ja-JP" sz="2400" dirty="0" smtClean="0"/>
              <a:t>.</a:t>
            </a:r>
            <a:r>
              <a:rPr lang="en-US" altLang="ja-JP" sz="2400" dirty="0" smtClean="0">
                <a:solidFill>
                  <a:schemeClr val="accent6"/>
                </a:solidFill>
              </a:rPr>
              <a:t>zip</a:t>
            </a:r>
            <a:r>
              <a:rPr lang="en-US" altLang="ja-JP" sz="2400" dirty="0">
                <a:solidFill>
                  <a:schemeClr val="accent6"/>
                </a:solidFill>
              </a:rPr>
              <a:t>	</a:t>
            </a:r>
            <a:r>
              <a:rPr lang="en-US" altLang="ja-JP" sz="1400" dirty="0" smtClean="0"/>
              <a:t>AP2800</a:t>
            </a:r>
            <a:r>
              <a:rPr lang="ja-JP" altLang="en-US" sz="1400" dirty="0" smtClean="0"/>
              <a:t>用 </a:t>
            </a:r>
            <a:r>
              <a:rPr lang="en-US" altLang="ja-JP" sz="1400" dirty="0" smtClean="0"/>
              <a:t>ME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8.5.105.0</a:t>
            </a:r>
            <a:r>
              <a:rPr lang="ja-JP" altLang="en-US" sz="1400" dirty="0" smtClean="0"/>
              <a:t> イメージ</a:t>
            </a:r>
            <a:endParaRPr lang="ja-JP" altLang="en-US" sz="1400" dirty="0">
              <a:solidFill>
                <a:schemeClr val="accent6"/>
              </a:solidFill>
            </a:endParaRPr>
          </a:p>
          <a:p>
            <a:r>
              <a:rPr lang="ja-JP" altLang="en-US" sz="2400" dirty="0" smtClean="0"/>
              <a:t>AIR</a:t>
            </a:r>
            <a:r>
              <a:rPr lang="ja-JP" altLang="en-US" sz="2400" dirty="0"/>
              <a:t>-AP</a:t>
            </a:r>
            <a:r>
              <a:rPr lang="ja-JP" altLang="en-US" sz="2400" dirty="0">
                <a:solidFill>
                  <a:schemeClr val="accent1"/>
                </a:solidFill>
              </a:rPr>
              <a:t>1830</a:t>
            </a:r>
            <a:r>
              <a:rPr lang="ja-JP" altLang="en-US" sz="2400" dirty="0"/>
              <a:t>-K9-</a:t>
            </a:r>
            <a:r>
              <a:rPr lang="ja-JP" altLang="en-US" sz="2400" dirty="0">
                <a:solidFill>
                  <a:schemeClr val="accent1"/>
                </a:solidFill>
              </a:rPr>
              <a:t>ME</a:t>
            </a:r>
            <a:r>
              <a:rPr lang="ja-JP" altLang="en-US" sz="2400" dirty="0"/>
              <a:t>-</a:t>
            </a:r>
            <a:r>
              <a:rPr lang="ja-JP" altLang="en-US" sz="2400" dirty="0">
                <a:solidFill>
                  <a:schemeClr val="accent1"/>
                </a:solidFill>
              </a:rPr>
              <a:t>8-3-133-0</a:t>
            </a:r>
            <a:r>
              <a:rPr lang="ja-JP" altLang="en-US" sz="2400" dirty="0"/>
              <a:t>.</a:t>
            </a:r>
            <a:r>
              <a:rPr lang="ja-JP" altLang="en-US" sz="2400" dirty="0" smtClean="0">
                <a:solidFill>
                  <a:schemeClr val="accent6"/>
                </a:solidFill>
              </a:rPr>
              <a:t>zip</a:t>
            </a:r>
            <a:r>
              <a:rPr lang="en-US" altLang="ja-JP" dirty="0">
                <a:solidFill>
                  <a:schemeClr val="accent6"/>
                </a:solidFill>
              </a:rPr>
              <a:t>	</a:t>
            </a:r>
            <a:r>
              <a:rPr lang="en-US" altLang="ja-JP" sz="1400" dirty="0" smtClean="0"/>
              <a:t>AP1800</a:t>
            </a:r>
            <a:r>
              <a:rPr lang="ja-JP" altLang="en-US" sz="1400" dirty="0"/>
              <a:t>用 </a:t>
            </a:r>
            <a:r>
              <a:rPr lang="en-US" altLang="ja-JP" sz="1400" dirty="0"/>
              <a:t>ME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8.3.133.0</a:t>
            </a:r>
            <a:r>
              <a:rPr lang="ja-JP" altLang="en-US" sz="1400" dirty="0" smtClean="0"/>
              <a:t> </a:t>
            </a:r>
            <a:r>
              <a:rPr lang="ja-JP" altLang="en-US" sz="1400" dirty="0"/>
              <a:t>イメージ</a:t>
            </a:r>
            <a:endParaRPr lang="ja-JP" altLang="en-US" dirty="0">
              <a:solidFill>
                <a:schemeClr val="accent6"/>
              </a:solidFill>
            </a:endParaRPr>
          </a:p>
          <a:p>
            <a:endParaRPr lang="ja-JP" altLang="en-US" sz="2400" dirty="0">
              <a:solidFill>
                <a:schemeClr val="accent6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1660468" y="2431476"/>
            <a:ext cx="3836564" cy="1142903"/>
            <a:chOff x="1807535" y="2301948"/>
            <a:chExt cx="4546012" cy="1142903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1807535" y="2301948"/>
              <a:ext cx="7921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2203598" y="2301948"/>
              <a:ext cx="0" cy="1142903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2203598" y="3444851"/>
              <a:ext cx="4149949" cy="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/>
        </p:nvGrpSpPr>
        <p:grpSpPr>
          <a:xfrm>
            <a:off x="3466389" y="2431476"/>
            <a:ext cx="2030644" cy="501240"/>
            <a:chOff x="1532860" y="2295500"/>
            <a:chExt cx="2342103" cy="501240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1532860" y="2301948"/>
              <a:ext cx="1520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2203599" y="2295500"/>
              <a:ext cx="0" cy="50124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2203599" y="2796740"/>
              <a:ext cx="1671364" cy="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/>
          <p:cNvSpPr txBox="1"/>
          <p:nvPr/>
        </p:nvSpPr>
        <p:spPr>
          <a:xfrm>
            <a:off x="533400" y="1201484"/>
            <a:ext cx="89443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2"/>
                </a:solidFill>
                <a:latin typeface="+mn-lt"/>
              </a:rPr>
              <a:t>例</a:t>
            </a:r>
            <a:endParaRPr kumimoji="1" lang="ja-JP" altLang="en-US" dirty="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76284" y="3405102"/>
            <a:ext cx="1345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+mn-lt"/>
              </a:rPr>
              <a:t>AP 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+mn-lt"/>
              </a:rPr>
              <a:t>の機種</a:t>
            </a:r>
            <a:endParaRPr kumimoji="1" lang="en-US" altLang="ja-JP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76284" y="2765522"/>
            <a:ext cx="1345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  <a:latin typeface="+mn-lt"/>
              </a:rPr>
              <a:t>バージョン</a:t>
            </a:r>
            <a:endParaRPr kumimoji="1" lang="en-US" altLang="ja-JP" sz="16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2883195" y="2431476"/>
            <a:ext cx="2613838" cy="786685"/>
            <a:chOff x="1915632" y="2301948"/>
            <a:chExt cx="3058698" cy="786685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1915632" y="2301948"/>
              <a:ext cx="52631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2203598" y="2301948"/>
              <a:ext cx="0" cy="786685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2203598" y="3088633"/>
              <a:ext cx="2770732" cy="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/>
          <p:cNvSpPr txBox="1"/>
          <p:nvPr/>
        </p:nvSpPr>
        <p:spPr>
          <a:xfrm>
            <a:off x="5476284" y="3036520"/>
            <a:ext cx="1932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+mn-lt"/>
              </a:rPr>
              <a:t>Mobility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kumimoji="1" lang="en-US" altLang="ja-JP" sz="1600" dirty="0" smtClean="0">
                <a:solidFill>
                  <a:schemeClr val="bg1"/>
                </a:solidFill>
                <a:latin typeface="+mn-lt"/>
              </a:rPr>
              <a:t>Express 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+mn-lt"/>
              </a:rPr>
              <a:t>用</a:t>
            </a:r>
            <a:endParaRPr kumimoji="1" lang="en-US" altLang="ja-JP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大かっこ 54"/>
          <p:cNvSpPr/>
          <p:nvPr/>
        </p:nvSpPr>
        <p:spPr>
          <a:xfrm>
            <a:off x="6521950" y="3375074"/>
            <a:ext cx="2178788" cy="1054953"/>
          </a:xfrm>
          <a:prstGeom prst="bracketPair">
            <a:avLst>
              <a:gd name="adj" fmla="val 7408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192087"/>
            <a:r>
              <a:rPr kumimoji="1" lang="en-US" altLang="ja-JP" sz="1200" dirty="0" smtClean="0"/>
              <a:t>3800</a:t>
            </a:r>
            <a:r>
              <a:rPr kumimoji="1" lang="ja-JP" altLang="en-US" sz="1200" dirty="0"/>
              <a:t> </a:t>
            </a:r>
            <a:r>
              <a:rPr kumimoji="1" lang="ja-JP" altLang="en-US" sz="1200" dirty="0" smtClean="0"/>
              <a:t>・・・ </a:t>
            </a:r>
            <a:r>
              <a:rPr kumimoji="1" lang="en-US" altLang="ja-JP" sz="1200" dirty="0" smtClean="0"/>
              <a:t>AP3800 </a:t>
            </a:r>
            <a:r>
              <a:rPr kumimoji="1" lang="ja-JP" altLang="en-US" sz="1200" dirty="0" smtClean="0"/>
              <a:t>シリーズ用</a:t>
            </a:r>
            <a:endParaRPr kumimoji="1" lang="en-US" altLang="ja-JP" sz="1200" dirty="0"/>
          </a:p>
          <a:p>
            <a:pPr indent="-192087"/>
            <a:r>
              <a:rPr kumimoji="1" lang="en-US" altLang="ja-JP" sz="1200" dirty="0" smtClean="0"/>
              <a:t>2800</a:t>
            </a:r>
            <a:r>
              <a:rPr kumimoji="1" lang="ja-JP" altLang="en-US" sz="1200" dirty="0" smtClean="0"/>
              <a:t> </a:t>
            </a:r>
            <a:r>
              <a:rPr kumimoji="1" lang="ja-JP" altLang="en-US" sz="1200" dirty="0"/>
              <a:t>・・</a:t>
            </a:r>
            <a:r>
              <a:rPr kumimoji="1" lang="ja-JP" altLang="en-US" sz="1200" dirty="0" smtClean="0"/>
              <a:t>・ </a:t>
            </a:r>
            <a:r>
              <a:rPr kumimoji="1" lang="en-US" altLang="ja-JP" sz="1200" dirty="0" smtClean="0"/>
              <a:t>AP2800 </a:t>
            </a:r>
            <a:r>
              <a:rPr kumimoji="1" lang="ja-JP" altLang="en-US" sz="1200" dirty="0" smtClean="0"/>
              <a:t>シリーズ用</a:t>
            </a:r>
            <a:endParaRPr kumimoji="1" lang="en-US" altLang="ja-JP" sz="1200" dirty="0"/>
          </a:p>
          <a:p>
            <a:pPr indent="-192087"/>
            <a:r>
              <a:rPr kumimoji="1" lang="en-US" altLang="ja-JP" sz="1200" dirty="0" smtClean="0"/>
              <a:t>1850</a:t>
            </a:r>
            <a:r>
              <a:rPr kumimoji="1" lang="ja-JP" altLang="en-US" sz="1200" dirty="0" smtClean="0"/>
              <a:t> ・・・ </a:t>
            </a:r>
            <a:r>
              <a:rPr kumimoji="1" lang="en-US" altLang="ja-JP" sz="1200" dirty="0" smtClean="0"/>
              <a:t>AP1850 </a:t>
            </a:r>
            <a:r>
              <a:rPr kumimoji="1" lang="ja-JP" altLang="en-US" sz="1200" dirty="0" smtClean="0"/>
              <a:t>シリーズ用</a:t>
            </a:r>
            <a:endParaRPr kumimoji="1" lang="en-US" altLang="ja-JP" sz="1200" dirty="0"/>
          </a:p>
          <a:p>
            <a:pPr indent="-192087"/>
            <a:r>
              <a:rPr kumimoji="1" lang="en-US" altLang="ja-JP" sz="1200" dirty="0" smtClean="0"/>
              <a:t>1830</a:t>
            </a:r>
            <a:r>
              <a:rPr kumimoji="1" lang="ja-JP" altLang="en-US" sz="1200" dirty="0" smtClean="0"/>
              <a:t> ・・・ </a:t>
            </a:r>
            <a:r>
              <a:rPr kumimoji="1" lang="en-US" altLang="ja-JP" sz="1200" dirty="0" smtClean="0"/>
              <a:t>AP1830 </a:t>
            </a:r>
            <a:r>
              <a:rPr kumimoji="1" lang="ja-JP" altLang="en-US" sz="1200" dirty="0" smtClean="0"/>
              <a:t>シリーズ用</a:t>
            </a:r>
            <a:endParaRPr kumimoji="1" lang="en-US" altLang="ja-JP" sz="1200" dirty="0"/>
          </a:p>
          <a:p>
            <a:pPr indent="-192087"/>
            <a:r>
              <a:rPr kumimoji="1" lang="en-US" altLang="ja-JP" sz="1200" dirty="0" smtClean="0"/>
              <a:t>1815</a:t>
            </a:r>
            <a:r>
              <a:rPr kumimoji="1" lang="ja-JP" altLang="en-US" sz="1200" dirty="0" smtClean="0"/>
              <a:t> ・・・ </a:t>
            </a:r>
            <a:r>
              <a:rPr kumimoji="1" lang="en-US" altLang="ja-JP" sz="1200" dirty="0" smtClean="0"/>
              <a:t>AP1815 </a:t>
            </a:r>
            <a:r>
              <a:rPr kumimoji="1" lang="ja-JP" altLang="en-US" sz="1200" dirty="0" smtClean="0"/>
              <a:t>シリーズ用</a:t>
            </a:r>
            <a:endParaRPr kumimoji="1" lang="en-US" altLang="ja-JP" sz="1200" dirty="0" smtClean="0"/>
          </a:p>
        </p:txBody>
      </p:sp>
      <p:grpSp>
        <p:nvGrpSpPr>
          <p:cNvPr id="59" name="グループ化 58"/>
          <p:cNvGrpSpPr/>
          <p:nvPr/>
        </p:nvGrpSpPr>
        <p:grpSpPr>
          <a:xfrm>
            <a:off x="4873432" y="2431476"/>
            <a:ext cx="623600" cy="267881"/>
            <a:chOff x="1532860" y="2295500"/>
            <a:chExt cx="2513913" cy="267881"/>
          </a:xfrm>
        </p:grpSpPr>
        <p:cxnSp>
          <p:nvCxnSpPr>
            <p:cNvPr id="60" name="直線コネクタ 59"/>
            <p:cNvCxnSpPr/>
            <p:nvPr/>
          </p:nvCxnSpPr>
          <p:spPr>
            <a:xfrm>
              <a:off x="1532860" y="2301948"/>
              <a:ext cx="1520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>
              <a:off x="2203598" y="2295500"/>
              <a:ext cx="0" cy="267881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>
              <a:off x="2203598" y="2563381"/>
              <a:ext cx="1843175" cy="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テキスト ボックス 68"/>
          <p:cNvSpPr txBox="1"/>
          <p:nvPr/>
        </p:nvSpPr>
        <p:spPr>
          <a:xfrm>
            <a:off x="5476284" y="2524335"/>
            <a:ext cx="227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+mn-lt"/>
              </a:rPr>
              <a:t>ZIP 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+mn-lt"/>
              </a:rPr>
              <a:t>形式のファイル</a:t>
            </a:r>
            <a:endParaRPr kumimoji="1" lang="en-US" altLang="ja-JP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6170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イメージ</a:t>
            </a:r>
            <a:r>
              <a:rPr lang="ja-JP" altLang="en-US" dirty="0" smtClean="0"/>
              <a:t>の取得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1" y="1655763"/>
            <a:ext cx="4070634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角丸四角形 4"/>
          <p:cNvSpPr/>
          <p:nvPr/>
        </p:nvSpPr>
        <p:spPr>
          <a:xfrm>
            <a:off x="2332453" y="4278610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2198996" y="4179344"/>
            <a:ext cx="266914" cy="26796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344041" y="3695997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3210584" y="3534619"/>
            <a:ext cx="266914" cy="26796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2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741678" y="1655763"/>
            <a:ext cx="3907023" cy="600920"/>
            <a:chOff x="4741677" y="3303089"/>
            <a:chExt cx="3907023" cy="452935"/>
          </a:xfrm>
        </p:grpSpPr>
        <p:sp>
          <p:nvSpPr>
            <p:cNvPr id="14" name="正方形/長方形 13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Wireless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」を選択</a:t>
              </a: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739708" y="2280760"/>
            <a:ext cx="3908994" cy="594615"/>
            <a:chOff x="4741677" y="3303089"/>
            <a:chExt cx="4043547" cy="452935"/>
          </a:xfrm>
        </p:grpSpPr>
        <p:sp>
          <p:nvSpPr>
            <p:cNvPr id="17" name="正方形/長方形 1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Wireless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Controller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を選択</a:t>
              </a:r>
              <a:endPara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533400" y="1205742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+mn-lt"/>
                <a:ea typeface="+mn-ea"/>
                <a:hlinkClick r:id="rId3"/>
              </a:rPr>
              <a:t>http:</a:t>
            </a:r>
            <a:r>
              <a:rPr lang="ja-JP" altLang="en-US" dirty="0">
                <a:latin typeface="+mn-lt"/>
                <a:ea typeface="+mn-ea"/>
                <a:hlinkClick r:id="rId3"/>
              </a:rPr>
              <a:t>//software.cisco.com/</a:t>
            </a:r>
            <a:r>
              <a:rPr lang="ja-JP" altLang="en-US" dirty="0" smtClean="0">
                <a:latin typeface="+mn-lt"/>
                <a:ea typeface="+mn-ea"/>
                <a:hlinkClick r:id="rId3"/>
              </a:rPr>
              <a:t>download</a:t>
            </a:r>
            <a:endParaRPr lang="ja-JP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4163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228901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イメージの</a:t>
            </a:r>
            <a:r>
              <a:rPr lang="ja-JP" altLang="en-US" dirty="0" smtClean="0"/>
              <a:t>取得 </a:t>
            </a:r>
            <a:r>
              <a:rPr lang="en-US" altLang="ja-JP" dirty="0" smtClean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3344041" y="3201217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210584" y="3039839"/>
            <a:ext cx="266914" cy="26796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655763"/>
            <a:ext cx="3907023" cy="600920"/>
            <a:chOff x="4741677" y="3303089"/>
            <a:chExt cx="3907023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Mobility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Express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を選択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045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イメージの取得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122975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3490331" y="3123405"/>
            <a:ext cx="992221" cy="141285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356874" y="2962027"/>
            <a:ext cx="266914" cy="26796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9" y="1655762"/>
            <a:ext cx="3907022" cy="600920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該当のシリーズを選択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311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64412"/>
            <a:ext cx="8115300" cy="2247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イメージの取得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4896168" y="2393920"/>
            <a:ext cx="577532" cy="16723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7" name="正方形/長方形 166"/>
          <p:cNvSpPr/>
          <p:nvPr/>
        </p:nvSpPr>
        <p:spPr>
          <a:xfrm>
            <a:off x="1851092" y="2515709"/>
            <a:ext cx="252876" cy="14705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8" name="正方形/長方形 167"/>
          <p:cNvSpPr/>
          <p:nvPr/>
        </p:nvSpPr>
        <p:spPr>
          <a:xfrm>
            <a:off x="2686805" y="2998057"/>
            <a:ext cx="924229" cy="16723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175" name="グループ化 174"/>
          <p:cNvGrpSpPr>
            <a:grpSpLocks/>
          </p:cNvGrpSpPr>
          <p:nvPr/>
        </p:nvGrpSpPr>
        <p:grpSpPr>
          <a:xfrm>
            <a:off x="3016062" y="2785027"/>
            <a:ext cx="184506" cy="45719"/>
            <a:chOff x="2419816" y="1862251"/>
            <a:chExt cx="759327" cy="150544"/>
          </a:xfrm>
        </p:grpSpPr>
        <p:grpSp>
          <p:nvGrpSpPr>
            <p:cNvPr id="176" name="グループ化 175"/>
            <p:cNvGrpSpPr>
              <a:grpSpLocks noChangeAspect="1"/>
            </p:cNvGrpSpPr>
            <p:nvPr/>
          </p:nvGrpSpPr>
          <p:grpSpPr>
            <a:xfrm>
              <a:off x="2419816" y="1862252"/>
              <a:ext cx="607543" cy="150543"/>
              <a:chOff x="2419816" y="1862252"/>
              <a:chExt cx="5737857" cy="1421782"/>
            </a:xfrm>
          </p:grpSpPr>
          <p:sp>
            <p:nvSpPr>
              <p:cNvPr id="187" name="円弧 186"/>
              <p:cNvSpPr/>
              <p:nvPr/>
            </p:nvSpPr>
            <p:spPr>
              <a:xfrm>
                <a:off x="2419816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8" name="円弧 187"/>
              <p:cNvSpPr/>
              <p:nvPr/>
            </p:nvSpPr>
            <p:spPr>
              <a:xfrm flipV="1">
                <a:off x="3853305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9" name="円弧 188"/>
              <p:cNvSpPr/>
              <p:nvPr/>
            </p:nvSpPr>
            <p:spPr>
              <a:xfrm>
                <a:off x="5286794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0" name="円弧 189"/>
              <p:cNvSpPr/>
              <p:nvPr/>
            </p:nvSpPr>
            <p:spPr>
              <a:xfrm flipV="1">
                <a:off x="6720283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3" name="円弧 182"/>
            <p:cNvSpPr/>
            <p:nvPr/>
          </p:nvSpPr>
          <p:spPr>
            <a:xfrm>
              <a:off x="3026946" y="1862251"/>
              <a:ext cx="152197" cy="150544"/>
            </a:xfrm>
            <a:prstGeom prst="arc">
              <a:avLst>
                <a:gd name="adj1" fmla="val 10780019"/>
                <a:gd name="adj2" fmla="val 0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6" name="グループ化 205"/>
          <p:cNvGrpSpPr>
            <a:grpSpLocks/>
          </p:cNvGrpSpPr>
          <p:nvPr/>
        </p:nvGrpSpPr>
        <p:grpSpPr>
          <a:xfrm>
            <a:off x="3178735" y="3383699"/>
            <a:ext cx="184506" cy="45719"/>
            <a:chOff x="2419816" y="1862251"/>
            <a:chExt cx="759327" cy="150544"/>
          </a:xfrm>
        </p:grpSpPr>
        <p:grpSp>
          <p:nvGrpSpPr>
            <p:cNvPr id="207" name="グループ化 206"/>
            <p:cNvGrpSpPr>
              <a:grpSpLocks noChangeAspect="1"/>
            </p:cNvGrpSpPr>
            <p:nvPr/>
          </p:nvGrpSpPr>
          <p:grpSpPr>
            <a:xfrm>
              <a:off x="2419816" y="1862252"/>
              <a:ext cx="607543" cy="150543"/>
              <a:chOff x="2419816" y="1862252"/>
              <a:chExt cx="5737857" cy="1421782"/>
            </a:xfrm>
          </p:grpSpPr>
          <p:sp>
            <p:nvSpPr>
              <p:cNvPr id="209" name="円弧 208"/>
              <p:cNvSpPr/>
              <p:nvPr/>
            </p:nvSpPr>
            <p:spPr>
              <a:xfrm>
                <a:off x="2419816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0" name="円弧 209"/>
              <p:cNvSpPr/>
              <p:nvPr/>
            </p:nvSpPr>
            <p:spPr>
              <a:xfrm flipV="1">
                <a:off x="3853305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1" name="円弧 210"/>
              <p:cNvSpPr/>
              <p:nvPr/>
            </p:nvSpPr>
            <p:spPr>
              <a:xfrm>
                <a:off x="5286794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2" name="円弧 211"/>
              <p:cNvSpPr/>
              <p:nvPr/>
            </p:nvSpPr>
            <p:spPr>
              <a:xfrm flipV="1">
                <a:off x="6720283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8" name="円弧 207"/>
            <p:cNvSpPr/>
            <p:nvPr/>
          </p:nvSpPr>
          <p:spPr>
            <a:xfrm>
              <a:off x="3026946" y="1862251"/>
              <a:ext cx="152197" cy="150544"/>
            </a:xfrm>
            <a:prstGeom prst="arc">
              <a:avLst>
                <a:gd name="adj1" fmla="val 10780019"/>
                <a:gd name="adj2" fmla="val 0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4741678" y="1655762"/>
            <a:ext cx="3907023" cy="600920"/>
            <a:chOff x="4741677" y="3303089"/>
            <a:chExt cx="3907023" cy="452935"/>
          </a:xfrm>
        </p:grpSpPr>
        <p:sp>
          <p:nvSpPr>
            <p:cNvPr id="32" name="正方形/長方形 31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アップグレード用イメージを選んで、「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Download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」ボタンをクリック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7378768" y="2880026"/>
            <a:ext cx="924181" cy="24947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45" name="円/楕円 6"/>
          <p:cNvSpPr>
            <a:spLocks noChangeAspect="1"/>
          </p:cNvSpPr>
          <p:nvPr/>
        </p:nvSpPr>
        <p:spPr>
          <a:xfrm>
            <a:off x="7235534" y="2723096"/>
            <a:ext cx="286465" cy="28646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</a:rPr>
              <a:t>1</a:t>
            </a:r>
            <a:endParaRPr kumimoji="1" lang="ja-JP" altLang="en-US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イメージの取得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017" y="2031407"/>
            <a:ext cx="7183265" cy="191418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3400" y="422171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イメージを取得するには、</a:t>
            </a:r>
            <a:r>
              <a:rPr kumimoji="1" lang="en-US" altLang="ja-JP" dirty="0" smtClean="0">
                <a:latin typeface="+mn-lt"/>
              </a:rPr>
              <a:t>cisco.com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ID</a:t>
            </a:r>
            <a:r>
              <a:rPr kumimoji="1" lang="ja-JP" altLang="en-US" dirty="0" smtClean="0">
                <a:latin typeface="+mn-lt"/>
              </a:rPr>
              <a:t> と保守ライセンスが必要となります。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3400" y="1201738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以下のメッセージが表示されましたら、「</a:t>
            </a:r>
            <a:r>
              <a:rPr kumimoji="1" lang="en-US" altLang="ja-JP" dirty="0" smtClean="0">
                <a:latin typeface="+mn-lt"/>
              </a:rPr>
              <a:t>Login</a:t>
            </a:r>
            <a:r>
              <a:rPr kumimoji="1" lang="ja-JP" altLang="en-US" dirty="0" smtClean="0">
                <a:latin typeface="+mn-lt"/>
              </a:rPr>
              <a:t>」ボタンを押し、</a:t>
            </a:r>
            <a:r>
              <a:rPr kumimoji="1" lang="en-US" altLang="ja-JP" dirty="0" smtClean="0">
                <a:latin typeface="+mn-lt"/>
              </a:rPr>
              <a:t>cisco.com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ID</a:t>
            </a:r>
            <a:r>
              <a:rPr kumimoji="1" lang="ja-JP" altLang="en-US" dirty="0" smtClean="0">
                <a:latin typeface="+mn-lt"/>
              </a:rPr>
              <a:t> でログインして下さい。</a:t>
            </a:r>
          </a:p>
        </p:txBody>
      </p:sp>
    </p:spTree>
    <p:extLst>
      <p:ext uri="{BB962C8B-B14F-4D97-AF65-F5344CB8AC3E}">
        <p14:creationId xmlns:p14="http://schemas.microsoft.com/office/powerpoint/2010/main" val="89444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イメージの取得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567" y="2063514"/>
            <a:ext cx="6562165" cy="215641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3400" y="1201738"/>
            <a:ext cx="81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イメージの使用条件に同意頂ける場合に、「</a:t>
            </a:r>
            <a:r>
              <a:rPr kumimoji="1" lang="en-US" altLang="ja-JP" dirty="0" smtClean="0">
                <a:latin typeface="+mn-lt"/>
              </a:rPr>
              <a:t>Accept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License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Agreement</a:t>
            </a:r>
            <a:r>
              <a:rPr kumimoji="1" lang="ja-JP" altLang="en-US" dirty="0" smtClean="0">
                <a:latin typeface="+mn-lt"/>
              </a:rPr>
              <a:t>」ボタンをクリックして下さい。</a:t>
            </a:r>
          </a:p>
        </p:txBody>
      </p:sp>
    </p:spTree>
    <p:extLst>
      <p:ext uri="{BB962C8B-B14F-4D97-AF65-F5344CB8AC3E}">
        <p14:creationId xmlns:p14="http://schemas.microsoft.com/office/powerpoint/2010/main" val="402135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Zip </a:t>
            </a:r>
            <a:r>
              <a:rPr kumimoji="1" lang="ja-JP" altLang="en-US" dirty="0" smtClean="0"/>
              <a:t>ファイルを展開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799" y="1201738"/>
            <a:ext cx="3805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ファイルを展開すると、各</a:t>
            </a:r>
            <a:r>
              <a:rPr kumimoji="1" lang="en-US" altLang="ja-JP" dirty="0" smtClean="0">
                <a:latin typeface="+mn-ea"/>
                <a:ea typeface="+mn-ea"/>
              </a:rPr>
              <a:t>AP </a:t>
            </a:r>
            <a:r>
              <a:rPr kumimoji="1" lang="ja-JP" altLang="en-US" dirty="0" smtClean="0">
                <a:latin typeface="+mn-ea"/>
                <a:ea typeface="+mn-ea"/>
              </a:rPr>
              <a:t>のイメージが展開される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イメージを</a:t>
            </a:r>
            <a:r>
              <a:rPr kumimoji="1" lang="en-US" altLang="ja-JP" dirty="0" smtClean="0">
                <a:latin typeface="+mn-ea"/>
                <a:ea typeface="+mn-ea"/>
              </a:rPr>
              <a:t>AP </a:t>
            </a:r>
            <a:r>
              <a:rPr kumimoji="1" lang="ja-JP" altLang="en-US" dirty="0" smtClean="0">
                <a:latin typeface="+mn-ea"/>
                <a:ea typeface="+mn-ea"/>
              </a:rPr>
              <a:t>側に転送する方法は、</a:t>
            </a:r>
            <a:r>
              <a:rPr kumimoji="1" lang="en-US" altLang="ja-JP" dirty="0" smtClean="0">
                <a:latin typeface="+mn-ea"/>
                <a:ea typeface="+mn-ea"/>
              </a:rPr>
              <a:t>HTTP </a:t>
            </a:r>
            <a:r>
              <a:rPr kumimoji="1" lang="ja-JP" altLang="en-US" dirty="0" smtClean="0">
                <a:latin typeface="+mn-ea"/>
                <a:ea typeface="+mn-ea"/>
              </a:rPr>
              <a:t>と</a:t>
            </a:r>
            <a:r>
              <a:rPr kumimoji="1" lang="en-US" altLang="ja-JP" dirty="0" smtClean="0">
                <a:latin typeface="+mn-ea"/>
                <a:ea typeface="+mn-ea"/>
              </a:rPr>
              <a:t> TFTP </a:t>
            </a:r>
            <a:r>
              <a:rPr kumimoji="1" lang="ja-JP" altLang="en-US" dirty="0" smtClean="0">
                <a:latin typeface="+mn-ea"/>
                <a:ea typeface="+mn-ea"/>
              </a:rPr>
              <a:t>がある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+mn-ea"/>
                <a:ea typeface="+mn-ea"/>
              </a:rPr>
              <a:t>HTTP</a:t>
            </a: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+mn-ea"/>
                <a:ea typeface="+mn-ea"/>
              </a:rPr>
              <a:t>AP </a:t>
            </a:r>
            <a:r>
              <a:rPr kumimoji="1" lang="ja-JP" altLang="en-US" dirty="0" smtClean="0">
                <a:latin typeface="+mn-ea"/>
                <a:ea typeface="+mn-ea"/>
              </a:rPr>
              <a:t>に合わせたイメージ</a:t>
            </a:r>
            <a:r>
              <a:rPr kumimoji="1" lang="en-US" altLang="ja-JP" dirty="0" smtClean="0">
                <a:latin typeface="+mn-ea"/>
                <a:ea typeface="+mn-ea"/>
              </a:rPr>
              <a:t> </a:t>
            </a:r>
            <a:r>
              <a:rPr kumimoji="1" lang="ja-JP" altLang="en-US" dirty="0" smtClean="0">
                <a:latin typeface="+mn-ea"/>
                <a:ea typeface="+mn-ea"/>
              </a:rPr>
              <a:t>ファイルを指定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+mn-ea"/>
                <a:ea typeface="+mn-ea"/>
              </a:rPr>
              <a:t>TFTP</a:t>
            </a:r>
            <a:endParaRPr kumimoji="1" lang="en-US" altLang="ja-JP" dirty="0">
              <a:latin typeface="+mn-ea"/>
              <a:ea typeface="+mn-ea"/>
            </a:endParaRP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+mn-ea"/>
                <a:ea typeface="+mn-ea"/>
              </a:rPr>
              <a:t>イメージファイルが展開されているディレクトリを指定</a:t>
            </a:r>
            <a:endParaRPr kumimoji="1" lang="ja-JP" altLang="en-US" dirty="0">
              <a:latin typeface="+mn-ea"/>
              <a:ea typeface="+mn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729" y="1201737"/>
            <a:ext cx="4330972" cy="2371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12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ea"/>
              </a:rPr>
              <a:t>ZIP </a:t>
            </a:r>
            <a:r>
              <a:rPr lang="ja-JP" altLang="en-US" dirty="0" smtClean="0">
                <a:latin typeface="+mn-ea"/>
              </a:rPr>
              <a:t>ファイル</a:t>
            </a:r>
            <a:r>
              <a:rPr lang="ja-JP" altLang="en-US" dirty="0">
                <a:latin typeface="+mn-ea"/>
              </a:rPr>
              <a:t>の</a:t>
            </a:r>
            <a:r>
              <a:rPr lang="ja-JP" altLang="en-US" dirty="0" smtClean="0">
                <a:latin typeface="+mn-ea"/>
              </a:rPr>
              <a:t>中身と各ファイルの対応機種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875025"/>
              </p:ext>
            </p:extLst>
          </p:nvPr>
        </p:nvGraphicFramePr>
        <p:xfrm>
          <a:off x="533401" y="1201737"/>
          <a:ext cx="8115300" cy="338931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543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541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068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AP </a:t>
                      </a:r>
                      <a:r>
                        <a:rPr kumimoji="1" lang="ja-JP" altLang="en-US" sz="1600" b="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機種</a:t>
                      </a:r>
                      <a:endParaRPr kumimoji="1" lang="ja-JP" altLang="en-US" sz="1600" b="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ファイル名</a:t>
                      </a:r>
                      <a:endParaRPr kumimoji="1" lang="ja-JP" altLang="en-US" sz="1600" b="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備考</a:t>
                      </a:r>
                      <a:endParaRPr kumimoji="1" lang="en-US" altLang="ja-JP" sz="1600" b="0" dirty="0" smtClean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64014205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AP1815</a:t>
                      </a:r>
                      <a:endParaRPr kumimoji="1" lang="ja-JP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ap1g5</a:t>
                      </a:r>
                      <a:endParaRPr kumimoji="1" lang="ja-JP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コントローラ機能 </a:t>
                      </a:r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(ME)</a:t>
                      </a:r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 対応可能</a:t>
                      </a:r>
                      <a:endParaRPr kumimoji="1" lang="en-US" altLang="ja-JP" sz="1600" b="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AP1832/1852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ap1g4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AP2802/3802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ap3g3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en-US" altLang="ja-JP" sz="1600" b="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AP3702/2702/1702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ap3g2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コントローラ従属専用</a:t>
                      </a:r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 AP</a:t>
                      </a:r>
                    </a:p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コントローラ機能無し</a:t>
                      </a:r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en-US" altLang="ja-JP" sz="1600" b="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AP3602/2602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ap3g2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19279435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AP1602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ap1g2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AP702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ap1g1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18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</a:t>
            </a:r>
            <a:endParaRPr kumimoji="1" lang="en-US" altLang="ja-JP" dirty="0" smtClean="0"/>
          </a:p>
          <a:p>
            <a:r>
              <a:rPr lang="en-US" altLang="ja-JP" dirty="0" smtClean="0"/>
              <a:t>Mobility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Express</a:t>
            </a:r>
            <a:r>
              <a:rPr lang="ja-JP" altLang="en-US" dirty="0" smtClean="0"/>
              <a:t> のアップデート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イメージの取得 </a:t>
            </a:r>
            <a:r>
              <a:rPr lang="en-US" altLang="ja-JP" dirty="0" smtClean="0"/>
              <a:t>(OS</a:t>
            </a:r>
            <a:r>
              <a:rPr lang="ja-JP" altLang="en-US" dirty="0" smtClean="0"/>
              <a:t>の取得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HTTP </a:t>
            </a:r>
            <a:r>
              <a:rPr lang="ja-JP" altLang="en-US" dirty="0" smtClean="0"/>
              <a:t>を使ったアップデート </a:t>
            </a:r>
            <a:r>
              <a:rPr lang="en-US" altLang="ja-JP" dirty="0" smtClean="0"/>
              <a:t>(</a:t>
            </a:r>
            <a:r>
              <a:rPr lang="ja-JP" altLang="en-US" dirty="0" smtClean="0"/>
              <a:t>単一機種構成の場合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TFTP </a:t>
            </a:r>
            <a:r>
              <a:rPr lang="ja-JP" altLang="en-US" dirty="0" smtClean="0"/>
              <a:t>を使ったアップデート </a:t>
            </a:r>
            <a:r>
              <a:rPr lang="en-US" altLang="ja-JP" dirty="0" smtClean="0"/>
              <a:t>(</a:t>
            </a:r>
            <a:r>
              <a:rPr lang="ja-JP" altLang="en-US" dirty="0" smtClean="0"/>
              <a:t>複数機種混在構成の場合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Wireless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LAN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Controller</a:t>
            </a:r>
            <a:r>
              <a:rPr kumimoji="1" lang="ja-JP" altLang="en-US" dirty="0" smtClean="0"/>
              <a:t> のアップデート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FUS </a:t>
            </a:r>
            <a:r>
              <a:rPr lang="ja-JP" altLang="en-US" dirty="0" smtClean="0"/>
              <a:t>のアップデート </a:t>
            </a:r>
            <a:r>
              <a:rPr lang="en-US" altLang="ja-JP" dirty="0" smtClean="0"/>
              <a:t>(</a:t>
            </a:r>
            <a:r>
              <a:rPr lang="ja-JP" altLang="en-US" dirty="0" smtClean="0"/>
              <a:t>ファームのアップデート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WLC </a:t>
            </a:r>
            <a:r>
              <a:rPr lang="ja-JP" altLang="en-US" dirty="0" smtClean="0"/>
              <a:t>のアップデート </a:t>
            </a:r>
            <a:r>
              <a:rPr lang="en-US" altLang="ja-JP" dirty="0" smtClean="0"/>
              <a:t>(OS </a:t>
            </a:r>
            <a:r>
              <a:rPr lang="ja-JP" altLang="en-US" dirty="0" smtClean="0"/>
              <a:t>のアップデート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2"/>
                </a:solidFill>
              </a:rPr>
              <a:t>目次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4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HTTP </a:t>
            </a:r>
            <a:r>
              <a:rPr lang="ja-JP" altLang="en-US" dirty="0" smtClean="0"/>
              <a:t>を使った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アップデート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933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1661549"/>
            <a:ext cx="5208002" cy="2929501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HTTP </a:t>
            </a:r>
            <a:r>
              <a:rPr lang="ja-JP" altLang="en-US" dirty="0" smtClean="0"/>
              <a:t>を</a:t>
            </a:r>
            <a:r>
              <a:rPr lang="ja-JP" altLang="en-US" dirty="0"/>
              <a:t>利用</a:t>
            </a:r>
            <a:r>
              <a:rPr lang="ja-JP" altLang="en-US" dirty="0" smtClean="0"/>
              <a:t>したアップデート</a:t>
            </a:r>
            <a:endParaRPr kumimoji="1" lang="ja-JP" altLang="en-US" dirty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2053708" y="3118732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9" y="2085545"/>
            <a:ext cx="3907022" cy="419613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」を選択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9" name="楕円 8"/>
          <p:cNvSpPr>
            <a:spLocks noChangeAspect="1"/>
          </p:cNvSpPr>
          <p:nvPr/>
        </p:nvSpPr>
        <p:spPr>
          <a:xfrm>
            <a:off x="1831076" y="3290388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2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41679" y="2545408"/>
            <a:ext cx="3907022" cy="419613"/>
            <a:chOff x="4741677" y="3303089"/>
            <a:chExt cx="4043547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上に展開したファイルを指定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93849"/>
              </p:ext>
            </p:extLst>
          </p:nvPr>
        </p:nvGraphicFramePr>
        <p:xfrm>
          <a:off x="5403566" y="3249928"/>
          <a:ext cx="3245134" cy="13411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677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681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516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2"/>
                          </a:solidFill>
                        </a:rPr>
                        <a:t>AP </a:t>
                      </a:r>
                      <a:r>
                        <a:rPr kumimoji="1" lang="ja-JP" altLang="en-US" sz="1600" dirty="0" smtClean="0">
                          <a:solidFill>
                            <a:schemeClr val="bg2"/>
                          </a:solidFill>
                        </a:rPr>
                        <a:t>機種</a:t>
                      </a:r>
                      <a:endParaRPr kumimoji="1" lang="ja-JP" altLang="en-US" sz="1600" b="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bg2"/>
                          </a:solidFill>
                        </a:rPr>
                        <a:t>ファイル名</a:t>
                      </a:r>
                      <a:endParaRPr kumimoji="1" lang="ja-JP" altLang="en-US" sz="1600" b="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64014205"/>
                  </a:ext>
                </a:extLst>
              </a:tr>
              <a:tr h="32516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AP1815</a:t>
                      </a:r>
                      <a:endParaRPr kumimoji="1" lang="ja-JP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ap1g5</a:t>
                      </a:r>
                      <a:endParaRPr kumimoji="1" lang="ja-JP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16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AP1832/1852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ap1g4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16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AP2802/3802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ap3g3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4741678" y="1642169"/>
            <a:ext cx="3907022" cy="419613"/>
            <a:chOff x="4741677" y="3303089"/>
            <a:chExt cx="40435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「ソフトウェアアップデート」をクリック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8" name="角丸四角形 17"/>
          <p:cNvSpPr/>
          <p:nvPr/>
        </p:nvSpPr>
        <p:spPr>
          <a:xfrm>
            <a:off x="437767" y="2621998"/>
            <a:ext cx="1083220" cy="193391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9" name="楕円 18"/>
          <p:cNvSpPr>
            <a:spLocks noChangeAspect="1"/>
          </p:cNvSpPr>
          <p:nvPr/>
        </p:nvSpPr>
        <p:spPr>
          <a:xfrm>
            <a:off x="324530" y="2500852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46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HTTP </a:t>
            </a:r>
            <a:r>
              <a:rPr lang="ja-JP" altLang="en-US" dirty="0" smtClean="0"/>
              <a:t>を</a:t>
            </a:r>
            <a:r>
              <a:rPr lang="ja-JP" altLang="en-US" dirty="0"/>
              <a:t>利用した</a:t>
            </a:r>
            <a:r>
              <a:rPr lang="ja-JP" altLang="en-US" dirty="0" smtClean="0"/>
              <a:t>アップデート </a:t>
            </a:r>
            <a:r>
              <a:rPr lang="en-US" altLang="ja-JP" dirty="0" smtClean="0"/>
              <a:t>(</a:t>
            </a:r>
            <a:r>
              <a:rPr lang="ja-JP" altLang="en-US" dirty="0" smtClean="0"/>
              <a:t>続く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55763"/>
            <a:ext cx="5218288" cy="293528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8631" t="44629" r="2285" b="69"/>
          <a:stretch/>
        </p:blipFill>
        <p:spPr>
          <a:xfrm>
            <a:off x="4521868" y="2967790"/>
            <a:ext cx="4126832" cy="162326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グループ化 4"/>
          <p:cNvGrpSpPr/>
          <p:nvPr/>
        </p:nvGrpSpPr>
        <p:grpSpPr>
          <a:xfrm>
            <a:off x="4742658" y="2236847"/>
            <a:ext cx="3907021" cy="544942"/>
            <a:chOff x="4741677" y="3303089"/>
            <a:chExt cx="4043546" cy="452936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90"/>
              <a:ext cx="373062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全ての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の再起動が終わるまで待って下さい。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741679" y="1652301"/>
            <a:ext cx="3907021" cy="544942"/>
            <a:chOff x="4741677" y="3303089"/>
            <a:chExt cx="4043546" cy="452936"/>
          </a:xfrm>
        </p:grpSpPr>
        <p:sp>
          <p:nvSpPr>
            <p:cNvPr id="9" name="正方形/長方形 8"/>
            <p:cNvSpPr/>
            <p:nvPr/>
          </p:nvSpPr>
          <p:spPr>
            <a:xfrm>
              <a:off x="5054599" y="3303090"/>
              <a:ext cx="373062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画面の下部に現在の進行状況が確認できます。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1" name="楕円 10"/>
          <p:cNvSpPr>
            <a:spLocks noChangeAspect="1"/>
          </p:cNvSpPr>
          <p:nvPr/>
        </p:nvSpPr>
        <p:spPr>
          <a:xfrm>
            <a:off x="4467565" y="3127203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701261" y="4591050"/>
            <a:ext cx="3768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/>
            <a:r>
              <a:rPr kumimoji="1" lang="en-US" altLang="ja-JP" sz="1200" dirty="0">
                <a:latin typeface="+mn-ea"/>
                <a:ea typeface="+mn-ea"/>
              </a:rPr>
              <a:t>[</a:t>
            </a:r>
            <a:r>
              <a:rPr kumimoji="1" lang="ja-JP" altLang="en-US" sz="1200" dirty="0">
                <a:latin typeface="+mn-ea"/>
                <a:ea typeface="+mn-ea"/>
              </a:rPr>
              <a:t>イメージの事前ダウンロードのステータス</a:t>
            </a:r>
            <a:r>
              <a:rPr kumimoji="1" lang="en-US" altLang="ja-JP" sz="1200" dirty="0">
                <a:latin typeface="+mn-ea"/>
                <a:ea typeface="+mn-ea"/>
              </a:rPr>
              <a:t>]</a:t>
            </a:r>
            <a:r>
              <a:rPr kumimoji="1" lang="ja-JP" altLang="en-US" sz="1200" dirty="0">
                <a:latin typeface="+mn-ea"/>
                <a:ea typeface="+mn-ea"/>
              </a:rPr>
              <a:t> の前の </a:t>
            </a:r>
            <a:r>
              <a:rPr kumimoji="1" lang="en-US" altLang="ja-JP" sz="1200" dirty="0">
                <a:latin typeface="+mn-ea"/>
                <a:ea typeface="+mn-ea"/>
              </a:rPr>
              <a:t>[&gt;&gt;]</a:t>
            </a:r>
            <a:r>
              <a:rPr kumimoji="1" lang="ja-JP" altLang="en-US" sz="1200" dirty="0">
                <a:latin typeface="+mn-ea"/>
                <a:ea typeface="+mn-ea"/>
              </a:rPr>
              <a:t> をクリックすると詳細が表示されます。</a:t>
            </a:r>
            <a:endParaRPr kumimoji="1" lang="en-US" altLang="ja-JP" sz="1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1315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HTTP </a:t>
            </a:r>
            <a:r>
              <a:rPr lang="ja-JP" altLang="en-US" dirty="0" smtClean="0"/>
              <a:t>を</a:t>
            </a:r>
            <a:r>
              <a:rPr lang="ja-JP" altLang="en-US" dirty="0"/>
              <a:t>利用したアップデート </a:t>
            </a:r>
            <a:r>
              <a:rPr lang="en-US" altLang="ja-JP" dirty="0"/>
              <a:t>(</a:t>
            </a:r>
            <a:r>
              <a:rPr lang="ja-JP" altLang="en-US" dirty="0"/>
              <a:t>続く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55763"/>
            <a:ext cx="5215057" cy="293347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4741679" y="1652301"/>
            <a:ext cx="3907021" cy="544942"/>
            <a:chOff x="4741677" y="3303089"/>
            <a:chExt cx="4043546" cy="452936"/>
          </a:xfrm>
        </p:grpSpPr>
        <p:sp>
          <p:nvSpPr>
            <p:cNvPr id="5" name="正方形/長方形 4"/>
            <p:cNvSpPr/>
            <p:nvPr/>
          </p:nvSpPr>
          <p:spPr>
            <a:xfrm>
              <a:off x="5054599" y="3303090"/>
              <a:ext cx="373062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再起動後、バージョンが正しいか確認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2223676" y="2208267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9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TFTP </a:t>
            </a:r>
            <a:r>
              <a:rPr lang="ja-JP" altLang="en-US" dirty="0" smtClean="0"/>
              <a:t>を使った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アップデート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0014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55762"/>
            <a:ext cx="5204698" cy="2927643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TFTP </a:t>
            </a:r>
            <a:r>
              <a:rPr kumimoji="1" lang="ja-JP" altLang="en-US" dirty="0" smtClean="0"/>
              <a:t>を利用した</a:t>
            </a:r>
            <a:r>
              <a:rPr lang="ja-JP" altLang="en-US" dirty="0"/>
              <a:t>アップデート</a:t>
            </a:r>
            <a:endParaRPr kumimoji="1" lang="ja-JP" altLang="en-US" dirty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2053708" y="3118732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2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9" y="2115626"/>
            <a:ext cx="3907022" cy="419613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TFTP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」を選択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9" name="楕円 8"/>
          <p:cNvSpPr>
            <a:spLocks noChangeAspect="1"/>
          </p:cNvSpPr>
          <p:nvPr/>
        </p:nvSpPr>
        <p:spPr>
          <a:xfrm>
            <a:off x="1831076" y="3290388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3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1960125" y="3511253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4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741679" y="2575489"/>
            <a:ext cx="3907022" cy="419613"/>
            <a:chOff x="4741677" y="3303089"/>
            <a:chExt cx="4043547" cy="452935"/>
          </a:xfrm>
        </p:grpSpPr>
        <p:sp>
          <p:nvSpPr>
            <p:cNvPr id="12" name="正方形/長方形 11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TFTP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サーバの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アドレスを指定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42657" y="3023233"/>
            <a:ext cx="3907022" cy="600920"/>
            <a:chOff x="4741677" y="3303089"/>
            <a:chExt cx="4043547" cy="452935"/>
          </a:xfrm>
        </p:grpSpPr>
        <p:sp>
          <p:nvSpPr>
            <p:cNvPr id="15" name="正方形/長方形 14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Zip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ファイルを展開してできたパスを指定</a:t>
              </a:r>
              <a:endParaRPr kumimoji="1" lang="en-US" altLang="ja-JP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(TFTP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サーバ上から見たパスを指定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7" name="楕円 16"/>
          <p:cNvSpPr>
            <a:spLocks noChangeAspect="1"/>
          </p:cNvSpPr>
          <p:nvPr/>
        </p:nvSpPr>
        <p:spPr>
          <a:xfrm>
            <a:off x="2433492" y="3852830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5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18" name="楕円 17"/>
          <p:cNvSpPr>
            <a:spLocks noChangeAspect="1"/>
          </p:cNvSpPr>
          <p:nvPr/>
        </p:nvSpPr>
        <p:spPr>
          <a:xfrm>
            <a:off x="2663287" y="4066591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6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742657" y="3683443"/>
            <a:ext cx="3907022" cy="419613"/>
            <a:chOff x="4741677" y="3303089"/>
            <a:chExt cx="4043547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自動再起動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をチェック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5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4741678" y="4152073"/>
            <a:ext cx="3907021" cy="419614"/>
            <a:chOff x="4741677" y="3303089"/>
            <a:chExt cx="4043546" cy="452936"/>
          </a:xfrm>
        </p:grpSpPr>
        <p:sp>
          <p:nvSpPr>
            <p:cNvPr id="23" name="正方形/長方形 22"/>
            <p:cNvSpPr/>
            <p:nvPr/>
          </p:nvSpPr>
          <p:spPr>
            <a:xfrm>
              <a:off x="5054599" y="3303090"/>
              <a:ext cx="373062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今すぐアップデート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をクリック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6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4742657" y="1655763"/>
            <a:ext cx="3907022" cy="419613"/>
            <a:chOff x="4741677" y="3303089"/>
            <a:chExt cx="4043547" cy="452935"/>
          </a:xfrm>
        </p:grpSpPr>
        <p:sp>
          <p:nvSpPr>
            <p:cNvPr id="31" name="正方形/長方形 3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「ソフトウェアアップデート」をクリック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33" name="角丸四角形 32"/>
          <p:cNvSpPr/>
          <p:nvPr/>
        </p:nvSpPr>
        <p:spPr>
          <a:xfrm>
            <a:off x="437767" y="2621998"/>
            <a:ext cx="1083220" cy="193391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4" name="楕円 33"/>
          <p:cNvSpPr>
            <a:spLocks noChangeAspect="1"/>
          </p:cNvSpPr>
          <p:nvPr/>
        </p:nvSpPr>
        <p:spPr>
          <a:xfrm>
            <a:off x="324530" y="2500852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59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TFTP </a:t>
            </a:r>
            <a:r>
              <a:rPr lang="ja-JP" altLang="en-US" dirty="0" smtClean="0"/>
              <a:t>を</a:t>
            </a:r>
            <a:r>
              <a:rPr lang="ja-JP" altLang="en-US" dirty="0"/>
              <a:t>利用</a:t>
            </a:r>
            <a:r>
              <a:rPr lang="ja-JP" altLang="en-US" dirty="0" smtClean="0"/>
              <a:t>した</a:t>
            </a:r>
            <a:r>
              <a:rPr lang="ja-JP" altLang="en-US" dirty="0"/>
              <a:t>アップデート</a:t>
            </a:r>
            <a:r>
              <a:rPr lang="en-US" altLang="ja-JP" dirty="0" smtClean="0"/>
              <a:t>(</a:t>
            </a:r>
            <a:r>
              <a:rPr lang="ja-JP" altLang="en-US" dirty="0" smtClean="0"/>
              <a:t>続く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1655763"/>
            <a:ext cx="5218288" cy="2935287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742658" y="2236847"/>
            <a:ext cx="3907021" cy="544942"/>
            <a:chOff x="4741677" y="3303089"/>
            <a:chExt cx="4043546" cy="452936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90"/>
              <a:ext cx="373062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全ての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の再起動が終わるまで待って下さい。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18138" t="43606" r="1965" b="-49"/>
          <a:stretch/>
        </p:blipFill>
        <p:spPr>
          <a:xfrm>
            <a:off x="4480403" y="2934286"/>
            <a:ext cx="4169276" cy="165676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グループ化 8"/>
          <p:cNvGrpSpPr/>
          <p:nvPr/>
        </p:nvGrpSpPr>
        <p:grpSpPr>
          <a:xfrm>
            <a:off x="4741679" y="1652301"/>
            <a:ext cx="3907021" cy="544942"/>
            <a:chOff x="4741677" y="3303089"/>
            <a:chExt cx="4043546" cy="452936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90"/>
              <a:ext cx="373062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画面の下部に現在の進行状況が確認できます。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2" name="楕円 11"/>
          <p:cNvSpPr>
            <a:spLocks noChangeAspect="1"/>
          </p:cNvSpPr>
          <p:nvPr/>
        </p:nvSpPr>
        <p:spPr>
          <a:xfrm>
            <a:off x="4467565" y="3222245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01261" y="4591050"/>
            <a:ext cx="3768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/>
            <a:r>
              <a:rPr kumimoji="1" lang="en-US" altLang="ja-JP" sz="1200" dirty="0">
                <a:latin typeface="+mn-ea"/>
                <a:ea typeface="+mn-ea"/>
              </a:rPr>
              <a:t>[</a:t>
            </a:r>
            <a:r>
              <a:rPr kumimoji="1" lang="ja-JP" altLang="en-US" sz="1200" dirty="0">
                <a:latin typeface="+mn-ea"/>
                <a:ea typeface="+mn-ea"/>
              </a:rPr>
              <a:t>イメージの事前ダウンロードのステータス</a:t>
            </a:r>
            <a:r>
              <a:rPr kumimoji="1" lang="en-US" altLang="ja-JP" sz="1200" dirty="0">
                <a:latin typeface="+mn-ea"/>
                <a:ea typeface="+mn-ea"/>
              </a:rPr>
              <a:t>]</a:t>
            </a:r>
            <a:r>
              <a:rPr kumimoji="1" lang="ja-JP" altLang="en-US" sz="1200" dirty="0">
                <a:latin typeface="+mn-ea"/>
                <a:ea typeface="+mn-ea"/>
              </a:rPr>
              <a:t> の前の </a:t>
            </a:r>
            <a:r>
              <a:rPr kumimoji="1" lang="en-US" altLang="ja-JP" sz="1200" dirty="0">
                <a:latin typeface="+mn-ea"/>
                <a:ea typeface="+mn-ea"/>
              </a:rPr>
              <a:t>[&gt;&gt;]</a:t>
            </a:r>
            <a:r>
              <a:rPr kumimoji="1" lang="ja-JP" altLang="en-US" sz="1200" dirty="0">
                <a:latin typeface="+mn-ea"/>
                <a:ea typeface="+mn-ea"/>
              </a:rPr>
              <a:t> をクリックすると詳細が表示されます。</a:t>
            </a:r>
            <a:endParaRPr kumimoji="1" lang="en-US" altLang="ja-JP" sz="1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3008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52302"/>
            <a:ext cx="5232400" cy="2943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HTTP </a:t>
            </a:r>
            <a:r>
              <a:rPr lang="ja-JP" altLang="en-US" dirty="0" smtClean="0"/>
              <a:t>を</a:t>
            </a:r>
            <a:r>
              <a:rPr lang="ja-JP" altLang="en-US" dirty="0"/>
              <a:t>利用したアップデート </a:t>
            </a:r>
            <a:r>
              <a:rPr lang="en-US" altLang="ja-JP" dirty="0"/>
              <a:t>(</a:t>
            </a:r>
            <a:r>
              <a:rPr lang="ja-JP" altLang="en-US" dirty="0"/>
              <a:t>続く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741679" y="1652301"/>
            <a:ext cx="3907021" cy="544942"/>
            <a:chOff x="4741677" y="3303089"/>
            <a:chExt cx="4043546" cy="452936"/>
          </a:xfrm>
        </p:grpSpPr>
        <p:sp>
          <p:nvSpPr>
            <p:cNvPr id="5" name="正方形/長方形 4"/>
            <p:cNvSpPr/>
            <p:nvPr/>
          </p:nvSpPr>
          <p:spPr>
            <a:xfrm>
              <a:off x="5054599" y="3303090"/>
              <a:ext cx="373062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再起動後、バージョンが正しいか確認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2223676" y="2208267"/>
            <a:ext cx="208870" cy="2096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9" name="線吹き出し 2 (枠付き) 8"/>
          <p:cNvSpPr/>
          <p:nvPr/>
        </p:nvSpPr>
        <p:spPr>
          <a:xfrm>
            <a:off x="2505307" y="996176"/>
            <a:ext cx="914400" cy="327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5227"/>
              <a:gd name="adj6" fmla="val -12552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mtClean="0"/>
              <a:t>TFTP?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622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r="11509"/>
          <a:stretch/>
        </p:blipFill>
        <p:spPr>
          <a:xfrm>
            <a:off x="4580201" y="0"/>
            <a:ext cx="4572000" cy="51435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2"/>
                </a:solidFill>
              </a:rPr>
              <a:t>Wireless</a:t>
            </a:r>
            <a:r>
              <a:rPr kumimoji="1" lang="ja-JP" altLang="en-US" dirty="0" smtClean="0">
                <a:solidFill>
                  <a:schemeClr val="bg2"/>
                </a:solidFill>
              </a:rPr>
              <a:t> </a:t>
            </a:r>
            <a:r>
              <a:rPr kumimoji="1" lang="en-US" altLang="ja-JP" dirty="0" smtClean="0">
                <a:solidFill>
                  <a:schemeClr val="bg2"/>
                </a:solidFill>
              </a:rPr>
              <a:t>LAN</a:t>
            </a:r>
            <a:r>
              <a:rPr kumimoji="1" lang="ja-JP" altLang="en-US" dirty="0" smtClean="0">
                <a:solidFill>
                  <a:schemeClr val="bg2"/>
                </a:solidFill>
              </a:rPr>
              <a:t> </a:t>
            </a:r>
            <a:r>
              <a:rPr kumimoji="1" lang="en-US" altLang="ja-JP" dirty="0" smtClean="0">
                <a:solidFill>
                  <a:schemeClr val="bg2"/>
                </a:solidFill>
              </a:rPr>
              <a:t>Controller</a:t>
            </a:r>
            <a:r>
              <a:rPr kumimoji="1" lang="ja-JP" altLang="en-US" dirty="0" smtClean="0">
                <a:solidFill>
                  <a:schemeClr val="bg2"/>
                </a:solidFill>
              </a:rPr>
              <a:t> のアップデート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ソフトウェア</a:t>
            </a:r>
            <a:r>
              <a:rPr lang="en-US" altLang="ja-JP" dirty="0" smtClean="0"/>
              <a:t> </a:t>
            </a:r>
            <a:r>
              <a:rPr lang="ja-JP" altLang="en-US" dirty="0" smtClean="0"/>
              <a:t>アップデート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1655763"/>
            <a:ext cx="5218288" cy="2935287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717291" y="1655763"/>
            <a:ext cx="3074056" cy="1931789"/>
            <a:chOff x="4741677" y="3303089"/>
            <a:chExt cx="323999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600" dirty="0" smtClean="0">
                  <a:solidFill>
                    <a:schemeClr val="tx1"/>
                  </a:solidFill>
                  <a:latin typeface="+mn-ea"/>
                </a:rPr>
                <a:t>ファイルの転送方法を選択</a:t>
              </a:r>
              <a:endParaRPr kumimoji="1" lang="en-US" altLang="ja-JP" sz="1600" dirty="0" smtClean="0">
                <a:solidFill>
                  <a:schemeClr val="tx1"/>
                </a:solidFill>
                <a:latin typeface="+mn-ea"/>
              </a:endParaRPr>
            </a:p>
            <a:p>
              <a:pPr defTabSz="179388"/>
              <a:endParaRPr kumimoji="1" lang="en-US" altLang="ja-JP" sz="1600" dirty="0" smtClean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2563228" y="2080258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43692" t="22428" r="49987" b="63471"/>
          <a:stretch/>
        </p:blipFill>
        <p:spPr>
          <a:xfrm>
            <a:off x="6118055" y="2029596"/>
            <a:ext cx="932449" cy="117020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014186" y="3224400"/>
            <a:ext cx="2681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+mn-ea"/>
                <a:ea typeface="+mn-ea"/>
              </a:rPr>
              <a:t>4</a:t>
            </a:r>
            <a:r>
              <a:rPr kumimoji="1" lang="ja-JP" altLang="en-US" sz="1600" dirty="0" err="1" smtClean="0">
                <a:latin typeface="+mn-ea"/>
                <a:ea typeface="+mn-ea"/>
              </a:rPr>
              <a:t>つの</a:t>
            </a:r>
            <a:r>
              <a:rPr kumimoji="1" lang="ja-JP" altLang="en-US" sz="1600" dirty="0" smtClean="0">
                <a:latin typeface="+mn-ea"/>
                <a:ea typeface="+mn-ea"/>
              </a:rPr>
              <a:t>方式から選べます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3399" y="1201738"/>
            <a:ext cx="816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Wireless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LAN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Controller</a:t>
            </a:r>
            <a:r>
              <a:rPr kumimoji="1" lang="ja-JP" altLang="en-US" dirty="0" smtClean="0">
                <a:latin typeface="+mn-lt"/>
              </a:rPr>
              <a:t> は</a:t>
            </a:r>
            <a:r>
              <a:rPr kumimoji="1" lang="en-US" altLang="ja-JP" dirty="0">
                <a:latin typeface="+mn-lt"/>
              </a:rPr>
              <a:t>4</a:t>
            </a:r>
            <a:r>
              <a:rPr kumimoji="1" lang="ja-JP" altLang="en-US" dirty="0" smtClean="0">
                <a:latin typeface="+mn-lt"/>
              </a:rPr>
              <a:t>つの方法で</a:t>
            </a:r>
            <a:r>
              <a:rPr kumimoji="1" lang="en-US" altLang="ja-JP" dirty="0" smtClean="0">
                <a:latin typeface="+mn-lt"/>
              </a:rPr>
              <a:t>OS </a:t>
            </a:r>
            <a:r>
              <a:rPr kumimoji="1" lang="ja-JP" altLang="en-US" dirty="0" smtClean="0">
                <a:latin typeface="+mn-lt"/>
              </a:rPr>
              <a:t>をアップデートすることができます。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22026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2"/>
                </a:solidFill>
              </a:rPr>
              <a:t>はじめに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  <p:pic>
        <p:nvPicPr>
          <p:cNvPr id="5" name="1022147-Slide-008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950" y="924719"/>
            <a:ext cx="3035300" cy="36663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9010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37766" y="1659731"/>
            <a:ext cx="4037590" cy="1824038"/>
          </a:xfrm>
        </p:spPr>
        <p:txBody>
          <a:bodyPr/>
          <a:lstStyle/>
          <a:p>
            <a:r>
              <a:rPr lang="en-US" altLang="ja-JP" smtClean="0"/>
              <a:t>FUS </a:t>
            </a:r>
            <a:r>
              <a:rPr lang="ja-JP" altLang="en-US" dirty="0" smtClean="0"/>
              <a:t>のアップデート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2122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sz="1800" b="1" dirty="0" smtClean="0">
                <a:solidFill>
                  <a:schemeClr val="accent1"/>
                </a:solidFill>
              </a:rPr>
              <a:t>WLC2504</a:t>
            </a:r>
            <a:r>
              <a:rPr lang="ja-JP" altLang="en-US" sz="1800" dirty="0" smtClean="0"/>
              <a:t> を</a:t>
            </a:r>
            <a:r>
              <a:rPr lang="en-US" altLang="ja-JP" sz="1800" dirty="0" err="1" smtClean="0"/>
              <a:t>AireOS</a:t>
            </a:r>
            <a:r>
              <a:rPr lang="en-US" altLang="ja-JP" sz="1800" dirty="0" smtClean="0"/>
              <a:t>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8.3.121.0</a:t>
            </a:r>
            <a:r>
              <a:rPr lang="ja-JP" altLang="en-US" sz="1800" b="1" dirty="0" smtClean="0">
                <a:solidFill>
                  <a:schemeClr val="accent1"/>
                </a:solidFill>
              </a:rPr>
              <a:t>以上</a:t>
            </a:r>
            <a:r>
              <a:rPr lang="ja-JP" altLang="en-US" sz="1800" dirty="0" smtClean="0"/>
              <a:t>にアップグレードする場合、</a:t>
            </a:r>
            <a:r>
              <a:rPr lang="en-US" altLang="ja-JP" sz="1800" dirty="0" smtClean="0"/>
              <a:t>Field Upgrade Software (FUS) </a:t>
            </a:r>
            <a:r>
              <a:rPr lang="ja-JP" altLang="en-US" sz="1800" dirty="0" smtClean="0"/>
              <a:t>のバージョンは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1.9.0.0</a:t>
            </a:r>
            <a:r>
              <a:rPr lang="en-US" altLang="ja-JP" sz="1800" dirty="0" smtClean="0"/>
              <a:t> </a:t>
            </a:r>
            <a:r>
              <a:rPr lang="ja-JP" altLang="en-US" sz="1800" dirty="0" smtClean="0"/>
              <a:t>以降が必要</a:t>
            </a:r>
            <a:endParaRPr lang="en-US" altLang="ja-JP" sz="1800" dirty="0" smtClean="0"/>
          </a:p>
          <a:p>
            <a:pPr lvl="1"/>
            <a:r>
              <a:rPr lang="en-US" altLang="ja-JP" sz="1600" dirty="0" smtClean="0"/>
              <a:t>1.9.0.0 </a:t>
            </a:r>
            <a:r>
              <a:rPr lang="ja-JP" altLang="en-US" sz="1600" dirty="0" smtClean="0"/>
              <a:t>未満の </a:t>
            </a:r>
            <a:r>
              <a:rPr lang="en-US" altLang="ja-JP" sz="1600" dirty="0" smtClean="0"/>
              <a:t>FUS </a:t>
            </a:r>
            <a:r>
              <a:rPr lang="ja-JP" altLang="en-US" sz="1600" dirty="0" smtClean="0"/>
              <a:t>のままで </a:t>
            </a:r>
            <a:r>
              <a:rPr lang="en-US" altLang="ja-JP" sz="1600" dirty="0" smtClean="0"/>
              <a:t>8.3.121.0 </a:t>
            </a:r>
            <a:r>
              <a:rPr lang="ja-JP" altLang="en-US" sz="1600" dirty="0" smtClean="0"/>
              <a:t>以上へアップグレードすると、</a:t>
            </a:r>
            <a:r>
              <a:rPr lang="en-US" altLang="ja-JP" sz="1600" dirty="0" err="1" smtClean="0"/>
              <a:t>AireOS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が起動しなくなり、</a:t>
            </a:r>
            <a:r>
              <a:rPr lang="en-US" altLang="ja-JP" sz="1600" b="1" dirty="0" smtClean="0">
                <a:solidFill>
                  <a:schemeClr val="accent6"/>
                </a:solidFill>
              </a:rPr>
              <a:t>WLC </a:t>
            </a:r>
            <a:r>
              <a:rPr lang="ja-JP" altLang="en-US" sz="1600" b="1" dirty="0" smtClean="0">
                <a:solidFill>
                  <a:schemeClr val="accent6"/>
                </a:solidFill>
              </a:rPr>
              <a:t>の機能を完全に失う恐れがあります</a:t>
            </a:r>
            <a:r>
              <a:rPr lang="ja-JP" altLang="en-US" sz="1600" dirty="0" smtClean="0"/>
              <a:t>。</a:t>
            </a:r>
            <a:endParaRPr lang="en-US" altLang="ja-JP" sz="1600" dirty="0" smtClean="0"/>
          </a:p>
          <a:p>
            <a:r>
              <a:rPr lang="en-US" altLang="ja-JP" sz="1800" dirty="0" smtClean="0"/>
              <a:t>FUS </a:t>
            </a:r>
            <a:r>
              <a:rPr lang="ja-JP" altLang="en-US" sz="1800" dirty="0" smtClean="0"/>
              <a:t>のバージョン確認方法</a:t>
            </a:r>
            <a:endParaRPr lang="en-US" altLang="ja-JP" sz="1800" dirty="0" smtClean="0"/>
          </a:p>
          <a:p>
            <a:pPr lvl="1"/>
            <a:r>
              <a:rPr lang="en-US" altLang="ja-JP" sz="1600" dirty="0" smtClean="0"/>
              <a:t>CLI</a:t>
            </a:r>
            <a:r>
              <a:rPr lang="ja-JP" altLang="en-US" sz="1600" dirty="0" smtClean="0"/>
              <a:t>で </a:t>
            </a:r>
            <a:r>
              <a:rPr lang="en-US" altLang="ja-JP" sz="1600" dirty="0" smtClean="0"/>
              <a:t>“</a:t>
            </a:r>
            <a:r>
              <a:rPr lang="en-US" altLang="ja-JP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altLang="ja-JP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sysinfo</a:t>
            </a:r>
            <a:r>
              <a:rPr lang="en-US" altLang="ja-JP" sz="1600" dirty="0" smtClean="0"/>
              <a:t>”</a:t>
            </a:r>
            <a:r>
              <a:rPr lang="ja-JP" altLang="en-US" sz="1600" dirty="0" smtClean="0"/>
              <a:t>を実行し、以下の項目が全てこれらの値以上になっていること</a:t>
            </a:r>
            <a:endParaRPr lang="en-US" altLang="ja-JP" sz="1600" dirty="0" smtClean="0"/>
          </a:p>
          <a:p>
            <a:pPr lvl="2">
              <a:spcBef>
                <a:spcPts val="300"/>
              </a:spcBef>
            </a:pPr>
            <a:r>
              <a:rPr lang="en-US" altLang="ja-JP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Bootloader: 1.0.20</a:t>
            </a:r>
          </a:p>
          <a:p>
            <a:pPr lvl="2">
              <a:spcBef>
                <a:spcPts val="300"/>
              </a:spcBef>
            </a:pPr>
            <a:r>
              <a:rPr lang="en-US" altLang="ja-JP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Field Recovery Image: 7.6.101.1</a:t>
            </a:r>
          </a:p>
          <a:p>
            <a:pPr lvl="1"/>
            <a:r>
              <a:rPr lang="ja-JP" altLang="en-US" sz="1600" dirty="0" smtClean="0"/>
              <a:t>値が下回る場合</a:t>
            </a:r>
            <a:r>
              <a:rPr lang="ja-JP" altLang="en-US" sz="1600" dirty="0"/>
              <a:t>は、先ず</a:t>
            </a:r>
            <a:r>
              <a:rPr lang="en-US" altLang="ja-JP" sz="1600" dirty="0" smtClean="0"/>
              <a:t>FUS </a:t>
            </a:r>
            <a:r>
              <a:rPr lang="ja-JP" altLang="en-US" sz="1600" dirty="0" smtClean="0"/>
              <a:t>の</a:t>
            </a:r>
            <a:r>
              <a:rPr lang="ja-JP" altLang="en-US" sz="1600" dirty="0"/>
              <a:t>アップグレードが</a:t>
            </a:r>
            <a:r>
              <a:rPr lang="ja-JP" altLang="en-US" sz="1600" dirty="0" smtClean="0"/>
              <a:t>必要</a:t>
            </a:r>
            <a:endParaRPr lang="en-US" altLang="ja-JP" sz="1600" dirty="0"/>
          </a:p>
          <a:p>
            <a:endParaRPr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WLC2504</a:t>
            </a:r>
            <a:r>
              <a:rPr lang="ja-JP" altLang="en-US" dirty="0"/>
              <a:t>の</a:t>
            </a:r>
            <a:r>
              <a:rPr lang="ja-JP" altLang="en-US" dirty="0" smtClean="0"/>
              <a:t>アップグレードに関する注意点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28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の</a:t>
            </a:r>
            <a:r>
              <a:rPr lang="ja-JP" altLang="en-US" dirty="0"/>
              <a:t>バージョン確認</a:t>
            </a:r>
            <a:r>
              <a:rPr lang="ja-JP" altLang="en-US" dirty="0" smtClean="0"/>
              <a:t>方法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33400" y="1662571"/>
            <a:ext cx="8115300" cy="2031325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(Cisco Controller) &gt;show sysinfo</a:t>
            </a:r>
          </a:p>
          <a:p>
            <a:endParaRPr lang="ja-JP" alt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Manufacturer's Name</a:t>
            </a:r>
            <a:r>
              <a:rPr lang="ja-JP" alt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..............................</a:t>
            </a:r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Cisco Systems Inc.</a:t>
            </a:r>
          </a:p>
          <a:p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Product Name</a:t>
            </a:r>
            <a:r>
              <a:rPr lang="ja-JP" alt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.....................................</a:t>
            </a:r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Cisco Controller</a:t>
            </a:r>
          </a:p>
          <a:p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Product Version</a:t>
            </a:r>
            <a:r>
              <a:rPr lang="ja-JP" alt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..................................</a:t>
            </a:r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8.3.102.0</a:t>
            </a:r>
          </a:p>
          <a:p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Bootloader Version</a:t>
            </a:r>
            <a:r>
              <a:rPr lang="ja-JP" alt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...............................</a:t>
            </a:r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ja-JP" altLang="en-US" sz="1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1.0.20</a:t>
            </a:r>
          </a:p>
          <a:p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Field Recovery Image Version</a:t>
            </a:r>
            <a:r>
              <a:rPr lang="ja-JP" alt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.....................</a:t>
            </a:r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ja-JP" altLang="en-US" sz="1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7.6.101.1</a:t>
            </a:r>
          </a:p>
          <a:p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Firmware Version</a:t>
            </a:r>
            <a:r>
              <a:rPr lang="ja-JP" alt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.................................</a:t>
            </a:r>
            <a:r>
              <a:rPr lang="ja-JP" alt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PIC </a:t>
            </a:r>
            <a:r>
              <a:rPr lang="ja-JP" alt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20.0</a:t>
            </a:r>
            <a:endParaRPr lang="en-US" altLang="ja-JP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ja-JP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ja-JP" alt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略</a:t>
            </a:r>
            <a:r>
              <a:rPr lang="en-US" altLang="ja-JP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ja-JP" alt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65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07" y="1655763"/>
            <a:ext cx="4195401" cy="2937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</a:t>
            </a:r>
            <a:r>
              <a:rPr lang="ja-JP" altLang="en-US" dirty="0" smtClean="0"/>
              <a:t>取得</a:t>
            </a:r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2332453" y="4360690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2198996" y="4261424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344041" y="3778530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3210584" y="3617152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2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41678" y="1655763"/>
            <a:ext cx="3907023" cy="600920"/>
            <a:chOff x="4741677" y="3303089"/>
            <a:chExt cx="3907023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Wireless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」を選択</a:t>
              </a: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739708" y="2280760"/>
            <a:ext cx="3908994" cy="594615"/>
            <a:chOff x="4741677" y="3303089"/>
            <a:chExt cx="4043547" cy="452935"/>
          </a:xfrm>
        </p:grpSpPr>
        <p:sp>
          <p:nvSpPr>
            <p:cNvPr id="14" name="正方形/長方形 13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Wireless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Controller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を選択</a:t>
              </a:r>
              <a:endPara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533400" y="1205742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+mn-lt"/>
                <a:ea typeface="+mn-ea"/>
                <a:hlinkClick r:id="rId3"/>
              </a:rPr>
              <a:t>http:</a:t>
            </a:r>
            <a:r>
              <a:rPr lang="ja-JP" altLang="en-US" dirty="0">
                <a:latin typeface="+mn-lt"/>
                <a:ea typeface="+mn-ea"/>
                <a:hlinkClick r:id="rId3"/>
              </a:rPr>
              <a:t>//software.cisco.com/</a:t>
            </a:r>
            <a:r>
              <a:rPr lang="ja-JP" altLang="en-US" dirty="0" smtClean="0">
                <a:latin typeface="+mn-lt"/>
                <a:ea typeface="+mn-ea"/>
                <a:hlinkClick r:id="rId3"/>
              </a:rPr>
              <a:t>download</a:t>
            </a:r>
            <a:endParaRPr lang="ja-JP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6792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228901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</a:t>
            </a:r>
            <a:r>
              <a:rPr lang="ja-JP" altLang="en-US" dirty="0" smtClean="0"/>
              <a:t>取得 </a:t>
            </a:r>
            <a:r>
              <a:rPr lang="en-US" altLang="ja-JP" dirty="0" smtClean="0"/>
              <a:t>(</a:t>
            </a:r>
            <a:r>
              <a:rPr lang="ja-JP" altLang="en-US" dirty="0" smtClean="0"/>
              <a:t>続き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3344041" y="3265097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210584" y="3103719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655763"/>
            <a:ext cx="3907023" cy="600920"/>
            <a:chOff x="4741677" y="3303089"/>
            <a:chExt cx="3907023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Standalone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Controllers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を選択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259960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角丸四角形 4"/>
          <p:cNvSpPr/>
          <p:nvPr/>
        </p:nvSpPr>
        <p:spPr>
          <a:xfrm>
            <a:off x="3618289" y="3122204"/>
            <a:ext cx="992221" cy="141285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484832" y="2960826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741679" y="1655762"/>
            <a:ext cx="3907022" cy="600920"/>
            <a:chOff x="4741677" y="3303089"/>
            <a:chExt cx="4043547" cy="452935"/>
          </a:xfrm>
        </p:grpSpPr>
        <p:sp>
          <p:nvSpPr>
            <p:cNvPr id="8" name="正方形/長方形 7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該当のシリーズを選択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464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530689" cy="2935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3813883" y="2998270"/>
            <a:ext cx="992221" cy="141285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680426" y="2836892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9" y="1655762"/>
            <a:ext cx="3907022" cy="600920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該当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の機種を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選択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7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" y="1655763"/>
            <a:ext cx="6996954" cy="1988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楕円 5"/>
          <p:cNvSpPr>
            <a:spLocks noChangeAspect="1"/>
          </p:cNvSpPr>
          <p:nvPr/>
        </p:nvSpPr>
        <p:spPr>
          <a:xfrm>
            <a:off x="479422" y="2533677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41742" y="2649091"/>
            <a:ext cx="1353313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4741678" y="1655762"/>
            <a:ext cx="3907023" cy="600920"/>
            <a:chOff x="4741677" y="3303089"/>
            <a:chExt cx="3907023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」をクリック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119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568120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グループ化 4"/>
          <p:cNvGrpSpPr/>
          <p:nvPr/>
        </p:nvGrpSpPr>
        <p:grpSpPr>
          <a:xfrm>
            <a:off x="4741679" y="1655762"/>
            <a:ext cx="3907022" cy="600920"/>
            <a:chOff x="4741677" y="3303089"/>
            <a:chExt cx="404354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最新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j-ea"/>
                </a:rPr>
                <a:t>FUS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の「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j-ea"/>
                </a:rPr>
                <a:t>Download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」ボタンをクリック</a:t>
              </a:r>
              <a:endParaRPr kumimoji="1" lang="ja-JP" altLang="en-US" sz="1400" dirty="0">
                <a:solidFill>
                  <a:schemeClr val="tx1"/>
                </a:solidFill>
                <a:latin typeface="+mj-ea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4260490" y="2549868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22811" y="2665282"/>
            <a:ext cx="722524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7043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63"/>
            <a:ext cx="5218290" cy="29352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イメージの更新</a:t>
            </a:r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3598388" y="1759845"/>
            <a:ext cx="638147" cy="285523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3447407" y="1627578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117811" y="2247901"/>
            <a:ext cx="898358" cy="20253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-1" y="2095500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983366" y="2387682"/>
            <a:ext cx="1106905" cy="147556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2764868" y="2359358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2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2983366" y="2549357"/>
            <a:ext cx="1106905" cy="147556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5" name="楕円 14"/>
          <p:cNvSpPr>
            <a:spLocks noChangeAspect="1"/>
          </p:cNvSpPr>
          <p:nvPr/>
        </p:nvSpPr>
        <p:spPr>
          <a:xfrm>
            <a:off x="2764868" y="2546431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3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545789" y="2642938"/>
            <a:ext cx="3102911" cy="336123"/>
            <a:chOff x="4741677" y="3303089"/>
            <a:chExt cx="3907023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FUS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イメージファイルを選択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22" name="角丸四角形 21"/>
          <p:cNvSpPr/>
          <p:nvPr/>
        </p:nvSpPr>
        <p:spPr>
          <a:xfrm>
            <a:off x="2983366" y="2717301"/>
            <a:ext cx="1623558" cy="147556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4" name="楕円 23"/>
          <p:cNvSpPr>
            <a:spLocks noChangeAspect="1"/>
          </p:cNvSpPr>
          <p:nvPr/>
        </p:nvSpPr>
        <p:spPr>
          <a:xfrm>
            <a:off x="2764868" y="2724989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4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4513515" y="2095500"/>
            <a:ext cx="632102" cy="179230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2" name="楕円 31"/>
          <p:cNvSpPr>
            <a:spLocks noChangeAspect="1"/>
          </p:cNvSpPr>
          <p:nvPr/>
        </p:nvSpPr>
        <p:spPr>
          <a:xfrm>
            <a:off x="4479001" y="1972587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5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5545789" y="1655762"/>
            <a:ext cx="3102911" cy="600920"/>
            <a:chOff x="4741677" y="3303089"/>
            <a:chExt cx="3907023" cy="452935"/>
          </a:xfrm>
        </p:grpSpPr>
        <p:sp>
          <p:nvSpPr>
            <p:cNvPr id="8" name="正方形/長方形 7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COMMANDS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」を選択し、「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Download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File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545789" y="2274730"/>
            <a:ext cx="3102911" cy="336123"/>
            <a:chOff x="4741677" y="3303089"/>
            <a:chExt cx="3907023" cy="452935"/>
          </a:xfrm>
        </p:grpSpPr>
        <p:sp>
          <p:nvSpPr>
            <p:cNvPr id="17" name="正方形/長方形 16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「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Code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5545789" y="2642938"/>
            <a:ext cx="3102911" cy="336123"/>
            <a:chOff x="4741677" y="3303089"/>
            <a:chExt cx="3907023" cy="452935"/>
          </a:xfrm>
        </p:grpSpPr>
        <p:sp>
          <p:nvSpPr>
            <p:cNvPr id="26" name="正方形/長方形 25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「</a:t>
              </a:r>
              <a:r>
                <a:rPr kumimoji="1" lang="en-US" altLang="ja-JP" sz="140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HTTP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</a:t>
              </a: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5545789" y="3007246"/>
            <a:ext cx="3102911" cy="336123"/>
            <a:chOff x="4741677" y="3303089"/>
            <a:chExt cx="3907023" cy="452935"/>
          </a:xfrm>
        </p:grpSpPr>
        <p:sp>
          <p:nvSpPr>
            <p:cNvPr id="29" name="正方形/長方形 28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FUS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イメージファイルを選択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5545789" y="3371553"/>
            <a:ext cx="3102911" cy="722379"/>
            <a:chOff x="4741677" y="3303089"/>
            <a:chExt cx="3907023" cy="452935"/>
          </a:xfrm>
        </p:grpSpPr>
        <p:sp>
          <p:nvSpPr>
            <p:cNvPr id="34" name="正方形/長方形 33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準備ができたら「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Download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」をクリックしてイメージの更新を実施して下さい。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5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17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この資料は、集中管理型ワイアレスソリューションで動作するソフトウェアの更新方法を紹介します。</a:t>
            </a:r>
            <a:endParaRPr kumimoji="1" lang="en-US" altLang="ja-JP" dirty="0" smtClean="0"/>
          </a:p>
          <a:p>
            <a:r>
              <a:rPr lang="ja-JP" altLang="en-US" dirty="0" smtClean="0"/>
              <a:t>資料内では、</a:t>
            </a:r>
            <a:r>
              <a:rPr lang="en-US" altLang="ja-JP" dirty="0" smtClean="0"/>
              <a:t>AP1830</a:t>
            </a:r>
            <a:r>
              <a:rPr lang="ja-JP" altLang="en-US" dirty="0" smtClean="0"/>
              <a:t>または</a:t>
            </a:r>
            <a:r>
              <a:rPr lang="en-US" altLang="ja-JP" dirty="0" smtClean="0"/>
              <a:t>WLC2500</a:t>
            </a:r>
            <a:r>
              <a:rPr lang="ja-JP" altLang="en-US" dirty="0"/>
              <a:t>に</a:t>
            </a:r>
            <a:r>
              <a:rPr lang="ja-JP" altLang="en-US" dirty="0" smtClean="0"/>
              <a:t>おいて バージョン </a:t>
            </a:r>
            <a:r>
              <a:rPr lang="en-US" altLang="ja-JP" dirty="0" smtClean="0"/>
              <a:t>8.3.102.0</a:t>
            </a:r>
            <a:r>
              <a:rPr lang="ja-JP" altLang="en-US" dirty="0" smtClean="0"/>
              <a:t> から </a:t>
            </a:r>
            <a:r>
              <a:rPr lang="en-US" altLang="ja-JP" dirty="0" smtClean="0"/>
              <a:t>8.3.133.0</a:t>
            </a:r>
            <a:r>
              <a:rPr lang="ja-JP" altLang="en-US" dirty="0" smtClean="0"/>
              <a:t> へ上げる方法を説明しています。別の機種、別のバージョンでも殆ど同じ画面で更新できますが、細かい差分については弊社サイトをご参照下さい。</a:t>
            </a:r>
            <a:endParaRPr lang="en-US" altLang="ja-JP" dirty="0" smtClean="0"/>
          </a:p>
          <a:p>
            <a:r>
              <a:rPr lang="ja-JP" altLang="en-US" dirty="0" smtClean="0"/>
              <a:t>新しい</a:t>
            </a:r>
            <a:r>
              <a:rPr lang="en-US" altLang="ja-JP" dirty="0" smtClean="0"/>
              <a:t>OS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ja-JP" altLang="en-US" dirty="0" smtClean="0"/>
              <a:t>イメージ</a:t>
            </a:r>
            <a:r>
              <a:rPr lang="en-US" altLang="ja-JP" dirty="0" smtClean="0"/>
              <a:t>)</a:t>
            </a:r>
            <a:r>
              <a:rPr lang="ja-JP" altLang="en-US" dirty="0" smtClean="0"/>
              <a:t> を取得するには</a:t>
            </a:r>
            <a:r>
              <a:rPr lang="ja-JP" altLang="en-US" b="1" dirty="0" smtClean="0">
                <a:solidFill>
                  <a:schemeClr val="accent1"/>
                </a:solidFill>
              </a:rPr>
              <a:t>保守契約が必要</a:t>
            </a:r>
            <a:r>
              <a:rPr lang="ja-JP" altLang="en-US" dirty="0" smtClean="0"/>
              <a:t>です。保守契約やイメージについては購入先代理店にご相談下さい。</a:t>
            </a:r>
            <a:endParaRPr lang="en-US" altLang="ja-JP" dirty="0" smtClean="0"/>
          </a:p>
          <a:p>
            <a:r>
              <a:rPr kumimoji="1" lang="ja-JP" altLang="en-US" dirty="0" smtClean="0"/>
              <a:t>この</a:t>
            </a:r>
            <a:r>
              <a:rPr lang="ja-JP" altLang="en-US" dirty="0" smtClean="0"/>
              <a:t>資料</a:t>
            </a:r>
            <a:r>
              <a:rPr lang="ja-JP" altLang="en-US" dirty="0"/>
              <a:t>で</a:t>
            </a:r>
            <a:r>
              <a:rPr lang="ja-JP" altLang="en-US" dirty="0" smtClean="0"/>
              <a:t>は方法の一部を説明しております。他の方法については弊社サイトをご参考下さい。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0288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の更新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" y="1655763"/>
            <a:ext cx="5232400" cy="2943225"/>
          </a:xfrm>
          <a:prstGeom prst="rect">
            <a:avLst/>
          </a:prstGeom>
        </p:spPr>
      </p:pic>
      <p:sp>
        <p:nvSpPr>
          <p:cNvPr id="7" name="楕円 6"/>
          <p:cNvSpPr>
            <a:spLocks noChangeAspect="1"/>
          </p:cNvSpPr>
          <p:nvPr/>
        </p:nvSpPr>
        <p:spPr>
          <a:xfrm>
            <a:off x="3089797" y="3031131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252118" y="3146545"/>
            <a:ext cx="509324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944166" y="2762425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106486" y="2929689"/>
            <a:ext cx="1030261" cy="16450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5545789" y="1655762"/>
            <a:ext cx="3102911" cy="973138"/>
            <a:chOff x="4741677" y="3303089"/>
            <a:chExt cx="3907023" cy="452935"/>
          </a:xfrm>
        </p:grpSpPr>
        <p:sp>
          <p:nvSpPr>
            <p:cNvPr id="15" name="正方形/長方形 14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更新が終わるとメッセージが表示されます。</a:t>
              </a:r>
              <a:endParaRPr kumimoji="1" lang="en-US" altLang="ja-JP" sz="1400" dirty="0">
                <a:solidFill>
                  <a:schemeClr val="tx1"/>
                </a:solidFill>
                <a:latin typeface="+mj-ea"/>
              </a:endParaRPr>
            </a:p>
            <a:p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j-ea"/>
                </a:rPr>
                <a:t>successful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」と表示されたら更新が成功しました。</a:t>
              </a: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5534778" y="2670112"/>
            <a:ext cx="3102911" cy="584610"/>
            <a:chOff x="4741677" y="3303089"/>
            <a:chExt cx="3907023" cy="452935"/>
          </a:xfrm>
        </p:grpSpPr>
        <p:sp>
          <p:nvSpPr>
            <p:cNvPr id="18" name="正方形/長方形 17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j-ea"/>
                </a:rPr>
                <a:t>Click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 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j-ea"/>
                </a:rPr>
                <a:t>Here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」をクリックして下さい。</a:t>
              </a: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555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FUS </a:t>
            </a:r>
            <a:r>
              <a:rPr lang="ja-JP" altLang="en-US" dirty="0" smtClean="0"/>
              <a:t>イメージ</a:t>
            </a:r>
            <a:r>
              <a:rPr lang="ja-JP" altLang="en-US" dirty="0"/>
              <a:t>の更新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63"/>
            <a:ext cx="5218288" cy="293528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3333695" y="1983191"/>
            <a:ext cx="873347" cy="27349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545789" y="1655763"/>
            <a:ext cx="3102911" cy="931027"/>
            <a:chOff x="4741677" y="3303089"/>
            <a:chExt cx="3907023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Reboot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設定保存後再起動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か「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Reboot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without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保存せずに再起動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のどちらかをクリックして下さい。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3167082" y="1859199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207042" y="1983191"/>
            <a:ext cx="1011246" cy="27349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545789" y="2630320"/>
            <a:ext cx="3102911" cy="539084"/>
            <a:chOff x="4741677" y="3303089"/>
            <a:chExt cx="3907023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再起動には十数分かかります。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5545789" y="3212933"/>
            <a:ext cx="3102911" cy="763503"/>
            <a:chOff x="4741677" y="3303089"/>
            <a:chExt cx="3907023" cy="452935"/>
          </a:xfrm>
        </p:grpSpPr>
        <p:sp>
          <p:nvSpPr>
            <p:cNvPr id="14" name="正方形/長方形 13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再起動後、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sysinfo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でバージョンが更新されているか確認して下さい。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410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37765" y="1659731"/>
            <a:ext cx="4059893" cy="1824038"/>
          </a:xfrm>
        </p:spPr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のアップデート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722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WL</a:t>
            </a:r>
            <a:r>
              <a:rPr lang="en-US" altLang="ja-JP" dirty="0" smtClean="0"/>
              <a:t>C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kumimoji="1" lang="en-US" altLang="ja-JP" dirty="0" err="1" smtClean="0"/>
              <a:t>AireOS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 </a:t>
            </a:r>
            <a:r>
              <a:rPr lang="ja-JP" altLang="en-US" dirty="0" smtClean="0"/>
              <a:t>のイメージのファイル名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33400" y="1652643"/>
            <a:ext cx="811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AIR-CT</a:t>
            </a:r>
            <a:r>
              <a:rPr lang="en-US" altLang="ja-JP" sz="2400" dirty="0" smtClean="0">
                <a:solidFill>
                  <a:schemeClr val="accent1"/>
                </a:solidFill>
              </a:rPr>
              <a:t>5520</a:t>
            </a:r>
            <a:r>
              <a:rPr lang="en-US" altLang="ja-JP" sz="2400" dirty="0" smtClean="0"/>
              <a:t>-K9-</a:t>
            </a:r>
            <a:r>
              <a:rPr lang="en-US" altLang="ja-JP" sz="2400" dirty="0" smtClean="0">
                <a:solidFill>
                  <a:schemeClr val="accent1"/>
                </a:solidFill>
              </a:rPr>
              <a:t>8-5-105-0</a:t>
            </a:r>
            <a:r>
              <a:rPr lang="en-US" altLang="ja-JP" sz="2400" dirty="0" smtClean="0"/>
              <a:t>.aes</a:t>
            </a:r>
            <a:r>
              <a:rPr lang="en-US" altLang="ja-JP" sz="2400" dirty="0">
                <a:solidFill>
                  <a:schemeClr val="accent6"/>
                </a:solidFill>
              </a:rPr>
              <a:t>	</a:t>
            </a:r>
            <a:r>
              <a:rPr lang="en-US" altLang="ja-JP" sz="1400" dirty="0" smtClean="0"/>
              <a:t>CT5520</a:t>
            </a:r>
            <a:r>
              <a:rPr lang="ja-JP" altLang="en-US" sz="1400" dirty="0" smtClean="0"/>
              <a:t>用 </a:t>
            </a:r>
            <a:r>
              <a:rPr lang="en-US" altLang="ja-JP" sz="1400" dirty="0" smtClean="0"/>
              <a:t>8.5.105.0</a:t>
            </a:r>
            <a:r>
              <a:rPr lang="ja-JP" altLang="en-US" sz="1400" dirty="0" smtClean="0"/>
              <a:t> イメージ</a:t>
            </a:r>
            <a:endParaRPr lang="ja-JP" altLang="en-US" sz="1400" dirty="0">
              <a:solidFill>
                <a:schemeClr val="accent6"/>
              </a:solidFill>
            </a:endParaRPr>
          </a:p>
          <a:p>
            <a:r>
              <a:rPr lang="ja-JP" altLang="en-US" sz="2400" dirty="0" smtClean="0"/>
              <a:t>AIR-</a:t>
            </a:r>
            <a:r>
              <a:rPr lang="en-US" altLang="ja-JP" sz="2400" dirty="0" smtClean="0"/>
              <a:t>CT</a:t>
            </a:r>
            <a:r>
              <a:rPr lang="en-US" altLang="ja-JP" sz="2400" dirty="0" smtClean="0">
                <a:solidFill>
                  <a:schemeClr val="accent1"/>
                </a:solidFill>
              </a:rPr>
              <a:t>250</a:t>
            </a:r>
            <a:r>
              <a:rPr lang="ja-JP" altLang="en-US" sz="2400" dirty="0" smtClean="0">
                <a:solidFill>
                  <a:schemeClr val="accent1"/>
                </a:solidFill>
              </a:rPr>
              <a:t>0</a:t>
            </a:r>
            <a:r>
              <a:rPr lang="ja-JP" altLang="en-US" sz="2400" dirty="0"/>
              <a:t>-K</a:t>
            </a:r>
            <a:r>
              <a:rPr lang="ja-JP" altLang="en-US" sz="2400" dirty="0" smtClean="0"/>
              <a:t>9-</a:t>
            </a:r>
            <a:r>
              <a:rPr lang="ja-JP" altLang="en-US" sz="2400" dirty="0" smtClean="0">
                <a:solidFill>
                  <a:schemeClr val="accent1"/>
                </a:solidFill>
              </a:rPr>
              <a:t>8-3-133-0</a:t>
            </a:r>
            <a:r>
              <a:rPr lang="ja-JP" altLang="en-US" sz="2400" dirty="0" smtClean="0"/>
              <a:t>.</a:t>
            </a:r>
            <a:r>
              <a:rPr lang="en-US" altLang="ja-JP" sz="2400" dirty="0" err="1" smtClean="0"/>
              <a:t>aes</a:t>
            </a:r>
            <a:r>
              <a:rPr lang="en-US" altLang="ja-JP" dirty="0">
                <a:solidFill>
                  <a:schemeClr val="accent6"/>
                </a:solidFill>
              </a:rPr>
              <a:t>	</a:t>
            </a:r>
            <a:r>
              <a:rPr lang="en-US" altLang="ja-JP" sz="1400" dirty="0" smtClean="0"/>
              <a:t>CT2500</a:t>
            </a:r>
            <a:r>
              <a:rPr lang="ja-JP" altLang="en-US" sz="1400" dirty="0"/>
              <a:t>用 </a:t>
            </a:r>
            <a:r>
              <a:rPr lang="en-US" altLang="ja-JP" sz="1400" dirty="0" smtClean="0"/>
              <a:t>8.3.133.0</a:t>
            </a:r>
            <a:r>
              <a:rPr lang="ja-JP" altLang="en-US" sz="1400" dirty="0" smtClean="0"/>
              <a:t> </a:t>
            </a:r>
            <a:r>
              <a:rPr lang="ja-JP" altLang="en-US" sz="1400" dirty="0"/>
              <a:t>イメージ</a:t>
            </a:r>
            <a:endParaRPr lang="ja-JP" altLang="en-US" dirty="0">
              <a:solidFill>
                <a:schemeClr val="accent6"/>
              </a:solidFill>
            </a:endParaRPr>
          </a:p>
          <a:p>
            <a:endParaRPr lang="ja-JP" altLang="en-US" sz="2400" dirty="0">
              <a:solidFill>
                <a:schemeClr val="accent6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1660468" y="2431476"/>
            <a:ext cx="3836564" cy="1142903"/>
            <a:chOff x="1807535" y="2301948"/>
            <a:chExt cx="4546012" cy="1142903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1807535" y="2301948"/>
              <a:ext cx="7921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2203598" y="2301948"/>
              <a:ext cx="0" cy="1142903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2203598" y="3444851"/>
              <a:ext cx="4149949" cy="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/>
        </p:nvGrpSpPr>
        <p:grpSpPr>
          <a:xfrm>
            <a:off x="2881423" y="2437924"/>
            <a:ext cx="2615609" cy="501240"/>
            <a:chOff x="1532860" y="2301948"/>
            <a:chExt cx="2962247" cy="501240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1532860" y="2301948"/>
              <a:ext cx="1520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2203600" y="2301948"/>
              <a:ext cx="0" cy="50124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2203599" y="2796740"/>
              <a:ext cx="2291508" cy="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/>
          <p:cNvSpPr txBox="1"/>
          <p:nvPr/>
        </p:nvSpPr>
        <p:spPr>
          <a:xfrm>
            <a:off x="533400" y="1201484"/>
            <a:ext cx="89443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2"/>
                </a:solidFill>
                <a:latin typeface="+mn-lt"/>
              </a:rPr>
              <a:t>例</a:t>
            </a:r>
            <a:endParaRPr kumimoji="1" lang="ja-JP" altLang="en-US" dirty="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610627" y="3405102"/>
            <a:ext cx="1345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+mn-lt"/>
              </a:rPr>
              <a:t>WLC 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+mn-lt"/>
              </a:rPr>
              <a:t>の機種</a:t>
            </a:r>
            <a:endParaRPr kumimoji="1" lang="en-US" altLang="ja-JP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593897" y="2765522"/>
            <a:ext cx="1345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  <a:latin typeface="+mn-lt"/>
              </a:rPr>
              <a:t>バージョン</a:t>
            </a:r>
            <a:endParaRPr kumimoji="1" lang="en-US" altLang="ja-JP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大かっこ 54"/>
          <p:cNvSpPr/>
          <p:nvPr/>
        </p:nvSpPr>
        <p:spPr>
          <a:xfrm>
            <a:off x="6836734" y="3375074"/>
            <a:ext cx="1811965" cy="1054953"/>
          </a:xfrm>
          <a:prstGeom prst="bracketPair">
            <a:avLst>
              <a:gd name="adj" fmla="val 7408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192087"/>
            <a:r>
              <a:rPr kumimoji="1" lang="en-US" altLang="ja-JP" sz="1200" dirty="0" smtClean="0"/>
              <a:t>8540</a:t>
            </a:r>
            <a:r>
              <a:rPr kumimoji="1" lang="ja-JP" altLang="en-US" sz="1200" dirty="0" smtClean="0"/>
              <a:t> ・・・ </a:t>
            </a:r>
            <a:r>
              <a:rPr kumimoji="1" lang="en-US" altLang="ja-JP" sz="1200" dirty="0" smtClean="0"/>
              <a:t>CT8540 </a:t>
            </a:r>
            <a:r>
              <a:rPr kumimoji="1" lang="ja-JP" altLang="en-US" sz="1200" dirty="0" smtClean="0"/>
              <a:t>用</a:t>
            </a:r>
            <a:endParaRPr kumimoji="1" lang="en-US" altLang="ja-JP" sz="1200" dirty="0"/>
          </a:p>
          <a:p>
            <a:pPr indent="-192087"/>
            <a:r>
              <a:rPr kumimoji="1" lang="en-US" altLang="ja-JP" sz="1200" dirty="0" smtClean="0"/>
              <a:t>8500</a:t>
            </a:r>
            <a:r>
              <a:rPr kumimoji="1" lang="ja-JP" altLang="en-US" sz="1200" dirty="0" smtClean="0"/>
              <a:t> ・・・ </a:t>
            </a:r>
            <a:r>
              <a:rPr kumimoji="1" lang="en-US" altLang="ja-JP" sz="1200" dirty="0" smtClean="0"/>
              <a:t>CT8510 </a:t>
            </a:r>
            <a:r>
              <a:rPr kumimoji="1" lang="ja-JP" altLang="en-US" sz="1200" dirty="0" smtClean="0"/>
              <a:t>用</a:t>
            </a:r>
            <a:endParaRPr kumimoji="1" lang="en-US" altLang="ja-JP" sz="1200" dirty="0"/>
          </a:p>
          <a:p>
            <a:pPr indent="-192087"/>
            <a:r>
              <a:rPr kumimoji="1" lang="en-US" altLang="ja-JP" sz="1200" dirty="0" smtClean="0"/>
              <a:t>5520</a:t>
            </a:r>
            <a:r>
              <a:rPr kumimoji="1" lang="ja-JP" altLang="en-US" sz="1200" dirty="0" smtClean="0"/>
              <a:t> </a:t>
            </a:r>
            <a:r>
              <a:rPr kumimoji="1" lang="ja-JP" altLang="en-US" sz="1200" dirty="0"/>
              <a:t>・・</a:t>
            </a:r>
            <a:r>
              <a:rPr kumimoji="1" lang="ja-JP" altLang="en-US" sz="1200" dirty="0" smtClean="0"/>
              <a:t>・ </a:t>
            </a:r>
            <a:r>
              <a:rPr kumimoji="1" lang="en-US" altLang="ja-JP" sz="1200" dirty="0" smtClean="0"/>
              <a:t>CT5520 </a:t>
            </a:r>
            <a:r>
              <a:rPr kumimoji="1" lang="ja-JP" altLang="en-US" sz="1200" dirty="0" smtClean="0"/>
              <a:t>用</a:t>
            </a:r>
            <a:endParaRPr kumimoji="1" lang="en-US" altLang="ja-JP" sz="1200" dirty="0" smtClean="0"/>
          </a:p>
          <a:p>
            <a:pPr indent="-192087"/>
            <a:r>
              <a:rPr kumimoji="1" lang="en-US" altLang="ja-JP" sz="1200" dirty="0" smtClean="0"/>
              <a:t>5500</a:t>
            </a:r>
            <a:r>
              <a:rPr kumimoji="1" lang="ja-JP" altLang="en-US" sz="1200" dirty="0" smtClean="0"/>
              <a:t> ・・・ </a:t>
            </a:r>
            <a:r>
              <a:rPr kumimoji="1" lang="en-US" altLang="ja-JP" sz="1200" dirty="0" smtClean="0"/>
              <a:t>CT5508 </a:t>
            </a:r>
            <a:r>
              <a:rPr kumimoji="1" lang="ja-JP" altLang="en-US" sz="1200" dirty="0" smtClean="0"/>
              <a:t>用</a:t>
            </a:r>
            <a:endParaRPr kumimoji="1" lang="en-US" altLang="ja-JP" sz="1200" dirty="0" smtClean="0"/>
          </a:p>
          <a:p>
            <a:pPr indent="-192087"/>
            <a:r>
              <a:rPr kumimoji="1" lang="en-US" altLang="ja-JP" sz="1200" dirty="0" smtClean="0"/>
              <a:t>2504</a:t>
            </a:r>
            <a:r>
              <a:rPr kumimoji="1" lang="ja-JP" altLang="en-US" sz="1200" dirty="0" smtClean="0"/>
              <a:t> ・・・ </a:t>
            </a:r>
            <a:r>
              <a:rPr kumimoji="1" lang="en-US" altLang="ja-JP" sz="1200" dirty="0" smtClean="0"/>
              <a:t>CT2504 </a:t>
            </a:r>
            <a:r>
              <a:rPr kumimoji="1" lang="ja-JP" altLang="en-US" sz="1200" dirty="0" smtClean="0"/>
              <a:t>用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719556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07" y="1655763"/>
            <a:ext cx="4195401" cy="2937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</a:t>
            </a:r>
            <a:r>
              <a:rPr lang="ja-JP" altLang="en-US" dirty="0" smtClean="0"/>
              <a:t>取得</a:t>
            </a:r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2332453" y="4360690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2198996" y="4261424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344041" y="3778530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3210584" y="3617152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2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41678" y="1655763"/>
            <a:ext cx="3907023" cy="600920"/>
            <a:chOff x="4741677" y="3303089"/>
            <a:chExt cx="3907023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Wireless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」を選択</a:t>
              </a: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739708" y="2280760"/>
            <a:ext cx="3908994" cy="594615"/>
            <a:chOff x="4741677" y="3303089"/>
            <a:chExt cx="4043547" cy="452935"/>
          </a:xfrm>
        </p:grpSpPr>
        <p:sp>
          <p:nvSpPr>
            <p:cNvPr id="14" name="正方形/長方形 13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Wireless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Controller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を選択</a:t>
              </a:r>
              <a:endPara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533400" y="1205742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+mn-lt"/>
                <a:ea typeface="+mn-ea"/>
                <a:hlinkClick r:id="rId3"/>
              </a:rPr>
              <a:t>http:</a:t>
            </a:r>
            <a:r>
              <a:rPr lang="ja-JP" altLang="en-US" dirty="0">
                <a:latin typeface="+mn-lt"/>
                <a:ea typeface="+mn-ea"/>
                <a:hlinkClick r:id="rId3"/>
              </a:rPr>
              <a:t>//software.cisco.com/</a:t>
            </a:r>
            <a:r>
              <a:rPr lang="ja-JP" altLang="en-US" dirty="0" smtClean="0">
                <a:latin typeface="+mn-lt"/>
                <a:ea typeface="+mn-ea"/>
                <a:hlinkClick r:id="rId3"/>
              </a:rPr>
              <a:t>download</a:t>
            </a:r>
            <a:endParaRPr lang="ja-JP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4188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228901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</a:t>
            </a:r>
            <a:r>
              <a:rPr lang="ja-JP" altLang="en-US" dirty="0" smtClean="0"/>
              <a:t>取得 </a:t>
            </a:r>
            <a:r>
              <a:rPr lang="en-US" altLang="ja-JP" dirty="0" smtClean="0"/>
              <a:t>(</a:t>
            </a:r>
            <a:r>
              <a:rPr lang="ja-JP" altLang="en-US" dirty="0" smtClean="0"/>
              <a:t>続き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3344041" y="3265097"/>
            <a:ext cx="1237130" cy="16869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210584" y="3103719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655763"/>
            <a:ext cx="3907023" cy="600920"/>
            <a:chOff x="4741677" y="3303089"/>
            <a:chExt cx="3907023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Standalone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Controllers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を選択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443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259960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角丸四角形 4"/>
          <p:cNvSpPr/>
          <p:nvPr/>
        </p:nvSpPr>
        <p:spPr>
          <a:xfrm>
            <a:off x="3618289" y="3122204"/>
            <a:ext cx="992221" cy="141285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484832" y="2960826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741679" y="1655762"/>
            <a:ext cx="3907022" cy="600920"/>
            <a:chOff x="4741677" y="3303089"/>
            <a:chExt cx="4043547" cy="452935"/>
          </a:xfrm>
        </p:grpSpPr>
        <p:sp>
          <p:nvSpPr>
            <p:cNvPr id="8" name="正方形/長方形 7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該当のシリーズを選択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216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55763"/>
            <a:ext cx="4530689" cy="2935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3813883" y="2998270"/>
            <a:ext cx="992221" cy="141285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680426" y="2836892"/>
            <a:ext cx="266914" cy="26796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</a:rPr>
              <a:t>1</a:t>
            </a:r>
            <a:endParaRPr kumimoji="1" lang="ja-JP" altLang="en-US" sz="12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9" y="1655762"/>
            <a:ext cx="3907022" cy="600920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該当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の機種を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選択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193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" y="1655763"/>
            <a:ext cx="6996954" cy="1988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楕円 5"/>
          <p:cNvSpPr>
            <a:spLocks noChangeAspect="1"/>
          </p:cNvSpPr>
          <p:nvPr/>
        </p:nvSpPr>
        <p:spPr>
          <a:xfrm>
            <a:off x="479422" y="2795623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41742" y="2935429"/>
            <a:ext cx="1491858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4741678" y="1655762"/>
            <a:ext cx="3907023" cy="600920"/>
            <a:chOff x="4741677" y="3303089"/>
            <a:chExt cx="3907023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Wireless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Controller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」をクリック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700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1" y="1646473"/>
            <a:ext cx="5992467" cy="29549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の取得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4294967295"/>
          </p:nvPr>
        </p:nvSpPr>
        <p:spPr>
          <a:xfrm>
            <a:off x="533402" y="1202092"/>
            <a:ext cx="8115300" cy="32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 smtClean="0">
                <a:latin typeface="+mj-ea"/>
                <a:ea typeface="+mj-ea"/>
              </a:rPr>
              <a:t>WLC2504/5508/WiSM2</a:t>
            </a:r>
            <a:r>
              <a:rPr lang="ja-JP" altLang="en-US" sz="1600" dirty="0" smtClean="0">
                <a:latin typeface="+mj-ea"/>
                <a:ea typeface="+mj-ea"/>
              </a:rPr>
              <a:t>の</a:t>
            </a:r>
            <a:r>
              <a:rPr lang="en-US" altLang="ja-JP" sz="1600" dirty="0" smtClean="0">
                <a:latin typeface="+mj-ea"/>
                <a:ea typeface="+mj-ea"/>
              </a:rPr>
              <a:t>image </a:t>
            </a:r>
            <a:r>
              <a:rPr lang="ja-JP" altLang="en-US" sz="1600" dirty="0" smtClean="0">
                <a:latin typeface="+mj-ea"/>
                <a:ea typeface="+mj-ea"/>
              </a:rPr>
              <a:t>が２つに分かれています。ご注意ください。</a:t>
            </a:r>
            <a:endParaRPr lang="en-US" altLang="ja-JP" sz="1600" dirty="0" smtClean="0">
              <a:latin typeface="+mj-ea"/>
              <a:ea typeface="+mj-ea"/>
            </a:endParaRPr>
          </a:p>
        </p:txBody>
      </p:sp>
      <p:sp>
        <p:nvSpPr>
          <p:cNvPr id="13" name="フローチャート: 結合子 12"/>
          <p:cNvSpPr>
            <a:spLocks noChangeAspect="1"/>
          </p:cNvSpPr>
          <p:nvPr/>
        </p:nvSpPr>
        <p:spPr>
          <a:xfrm>
            <a:off x="1288898" y="2253776"/>
            <a:ext cx="240938" cy="241455"/>
          </a:xfrm>
          <a:prstGeom prst="flowChartConnector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bg2"/>
                </a:solidFill>
                <a:latin typeface="+mj-lt"/>
              </a:rPr>
              <a:t>A</a:t>
            </a:r>
            <a:endParaRPr kumimoji="1" lang="ja-JP" altLang="en-US" sz="1200" dirty="0" smtClean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33401" y="4591050"/>
            <a:ext cx="81152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 smtClean="0">
                <a:latin typeface="+mj-ea"/>
              </a:rPr>
              <a:t>Release</a:t>
            </a:r>
            <a:r>
              <a:rPr lang="ja-JP" altLang="en-US" sz="1050" dirty="0" smtClean="0">
                <a:latin typeface="+mj-ea"/>
              </a:rPr>
              <a:t> </a:t>
            </a:r>
            <a:r>
              <a:rPr lang="en-US" altLang="ja-JP" sz="1050" dirty="0" smtClean="0">
                <a:latin typeface="+mj-ea"/>
              </a:rPr>
              <a:t>notes</a:t>
            </a:r>
            <a:r>
              <a:rPr lang="ja-JP" altLang="en-US" sz="1050" dirty="0" smtClean="0">
                <a:latin typeface="+mj-ea"/>
              </a:rPr>
              <a:t> </a:t>
            </a:r>
            <a:r>
              <a:rPr lang="en-US" altLang="ja-JP" sz="1050" dirty="0" smtClean="0">
                <a:latin typeface="+mj-ea"/>
              </a:rPr>
              <a:t>:</a:t>
            </a:r>
            <a:r>
              <a:rPr lang="ja-JP" altLang="en-US" sz="1050" dirty="0" smtClean="0">
                <a:latin typeface="+mj-ea"/>
              </a:rPr>
              <a:t> </a:t>
            </a:r>
            <a:r>
              <a:rPr lang="en-US" altLang="ja-JP" sz="1050" dirty="0" smtClean="0">
                <a:hlinkClick r:id="rId3"/>
              </a:rPr>
              <a:t>http</a:t>
            </a:r>
            <a:r>
              <a:rPr lang="en-US" altLang="ja-JP" sz="1050" dirty="0">
                <a:hlinkClick r:id="rId3"/>
              </a:rPr>
              <a:t>://</a:t>
            </a:r>
            <a:r>
              <a:rPr lang="en-US" altLang="ja-JP" sz="1050" dirty="0" smtClean="0">
                <a:hlinkClick r:id="rId3"/>
              </a:rPr>
              <a:t>www.cisco.com/c/en/us/td/docs/wireless/controller/release/notes/crn84.html#supplementary-image</a:t>
            </a:r>
            <a:endParaRPr lang="en-US" altLang="ja-JP" sz="1050" dirty="0" smtClean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4741679" y="1655762"/>
            <a:ext cx="3907022" cy="600920"/>
            <a:chOff x="4741677" y="3303089"/>
            <a:chExt cx="4043547" cy="452935"/>
          </a:xfrm>
        </p:grpSpPr>
        <p:sp>
          <p:nvSpPr>
            <p:cNvPr id="18" name="正方形/長方形 17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基本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j-ea"/>
                </a:rPr>
                <a:t> OS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の「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j-ea"/>
                </a:rPr>
                <a:t>Download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」ボタンをクリック</a:t>
              </a:r>
              <a:endParaRPr kumimoji="1" lang="ja-JP" altLang="en-US" sz="1400" dirty="0">
                <a:solidFill>
                  <a:schemeClr val="tx1"/>
                </a:solidFill>
                <a:latin typeface="+mj-ea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741678" y="3995744"/>
            <a:ext cx="3907022" cy="600920"/>
            <a:chOff x="4741677" y="3303089"/>
            <a:chExt cx="4043547" cy="452935"/>
          </a:xfrm>
        </p:grpSpPr>
        <p:sp>
          <p:nvSpPr>
            <p:cNvPr id="22" name="正方形/長方形 21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特定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j-ea"/>
                </a:rPr>
                <a:t>AP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用補助ソフト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j-ea"/>
                </a:rPr>
                <a:t>(AP802/AP1530/AP1550/AP1570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j-ea"/>
                </a:rPr>
                <a:t>限定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j-ea"/>
                </a:rPr>
                <a:t>)</a:t>
              </a:r>
              <a:endParaRPr kumimoji="1" lang="en-US" altLang="ja-JP" sz="1400" dirty="0">
                <a:solidFill>
                  <a:schemeClr val="tx1"/>
                </a:solidFill>
                <a:latin typeface="+mj-ea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A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58285" y="2472371"/>
            <a:ext cx="332193" cy="45719"/>
            <a:chOff x="3178735" y="3383699"/>
            <a:chExt cx="332193" cy="45719"/>
          </a:xfrm>
        </p:grpSpPr>
        <p:grpSp>
          <p:nvGrpSpPr>
            <p:cNvPr id="24" name="グループ化 23"/>
            <p:cNvGrpSpPr>
              <a:grpSpLocks/>
            </p:cNvGrpSpPr>
            <p:nvPr/>
          </p:nvGrpSpPr>
          <p:grpSpPr>
            <a:xfrm>
              <a:off x="3178735" y="3383699"/>
              <a:ext cx="184506" cy="45719"/>
              <a:chOff x="2419816" y="1862251"/>
              <a:chExt cx="759327" cy="150544"/>
            </a:xfrm>
          </p:grpSpPr>
          <p:grpSp>
            <p:nvGrpSpPr>
              <p:cNvPr id="25" name="グループ化 24"/>
              <p:cNvGrpSpPr>
                <a:grpSpLocks noChangeAspect="1"/>
              </p:cNvGrpSpPr>
              <p:nvPr/>
            </p:nvGrpSpPr>
            <p:grpSpPr>
              <a:xfrm>
                <a:off x="2419816" y="1862252"/>
                <a:ext cx="607543" cy="150543"/>
                <a:chOff x="2419816" y="1862252"/>
                <a:chExt cx="5737857" cy="1421782"/>
              </a:xfrm>
            </p:grpSpPr>
            <p:sp>
              <p:nvSpPr>
                <p:cNvPr id="27" name="円弧 26"/>
                <p:cNvSpPr/>
                <p:nvPr/>
              </p:nvSpPr>
              <p:spPr>
                <a:xfrm>
                  <a:off x="2419816" y="1862252"/>
                  <a:ext cx="1437390" cy="1421782"/>
                </a:xfrm>
                <a:prstGeom prst="arc">
                  <a:avLst>
                    <a:gd name="adj1" fmla="val 10780019"/>
                    <a:gd name="adj2" fmla="val 0"/>
                  </a:avLst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円弧 27"/>
                <p:cNvSpPr/>
                <p:nvPr/>
              </p:nvSpPr>
              <p:spPr>
                <a:xfrm flipV="1">
                  <a:off x="3853305" y="1862252"/>
                  <a:ext cx="1437390" cy="1421782"/>
                </a:xfrm>
                <a:prstGeom prst="arc">
                  <a:avLst>
                    <a:gd name="adj1" fmla="val 10780019"/>
                    <a:gd name="adj2" fmla="val 0"/>
                  </a:avLst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" name="円弧 28"/>
                <p:cNvSpPr/>
                <p:nvPr/>
              </p:nvSpPr>
              <p:spPr>
                <a:xfrm>
                  <a:off x="5286794" y="1862252"/>
                  <a:ext cx="1437390" cy="1421782"/>
                </a:xfrm>
                <a:prstGeom prst="arc">
                  <a:avLst>
                    <a:gd name="adj1" fmla="val 10780019"/>
                    <a:gd name="adj2" fmla="val 0"/>
                  </a:avLst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円弧 29"/>
                <p:cNvSpPr/>
                <p:nvPr/>
              </p:nvSpPr>
              <p:spPr>
                <a:xfrm flipV="1">
                  <a:off x="6720283" y="1862252"/>
                  <a:ext cx="1437390" cy="1421782"/>
                </a:xfrm>
                <a:prstGeom prst="arc">
                  <a:avLst>
                    <a:gd name="adj1" fmla="val 10780019"/>
                    <a:gd name="adj2" fmla="val 0"/>
                  </a:avLst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6" name="円弧 25"/>
              <p:cNvSpPr/>
              <p:nvPr/>
            </p:nvSpPr>
            <p:spPr>
              <a:xfrm>
                <a:off x="3026946" y="1862251"/>
                <a:ext cx="152197" cy="150544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1" name="グループ化 30"/>
            <p:cNvGrpSpPr>
              <a:grpSpLocks/>
            </p:cNvGrpSpPr>
            <p:nvPr/>
          </p:nvGrpSpPr>
          <p:grpSpPr>
            <a:xfrm>
              <a:off x="3363303" y="3383699"/>
              <a:ext cx="147625" cy="45719"/>
              <a:chOff x="2571599" y="1862251"/>
              <a:chExt cx="607544" cy="150544"/>
            </a:xfrm>
          </p:grpSpPr>
          <p:grpSp>
            <p:nvGrpSpPr>
              <p:cNvPr id="32" name="グループ化 31"/>
              <p:cNvGrpSpPr>
                <a:grpSpLocks noChangeAspect="1"/>
              </p:cNvGrpSpPr>
              <p:nvPr/>
            </p:nvGrpSpPr>
            <p:grpSpPr>
              <a:xfrm>
                <a:off x="2571599" y="1862252"/>
                <a:ext cx="455761" cy="150543"/>
                <a:chOff x="3853305" y="1862252"/>
                <a:chExt cx="4304368" cy="1421782"/>
              </a:xfrm>
            </p:grpSpPr>
            <p:sp>
              <p:nvSpPr>
                <p:cNvPr id="35" name="円弧 34"/>
                <p:cNvSpPr/>
                <p:nvPr/>
              </p:nvSpPr>
              <p:spPr>
                <a:xfrm flipV="1">
                  <a:off x="3853305" y="1862252"/>
                  <a:ext cx="1437390" cy="1421782"/>
                </a:xfrm>
                <a:prstGeom prst="arc">
                  <a:avLst>
                    <a:gd name="adj1" fmla="val 10780019"/>
                    <a:gd name="adj2" fmla="val 0"/>
                  </a:avLst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弧 35"/>
                <p:cNvSpPr/>
                <p:nvPr/>
              </p:nvSpPr>
              <p:spPr>
                <a:xfrm>
                  <a:off x="5286794" y="1862252"/>
                  <a:ext cx="1437390" cy="1421782"/>
                </a:xfrm>
                <a:prstGeom prst="arc">
                  <a:avLst>
                    <a:gd name="adj1" fmla="val 10780019"/>
                    <a:gd name="adj2" fmla="val 0"/>
                  </a:avLst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円弧 36"/>
                <p:cNvSpPr/>
                <p:nvPr/>
              </p:nvSpPr>
              <p:spPr>
                <a:xfrm flipV="1">
                  <a:off x="6720283" y="1862252"/>
                  <a:ext cx="1437390" cy="1421782"/>
                </a:xfrm>
                <a:prstGeom prst="arc">
                  <a:avLst>
                    <a:gd name="adj1" fmla="val 10780019"/>
                    <a:gd name="adj2" fmla="val 0"/>
                  </a:avLst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3" name="円弧 32"/>
              <p:cNvSpPr/>
              <p:nvPr/>
            </p:nvSpPr>
            <p:spPr>
              <a:xfrm>
                <a:off x="3026946" y="1862251"/>
                <a:ext cx="152197" cy="150544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6" name="楕円 95"/>
          <p:cNvSpPr>
            <a:spLocks noChangeAspect="1"/>
          </p:cNvSpPr>
          <p:nvPr/>
        </p:nvSpPr>
        <p:spPr>
          <a:xfrm>
            <a:off x="5403490" y="2417298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97" name="角丸四角形 96"/>
          <p:cNvSpPr/>
          <p:nvPr/>
        </p:nvSpPr>
        <p:spPr>
          <a:xfrm>
            <a:off x="5565811" y="2532712"/>
            <a:ext cx="722524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6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用意するもの</a:t>
            </a:r>
            <a:endParaRPr kumimoji="1" lang="ja-JP" altLang="en-US" dirty="0"/>
          </a:p>
        </p:txBody>
      </p:sp>
      <p:sp>
        <p:nvSpPr>
          <p:cNvPr id="4" name="Freeform 651"/>
          <p:cNvSpPr>
            <a:spLocks noChangeAspect="1" noEditPoints="1"/>
          </p:cNvSpPr>
          <p:nvPr/>
        </p:nvSpPr>
        <p:spPr bwMode="auto">
          <a:xfrm>
            <a:off x="1436388" y="1900892"/>
            <a:ext cx="785783" cy="369150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bg2"/>
          </a:solidFill>
          <a:ln w="1905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262"/>
          <p:cNvGrpSpPr>
            <a:grpSpLocks noChangeAspect="1"/>
          </p:cNvGrpSpPr>
          <p:nvPr/>
        </p:nvGrpSpPr>
        <p:grpSpPr>
          <a:xfrm>
            <a:off x="7173107" y="1793613"/>
            <a:ext cx="580981" cy="583708"/>
            <a:chOff x="2464468" y="3770964"/>
            <a:chExt cx="386249" cy="384184"/>
          </a:xfrm>
          <a:solidFill>
            <a:srgbClr val="FFFFFF"/>
          </a:solidFill>
        </p:grpSpPr>
        <p:sp>
          <p:nvSpPr>
            <p:cNvPr id="9" name="Freeform 46"/>
            <p:cNvSpPr>
              <a:spLocks noEditPoints="1"/>
            </p:cNvSpPr>
            <p:nvPr/>
          </p:nvSpPr>
          <p:spPr bwMode="auto">
            <a:xfrm>
              <a:off x="2464468" y="3770964"/>
              <a:ext cx="386249" cy="113603"/>
            </a:xfrm>
            <a:custGeom>
              <a:avLst/>
              <a:gdLst>
                <a:gd name="T0" fmla="*/ 108 w 733"/>
                <a:gd name="T1" fmla="*/ 150 h 217"/>
                <a:gd name="T2" fmla="*/ 67 w 733"/>
                <a:gd name="T3" fmla="*/ 108 h 217"/>
                <a:gd name="T4" fmla="*/ 108 w 733"/>
                <a:gd name="T5" fmla="*/ 67 h 217"/>
                <a:gd name="T6" fmla="*/ 150 w 733"/>
                <a:gd name="T7" fmla="*/ 108 h 217"/>
                <a:gd name="T8" fmla="*/ 108 w 733"/>
                <a:gd name="T9" fmla="*/ 150 h 217"/>
                <a:gd name="T10" fmla="*/ 700 w 733"/>
                <a:gd name="T11" fmla="*/ 0 h 217"/>
                <a:gd name="T12" fmla="*/ 33 w 733"/>
                <a:gd name="T13" fmla="*/ 0 h 217"/>
                <a:gd name="T14" fmla="*/ 0 w 733"/>
                <a:gd name="T15" fmla="*/ 33 h 217"/>
                <a:gd name="T16" fmla="*/ 0 w 733"/>
                <a:gd name="T17" fmla="*/ 217 h 217"/>
                <a:gd name="T18" fmla="*/ 733 w 733"/>
                <a:gd name="T19" fmla="*/ 217 h 217"/>
                <a:gd name="T20" fmla="*/ 733 w 733"/>
                <a:gd name="T21" fmla="*/ 33 h 217"/>
                <a:gd name="T22" fmla="*/ 700 w 733"/>
                <a:gd name="T2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3" h="217">
                  <a:moveTo>
                    <a:pt x="108" y="150"/>
                  </a:moveTo>
                  <a:cubicBezTo>
                    <a:pt x="85" y="150"/>
                    <a:pt x="67" y="131"/>
                    <a:pt x="67" y="108"/>
                  </a:cubicBezTo>
                  <a:cubicBezTo>
                    <a:pt x="67" y="85"/>
                    <a:pt x="85" y="67"/>
                    <a:pt x="108" y="67"/>
                  </a:cubicBezTo>
                  <a:cubicBezTo>
                    <a:pt x="131" y="67"/>
                    <a:pt x="150" y="85"/>
                    <a:pt x="150" y="108"/>
                  </a:cubicBezTo>
                  <a:cubicBezTo>
                    <a:pt x="150" y="131"/>
                    <a:pt x="131" y="150"/>
                    <a:pt x="108" y="150"/>
                  </a:cubicBezTo>
                  <a:moveTo>
                    <a:pt x="700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217"/>
                  </a:lnTo>
                  <a:lnTo>
                    <a:pt x="733" y="217"/>
                  </a:lnTo>
                  <a:lnTo>
                    <a:pt x="733" y="33"/>
                  </a:lnTo>
                  <a:cubicBezTo>
                    <a:pt x="733" y="15"/>
                    <a:pt x="718" y="0"/>
                    <a:pt x="700" y="0"/>
                  </a:cubicBezTo>
                </a:path>
              </a:pathLst>
            </a:custGeom>
            <a:grpFill/>
            <a:ln w="19050">
              <a:solidFill>
                <a:schemeClr val="accent3"/>
              </a:solidFill>
              <a:round/>
              <a:headEnd/>
              <a:tailEnd/>
            </a:ln>
            <a:extLst/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89" kern="0" smtClean="0">
                <a:solidFill>
                  <a:srgbClr val="00B050"/>
                </a:solidFill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2464468" y="4041545"/>
              <a:ext cx="386249" cy="113603"/>
            </a:xfrm>
            <a:custGeom>
              <a:avLst/>
              <a:gdLst>
                <a:gd name="T0" fmla="*/ 0 w 733"/>
                <a:gd name="T1" fmla="*/ 183 h 216"/>
                <a:gd name="T2" fmla="*/ 33 w 733"/>
                <a:gd name="T3" fmla="*/ 216 h 216"/>
                <a:gd name="T4" fmla="*/ 700 w 733"/>
                <a:gd name="T5" fmla="*/ 216 h 216"/>
                <a:gd name="T6" fmla="*/ 733 w 733"/>
                <a:gd name="T7" fmla="*/ 183 h 216"/>
                <a:gd name="T8" fmla="*/ 733 w 733"/>
                <a:gd name="T9" fmla="*/ 0 h 216"/>
                <a:gd name="T10" fmla="*/ 0 w 733"/>
                <a:gd name="T11" fmla="*/ 0 h 216"/>
                <a:gd name="T12" fmla="*/ 0 w 733"/>
                <a:gd name="T13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3" h="216">
                  <a:moveTo>
                    <a:pt x="0" y="183"/>
                  </a:moveTo>
                  <a:cubicBezTo>
                    <a:pt x="0" y="201"/>
                    <a:pt x="15" y="216"/>
                    <a:pt x="33" y="216"/>
                  </a:cubicBezTo>
                  <a:lnTo>
                    <a:pt x="700" y="216"/>
                  </a:lnTo>
                  <a:cubicBezTo>
                    <a:pt x="718" y="216"/>
                    <a:pt x="733" y="201"/>
                    <a:pt x="733" y="183"/>
                  </a:cubicBezTo>
                  <a:lnTo>
                    <a:pt x="733" y="0"/>
                  </a:lnTo>
                  <a:lnTo>
                    <a:pt x="0" y="0"/>
                  </a:lnTo>
                  <a:lnTo>
                    <a:pt x="0" y="183"/>
                  </a:lnTo>
                  <a:close/>
                </a:path>
              </a:pathLst>
            </a:custGeom>
            <a:grpFill/>
            <a:ln w="19050">
              <a:solidFill>
                <a:schemeClr val="accent3"/>
              </a:solidFill>
              <a:round/>
              <a:headEnd/>
              <a:tailEnd/>
            </a:ln>
            <a:extLst/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89" kern="0" smtClean="0">
                <a:solidFill>
                  <a:srgbClr val="00B050"/>
                </a:solidFill>
              </a:endParaRPr>
            </a:p>
          </p:txBody>
        </p:sp>
        <p:sp>
          <p:nvSpPr>
            <p:cNvPr id="11" name="Rectangle 48"/>
            <p:cNvSpPr>
              <a:spLocks noChangeArrowheads="1"/>
            </p:cNvSpPr>
            <p:nvPr/>
          </p:nvSpPr>
          <p:spPr bwMode="auto">
            <a:xfrm>
              <a:off x="2464468" y="3917614"/>
              <a:ext cx="386249" cy="88817"/>
            </a:xfrm>
            <a:prstGeom prst="rect">
              <a:avLst/>
            </a:prstGeom>
            <a:grpFill/>
            <a:ln w="19050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89" kern="0" smtClean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Freeform 167"/>
          <p:cNvSpPr>
            <a:spLocks noChangeAspect="1" noEditPoints="1"/>
          </p:cNvSpPr>
          <p:nvPr/>
        </p:nvSpPr>
        <p:spPr bwMode="auto">
          <a:xfrm>
            <a:off x="4159068" y="1818461"/>
            <a:ext cx="813164" cy="534013"/>
          </a:xfrm>
          <a:custGeom>
            <a:avLst/>
            <a:gdLst>
              <a:gd name="T0" fmla="*/ 311 w 312"/>
              <a:gd name="T1" fmla="*/ 175 h 205"/>
              <a:gd name="T2" fmla="*/ 310 w 312"/>
              <a:gd name="T3" fmla="*/ 174 h 205"/>
              <a:gd name="T4" fmla="*/ 2 w 312"/>
              <a:gd name="T5" fmla="*/ 174 h 205"/>
              <a:gd name="T6" fmla="*/ 0 w 312"/>
              <a:gd name="T7" fmla="*/ 175 h 205"/>
              <a:gd name="T8" fmla="*/ 0 w 312"/>
              <a:gd name="T9" fmla="*/ 176 h 205"/>
              <a:gd name="T10" fmla="*/ 41 w 312"/>
              <a:gd name="T11" fmla="*/ 205 h 205"/>
              <a:gd name="T12" fmla="*/ 271 w 312"/>
              <a:gd name="T13" fmla="*/ 205 h 205"/>
              <a:gd name="T14" fmla="*/ 312 w 312"/>
              <a:gd name="T15" fmla="*/ 176 h 205"/>
              <a:gd name="T16" fmla="*/ 311 w 312"/>
              <a:gd name="T17" fmla="*/ 175 h 205"/>
              <a:gd name="T18" fmla="*/ 179 w 312"/>
              <a:gd name="T19" fmla="*/ 195 h 205"/>
              <a:gd name="T20" fmla="*/ 133 w 312"/>
              <a:gd name="T21" fmla="*/ 195 h 205"/>
              <a:gd name="T22" fmla="*/ 133 w 312"/>
              <a:gd name="T23" fmla="*/ 184 h 205"/>
              <a:gd name="T24" fmla="*/ 179 w 312"/>
              <a:gd name="T25" fmla="*/ 184 h 205"/>
              <a:gd name="T26" fmla="*/ 179 w 312"/>
              <a:gd name="T27" fmla="*/ 195 h 205"/>
              <a:gd name="T28" fmla="*/ 34 w 312"/>
              <a:gd name="T29" fmla="*/ 163 h 205"/>
              <a:gd name="T30" fmla="*/ 278 w 312"/>
              <a:gd name="T31" fmla="*/ 163 h 205"/>
              <a:gd name="T32" fmla="*/ 284 w 312"/>
              <a:gd name="T33" fmla="*/ 156 h 205"/>
              <a:gd name="T34" fmla="*/ 284 w 312"/>
              <a:gd name="T35" fmla="*/ 6 h 205"/>
              <a:gd name="T36" fmla="*/ 278 w 312"/>
              <a:gd name="T37" fmla="*/ 0 h 205"/>
              <a:gd name="T38" fmla="*/ 34 w 312"/>
              <a:gd name="T39" fmla="*/ 0 h 205"/>
              <a:gd name="T40" fmla="*/ 27 w 312"/>
              <a:gd name="T41" fmla="*/ 6 h 205"/>
              <a:gd name="T42" fmla="*/ 27 w 312"/>
              <a:gd name="T43" fmla="*/ 156 h 205"/>
              <a:gd name="T44" fmla="*/ 34 w 312"/>
              <a:gd name="T45" fmla="*/ 163 h 205"/>
              <a:gd name="T46" fmla="*/ 50 w 312"/>
              <a:gd name="T47" fmla="*/ 22 h 205"/>
              <a:gd name="T48" fmla="*/ 262 w 312"/>
              <a:gd name="T49" fmla="*/ 22 h 205"/>
              <a:gd name="T50" fmla="*/ 262 w 312"/>
              <a:gd name="T51" fmla="*/ 140 h 205"/>
              <a:gd name="T52" fmla="*/ 50 w 312"/>
              <a:gd name="T53" fmla="*/ 140 h 205"/>
              <a:gd name="T54" fmla="*/ 50 w 312"/>
              <a:gd name="T55" fmla="*/ 22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12" h="205">
                <a:moveTo>
                  <a:pt x="311" y="175"/>
                </a:moveTo>
                <a:cubicBezTo>
                  <a:pt x="311" y="174"/>
                  <a:pt x="311" y="174"/>
                  <a:pt x="310" y="174"/>
                </a:cubicBezTo>
                <a:cubicBezTo>
                  <a:pt x="2" y="174"/>
                  <a:pt x="2" y="174"/>
                  <a:pt x="2" y="174"/>
                </a:cubicBezTo>
                <a:cubicBezTo>
                  <a:pt x="1" y="174"/>
                  <a:pt x="1" y="174"/>
                  <a:pt x="0" y="175"/>
                </a:cubicBezTo>
                <a:cubicBezTo>
                  <a:pt x="0" y="175"/>
                  <a:pt x="0" y="175"/>
                  <a:pt x="0" y="176"/>
                </a:cubicBezTo>
                <a:cubicBezTo>
                  <a:pt x="0" y="176"/>
                  <a:pt x="5" y="205"/>
                  <a:pt x="41" y="205"/>
                </a:cubicBezTo>
                <a:cubicBezTo>
                  <a:pt x="271" y="205"/>
                  <a:pt x="271" y="205"/>
                  <a:pt x="271" y="205"/>
                </a:cubicBezTo>
                <a:cubicBezTo>
                  <a:pt x="307" y="205"/>
                  <a:pt x="312" y="176"/>
                  <a:pt x="312" y="176"/>
                </a:cubicBezTo>
                <a:cubicBezTo>
                  <a:pt x="312" y="175"/>
                  <a:pt x="312" y="175"/>
                  <a:pt x="311" y="175"/>
                </a:cubicBezTo>
                <a:close/>
                <a:moveTo>
                  <a:pt x="179" y="195"/>
                </a:moveTo>
                <a:cubicBezTo>
                  <a:pt x="133" y="195"/>
                  <a:pt x="133" y="195"/>
                  <a:pt x="133" y="195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79" y="184"/>
                  <a:pt x="179" y="184"/>
                  <a:pt x="179" y="184"/>
                </a:cubicBezTo>
                <a:lnTo>
                  <a:pt x="179" y="195"/>
                </a:lnTo>
                <a:close/>
                <a:moveTo>
                  <a:pt x="34" y="163"/>
                </a:moveTo>
                <a:cubicBezTo>
                  <a:pt x="278" y="163"/>
                  <a:pt x="278" y="163"/>
                  <a:pt x="278" y="163"/>
                </a:cubicBezTo>
                <a:cubicBezTo>
                  <a:pt x="282" y="163"/>
                  <a:pt x="284" y="160"/>
                  <a:pt x="284" y="156"/>
                </a:cubicBezTo>
                <a:cubicBezTo>
                  <a:pt x="284" y="6"/>
                  <a:pt x="284" y="6"/>
                  <a:pt x="284" y="6"/>
                </a:cubicBezTo>
                <a:cubicBezTo>
                  <a:pt x="284" y="3"/>
                  <a:pt x="282" y="0"/>
                  <a:pt x="27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0" y="0"/>
                  <a:pt x="27" y="3"/>
                  <a:pt x="27" y="6"/>
                </a:cubicBezTo>
                <a:cubicBezTo>
                  <a:pt x="27" y="156"/>
                  <a:pt x="27" y="156"/>
                  <a:pt x="27" y="156"/>
                </a:cubicBezTo>
                <a:cubicBezTo>
                  <a:pt x="27" y="160"/>
                  <a:pt x="30" y="163"/>
                  <a:pt x="34" y="163"/>
                </a:cubicBezTo>
                <a:close/>
                <a:moveTo>
                  <a:pt x="50" y="22"/>
                </a:moveTo>
                <a:cubicBezTo>
                  <a:pt x="262" y="22"/>
                  <a:pt x="262" y="22"/>
                  <a:pt x="262" y="22"/>
                </a:cubicBezTo>
                <a:cubicBezTo>
                  <a:pt x="262" y="140"/>
                  <a:pt x="262" y="140"/>
                  <a:pt x="262" y="140"/>
                </a:cubicBezTo>
                <a:cubicBezTo>
                  <a:pt x="50" y="140"/>
                  <a:pt x="50" y="140"/>
                  <a:pt x="50" y="140"/>
                </a:cubicBezTo>
                <a:lnTo>
                  <a:pt x="50" y="22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accent2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3400" y="1269129"/>
            <a:ext cx="259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+mn-ea"/>
                <a:ea typeface="+mn-ea"/>
              </a:rPr>
              <a:t>保守</a:t>
            </a:r>
            <a:r>
              <a:rPr kumimoji="1" lang="ja-JP" altLang="en-US" sz="1600" dirty="0" smtClean="0">
                <a:latin typeface="+mn-ea"/>
                <a:ea typeface="+mn-ea"/>
              </a:rPr>
              <a:t>契約とアカウント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3399" y="2535238"/>
            <a:ext cx="2596507" cy="12849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kumimoji="1" lang="ja-JP" altLang="en-US" sz="1200" dirty="0" smtClean="0">
                <a:latin typeface="+mn-ea"/>
                <a:ea typeface="+mn-ea"/>
              </a:rPr>
              <a:t>新しいイメージを取得するには、保守契約が必要です。</a:t>
            </a:r>
            <a:endParaRPr kumimoji="1" lang="en-US" altLang="ja-JP" sz="1200" dirty="0" smtClean="0">
              <a:latin typeface="+mn-ea"/>
              <a:ea typeface="+mn-ea"/>
            </a:endParaRPr>
          </a:p>
          <a:p>
            <a:r>
              <a:rPr kumimoji="1" lang="ja-JP" altLang="en-US" sz="1200" dirty="0" smtClean="0">
                <a:latin typeface="+mn-ea"/>
                <a:ea typeface="+mn-ea"/>
              </a:rPr>
              <a:t>また取得は弊社のサイト経由となり、認証として契約に紐付く </a:t>
            </a:r>
            <a:r>
              <a:rPr kumimoji="1" lang="en-US" altLang="ja-JP" sz="1200" dirty="0" smtClean="0">
                <a:latin typeface="+mn-ea"/>
                <a:ea typeface="+mn-ea"/>
              </a:rPr>
              <a:t>cisco.com</a:t>
            </a:r>
            <a:r>
              <a:rPr kumimoji="1" lang="ja-JP" altLang="en-US" sz="1200" dirty="0" smtClean="0">
                <a:latin typeface="+mn-ea"/>
                <a:ea typeface="+mn-ea"/>
              </a:rPr>
              <a:t> </a:t>
            </a:r>
            <a:r>
              <a:rPr kumimoji="1" lang="en-US" altLang="ja-JP" sz="1200" dirty="0" smtClean="0">
                <a:latin typeface="+mn-ea"/>
                <a:ea typeface="+mn-ea"/>
              </a:rPr>
              <a:t>ID</a:t>
            </a:r>
            <a:r>
              <a:rPr kumimoji="1" lang="ja-JP" altLang="en-US" sz="1200" dirty="0" smtClean="0">
                <a:latin typeface="+mn-ea"/>
                <a:ea typeface="+mn-ea"/>
              </a:rPr>
              <a:t> が必要となります。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86147" y="1269129"/>
            <a:ext cx="259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+mn-ea"/>
                <a:ea typeface="+mn-ea"/>
              </a:rPr>
              <a:t>設定を行う</a:t>
            </a:r>
            <a:r>
              <a:rPr kumimoji="1" lang="en-US" altLang="ja-JP" sz="1600" dirty="0" smtClean="0">
                <a:latin typeface="+mn-ea"/>
                <a:ea typeface="+mn-ea"/>
              </a:rPr>
              <a:t> PC</a:t>
            </a:r>
            <a:endParaRPr kumimoji="1" lang="ja-JP" altLang="en-US" sz="1600" dirty="0" smtClean="0">
              <a:latin typeface="+mn-ea"/>
              <a:ea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56939" y="1269129"/>
            <a:ext cx="259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+mn-ea"/>
                <a:ea typeface="+mn-ea"/>
              </a:rPr>
              <a:t>TFTP </a:t>
            </a:r>
            <a:r>
              <a:rPr kumimoji="1" lang="ja-JP" altLang="en-US" sz="1600" dirty="0" smtClean="0">
                <a:latin typeface="+mn-ea"/>
                <a:ea typeface="+mn-ea"/>
              </a:rPr>
              <a:t>サーバ</a:t>
            </a:r>
            <a:r>
              <a:rPr kumimoji="1" lang="en-US" altLang="ja-JP" sz="1600" dirty="0" smtClean="0">
                <a:latin typeface="+mn-ea"/>
                <a:ea typeface="+mn-ea"/>
              </a:rPr>
              <a:t>(</a:t>
            </a:r>
            <a:r>
              <a:rPr kumimoji="1" lang="ja-JP" altLang="en-US" sz="1600" dirty="0" smtClean="0">
                <a:latin typeface="+mn-ea"/>
                <a:ea typeface="+mn-ea"/>
              </a:rPr>
              <a:t>オプション</a:t>
            </a:r>
            <a:r>
              <a:rPr kumimoji="1" lang="en-US" altLang="ja-JP" sz="1600" dirty="0" smtClean="0">
                <a:latin typeface="+mn-ea"/>
                <a:ea typeface="+mn-ea"/>
              </a:rPr>
              <a:t>)</a:t>
            </a:r>
            <a:endParaRPr kumimoji="1" lang="ja-JP" altLang="en-US" sz="1600" dirty="0" smtClean="0">
              <a:latin typeface="+mn-ea"/>
              <a:ea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76119" y="2535238"/>
            <a:ext cx="2596507" cy="12849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kumimoji="1" lang="ja-JP" altLang="en-US" sz="1200" dirty="0" smtClean="0">
                <a:latin typeface="+mn-ea"/>
                <a:ea typeface="+mn-ea"/>
              </a:rPr>
              <a:t>ブラウザを利用して設定を行います。通常、新しいソフトウェアはブラウザ経由で機器に転送します。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56939" y="2535238"/>
            <a:ext cx="2596507" cy="12849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kumimoji="1" lang="ja-JP" altLang="en-US" sz="1200" dirty="0" smtClean="0">
                <a:latin typeface="+mn-ea"/>
                <a:ea typeface="+mn-ea"/>
              </a:rPr>
              <a:t>構成によっては新しいソフトウェアの展開に</a:t>
            </a:r>
            <a:r>
              <a:rPr kumimoji="1" lang="en-US" altLang="ja-JP" sz="1200" dirty="0" smtClean="0">
                <a:latin typeface="+mn-ea"/>
                <a:ea typeface="+mn-ea"/>
              </a:rPr>
              <a:t>TFTP</a:t>
            </a:r>
            <a:r>
              <a:rPr kumimoji="1" lang="ja-JP" altLang="en-US" sz="1200" dirty="0" smtClean="0">
                <a:latin typeface="+mn-ea"/>
                <a:ea typeface="+mn-ea"/>
              </a:rPr>
              <a:t> サーバを利用する場合があります。</a:t>
            </a:r>
            <a:endParaRPr kumimoji="1" lang="en-US" altLang="ja-JP" sz="1200" dirty="0" smtClean="0">
              <a:latin typeface="+mn-ea"/>
              <a:ea typeface="+mn-ea"/>
            </a:endParaRPr>
          </a:p>
          <a:p>
            <a:r>
              <a:rPr kumimoji="1" lang="ja-JP" altLang="en-US" sz="1200" dirty="0" smtClean="0">
                <a:latin typeface="+mn-ea"/>
                <a:ea typeface="+mn-ea"/>
              </a:rPr>
              <a:t>詳細は本文をご参照下さい。</a:t>
            </a:r>
          </a:p>
        </p:txBody>
      </p:sp>
    </p:spTree>
    <p:extLst>
      <p:ext uri="{BB962C8B-B14F-4D97-AF65-F5344CB8AC3E}">
        <p14:creationId xmlns:p14="http://schemas.microsoft.com/office/powerpoint/2010/main" val="3947350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62"/>
            <a:ext cx="5218290" cy="29352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の更新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3598389" y="1759845"/>
            <a:ext cx="638147" cy="285523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545789" y="1655762"/>
            <a:ext cx="3102911" cy="600920"/>
            <a:chOff x="4741677" y="3303089"/>
            <a:chExt cx="3907023" cy="452935"/>
          </a:xfrm>
        </p:grpSpPr>
        <p:sp>
          <p:nvSpPr>
            <p:cNvPr id="5" name="正方形/長方形 4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COMMANDS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」を選択し、「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Download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File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3447408" y="1627578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26333" y="2247901"/>
            <a:ext cx="898358" cy="20253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8521" y="2095500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983367" y="2387682"/>
            <a:ext cx="1106905" cy="147556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2764869" y="2359358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2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983367" y="2549357"/>
            <a:ext cx="1106905" cy="147556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2764869" y="2546431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3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534778" y="2274730"/>
            <a:ext cx="3102911" cy="336123"/>
            <a:chOff x="4741677" y="3303089"/>
            <a:chExt cx="3907023" cy="452935"/>
          </a:xfrm>
        </p:grpSpPr>
        <p:sp>
          <p:nvSpPr>
            <p:cNvPr id="15" name="正方形/長方形 14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「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Code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5545789" y="2642938"/>
            <a:ext cx="3102911" cy="336123"/>
            <a:chOff x="4741677" y="3303089"/>
            <a:chExt cx="3907023" cy="452935"/>
          </a:xfrm>
        </p:grpSpPr>
        <p:sp>
          <p:nvSpPr>
            <p:cNvPr id="18" name="正方形/長方形 17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FUS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イメージファイルを選択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20" name="角丸四角形 19"/>
          <p:cNvSpPr/>
          <p:nvPr/>
        </p:nvSpPr>
        <p:spPr>
          <a:xfrm>
            <a:off x="2983367" y="2717301"/>
            <a:ext cx="1623558" cy="147556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1" name="楕円 20"/>
          <p:cNvSpPr>
            <a:spLocks noChangeAspect="1"/>
          </p:cNvSpPr>
          <p:nvPr/>
        </p:nvSpPr>
        <p:spPr>
          <a:xfrm>
            <a:off x="2764869" y="2724989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4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5534778" y="2642938"/>
            <a:ext cx="3102911" cy="336123"/>
            <a:chOff x="4741677" y="3303089"/>
            <a:chExt cx="3907023" cy="452935"/>
          </a:xfrm>
        </p:grpSpPr>
        <p:sp>
          <p:nvSpPr>
            <p:cNvPr id="23" name="正方形/長方形 22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「</a:t>
              </a:r>
              <a:r>
                <a:rPr kumimoji="1" lang="en-US" altLang="ja-JP" sz="140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HTTP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」を選択</a:t>
              </a: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5545789" y="3007246"/>
            <a:ext cx="3102911" cy="336123"/>
            <a:chOff x="4741677" y="3303089"/>
            <a:chExt cx="3907023" cy="452935"/>
          </a:xfrm>
        </p:grpSpPr>
        <p:sp>
          <p:nvSpPr>
            <p:cNvPr id="26" name="正方形/長方形 25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WLC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イメージファイルを選択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29" name="角丸四角形 28"/>
          <p:cNvSpPr/>
          <p:nvPr/>
        </p:nvSpPr>
        <p:spPr>
          <a:xfrm>
            <a:off x="4513515" y="2095500"/>
            <a:ext cx="632102" cy="179230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0" name="楕円 29"/>
          <p:cNvSpPr>
            <a:spLocks noChangeAspect="1"/>
          </p:cNvSpPr>
          <p:nvPr/>
        </p:nvSpPr>
        <p:spPr>
          <a:xfrm>
            <a:off x="4479001" y="1972587"/>
            <a:ext cx="175880" cy="17588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bg2"/>
                </a:solidFill>
              </a:rPr>
              <a:t>5</a:t>
            </a:r>
            <a:endParaRPr kumimoji="1" lang="ja-JP" altLang="en-US" sz="1400" dirty="0" smtClean="0">
              <a:solidFill>
                <a:schemeClr val="bg2"/>
              </a:solidFill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5545789" y="3371553"/>
            <a:ext cx="3102911" cy="722379"/>
            <a:chOff x="4741677" y="3303089"/>
            <a:chExt cx="3907023" cy="452935"/>
          </a:xfrm>
        </p:grpSpPr>
        <p:sp>
          <p:nvSpPr>
            <p:cNvPr id="32" name="正方形/長方形 31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準備ができたら「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Download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」をクリックしてイメージの更新を実施して下さい。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5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173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の更新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63"/>
            <a:ext cx="5257800" cy="2957513"/>
          </a:xfrm>
          <a:prstGeom prst="rect">
            <a:avLst/>
          </a:prstGeom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3089797" y="3031131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3252118" y="3146545"/>
            <a:ext cx="509324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944166" y="2762425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06486" y="2929689"/>
            <a:ext cx="1030261" cy="16450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545789" y="1655762"/>
            <a:ext cx="3102911" cy="973138"/>
            <a:chOff x="4741677" y="3303089"/>
            <a:chExt cx="3907023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更新が終わるとメッセージが表示されます。</a:t>
              </a:r>
              <a:endParaRPr kumimoji="1" lang="en-US" altLang="ja-JP" sz="1400" dirty="0">
                <a:solidFill>
                  <a:schemeClr val="tx1"/>
                </a:solidFill>
                <a:latin typeface="+mj-ea"/>
              </a:endParaRPr>
            </a:p>
            <a:p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j-ea"/>
                </a:rPr>
                <a:t>successful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」と表示されたら更新が成功しました。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5534778" y="2670112"/>
            <a:ext cx="3102911" cy="584610"/>
            <a:chOff x="4741677" y="3303089"/>
            <a:chExt cx="3907023" cy="452935"/>
          </a:xfrm>
        </p:grpSpPr>
        <p:sp>
          <p:nvSpPr>
            <p:cNvPr id="12" name="正方形/長方形 11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j-ea"/>
                </a:rPr>
                <a:t>Click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 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j-ea"/>
                </a:rPr>
                <a:t>Here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j-ea"/>
                </a:rPr>
                <a:t>」をクリックして下さい。</a:t>
              </a: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62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の更新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63"/>
            <a:ext cx="5218288" cy="293528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3333695" y="1983191"/>
            <a:ext cx="873347" cy="27349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545789" y="1655763"/>
            <a:ext cx="3102911" cy="931027"/>
            <a:chOff x="4741677" y="3303089"/>
            <a:chExt cx="3907023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Reboot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設定保存後再起動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か「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Reboot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without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」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保存せずに再起動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のどちらかをクリックして下さい。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3167082" y="1859199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207042" y="1983191"/>
            <a:ext cx="1011246" cy="273492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545789" y="2630320"/>
            <a:ext cx="3102911" cy="539084"/>
            <a:chOff x="4741677" y="3303089"/>
            <a:chExt cx="3907023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再起動には十数分かかります。</a:t>
              </a:r>
              <a:endParaRPr kumimoji="1" lang="ja-JP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773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WLC </a:t>
            </a:r>
            <a:r>
              <a:rPr lang="ja-JP" altLang="en-US" dirty="0" smtClean="0"/>
              <a:t>イメージ</a:t>
            </a:r>
            <a:r>
              <a:rPr lang="ja-JP" altLang="en-US" dirty="0"/>
              <a:t>の更新 </a:t>
            </a:r>
            <a:r>
              <a:rPr lang="en-US" altLang="ja-JP" dirty="0"/>
              <a:t>(</a:t>
            </a:r>
            <a:r>
              <a:rPr lang="ja-JP" altLang="en-US" dirty="0"/>
              <a:t>続き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55763"/>
            <a:ext cx="5218288" cy="293528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1691384" y="3589407"/>
            <a:ext cx="1202211" cy="224604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1524771" y="3465415"/>
            <a:ext cx="247984" cy="2479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545789" y="1655763"/>
            <a:ext cx="3102911" cy="539084"/>
            <a:chOff x="4741677" y="3303089"/>
            <a:chExt cx="3907023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600" y="3303089"/>
              <a:ext cx="359410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バージョンが正しく更新されているか確認</a:t>
              </a:r>
              <a:r>
                <a:rPr kumimoji="1" lang="ja-JP" alt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して下さい。</a:t>
              </a:r>
              <a:endParaRPr kumimoji="1" lang="en-US" altLang="ja-JP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043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61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bg2"/>
                </a:solidFill>
              </a:rPr>
              <a:t>Mobility</a:t>
            </a:r>
            <a:r>
              <a:rPr lang="ja-JP" altLang="en-US" dirty="0" smtClean="0">
                <a:solidFill>
                  <a:schemeClr val="bg2"/>
                </a:solidFill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</a:rPr>
              <a:t>Express</a:t>
            </a:r>
            <a:r>
              <a:rPr lang="ja-JP" altLang="en-US" dirty="0" smtClean="0">
                <a:solidFill>
                  <a:schemeClr val="bg2"/>
                </a:solidFill>
              </a:rPr>
              <a:t> のアップグレード</a:t>
            </a:r>
            <a:endParaRPr lang="ja-JP" altLang="en-US" dirty="0">
              <a:solidFill>
                <a:schemeClr val="bg2"/>
              </a:solidFill>
            </a:endParaRPr>
          </a:p>
        </p:txBody>
      </p:sp>
      <p:pic>
        <p:nvPicPr>
          <p:cNvPr id="4" name="図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r="14506"/>
          <a:stretch>
            <a:fillRect/>
          </a:stretch>
        </p:blipFill>
        <p:spPr>
          <a:xfrm>
            <a:off x="4580092" y="0"/>
            <a:ext cx="45639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199" y="2027428"/>
            <a:ext cx="3260801" cy="183420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248" y="2027428"/>
            <a:ext cx="3260801" cy="183420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7427"/>
            <a:ext cx="3260801" cy="1834201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3 </a:t>
            </a:r>
            <a:r>
              <a:rPr lang="ja-JP" altLang="en-US" dirty="0" smtClean="0"/>
              <a:t>種類のアップデート方法</a:t>
            </a:r>
            <a:endParaRPr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028315" y="1655763"/>
            <a:ext cx="1671637" cy="30730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</a:rPr>
              <a:t>TFTP</a:t>
            </a:r>
            <a:endParaRPr kumimoji="1" lang="ja-JP" altLang="en-US" dirty="0" smtClean="0">
              <a:solidFill>
                <a:schemeClr val="bg2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929611" y="1655763"/>
            <a:ext cx="1671637" cy="30730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</a:rPr>
              <a:t>HTTP</a:t>
            </a:r>
            <a:endParaRPr kumimoji="1" lang="ja-JP" altLang="en-US" dirty="0" smtClean="0">
              <a:solidFill>
                <a:schemeClr val="bg2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849269" y="1655763"/>
            <a:ext cx="1671637" cy="30730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</a:rPr>
              <a:t>Cisco.com</a:t>
            </a:r>
            <a:endParaRPr kumimoji="1" lang="ja-JP" altLang="en-US" dirty="0" smtClean="0">
              <a:solidFill>
                <a:schemeClr val="bg2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68762" y="3852386"/>
            <a:ext cx="2990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+mn-ea"/>
                <a:ea typeface="+mn-ea"/>
              </a:rPr>
              <a:t>TFTP</a:t>
            </a:r>
            <a:r>
              <a:rPr kumimoji="1" lang="ja-JP" altLang="en-US" sz="1400" dirty="0" smtClean="0">
                <a:latin typeface="+mn-ea"/>
                <a:ea typeface="+mn-ea"/>
              </a:rPr>
              <a:t>サーバにある</a:t>
            </a:r>
            <a:r>
              <a:rPr kumimoji="1" lang="en-US" altLang="ja-JP" sz="1400" dirty="0">
                <a:latin typeface="+mn-ea"/>
                <a:ea typeface="+mn-ea"/>
              </a:rPr>
              <a:t/>
            </a:r>
            <a:br>
              <a:rPr kumimoji="1" lang="en-US" altLang="ja-JP" sz="1400" dirty="0">
                <a:latin typeface="+mn-ea"/>
                <a:ea typeface="+mn-ea"/>
              </a:rPr>
            </a:br>
            <a:r>
              <a:rPr kumimoji="1" lang="ja-JP" altLang="en-US" sz="1400" dirty="0" smtClean="0">
                <a:latin typeface="+mn-ea"/>
                <a:ea typeface="+mn-ea"/>
              </a:rPr>
              <a:t>ソフトウェアから更新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algn="ctr"/>
            <a:r>
              <a:rPr kumimoji="1" lang="en-US" altLang="ja-JP" sz="1400" dirty="0" smtClean="0">
                <a:latin typeface="+mn-ea"/>
                <a:ea typeface="+mn-ea"/>
              </a:rPr>
              <a:t>(</a:t>
            </a:r>
            <a:r>
              <a:rPr kumimoji="1" lang="ja-JP" altLang="en-US" sz="1400" dirty="0" smtClean="0">
                <a:latin typeface="+mn-ea"/>
                <a:ea typeface="+mn-ea"/>
              </a:rPr>
              <a:t>指定パスにファイルが必要</a:t>
            </a:r>
            <a:r>
              <a:rPr kumimoji="1" lang="en-US" altLang="ja-JP" sz="1400" dirty="0" smtClean="0">
                <a:latin typeface="+mn-ea"/>
                <a:ea typeface="+mn-ea"/>
              </a:rPr>
              <a:t>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7766" y="3852386"/>
            <a:ext cx="3067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latin typeface="+mn-ea"/>
                <a:ea typeface="+mn-ea"/>
              </a:rPr>
              <a:t>クライアント内にある</a:t>
            </a:r>
            <a:r>
              <a:rPr kumimoji="1" lang="en-US" altLang="ja-JP" sz="1400" dirty="0" smtClean="0">
                <a:latin typeface="+mn-ea"/>
                <a:ea typeface="+mn-ea"/>
              </a:rPr>
              <a:t/>
            </a:r>
            <a:br>
              <a:rPr kumimoji="1" lang="en-US" altLang="ja-JP" sz="1400" dirty="0" smtClean="0">
                <a:latin typeface="+mn-ea"/>
                <a:ea typeface="+mn-ea"/>
              </a:rPr>
            </a:br>
            <a:r>
              <a:rPr kumimoji="1" lang="ja-JP" altLang="en-US" sz="1400" dirty="0" smtClean="0">
                <a:latin typeface="+mn-ea"/>
                <a:ea typeface="+mn-ea"/>
              </a:rPr>
              <a:t>ソフトウェアから更新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algn="ctr"/>
            <a:r>
              <a:rPr kumimoji="1" lang="en-US" altLang="ja-JP" sz="1400" dirty="0" smtClean="0">
                <a:latin typeface="+mn-ea"/>
                <a:ea typeface="+mn-ea"/>
              </a:rPr>
              <a:t>(</a:t>
            </a:r>
            <a:r>
              <a:rPr kumimoji="1" lang="ja-JP" altLang="en-US" sz="1400" dirty="0" smtClean="0">
                <a:latin typeface="+mn-ea"/>
                <a:ea typeface="+mn-ea"/>
              </a:rPr>
              <a:t>同一機種のみの構成が必須</a:t>
            </a:r>
            <a:r>
              <a:rPr kumimoji="1" lang="en-US" altLang="ja-JP" sz="1400" dirty="0" smtClean="0">
                <a:latin typeface="+mn-ea"/>
                <a:ea typeface="+mn-ea"/>
              </a:rPr>
              <a:t>)</a:t>
            </a:r>
            <a:endParaRPr kumimoji="1" lang="ja-JP" altLang="en-US" sz="1400" dirty="0" smtClean="0">
              <a:latin typeface="+mn-ea"/>
              <a:ea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24638" y="3852386"/>
            <a:ext cx="2276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+mn-ea"/>
                <a:ea typeface="+mn-ea"/>
              </a:rPr>
              <a:t>cisco.com</a:t>
            </a:r>
            <a:r>
              <a:rPr kumimoji="1" lang="ja-JP" altLang="en-US" sz="1400" dirty="0" smtClean="0">
                <a:latin typeface="+mn-ea"/>
                <a:ea typeface="+mn-ea"/>
              </a:rPr>
              <a:t>サイトの</a:t>
            </a:r>
            <a:r>
              <a:rPr kumimoji="1" lang="en-US" altLang="ja-JP" sz="1400" dirty="0" smtClean="0">
                <a:latin typeface="+mn-ea"/>
                <a:ea typeface="+mn-ea"/>
              </a:rPr>
              <a:t/>
            </a:r>
            <a:br>
              <a:rPr kumimoji="1" lang="en-US" altLang="ja-JP" sz="1400" dirty="0" smtClean="0">
                <a:latin typeface="+mn-ea"/>
                <a:ea typeface="+mn-ea"/>
              </a:rPr>
            </a:br>
            <a:r>
              <a:rPr kumimoji="1" lang="ja-JP" altLang="en-US" sz="1400" dirty="0" smtClean="0">
                <a:latin typeface="+mn-ea"/>
                <a:ea typeface="+mn-ea"/>
              </a:rPr>
              <a:t>ソフトウェアから更新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algn="ctr"/>
            <a:r>
              <a:rPr kumimoji="1" lang="en-US" altLang="ja-JP" sz="1400" dirty="0" smtClean="0">
                <a:latin typeface="+mn-ea"/>
                <a:ea typeface="+mn-ea"/>
              </a:rPr>
              <a:t>(</a:t>
            </a:r>
            <a:r>
              <a:rPr kumimoji="1" lang="ja-JP" altLang="en-US" sz="1400" dirty="0" smtClean="0">
                <a:latin typeface="+mn-ea"/>
                <a:ea typeface="+mn-ea"/>
              </a:rPr>
              <a:t>要契約アカウント</a:t>
            </a:r>
            <a:r>
              <a:rPr kumimoji="1" lang="en-US" altLang="ja-JP" sz="1400" dirty="0" smtClean="0">
                <a:latin typeface="+mn-ea"/>
                <a:ea typeface="+mn-ea"/>
              </a:rPr>
              <a:t>ID)</a:t>
            </a:r>
            <a:endParaRPr kumimoji="1" lang="ja-JP" altLang="en-US" sz="1400" dirty="0" smtClean="0">
              <a:latin typeface="+mn-ea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3400" y="1201738"/>
            <a:ext cx="757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Mobility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Express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ja-JP" altLang="en-US" dirty="0">
                <a:latin typeface="+mn-lt"/>
              </a:rPr>
              <a:t>に</a:t>
            </a:r>
            <a:r>
              <a:rPr kumimoji="1" lang="ja-JP" altLang="en-US" dirty="0" smtClean="0">
                <a:latin typeface="+mn-lt"/>
              </a:rPr>
              <a:t>は</a:t>
            </a:r>
            <a:r>
              <a:rPr kumimoji="1" lang="en-US" altLang="ja-JP" dirty="0" smtClean="0">
                <a:latin typeface="+mn-lt"/>
              </a:rPr>
              <a:t>3</a:t>
            </a:r>
            <a:r>
              <a:rPr kumimoji="1" lang="ja-JP" altLang="en-US" dirty="0" err="1" smtClean="0">
                <a:latin typeface="+mn-lt"/>
              </a:rPr>
              <a:t>つの</a:t>
            </a:r>
            <a:r>
              <a:rPr kumimoji="1" lang="ja-JP" altLang="en-US" dirty="0" smtClean="0">
                <a:latin typeface="+mn-lt"/>
              </a:rPr>
              <a:t>方法で</a:t>
            </a:r>
            <a:r>
              <a:rPr kumimoji="1" lang="en-US" altLang="ja-JP" dirty="0" smtClean="0">
                <a:latin typeface="+mn-lt"/>
              </a:rPr>
              <a:t>OS</a:t>
            </a:r>
            <a:r>
              <a:rPr kumimoji="1" lang="ja-JP" altLang="en-US" dirty="0" smtClean="0">
                <a:latin typeface="+mn-lt"/>
              </a:rPr>
              <a:t>をアップデートすることができます。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1134289" y="3025609"/>
            <a:ext cx="1207944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1" name="角丸四角形 20"/>
          <p:cNvSpPr/>
          <p:nvPr/>
        </p:nvSpPr>
        <p:spPr>
          <a:xfrm>
            <a:off x="4044201" y="3025608"/>
            <a:ext cx="1207944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2" name="角丸四角形 21"/>
          <p:cNvSpPr/>
          <p:nvPr/>
        </p:nvSpPr>
        <p:spPr>
          <a:xfrm>
            <a:off x="6964126" y="3025609"/>
            <a:ext cx="1207944" cy="216355"/>
          </a:xfrm>
          <a:prstGeom prst="roundRect">
            <a:avLst>
              <a:gd name="adj" fmla="val 730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48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コネクタ 13"/>
          <p:cNvCxnSpPr/>
          <p:nvPr/>
        </p:nvCxnSpPr>
        <p:spPr>
          <a:xfrm>
            <a:off x="5662404" y="2072348"/>
            <a:ext cx="0" cy="25187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681241" y="2072348"/>
            <a:ext cx="0" cy="25187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TFTP </a:t>
            </a:r>
            <a:r>
              <a:rPr kumimoji="1" lang="ja-JP" altLang="en-US" dirty="0" smtClean="0"/>
              <a:t>を利用したアップデート</a:t>
            </a:r>
            <a:endParaRPr kumimoji="1" lang="ja-JP" altLang="en-US" dirty="0"/>
          </a:p>
        </p:txBody>
      </p:sp>
      <p:sp>
        <p:nvSpPr>
          <p:cNvPr id="3" name="フリーフォーム 2"/>
          <p:cNvSpPr>
            <a:spLocks noChangeAspect="1"/>
          </p:cNvSpPr>
          <p:nvPr/>
        </p:nvSpPr>
        <p:spPr>
          <a:xfrm>
            <a:off x="1241113" y="2714132"/>
            <a:ext cx="493186" cy="493186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1241113" y="4090409"/>
            <a:ext cx="493186" cy="500641"/>
            <a:chOff x="3717728" y="3067535"/>
            <a:chExt cx="523846" cy="531765"/>
          </a:xfrm>
        </p:grpSpPr>
        <p:sp>
          <p:nvSpPr>
            <p:cNvPr id="5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262"/>
          <p:cNvGrpSpPr>
            <a:grpSpLocks noChangeAspect="1"/>
          </p:cNvGrpSpPr>
          <p:nvPr/>
        </p:nvGrpSpPr>
        <p:grpSpPr>
          <a:xfrm>
            <a:off x="5422667" y="1654660"/>
            <a:ext cx="479337" cy="481587"/>
            <a:chOff x="2464468" y="3770964"/>
            <a:chExt cx="386249" cy="384184"/>
          </a:xfrm>
          <a:solidFill>
            <a:srgbClr val="FFFFFF"/>
          </a:solidFill>
        </p:grpSpPr>
        <p:sp>
          <p:nvSpPr>
            <p:cNvPr id="8" name="Freeform 46"/>
            <p:cNvSpPr>
              <a:spLocks noEditPoints="1"/>
            </p:cNvSpPr>
            <p:nvPr/>
          </p:nvSpPr>
          <p:spPr bwMode="auto">
            <a:xfrm>
              <a:off x="2464468" y="3770964"/>
              <a:ext cx="386249" cy="113603"/>
            </a:xfrm>
            <a:custGeom>
              <a:avLst/>
              <a:gdLst>
                <a:gd name="T0" fmla="*/ 108 w 733"/>
                <a:gd name="T1" fmla="*/ 150 h 217"/>
                <a:gd name="T2" fmla="*/ 67 w 733"/>
                <a:gd name="T3" fmla="*/ 108 h 217"/>
                <a:gd name="T4" fmla="*/ 108 w 733"/>
                <a:gd name="T5" fmla="*/ 67 h 217"/>
                <a:gd name="T6" fmla="*/ 150 w 733"/>
                <a:gd name="T7" fmla="*/ 108 h 217"/>
                <a:gd name="T8" fmla="*/ 108 w 733"/>
                <a:gd name="T9" fmla="*/ 150 h 217"/>
                <a:gd name="T10" fmla="*/ 700 w 733"/>
                <a:gd name="T11" fmla="*/ 0 h 217"/>
                <a:gd name="T12" fmla="*/ 33 w 733"/>
                <a:gd name="T13" fmla="*/ 0 h 217"/>
                <a:gd name="T14" fmla="*/ 0 w 733"/>
                <a:gd name="T15" fmla="*/ 33 h 217"/>
                <a:gd name="T16" fmla="*/ 0 w 733"/>
                <a:gd name="T17" fmla="*/ 217 h 217"/>
                <a:gd name="T18" fmla="*/ 733 w 733"/>
                <a:gd name="T19" fmla="*/ 217 h 217"/>
                <a:gd name="T20" fmla="*/ 733 w 733"/>
                <a:gd name="T21" fmla="*/ 33 h 217"/>
                <a:gd name="T22" fmla="*/ 700 w 733"/>
                <a:gd name="T2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3" h="217">
                  <a:moveTo>
                    <a:pt x="108" y="150"/>
                  </a:moveTo>
                  <a:cubicBezTo>
                    <a:pt x="85" y="150"/>
                    <a:pt x="67" y="131"/>
                    <a:pt x="67" y="108"/>
                  </a:cubicBezTo>
                  <a:cubicBezTo>
                    <a:pt x="67" y="85"/>
                    <a:pt x="85" y="67"/>
                    <a:pt x="108" y="67"/>
                  </a:cubicBezTo>
                  <a:cubicBezTo>
                    <a:pt x="131" y="67"/>
                    <a:pt x="150" y="85"/>
                    <a:pt x="150" y="108"/>
                  </a:cubicBezTo>
                  <a:cubicBezTo>
                    <a:pt x="150" y="131"/>
                    <a:pt x="131" y="150"/>
                    <a:pt x="108" y="150"/>
                  </a:cubicBezTo>
                  <a:moveTo>
                    <a:pt x="700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217"/>
                  </a:lnTo>
                  <a:lnTo>
                    <a:pt x="733" y="217"/>
                  </a:lnTo>
                  <a:lnTo>
                    <a:pt x="733" y="33"/>
                  </a:lnTo>
                  <a:cubicBezTo>
                    <a:pt x="733" y="15"/>
                    <a:pt x="718" y="0"/>
                    <a:pt x="700" y="0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89" kern="0" smtClean="0">
                <a:solidFill>
                  <a:srgbClr val="00B050"/>
                </a:solidFill>
              </a:endParaRPr>
            </a:p>
          </p:txBody>
        </p:sp>
        <p:sp>
          <p:nvSpPr>
            <p:cNvPr id="9" name="Freeform 47"/>
            <p:cNvSpPr>
              <a:spLocks/>
            </p:cNvSpPr>
            <p:nvPr/>
          </p:nvSpPr>
          <p:spPr bwMode="auto">
            <a:xfrm>
              <a:off x="2464468" y="4041545"/>
              <a:ext cx="386249" cy="113603"/>
            </a:xfrm>
            <a:custGeom>
              <a:avLst/>
              <a:gdLst>
                <a:gd name="T0" fmla="*/ 0 w 733"/>
                <a:gd name="T1" fmla="*/ 183 h 216"/>
                <a:gd name="T2" fmla="*/ 33 w 733"/>
                <a:gd name="T3" fmla="*/ 216 h 216"/>
                <a:gd name="T4" fmla="*/ 700 w 733"/>
                <a:gd name="T5" fmla="*/ 216 h 216"/>
                <a:gd name="T6" fmla="*/ 733 w 733"/>
                <a:gd name="T7" fmla="*/ 183 h 216"/>
                <a:gd name="T8" fmla="*/ 733 w 733"/>
                <a:gd name="T9" fmla="*/ 0 h 216"/>
                <a:gd name="T10" fmla="*/ 0 w 733"/>
                <a:gd name="T11" fmla="*/ 0 h 216"/>
                <a:gd name="T12" fmla="*/ 0 w 733"/>
                <a:gd name="T13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3" h="216">
                  <a:moveTo>
                    <a:pt x="0" y="183"/>
                  </a:moveTo>
                  <a:cubicBezTo>
                    <a:pt x="0" y="201"/>
                    <a:pt x="15" y="216"/>
                    <a:pt x="33" y="216"/>
                  </a:cubicBezTo>
                  <a:lnTo>
                    <a:pt x="700" y="216"/>
                  </a:lnTo>
                  <a:cubicBezTo>
                    <a:pt x="718" y="216"/>
                    <a:pt x="733" y="201"/>
                    <a:pt x="733" y="183"/>
                  </a:cubicBezTo>
                  <a:lnTo>
                    <a:pt x="733" y="0"/>
                  </a:lnTo>
                  <a:lnTo>
                    <a:pt x="0" y="0"/>
                  </a:lnTo>
                  <a:lnTo>
                    <a:pt x="0" y="183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89" kern="0" smtClean="0">
                <a:solidFill>
                  <a:srgbClr val="00B050"/>
                </a:solidFill>
              </a:endParaRPr>
            </a:p>
          </p:txBody>
        </p:sp>
        <p:sp>
          <p:nvSpPr>
            <p:cNvPr id="10" name="Rectangle 48"/>
            <p:cNvSpPr>
              <a:spLocks noChangeArrowheads="1"/>
            </p:cNvSpPr>
            <p:nvPr/>
          </p:nvSpPr>
          <p:spPr bwMode="auto">
            <a:xfrm>
              <a:off x="2464468" y="3917614"/>
              <a:ext cx="386249" cy="88817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89" kern="0" smtClean="0">
                <a:solidFill>
                  <a:srgbClr val="00B050"/>
                </a:solidFill>
              </a:endParaRPr>
            </a:p>
          </p:txBody>
        </p:sp>
      </p:grpSp>
      <p:sp>
        <p:nvSpPr>
          <p:cNvPr id="19" name="Rectangle 5"/>
          <p:cNvSpPr/>
          <p:nvPr/>
        </p:nvSpPr>
        <p:spPr>
          <a:xfrm>
            <a:off x="5935418" y="1678713"/>
            <a:ext cx="27132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>
                <a:latin typeface="+mn-ea"/>
              </a:rPr>
              <a:t>TFTP </a:t>
            </a:r>
            <a:r>
              <a:rPr lang="ja-JP" altLang="en-US" sz="1100" dirty="0" smtClean="0">
                <a:latin typeface="+mn-ea"/>
              </a:rPr>
              <a:t>サーバ配下に、</a:t>
            </a:r>
            <a:endParaRPr lang="en-US" altLang="ja-JP" sz="1100" dirty="0" smtClean="0">
              <a:latin typeface="+mn-ea"/>
            </a:endParaRPr>
          </a:p>
          <a:p>
            <a:r>
              <a:rPr lang="en-US" altLang="ja-JP" sz="1100" dirty="0" smtClean="0">
                <a:latin typeface="+mn-ea"/>
                <a:ea typeface="+mn-ea"/>
              </a:rPr>
              <a:t>AIR-APxxxx-K9-ME-8-x-xxx-x.zip</a:t>
            </a:r>
          </a:p>
          <a:p>
            <a:r>
              <a:rPr lang="ja-JP" altLang="en-US" sz="1100" dirty="0" smtClean="0">
                <a:latin typeface="+mn-ea"/>
                <a:ea typeface="+mn-ea"/>
              </a:rPr>
              <a:t>を展開 </a:t>
            </a:r>
            <a:r>
              <a:rPr lang="en-US" altLang="ja-JP" sz="1100" dirty="0" smtClean="0">
                <a:latin typeface="+mn-ea"/>
                <a:ea typeface="+mn-ea"/>
              </a:rPr>
              <a:t>(</a:t>
            </a:r>
            <a:r>
              <a:rPr lang="ja-JP" altLang="en-US" sz="1100" dirty="0" smtClean="0">
                <a:latin typeface="+mn-ea"/>
                <a:ea typeface="+mn-ea"/>
              </a:rPr>
              <a:t>解凍</a:t>
            </a:r>
            <a:r>
              <a:rPr lang="en-US" altLang="ja-JP" sz="1100" dirty="0" smtClean="0">
                <a:latin typeface="+mn-ea"/>
                <a:ea typeface="+mn-ea"/>
              </a:rPr>
              <a:t>)</a:t>
            </a:r>
            <a:r>
              <a:rPr lang="ja-JP" altLang="en-US" sz="1100" dirty="0" smtClean="0">
                <a:latin typeface="+mn-ea"/>
                <a:ea typeface="+mn-ea"/>
              </a:rPr>
              <a:t> </a:t>
            </a:r>
            <a:endParaRPr lang="en-US" sz="1100" dirty="0">
              <a:latin typeface="+mn-ea"/>
              <a:ea typeface="+mn-ea"/>
            </a:endParaRPr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2437497" y="1441175"/>
            <a:ext cx="516758" cy="693970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21" name="フリーフォーム 20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22" name="グループ化 21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グループ化 22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0" name="楕円 29"/>
          <p:cNvSpPr>
            <a:spLocks noChangeAspect="1"/>
          </p:cNvSpPr>
          <p:nvPr/>
        </p:nvSpPr>
        <p:spPr>
          <a:xfrm>
            <a:off x="2832705" y="1993842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</a:rPr>
              <a:t>P</a:t>
            </a:r>
            <a:endParaRPr kumimoji="1" lang="ja-JP" altLang="en-US" b="1" dirty="0" smtClean="0">
              <a:solidFill>
                <a:schemeClr val="bg2"/>
              </a:solidFill>
            </a:endParaRPr>
          </a:p>
        </p:txBody>
      </p:sp>
      <p:cxnSp>
        <p:nvCxnSpPr>
          <p:cNvPr id="31" name="Straight Arrow Connector 53"/>
          <p:cNvCxnSpPr/>
          <p:nvPr/>
        </p:nvCxnSpPr>
        <p:spPr>
          <a:xfrm>
            <a:off x="2681242" y="2706097"/>
            <a:ext cx="2981162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楕円 35"/>
          <p:cNvSpPr>
            <a:spLocks noChangeAspect="1"/>
          </p:cNvSpPr>
          <p:nvPr/>
        </p:nvSpPr>
        <p:spPr>
          <a:xfrm>
            <a:off x="2832705" y="2594118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37" name="Rectangle 3"/>
          <p:cNvSpPr/>
          <p:nvPr/>
        </p:nvSpPr>
        <p:spPr>
          <a:xfrm>
            <a:off x="2994877" y="2406621"/>
            <a:ext cx="2391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2800 </a:t>
            </a:r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に対応したイメージを</a:t>
            </a:r>
            <a:r>
              <a:rPr lang="ja-JP" altLang="en-US" sz="12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取得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38" name="フリーフォーム 37"/>
          <p:cNvSpPr>
            <a:spLocks noChangeAspect="1"/>
          </p:cNvSpPr>
          <p:nvPr/>
        </p:nvSpPr>
        <p:spPr>
          <a:xfrm>
            <a:off x="1241113" y="3420758"/>
            <a:ext cx="493186" cy="496371"/>
          </a:xfrm>
          <a:custGeom>
            <a:avLst/>
            <a:gdLst>
              <a:gd name="connsiteX0" fmla="*/ 194215 w 399670"/>
              <a:gd name="connsiteY0" fmla="*/ 100787 h 402251"/>
              <a:gd name="connsiteX1" fmla="*/ 185435 w 399670"/>
              <a:gd name="connsiteY1" fmla="*/ 109567 h 402251"/>
              <a:gd name="connsiteX2" fmla="*/ 185435 w 399670"/>
              <a:gd name="connsiteY2" fmla="*/ 120807 h 402251"/>
              <a:gd name="connsiteX3" fmla="*/ 194215 w 399670"/>
              <a:gd name="connsiteY3" fmla="*/ 129587 h 402251"/>
              <a:gd name="connsiteX4" fmla="*/ 205455 w 399670"/>
              <a:gd name="connsiteY4" fmla="*/ 129587 h 402251"/>
              <a:gd name="connsiteX5" fmla="*/ 214235 w 399670"/>
              <a:gd name="connsiteY5" fmla="*/ 120807 h 402251"/>
              <a:gd name="connsiteX6" fmla="*/ 214235 w 399670"/>
              <a:gd name="connsiteY6" fmla="*/ 109567 h 402251"/>
              <a:gd name="connsiteX7" fmla="*/ 205455 w 399670"/>
              <a:gd name="connsiteY7" fmla="*/ 100787 h 402251"/>
              <a:gd name="connsiteX8" fmla="*/ 66613 w 399670"/>
              <a:gd name="connsiteY8" fmla="*/ 0 h 402251"/>
              <a:gd name="connsiteX9" fmla="*/ 333057 w 399670"/>
              <a:gd name="connsiteY9" fmla="*/ 0 h 402251"/>
              <a:gd name="connsiteX10" fmla="*/ 399670 w 399670"/>
              <a:gd name="connsiteY10" fmla="*/ 66613 h 402251"/>
              <a:gd name="connsiteX11" fmla="*/ 399670 w 399670"/>
              <a:gd name="connsiteY11" fmla="*/ 335638 h 402251"/>
              <a:gd name="connsiteX12" fmla="*/ 333057 w 399670"/>
              <a:gd name="connsiteY12" fmla="*/ 402251 h 402251"/>
              <a:gd name="connsiteX13" fmla="*/ 66613 w 399670"/>
              <a:gd name="connsiteY13" fmla="*/ 402251 h 402251"/>
              <a:gd name="connsiteX14" fmla="*/ 0 w 399670"/>
              <a:gd name="connsiteY14" fmla="*/ 335638 h 402251"/>
              <a:gd name="connsiteX15" fmla="*/ 0 w 399670"/>
              <a:gd name="connsiteY15" fmla="*/ 66613 h 402251"/>
              <a:gd name="connsiteX16" fmla="*/ 66613 w 399670"/>
              <a:gd name="connsiteY16" fmla="*/ 0 h 40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9670" h="402251">
                <a:moveTo>
                  <a:pt x="194215" y="100787"/>
                </a:moveTo>
                <a:cubicBezTo>
                  <a:pt x="189366" y="100787"/>
                  <a:pt x="185435" y="104718"/>
                  <a:pt x="185435" y="109567"/>
                </a:cubicBezTo>
                <a:lnTo>
                  <a:pt x="185435" y="120807"/>
                </a:lnTo>
                <a:cubicBezTo>
                  <a:pt x="185435" y="125656"/>
                  <a:pt x="189366" y="129587"/>
                  <a:pt x="194215" y="129587"/>
                </a:cubicBezTo>
                <a:lnTo>
                  <a:pt x="205455" y="129587"/>
                </a:lnTo>
                <a:cubicBezTo>
                  <a:pt x="210304" y="129587"/>
                  <a:pt x="214235" y="125656"/>
                  <a:pt x="214235" y="120807"/>
                </a:cubicBezTo>
                <a:lnTo>
                  <a:pt x="214235" y="109567"/>
                </a:lnTo>
                <a:cubicBezTo>
                  <a:pt x="214235" y="104718"/>
                  <a:pt x="210304" y="100787"/>
                  <a:pt x="205455" y="100787"/>
                </a:cubicBezTo>
                <a:close/>
                <a:moveTo>
                  <a:pt x="66613" y="0"/>
                </a:moveTo>
                <a:lnTo>
                  <a:pt x="333057" y="0"/>
                </a:lnTo>
                <a:cubicBezTo>
                  <a:pt x="369846" y="0"/>
                  <a:pt x="399670" y="29824"/>
                  <a:pt x="399670" y="66613"/>
                </a:cubicBezTo>
                <a:lnTo>
                  <a:pt x="399670" y="335638"/>
                </a:lnTo>
                <a:cubicBezTo>
                  <a:pt x="399670" y="372427"/>
                  <a:pt x="369846" y="402251"/>
                  <a:pt x="333057" y="402251"/>
                </a:cubicBezTo>
                <a:lnTo>
                  <a:pt x="66613" y="402251"/>
                </a:lnTo>
                <a:cubicBezTo>
                  <a:pt x="29824" y="402251"/>
                  <a:pt x="0" y="372427"/>
                  <a:pt x="0" y="335638"/>
                </a:cubicBezTo>
                <a:lnTo>
                  <a:pt x="0" y="66613"/>
                </a:lnTo>
                <a:cubicBezTo>
                  <a:pt x="0" y="29824"/>
                  <a:pt x="29824" y="0"/>
                  <a:pt x="66613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30019" y="4184753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AP1815</a:t>
            </a:r>
            <a:endParaRPr kumimoji="1" lang="ja-JP" altLang="en-US" sz="1200" dirty="0" smtClean="0">
              <a:latin typeface="+mn-lt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30019" y="3520103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AP1830</a:t>
            </a:r>
            <a:endParaRPr kumimoji="1" lang="ja-JP" altLang="en-US" sz="1200" dirty="0" smtClean="0">
              <a:latin typeface="+mn-lt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0019" y="2829920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AP2800</a:t>
            </a:r>
            <a:endParaRPr kumimoji="1" lang="ja-JP" altLang="en-US" sz="1200" dirty="0" smtClean="0">
              <a:latin typeface="+mn-lt"/>
            </a:endParaRPr>
          </a:p>
        </p:txBody>
      </p:sp>
      <p:cxnSp>
        <p:nvCxnSpPr>
          <p:cNvPr id="42" name="Straight Arrow Connector 53"/>
          <p:cNvCxnSpPr/>
          <p:nvPr/>
        </p:nvCxnSpPr>
        <p:spPr>
          <a:xfrm flipH="1">
            <a:off x="1779154" y="2965865"/>
            <a:ext cx="900000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楕円 48"/>
          <p:cNvSpPr>
            <a:spLocks noChangeAspect="1"/>
          </p:cNvSpPr>
          <p:nvPr/>
        </p:nvSpPr>
        <p:spPr>
          <a:xfrm>
            <a:off x="2351397" y="2840725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33400" y="1201484"/>
            <a:ext cx="89443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2"/>
                </a:solidFill>
                <a:latin typeface="+mn-lt"/>
              </a:rPr>
              <a:t>例</a:t>
            </a:r>
            <a:endParaRPr kumimoji="1" lang="ja-JP" altLang="en-US" dirty="0" smtClean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51" name="Straight Arrow Connector 53"/>
          <p:cNvCxnSpPr/>
          <p:nvPr/>
        </p:nvCxnSpPr>
        <p:spPr>
          <a:xfrm>
            <a:off x="2681241" y="3420758"/>
            <a:ext cx="2981162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楕円 51"/>
          <p:cNvSpPr>
            <a:spLocks noChangeAspect="1"/>
          </p:cNvSpPr>
          <p:nvPr/>
        </p:nvSpPr>
        <p:spPr>
          <a:xfrm>
            <a:off x="2832704" y="3308779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53" name="Rectangle 3"/>
          <p:cNvSpPr/>
          <p:nvPr/>
        </p:nvSpPr>
        <p:spPr>
          <a:xfrm>
            <a:off x="2994876" y="3121282"/>
            <a:ext cx="2391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1830 </a:t>
            </a:r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に対応したイメージを</a:t>
            </a:r>
            <a:r>
              <a:rPr lang="ja-JP" altLang="en-US" sz="12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取得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1779153" y="3680526"/>
            <a:ext cx="900000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楕円 54"/>
          <p:cNvSpPr>
            <a:spLocks noChangeAspect="1"/>
          </p:cNvSpPr>
          <p:nvPr/>
        </p:nvSpPr>
        <p:spPr>
          <a:xfrm>
            <a:off x="2351396" y="3555386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cxnSp>
        <p:nvCxnSpPr>
          <p:cNvPr id="56" name="Straight Arrow Connector 53"/>
          <p:cNvCxnSpPr/>
          <p:nvPr/>
        </p:nvCxnSpPr>
        <p:spPr>
          <a:xfrm>
            <a:off x="2679154" y="4075985"/>
            <a:ext cx="2981162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楕円 56"/>
          <p:cNvSpPr>
            <a:spLocks noChangeAspect="1"/>
          </p:cNvSpPr>
          <p:nvPr/>
        </p:nvSpPr>
        <p:spPr>
          <a:xfrm>
            <a:off x="2830617" y="3964006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5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58" name="Rectangle 3"/>
          <p:cNvSpPr/>
          <p:nvPr/>
        </p:nvSpPr>
        <p:spPr>
          <a:xfrm>
            <a:off x="2992789" y="3776509"/>
            <a:ext cx="2391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1815 </a:t>
            </a:r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に対応したイメージを</a:t>
            </a:r>
            <a:r>
              <a:rPr lang="ja-JP" altLang="en-US" sz="12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取得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cxnSp>
        <p:nvCxnSpPr>
          <p:cNvPr id="59" name="Straight Arrow Connector 53"/>
          <p:cNvCxnSpPr/>
          <p:nvPr/>
        </p:nvCxnSpPr>
        <p:spPr>
          <a:xfrm flipH="1">
            <a:off x="1777066" y="4335753"/>
            <a:ext cx="900000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楕円 59"/>
          <p:cNvSpPr>
            <a:spLocks noChangeAspect="1"/>
          </p:cNvSpPr>
          <p:nvPr/>
        </p:nvSpPr>
        <p:spPr>
          <a:xfrm>
            <a:off x="2349309" y="4210613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6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61" name="Rectangle 3"/>
          <p:cNvSpPr/>
          <p:nvPr/>
        </p:nvSpPr>
        <p:spPr>
          <a:xfrm>
            <a:off x="1960596" y="2719553"/>
            <a:ext cx="505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2" name="Rectangle 3"/>
          <p:cNvSpPr/>
          <p:nvPr/>
        </p:nvSpPr>
        <p:spPr>
          <a:xfrm>
            <a:off x="1960596" y="3434952"/>
            <a:ext cx="505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3" name="Rectangle 3"/>
          <p:cNvSpPr/>
          <p:nvPr/>
        </p:nvSpPr>
        <p:spPr>
          <a:xfrm>
            <a:off x="1960596" y="4090005"/>
            <a:ext cx="505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902004" y="3053296"/>
            <a:ext cx="2746696" cy="954107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accent1"/>
                </a:solidFill>
                <a:latin typeface="+mn-ea"/>
                <a:ea typeface="+mn-ea"/>
              </a:rPr>
              <a:t>メリット</a:t>
            </a:r>
            <a:endParaRPr kumimoji="1" lang="en-US" altLang="ja-JP" sz="1400" dirty="0" smtClean="0">
              <a:solidFill>
                <a:schemeClr val="accent1"/>
              </a:solidFill>
              <a:latin typeface="+mn-ea"/>
              <a:ea typeface="+mn-ea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latin typeface="+mn-ea"/>
                <a:ea typeface="+mn-ea"/>
              </a:rPr>
              <a:t>機種混在環境向き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ja-JP" altLang="en-US" sz="1400" dirty="0" smtClean="0">
                <a:solidFill>
                  <a:schemeClr val="accent6"/>
                </a:solidFill>
                <a:latin typeface="+mn-ea"/>
                <a:ea typeface="+mn-ea"/>
              </a:rPr>
              <a:t>デメリット</a:t>
            </a:r>
            <a:endParaRPr kumimoji="1" lang="en-US" altLang="ja-JP" sz="1400" dirty="0" smtClean="0">
              <a:solidFill>
                <a:schemeClr val="accent6"/>
              </a:solidFill>
              <a:latin typeface="+mn-ea"/>
              <a:ea typeface="+mn-ea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sz="1400" dirty="0" smtClean="0">
                <a:latin typeface="+mn-ea"/>
                <a:ea typeface="+mn-ea"/>
              </a:rPr>
              <a:t>TFTP </a:t>
            </a:r>
            <a:r>
              <a:rPr kumimoji="1" lang="ja-JP" altLang="en-US" sz="1400" dirty="0" smtClean="0">
                <a:latin typeface="+mn-ea"/>
                <a:ea typeface="+mn-ea"/>
              </a:rPr>
              <a:t>サーバの用意が必要</a:t>
            </a:r>
            <a:endParaRPr kumimoji="1" lang="en-US" altLang="ja-JP" sz="1400" dirty="0">
              <a:latin typeface="+mn-ea"/>
              <a:ea typeface="+mn-ea"/>
            </a:endParaRPr>
          </a:p>
        </p:txBody>
      </p:sp>
      <p:sp>
        <p:nvSpPr>
          <p:cNvPr id="68" name="Rectangle 3"/>
          <p:cNvSpPr/>
          <p:nvPr/>
        </p:nvSpPr>
        <p:spPr>
          <a:xfrm>
            <a:off x="5761928" y="4160163"/>
            <a:ext cx="28393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「自動再起動」を選択すると帰属している全</a:t>
            </a:r>
            <a:r>
              <a:rPr lang="en-IN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 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のイメージ転送後、再起動します</a:t>
            </a:r>
            <a:endParaRPr lang="en-IN" sz="11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9" name="Rectangle 3"/>
          <p:cNvSpPr/>
          <p:nvPr/>
        </p:nvSpPr>
        <p:spPr>
          <a:xfrm>
            <a:off x="525331" y="1791775"/>
            <a:ext cx="19450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イメージは</a:t>
            </a:r>
            <a:r>
              <a:rPr lang="ja-JP" altLang="en-US" sz="10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 </a:t>
            </a:r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を経由してターゲットの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 </a:t>
            </a:r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へ転送されます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4" name="Rectangle 3"/>
          <p:cNvSpPr/>
          <p:nvPr/>
        </p:nvSpPr>
        <p:spPr>
          <a:xfrm>
            <a:off x="5200651" y="1220608"/>
            <a:ext cx="9235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TFTP </a:t>
            </a:r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サーバ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5" name="Rectangle 3"/>
          <p:cNvSpPr/>
          <p:nvPr/>
        </p:nvSpPr>
        <p:spPr>
          <a:xfrm>
            <a:off x="2151916" y="1188531"/>
            <a:ext cx="1060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 AP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6" name="Rectangle 3"/>
          <p:cNvSpPr/>
          <p:nvPr/>
        </p:nvSpPr>
        <p:spPr>
          <a:xfrm>
            <a:off x="2949808" y="1655763"/>
            <a:ext cx="979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コントローラが動作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3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コネクタ 13"/>
          <p:cNvCxnSpPr/>
          <p:nvPr/>
        </p:nvCxnSpPr>
        <p:spPr>
          <a:xfrm>
            <a:off x="5662404" y="2135145"/>
            <a:ext cx="0" cy="2455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681241" y="2072348"/>
            <a:ext cx="0" cy="25187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HTTP </a:t>
            </a:r>
            <a:r>
              <a:rPr lang="ja-JP" altLang="en-US" dirty="0" smtClean="0"/>
              <a:t>を</a:t>
            </a:r>
            <a:r>
              <a:rPr lang="ja-JP" altLang="en-US" dirty="0"/>
              <a:t>利用したアップデート</a:t>
            </a:r>
            <a:endParaRPr kumimoji="1" lang="ja-JP" altLang="en-US" dirty="0"/>
          </a:p>
        </p:txBody>
      </p:sp>
      <p:sp>
        <p:nvSpPr>
          <p:cNvPr id="19" name="Rectangle 5"/>
          <p:cNvSpPr/>
          <p:nvPr/>
        </p:nvSpPr>
        <p:spPr>
          <a:xfrm>
            <a:off x="5960291" y="1736091"/>
            <a:ext cx="24705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 smtClean="0">
                <a:latin typeface="+mn-ea"/>
                <a:ea typeface="+mn-ea"/>
              </a:rPr>
              <a:t>AIR-APxxxx-K9-ME-8-x-xxx-x.zip</a:t>
            </a:r>
          </a:p>
          <a:p>
            <a:r>
              <a:rPr lang="ja-JP" altLang="en-US" sz="1100" dirty="0" smtClean="0">
                <a:latin typeface="+mn-ea"/>
                <a:ea typeface="+mn-ea"/>
              </a:rPr>
              <a:t>を展開 </a:t>
            </a:r>
            <a:r>
              <a:rPr lang="en-US" altLang="ja-JP" sz="1100" dirty="0" smtClean="0">
                <a:latin typeface="+mn-ea"/>
                <a:ea typeface="+mn-ea"/>
              </a:rPr>
              <a:t>(</a:t>
            </a:r>
            <a:r>
              <a:rPr lang="ja-JP" altLang="en-US" sz="1100" dirty="0" smtClean="0">
                <a:latin typeface="+mn-ea"/>
                <a:ea typeface="+mn-ea"/>
              </a:rPr>
              <a:t>解凍</a:t>
            </a:r>
            <a:r>
              <a:rPr lang="en-US" altLang="ja-JP" sz="1100" dirty="0" smtClean="0">
                <a:latin typeface="+mn-ea"/>
                <a:ea typeface="+mn-ea"/>
              </a:rPr>
              <a:t>)</a:t>
            </a:r>
            <a:endParaRPr lang="en-US" sz="1100" dirty="0">
              <a:latin typeface="+mn-ea"/>
              <a:ea typeface="+mn-ea"/>
            </a:endParaRPr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2437497" y="1441175"/>
            <a:ext cx="516758" cy="693970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21" name="フリーフォーム 20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grpSp>
          <p:nvGrpSpPr>
            <p:cNvPr id="22" name="グループ化 21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グループ化 22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0" name="楕円 29"/>
          <p:cNvSpPr>
            <a:spLocks noChangeAspect="1"/>
          </p:cNvSpPr>
          <p:nvPr/>
        </p:nvSpPr>
        <p:spPr>
          <a:xfrm>
            <a:off x="2832705" y="1993842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</a:rPr>
              <a:t>P</a:t>
            </a:r>
            <a:endParaRPr kumimoji="1" lang="ja-JP" altLang="en-US" b="1" dirty="0" smtClean="0">
              <a:solidFill>
                <a:schemeClr val="bg2"/>
              </a:solidFill>
            </a:endParaRPr>
          </a:p>
        </p:txBody>
      </p:sp>
      <p:cxnSp>
        <p:nvCxnSpPr>
          <p:cNvPr id="31" name="Straight Arrow Connector 53"/>
          <p:cNvCxnSpPr/>
          <p:nvPr/>
        </p:nvCxnSpPr>
        <p:spPr>
          <a:xfrm flipH="1" flipV="1">
            <a:off x="2681242" y="2706097"/>
            <a:ext cx="2981162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楕円 35"/>
          <p:cNvSpPr>
            <a:spLocks noChangeAspect="1"/>
          </p:cNvSpPr>
          <p:nvPr/>
        </p:nvSpPr>
        <p:spPr>
          <a:xfrm>
            <a:off x="2832705" y="2594118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37" name="Rectangle 3"/>
          <p:cNvSpPr/>
          <p:nvPr/>
        </p:nvSpPr>
        <p:spPr>
          <a:xfrm>
            <a:off x="3035159" y="2270541"/>
            <a:ext cx="2120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+mn-ea"/>
                <a:ea typeface="+mn-ea"/>
              </a:rPr>
              <a:t>ブラウザ経由でイメージ</a:t>
            </a:r>
            <a:r>
              <a:rPr lang="ja-JP" altLang="en-US" sz="1200" dirty="0">
                <a:latin typeface="+mn-ea"/>
                <a:ea typeface="+mn-ea"/>
              </a:rPr>
              <a:t>をプライマリ </a:t>
            </a:r>
            <a:r>
              <a:rPr lang="en-US" altLang="ja-JP" sz="1200" dirty="0" smtClean="0">
                <a:latin typeface="+mn-ea"/>
                <a:ea typeface="+mn-ea"/>
              </a:rPr>
              <a:t>AP</a:t>
            </a:r>
            <a:r>
              <a:rPr lang="ja-JP" altLang="en-US" sz="1200" dirty="0" smtClean="0">
                <a:latin typeface="+mn-ea"/>
                <a:ea typeface="+mn-ea"/>
              </a:rPr>
              <a:t>へ一時保存</a:t>
            </a:r>
            <a:endParaRPr lang="en-US" altLang="ja-JP" sz="1200" dirty="0">
              <a:latin typeface="+mn-ea"/>
              <a:ea typeface="+mn-ea"/>
            </a:endParaRPr>
          </a:p>
        </p:txBody>
      </p:sp>
      <p:sp>
        <p:nvSpPr>
          <p:cNvPr id="38" name="フリーフォーム 37"/>
          <p:cNvSpPr>
            <a:spLocks noChangeAspect="1"/>
          </p:cNvSpPr>
          <p:nvPr/>
        </p:nvSpPr>
        <p:spPr>
          <a:xfrm>
            <a:off x="1246925" y="3420758"/>
            <a:ext cx="493186" cy="496371"/>
          </a:xfrm>
          <a:custGeom>
            <a:avLst/>
            <a:gdLst>
              <a:gd name="connsiteX0" fmla="*/ 194215 w 399670"/>
              <a:gd name="connsiteY0" fmla="*/ 100787 h 402251"/>
              <a:gd name="connsiteX1" fmla="*/ 185435 w 399670"/>
              <a:gd name="connsiteY1" fmla="*/ 109567 h 402251"/>
              <a:gd name="connsiteX2" fmla="*/ 185435 w 399670"/>
              <a:gd name="connsiteY2" fmla="*/ 120807 h 402251"/>
              <a:gd name="connsiteX3" fmla="*/ 194215 w 399670"/>
              <a:gd name="connsiteY3" fmla="*/ 129587 h 402251"/>
              <a:gd name="connsiteX4" fmla="*/ 205455 w 399670"/>
              <a:gd name="connsiteY4" fmla="*/ 129587 h 402251"/>
              <a:gd name="connsiteX5" fmla="*/ 214235 w 399670"/>
              <a:gd name="connsiteY5" fmla="*/ 120807 h 402251"/>
              <a:gd name="connsiteX6" fmla="*/ 214235 w 399670"/>
              <a:gd name="connsiteY6" fmla="*/ 109567 h 402251"/>
              <a:gd name="connsiteX7" fmla="*/ 205455 w 399670"/>
              <a:gd name="connsiteY7" fmla="*/ 100787 h 402251"/>
              <a:gd name="connsiteX8" fmla="*/ 66613 w 399670"/>
              <a:gd name="connsiteY8" fmla="*/ 0 h 402251"/>
              <a:gd name="connsiteX9" fmla="*/ 333057 w 399670"/>
              <a:gd name="connsiteY9" fmla="*/ 0 h 402251"/>
              <a:gd name="connsiteX10" fmla="*/ 399670 w 399670"/>
              <a:gd name="connsiteY10" fmla="*/ 66613 h 402251"/>
              <a:gd name="connsiteX11" fmla="*/ 399670 w 399670"/>
              <a:gd name="connsiteY11" fmla="*/ 335638 h 402251"/>
              <a:gd name="connsiteX12" fmla="*/ 333057 w 399670"/>
              <a:gd name="connsiteY12" fmla="*/ 402251 h 402251"/>
              <a:gd name="connsiteX13" fmla="*/ 66613 w 399670"/>
              <a:gd name="connsiteY13" fmla="*/ 402251 h 402251"/>
              <a:gd name="connsiteX14" fmla="*/ 0 w 399670"/>
              <a:gd name="connsiteY14" fmla="*/ 335638 h 402251"/>
              <a:gd name="connsiteX15" fmla="*/ 0 w 399670"/>
              <a:gd name="connsiteY15" fmla="*/ 66613 h 402251"/>
              <a:gd name="connsiteX16" fmla="*/ 66613 w 399670"/>
              <a:gd name="connsiteY16" fmla="*/ 0 h 40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9670" h="402251">
                <a:moveTo>
                  <a:pt x="194215" y="100787"/>
                </a:moveTo>
                <a:cubicBezTo>
                  <a:pt x="189366" y="100787"/>
                  <a:pt x="185435" y="104718"/>
                  <a:pt x="185435" y="109567"/>
                </a:cubicBezTo>
                <a:lnTo>
                  <a:pt x="185435" y="120807"/>
                </a:lnTo>
                <a:cubicBezTo>
                  <a:pt x="185435" y="125656"/>
                  <a:pt x="189366" y="129587"/>
                  <a:pt x="194215" y="129587"/>
                </a:cubicBezTo>
                <a:lnTo>
                  <a:pt x="205455" y="129587"/>
                </a:lnTo>
                <a:cubicBezTo>
                  <a:pt x="210304" y="129587"/>
                  <a:pt x="214235" y="125656"/>
                  <a:pt x="214235" y="120807"/>
                </a:cubicBezTo>
                <a:lnTo>
                  <a:pt x="214235" y="109567"/>
                </a:lnTo>
                <a:cubicBezTo>
                  <a:pt x="214235" y="104718"/>
                  <a:pt x="210304" y="100787"/>
                  <a:pt x="205455" y="100787"/>
                </a:cubicBezTo>
                <a:close/>
                <a:moveTo>
                  <a:pt x="66613" y="0"/>
                </a:moveTo>
                <a:lnTo>
                  <a:pt x="333057" y="0"/>
                </a:lnTo>
                <a:cubicBezTo>
                  <a:pt x="369846" y="0"/>
                  <a:pt x="399670" y="29824"/>
                  <a:pt x="399670" y="66613"/>
                </a:cubicBezTo>
                <a:lnTo>
                  <a:pt x="399670" y="335638"/>
                </a:lnTo>
                <a:cubicBezTo>
                  <a:pt x="399670" y="372427"/>
                  <a:pt x="369846" y="402251"/>
                  <a:pt x="333057" y="402251"/>
                </a:cubicBezTo>
                <a:lnTo>
                  <a:pt x="66613" y="402251"/>
                </a:lnTo>
                <a:cubicBezTo>
                  <a:pt x="29824" y="402251"/>
                  <a:pt x="0" y="372427"/>
                  <a:pt x="0" y="335638"/>
                </a:cubicBezTo>
                <a:lnTo>
                  <a:pt x="0" y="66613"/>
                </a:lnTo>
                <a:cubicBezTo>
                  <a:pt x="0" y="29824"/>
                  <a:pt x="29824" y="0"/>
                  <a:pt x="66613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33831" y="4184753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  <a:ea typeface="+mn-ea"/>
              </a:rPr>
              <a:t>AP1830</a:t>
            </a:r>
            <a:endParaRPr kumimoji="1" lang="ja-JP" altLang="en-US" sz="1200" dirty="0">
              <a:latin typeface="+mn-lt"/>
              <a:ea typeface="+mn-ea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33831" y="3520103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  <a:ea typeface="+mn-ea"/>
              </a:rPr>
              <a:t>AP1830</a:t>
            </a:r>
            <a:endParaRPr kumimoji="1" lang="ja-JP" altLang="en-US" sz="1200" dirty="0" smtClean="0">
              <a:latin typeface="+mn-lt"/>
              <a:ea typeface="+mn-e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3831" y="2829920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  <a:ea typeface="+mn-ea"/>
              </a:rPr>
              <a:t>AP1830</a:t>
            </a:r>
            <a:endParaRPr kumimoji="1" lang="ja-JP" altLang="en-US" sz="1200" dirty="0">
              <a:latin typeface="+mn-lt"/>
              <a:ea typeface="+mn-ea"/>
            </a:endParaRPr>
          </a:p>
        </p:txBody>
      </p:sp>
      <p:cxnSp>
        <p:nvCxnSpPr>
          <p:cNvPr id="42" name="Straight Arrow Connector 53"/>
          <p:cNvCxnSpPr/>
          <p:nvPr/>
        </p:nvCxnSpPr>
        <p:spPr>
          <a:xfrm flipH="1">
            <a:off x="1781241" y="2965865"/>
            <a:ext cx="900000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楕円 48"/>
          <p:cNvSpPr>
            <a:spLocks noChangeAspect="1"/>
          </p:cNvSpPr>
          <p:nvPr/>
        </p:nvSpPr>
        <p:spPr>
          <a:xfrm>
            <a:off x="2352108" y="2840725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33400" y="1201484"/>
            <a:ext cx="89443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2"/>
                </a:solidFill>
                <a:latin typeface="+mn-lt"/>
              </a:rPr>
              <a:t>例</a:t>
            </a:r>
            <a:endParaRPr kumimoji="1" lang="ja-JP" altLang="en-US" dirty="0" smtClean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1781240" y="3680526"/>
            <a:ext cx="900000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楕円 54"/>
          <p:cNvSpPr>
            <a:spLocks noChangeAspect="1"/>
          </p:cNvSpPr>
          <p:nvPr/>
        </p:nvSpPr>
        <p:spPr>
          <a:xfrm>
            <a:off x="2352107" y="3555386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cxnSp>
        <p:nvCxnSpPr>
          <p:cNvPr id="59" name="Straight Arrow Connector 53"/>
          <p:cNvCxnSpPr/>
          <p:nvPr/>
        </p:nvCxnSpPr>
        <p:spPr>
          <a:xfrm flipH="1">
            <a:off x="1779153" y="4335753"/>
            <a:ext cx="900000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楕円 59"/>
          <p:cNvSpPr>
            <a:spLocks noChangeAspect="1"/>
          </p:cNvSpPr>
          <p:nvPr/>
        </p:nvSpPr>
        <p:spPr>
          <a:xfrm>
            <a:off x="2350020" y="4210613"/>
            <a:ext cx="239602" cy="2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61" name="Rectangle 3"/>
          <p:cNvSpPr/>
          <p:nvPr/>
        </p:nvSpPr>
        <p:spPr>
          <a:xfrm>
            <a:off x="1961307" y="2719553"/>
            <a:ext cx="505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2" name="Rectangle 3"/>
          <p:cNvSpPr/>
          <p:nvPr/>
        </p:nvSpPr>
        <p:spPr>
          <a:xfrm>
            <a:off x="1961307" y="3434952"/>
            <a:ext cx="505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3" name="Rectangle 3"/>
          <p:cNvSpPr/>
          <p:nvPr/>
        </p:nvSpPr>
        <p:spPr>
          <a:xfrm>
            <a:off x="1961307" y="4090005"/>
            <a:ext cx="505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sz="12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905751" y="3056621"/>
            <a:ext cx="2742949" cy="954107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accent1"/>
                </a:solidFill>
                <a:latin typeface="+mn-ea"/>
                <a:ea typeface="+mn-ea"/>
              </a:rPr>
              <a:t>メリット</a:t>
            </a:r>
            <a:endParaRPr kumimoji="1" lang="en-US" altLang="ja-JP" sz="1400" dirty="0" smtClean="0">
              <a:solidFill>
                <a:schemeClr val="accent1"/>
              </a:solidFill>
              <a:latin typeface="+mn-ea"/>
              <a:ea typeface="+mn-ea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latin typeface="+mn-ea"/>
                <a:ea typeface="+mn-ea"/>
              </a:rPr>
              <a:t>追加器材が不要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ja-JP" altLang="en-US" sz="1400" dirty="0" smtClean="0">
                <a:solidFill>
                  <a:schemeClr val="accent6"/>
                </a:solidFill>
                <a:latin typeface="+mn-ea"/>
                <a:ea typeface="+mn-ea"/>
              </a:rPr>
              <a:t>デメリット</a:t>
            </a:r>
            <a:endParaRPr kumimoji="1" lang="en-US" altLang="ja-JP" sz="1400" dirty="0" smtClean="0">
              <a:solidFill>
                <a:schemeClr val="accent6"/>
              </a:solidFill>
              <a:latin typeface="+mn-ea"/>
              <a:ea typeface="+mn-ea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latin typeface="+mn-ea"/>
                <a:ea typeface="+mn-ea"/>
              </a:rPr>
              <a:t>同一機種構成時のみ利用可能</a:t>
            </a:r>
            <a:endParaRPr kumimoji="1" lang="en-US" altLang="ja-JP" sz="1400" dirty="0">
              <a:latin typeface="+mn-ea"/>
              <a:ea typeface="+mn-ea"/>
            </a:endParaRPr>
          </a:p>
        </p:txBody>
      </p:sp>
      <p:sp>
        <p:nvSpPr>
          <p:cNvPr id="64" name="フリーフォーム 63"/>
          <p:cNvSpPr>
            <a:spLocks noChangeAspect="1"/>
          </p:cNvSpPr>
          <p:nvPr/>
        </p:nvSpPr>
        <p:spPr>
          <a:xfrm>
            <a:off x="1246925" y="2734897"/>
            <a:ext cx="493186" cy="496371"/>
          </a:xfrm>
          <a:custGeom>
            <a:avLst/>
            <a:gdLst>
              <a:gd name="connsiteX0" fmla="*/ 194215 w 399670"/>
              <a:gd name="connsiteY0" fmla="*/ 100787 h 402251"/>
              <a:gd name="connsiteX1" fmla="*/ 185435 w 399670"/>
              <a:gd name="connsiteY1" fmla="*/ 109567 h 402251"/>
              <a:gd name="connsiteX2" fmla="*/ 185435 w 399670"/>
              <a:gd name="connsiteY2" fmla="*/ 120807 h 402251"/>
              <a:gd name="connsiteX3" fmla="*/ 194215 w 399670"/>
              <a:gd name="connsiteY3" fmla="*/ 129587 h 402251"/>
              <a:gd name="connsiteX4" fmla="*/ 205455 w 399670"/>
              <a:gd name="connsiteY4" fmla="*/ 129587 h 402251"/>
              <a:gd name="connsiteX5" fmla="*/ 214235 w 399670"/>
              <a:gd name="connsiteY5" fmla="*/ 120807 h 402251"/>
              <a:gd name="connsiteX6" fmla="*/ 214235 w 399670"/>
              <a:gd name="connsiteY6" fmla="*/ 109567 h 402251"/>
              <a:gd name="connsiteX7" fmla="*/ 205455 w 399670"/>
              <a:gd name="connsiteY7" fmla="*/ 100787 h 402251"/>
              <a:gd name="connsiteX8" fmla="*/ 66613 w 399670"/>
              <a:gd name="connsiteY8" fmla="*/ 0 h 402251"/>
              <a:gd name="connsiteX9" fmla="*/ 333057 w 399670"/>
              <a:gd name="connsiteY9" fmla="*/ 0 h 402251"/>
              <a:gd name="connsiteX10" fmla="*/ 399670 w 399670"/>
              <a:gd name="connsiteY10" fmla="*/ 66613 h 402251"/>
              <a:gd name="connsiteX11" fmla="*/ 399670 w 399670"/>
              <a:gd name="connsiteY11" fmla="*/ 335638 h 402251"/>
              <a:gd name="connsiteX12" fmla="*/ 333057 w 399670"/>
              <a:gd name="connsiteY12" fmla="*/ 402251 h 402251"/>
              <a:gd name="connsiteX13" fmla="*/ 66613 w 399670"/>
              <a:gd name="connsiteY13" fmla="*/ 402251 h 402251"/>
              <a:gd name="connsiteX14" fmla="*/ 0 w 399670"/>
              <a:gd name="connsiteY14" fmla="*/ 335638 h 402251"/>
              <a:gd name="connsiteX15" fmla="*/ 0 w 399670"/>
              <a:gd name="connsiteY15" fmla="*/ 66613 h 402251"/>
              <a:gd name="connsiteX16" fmla="*/ 66613 w 399670"/>
              <a:gd name="connsiteY16" fmla="*/ 0 h 40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9670" h="402251">
                <a:moveTo>
                  <a:pt x="194215" y="100787"/>
                </a:moveTo>
                <a:cubicBezTo>
                  <a:pt x="189366" y="100787"/>
                  <a:pt x="185435" y="104718"/>
                  <a:pt x="185435" y="109567"/>
                </a:cubicBezTo>
                <a:lnTo>
                  <a:pt x="185435" y="120807"/>
                </a:lnTo>
                <a:cubicBezTo>
                  <a:pt x="185435" y="125656"/>
                  <a:pt x="189366" y="129587"/>
                  <a:pt x="194215" y="129587"/>
                </a:cubicBezTo>
                <a:lnTo>
                  <a:pt x="205455" y="129587"/>
                </a:lnTo>
                <a:cubicBezTo>
                  <a:pt x="210304" y="129587"/>
                  <a:pt x="214235" y="125656"/>
                  <a:pt x="214235" y="120807"/>
                </a:cubicBezTo>
                <a:lnTo>
                  <a:pt x="214235" y="109567"/>
                </a:lnTo>
                <a:cubicBezTo>
                  <a:pt x="214235" y="104718"/>
                  <a:pt x="210304" y="100787"/>
                  <a:pt x="205455" y="100787"/>
                </a:cubicBezTo>
                <a:close/>
                <a:moveTo>
                  <a:pt x="66613" y="0"/>
                </a:moveTo>
                <a:lnTo>
                  <a:pt x="333057" y="0"/>
                </a:lnTo>
                <a:cubicBezTo>
                  <a:pt x="369846" y="0"/>
                  <a:pt x="399670" y="29824"/>
                  <a:pt x="399670" y="66613"/>
                </a:cubicBezTo>
                <a:lnTo>
                  <a:pt x="399670" y="335638"/>
                </a:lnTo>
                <a:cubicBezTo>
                  <a:pt x="399670" y="372427"/>
                  <a:pt x="369846" y="402251"/>
                  <a:pt x="333057" y="402251"/>
                </a:cubicBezTo>
                <a:lnTo>
                  <a:pt x="66613" y="402251"/>
                </a:lnTo>
                <a:cubicBezTo>
                  <a:pt x="29824" y="402251"/>
                  <a:pt x="0" y="372427"/>
                  <a:pt x="0" y="335638"/>
                </a:cubicBezTo>
                <a:lnTo>
                  <a:pt x="0" y="66613"/>
                </a:lnTo>
                <a:cubicBezTo>
                  <a:pt x="0" y="29824"/>
                  <a:pt x="29824" y="0"/>
                  <a:pt x="66613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5" name="フリーフォーム 64"/>
          <p:cNvSpPr>
            <a:spLocks noChangeAspect="1"/>
          </p:cNvSpPr>
          <p:nvPr/>
        </p:nvSpPr>
        <p:spPr>
          <a:xfrm>
            <a:off x="1246925" y="4079437"/>
            <a:ext cx="493186" cy="496371"/>
          </a:xfrm>
          <a:custGeom>
            <a:avLst/>
            <a:gdLst>
              <a:gd name="connsiteX0" fmla="*/ 194215 w 399670"/>
              <a:gd name="connsiteY0" fmla="*/ 100787 h 402251"/>
              <a:gd name="connsiteX1" fmla="*/ 185435 w 399670"/>
              <a:gd name="connsiteY1" fmla="*/ 109567 h 402251"/>
              <a:gd name="connsiteX2" fmla="*/ 185435 w 399670"/>
              <a:gd name="connsiteY2" fmla="*/ 120807 h 402251"/>
              <a:gd name="connsiteX3" fmla="*/ 194215 w 399670"/>
              <a:gd name="connsiteY3" fmla="*/ 129587 h 402251"/>
              <a:gd name="connsiteX4" fmla="*/ 205455 w 399670"/>
              <a:gd name="connsiteY4" fmla="*/ 129587 h 402251"/>
              <a:gd name="connsiteX5" fmla="*/ 214235 w 399670"/>
              <a:gd name="connsiteY5" fmla="*/ 120807 h 402251"/>
              <a:gd name="connsiteX6" fmla="*/ 214235 w 399670"/>
              <a:gd name="connsiteY6" fmla="*/ 109567 h 402251"/>
              <a:gd name="connsiteX7" fmla="*/ 205455 w 399670"/>
              <a:gd name="connsiteY7" fmla="*/ 100787 h 402251"/>
              <a:gd name="connsiteX8" fmla="*/ 66613 w 399670"/>
              <a:gd name="connsiteY8" fmla="*/ 0 h 402251"/>
              <a:gd name="connsiteX9" fmla="*/ 333057 w 399670"/>
              <a:gd name="connsiteY9" fmla="*/ 0 h 402251"/>
              <a:gd name="connsiteX10" fmla="*/ 399670 w 399670"/>
              <a:gd name="connsiteY10" fmla="*/ 66613 h 402251"/>
              <a:gd name="connsiteX11" fmla="*/ 399670 w 399670"/>
              <a:gd name="connsiteY11" fmla="*/ 335638 h 402251"/>
              <a:gd name="connsiteX12" fmla="*/ 333057 w 399670"/>
              <a:gd name="connsiteY12" fmla="*/ 402251 h 402251"/>
              <a:gd name="connsiteX13" fmla="*/ 66613 w 399670"/>
              <a:gd name="connsiteY13" fmla="*/ 402251 h 402251"/>
              <a:gd name="connsiteX14" fmla="*/ 0 w 399670"/>
              <a:gd name="connsiteY14" fmla="*/ 335638 h 402251"/>
              <a:gd name="connsiteX15" fmla="*/ 0 w 399670"/>
              <a:gd name="connsiteY15" fmla="*/ 66613 h 402251"/>
              <a:gd name="connsiteX16" fmla="*/ 66613 w 399670"/>
              <a:gd name="connsiteY16" fmla="*/ 0 h 40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9670" h="402251">
                <a:moveTo>
                  <a:pt x="194215" y="100787"/>
                </a:moveTo>
                <a:cubicBezTo>
                  <a:pt x="189366" y="100787"/>
                  <a:pt x="185435" y="104718"/>
                  <a:pt x="185435" y="109567"/>
                </a:cubicBezTo>
                <a:lnTo>
                  <a:pt x="185435" y="120807"/>
                </a:lnTo>
                <a:cubicBezTo>
                  <a:pt x="185435" y="125656"/>
                  <a:pt x="189366" y="129587"/>
                  <a:pt x="194215" y="129587"/>
                </a:cubicBezTo>
                <a:lnTo>
                  <a:pt x="205455" y="129587"/>
                </a:lnTo>
                <a:cubicBezTo>
                  <a:pt x="210304" y="129587"/>
                  <a:pt x="214235" y="125656"/>
                  <a:pt x="214235" y="120807"/>
                </a:cubicBezTo>
                <a:lnTo>
                  <a:pt x="214235" y="109567"/>
                </a:lnTo>
                <a:cubicBezTo>
                  <a:pt x="214235" y="104718"/>
                  <a:pt x="210304" y="100787"/>
                  <a:pt x="205455" y="100787"/>
                </a:cubicBezTo>
                <a:close/>
                <a:moveTo>
                  <a:pt x="66613" y="0"/>
                </a:moveTo>
                <a:lnTo>
                  <a:pt x="333057" y="0"/>
                </a:lnTo>
                <a:cubicBezTo>
                  <a:pt x="369846" y="0"/>
                  <a:pt x="399670" y="29824"/>
                  <a:pt x="399670" y="66613"/>
                </a:cubicBezTo>
                <a:lnTo>
                  <a:pt x="399670" y="335638"/>
                </a:lnTo>
                <a:cubicBezTo>
                  <a:pt x="399670" y="372427"/>
                  <a:pt x="369846" y="402251"/>
                  <a:pt x="333057" y="402251"/>
                </a:cubicBezTo>
                <a:lnTo>
                  <a:pt x="66613" y="402251"/>
                </a:lnTo>
                <a:cubicBezTo>
                  <a:pt x="29824" y="402251"/>
                  <a:pt x="0" y="372427"/>
                  <a:pt x="0" y="335638"/>
                </a:cubicBezTo>
                <a:lnTo>
                  <a:pt x="0" y="66613"/>
                </a:lnTo>
                <a:cubicBezTo>
                  <a:pt x="0" y="29824"/>
                  <a:pt x="29824" y="0"/>
                  <a:pt x="66613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6" name="TextBox 54"/>
          <p:cNvSpPr txBox="1"/>
          <p:nvPr/>
        </p:nvSpPr>
        <p:spPr>
          <a:xfrm>
            <a:off x="2681242" y="2800036"/>
            <a:ext cx="2348951" cy="43087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 </a:t>
            </a:r>
            <a:r>
              <a:rPr lang="en-US" altLang="ja-JP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から帰属</a:t>
            </a:r>
            <a:r>
              <a:rPr lang="ja-JP" altLang="en-US" sz="11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して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いる</a:t>
            </a:r>
            <a:r>
              <a:rPr lang="en-US" altLang="ja-JP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へイメージ転送</a:t>
            </a:r>
            <a:endParaRPr lang="en-IN" altLang="ja-JP" sz="1100" dirty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70" name="TextBox 54"/>
          <p:cNvSpPr txBox="1"/>
          <p:nvPr/>
        </p:nvSpPr>
        <p:spPr>
          <a:xfrm>
            <a:off x="2681242" y="3480105"/>
            <a:ext cx="2348951" cy="43087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 </a:t>
            </a:r>
            <a:r>
              <a:rPr lang="en-US" altLang="ja-JP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から帰属</a:t>
            </a:r>
            <a:r>
              <a:rPr lang="ja-JP" altLang="en-US" sz="11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して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いる</a:t>
            </a:r>
            <a:r>
              <a:rPr lang="en-US" altLang="ja-JP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へイメージ転送</a:t>
            </a:r>
            <a:endParaRPr lang="en-IN" altLang="ja-JP" sz="1100" dirty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71" name="TextBox 54"/>
          <p:cNvSpPr txBox="1"/>
          <p:nvPr/>
        </p:nvSpPr>
        <p:spPr>
          <a:xfrm>
            <a:off x="2681242" y="4135655"/>
            <a:ext cx="2348951" cy="43087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 </a:t>
            </a:r>
            <a:r>
              <a:rPr lang="en-US" altLang="ja-JP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から帰属</a:t>
            </a:r>
            <a:r>
              <a:rPr lang="ja-JP" altLang="en-US" sz="11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して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いる</a:t>
            </a:r>
            <a:r>
              <a:rPr lang="en-US" altLang="ja-JP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へイメージ転送</a:t>
            </a:r>
            <a:endParaRPr lang="en-IN" altLang="ja-JP" sz="1100" dirty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72" name="Freeform 167"/>
          <p:cNvSpPr>
            <a:spLocks noChangeAspect="1" noEditPoints="1"/>
          </p:cNvSpPr>
          <p:nvPr/>
        </p:nvSpPr>
        <p:spPr bwMode="auto">
          <a:xfrm>
            <a:off x="5388644" y="1769351"/>
            <a:ext cx="547520" cy="359562"/>
          </a:xfrm>
          <a:custGeom>
            <a:avLst/>
            <a:gdLst>
              <a:gd name="T0" fmla="*/ 311 w 312"/>
              <a:gd name="T1" fmla="*/ 175 h 205"/>
              <a:gd name="T2" fmla="*/ 310 w 312"/>
              <a:gd name="T3" fmla="*/ 174 h 205"/>
              <a:gd name="T4" fmla="*/ 2 w 312"/>
              <a:gd name="T5" fmla="*/ 174 h 205"/>
              <a:gd name="T6" fmla="*/ 0 w 312"/>
              <a:gd name="T7" fmla="*/ 175 h 205"/>
              <a:gd name="T8" fmla="*/ 0 w 312"/>
              <a:gd name="T9" fmla="*/ 176 h 205"/>
              <a:gd name="T10" fmla="*/ 41 w 312"/>
              <a:gd name="T11" fmla="*/ 205 h 205"/>
              <a:gd name="T12" fmla="*/ 271 w 312"/>
              <a:gd name="T13" fmla="*/ 205 h 205"/>
              <a:gd name="T14" fmla="*/ 312 w 312"/>
              <a:gd name="T15" fmla="*/ 176 h 205"/>
              <a:gd name="T16" fmla="*/ 311 w 312"/>
              <a:gd name="T17" fmla="*/ 175 h 205"/>
              <a:gd name="T18" fmla="*/ 179 w 312"/>
              <a:gd name="T19" fmla="*/ 195 h 205"/>
              <a:gd name="T20" fmla="*/ 133 w 312"/>
              <a:gd name="T21" fmla="*/ 195 h 205"/>
              <a:gd name="T22" fmla="*/ 133 w 312"/>
              <a:gd name="T23" fmla="*/ 184 h 205"/>
              <a:gd name="T24" fmla="*/ 179 w 312"/>
              <a:gd name="T25" fmla="*/ 184 h 205"/>
              <a:gd name="T26" fmla="*/ 179 w 312"/>
              <a:gd name="T27" fmla="*/ 195 h 205"/>
              <a:gd name="T28" fmla="*/ 34 w 312"/>
              <a:gd name="T29" fmla="*/ 163 h 205"/>
              <a:gd name="T30" fmla="*/ 278 w 312"/>
              <a:gd name="T31" fmla="*/ 163 h 205"/>
              <a:gd name="T32" fmla="*/ 284 w 312"/>
              <a:gd name="T33" fmla="*/ 156 h 205"/>
              <a:gd name="T34" fmla="*/ 284 w 312"/>
              <a:gd name="T35" fmla="*/ 6 h 205"/>
              <a:gd name="T36" fmla="*/ 278 w 312"/>
              <a:gd name="T37" fmla="*/ 0 h 205"/>
              <a:gd name="T38" fmla="*/ 34 w 312"/>
              <a:gd name="T39" fmla="*/ 0 h 205"/>
              <a:gd name="T40" fmla="*/ 27 w 312"/>
              <a:gd name="T41" fmla="*/ 6 h 205"/>
              <a:gd name="T42" fmla="*/ 27 w 312"/>
              <a:gd name="T43" fmla="*/ 156 h 205"/>
              <a:gd name="T44" fmla="*/ 34 w 312"/>
              <a:gd name="T45" fmla="*/ 163 h 205"/>
              <a:gd name="T46" fmla="*/ 50 w 312"/>
              <a:gd name="T47" fmla="*/ 22 h 205"/>
              <a:gd name="T48" fmla="*/ 262 w 312"/>
              <a:gd name="T49" fmla="*/ 22 h 205"/>
              <a:gd name="T50" fmla="*/ 262 w 312"/>
              <a:gd name="T51" fmla="*/ 140 h 205"/>
              <a:gd name="T52" fmla="*/ 50 w 312"/>
              <a:gd name="T53" fmla="*/ 140 h 205"/>
              <a:gd name="T54" fmla="*/ 50 w 312"/>
              <a:gd name="T55" fmla="*/ 22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12" h="205">
                <a:moveTo>
                  <a:pt x="311" y="175"/>
                </a:moveTo>
                <a:cubicBezTo>
                  <a:pt x="311" y="174"/>
                  <a:pt x="311" y="174"/>
                  <a:pt x="310" y="174"/>
                </a:cubicBezTo>
                <a:cubicBezTo>
                  <a:pt x="2" y="174"/>
                  <a:pt x="2" y="174"/>
                  <a:pt x="2" y="174"/>
                </a:cubicBezTo>
                <a:cubicBezTo>
                  <a:pt x="1" y="174"/>
                  <a:pt x="1" y="174"/>
                  <a:pt x="0" y="175"/>
                </a:cubicBezTo>
                <a:cubicBezTo>
                  <a:pt x="0" y="175"/>
                  <a:pt x="0" y="175"/>
                  <a:pt x="0" y="176"/>
                </a:cubicBezTo>
                <a:cubicBezTo>
                  <a:pt x="0" y="176"/>
                  <a:pt x="5" y="205"/>
                  <a:pt x="41" y="205"/>
                </a:cubicBezTo>
                <a:cubicBezTo>
                  <a:pt x="271" y="205"/>
                  <a:pt x="271" y="205"/>
                  <a:pt x="271" y="205"/>
                </a:cubicBezTo>
                <a:cubicBezTo>
                  <a:pt x="307" y="205"/>
                  <a:pt x="312" y="176"/>
                  <a:pt x="312" y="176"/>
                </a:cubicBezTo>
                <a:cubicBezTo>
                  <a:pt x="312" y="175"/>
                  <a:pt x="312" y="175"/>
                  <a:pt x="311" y="175"/>
                </a:cubicBezTo>
                <a:close/>
                <a:moveTo>
                  <a:pt x="179" y="195"/>
                </a:moveTo>
                <a:cubicBezTo>
                  <a:pt x="133" y="195"/>
                  <a:pt x="133" y="195"/>
                  <a:pt x="133" y="195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79" y="184"/>
                  <a:pt x="179" y="184"/>
                  <a:pt x="179" y="184"/>
                </a:cubicBezTo>
                <a:lnTo>
                  <a:pt x="179" y="195"/>
                </a:lnTo>
                <a:close/>
                <a:moveTo>
                  <a:pt x="34" y="163"/>
                </a:moveTo>
                <a:cubicBezTo>
                  <a:pt x="278" y="163"/>
                  <a:pt x="278" y="163"/>
                  <a:pt x="278" y="163"/>
                </a:cubicBezTo>
                <a:cubicBezTo>
                  <a:pt x="282" y="163"/>
                  <a:pt x="284" y="160"/>
                  <a:pt x="284" y="156"/>
                </a:cubicBezTo>
                <a:cubicBezTo>
                  <a:pt x="284" y="6"/>
                  <a:pt x="284" y="6"/>
                  <a:pt x="284" y="6"/>
                </a:cubicBezTo>
                <a:cubicBezTo>
                  <a:pt x="284" y="3"/>
                  <a:pt x="282" y="0"/>
                  <a:pt x="27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0" y="0"/>
                  <a:pt x="27" y="3"/>
                  <a:pt x="27" y="6"/>
                </a:cubicBezTo>
                <a:cubicBezTo>
                  <a:pt x="27" y="156"/>
                  <a:pt x="27" y="156"/>
                  <a:pt x="27" y="156"/>
                </a:cubicBezTo>
                <a:cubicBezTo>
                  <a:pt x="27" y="160"/>
                  <a:pt x="30" y="163"/>
                  <a:pt x="34" y="163"/>
                </a:cubicBezTo>
                <a:close/>
                <a:moveTo>
                  <a:pt x="50" y="22"/>
                </a:moveTo>
                <a:cubicBezTo>
                  <a:pt x="262" y="22"/>
                  <a:pt x="262" y="22"/>
                  <a:pt x="262" y="22"/>
                </a:cubicBezTo>
                <a:cubicBezTo>
                  <a:pt x="262" y="140"/>
                  <a:pt x="262" y="140"/>
                  <a:pt x="262" y="140"/>
                </a:cubicBezTo>
                <a:cubicBezTo>
                  <a:pt x="50" y="140"/>
                  <a:pt x="50" y="140"/>
                  <a:pt x="50" y="140"/>
                </a:cubicBezTo>
                <a:lnTo>
                  <a:pt x="50" y="22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74" name="Rectangle 3"/>
          <p:cNvSpPr/>
          <p:nvPr/>
        </p:nvSpPr>
        <p:spPr>
          <a:xfrm>
            <a:off x="5761928" y="4160163"/>
            <a:ext cx="28393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「自動再起動」を選択すると帰属している全</a:t>
            </a:r>
            <a:r>
              <a:rPr lang="en-IN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のイメージ転送後、再起動します</a:t>
            </a:r>
            <a:endParaRPr lang="en-IN" sz="11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43" name="Rectangle 3"/>
          <p:cNvSpPr/>
          <p:nvPr/>
        </p:nvSpPr>
        <p:spPr>
          <a:xfrm>
            <a:off x="525331" y="1791775"/>
            <a:ext cx="19450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イメージはプライマリ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 AP</a:t>
            </a:r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を経由してターゲットの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 AP</a:t>
            </a:r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へ転送されます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44" name="Rectangle 3"/>
          <p:cNvSpPr/>
          <p:nvPr/>
        </p:nvSpPr>
        <p:spPr>
          <a:xfrm>
            <a:off x="2151916" y="1188531"/>
            <a:ext cx="1060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 AP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45" name="Rectangle 3"/>
          <p:cNvSpPr/>
          <p:nvPr/>
        </p:nvSpPr>
        <p:spPr>
          <a:xfrm>
            <a:off x="2949808" y="1655763"/>
            <a:ext cx="979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コントローラが動作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51170"/>
      </p:ext>
    </p:extLst>
  </p:cSld>
  <p:clrMapOvr>
    <a:masterClrMapping/>
  </p:clrMapOvr>
</p:sld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Japan">
      <a:majorFont>
        <a:latin typeface="CiscoSansTT ExtraLight"/>
        <a:ea typeface="CiscoSansJPN"/>
        <a:cs typeface=""/>
      </a:majorFont>
      <a:minorFont>
        <a:latin typeface="CiscoSansTT ExtraLight"/>
        <a:ea typeface="CiscoSansJP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3" id="{4FE25F55-05AF-4A58-A3E8-DBCBE6F8ACDE}" vid="{75AFD5C8-AC03-4291-9905-9D0588D63D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template_JPN</Template>
  <TotalTime>2754</TotalTime>
  <Words>2102</Words>
  <Application>Microsoft Macintosh PowerPoint</Application>
  <PresentationFormat>画面に合わせる (16:9)</PresentationFormat>
  <Paragraphs>398</Paragraphs>
  <Slides>54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67" baseType="lpstr">
      <vt:lpstr>Calibri</vt:lpstr>
      <vt:lpstr>CiscoSans</vt:lpstr>
      <vt:lpstr>CiscoSans ExtraLight</vt:lpstr>
      <vt:lpstr>CiscoSans Light</vt:lpstr>
      <vt:lpstr>CiscoSans Thin</vt:lpstr>
      <vt:lpstr>CiscoSansJPN</vt:lpstr>
      <vt:lpstr>CiscoSansTT ExtraLight</vt:lpstr>
      <vt:lpstr>CiscoSansTT Thin</vt:lpstr>
      <vt:lpstr>Courier New</vt:lpstr>
      <vt:lpstr>ＭＳ Ｐゴシック</vt:lpstr>
      <vt:lpstr>Tipo de letra del sistema Fina</vt:lpstr>
      <vt:lpstr>Arial</vt:lpstr>
      <vt:lpstr>Blue theme 2015 16x9</vt:lpstr>
      <vt:lpstr>Cisco Aironet 1800 シリーズ OS アップグレード方法</vt:lpstr>
      <vt:lpstr>目次</vt:lpstr>
      <vt:lpstr>はじめに</vt:lpstr>
      <vt:lpstr>はじめに</vt:lpstr>
      <vt:lpstr>用意するもの</vt:lpstr>
      <vt:lpstr>Mobility Express のアップグレード</vt:lpstr>
      <vt:lpstr>3 種類のアップデート方法</vt:lpstr>
      <vt:lpstr>TFTP を利用したアップデート</vt:lpstr>
      <vt:lpstr>HTTP を利用したアップデート</vt:lpstr>
      <vt:lpstr>イメージの取得</vt:lpstr>
      <vt:lpstr>Mobility Express のイメージのファイル名</vt:lpstr>
      <vt:lpstr>イメージの取得</vt:lpstr>
      <vt:lpstr>イメージの取得 (続き)</vt:lpstr>
      <vt:lpstr>イメージの取得 (続き)</vt:lpstr>
      <vt:lpstr>イメージの取得 (続き)</vt:lpstr>
      <vt:lpstr>イメージの取得 (続き)</vt:lpstr>
      <vt:lpstr>イメージの取得 (続き)</vt:lpstr>
      <vt:lpstr>Zip ファイルを展開</vt:lpstr>
      <vt:lpstr>ZIP ファイルの中身と各ファイルの対応機種</vt:lpstr>
      <vt:lpstr>HTTP を使った アップデート</vt:lpstr>
      <vt:lpstr>HTTP を利用したアップデート</vt:lpstr>
      <vt:lpstr>HTTP を利用したアップデート (続く)</vt:lpstr>
      <vt:lpstr>HTTP を利用したアップデート (続く)</vt:lpstr>
      <vt:lpstr>TFTP を使った アップデート</vt:lpstr>
      <vt:lpstr>TFTP を利用したアップデート</vt:lpstr>
      <vt:lpstr>TFTP を利用したアップデート(続く)</vt:lpstr>
      <vt:lpstr>HTTP を利用したアップデート (続く)</vt:lpstr>
      <vt:lpstr>Wireless LAN Controller のアップデート</vt:lpstr>
      <vt:lpstr>ソフトウェア アップデート</vt:lpstr>
      <vt:lpstr>FUS のアップデート</vt:lpstr>
      <vt:lpstr>WLC2504のアップグレードに関する注意点</vt:lpstr>
      <vt:lpstr>FUS のバージョン確認方法</vt:lpstr>
      <vt:lpstr>FUS イメージの取得</vt:lpstr>
      <vt:lpstr>FUS イメージの取得 (続き)</vt:lpstr>
      <vt:lpstr>FUS イメージの取得 (続き)</vt:lpstr>
      <vt:lpstr>FUS イメージの取得 (続き)</vt:lpstr>
      <vt:lpstr>FUS イメージの取得 (続き)</vt:lpstr>
      <vt:lpstr>FUS イメージの取得 (続き)</vt:lpstr>
      <vt:lpstr>FUS イメージの更新</vt:lpstr>
      <vt:lpstr>FUS イメージの更新 (続き)</vt:lpstr>
      <vt:lpstr>FUS イメージの更新 (続き)</vt:lpstr>
      <vt:lpstr>WLC のアップデート</vt:lpstr>
      <vt:lpstr>WLC (AireOS) のイメージのファイル名</vt:lpstr>
      <vt:lpstr>WLC イメージの取得</vt:lpstr>
      <vt:lpstr>WLC イメージの取得 (続き)</vt:lpstr>
      <vt:lpstr>WLC イメージの取得 (続き)</vt:lpstr>
      <vt:lpstr>WLC イメージの取得 (続き)</vt:lpstr>
      <vt:lpstr>WLC イメージの取得 (続き)</vt:lpstr>
      <vt:lpstr>WLC イメージの取得 (続き)</vt:lpstr>
      <vt:lpstr>WLC イメージの更新 (続き)</vt:lpstr>
      <vt:lpstr>WLC イメージの更新 (続き)</vt:lpstr>
      <vt:lpstr>WLC イメージの更新 (続き)</vt:lpstr>
      <vt:lpstr>WLC イメージの更新 (続き)</vt:lpstr>
      <vt:lpstr>PowerPoint プレゼンテーション</vt:lpstr>
    </vt:vector>
  </TitlesOfParts>
  <Company>Cisco Systems, Inc.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Toshiya Ando (tosando)</dc:creator>
  <cp:lastModifiedBy>Microsoft Office ユーザー</cp:lastModifiedBy>
  <cp:revision>179</cp:revision>
  <cp:lastPrinted>2016-04-29T20:31:14Z</cp:lastPrinted>
  <dcterms:created xsi:type="dcterms:W3CDTF">2017-10-31T08:30:38Z</dcterms:created>
  <dcterms:modified xsi:type="dcterms:W3CDTF">2017-11-24T06:05:52Z</dcterms:modified>
</cp:coreProperties>
</file>