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30" r:id="rId2"/>
    <p:sldMasterId id="2147484078" r:id="rId3"/>
    <p:sldMasterId id="2147484156" r:id="rId4"/>
    <p:sldMasterId id="2147484199" r:id="rId5"/>
  </p:sldMasterIdLst>
  <p:notesMasterIdLst>
    <p:notesMasterId r:id="rId44"/>
  </p:notesMasterIdLst>
  <p:handoutMasterIdLst>
    <p:handoutMasterId r:id="rId45"/>
  </p:handoutMasterIdLst>
  <p:sldIdLst>
    <p:sldId id="861" r:id="rId6"/>
    <p:sldId id="853" r:id="rId7"/>
    <p:sldId id="854" r:id="rId8"/>
    <p:sldId id="843" r:id="rId9"/>
    <p:sldId id="844" r:id="rId10"/>
    <p:sldId id="845" r:id="rId11"/>
    <p:sldId id="846" r:id="rId12"/>
    <p:sldId id="857" r:id="rId13"/>
    <p:sldId id="842" r:id="rId14"/>
    <p:sldId id="848" r:id="rId15"/>
    <p:sldId id="849" r:id="rId16"/>
    <p:sldId id="850" r:id="rId17"/>
    <p:sldId id="855" r:id="rId18"/>
    <p:sldId id="856" r:id="rId19"/>
    <p:sldId id="851" r:id="rId20"/>
    <p:sldId id="852" r:id="rId21"/>
    <p:sldId id="814" r:id="rId22"/>
    <p:sldId id="806" r:id="rId23"/>
    <p:sldId id="784" r:id="rId24"/>
    <p:sldId id="782" r:id="rId25"/>
    <p:sldId id="821" r:id="rId26"/>
    <p:sldId id="822" r:id="rId27"/>
    <p:sldId id="567" r:id="rId28"/>
    <p:sldId id="831" r:id="rId29"/>
    <p:sldId id="568" r:id="rId30"/>
    <p:sldId id="569" r:id="rId31"/>
    <p:sldId id="778" r:id="rId32"/>
    <p:sldId id="819" r:id="rId33"/>
    <p:sldId id="820" r:id="rId34"/>
    <p:sldId id="824" r:id="rId35"/>
    <p:sldId id="825" r:id="rId36"/>
    <p:sldId id="828" r:id="rId37"/>
    <p:sldId id="827" r:id="rId38"/>
    <p:sldId id="812" r:id="rId39"/>
    <p:sldId id="802" r:id="rId40"/>
    <p:sldId id="804" r:id="rId41"/>
    <p:sldId id="858" r:id="rId42"/>
    <p:sldId id="864" r:id="rId43"/>
  </p:sldIdLst>
  <p:sldSz cx="9144000" cy="5143500" type="screen16x9"/>
  <p:notesSz cx="6805613" cy="99441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07">
          <p15:clr>
            <a:srgbClr val="A4A3A4"/>
          </p15:clr>
        </p15:guide>
        <p15:guide id="2" orient="horz" pos="3053">
          <p15:clr>
            <a:srgbClr val="A4A3A4"/>
          </p15:clr>
        </p15:guide>
        <p15:guide id="3" pos="2741">
          <p15:clr>
            <a:srgbClr val="A4A3A4"/>
          </p15:clr>
        </p15:guide>
        <p15:guide id="4" pos="2453">
          <p15:clr>
            <a:srgbClr val="A4A3A4"/>
          </p15:clr>
        </p15:guide>
        <p15:guide id="5" pos="5558">
          <p15:clr>
            <a:srgbClr val="A4A3A4"/>
          </p15:clr>
        </p15:guide>
        <p15:guide id="6" pos="3998">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61C"/>
    <a:srgbClr val="7C7C7C"/>
    <a:srgbClr val="DC2E25"/>
    <a:srgbClr val="B7695A"/>
    <a:srgbClr val="C38578"/>
    <a:srgbClr val="C30000"/>
    <a:srgbClr val="AB0810"/>
    <a:srgbClr val="FDBE24"/>
    <a:srgbClr val="90BDDB"/>
    <a:srgbClr val="335F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2005" autoAdjust="0"/>
  </p:normalViewPr>
  <p:slideViewPr>
    <p:cSldViewPr snapToGrid="0" snapToObjects="1" showGuides="1">
      <p:cViewPr>
        <p:scale>
          <a:sx n="100" d="100"/>
          <a:sy n="100" d="100"/>
        </p:scale>
        <p:origin x="2424" y="1000"/>
      </p:cViewPr>
      <p:guideLst>
        <p:guide orient="horz" pos="307"/>
        <p:guide orient="horz" pos="3053"/>
        <p:guide pos="2741"/>
        <p:guide pos="2453"/>
        <p:guide pos="5558"/>
        <p:guide pos="3998"/>
      </p:guideLst>
    </p:cSldViewPr>
  </p:slideViewPr>
  <p:notesTextViewPr>
    <p:cViewPr>
      <p:scale>
        <a:sx n="100" d="100"/>
        <a:sy n="100" d="100"/>
      </p:scale>
      <p:origin x="0" y="0"/>
    </p:cViewPr>
  </p:notesTextViewPr>
  <p:sorterViewPr>
    <p:cViewPr>
      <p:scale>
        <a:sx n="93" d="100"/>
        <a:sy n="93" d="100"/>
      </p:scale>
      <p:origin x="0" y="864"/>
    </p:cViewPr>
  </p:sorterViewPr>
  <p:notesViewPr>
    <p:cSldViewPr snapToGrid="0" snapToObjects="1">
      <p:cViewPr varScale="1">
        <p:scale>
          <a:sx n="94" d="100"/>
          <a:sy n="94" d="100"/>
        </p:scale>
        <p:origin x="-3984" y="-67"/>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commentAuthors" Target="commentAuthors.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99" cy="497205"/>
          </a:xfrm>
          <a:prstGeom prst="rect">
            <a:avLst/>
          </a:prstGeom>
        </p:spPr>
        <p:txBody>
          <a:bodyPr vert="horz" lIns="91424" tIns="45712" rIns="91424" bIns="45712" rtlCol="0"/>
          <a:lstStyle>
            <a:lvl1pPr algn="l" fontAlgn="auto">
              <a:spcBef>
                <a:spcPts val="0"/>
              </a:spcBef>
              <a:spcAft>
                <a:spcPts val="0"/>
              </a:spcAft>
              <a:defRPr sz="12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1" y="9445170"/>
            <a:ext cx="2949099" cy="497205"/>
          </a:xfrm>
          <a:prstGeom prst="rect">
            <a:avLst/>
          </a:prstGeom>
        </p:spPr>
        <p:txBody>
          <a:bodyPr vert="horz" lIns="91424" tIns="45712" rIns="91424" bIns="45712"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54940" y="9445170"/>
            <a:ext cx="2949099" cy="497205"/>
          </a:xfrm>
          <a:prstGeom prst="rect">
            <a:avLst/>
          </a:prstGeom>
        </p:spPr>
        <p:txBody>
          <a:bodyPr vert="horz" lIns="91424" tIns="45712" rIns="91424" bIns="45712"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99" cy="497205"/>
          </a:xfrm>
          <a:prstGeom prst="rect">
            <a:avLst/>
          </a:prstGeom>
        </p:spPr>
        <p:txBody>
          <a:bodyPr vert="horz" lIns="91424" tIns="45712" rIns="91424" bIns="45712"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4940" y="0"/>
            <a:ext cx="2949099" cy="497205"/>
          </a:xfrm>
          <a:prstGeom prst="rect">
            <a:avLst/>
          </a:prstGeom>
        </p:spPr>
        <p:txBody>
          <a:bodyPr vert="horz" lIns="91424" tIns="45712" rIns="91424" bIns="45712" rtlCol="0"/>
          <a:lstStyle>
            <a:lvl1pPr algn="r" fontAlgn="auto">
              <a:spcBef>
                <a:spcPts val="0"/>
              </a:spcBef>
              <a:spcAft>
                <a:spcPts val="0"/>
              </a:spcAft>
              <a:defRPr sz="1200">
                <a:latin typeface="+mn-lt"/>
                <a:ea typeface="+mn-ea"/>
                <a:cs typeface="+mn-cs"/>
              </a:defRPr>
            </a:lvl1pPr>
          </a:lstStyle>
          <a:p>
            <a:pPr>
              <a:defRPr/>
            </a:pPr>
            <a:fld id="{CE871364-7944-6345-9CBE-3CABF7C0EB44}" type="datetime1">
              <a:rPr lang="ja-JP" altLang="en-US" smtClean="0"/>
              <a:t>2017/10/25</a:t>
            </a:fld>
            <a:endParaRPr lang="en-US"/>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24" tIns="45712" rIns="91424" bIns="45712" rtlCol="0" anchor="ctr"/>
          <a:lstStyle/>
          <a:p>
            <a:pPr lvl="0"/>
            <a:endParaRPr lang="en-US" noProof="0"/>
          </a:p>
        </p:txBody>
      </p:sp>
      <p:sp>
        <p:nvSpPr>
          <p:cNvPr id="5" name="Notes Placeholder 4"/>
          <p:cNvSpPr>
            <a:spLocks noGrp="1"/>
          </p:cNvSpPr>
          <p:nvPr>
            <p:ph type="body" sz="quarter" idx="3"/>
          </p:nvPr>
        </p:nvSpPr>
        <p:spPr>
          <a:xfrm>
            <a:off x="680562" y="4723449"/>
            <a:ext cx="5444490" cy="4474845"/>
          </a:xfrm>
          <a:prstGeom prst="rect">
            <a:avLst/>
          </a:prstGeom>
        </p:spPr>
        <p:txBody>
          <a:bodyPr vert="horz" lIns="91424" tIns="45712" rIns="91424" bIns="45712"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1" y="9445170"/>
            <a:ext cx="2949099" cy="497205"/>
          </a:xfrm>
          <a:prstGeom prst="rect">
            <a:avLst/>
          </a:prstGeom>
        </p:spPr>
        <p:txBody>
          <a:bodyPr vert="horz" lIns="91424" tIns="45712" rIns="91424" bIns="45712"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4940" y="9445170"/>
            <a:ext cx="2949099" cy="497205"/>
          </a:xfrm>
          <a:prstGeom prst="rect">
            <a:avLst/>
          </a:prstGeom>
        </p:spPr>
        <p:txBody>
          <a:bodyPr vert="horz" lIns="91424" tIns="45712" rIns="91424" bIns="45712"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20000"/>
              </a:lnSpc>
              <a:spcBef>
                <a:spcPts val="0"/>
              </a:spcBef>
              <a:spcAft>
                <a:spcPts val="0"/>
              </a:spcAft>
              <a:buClrTx/>
              <a:buSzTx/>
              <a:buFont typeface="Arial"/>
              <a:buNone/>
              <a:tabLst/>
              <a:defRPr/>
            </a:pPr>
            <a:endParaRPr lang="en-US" altLang="ja-JP"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231221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523571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7226F6-98F0-1140-887A-3E002694E6E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80250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p:cNvSpPr>
            <a:spLocks noGrp="1" noRot="1" noChangeAspect="1" noChangeArrowheads="1" noTextEdit="1"/>
          </p:cNvSpPr>
          <p:nvPr>
            <p:ph type="sldImg"/>
          </p:nvPr>
        </p:nvSpPr>
        <p:spPr>
          <a:xfrm>
            <a:off x="381000" y="685800"/>
            <a:ext cx="6096000" cy="3429000"/>
          </a:xfrm>
          <a:ln/>
        </p:spPr>
      </p:sp>
      <p:sp>
        <p:nvSpPr>
          <p:cNvPr id="975875" name="Rectangle 3"/>
          <p:cNvSpPr>
            <a:spLocks noGrp="1" noChangeArrowheads="1"/>
          </p:cNvSpPr>
          <p:nvPr>
            <p:ph type="body" idx="1"/>
          </p:nvPr>
        </p:nvSpPr>
        <p:spPr>
          <a:xfrm>
            <a:off x="685638" y="4343914"/>
            <a:ext cx="5486727" cy="4114361"/>
          </a:xfrm>
        </p:spPr>
        <p:txBody>
          <a:bodyPr/>
          <a:lstStyle/>
          <a:p>
            <a:endParaRPr lang="en-GB" noProof="1"/>
          </a:p>
        </p:txBody>
      </p:sp>
    </p:spTree>
    <p:extLst>
      <p:ext uri="{BB962C8B-B14F-4D97-AF65-F5344CB8AC3E}">
        <p14:creationId xmlns:p14="http://schemas.microsoft.com/office/powerpoint/2010/main" val="1243533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p:cNvSpPr>
            <a:spLocks noGrp="1" noRot="1" noChangeAspect="1" noChangeArrowheads="1" noTextEdit="1"/>
          </p:cNvSpPr>
          <p:nvPr>
            <p:ph type="sldImg"/>
          </p:nvPr>
        </p:nvSpPr>
        <p:spPr>
          <a:xfrm>
            <a:off x="381000" y="685800"/>
            <a:ext cx="6096000" cy="3429000"/>
          </a:xfrm>
          <a:ln/>
        </p:spPr>
      </p:sp>
      <p:sp>
        <p:nvSpPr>
          <p:cNvPr id="975875" name="Rectangle 3"/>
          <p:cNvSpPr>
            <a:spLocks noGrp="1" noChangeArrowheads="1"/>
          </p:cNvSpPr>
          <p:nvPr>
            <p:ph type="body" idx="1"/>
          </p:nvPr>
        </p:nvSpPr>
        <p:spPr>
          <a:xfrm>
            <a:off x="685638" y="4343914"/>
            <a:ext cx="5486727" cy="4114361"/>
          </a:xfrm>
        </p:spPr>
        <p:txBody>
          <a:bodyPr/>
          <a:lstStyle/>
          <a:p>
            <a:endParaRPr lang="en-GB" noProof="1"/>
          </a:p>
        </p:txBody>
      </p:sp>
    </p:spTree>
    <p:extLst>
      <p:ext uri="{BB962C8B-B14F-4D97-AF65-F5344CB8AC3E}">
        <p14:creationId xmlns:p14="http://schemas.microsoft.com/office/powerpoint/2010/main" val="287678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7226F6-98F0-1140-887A-3E002694E6E3}" type="slidenum">
              <a:rPr kumimoji="1" lang="ja-JP" altLang="en-US" smtClean="0">
                <a:solidFill>
                  <a:prstClr val="black"/>
                </a:solidFill>
              </a:rPr>
              <a:pPr/>
              <a:t>23</a:t>
            </a:fld>
            <a:endParaRPr kumimoji="1" lang="ja-JP" altLang="en-US" dirty="0">
              <a:solidFill>
                <a:prstClr val="black"/>
              </a:solidFill>
            </a:endParaRPr>
          </a:p>
        </p:txBody>
      </p:sp>
    </p:spTree>
    <p:extLst>
      <p:ext uri="{BB962C8B-B14F-4D97-AF65-F5344CB8AC3E}">
        <p14:creationId xmlns:p14="http://schemas.microsoft.com/office/powerpoint/2010/main" val="2540523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850" y="733425"/>
            <a:ext cx="6665913" cy="3749675"/>
          </a:xfrm>
        </p:spPr>
      </p:sp>
      <p:sp>
        <p:nvSpPr>
          <p:cNvPr id="3" name="ノート プレースホルダー 2"/>
          <p:cNvSpPr>
            <a:spLocks noGrp="1"/>
          </p:cNvSpPr>
          <p:nvPr>
            <p:ph type="body" idx="1"/>
          </p:nvPr>
        </p:nvSpPr>
        <p:spPr/>
        <p:txBody>
          <a:bodyPr/>
          <a:lstStyle/>
          <a:p>
            <a:r>
              <a:rPr kumimoji="1" lang="ja-JP" altLang="en-US" baseline="0" dirty="0" smtClean="0">
                <a:latin typeface="メイリオ"/>
                <a:ea typeface="メイリオ"/>
                <a:cs typeface="メイリオ"/>
              </a:rPr>
              <a:t>*クリック*</a:t>
            </a:r>
            <a:endParaRPr kumimoji="1" lang="en-US" altLang="ja-JP" baseline="0" dirty="0" smtClean="0">
              <a:latin typeface="メイリオ"/>
              <a:ea typeface="メイリオ"/>
              <a:cs typeface="メイリオ"/>
            </a:endParaRPr>
          </a:p>
          <a:p>
            <a:r>
              <a:rPr kumimoji="1" lang="ja-JP" altLang="en-US" baseline="0" dirty="0" smtClean="0">
                <a:latin typeface="メイリオ"/>
                <a:ea typeface="メイリオ"/>
                <a:cs typeface="メイリオ"/>
              </a:rPr>
              <a:t>*クリック*</a:t>
            </a:r>
            <a:endParaRPr kumimoji="1" lang="en-US" altLang="ja-JP" baseline="0" dirty="0" smtClean="0">
              <a:latin typeface="メイリオ"/>
              <a:ea typeface="メイリオ"/>
              <a:cs typeface="メイリオ"/>
            </a:endParaRPr>
          </a:p>
          <a:p>
            <a:r>
              <a:rPr kumimoji="1" lang="ja-JP" altLang="en-US" baseline="0" dirty="0" smtClean="0">
                <a:latin typeface="メイリオ"/>
                <a:ea typeface="メイリオ"/>
                <a:cs typeface="メイリオ"/>
              </a:rPr>
              <a:t>この</a:t>
            </a:r>
            <a:r>
              <a:rPr kumimoji="1" lang="en-US" altLang="ja-JP" baseline="0" dirty="0" smtClean="0">
                <a:latin typeface="メイリオ"/>
                <a:ea typeface="メイリオ"/>
                <a:cs typeface="メイリオ"/>
              </a:rPr>
              <a:t>File Trajectory</a:t>
            </a:r>
            <a:r>
              <a:rPr kumimoji="1" lang="ja-JP" altLang="en-US" baseline="0" dirty="0" smtClean="0">
                <a:latin typeface="メイリオ"/>
                <a:ea typeface="メイリオ"/>
                <a:cs typeface="メイリオ"/>
              </a:rPr>
              <a:t>機能では、先程のスライドでお話した不明のファイルが社内ネットワーク上に感染していることを確認出来ます。</a:t>
            </a:r>
            <a:endParaRPr kumimoji="1" lang="en-US" altLang="ja-JP" baseline="0" dirty="0" smtClean="0">
              <a:latin typeface="メイリオ"/>
              <a:ea typeface="メイリオ"/>
              <a:cs typeface="メイリオ"/>
            </a:endParaRPr>
          </a:p>
          <a:p>
            <a:r>
              <a:rPr kumimoji="1" lang="ja-JP" altLang="en-US" baseline="0" dirty="0" smtClean="0">
                <a:latin typeface="メイリオ"/>
                <a:ea typeface="メイリオ"/>
                <a:cs typeface="メイリオ"/>
              </a:rPr>
              <a:t>*クリック*</a:t>
            </a:r>
            <a:endParaRPr kumimoji="1" lang="en-US" altLang="ja-JP" baseline="0" dirty="0" smtClean="0">
              <a:latin typeface="メイリオ"/>
              <a:ea typeface="メイリオ"/>
              <a:cs typeface="メイリオ"/>
            </a:endParaRPr>
          </a:p>
          <a:p>
            <a:r>
              <a:rPr kumimoji="1" lang="ja-JP" altLang="en-US" baseline="0" dirty="0" smtClean="0">
                <a:latin typeface="メイリオ"/>
                <a:ea typeface="メイリオ"/>
                <a:cs typeface="メイリオ"/>
              </a:rPr>
              <a:t>ここでは、その不明なファイルをマルウェアと断定させて頂きますが、これだけの端末にマルウェアが感染していることが確認出来ます。</a:t>
            </a:r>
            <a:endParaRPr kumimoji="1" lang="en-US" altLang="ja-JP" baseline="0" dirty="0" smtClean="0">
              <a:latin typeface="メイリオ"/>
              <a:ea typeface="メイリオ"/>
              <a:cs typeface="メイリオ"/>
            </a:endParaRPr>
          </a:p>
          <a:p>
            <a:r>
              <a:rPr kumimoji="1" lang="ja-JP" altLang="en-US" baseline="0" dirty="0" smtClean="0">
                <a:latin typeface="メイリオ"/>
                <a:ea typeface="メイリオ"/>
                <a:cs typeface="メイリオ"/>
              </a:rPr>
              <a:t>もちろん、マルウェア感染が確認できた際、感染端末をネットワークから切り離し対処が必要となりますが・・・</a:t>
            </a:r>
            <a:endParaRPr kumimoji="1" lang="en-US" altLang="ja-JP" baseline="0" dirty="0" smtClean="0">
              <a:latin typeface="メイリオ"/>
              <a:ea typeface="メイリオ"/>
              <a:cs typeface="メイリオ"/>
            </a:endParaRPr>
          </a:p>
          <a:p>
            <a:r>
              <a:rPr kumimoji="1" lang="ja-JP" altLang="en-US" baseline="0" dirty="0" smtClean="0">
                <a:latin typeface="メイリオ"/>
                <a:ea typeface="メイリオ"/>
                <a:cs typeface="メイリオ"/>
              </a:rPr>
              <a:t>*クリック*</a:t>
            </a:r>
            <a:endParaRPr kumimoji="1" lang="en-US" altLang="ja-JP" baseline="0" dirty="0" smtClean="0">
              <a:latin typeface="メイリオ"/>
              <a:ea typeface="メイリオ"/>
              <a:cs typeface="メイリオ"/>
            </a:endParaRPr>
          </a:p>
          <a:p>
            <a:r>
              <a:rPr kumimoji="1" lang="ja-JP" altLang="en-US" baseline="0" dirty="0" smtClean="0">
                <a:latin typeface="メイリオ"/>
                <a:ea typeface="メイリオ"/>
                <a:cs typeface="メイリオ"/>
              </a:rPr>
              <a:t>ここで問題視すべき点は、マルウェアがネットワーク上に広がったというだけではなく、このプログラムは何をしたか？もしかすると情報漏洩をしたかも知れない。</a:t>
            </a:r>
            <a:endParaRPr kumimoji="1" lang="en-US" altLang="ja-JP" baseline="0" dirty="0" smtClean="0">
              <a:latin typeface="メイリオ"/>
              <a:ea typeface="メイリオ"/>
              <a:cs typeface="メイリオ"/>
            </a:endParaRPr>
          </a:p>
          <a:p>
            <a:r>
              <a:rPr kumimoji="1" lang="ja-JP" altLang="en-US" dirty="0" smtClean="0">
                <a:latin typeface="メイリオ"/>
                <a:ea typeface="メイリオ"/>
                <a:cs typeface="メイリオ"/>
              </a:rPr>
              <a:t>通常であれば、アンチウィルスベンダーに、このマルウェア何をするのか？と確認されるかと思いますが、標的型なので今現在ではなかなか情報が入手することが出来なかったり、もしくは依頼することも出来ないかも知れません。</a:t>
            </a:r>
            <a:endParaRPr kumimoji="1" lang="en-US" altLang="ja-JP" dirty="0" smtClean="0">
              <a:latin typeface="メイリオ"/>
              <a:ea typeface="メイリオ"/>
              <a:cs typeface="メイリオ"/>
            </a:endParaRPr>
          </a:p>
          <a:p>
            <a:r>
              <a:rPr kumimoji="1" lang="ja-JP" altLang="en-US" dirty="0" smtClean="0">
                <a:latin typeface="メイリオ"/>
                <a:ea typeface="メイリオ"/>
                <a:cs typeface="メイリオ"/>
              </a:rPr>
              <a:t>そこで、</a:t>
            </a:r>
            <a:r>
              <a:rPr kumimoji="1" lang="en-US" altLang="ja-JP" dirty="0" err="1" smtClean="0">
                <a:latin typeface="メイリオ"/>
                <a:ea typeface="メイリオ"/>
                <a:cs typeface="メイリオ"/>
              </a:rPr>
              <a:t>FireAMP</a:t>
            </a:r>
            <a:r>
              <a:rPr kumimoji="1" lang="ja-JP" altLang="en-US" dirty="0" smtClean="0">
                <a:latin typeface="メイリオ"/>
                <a:ea typeface="メイリオ"/>
                <a:cs typeface="メイリオ"/>
              </a:rPr>
              <a:t>の中でそのマルウェアを自動的に解析する</a:t>
            </a:r>
            <a:r>
              <a:rPr kumimoji="1" lang="en-US" altLang="ja-JP" dirty="0" smtClean="0">
                <a:latin typeface="メイリオ"/>
                <a:ea typeface="メイリオ"/>
                <a:cs typeface="メイリオ"/>
              </a:rPr>
              <a:t>File Analysis</a:t>
            </a:r>
            <a:r>
              <a:rPr kumimoji="1" lang="ja-JP" altLang="en-US" dirty="0" smtClean="0">
                <a:latin typeface="メイリオ"/>
                <a:ea typeface="メイリオ"/>
                <a:cs typeface="メイリオ"/>
              </a:rPr>
              <a:t>機能があります。</a:t>
            </a:r>
            <a:endParaRPr kumimoji="1" lang="en-US" altLang="ja-JP" dirty="0" smtClean="0">
              <a:latin typeface="メイリオ"/>
              <a:ea typeface="メイリオ"/>
              <a:cs typeface="メイリオ"/>
            </a:endParaRPr>
          </a:p>
          <a:p>
            <a:r>
              <a:rPr kumimoji="1" lang="ja-JP" altLang="en-US" dirty="0" smtClean="0">
                <a:latin typeface="メイリオ"/>
                <a:ea typeface="メイリオ"/>
                <a:cs typeface="メイリオ"/>
              </a:rPr>
              <a:t>*クリック*次ページ</a:t>
            </a:r>
            <a:endParaRPr kumimoji="1" lang="en-US" altLang="ja-JP" dirty="0" smtClean="0">
              <a:latin typeface="メイリオ"/>
              <a:ea typeface="メイリオ"/>
              <a:cs typeface="メイリオ"/>
            </a:endParaRPr>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47368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850" y="733425"/>
            <a:ext cx="6665913" cy="3749675"/>
          </a:xfrm>
        </p:spPr>
      </p:sp>
      <p:sp>
        <p:nvSpPr>
          <p:cNvPr id="3" name="ノート プレースホルダー 2"/>
          <p:cNvSpPr>
            <a:spLocks noGrp="1"/>
          </p:cNvSpPr>
          <p:nvPr>
            <p:ph type="body" idx="1"/>
          </p:nvPr>
        </p:nvSpPr>
        <p:spPr/>
        <p:txBody>
          <a:bodyPr>
            <a:normAutofit/>
          </a:bodyPr>
          <a:lstStyle/>
          <a:p>
            <a:r>
              <a:rPr kumimoji="1" lang="ja-JP" altLang="en-US" dirty="0">
                <a:latin typeface="メイリオ"/>
                <a:ea typeface="メイリオ"/>
                <a:cs typeface="メイリオ"/>
              </a:rPr>
              <a:t>社内でマルウェア感染発生、その時には・・・まず、</a:t>
            </a:r>
            <a:r>
              <a:rPr kumimoji="1" lang="en-US" altLang="ja-JP" dirty="0">
                <a:latin typeface="メイリオ"/>
                <a:ea typeface="メイリオ"/>
                <a:cs typeface="メイリオ"/>
              </a:rPr>
              <a:t>Device Trajectory</a:t>
            </a:r>
            <a:r>
              <a:rPr kumimoji="1" lang="ja-JP" altLang="en-US" dirty="0">
                <a:latin typeface="メイリオ"/>
                <a:ea typeface="メイリオ"/>
                <a:cs typeface="メイリオ"/>
              </a:rPr>
              <a:t>機能・・・</a:t>
            </a:r>
            <a:endParaRPr kumimoji="1" lang="en-US" altLang="ja-JP" dirty="0">
              <a:latin typeface="メイリオ"/>
              <a:ea typeface="メイリオ"/>
              <a:cs typeface="メイリオ"/>
            </a:endParaRPr>
          </a:p>
          <a:p>
            <a:r>
              <a:rPr kumimoji="1" lang="ja-JP" altLang="en-US" dirty="0">
                <a:latin typeface="メイリオ"/>
                <a:ea typeface="メイリオ"/>
                <a:cs typeface="メイリオ"/>
              </a:rPr>
              <a:t>*クリック*</a:t>
            </a:r>
            <a:endParaRPr kumimoji="1" lang="en-US" altLang="ja-JP" dirty="0">
              <a:latin typeface="メイリオ"/>
              <a:ea typeface="メイリオ"/>
              <a:cs typeface="メイリオ"/>
            </a:endParaRPr>
          </a:p>
          <a:p>
            <a:r>
              <a:rPr kumimoji="1" lang="ja-JP" altLang="en-US" dirty="0">
                <a:latin typeface="メイリオ"/>
                <a:ea typeface="メイリオ"/>
                <a:cs typeface="メイリオ"/>
              </a:rPr>
              <a:t>感染端末で何が起こったかを確認できます。</a:t>
            </a:r>
            <a:endParaRPr kumimoji="1" lang="en-US" altLang="ja-JP" dirty="0">
              <a:latin typeface="メイリオ"/>
              <a:ea typeface="メイリオ"/>
              <a:cs typeface="メイリオ"/>
            </a:endParaRPr>
          </a:p>
          <a:p>
            <a:r>
              <a:rPr kumimoji="1" lang="ja-JP" altLang="en-US" dirty="0">
                <a:latin typeface="メイリオ"/>
                <a:ea typeface="メイリオ"/>
                <a:cs typeface="メイリオ"/>
              </a:rPr>
              <a:t>*クリック*</a:t>
            </a:r>
            <a:endParaRPr kumimoji="1" lang="en-US" altLang="ja-JP" dirty="0">
              <a:latin typeface="メイリオ"/>
              <a:ea typeface="メイリオ"/>
              <a:cs typeface="メイリオ"/>
            </a:endParaRPr>
          </a:p>
          <a:p>
            <a:r>
              <a:rPr kumimoji="1" lang="ja-JP" altLang="en-US" dirty="0">
                <a:latin typeface="メイリオ"/>
                <a:ea typeface="メイリオ"/>
                <a:cs typeface="メイリオ"/>
              </a:rPr>
              <a:t>アイエクスプローラーで</a:t>
            </a:r>
            <a:r>
              <a:rPr kumimoji="1" lang="en-US" altLang="ja-JP" dirty="0">
                <a:latin typeface="メイリオ"/>
                <a:ea typeface="メイリオ"/>
                <a:cs typeface="メイリオ"/>
              </a:rPr>
              <a:t>PDF</a:t>
            </a:r>
            <a:r>
              <a:rPr kumimoji="1" lang="ja-JP" altLang="en-US" dirty="0">
                <a:latin typeface="メイリオ"/>
                <a:ea typeface="メイリオ"/>
                <a:cs typeface="メイリオ"/>
              </a:rPr>
              <a:t>がダウンロードされた。</a:t>
            </a:r>
            <a:endParaRPr kumimoji="1" lang="en-US" altLang="ja-JP" dirty="0">
              <a:latin typeface="メイリオ"/>
              <a:ea typeface="メイリオ"/>
              <a:cs typeface="メイリオ"/>
            </a:endParaRPr>
          </a:p>
          <a:p>
            <a:r>
              <a:rPr kumimoji="1" lang="en-US" altLang="ja-JP" dirty="0">
                <a:latin typeface="メイリオ"/>
                <a:ea typeface="メイリオ"/>
                <a:cs typeface="メイリオ"/>
              </a:rPr>
              <a:t>PDF</a:t>
            </a:r>
            <a:r>
              <a:rPr kumimoji="1" lang="ja-JP" altLang="en-US" dirty="0">
                <a:latin typeface="メイリオ"/>
                <a:ea typeface="メイリオ"/>
                <a:cs typeface="メイリオ"/>
              </a:rPr>
              <a:t>を開くとアクロバットリーダーが起動して、*クリック*　何か通信をした後に</a:t>
            </a:r>
            <a:r>
              <a:rPr kumimoji="1" lang="en-US" altLang="ja-JP" dirty="0">
                <a:latin typeface="メイリオ"/>
                <a:ea typeface="メイリオ"/>
                <a:cs typeface="メイリオ"/>
              </a:rPr>
              <a:t>PE</a:t>
            </a:r>
            <a:r>
              <a:rPr kumimoji="1" lang="ja-JP" altLang="en-US" dirty="0">
                <a:latin typeface="メイリオ"/>
                <a:ea typeface="メイリオ"/>
                <a:cs typeface="メイリオ"/>
              </a:rPr>
              <a:t>（</a:t>
            </a:r>
            <a:r>
              <a:rPr kumimoji="1" lang="en-US" altLang="ja-JP" dirty="0">
                <a:latin typeface="メイリオ"/>
                <a:ea typeface="メイリオ"/>
                <a:cs typeface="メイリオ"/>
              </a:rPr>
              <a:t>Windows</a:t>
            </a:r>
            <a:r>
              <a:rPr kumimoji="1" lang="ja-JP" altLang="en-US" dirty="0">
                <a:latin typeface="メイリオ"/>
                <a:ea typeface="メイリオ"/>
                <a:cs typeface="メイリオ"/>
              </a:rPr>
              <a:t>のアプリケーション）など不明なファイルが作られたことが分かります。</a:t>
            </a:r>
            <a:endParaRPr kumimoji="1" lang="en-US" altLang="ja-JP" dirty="0">
              <a:latin typeface="メイリオ"/>
              <a:ea typeface="メイリオ"/>
              <a:cs typeface="メイリオ"/>
            </a:endParaRPr>
          </a:p>
          <a:p>
            <a:r>
              <a:rPr kumimoji="1" lang="ja-JP" altLang="en-US" dirty="0">
                <a:latin typeface="メイリオ"/>
                <a:ea typeface="メイリオ"/>
                <a:cs typeface="メイリオ"/>
              </a:rPr>
              <a:t>通常、単に</a:t>
            </a:r>
            <a:r>
              <a:rPr kumimoji="1" lang="en-US" altLang="ja-JP" dirty="0">
                <a:latin typeface="メイリオ"/>
                <a:ea typeface="メイリオ"/>
                <a:cs typeface="メイリオ"/>
              </a:rPr>
              <a:t>PDF</a:t>
            </a:r>
            <a:r>
              <a:rPr kumimoji="1" lang="ja-JP" altLang="en-US" dirty="0">
                <a:latin typeface="メイリオ"/>
                <a:ea typeface="メイリオ"/>
                <a:cs typeface="メイリオ"/>
              </a:rPr>
              <a:t>を開いただけで</a:t>
            </a:r>
            <a:r>
              <a:rPr kumimoji="1" lang="en-US" altLang="ja-JP" dirty="0">
                <a:latin typeface="メイリオ"/>
                <a:ea typeface="メイリオ"/>
                <a:cs typeface="メイリオ"/>
              </a:rPr>
              <a:t>PE</a:t>
            </a:r>
            <a:r>
              <a:rPr kumimoji="1" lang="ja-JP" altLang="en-US" dirty="0">
                <a:latin typeface="メイリオ"/>
                <a:ea typeface="メイリオ"/>
                <a:cs typeface="メイリオ"/>
              </a:rPr>
              <a:t>（</a:t>
            </a:r>
            <a:r>
              <a:rPr kumimoji="1" lang="en-US" altLang="ja-JP" dirty="0">
                <a:latin typeface="メイリオ"/>
                <a:ea typeface="メイリオ"/>
                <a:cs typeface="メイリオ"/>
              </a:rPr>
              <a:t>Windows</a:t>
            </a:r>
            <a:r>
              <a:rPr kumimoji="1" lang="ja-JP" altLang="en-US" dirty="0">
                <a:latin typeface="メイリオ"/>
                <a:ea typeface="メイリオ"/>
                <a:cs typeface="メイリオ"/>
              </a:rPr>
              <a:t>のアプリケーション）が作られることは異常ですよね？</a:t>
            </a:r>
            <a:endParaRPr kumimoji="1" lang="en-US" altLang="ja-JP" dirty="0">
              <a:latin typeface="メイリオ"/>
              <a:ea typeface="メイリオ"/>
              <a:cs typeface="メイリオ"/>
            </a:endParaRPr>
          </a:p>
          <a:p>
            <a:r>
              <a:rPr kumimoji="1" lang="ja-JP" altLang="en-US" dirty="0">
                <a:latin typeface="メイリオ"/>
                <a:ea typeface="メイリオ"/>
                <a:cs typeface="メイリオ"/>
              </a:rPr>
              <a:t>ここで、通常は何らかの異常や感染があると想定され、この端末をネットワークから切り離し再インストールなど対処し完了とされるかと思います。</a:t>
            </a:r>
            <a:endParaRPr kumimoji="1" lang="en-US" altLang="ja-JP" dirty="0">
              <a:latin typeface="メイリオ"/>
              <a:ea typeface="メイリオ"/>
              <a:cs typeface="メイリオ"/>
            </a:endParaRPr>
          </a:p>
          <a:p>
            <a:r>
              <a:rPr kumimoji="1" lang="ja-JP" altLang="en-US" dirty="0">
                <a:latin typeface="メイリオ"/>
                <a:ea typeface="メイリオ"/>
                <a:cs typeface="メイリオ"/>
              </a:rPr>
              <a:t>この端末のみ対処する事であれば問題ないかと思います。しかし、ここで一番重要なことは、新しく作成された不明なファイル（もしかしたらマルウェアかも知れない）がネットワーク上の他の端末に感染している可能性があるということです。</a:t>
            </a:r>
            <a:endParaRPr kumimoji="1" lang="en-US" altLang="ja-JP" dirty="0">
              <a:latin typeface="メイリオ"/>
              <a:ea typeface="メイリオ"/>
              <a:cs typeface="メイリオ"/>
            </a:endParaRPr>
          </a:p>
          <a:p>
            <a:r>
              <a:rPr kumimoji="1" lang="ja-JP" altLang="en-US" dirty="0">
                <a:latin typeface="メイリオ"/>
                <a:ea typeface="メイリオ"/>
                <a:cs typeface="メイリオ"/>
              </a:rPr>
              <a:t>従って、次に必要な事は、ネットワーク上に同様のファイルなどがないか調べる必要があります。</a:t>
            </a:r>
            <a:endParaRPr kumimoji="1" lang="en-US" altLang="ja-JP" dirty="0">
              <a:latin typeface="メイリオ"/>
              <a:ea typeface="メイリオ"/>
              <a:cs typeface="メイリオ"/>
            </a:endParaRPr>
          </a:p>
          <a:p>
            <a:r>
              <a:rPr kumimoji="1" lang="ja-JP" altLang="en-US" dirty="0">
                <a:latin typeface="メイリオ"/>
                <a:ea typeface="メイリオ"/>
                <a:cs typeface="メイリオ"/>
              </a:rPr>
              <a:t>そこで、次のスライドにあります</a:t>
            </a:r>
            <a:r>
              <a:rPr kumimoji="1" lang="en-US" altLang="ja-JP" dirty="0">
                <a:latin typeface="メイリオ"/>
                <a:ea typeface="メイリオ"/>
                <a:cs typeface="メイリオ"/>
              </a:rPr>
              <a:t>File Trajectory</a:t>
            </a:r>
            <a:r>
              <a:rPr kumimoji="1" lang="ja-JP" altLang="en-US" dirty="0">
                <a:latin typeface="メイリオ"/>
                <a:ea typeface="メイリオ"/>
                <a:cs typeface="メイリオ"/>
              </a:rPr>
              <a:t>を利用します。</a:t>
            </a:r>
            <a:endParaRPr kumimoji="1" lang="en-US" altLang="ja-JP" dirty="0">
              <a:latin typeface="メイリオ"/>
              <a:ea typeface="メイリオ"/>
              <a:cs typeface="メイリオ"/>
            </a:endParaRPr>
          </a:p>
          <a:p>
            <a:endParaRPr kumimoji="1" lang="en-US" altLang="ja-JP" dirty="0">
              <a:latin typeface="メイリオ"/>
              <a:ea typeface="メイリオ"/>
              <a:cs typeface="メイリオ"/>
            </a:endParaRPr>
          </a:p>
          <a:p>
            <a:endParaRPr kumimoji="1" lang="ja-JP" altLang="en-US" dirty="0">
              <a:latin typeface="メイリオ"/>
              <a:ea typeface="メイリオ"/>
              <a:cs typeface="メイリオ"/>
            </a:endParaRPr>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47368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65125" y="674688"/>
            <a:ext cx="6127750" cy="3448050"/>
          </a:xfrm>
        </p:spPr>
      </p:sp>
      <p:sp>
        <p:nvSpPr>
          <p:cNvPr id="3" name="ノート プレースホルダー 2"/>
          <p:cNvSpPr>
            <a:spLocks noGrp="1"/>
          </p:cNvSpPr>
          <p:nvPr>
            <p:ph type="body" idx="1"/>
          </p:nvPr>
        </p:nvSpPr>
        <p:spPr/>
        <p:txBody>
          <a:bodyPr/>
          <a:lstStyle/>
          <a:p>
            <a:endParaRPr kumimoji="1" lang="en-US" altLang="ja-JP" dirty="0" smtClean="0">
              <a:latin typeface="メイリオ"/>
              <a:ea typeface="メイリオ"/>
              <a:cs typeface="メイリオ"/>
            </a:endParaRPr>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402672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147212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normAutofit/>
          </a:bodyPr>
          <a:lstStyle/>
          <a:p>
            <a:endParaRPr lang="en-US" sz="9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fld id="{3B7F683F-D4D6-497E-9895-9DEC0E615E8E}"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837443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専門ベンダーは、自分のところで止められなかったら他の仕組みで止めてください、と</a:t>
            </a:r>
            <a:endParaRPr kumimoji="1" lang="en-US" altLang="ja-JP" dirty="0" smtClean="0"/>
          </a:p>
          <a:p>
            <a:r>
              <a:rPr kumimoji="1" lang="ja-JP" altLang="en-US" dirty="0" smtClean="0"/>
              <a:t>↓</a:t>
            </a:r>
            <a:endParaRPr kumimoji="1" lang="en-US" altLang="ja-JP" dirty="0" smtClean="0"/>
          </a:p>
          <a:p>
            <a:r>
              <a:rPr kumimoji="1" lang="ja-JP" altLang="en-US" dirty="0" smtClean="0"/>
              <a:t>シスコは一社で入口出口内部全ての製品をもっている。　</a:t>
            </a:r>
            <a:r>
              <a:rPr kumimoji="1" lang="en-US" altLang="ja-JP" dirty="0" smtClean="0"/>
              <a:t>=&gt; </a:t>
            </a:r>
            <a:r>
              <a:rPr kumimoji="1" lang="ja-JP" altLang="en-US" dirty="0" smtClean="0"/>
              <a:t>多段的に防御することができる。</a:t>
            </a:r>
            <a:endParaRPr kumimoji="1" lang="en-US" altLang="ja-JP" dirty="0" smtClean="0"/>
          </a:p>
          <a:p>
            <a:r>
              <a:rPr kumimoji="1" lang="ja-JP" altLang="en-US" dirty="0" smtClean="0"/>
              <a:t>なぜ全てのポーションを持っているのかと申しますと、</a:t>
            </a:r>
            <a:endParaRPr kumimoji="1" lang="en-US" altLang="ja-JP" dirty="0" smtClean="0"/>
          </a:p>
          <a:p>
            <a:r>
              <a:rPr kumimoji="1" lang="ja-JP" altLang="en-US" dirty="0" smtClean="0"/>
              <a:t>①セキュリティは情報戦だと思っています。</a:t>
            </a:r>
            <a:endParaRPr kumimoji="1" lang="en-US" altLang="ja-JP" dirty="0" smtClean="0"/>
          </a:p>
          <a:p>
            <a:r>
              <a:rPr kumimoji="1" lang="ja-JP" altLang="en-US" dirty="0" smtClean="0"/>
              <a:t>②一カ所だけでは守り切れない、多段的に防御する必要がある。しかもそれぞれ連携しなければならない。</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4</a:t>
            </a:fld>
            <a:endParaRPr lang="en-US"/>
          </a:p>
        </p:txBody>
      </p:sp>
    </p:spTree>
    <p:extLst>
      <p:ext uri="{BB962C8B-B14F-4D97-AF65-F5344CB8AC3E}">
        <p14:creationId xmlns:p14="http://schemas.microsoft.com/office/powerpoint/2010/main" val="1073219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現在のトレンドは、自宅・サテライトからのリモートアクセス。また拠点におきましては自分の席はなく共有スペース化しているところが多いようです。</a:t>
            </a:r>
            <a:endParaRPr lang="en-US" altLang="ja-JP" dirty="0" smtClean="0"/>
          </a:p>
          <a:p>
            <a:r>
              <a:rPr lang="ja-JP" altLang="en-US" dirty="0" smtClean="0"/>
              <a:t>とんがっている会社さんですと、既にオフィスをもたない会社も存在しているとのことです。どうしても合わなければならないときは、スタバで</a:t>
            </a:r>
            <a:r>
              <a:rPr lang="en-US" altLang="ja-JP" dirty="0" smtClean="0"/>
              <a:t>Meeting</a:t>
            </a:r>
            <a:r>
              <a:rPr lang="ja-JP" altLang="en-US" dirty="0" smtClean="0"/>
              <a:t>、というところもあるようです。</a:t>
            </a:r>
            <a:endParaRPr lang="en-US" altLang="ja-JP" dirty="0" smtClean="0"/>
          </a:p>
          <a:p>
            <a:r>
              <a:rPr lang="ja-JP" altLang="en-US" dirty="0" smtClean="0"/>
              <a:t>さすがにその絵は描けませんので、もう少し緩めで書きました。</a:t>
            </a:r>
            <a:endParaRPr lang="en-US" altLang="ja-JP" dirty="0" smtClean="0"/>
          </a:p>
          <a:p>
            <a:r>
              <a:rPr lang="ja-JP" altLang="en-US" dirty="0" smtClean="0"/>
              <a:t>買ってくださいと申している訳ではありません。</a:t>
            </a:r>
            <a:endParaRPr lang="en-US" altLang="ja-JP" dirty="0" smtClean="0"/>
          </a:p>
          <a:p>
            <a:endParaRPr lang="en-US" dirty="0" smtClean="0"/>
          </a:p>
          <a:p>
            <a:r>
              <a:rPr lang="ja-JP" altLang="en-US" dirty="0" smtClean="0"/>
              <a:t>御社のビジネスはソーシャルメディアが対象ですので、この中で重要となるのはこの３つです。</a:t>
            </a:r>
            <a:endParaRPr lang="en-US" altLang="ja-JP" dirty="0" smtClean="0"/>
          </a:p>
          <a:p>
            <a:r>
              <a:rPr lang="ja-JP" altLang="en-US" dirty="0" smtClean="0"/>
              <a:t>セキュリティの観点からもうしあげると、非常にリスクが高い状況の中でビジネスをされていらっしゃるからです。</a:t>
            </a:r>
            <a:endParaRPr lang="en-US" altLang="ja-JP" dirty="0" smtClean="0"/>
          </a:p>
          <a:p>
            <a:r>
              <a:rPr lang="ja-JP" altLang="en-US" dirty="0" smtClean="0"/>
              <a:t>それから</a:t>
            </a:r>
            <a:r>
              <a:rPr lang="en-US" altLang="ja-JP" dirty="0" smtClean="0"/>
              <a:t>AMP</a:t>
            </a:r>
            <a:r>
              <a:rPr lang="ja-JP" altLang="en-US" dirty="0" smtClean="0"/>
              <a:t>です。このソフトを入れることで、</a:t>
            </a:r>
            <a:r>
              <a:rPr lang="en-US" altLang="ja-JP" dirty="0" smtClean="0"/>
              <a:t>99.2%</a:t>
            </a:r>
            <a:r>
              <a:rPr lang="ja-JP" altLang="en-US" dirty="0" smtClean="0"/>
              <a:t>のマルウェアを防御することができます。</a:t>
            </a:r>
            <a:endParaRPr lang="en-US" altLang="ja-JP" dirty="0" smtClean="0"/>
          </a:p>
          <a:p>
            <a:r>
              <a:rPr lang="ja-JP" altLang="en-US" dirty="0" smtClean="0"/>
              <a:t>またすり抜けたものも、後でそれがマルウェアだとわかると、追って検知することができます。</a:t>
            </a:r>
            <a:endParaRPr lang="en-US" dirty="0"/>
          </a:p>
        </p:txBody>
      </p:sp>
    </p:spTree>
    <p:extLst>
      <p:ext uri="{BB962C8B-B14F-4D97-AF65-F5344CB8AC3E}">
        <p14:creationId xmlns:p14="http://schemas.microsoft.com/office/powerpoint/2010/main" val="300113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ベースのデータがあるので、高品質を担保することができるのです。</a:t>
            </a:r>
            <a:endParaRPr kumimoji="1" lang="en-US" altLang="ja-JP" dirty="0" smtClean="0"/>
          </a:p>
          <a:p>
            <a:endParaRPr kumimoji="1" lang="en-US" altLang="ja-JP" dirty="0" smtClean="0"/>
          </a:p>
          <a:p>
            <a:r>
              <a:rPr kumimoji="1" lang="ja-JP" altLang="en-US" dirty="0" smtClean="0"/>
              <a:t>ここから今お話した</a:t>
            </a:r>
            <a:r>
              <a:rPr kumimoji="1" lang="en-US" altLang="ja-JP" dirty="0" smtClean="0"/>
              <a:t>3</a:t>
            </a:r>
            <a:r>
              <a:rPr kumimoji="1" lang="ja-JP" altLang="en-US" dirty="0" smtClean="0"/>
              <a:t>つのテクノリジー、①</a:t>
            </a:r>
            <a:r>
              <a:rPr kumimoji="1" lang="en-US" altLang="ja-JP" dirty="0" smtClean="0"/>
              <a:t>VPN</a:t>
            </a:r>
            <a:r>
              <a:rPr kumimoji="1" lang="ja-JP" altLang="en-US" dirty="0" smtClean="0"/>
              <a:t>クライアント　②</a:t>
            </a:r>
            <a:r>
              <a:rPr kumimoji="1" lang="en-US" altLang="ja-JP" dirty="0" smtClean="0"/>
              <a:t>CWS</a:t>
            </a:r>
            <a:r>
              <a:rPr kumimoji="1" lang="ja-JP" altLang="en-US" dirty="0" smtClean="0"/>
              <a:t>、③</a:t>
            </a:r>
            <a:r>
              <a:rPr kumimoji="1" lang="en-US" altLang="ja-JP" dirty="0" smtClean="0"/>
              <a:t>AMP</a:t>
            </a:r>
            <a:r>
              <a:rPr kumimoji="1" lang="ja-JP" altLang="en-US" dirty="0" smtClean="0"/>
              <a:t>について少し深掘りしていきます。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FF3A695-27B3-4D47-B884-49B8FC9F9997}" type="slidenum">
              <a:rPr lang="en-US" smtClean="0"/>
              <a:t>7</a:t>
            </a:fld>
            <a:endParaRPr lang="en-US"/>
          </a:p>
        </p:txBody>
      </p:sp>
    </p:spTree>
    <p:extLst>
      <p:ext uri="{BB962C8B-B14F-4D97-AF65-F5344CB8AC3E}">
        <p14:creationId xmlns:p14="http://schemas.microsoft.com/office/powerpoint/2010/main" val="797898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ja-JP"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latin typeface="Calibri"/>
              </a:rPr>
              <a:pPr>
                <a:defRPr/>
              </a:pPr>
              <a:t>8</a:t>
            </a:fld>
            <a:endParaRPr lang="en-US">
              <a:solidFill>
                <a:prstClr val="black"/>
              </a:solidFill>
              <a:latin typeface="Calibri"/>
            </a:endParaRPr>
          </a:p>
        </p:txBody>
      </p:sp>
    </p:spTree>
    <p:extLst>
      <p:ext uri="{BB962C8B-B14F-4D97-AF65-F5344CB8AC3E}">
        <p14:creationId xmlns:p14="http://schemas.microsoft.com/office/powerpoint/2010/main" val="221061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b="0" i="0" kern="1200" dirty="0" smtClean="0">
                <a:solidFill>
                  <a:schemeClr val="tx1"/>
                </a:solidFill>
                <a:effectLst/>
                <a:latin typeface="+mn-lt"/>
                <a:ea typeface="+mn-ea"/>
                <a:cs typeface="+mn-cs"/>
              </a:rPr>
              <a:t>NSS Labs</a:t>
            </a:r>
            <a:r>
              <a:rPr lang="ja-JP" altLang="en-US" sz="1200" b="0" i="0" kern="1200" dirty="0" smtClean="0">
                <a:solidFill>
                  <a:schemeClr val="tx1"/>
                </a:solidFill>
                <a:effectLst/>
                <a:latin typeface="+mn-lt"/>
                <a:ea typeface="+mn-ea"/>
                <a:cs typeface="+mn-cs"/>
              </a:rPr>
              <a:t>は大手独立系のセキュリティ製品のテストおよび研究機関で、第三者機関による業界で最も包括的なテストの実施機関として知られています。実運用環境を想定した研究、分析データは、あらゆる規模の企業や政府機関、組織に提供されます。</a:t>
            </a:r>
            <a:r>
              <a:rPr lang="en-US" altLang="ja-JP" sz="1200" b="0" i="0" kern="1200" dirty="0" smtClean="0">
                <a:solidFill>
                  <a:schemeClr val="tx1"/>
                </a:solidFill>
                <a:effectLst/>
                <a:latin typeface="+mn-lt"/>
                <a:ea typeface="+mn-ea"/>
                <a:cs typeface="+mn-cs"/>
              </a:rPr>
              <a:t>NSS Labs</a:t>
            </a:r>
            <a:r>
              <a:rPr lang="ja-JP" altLang="en-US" sz="1200" b="0" i="0" kern="1200" dirty="0" smtClean="0">
                <a:solidFill>
                  <a:schemeClr val="tx1"/>
                </a:solidFill>
                <a:effectLst/>
                <a:latin typeface="+mn-lt"/>
                <a:ea typeface="+mn-ea"/>
                <a:cs typeface="+mn-cs"/>
              </a:rPr>
              <a:t>のテストは、高度な専門知識を持ち、各種の商用ツールやオープンソース・ツール、独自ツールを駆使するエンジニアによって実施されています。</a:t>
            </a:r>
            <a:endParaRPr lang="en-US" altLang="ja-JP" sz="1200" b="0" i="0" kern="1200" dirty="0" smtClean="0">
              <a:solidFill>
                <a:schemeClr val="tx1"/>
              </a:solidFill>
              <a:effectLst/>
              <a:latin typeface="+mn-lt"/>
              <a:ea typeface="+mn-ea"/>
              <a:cs typeface="+mn-cs"/>
            </a:endParaRPr>
          </a:p>
          <a:p>
            <a:endParaRPr lang="en-US" altLang="ja-JP" sz="1200" b="0" i="0" kern="1200" dirty="0" smtClean="0">
              <a:solidFill>
                <a:schemeClr val="tx1"/>
              </a:solidFill>
              <a:effectLst/>
              <a:latin typeface="+mn-lt"/>
              <a:ea typeface="+mn-ea"/>
              <a:cs typeface="+mn-cs"/>
            </a:endParaRPr>
          </a:p>
          <a:p>
            <a:r>
              <a:rPr lang="ja-JP" altLang="en-US" sz="1200" b="0" i="0" kern="1200" dirty="0" smtClean="0">
                <a:solidFill>
                  <a:schemeClr val="tx1"/>
                </a:solidFill>
                <a:effectLst/>
                <a:latin typeface="+mn-lt"/>
                <a:ea typeface="+mn-ea"/>
                <a:cs typeface="+mn-cs"/>
              </a:rPr>
              <a:t>長ければ長いほどリスクが高い。</a:t>
            </a:r>
            <a:endParaRPr lang="en-US" altLang="ja-JP" sz="1200" b="0" i="0" kern="1200" dirty="0" smtClean="0">
              <a:solidFill>
                <a:schemeClr val="tx1"/>
              </a:solidFill>
              <a:effectLst/>
              <a:latin typeface="+mn-lt"/>
              <a:ea typeface="+mn-ea"/>
              <a:cs typeface="+mn-cs"/>
            </a:endParaRPr>
          </a:p>
          <a:p>
            <a:endParaRPr kumimoji="1" lang="en-US" altLang="ja-JP" sz="1200" b="0" i="0" kern="1200" dirty="0" smtClean="0">
              <a:solidFill>
                <a:schemeClr val="tx1"/>
              </a:solidFill>
              <a:effectLst/>
              <a:latin typeface="+mn-lt"/>
              <a:ea typeface="+mn-ea"/>
              <a:cs typeface="+mn-cs"/>
            </a:endParaRPr>
          </a:p>
          <a:p>
            <a:r>
              <a:rPr kumimoji="1" lang="en-US" altLang="ja-JP" dirty="0" smtClean="0"/>
              <a:t>Product</a:t>
            </a:r>
            <a:r>
              <a:rPr kumimoji="1" lang="en-US" altLang="ja-JP" baseline="0" dirty="0" smtClean="0"/>
              <a:t> A: Checkpoint Software 13500</a:t>
            </a:r>
          </a:p>
          <a:p>
            <a:r>
              <a:rPr kumimoji="1" lang="en-US" altLang="ja-JP" baseline="0" dirty="0" smtClean="0"/>
              <a:t>Cisco:  </a:t>
            </a:r>
            <a:r>
              <a:rPr kumimoji="1" lang="en-US" altLang="ja-JP" baseline="0" dirty="0" err="1" smtClean="0"/>
              <a:t>FirePOWER</a:t>
            </a:r>
            <a:r>
              <a:rPr kumimoji="1" lang="en-US" altLang="ja-JP" baseline="0" dirty="0" smtClean="0"/>
              <a:t> 8120 with AMP</a:t>
            </a:r>
          </a:p>
          <a:p>
            <a:r>
              <a:rPr kumimoji="1" lang="en-US" altLang="ja-JP" baseline="0" dirty="0" smtClean="0"/>
              <a:t>Product B: FireEye NX10450 and EX8420</a:t>
            </a:r>
          </a:p>
          <a:p>
            <a:r>
              <a:rPr kumimoji="1" lang="en-US" altLang="ja-JP" baseline="0" dirty="0" smtClean="0"/>
              <a:t>Product C: Fortinet </a:t>
            </a:r>
            <a:r>
              <a:rPr kumimoji="1" lang="en-US" altLang="ja-JP" baseline="0" dirty="0" err="1" smtClean="0"/>
              <a:t>FortiGate</a:t>
            </a:r>
            <a:r>
              <a:rPr kumimoji="1" lang="en-US" altLang="ja-JP" baseline="0" dirty="0" smtClean="0"/>
              <a:t> 500D</a:t>
            </a:r>
          </a:p>
          <a:p>
            <a:r>
              <a:rPr kumimoji="1" lang="en-US" altLang="ja-JP" baseline="0" dirty="0" smtClean="0"/>
              <a:t>Product D: Fortinet </a:t>
            </a:r>
            <a:r>
              <a:rPr kumimoji="1" lang="en-US" altLang="ja-JP" baseline="0" dirty="0" err="1" smtClean="0"/>
              <a:t>FOrtiGate</a:t>
            </a:r>
            <a:r>
              <a:rPr kumimoji="1" lang="en-US" altLang="ja-JP" baseline="0" dirty="0" smtClean="0"/>
              <a:t> 3000D</a:t>
            </a:r>
          </a:p>
          <a:p>
            <a:r>
              <a:rPr kumimoji="1" lang="en-US" altLang="ja-JP" baseline="0" dirty="0" smtClean="0"/>
              <a:t>Product E: </a:t>
            </a:r>
            <a:r>
              <a:rPr kumimoji="1" lang="en-US" altLang="ja-JP" baseline="0" dirty="0" err="1" smtClean="0"/>
              <a:t>Lastline</a:t>
            </a:r>
            <a:r>
              <a:rPr kumimoji="1" lang="en-US" altLang="ja-JP" baseline="0" dirty="0" smtClean="0"/>
              <a:t> Enterprise</a:t>
            </a:r>
          </a:p>
          <a:p>
            <a:r>
              <a:rPr kumimoji="1" lang="en-US" altLang="ja-JP" baseline="0" dirty="0" smtClean="0"/>
              <a:t>Product F: Palo Alto Networks 5020 – Inline Module</a:t>
            </a:r>
          </a:p>
          <a:p>
            <a:r>
              <a:rPr kumimoji="1" lang="en-US" altLang="ja-JP" baseline="0" dirty="0" smtClean="0"/>
              <a:t>Product G: Palo Alto Networks 5020 – Tap Module</a:t>
            </a:r>
          </a:p>
          <a:p>
            <a:r>
              <a:rPr kumimoji="1" lang="en-US" altLang="ja-JP" baseline="0" dirty="0" smtClean="0"/>
              <a:t>Product H: Trend Micro Deep Discovery 4000 </a:t>
            </a:r>
          </a:p>
          <a:p>
            <a:endParaRPr kumimoji="1" lang="en-US" altLang="ja-JP" dirty="0" smtClean="0"/>
          </a:p>
          <a:p>
            <a:endParaRPr kumimoji="1" lang="ja-JP" altLang="en-US" dirty="0" smtClean="0"/>
          </a:p>
          <a:p>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62EF5F4-9213-4B97-AA3F-0CDE96C1AC2C}" type="slidenum">
              <a:rPr lang="en-US" smtClean="0"/>
              <a:t>11</a:t>
            </a:fld>
            <a:endParaRPr lang="en-US"/>
          </a:p>
        </p:txBody>
      </p:sp>
    </p:spTree>
    <p:extLst>
      <p:ext uri="{BB962C8B-B14F-4D97-AF65-F5344CB8AC3E}">
        <p14:creationId xmlns:p14="http://schemas.microsoft.com/office/powerpoint/2010/main" val="1467376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EPS in action.  After a suspicious host is identified through</a:t>
            </a:r>
            <a:r>
              <a:rPr lang="en-US" baseline="0" dirty="0" smtClean="0"/>
              <a:t> </a:t>
            </a:r>
            <a:r>
              <a:rPr lang="en-US" baseline="0" dirty="0" err="1" smtClean="0"/>
              <a:t>behaviour</a:t>
            </a:r>
            <a:r>
              <a:rPr lang="en-US" baseline="0" dirty="0" smtClean="0"/>
              <a:t> analysis a quarantine action reassigns the security group of the host to ‘suspicious’ and a new policy is in place for the host.  This new security group is maintained even after the host moves to another section of the network.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a:t>
            </a:fld>
            <a:endParaRPr lang="en-US"/>
          </a:p>
        </p:txBody>
      </p:sp>
    </p:spTree>
    <p:extLst>
      <p:ext uri="{BB962C8B-B14F-4D97-AF65-F5344CB8AC3E}">
        <p14:creationId xmlns:p14="http://schemas.microsoft.com/office/powerpoint/2010/main" val="520042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337491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emf"/><Relationship Id="rId3" Type="http://schemas.openxmlformats.org/officeDocument/2006/relationships/image" Target="../media/image8.emf"/></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eg"/><Relationship Id="rId3" Type="http://schemas.openxmlformats.org/officeDocument/2006/relationships/image" Target="../media/image8.emf"/></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 Id="rId3" Type="http://schemas.openxmlformats.org/officeDocument/2006/relationships/image" Target="../media/image11.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emf"/><Relationship Id="rId3" Type="http://schemas.openxmlformats.org/officeDocument/2006/relationships/image" Target="../media/image8.emf"/></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eg"/><Relationship Id="rId3" Type="http://schemas.openxmlformats.org/officeDocument/2006/relationships/image" Target="../media/image8.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emf"/></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88500548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047600002"/>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203728666"/>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60">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2"/>
            <a:ext cx="7972248" cy="2278837"/>
          </a:xfrm>
          <a:prstGeom prst="rect">
            <a:avLst/>
          </a:prstGeom>
        </p:spPr>
        <p:txBody>
          <a:bodyPr anchor="ctr">
            <a:noAutofit/>
          </a:bodyPr>
          <a:lstStyle>
            <a:lvl1pPr marL="183596" indent="-39995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4117188665"/>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1"/>
            <a:ext cx="3820348" cy="2265389"/>
          </a:xfrm>
        </p:spPr>
        <p:txBody>
          <a:bodyPr lIns="61715" tIns="34288" rIns="61715" bIns="34288" rtlCol="0" anchor="ctr">
            <a:noAutofit/>
          </a:bodyPr>
          <a:lstStyle>
            <a:lvl1pPr marL="0" indent="0" algn="l" defTabSz="685731"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1"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cxnSp>
        <p:nvCxnSpPr>
          <p:cNvPr id="6" name="Straight Connector 4"/>
          <p:cNvCxnSpPr/>
          <p:nvPr userDrawn="1"/>
        </p:nvCxnSpPr>
        <p:spPr>
          <a:xfrm>
            <a:off x="4600575" y="609602"/>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189787"/>
      </p:ext>
    </p:extLst>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9"/>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smtClean="0"/>
              <a:t>アイコンをクリックして表を追加</a:t>
            </a:r>
            <a:endParaRPr lang="en-GB" noProof="0" dirty="0"/>
          </a:p>
        </p:txBody>
      </p:sp>
      <p:sp>
        <p:nvSpPr>
          <p:cNvPr id="6" name="Text Placeholder 9"/>
          <p:cNvSpPr>
            <a:spLocks noGrp="1"/>
          </p:cNvSpPr>
          <p:nvPr>
            <p:ph type="body" sz="quarter" idx="11" hasCustomPrompt="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735899071"/>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アイコンをクリックしてグラフを追加</a:t>
            </a:r>
            <a:endParaRPr lang="en-US" noProof="0" dirty="0"/>
          </a:p>
        </p:txBody>
      </p:sp>
      <p:sp>
        <p:nvSpPr>
          <p:cNvPr id="7" name="Text Placeholder 9"/>
          <p:cNvSpPr>
            <a:spLocks noGrp="1"/>
          </p:cNvSpPr>
          <p:nvPr>
            <p:ph type="body" sz="quarter" idx="11" hasCustomPrompt="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444901160"/>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5"/>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ja-JP" altLang="en-US" noProof="0" smtClean="0"/>
              <a:t>アイコンをクリックしてグラフを追加</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211644785"/>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958747551"/>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Oval 2"/>
          <p:cNvSpPr/>
          <p:nvPr/>
        </p:nvSpPr>
        <p:spPr>
          <a:xfrm>
            <a:off x="6085117"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auto">
              <a:spcBef>
                <a:spcPts val="0"/>
              </a:spcBef>
              <a:spcAft>
                <a:spcPts val="0"/>
              </a:spcAft>
            </a:pPr>
            <a:endParaRPr lang="en-US" sz="1800" dirty="0" smtClean="0">
              <a:solidFill>
                <a:srgbClr val="FFFFFF"/>
              </a:solidFill>
              <a:cs typeface="Arial"/>
            </a:endParaRPr>
          </a:p>
        </p:txBody>
      </p:sp>
      <p:sp>
        <p:nvSpPr>
          <p:cNvPr id="4" name="Oval 3"/>
          <p:cNvSpPr/>
          <p:nvPr/>
        </p:nvSpPr>
        <p:spPr>
          <a:xfrm>
            <a:off x="3423231"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auto">
              <a:spcBef>
                <a:spcPts val="0"/>
              </a:spcBef>
              <a:spcAft>
                <a:spcPts val="0"/>
              </a:spcAft>
            </a:pPr>
            <a:endParaRPr lang="en-US" sz="1800" dirty="0" smtClean="0">
              <a:solidFill>
                <a:srgbClr val="FFFFFF"/>
              </a:solidFill>
              <a:cs typeface="Arial"/>
            </a:endParaRPr>
          </a:p>
        </p:txBody>
      </p:sp>
      <p:sp>
        <p:nvSpPr>
          <p:cNvPr id="7" name="Oval 6"/>
          <p:cNvSpPr/>
          <p:nvPr/>
        </p:nvSpPr>
        <p:spPr>
          <a:xfrm>
            <a:off x="764272"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auto">
              <a:spcBef>
                <a:spcPts val="0"/>
              </a:spcBef>
              <a:spcAft>
                <a:spcPts val="0"/>
              </a:spcAft>
            </a:pPr>
            <a:endParaRPr lang="en-US" sz="1800" dirty="0" smtClean="0">
              <a:solidFill>
                <a:srgbClr val="FFFFFF"/>
              </a:solidFill>
              <a:cs typeface="Arial"/>
            </a:endParaRPr>
          </a:p>
        </p:txBody>
      </p:sp>
      <p:sp>
        <p:nvSpPr>
          <p:cNvPr id="17" name="Text Placeholder 17"/>
          <p:cNvSpPr>
            <a:spLocks noGrp="1"/>
          </p:cNvSpPr>
          <p:nvPr>
            <p:ph type="body" sz="quarter" idx="11" hasCustomPrompt="1"/>
          </p:nvPr>
        </p:nvSpPr>
        <p:spPr>
          <a:xfrm>
            <a:off x="777486" y="2800143"/>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5"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1"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772944260"/>
      </p:ext>
    </p:extLst>
  </p:cSld>
  <p:clrMapOvr>
    <a:masterClrMapping/>
  </p:clrMapOvr>
  <p:transition spd="slow">
    <p:wip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43" name="Oval 42"/>
          <p:cNvSpPr/>
          <p:nvPr/>
        </p:nvSpPr>
        <p:spPr>
          <a:xfrm>
            <a:off x="77482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685800" fontAlgn="auto">
              <a:spcBef>
                <a:spcPts val="0"/>
              </a:spcBef>
              <a:spcAft>
                <a:spcPts val="0"/>
              </a:spcAft>
              <a:defRPr/>
            </a:pPr>
            <a:endParaRPr lang="en-US" sz="1800" kern="0">
              <a:solidFill>
                <a:prstClr val="white"/>
              </a:solidFill>
              <a:latin typeface="Arial"/>
              <a:ea typeface="+mn-ea"/>
              <a:cs typeface="+mn-cs"/>
            </a:endParaRPr>
          </a:p>
        </p:txBody>
      </p:sp>
      <p:sp>
        <p:nvSpPr>
          <p:cNvPr id="44" name="Oval 43"/>
          <p:cNvSpPr/>
          <p:nvPr/>
        </p:nvSpPr>
        <p:spPr>
          <a:xfrm>
            <a:off x="3422843"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685800" fontAlgn="auto">
              <a:spcBef>
                <a:spcPts val="0"/>
              </a:spcBef>
              <a:spcAft>
                <a:spcPts val="0"/>
              </a:spcAft>
              <a:defRPr/>
            </a:pPr>
            <a:endParaRPr lang="en-US" sz="1800" kern="0">
              <a:solidFill>
                <a:prstClr val="white"/>
              </a:solidFill>
              <a:latin typeface="Arial"/>
              <a:ea typeface="+mn-ea"/>
              <a:cs typeface="+mn-cs"/>
            </a:endParaRPr>
          </a:p>
        </p:txBody>
      </p:sp>
      <p:sp>
        <p:nvSpPr>
          <p:cNvPr id="45" name="Oval 44"/>
          <p:cNvSpPr/>
          <p:nvPr/>
        </p:nvSpPr>
        <p:spPr>
          <a:xfrm>
            <a:off x="6087360"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685800" fontAlgn="auto">
              <a:spcBef>
                <a:spcPts val="0"/>
              </a:spcBef>
              <a:spcAft>
                <a:spcPts val="0"/>
              </a:spcAft>
              <a:defRPr/>
            </a:pPr>
            <a:endParaRPr lang="en-US" sz="1800" kern="0">
              <a:solidFill>
                <a:prstClr val="white"/>
              </a:solidFill>
              <a:latin typeface="Arial"/>
              <a:ea typeface="+mn-ea"/>
              <a:cs typeface="+mn-cs"/>
            </a:endParaRPr>
          </a:p>
        </p:txBody>
      </p:sp>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8" y="3873139"/>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6"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1321292585"/>
      </p:ext>
    </p:extLst>
  </p:cSld>
  <p:clrMapOvr>
    <a:masterClrMapping/>
  </p:clrMapOvr>
  <p:transition spd="slow">
    <p:wip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
        <p:nvSpPr>
          <p:cNvPr id="6" name="Text Placeholder 2"/>
          <p:cNvSpPr>
            <a:spLocks noGrp="1"/>
          </p:cNvSpPr>
          <p:nvPr>
            <p:ph type="body" sz="quarter" idx="11" hasCustomPrompt="1"/>
          </p:nvPr>
        </p:nvSpPr>
        <p:spPr bwMode="auto">
          <a:xfrm>
            <a:off x="500064" y="3476648"/>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796"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37904752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4147258287"/>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4" y="301038"/>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
        <p:nvSpPr>
          <p:cNvPr id="4" name="Text Placeholder 3"/>
          <p:cNvSpPr>
            <a:spLocks noGrp="1"/>
          </p:cNvSpPr>
          <p:nvPr>
            <p:ph type="body" sz="quarter" idx="11" hasCustomPrompt="1"/>
          </p:nvPr>
        </p:nvSpPr>
        <p:spPr>
          <a:xfrm>
            <a:off x="448786" y="3054518"/>
            <a:ext cx="8364236" cy="560153"/>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787351033"/>
      </p:ext>
    </p:extLst>
  </p:cSld>
  <p:clrMapOvr>
    <a:masterClrMapping/>
  </p:clrMapOvr>
  <p:transition spd="slow">
    <p:wip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Tree>
    <p:extLst>
      <p:ext uri="{BB962C8B-B14F-4D97-AF65-F5344CB8AC3E}">
        <p14:creationId xmlns:p14="http://schemas.microsoft.com/office/powerpoint/2010/main" val="241956495"/>
      </p:ext>
    </p:extLst>
  </p:cSld>
  <p:clrMapOvr>
    <a:masterClrMapping/>
  </p:clrMapOvr>
  <p:transition spd="slow">
    <p:wip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2"/>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Tree>
    <p:extLst>
      <p:ext uri="{BB962C8B-B14F-4D97-AF65-F5344CB8AC3E}">
        <p14:creationId xmlns:p14="http://schemas.microsoft.com/office/powerpoint/2010/main" val="307291392"/>
      </p:ext>
    </p:extLst>
  </p:cSld>
  <p:clrMapOvr>
    <a:masterClrMapping/>
  </p:clrMapOvr>
  <p:transition spd="slow">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1"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189" fontAlgn="auto">
              <a:spcBef>
                <a:spcPts val="0"/>
              </a:spcBef>
              <a:spcAft>
                <a:spcPts val="0"/>
              </a:spcAft>
              <a:defRPr/>
            </a:pPr>
            <a:endParaRPr lang="en-US" sz="1800">
              <a:solidFill>
                <a:srgbClr val="FFFFFF"/>
              </a:solidFill>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189"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1900239"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プレースホルダーまでドラッグするかアイコンをクリックして図を追加</a:t>
            </a:r>
            <a:endParaRPr lang="en-US" noProof="0" dirty="0"/>
          </a:p>
        </p:txBody>
      </p:sp>
      <p:sp>
        <p:nvSpPr>
          <p:cNvPr id="11" name="Title 10"/>
          <p:cNvSpPr>
            <a:spLocks noGrp="1"/>
          </p:cNvSpPr>
          <p:nvPr>
            <p:ph type="title" hasCustomPrompt="1"/>
          </p:nvPr>
        </p:nvSpPr>
        <p:spPr>
          <a:xfrm>
            <a:off x="2065872"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
        <p:nvSpPr>
          <p:cNvPr id="6" name="Rectangle 22"/>
          <p:cNvSpPr/>
          <p:nvPr userDrawn="1"/>
        </p:nvSpPr>
        <p:spPr>
          <a:xfrm>
            <a:off x="1891875" y="3595765"/>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457189" fontAlgn="auto">
              <a:spcBef>
                <a:spcPts val="0"/>
              </a:spcBef>
              <a:spcAft>
                <a:spcPts val="0"/>
              </a:spcAft>
            </a:pPr>
            <a:endParaRPr lang="en-US" sz="1800">
              <a:solidFill>
                <a:srgbClr val="FFFFFF"/>
              </a:solidFill>
            </a:endParaRPr>
          </a:p>
        </p:txBody>
      </p:sp>
      <p:sp>
        <p:nvSpPr>
          <p:cNvPr id="7" name="Rectangle 7"/>
          <p:cNvSpPr>
            <a:spLocks noChangeArrowheads="1"/>
          </p:cNvSpPr>
          <p:nvPr userDrawn="1"/>
        </p:nvSpPr>
        <p:spPr bwMode="ltGray">
          <a:xfrm>
            <a:off x="8662387" y="4912216"/>
            <a:ext cx="218983" cy="154535"/>
          </a:xfrm>
          <a:prstGeom prst="rect">
            <a:avLst/>
          </a:prstGeom>
          <a:noFill/>
          <a:ln w="9525" algn="ctr">
            <a:noFill/>
            <a:miter lim="800000"/>
            <a:headEnd/>
            <a:tailEnd/>
          </a:ln>
          <a:effectLst/>
        </p:spPr>
        <p:txBody>
          <a:bodyPr wrap="none" lIns="61601" tIns="30800" rIns="61601" bIns="30800" anchor="b">
            <a:spAutoFit/>
          </a:bodyPr>
          <a:lstStyle/>
          <a:p>
            <a:pPr algn="r" defTabSz="610857" fontAlgn="auto">
              <a:spcBef>
                <a:spcPts val="0"/>
              </a:spcBef>
              <a:spcAft>
                <a:spcPts val="0"/>
              </a:spcAft>
            </a:pPr>
            <a:fld id="{DFCF27A5-1A5B-48D3-A060-2758FFBB1ADD}" type="slidenum">
              <a:rPr lang="en-US" sz="600">
                <a:solidFill>
                  <a:srgbClr val="2968AF"/>
                </a:solidFill>
                <a:latin typeface="Arial"/>
                <a:ea typeface="+mn-ea"/>
                <a:cs typeface="+mn-cs"/>
              </a:rPr>
              <a:pPr algn="r" defTabSz="610857" fontAlgn="auto">
                <a:spcBef>
                  <a:spcPts val="0"/>
                </a:spcBef>
                <a:spcAft>
                  <a:spcPts val="0"/>
                </a:spcAft>
              </a:pPr>
              <a:t>‹#›</a:t>
            </a:fld>
            <a:endParaRPr lang="en-US" sz="600" dirty="0">
              <a:solidFill>
                <a:srgbClr val="2968AF"/>
              </a:solidFill>
              <a:latin typeface="Arial"/>
              <a:ea typeface="+mn-ea"/>
              <a:cs typeface="+mn-cs"/>
            </a:endParaRPr>
          </a:p>
        </p:txBody>
      </p:sp>
      <p:sp>
        <p:nvSpPr>
          <p:cNvPr id="8" name="Rectangle 5"/>
          <p:cNvSpPr>
            <a:spLocks noChangeArrowheads="1"/>
          </p:cNvSpPr>
          <p:nvPr userDrawn="1"/>
        </p:nvSpPr>
        <p:spPr bwMode="ltGray">
          <a:xfrm>
            <a:off x="7826082" y="4932106"/>
            <a:ext cx="749570" cy="154530"/>
          </a:xfrm>
          <a:prstGeom prst="rect">
            <a:avLst/>
          </a:prstGeom>
          <a:noFill/>
          <a:ln w="9525">
            <a:noFill/>
            <a:miter lim="800000"/>
            <a:headEnd/>
            <a:tailEnd/>
          </a:ln>
          <a:effectLst/>
        </p:spPr>
        <p:txBody>
          <a:bodyPr wrap="none" lIns="61598" tIns="30798" rIns="61598" bIns="30798" anchor="b">
            <a:spAutoFit/>
          </a:bodyPr>
          <a:lstStyle/>
          <a:p>
            <a:pPr algn="r" defTabSz="610831"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9" name="Rectangle 7"/>
          <p:cNvSpPr>
            <a:spLocks noChangeArrowheads="1"/>
          </p:cNvSpPr>
          <p:nvPr userDrawn="1"/>
        </p:nvSpPr>
        <p:spPr bwMode="ltGray">
          <a:xfrm>
            <a:off x="8662393" y="4929028"/>
            <a:ext cx="218977" cy="154530"/>
          </a:xfrm>
          <a:prstGeom prst="rect">
            <a:avLst/>
          </a:prstGeom>
          <a:noFill/>
          <a:ln w="9525" algn="ctr">
            <a:noFill/>
            <a:miter lim="800000"/>
            <a:headEnd/>
            <a:tailEnd/>
          </a:ln>
          <a:effectLst/>
        </p:spPr>
        <p:txBody>
          <a:bodyPr wrap="none" lIns="61598" tIns="30798" rIns="61598" bIns="30798" anchor="b">
            <a:spAutoFit/>
          </a:bodyPr>
          <a:lstStyle/>
          <a:p>
            <a:pPr algn="r" defTabSz="610831"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831" fontAlgn="auto">
                <a:spcBef>
                  <a:spcPts val="0"/>
                </a:spcBef>
                <a:spcAft>
                  <a:spcPts val="0"/>
                </a:spcAft>
              </a:pPr>
              <a:t>‹#›</a:t>
            </a:fld>
            <a:endParaRPr lang="en-US" sz="600" dirty="0">
              <a:solidFill>
                <a:srgbClr val="FFFFFF"/>
              </a:solidFill>
              <a:latin typeface="Arial"/>
              <a:ea typeface="+mn-ea"/>
              <a:cs typeface="CiscoSans Thin"/>
            </a:endParaRPr>
          </a:p>
        </p:txBody>
      </p:sp>
      <p:sp>
        <p:nvSpPr>
          <p:cNvPr id="10" name="Rectangle 4"/>
          <p:cNvSpPr>
            <a:spLocks noChangeArrowheads="1"/>
          </p:cNvSpPr>
          <p:nvPr userDrawn="1"/>
        </p:nvSpPr>
        <p:spPr bwMode="ltGray">
          <a:xfrm>
            <a:off x="292044"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31" fontAlgn="auto">
              <a:spcBef>
                <a:spcPts val="0"/>
              </a:spcBef>
              <a:spcAft>
                <a:spcPts val="0"/>
              </a:spcAft>
            </a:pPr>
            <a:r>
              <a:rPr lang="en-US" sz="600" dirty="0" smtClean="0">
                <a:solidFill>
                  <a:srgbClr val="FFFFFF"/>
                </a:solidFill>
                <a:latin typeface="Arial"/>
                <a:ea typeface="+mn-ea"/>
                <a:cs typeface="CiscoSans Thin"/>
              </a:rPr>
              <a:t>© 2013-2014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3090835086"/>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1" y="23336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189"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60"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ja-JP" altLang="en-US" noProof="0" smtClean="0"/>
              <a:t>プレースホルダーまでドラッグするかアイコンをクリックして図を追加</a:t>
            </a:r>
            <a:endParaRPr lang="en-US" noProof="0" dirty="0"/>
          </a:p>
        </p:txBody>
      </p:sp>
      <p:sp>
        <p:nvSpPr>
          <p:cNvPr id="9" name="Title 8"/>
          <p:cNvSpPr>
            <a:spLocks noGrp="1"/>
          </p:cNvSpPr>
          <p:nvPr>
            <p:ph type="title" hasCustomPrompt="1"/>
          </p:nvPr>
        </p:nvSpPr>
        <p:spPr>
          <a:xfrm>
            <a:off x="430936" y="2480694"/>
            <a:ext cx="6729865" cy="1614419"/>
          </a:xfrm>
        </p:spPr>
        <p:txBody>
          <a:bodyPr>
            <a:noAutofit/>
          </a:bodyPr>
          <a:lstStyle>
            <a:lvl1pPr marL="0" marR="0" indent="0" algn="l" defTabSz="685760"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
        <p:nvSpPr>
          <p:cNvPr id="5" name="Rectangle 4"/>
          <p:cNvSpPr>
            <a:spLocks noChangeArrowheads="1"/>
          </p:cNvSpPr>
          <p:nvPr userDrawn="1"/>
        </p:nvSpPr>
        <p:spPr bwMode="ltGray">
          <a:xfrm>
            <a:off x="292043" y="4916595"/>
            <a:ext cx="3420515" cy="154535"/>
          </a:xfrm>
          <a:prstGeom prst="rect">
            <a:avLst/>
          </a:prstGeom>
          <a:noFill/>
          <a:ln w="9525">
            <a:noFill/>
            <a:miter lim="800000"/>
            <a:headEnd/>
            <a:tailEnd/>
          </a:ln>
          <a:effectLst/>
        </p:spPr>
        <p:txBody>
          <a:bodyPr wrap="square" lIns="61601" tIns="30800" rIns="61601" bIns="30800" anchor="b" anchorCtr="0">
            <a:spAutoFit/>
          </a:bodyPr>
          <a:lstStyle/>
          <a:p>
            <a:pPr defTabSz="610857" fontAlgn="auto">
              <a:spcBef>
                <a:spcPts val="0"/>
              </a:spcBef>
              <a:spcAft>
                <a:spcPts val="0"/>
              </a:spcAft>
            </a:pPr>
            <a:r>
              <a:rPr lang="en-US" sz="600" dirty="0" smtClean="0">
                <a:solidFill>
                  <a:srgbClr val="2968AF"/>
                </a:solidFill>
                <a:latin typeface="Arial"/>
                <a:ea typeface="+mn-ea"/>
                <a:cs typeface="+mn-cs"/>
              </a:rPr>
              <a:t>© 2013  Cisco and/or its affiliates. All rights reserved.</a:t>
            </a:r>
            <a:endParaRPr lang="en-US" sz="600" dirty="0">
              <a:solidFill>
                <a:srgbClr val="2968AF"/>
              </a:solidFill>
              <a:latin typeface="Arial"/>
              <a:ea typeface="+mn-ea"/>
              <a:cs typeface="+mn-cs"/>
            </a:endParaRPr>
          </a:p>
        </p:txBody>
      </p:sp>
      <p:sp>
        <p:nvSpPr>
          <p:cNvPr id="6" name="Rectangle 7"/>
          <p:cNvSpPr>
            <a:spLocks noChangeArrowheads="1"/>
          </p:cNvSpPr>
          <p:nvPr userDrawn="1"/>
        </p:nvSpPr>
        <p:spPr bwMode="ltGray">
          <a:xfrm>
            <a:off x="8662387" y="4912216"/>
            <a:ext cx="218983" cy="154535"/>
          </a:xfrm>
          <a:prstGeom prst="rect">
            <a:avLst/>
          </a:prstGeom>
          <a:noFill/>
          <a:ln w="9525" algn="ctr">
            <a:noFill/>
            <a:miter lim="800000"/>
            <a:headEnd/>
            <a:tailEnd/>
          </a:ln>
          <a:effectLst/>
        </p:spPr>
        <p:txBody>
          <a:bodyPr wrap="none" lIns="61601" tIns="30800" rIns="61601" bIns="30800" anchor="b">
            <a:spAutoFit/>
          </a:bodyPr>
          <a:lstStyle/>
          <a:p>
            <a:pPr algn="r" defTabSz="610857" fontAlgn="auto">
              <a:spcBef>
                <a:spcPts val="0"/>
              </a:spcBef>
              <a:spcAft>
                <a:spcPts val="0"/>
              </a:spcAft>
            </a:pPr>
            <a:fld id="{DFCF27A5-1A5B-48D3-A060-2758FFBB1ADD}" type="slidenum">
              <a:rPr lang="en-US" sz="600">
                <a:solidFill>
                  <a:srgbClr val="2968AF"/>
                </a:solidFill>
                <a:latin typeface="Arial"/>
                <a:ea typeface="+mn-ea"/>
                <a:cs typeface="+mn-cs"/>
              </a:rPr>
              <a:pPr algn="r" defTabSz="610857" fontAlgn="auto">
                <a:spcBef>
                  <a:spcPts val="0"/>
                </a:spcBef>
                <a:spcAft>
                  <a:spcPts val="0"/>
                </a:spcAft>
              </a:pPr>
              <a:t>‹#›</a:t>
            </a:fld>
            <a:endParaRPr lang="en-US" sz="600" dirty="0">
              <a:solidFill>
                <a:srgbClr val="2968AF"/>
              </a:solidFill>
              <a:latin typeface="Arial"/>
              <a:ea typeface="+mn-ea"/>
              <a:cs typeface="+mn-cs"/>
            </a:endParaRPr>
          </a:p>
        </p:txBody>
      </p:sp>
      <p:sp>
        <p:nvSpPr>
          <p:cNvPr id="7" name="Rectangle 5"/>
          <p:cNvSpPr>
            <a:spLocks noChangeArrowheads="1"/>
          </p:cNvSpPr>
          <p:nvPr userDrawn="1"/>
        </p:nvSpPr>
        <p:spPr bwMode="ltGray">
          <a:xfrm>
            <a:off x="7826082" y="4932106"/>
            <a:ext cx="749570" cy="154530"/>
          </a:xfrm>
          <a:prstGeom prst="rect">
            <a:avLst/>
          </a:prstGeom>
          <a:noFill/>
          <a:ln w="9525">
            <a:noFill/>
            <a:miter lim="800000"/>
            <a:headEnd/>
            <a:tailEnd/>
          </a:ln>
          <a:effectLst/>
        </p:spPr>
        <p:txBody>
          <a:bodyPr wrap="none" lIns="61598" tIns="30798" rIns="61598" bIns="30798" anchor="b">
            <a:spAutoFit/>
          </a:bodyPr>
          <a:lstStyle/>
          <a:p>
            <a:pPr algn="r" defTabSz="610831"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8" name="Rectangle 7"/>
          <p:cNvSpPr>
            <a:spLocks noChangeArrowheads="1"/>
          </p:cNvSpPr>
          <p:nvPr userDrawn="1"/>
        </p:nvSpPr>
        <p:spPr bwMode="ltGray">
          <a:xfrm>
            <a:off x="8662393" y="4929028"/>
            <a:ext cx="218977" cy="154530"/>
          </a:xfrm>
          <a:prstGeom prst="rect">
            <a:avLst/>
          </a:prstGeom>
          <a:noFill/>
          <a:ln w="9525" algn="ctr">
            <a:noFill/>
            <a:miter lim="800000"/>
            <a:headEnd/>
            <a:tailEnd/>
          </a:ln>
          <a:effectLst/>
        </p:spPr>
        <p:txBody>
          <a:bodyPr wrap="none" lIns="61598" tIns="30798" rIns="61598" bIns="30798" anchor="b">
            <a:spAutoFit/>
          </a:bodyPr>
          <a:lstStyle/>
          <a:p>
            <a:pPr algn="r" defTabSz="610831"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831" fontAlgn="auto">
                <a:spcBef>
                  <a:spcPts val="0"/>
                </a:spcBef>
                <a:spcAft>
                  <a:spcPts val="0"/>
                </a:spcAft>
              </a:pPr>
              <a:t>‹#›</a:t>
            </a:fld>
            <a:endParaRPr lang="en-US" sz="600" dirty="0">
              <a:solidFill>
                <a:srgbClr val="FFFFFF"/>
              </a:solidFill>
              <a:latin typeface="Arial"/>
              <a:ea typeface="+mn-ea"/>
              <a:cs typeface="CiscoSans Thin"/>
            </a:endParaRPr>
          </a:p>
        </p:txBody>
      </p:sp>
      <p:sp>
        <p:nvSpPr>
          <p:cNvPr id="10" name="Rectangle 4"/>
          <p:cNvSpPr>
            <a:spLocks noChangeArrowheads="1"/>
          </p:cNvSpPr>
          <p:nvPr userDrawn="1"/>
        </p:nvSpPr>
        <p:spPr bwMode="ltGray">
          <a:xfrm>
            <a:off x="292044"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31" fontAlgn="auto">
              <a:spcBef>
                <a:spcPts val="0"/>
              </a:spcBef>
              <a:spcAft>
                <a:spcPts val="0"/>
              </a:spcAft>
            </a:pPr>
            <a:r>
              <a:rPr lang="en-US" sz="600" dirty="0" smtClean="0">
                <a:solidFill>
                  <a:srgbClr val="FFFFFF"/>
                </a:solidFill>
                <a:latin typeface="Arial"/>
                <a:ea typeface="+mn-ea"/>
                <a:cs typeface="CiscoSans Thin"/>
              </a:rPr>
              <a:t>© 2013-2014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382853041"/>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8"/>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189"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プレースホルダーまでドラッグするかアイコンをクリックして図を追加</a:t>
            </a:r>
            <a:endParaRPr lang="en-US" noProof="0" dirty="0"/>
          </a:p>
        </p:txBody>
      </p:sp>
      <p:sp>
        <p:nvSpPr>
          <p:cNvPr id="9" name="Title 8"/>
          <p:cNvSpPr>
            <a:spLocks noGrp="1"/>
          </p:cNvSpPr>
          <p:nvPr>
            <p:ph type="title" hasCustomPrompt="1"/>
          </p:nvPr>
        </p:nvSpPr>
        <p:spPr>
          <a:xfrm>
            <a:off x="437670" y="546735"/>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
        <p:nvSpPr>
          <p:cNvPr id="5" name="Rectangle 4"/>
          <p:cNvSpPr>
            <a:spLocks noChangeArrowheads="1"/>
          </p:cNvSpPr>
          <p:nvPr userDrawn="1"/>
        </p:nvSpPr>
        <p:spPr bwMode="ltGray">
          <a:xfrm>
            <a:off x="265667" y="4916595"/>
            <a:ext cx="3420515" cy="154535"/>
          </a:xfrm>
          <a:prstGeom prst="rect">
            <a:avLst/>
          </a:prstGeom>
          <a:noFill/>
          <a:ln w="9525">
            <a:noFill/>
            <a:miter lim="800000"/>
            <a:headEnd/>
            <a:tailEnd/>
          </a:ln>
          <a:effectLst/>
        </p:spPr>
        <p:txBody>
          <a:bodyPr wrap="square" lIns="61601" tIns="30800" rIns="61601" bIns="30800" anchor="b" anchorCtr="0">
            <a:spAutoFit/>
          </a:bodyPr>
          <a:lstStyle/>
          <a:p>
            <a:pPr defTabSz="610857" fontAlgn="auto">
              <a:spcBef>
                <a:spcPts val="0"/>
              </a:spcBef>
              <a:spcAft>
                <a:spcPts val="0"/>
              </a:spcAft>
            </a:pPr>
            <a:r>
              <a:rPr lang="en-US" sz="600" dirty="0" smtClean="0">
                <a:solidFill>
                  <a:srgbClr val="2968AF"/>
                </a:solidFill>
                <a:latin typeface="Arial"/>
                <a:ea typeface="+mn-ea"/>
                <a:cs typeface="+mn-cs"/>
              </a:rPr>
              <a:t>© 2013  Cisco and/or its affiliates. All rights reserved.</a:t>
            </a:r>
            <a:endParaRPr lang="en-US" sz="600" dirty="0">
              <a:solidFill>
                <a:srgbClr val="2968AF"/>
              </a:solidFill>
              <a:latin typeface="Arial"/>
              <a:ea typeface="+mn-ea"/>
              <a:cs typeface="+mn-cs"/>
            </a:endParaRPr>
          </a:p>
        </p:txBody>
      </p:sp>
      <p:sp>
        <p:nvSpPr>
          <p:cNvPr id="6" name="Rectangle 7"/>
          <p:cNvSpPr>
            <a:spLocks noChangeArrowheads="1"/>
          </p:cNvSpPr>
          <p:nvPr userDrawn="1"/>
        </p:nvSpPr>
        <p:spPr bwMode="ltGray">
          <a:xfrm>
            <a:off x="8662387" y="4912216"/>
            <a:ext cx="218983" cy="154535"/>
          </a:xfrm>
          <a:prstGeom prst="rect">
            <a:avLst/>
          </a:prstGeom>
          <a:noFill/>
          <a:ln w="9525" algn="ctr">
            <a:noFill/>
            <a:miter lim="800000"/>
            <a:headEnd/>
            <a:tailEnd/>
          </a:ln>
          <a:effectLst/>
        </p:spPr>
        <p:txBody>
          <a:bodyPr wrap="none" lIns="61601" tIns="30800" rIns="61601" bIns="30800" anchor="b">
            <a:spAutoFit/>
          </a:bodyPr>
          <a:lstStyle/>
          <a:p>
            <a:pPr algn="r" defTabSz="610857" fontAlgn="auto">
              <a:spcBef>
                <a:spcPts val="0"/>
              </a:spcBef>
              <a:spcAft>
                <a:spcPts val="0"/>
              </a:spcAft>
            </a:pPr>
            <a:fld id="{DFCF27A5-1A5B-48D3-A060-2758FFBB1ADD}" type="slidenum">
              <a:rPr lang="en-US" sz="600">
                <a:solidFill>
                  <a:srgbClr val="2968AF"/>
                </a:solidFill>
                <a:latin typeface="Arial"/>
                <a:ea typeface="+mn-ea"/>
                <a:cs typeface="+mn-cs"/>
              </a:rPr>
              <a:pPr algn="r" defTabSz="610857" fontAlgn="auto">
                <a:spcBef>
                  <a:spcPts val="0"/>
                </a:spcBef>
                <a:spcAft>
                  <a:spcPts val="0"/>
                </a:spcAft>
              </a:pPr>
              <a:t>‹#›</a:t>
            </a:fld>
            <a:endParaRPr lang="en-US" sz="600" dirty="0">
              <a:solidFill>
                <a:srgbClr val="2968AF"/>
              </a:solidFill>
              <a:latin typeface="Arial"/>
              <a:ea typeface="+mn-ea"/>
              <a:cs typeface="+mn-cs"/>
            </a:endParaRPr>
          </a:p>
        </p:txBody>
      </p:sp>
      <p:sp>
        <p:nvSpPr>
          <p:cNvPr id="7" name="Rectangle 5"/>
          <p:cNvSpPr>
            <a:spLocks noChangeArrowheads="1"/>
          </p:cNvSpPr>
          <p:nvPr userDrawn="1"/>
        </p:nvSpPr>
        <p:spPr bwMode="ltGray">
          <a:xfrm>
            <a:off x="7826082" y="4932106"/>
            <a:ext cx="749570" cy="154530"/>
          </a:xfrm>
          <a:prstGeom prst="rect">
            <a:avLst/>
          </a:prstGeom>
          <a:noFill/>
          <a:ln w="9525">
            <a:noFill/>
            <a:miter lim="800000"/>
            <a:headEnd/>
            <a:tailEnd/>
          </a:ln>
          <a:effectLst/>
        </p:spPr>
        <p:txBody>
          <a:bodyPr wrap="none" lIns="61598" tIns="30798" rIns="61598" bIns="30798" anchor="b">
            <a:spAutoFit/>
          </a:bodyPr>
          <a:lstStyle/>
          <a:p>
            <a:pPr algn="r" defTabSz="610831"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8" name="Rectangle 7"/>
          <p:cNvSpPr>
            <a:spLocks noChangeArrowheads="1"/>
          </p:cNvSpPr>
          <p:nvPr userDrawn="1"/>
        </p:nvSpPr>
        <p:spPr bwMode="ltGray">
          <a:xfrm>
            <a:off x="8662393" y="4929028"/>
            <a:ext cx="218977" cy="154530"/>
          </a:xfrm>
          <a:prstGeom prst="rect">
            <a:avLst/>
          </a:prstGeom>
          <a:noFill/>
          <a:ln w="9525" algn="ctr">
            <a:noFill/>
            <a:miter lim="800000"/>
            <a:headEnd/>
            <a:tailEnd/>
          </a:ln>
          <a:effectLst/>
        </p:spPr>
        <p:txBody>
          <a:bodyPr wrap="none" lIns="61598" tIns="30798" rIns="61598" bIns="30798" anchor="b">
            <a:spAutoFit/>
          </a:bodyPr>
          <a:lstStyle/>
          <a:p>
            <a:pPr algn="r" defTabSz="610831"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831" fontAlgn="auto">
                <a:spcBef>
                  <a:spcPts val="0"/>
                </a:spcBef>
                <a:spcAft>
                  <a:spcPts val="0"/>
                </a:spcAft>
              </a:pPr>
              <a:t>‹#›</a:t>
            </a:fld>
            <a:endParaRPr lang="en-US" sz="600" dirty="0">
              <a:solidFill>
                <a:srgbClr val="FFFFFF"/>
              </a:solidFill>
              <a:latin typeface="Arial"/>
              <a:ea typeface="+mn-ea"/>
              <a:cs typeface="CiscoSans Thin"/>
            </a:endParaRPr>
          </a:p>
        </p:txBody>
      </p:sp>
      <p:sp>
        <p:nvSpPr>
          <p:cNvPr id="10" name="Rectangle 4"/>
          <p:cNvSpPr>
            <a:spLocks noChangeArrowheads="1"/>
          </p:cNvSpPr>
          <p:nvPr userDrawn="1"/>
        </p:nvSpPr>
        <p:spPr bwMode="ltGray">
          <a:xfrm>
            <a:off x="292044"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31" fontAlgn="auto">
              <a:spcBef>
                <a:spcPts val="0"/>
              </a:spcBef>
              <a:spcAft>
                <a:spcPts val="0"/>
              </a:spcAft>
            </a:pPr>
            <a:r>
              <a:rPr lang="en-US" sz="600" dirty="0" smtClean="0">
                <a:solidFill>
                  <a:srgbClr val="FFFFFF"/>
                </a:solidFill>
                <a:latin typeface="Arial"/>
                <a:ea typeface="+mn-ea"/>
                <a:cs typeface="CiscoSans Thin"/>
              </a:rPr>
              <a:t>© 2013-2014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3554250175"/>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4"/>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fontAlgn="auto">
              <a:spcBef>
                <a:spcPts val="0"/>
              </a:spcBef>
              <a:spcAft>
                <a:spcPts val="0"/>
              </a:spcAft>
              <a:defRPr/>
            </a:pPr>
            <a:endParaRPr lang="en-US" sz="1800">
              <a:solidFill>
                <a:srgbClr val="FFFFFF"/>
              </a:solidFill>
              <a:latin typeface="CiscoSans"/>
              <a:cs typeface="CiscoSans"/>
            </a:endParaRPr>
          </a:p>
        </p:txBody>
      </p:sp>
      <p:sp>
        <p:nvSpPr>
          <p:cNvPr id="10" name="Rectangle 9"/>
          <p:cNvSpPr/>
          <p:nvPr/>
        </p:nvSpPr>
        <p:spPr>
          <a:xfrm>
            <a:off x="334963" y="233364"/>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fontAlgn="auto">
              <a:spcBef>
                <a:spcPts val="0"/>
              </a:spcBef>
              <a:spcAft>
                <a:spcPts val="0"/>
              </a:spcAft>
              <a:defRPr/>
            </a:pPr>
            <a:endParaRPr lang="en-US" sz="1800">
              <a:solidFill>
                <a:srgbClr val="FFFFFF"/>
              </a:solidFill>
              <a:latin typeface="CiscoSans"/>
              <a:cs typeface="CiscoSans"/>
            </a:endParaRPr>
          </a:p>
        </p:txBody>
      </p:sp>
      <p:sp>
        <p:nvSpPr>
          <p:cNvPr id="11" name="Rectangle 10"/>
          <p:cNvSpPr/>
          <p:nvPr/>
        </p:nvSpPr>
        <p:spPr>
          <a:xfrm>
            <a:off x="6980239"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fontAlgn="auto">
              <a:spcBef>
                <a:spcPts val="0"/>
              </a:spcBef>
              <a:spcAft>
                <a:spcPts val="0"/>
              </a:spcAft>
              <a:defRPr/>
            </a:pPr>
            <a:endParaRPr lang="en-US" sz="1800">
              <a:solidFill>
                <a:srgbClr val="FFFFFF"/>
              </a:solidFill>
              <a:latin typeface="CiscoSans"/>
              <a:cs typeface="CiscoSans"/>
            </a:endParaRPr>
          </a:p>
        </p:txBody>
      </p:sp>
      <p:sp>
        <p:nvSpPr>
          <p:cNvPr id="12" name="Rectangle 11"/>
          <p:cNvSpPr/>
          <p:nvPr/>
        </p:nvSpPr>
        <p:spPr>
          <a:xfrm>
            <a:off x="334964" y="227171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fontAlgn="auto">
              <a:spcBef>
                <a:spcPts val="0"/>
              </a:spcBef>
              <a:spcAft>
                <a:spcPts val="0"/>
              </a:spcAft>
              <a:defRPr/>
            </a:pPr>
            <a:endParaRPr lang="en-US" sz="1800">
              <a:solidFill>
                <a:srgbClr val="FFFFFF"/>
              </a:solidFill>
              <a:latin typeface="CiscoSans"/>
              <a:cs typeface="CiscoSans"/>
            </a:endParaRPr>
          </a:p>
        </p:txBody>
      </p:sp>
      <p:sp>
        <p:nvSpPr>
          <p:cNvPr id="13" name="Rectangle 12"/>
          <p:cNvSpPr/>
          <p:nvPr/>
        </p:nvSpPr>
        <p:spPr>
          <a:xfrm>
            <a:off x="2911476" y="227171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fontAlgn="auto">
              <a:spcBef>
                <a:spcPts val="0"/>
              </a:spcBef>
              <a:spcAft>
                <a:spcPts val="0"/>
              </a:spcAft>
              <a:defRPr/>
            </a:pPr>
            <a:endParaRPr lang="en-US" sz="1800">
              <a:solidFill>
                <a:srgbClr val="FFFFFF"/>
              </a:solidFill>
              <a:latin typeface="CiscoSans"/>
              <a:cs typeface="CiscoSans"/>
            </a:endParaRPr>
          </a:p>
        </p:txBody>
      </p:sp>
      <p:sp>
        <p:nvSpPr>
          <p:cNvPr id="14" name="Rectangle 13"/>
          <p:cNvSpPr/>
          <p:nvPr/>
        </p:nvSpPr>
        <p:spPr>
          <a:xfrm>
            <a:off x="6980239"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fontAlgn="auto">
              <a:spcBef>
                <a:spcPts val="0"/>
              </a:spcBef>
              <a:spcAft>
                <a:spcPts val="0"/>
              </a:spcAft>
              <a:defRPr/>
            </a:pPr>
            <a:endParaRPr lang="en-US" sz="1800">
              <a:solidFill>
                <a:srgbClr val="FFFFFF"/>
              </a:solidFill>
              <a:latin typeface="CiscoSans"/>
              <a:cs typeface="CiscoSans"/>
            </a:endParaRPr>
          </a:p>
        </p:txBody>
      </p:sp>
      <p:sp>
        <p:nvSpPr>
          <p:cNvPr id="15" name="Rectangle 14"/>
          <p:cNvSpPr/>
          <p:nvPr/>
        </p:nvSpPr>
        <p:spPr>
          <a:xfrm>
            <a:off x="6980239"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fontAlgn="auto">
              <a:spcBef>
                <a:spcPts val="0"/>
              </a:spcBef>
              <a:spcAft>
                <a:spcPts val="0"/>
              </a:spcAft>
              <a:defRPr/>
            </a:pPr>
            <a:endParaRPr lang="en-US" sz="1800">
              <a:solidFill>
                <a:srgbClr val="FFFFFF"/>
              </a:solidFill>
              <a:latin typeface="CiscoSans"/>
              <a:cs typeface="CiscoSans"/>
            </a:endParaRPr>
          </a:p>
        </p:txBody>
      </p:sp>
      <p:sp>
        <p:nvSpPr>
          <p:cNvPr id="49" name="Picture Placeholder 25"/>
          <p:cNvSpPr>
            <a:spLocks noGrp="1"/>
          </p:cNvSpPr>
          <p:nvPr>
            <p:ph type="pic" sz="quarter" idx="11"/>
          </p:nvPr>
        </p:nvSpPr>
        <p:spPr>
          <a:xfrm>
            <a:off x="3668996"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53" name="Picture Placeholder 25"/>
          <p:cNvSpPr>
            <a:spLocks noGrp="1"/>
          </p:cNvSpPr>
          <p:nvPr>
            <p:ph type="pic" sz="quarter" idx="13"/>
          </p:nvPr>
        </p:nvSpPr>
        <p:spPr>
          <a:xfrm>
            <a:off x="320824" y="2271719"/>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55" name="Picture Placeholder 25"/>
          <p:cNvSpPr>
            <a:spLocks noGrp="1"/>
          </p:cNvSpPr>
          <p:nvPr>
            <p:ph type="pic" sz="quarter" idx="14"/>
          </p:nvPr>
        </p:nvSpPr>
        <p:spPr>
          <a:xfrm>
            <a:off x="2908335" y="2271719"/>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16" name="Rectangle 5"/>
          <p:cNvSpPr>
            <a:spLocks noChangeArrowheads="1"/>
          </p:cNvSpPr>
          <p:nvPr userDrawn="1"/>
        </p:nvSpPr>
        <p:spPr bwMode="ltGray">
          <a:xfrm>
            <a:off x="7826082" y="4932106"/>
            <a:ext cx="749570" cy="154530"/>
          </a:xfrm>
          <a:prstGeom prst="rect">
            <a:avLst/>
          </a:prstGeom>
          <a:noFill/>
          <a:ln w="9525">
            <a:noFill/>
            <a:miter lim="800000"/>
            <a:headEnd/>
            <a:tailEnd/>
          </a:ln>
          <a:effectLst/>
        </p:spPr>
        <p:txBody>
          <a:bodyPr wrap="none" lIns="61598" tIns="30798" rIns="61598" bIns="30798" anchor="b">
            <a:spAutoFit/>
          </a:bodyPr>
          <a:lstStyle/>
          <a:p>
            <a:pPr algn="r" defTabSz="610831"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17" name="Rectangle 7"/>
          <p:cNvSpPr>
            <a:spLocks noChangeArrowheads="1"/>
          </p:cNvSpPr>
          <p:nvPr userDrawn="1"/>
        </p:nvSpPr>
        <p:spPr bwMode="ltGray">
          <a:xfrm>
            <a:off x="8662393" y="4929028"/>
            <a:ext cx="218977" cy="154530"/>
          </a:xfrm>
          <a:prstGeom prst="rect">
            <a:avLst/>
          </a:prstGeom>
          <a:noFill/>
          <a:ln w="9525" algn="ctr">
            <a:noFill/>
            <a:miter lim="800000"/>
            <a:headEnd/>
            <a:tailEnd/>
          </a:ln>
          <a:effectLst/>
        </p:spPr>
        <p:txBody>
          <a:bodyPr wrap="none" lIns="61598" tIns="30798" rIns="61598" bIns="30798" anchor="b">
            <a:spAutoFit/>
          </a:bodyPr>
          <a:lstStyle/>
          <a:p>
            <a:pPr algn="r" defTabSz="610831"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831" fontAlgn="auto">
                <a:spcBef>
                  <a:spcPts val="0"/>
                </a:spcBef>
                <a:spcAft>
                  <a:spcPts val="0"/>
                </a:spcAft>
              </a:pPr>
              <a:t>‹#›</a:t>
            </a:fld>
            <a:endParaRPr lang="en-US" sz="600" dirty="0">
              <a:solidFill>
                <a:srgbClr val="FFFFFF"/>
              </a:solidFill>
              <a:latin typeface="Arial"/>
              <a:ea typeface="+mn-ea"/>
              <a:cs typeface="CiscoSans Thin"/>
            </a:endParaRPr>
          </a:p>
        </p:txBody>
      </p:sp>
      <p:sp>
        <p:nvSpPr>
          <p:cNvPr id="18" name="Rectangle 4"/>
          <p:cNvSpPr>
            <a:spLocks noChangeArrowheads="1"/>
          </p:cNvSpPr>
          <p:nvPr userDrawn="1"/>
        </p:nvSpPr>
        <p:spPr bwMode="ltGray">
          <a:xfrm>
            <a:off x="292044"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31" fontAlgn="auto">
              <a:spcBef>
                <a:spcPts val="0"/>
              </a:spcBef>
              <a:spcAft>
                <a:spcPts val="0"/>
              </a:spcAft>
            </a:pPr>
            <a:r>
              <a:rPr lang="en-US" sz="600" dirty="0" smtClean="0">
                <a:solidFill>
                  <a:srgbClr val="FFFFFF"/>
                </a:solidFill>
                <a:latin typeface="Arial"/>
                <a:ea typeface="+mn-ea"/>
                <a:cs typeface="CiscoSans Thin"/>
              </a:rPr>
              <a:t>© 2013-2014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142253458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736544"/>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9"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ja-JP" altLang="en-US" noProof="0" smtClean="0"/>
              <a:t>アイコンをクリックしてメディアを追加</a:t>
            </a:r>
            <a:endParaRPr lang="en-US" noProof="0" dirty="0"/>
          </a:p>
        </p:txBody>
      </p:sp>
      <p:sp>
        <p:nvSpPr>
          <p:cNvPr id="3" name="Rectangle 5"/>
          <p:cNvSpPr>
            <a:spLocks noChangeArrowheads="1"/>
          </p:cNvSpPr>
          <p:nvPr userDrawn="1"/>
        </p:nvSpPr>
        <p:spPr bwMode="ltGray">
          <a:xfrm>
            <a:off x="7826082" y="4932106"/>
            <a:ext cx="749570" cy="154530"/>
          </a:xfrm>
          <a:prstGeom prst="rect">
            <a:avLst/>
          </a:prstGeom>
          <a:noFill/>
          <a:ln w="9525">
            <a:noFill/>
            <a:miter lim="800000"/>
            <a:headEnd/>
            <a:tailEnd/>
          </a:ln>
          <a:effectLst/>
        </p:spPr>
        <p:txBody>
          <a:bodyPr wrap="none" lIns="61598" tIns="30798" rIns="61598" bIns="30798" anchor="b">
            <a:spAutoFit/>
          </a:bodyPr>
          <a:lstStyle/>
          <a:p>
            <a:pPr algn="r" defTabSz="610831"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4" name="Rectangle 7"/>
          <p:cNvSpPr>
            <a:spLocks noChangeArrowheads="1"/>
          </p:cNvSpPr>
          <p:nvPr userDrawn="1"/>
        </p:nvSpPr>
        <p:spPr bwMode="ltGray">
          <a:xfrm>
            <a:off x="8662393" y="4929028"/>
            <a:ext cx="218977" cy="154530"/>
          </a:xfrm>
          <a:prstGeom prst="rect">
            <a:avLst/>
          </a:prstGeom>
          <a:noFill/>
          <a:ln w="9525" algn="ctr">
            <a:noFill/>
            <a:miter lim="800000"/>
            <a:headEnd/>
            <a:tailEnd/>
          </a:ln>
          <a:effectLst/>
        </p:spPr>
        <p:txBody>
          <a:bodyPr wrap="none" lIns="61598" tIns="30798" rIns="61598" bIns="30798" anchor="b">
            <a:spAutoFit/>
          </a:bodyPr>
          <a:lstStyle/>
          <a:p>
            <a:pPr algn="r" defTabSz="610831"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831" fontAlgn="auto">
                <a:spcBef>
                  <a:spcPts val="0"/>
                </a:spcBef>
                <a:spcAft>
                  <a:spcPts val="0"/>
                </a:spcAft>
              </a:pPr>
              <a:t>‹#›</a:t>
            </a:fld>
            <a:endParaRPr lang="en-US" sz="600" dirty="0">
              <a:solidFill>
                <a:srgbClr val="FFFFFF"/>
              </a:solidFill>
              <a:latin typeface="Arial"/>
              <a:ea typeface="+mn-ea"/>
              <a:cs typeface="CiscoSans Thin"/>
            </a:endParaRPr>
          </a:p>
        </p:txBody>
      </p:sp>
      <p:sp>
        <p:nvSpPr>
          <p:cNvPr id="5" name="Rectangle 4"/>
          <p:cNvSpPr>
            <a:spLocks noChangeArrowheads="1"/>
          </p:cNvSpPr>
          <p:nvPr userDrawn="1"/>
        </p:nvSpPr>
        <p:spPr bwMode="ltGray">
          <a:xfrm>
            <a:off x="292044"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31" fontAlgn="auto">
              <a:spcBef>
                <a:spcPts val="0"/>
              </a:spcBef>
              <a:spcAft>
                <a:spcPts val="0"/>
              </a:spcAft>
            </a:pPr>
            <a:r>
              <a:rPr lang="en-US" sz="600" dirty="0" smtClean="0">
                <a:solidFill>
                  <a:srgbClr val="FFFFFF"/>
                </a:solidFill>
                <a:latin typeface="Arial"/>
                <a:ea typeface="+mn-ea"/>
                <a:cs typeface="CiscoSans Thin"/>
              </a:rPr>
              <a:t>© 2013-2014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261491468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ja-JP" altLang="en-US" noProof="0" smtClean="0"/>
              <a:t>アイコンをクリックしてメディアを追加</a:t>
            </a:r>
            <a:endParaRPr lang="en-US" noProof="0" dirty="0"/>
          </a:p>
        </p:txBody>
      </p:sp>
      <p:sp>
        <p:nvSpPr>
          <p:cNvPr id="3" name="Rectangle 5"/>
          <p:cNvSpPr>
            <a:spLocks noChangeArrowheads="1"/>
          </p:cNvSpPr>
          <p:nvPr userDrawn="1"/>
        </p:nvSpPr>
        <p:spPr bwMode="ltGray">
          <a:xfrm>
            <a:off x="7826082" y="4932106"/>
            <a:ext cx="749570" cy="154530"/>
          </a:xfrm>
          <a:prstGeom prst="rect">
            <a:avLst/>
          </a:prstGeom>
          <a:noFill/>
          <a:ln w="9525">
            <a:noFill/>
            <a:miter lim="800000"/>
            <a:headEnd/>
            <a:tailEnd/>
          </a:ln>
          <a:effectLst/>
        </p:spPr>
        <p:txBody>
          <a:bodyPr wrap="none" lIns="61598" tIns="30798" rIns="61598" bIns="30798" anchor="b">
            <a:spAutoFit/>
          </a:bodyPr>
          <a:lstStyle/>
          <a:p>
            <a:pPr algn="r" defTabSz="610831"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4" name="Rectangle 7"/>
          <p:cNvSpPr>
            <a:spLocks noChangeArrowheads="1"/>
          </p:cNvSpPr>
          <p:nvPr userDrawn="1"/>
        </p:nvSpPr>
        <p:spPr bwMode="ltGray">
          <a:xfrm>
            <a:off x="8662393" y="4929028"/>
            <a:ext cx="218977" cy="154530"/>
          </a:xfrm>
          <a:prstGeom prst="rect">
            <a:avLst/>
          </a:prstGeom>
          <a:noFill/>
          <a:ln w="9525" algn="ctr">
            <a:noFill/>
            <a:miter lim="800000"/>
            <a:headEnd/>
            <a:tailEnd/>
          </a:ln>
          <a:effectLst/>
        </p:spPr>
        <p:txBody>
          <a:bodyPr wrap="none" lIns="61598" tIns="30798" rIns="61598" bIns="30798" anchor="b">
            <a:spAutoFit/>
          </a:bodyPr>
          <a:lstStyle/>
          <a:p>
            <a:pPr algn="r" defTabSz="610831"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831" fontAlgn="auto">
                <a:spcBef>
                  <a:spcPts val="0"/>
                </a:spcBef>
                <a:spcAft>
                  <a:spcPts val="0"/>
                </a:spcAft>
              </a:pPr>
              <a:t>‹#›</a:t>
            </a:fld>
            <a:endParaRPr lang="en-US" sz="600" dirty="0">
              <a:solidFill>
                <a:srgbClr val="FFFFFF"/>
              </a:solidFill>
              <a:latin typeface="Arial"/>
              <a:ea typeface="+mn-ea"/>
              <a:cs typeface="CiscoSans Thin"/>
            </a:endParaRPr>
          </a:p>
        </p:txBody>
      </p:sp>
      <p:sp>
        <p:nvSpPr>
          <p:cNvPr id="5" name="Rectangle 4"/>
          <p:cNvSpPr>
            <a:spLocks noChangeArrowheads="1"/>
          </p:cNvSpPr>
          <p:nvPr userDrawn="1"/>
        </p:nvSpPr>
        <p:spPr bwMode="ltGray">
          <a:xfrm>
            <a:off x="292044"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31" fontAlgn="auto">
              <a:spcBef>
                <a:spcPts val="0"/>
              </a:spcBef>
              <a:spcAft>
                <a:spcPts val="0"/>
              </a:spcAft>
            </a:pPr>
            <a:r>
              <a:rPr lang="en-US" sz="600" dirty="0" smtClean="0">
                <a:solidFill>
                  <a:srgbClr val="FFFFFF"/>
                </a:solidFill>
                <a:latin typeface="Arial"/>
                <a:ea typeface="+mn-ea"/>
                <a:cs typeface="CiscoSans Thin"/>
              </a:rPr>
              <a:t>© 2013-2014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316443686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81477610"/>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9"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501297"/>
      </p:ext>
    </p:extLst>
  </p:cSld>
  <p:clrMapOvr>
    <a:masterClrMapping/>
  </p:clrMapOvr>
  <p:transition spd="slow">
    <p:wip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cSld name="1_Closing_Photo">
    <p:spTree>
      <p:nvGrpSpPr>
        <p:cNvPr id="1" name=""/>
        <p:cNvGrpSpPr/>
        <p:nvPr/>
      </p:nvGrpSpPr>
      <p:grpSpPr>
        <a:xfrm>
          <a:off x="0" y="0"/>
          <a:ext cx="0" cy="0"/>
          <a:chOff x="0" y="0"/>
          <a:chExt cx="0" cy="0"/>
        </a:xfrm>
      </p:grpSpPr>
      <p:pic>
        <p:nvPicPr>
          <p:cNvPr id="16" name="Picture Placeholder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16" y="-2570"/>
            <a:ext cx="9150431" cy="5148643"/>
          </a:xfrm>
          <a:prstGeom prst="rect">
            <a:avLst/>
          </a:prstGeom>
        </p:spPr>
      </p:pic>
      <p:pic>
        <p:nvPicPr>
          <p:cNvPr id="17" name="Picture 16" descr="pref_1-line_logo+tagline-rt-white-CMYK.ai"/>
          <p:cNvPicPr>
            <a:picLocks noChangeAspect="1"/>
          </p:cNvPicPr>
          <p:nvPr/>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1834470918"/>
      </p:ext>
    </p:extLst>
  </p:cSld>
  <p:clrMapOvr>
    <a:masterClrMapping/>
  </p:clrMapOvr>
  <p:transition spd="slow">
    <p:wip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1959024767"/>
      </p:ext>
    </p:extLst>
  </p:cSld>
  <p:clrMapOvr>
    <a:masterClrMapping/>
  </p:clrMapOvr>
  <p:transition>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20"/>
            <a:ext cx="7772400" cy="110251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a:xfrm>
            <a:off x="457200" y="4767264"/>
            <a:ext cx="2133600" cy="273844"/>
          </a:xfrm>
          <a:prstGeom prst="rect">
            <a:avLst/>
          </a:prstGeom>
        </p:spPr>
        <p:txBody>
          <a:bodyPr/>
          <a:lstStyle/>
          <a:p>
            <a:pPr defTabSz="457189" fontAlgn="auto">
              <a:spcBef>
                <a:spcPts val="0"/>
              </a:spcBef>
              <a:spcAft>
                <a:spcPts val="0"/>
              </a:spcAft>
            </a:pPr>
            <a:fld id="{C11BE3CB-2A37-437C-A267-F2F3147FF389}" type="datetimeFigureOut">
              <a:rPr kumimoji="1" lang="ja-JP" altLang="en-US" smtClean="0">
                <a:solidFill>
                  <a:srgbClr val="676767"/>
                </a:solidFill>
                <a:latin typeface="Arial"/>
                <a:ea typeface="ＭＳ Ｐゴシック" panose="020B0600070205080204" pitchFamily="50" charset="-128"/>
                <a:cs typeface="+mn-cs"/>
              </a:rPr>
              <a:pPr defTabSz="457189" fontAlgn="auto">
                <a:spcBef>
                  <a:spcPts val="0"/>
                </a:spcBef>
                <a:spcAft>
                  <a:spcPts val="0"/>
                </a:spcAft>
              </a:pPr>
              <a:t>2017/10/25</a:t>
            </a:fld>
            <a:endParaRPr kumimoji="1" lang="ja-JP" altLang="en-US">
              <a:solidFill>
                <a:srgbClr val="676767"/>
              </a:solidFill>
              <a:latin typeface="Arial"/>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a:xfrm>
            <a:off x="3124200" y="4767264"/>
            <a:ext cx="2895600" cy="273844"/>
          </a:xfrm>
          <a:prstGeom prst="rect">
            <a:avLst/>
          </a:prstGeom>
        </p:spPr>
        <p:txBody>
          <a:bodyPr/>
          <a:lstStyle/>
          <a:p>
            <a:pPr defTabSz="457189" fontAlgn="auto">
              <a:spcBef>
                <a:spcPts val="0"/>
              </a:spcBef>
              <a:spcAft>
                <a:spcPts val="0"/>
              </a:spcAft>
            </a:pPr>
            <a:endParaRPr kumimoji="1" lang="ja-JP" altLang="en-US">
              <a:solidFill>
                <a:srgbClr val="676767"/>
              </a:solidFill>
              <a:latin typeface="Arial"/>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a:xfrm>
            <a:off x="6553200" y="4767264"/>
            <a:ext cx="2133600" cy="273844"/>
          </a:xfrm>
          <a:prstGeom prst="rect">
            <a:avLst/>
          </a:prstGeom>
        </p:spPr>
        <p:txBody>
          <a:bodyPr/>
          <a:lstStyle/>
          <a:p>
            <a:pPr defTabSz="457189" fontAlgn="auto">
              <a:spcBef>
                <a:spcPts val="0"/>
              </a:spcBef>
              <a:spcAft>
                <a:spcPts val="0"/>
              </a:spcAft>
            </a:pPr>
            <a:fld id="{0EDE4670-D9B5-4E82-871D-F8D8CFC338D2}" type="slidenum">
              <a:rPr kumimoji="1" lang="ja-JP" altLang="en-US" smtClean="0">
                <a:solidFill>
                  <a:srgbClr val="676767"/>
                </a:solidFill>
                <a:latin typeface="Arial"/>
                <a:ea typeface="ＭＳ Ｐゴシック" panose="020B0600070205080204" pitchFamily="50" charset="-128"/>
                <a:cs typeface="+mn-cs"/>
              </a:rPr>
              <a:pPr defTabSz="457189" fontAlgn="auto">
                <a:spcBef>
                  <a:spcPts val="0"/>
                </a:spcBef>
                <a:spcAft>
                  <a:spcPts val="0"/>
                </a:spcAft>
              </a:pPr>
              <a:t>‹#›</a:t>
            </a:fld>
            <a:endParaRPr kumimoji="1" lang="ja-JP" altLang="en-US">
              <a:solidFill>
                <a:srgbClr val="676767"/>
              </a:solidFill>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434693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ja-JP" altLang="en-US"/>
          </a:p>
        </p:txBody>
      </p:sp>
      <p:sp>
        <p:nvSpPr>
          <p:cNvPr id="3" name="Content Placeholder 2"/>
          <p:cNvSpPr>
            <a:spLocks noGrp="1"/>
          </p:cNvSpPr>
          <p:nvPr>
            <p:ph sz="half" idx="1"/>
          </p:nvPr>
        </p:nvSpPr>
        <p:spPr>
          <a:xfrm>
            <a:off x="365125" y="800101"/>
            <a:ext cx="3894138" cy="267890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Content Placeholder 3"/>
          <p:cNvSpPr>
            <a:spLocks noGrp="1"/>
          </p:cNvSpPr>
          <p:nvPr>
            <p:ph sz="half" idx="2"/>
          </p:nvPr>
        </p:nvSpPr>
        <p:spPr>
          <a:xfrm>
            <a:off x="4411665" y="800101"/>
            <a:ext cx="3894137" cy="267890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Tree>
    <p:extLst>
      <p:ext uri="{BB962C8B-B14F-4D97-AF65-F5344CB8AC3E}">
        <p14:creationId xmlns:p14="http://schemas.microsoft.com/office/powerpoint/2010/main" val="214963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Bullet Slid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219516" y="205740"/>
            <a:ext cx="8711929" cy="628650"/>
          </a:xfrm>
        </p:spPr>
        <p:txBody>
          <a:bodyPr/>
          <a:lstStyle>
            <a:lvl1pPr algn="l" defTabSz="685104" rtl="0" eaLnBrk="1" latinLnBrk="0" hangingPunct="1">
              <a:lnSpc>
                <a:spcPct val="80000"/>
              </a:lnSpc>
              <a:spcBef>
                <a:spcPct val="0"/>
              </a:spcBef>
              <a:buNone/>
              <a:defRPr lang="en-US" sz="2700" b="0" kern="1200" spc="0" baseline="0" dirty="0">
                <a:solidFill>
                  <a:srgbClr val="D81F28"/>
                </a:solidFill>
                <a:latin typeface="+mj-lt"/>
                <a:ea typeface="+mj-ea"/>
                <a:cs typeface="+mj-cs"/>
              </a:defRPr>
            </a:lvl1pPr>
          </a:lstStyle>
          <a:p>
            <a:r>
              <a:rPr lang="en-US" smtClean="0"/>
              <a:t>Click to edit Master title style</a:t>
            </a:r>
            <a:endParaRPr lang="en-US" dirty="0"/>
          </a:p>
        </p:txBody>
      </p:sp>
      <p:sp>
        <p:nvSpPr>
          <p:cNvPr id="7" name="Text Placeholder 7"/>
          <p:cNvSpPr>
            <a:spLocks noGrp="1"/>
          </p:cNvSpPr>
          <p:nvPr>
            <p:ph type="body" sz="quarter" idx="11" hasCustomPrompt="1"/>
          </p:nvPr>
        </p:nvSpPr>
        <p:spPr>
          <a:xfrm>
            <a:off x="219516" y="807720"/>
            <a:ext cx="8711929" cy="342900"/>
          </a:xfrm>
          <a:prstGeom prst="rect">
            <a:avLst/>
          </a:prstGeom>
        </p:spPr>
        <p:txBody>
          <a:bodyPr lIns="68589" tIns="34295" rIns="68589" bIns="34295">
            <a:noAutofit/>
          </a:bodyPr>
          <a:lstStyle>
            <a:lvl1pPr marL="0" indent="0">
              <a:buNone/>
              <a:defRPr lang="en-US" sz="2100" kern="1200" spc="-38" baseline="0" dirty="0">
                <a:solidFill>
                  <a:srgbClr val="686A79"/>
                </a:solidFill>
                <a:latin typeface="+mj-lt"/>
                <a:ea typeface="+mn-ea"/>
                <a:cs typeface="+mn-cs"/>
              </a:defRPr>
            </a:lvl1pPr>
          </a:lstStyle>
          <a:p>
            <a:pPr marL="0" lvl="0" indent="0" algn="l" defTabSz="685104" rtl="0" eaLnBrk="1" latinLnBrk="0" hangingPunct="1">
              <a:lnSpc>
                <a:spcPct val="95000"/>
              </a:lnSpc>
              <a:spcBef>
                <a:spcPts val="1080"/>
              </a:spcBef>
              <a:buClr>
                <a:schemeClr val="accent1">
                  <a:lumMod val="40000"/>
                  <a:lumOff val="60000"/>
                </a:schemeClr>
              </a:buClr>
              <a:buSzPct val="90000"/>
              <a:buFont typeface="Arial" pitchFamily="34" charset="0"/>
              <a:buNone/>
              <a:tabLst/>
            </a:pPr>
            <a:r>
              <a:rPr lang="en-US" dirty="0" smtClean="0"/>
              <a:t>Slide Subtitle</a:t>
            </a:r>
            <a:endParaRPr lang="en-US" dirty="0"/>
          </a:p>
        </p:txBody>
      </p:sp>
    </p:spTree>
    <p:extLst>
      <p:ext uri="{BB962C8B-B14F-4D97-AF65-F5344CB8AC3E}">
        <p14:creationId xmlns:p14="http://schemas.microsoft.com/office/powerpoint/2010/main" val="280637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34920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3017"/>
            <a:ext cx="4038600" cy="3543299"/>
          </a:xfrm>
          <a:prstGeom prst="rect">
            <a:avLst/>
          </a:prstGeom>
        </p:spPr>
        <p:txBody>
          <a:bodyPr/>
          <a:lstStyle>
            <a:lvl1pPr>
              <a:defRPr sz="18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143009"/>
            <a:ext cx="4038600" cy="3543300"/>
          </a:xfrm>
          <a:prstGeom prst="rect">
            <a:avLst/>
          </a:prstGeom>
        </p:spPr>
        <p:txBody>
          <a:bodyPr/>
          <a:lstStyle>
            <a:lvl1pPr>
              <a:defRPr sz="18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440266" y="287346"/>
            <a:ext cx="8229601" cy="514350"/>
          </a:xfrm>
          <a:prstGeom prst="rect">
            <a:avLst/>
          </a:prstGeom>
        </p:spPr>
        <p:txBody>
          <a:bodyPr rtlCol="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8043904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3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173816" y="190488"/>
            <a:ext cx="8345489" cy="36569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lang="en-GB" sz="2400" dirty="0">
                <a:latin typeface="+mj-ea"/>
                <a:ea typeface="+mj-ea"/>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493912658"/>
      </p:ext>
    </p:extLst>
  </p:cSld>
  <p:clrMapOvr>
    <a:masterClrMapping/>
  </p:clrMapOvr>
  <p:transition spd="med">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607051"/>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cSld name="白紙">
    <p:spTree>
      <p:nvGrpSpPr>
        <p:cNvPr id="1" name=""/>
        <p:cNvGrpSpPr/>
        <p:nvPr/>
      </p:nvGrpSpPr>
      <p:grpSpPr>
        <a:xfrm>
          <a:off x="0" y="0"/>
          <a:ext cx="0" cy="0"/>
          <a:chOff x="0" y="0"/>
          <a:chExt cx="0" cy="0"/>
        </a:xfrm>
      </p:grpSpPr>
      <p:sp>
        <p:nvSpPr>
          <p:cNvPr id="2" name="Rectangle 5"/>
          <p:cNvSpPr>
            <a:spLocks noChangeArrowheads="1"/>
          </p:cNvSpPr>
          <p:nvPr userDrawn="1"/>
        </p:nvSpPr>
        <p:spPr bwMode="ltGray">
          <a:xfrm>
            <a:off x="7641985" y="4895219"/>
            <a:ext cx="933691" cy="17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b">
            <a:spAutoFit/>
          </a:bodyPr>
          <a:lstStyle>
            <a:lvl1pPr defTabSz="814388" eaLnBrk="0" hangingPunct="0">
              <a:defRPr sz="2400">
                <a:solidFill>
                  <a:schemeClr val="tx1"/>
                </a:solidFill>
                <a:latin typeface="Arial" panose="020B0604020202020204" pitchFamily="34" charset="0"/>
                <a:ea typeface="ＭＳ Ｐゴシック" panose="020B0600070205080204" pitchFamily="50"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50"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50"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50"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50"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eaLnBrk="1" fontAlgn="auto" hangingPunct="1">
              <a:spcBef>
                <a:spcPts val="0"/>
              </a:spcBef>
              <a:spcAft>
                <a:spcPts val="0"/>
              </a:spcAft>
              <a:defRPr/>
            </a:pPr>
            <a:r>
              <a:rPr kumimoji="1" lang="en-US" altLang="ja-JP" sz="600" smtClean="0">
                <a:solidFill>
                  <a:srgbClr val="C0C0C0"/>
                </a:solidFill>
                <a:cs typeface="+mn-cs"/>
              </a:rPr>
              <a:t>Web Security Seminar</a:t>
            </a:r>
          </a:p>
        </p:txBody>
      </p:sp>
      <p:sp>
        <p:nvSpPr>
          <p:cNvPr id="3" name="Rectangle 7"/>
          <p:cNvSpPr>
            <a:spLocks noChangeArrowheads="1"/>
          </p:cNvSpPr>
          <p:nvPr userDrawn="1"/>
        </p:nvSpPr>
        <p:spPr bwMode="ltGray">
          <a:xfrm>
            <a:off x="8650209" y="4892044"/>
            <a:ext cx="260430" cy="17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b">
            <a:spAutoFit/>
          </a:bodyPr>
          <a:lstStyle>
            <a:lvl1pPr defTabSz="814388">
              <a:defRPr sz="2400">
                <a:solidFill>
                  <a:schemeClr val="tx1"/>
                </a:solidFill>
                <a:latin typeface="Arial" panose="020B0604020202020204" pitchFamily="34" charset="0"/>
                <a:ea typeface="MS PGothic" panose="020B0600070205080204" pitchFamily="50" charset="-128"/>
              </a:defRPr>
            </a:lvl1pPr>
            <a:lvl2pPr marL="742950" indent="-285750" defTabSz="814388">
              <a:defRPr sz="2400">
                <a:solidFill>
                  <a:schemeClr val="tx1"/>
                </a:solidFill>
                <a:latin typeface="Arial" panose="020B0604020202020204" pitchFamily="34" charset="0"/>
                <a:ea typeface="MS PGothic" panose="020B0600070205080204" pitchFamily="50" charset="-128"/>
              </a:defRPr>
            </a:lvl2pPr>
            <a:lvl3pPr marL="1143000" indent="-228600" defTabSz="814388">
              <a:defRPr sz="2400">
                <a:solidFill>
                  <a:schemeClr val="tx1"/>
                </a:solidFill>
                <a:latin typeface="Arial" panose="020B0604020202020204" pitchFamily="34" charset="0"/>
                <a:ea typeface="MS PGothic" panose="020B0600070205080204" pitchFamily="50" charset="-128"/>
              </a:defRPr>
            </a:lvl3pPr>
            <a:lvl4pPr marL="1600200" indent="-228600" defTabSz="814388">
              <a:defRPr sz="2400">
                <a:solidFill>
                  <a:schemeClr val="tx1"/>
                </a:solidFill>
                <a:latin typeface="Arial" panose="020B0604020202020204" pitchFamily="34" charset="0"/>
                <a:ea typeface="MS PGothic" panose="020B0600070205080204" pitchFamily="50" charset="-128"/>
              </a:defRPr>
            </a:lvl4pPr>
            <a:lvl5pPr marL="2057400" indent="-228600" defTabSz="814388">
              <a:defRPr sz="2400">
                <a:solidFill>
                  <a:schemeClr val="tx1"/>
                </a:solidFill>
                <a:latin typeface="Arial" panose="020B0604020202020204" pitchFamily="34" charset="0"/>
                <a:ea typeface="MS PGothic" panose="020B0600070205080204" pitchFamily="50"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50"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50"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50"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50" charset="-128"/>
              </a:defRPr>
            </a:lvl9pPr>
          </a:lstStyle>
          <a:p>
            <a:pPr algn="r" fontAlgn="auto">
              <a:spcBef>
                <a:spcPts val="0"/>
              </a:spcBef>
              <a:spcAft>
                <a:spcPts val="0"/>
              </a:spcAft>
              <a:defRPr/>
            </a:pPr>
            <a:fld id="{C45FED7E-5B46-4164-A5EB-74BE324500D0}" type="slidenum">
              <a:rPr kumimoji="1" lang="en-US" altLang="ja-JP" sz="600" smtClean="0">
                <a:solidFill>
                  <a:srgbClr val="C0C0C0"/>
                </a:solidFill>
                <a:cs typeface="+mn-cs"/>
              </a:rPr>
              <a:pPr algn="r" fontAlgn="auto">
                <a:spcBef>
                  <a:spcPts val="0"/>
                </a:spcBef>
                <a:spcAft>
                  <a:spcPts val="0"/>
                </a:spcAft>
                <a:defRPr/>
              </a:pPr>
              <a:t>‹#›</a:t>
            </a:fld>
            <a:endParaRPr kumimoji="1" lang="en-US" altLang="ja-JP" sz="600" smtClean="0">
              <a:solidFill>
                <a:srgbClr val="C0C0C0"/>
              </a:solidFill>
              <a:cs typeface="+mn-cs"/>
            </a:endParaRPr>
          </a:p>
        </p:txBody>
      </p:sp>
      <p:sp>
        <p:nvSpPr>
          <p:cNvPr id="4" name="Rectangle 7"/>
          <p:cNvSpPr>
            <a:spLocks noChangeArrowheads="1"/>
          </p:cNvSpPr>
          <p:nvPr userDrawn="1"/>
        </p:nvSpPr>
        <p:spPr bwMode="ltGray">
          <a:xfrm>
            <a:off x="250826" y="4895219"/>
            <a:ext cx="3421063" cy="17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b">
            <a:spAutoFit/>
          </a:bodyPr>
          <a:lstStyle>
            <a:lvl1pPr defTabSz="814388" eaLnBrk="0" hangingPunct="0">
              <a:defRPr sz="2400">
                <a:solidFill>
                  <a:schemeClr val="tx1"/>
                </a:solidFill>
                <a:latin typeface="Arial" panose="020B0604020202020204" pitchFamily="34" charset="0"/>
                <a:ea typeface="ＭＳ Ｐゴシック" panose="020B0600070205080204" pitchFamily="50"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50"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50"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50"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50"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defRPr/>
            </a:pPr>
            <a:r>
              <a:rPr kumimoji="1" lang="en-US" altLang="ja-JP" sz="600" smtClean="0">
                <a:solidFill>
                  <a:srgbClr val="C0C0C0"/>
                </a:solidFill>
                <a:cs typeface="+mn-cs"/>
              </a:rPr>
              <a:t>© 2010 Cisco and/or its affiliates. All rights reserved.</a:t>
            </a:r>
          </a:p>
        </p:txBody>
      </p:sp>
    </p:spTree>
    <p:extLst>
      <p:ext uri="{BB962C8B-B14F-4D97-AF65-F5344CB8AC3E}">
        <p14:creationId xmlns:p14="http://schemas.microsoft.com/office/powerpoint/2010/main" val="1157955146"/>
      </p:ext>
    </p:extLst>
  </p:cSld>
  <p:clrMapOvr>
    <a:masterClrMapping/>
  </p:clrMapOvr>
  <p:transition>
    <p:wipe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ndParaRPr>
          </a:p>
        </p:txBody>
      </p:sp>
    </p:spTree>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ja-JP" altLang="en-US" smtClean="0"/>
              <a:t>マスター タイトルの書式設定</a:t>
            </a:r>
            <a:endParaRPr lang="en-US" dirty="0"/>
          </a:p>
        </p:txBody>
      </p:sp>
    </p:spTree>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ja-JP" altLang="en-US" smtClean="0"/>
              <a:t>マスター タイトルの書式設定</a:t>
            </a:r>
            <a:endParaRPr lang="en-US" dirty="0"/>
          </a:p>
        </p:txBody>
      </p:sp>
    </p:spTree>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ja-JP" altLang="en-US" smtClean="0"/>
              <a:t>マスター テキストの書式設定</a:t>
            </a:r>
          </a:p>
        </p:txBody>
      </p:sp>
    </p:spTree>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ja-JP" altLang="en-US" smtClean="0"/>
              <a:t>マスター テキストの書式設定</a:t>
            </a:r>
          </a:p>
        </p:txBody>
      </p:sp>
    </p:spTree>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Tree>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ja-JP" altLang="en-US" smtClean="0"/>
              <a:t>マスター タイトルの書式設定</a:t>
            </a:r>
            <a:endParaRPr lang="en-GB" dirty="0"/>
          </a:p>
        </p:txBody>
      </p:sp>
    </p:spTree>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ja-JP" altLang="en-US" smtClean="0"/>
              <a:t>マスター タイトルの書式設定</a:t>
            </a:r>
            <a:endParaRPr lang="en-GB" dirty="0"/>
          </a:p>
        </p:txBody>
      </p:sp>
    </p:spTree>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ja-JP" altLang="en-US" smtClean="0"/>
              <a:t>マスター タイトルの書式設定</a:t>
            </a:r>
            <a:endParaRPr lang="en-GB" dirty="0"/>
          </a:p>
        </p:txBody>
      </p:sp>
    </p:spTree>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smtClean="0"/>
              <a:t>アイコンをクリックして表を追加</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ja-JP" altLang="en-US" smtClean="0"/>
              <a:t>マスター タイトルの書式設定</a:t>
            </a:r>
            <a:endParaRPr lang="en-GB" dirty="0"/>
          </a:p>
        </p:txBody>
      </p:sp>
    </p:spTree>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アイコンをクリックしてグラフを追加</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ja-JP" altLang="en-US" smtClean="0"/>
              <a:t>マスター テキストの書式設定</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ja-JP" altLang="en-US" smtClean="0"/>
              <a:t>マスター タイトルの書式設定</a:t>
            </a:r>
            <a:endParaRPr lang="en-GB" dirty="0"/>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61399751"/>
      </p:ext>
    </p:extLst>
  </p:cSld>
  <p:clrMapOvr>
    <a:masterClrMapping/>
  </p:clrMapOvr>
  <p:transition spd="slow">
    <p:wip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r>
              <a:rPr lang="ja-JP" altLang="en-US" smtClean="0"/>
              <a:t>プレースホルダーまでドラッグするかアイコンをクリックして図を追加</a:t>
            </a:r>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ja-JP" altLang="en-US" smtClean="0"/>
              <a:t>マスター テキストの書式設定</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r>
              <a:rPr lang="ja-JP" altLang="en-US" smtClean="0"/>
              <a:t>プレースホルダーまでドラッグするかアイコンをクリックして図を追加</a:t>
            </a:r>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r>
              <a:rPr lang="ja-JP" altLang="en-US" smtClean="0"/>
              <a:t>プレースホルダーまでドラッグするかアイコンをクリックして図を追加</a:t>
            </a:r>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r>
              <a:rPr lang="ja-JP" altLang="en-US" smtClean="0"/>
              <a:t>アイコンをクリックしてグラフを追加</a:t>
            </a:r>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r>
              <a:rPr lang="ja-JP" altLang="en-US" smtClean="0"/>
              <a:t>アイコンをクリックして表を追加</a:t>
            </a:r>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
                <a:cs typeface="CiscoSans Thin"/>
              </a:rPr>
              <a:t>© 2017  Cisco and/or its affiliates. All rights reserved.   Cisco Confidential</a:t>
            </a:r>
          </a:p>
        </p:txBody>
      </p:sp>
    </p:spTree>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ndParaRPr>
          </a:p>
        </p:txBody>
      </p:sp>
    </p:spTree>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6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711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ltLang="ja-JP"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ltLang="ja-JP"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ltLang="ja-JP" smtClean="0"/>
              <a:t>Click to edit Master title style</a:t>
            </a:r>
            <a:endParaRPr lang="en-US" dirty="0"/>
          </a:p>
        </p:txBody>
      </p:sp>
    </p:spTree>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Bullet Slide">
    <p:spTree>
      <p:nvGrpSpPr>
        <p:cNvPr id="1" name=""/>
        <p:cNvGrpSpPr/>
        <p:nvPr/>
      </p:nvGrpSpPr>
      <p:grpSpPr>
        <a:xfrm>
          <a:off x="0" y="0"/>
          <a:ext cx="0" cy="0"/>
          <a:chOff x="0" y="0"/>
          <a:chExt cx="0" cy="0"/>
        </a:xfrm>
      </p:grpSpPr>
      <p:sp>
        <p:nvSpPr>
          <p:cNvPr id="11" name="Title 1"/>
          <p:cNvSpPr>
            <a:spLocks noGrp="1"/>
          </p:cNvSpPr>
          <p:nvPr>
            <p:ph type="title"/>
          </p:nvPr>
        </p:nvSpPr>
        <p:spPr>
          <a:xfrm>
            <a:off x="219518" y="329565"/>
            <a:ext cx="8711929" cy="628650"/>
          </a:xfrm>
        </p:spPr>
        <p:txBody>
          <a:bodyPr/>
          <a:lstStyle>
            <a:lvl1pPr algn="l" defTabSz="914362" rtl="0" eaLnBrk="1" latinLnBrk="0" hangingPunct="1">
              <a:lnSpc>
                <a:spcPct val="80000"/>
              </a:lnSpc>
              <a:spcBef>
                <a:spcPct val="0"/>
              </a:spcBef>
              <a:buNone/>
              <a:defRPr lang="en-US" sz="3600" b="0" kern="1200" spc="-100" baseline="0" dirty="0">
                <a:solidFill>
                  <a:schemeClr val="tx2"/>
                </a:solidFill>
                <a:latin typeface="+mj-lt"/>
                <a:ea typeface="+mj-ea"/>
                <a:cs typeface="+mj-cs"/>
              </a:defRPr>
            </a:lvl1pPr>
          </a:lstStyle>
          <a:p>
            <a:r>
              <a:rPr lang="en-US" dirty="0" smtClean="0"/>
              <a:t>Click to edit Master title style</a:t>
            </a:r>
            <a:endParaRPr lang="en-US" dirty="0"/>
          </a:p>
        </p:txBody>
      </p:sp>
      <p:sp>
        <p:nvSpPr>
          <p:cNvPr id="12" name="Text Placeholder 7"/>
          <p:cNvSpPr>
            <a:spLocks noGrp="1"/>
          </p:cNvSpPr>
          <p:nvPr>
            <p:ph type="body" sz="quarter" idx="11" hasCustomPrompt="1"/>
          </p:nvPr>
        </p:nvSpPr>
        <p:spPr>
          <a:xfrm>
            <a:off x="219518" y="912495"/>
            <a:ext cx="8711929" cy="342900"/>
          </a:xfrm>
          <a:prstGeom prst="rect">
            <a:avLst/>
          </a:prstGeom>
        </p:spPr>
        <p:txBody>
          <a:bodyPr lIns="68589" tIns="34295" rIns="68589" bIns="34295">
            <a:noAutofit/>
          </a:bodyPr>
          <a:lstStyle>
            <a:lvl1pPr marL="0" indent="0">
              <a:buNone/>
              <a:defRPr lang="en-US" sz="2800" kern="1200" spc="-50" baseline="0" dirty="0">
                <a:solidFill>
                  <a:schemeClr val="bg1">
                    <a:lumMod val="20000"/>
                    <a:lumOff val="80000"/>
                  </a:schemeClr>
                </a:solidFill>
                <a:latin typeface="+mj-lt"/>
                <a:ea typeface="+mn-ea"/>
                <a:cs typeface="+mn-cs"/>
              </a:defRPr>
            </a:lvl1pPr>
          </a:lstStyle>
          <a:p>
            <a:pPr marL="0" lvl="0" indent="0" algn="l" defTabSz="914362"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smtClean="0"/>
              <a:t>Slide Subtitle</a:t>
            </a:r>
            <a:endParaRPr lang="en-US" dirty="0"/>
          </a:p>
        </p:txBody>
      </p:sp>
      <p:sp>
        <p:nvSpPr>
          <p:cNvPr id="7" name="Text Placeholder 6"/>
          <p:cNvSpPr>
            <a:spLocks noGrp="1"/>
          </p:cNvSpPr>
          <p:nvPr>
            <p:ph type="body" sz="quarter" idx="13" hasCustomPrompt="1"/>
          </p:nvPr>
        </p:nvSpPr>
        <p:spPr>
          <a:xfrm>
            <a:off x="219513" y="1257300"/>
            <a:ext cx="8697018" cy="3543300"/>
          </a:xfrm>
          <a:prstGeom prst="rect">
            <a:avLst/>
          </a:prstGeom>
        </p:spPr>
        <p:txBody>
          <a:bodyPr lIns="68589" tIns="34295" rIns="68589" bIns="34295"/>
          <a:lstStyle>
            <a:lvl1pPr marL="228591" indent="-228591" algn="l" defTabSz="914362" rtl="0" eaLnBrk="1" latinLnBrk="0" hangingPunct="1">
              <a:lnSpc>
                <a:spcPct val="95000"/>
              </a:lnSpc>
              <a:spcBef>
                <a:spcPts val="1440"/>
              </a:spcBef>
              <a:buClr>
                <a:schemeClr val="accent3">
                  <a:lumMod val="40000"/>
                  <a:lumOff val="60000"/>
                </a:schemeClr>
              </a:buClr>
              <a:buSzPct val="90000"/>
              <a:buFont typeface="Arial" pitchFamily="34" charset="0"/>
              <a:buChar char="•"/>
              <a:tabLst/>
              <a:defRPr/>
            </a:lvl1pPr>
            <a:lvl2pPr marL="406383" indent="0" algn="l" defTabSz="914362" rtl="0" eaLnBrk="1" latinLnBrk="0" hangingPunct="1">
              <a:lnSpc>
                <a:spcPct val="95000"/>
              </a:lnSpc>
              <a:spcBef>
                <a:spcPts val="600"/>
              </a:spcBef>
              <a:buClr>
                <a:schemeClr val="tx2"/>
              </a:buClr>
              <a:buSzPct val="90000"/>
              <a:buFontTx/>
              <a:buNone/>
              <a:tabLst/>
              <a:defRPr/>
            </a:lvl2pPr>
            <a:lvl3pPr marL="571476" indent="-1588" algn="l" defTabSz="914362" rtl="0" eaLnBrk="1" latinLnBrk="0" hangingPunct="1">
              <a:lnSpc>
                <a:spcPct val="95000"/>
              </a:lnSpc>
              <a:spcBef>
                <a:spcPts val="840"/>
              </a:spcBef>
              <a:buClr>
                <a:schemeClr val="tx2"/>
              </a:buClr>
              <a:buSzPct val="90000"/>
              <a:buFont typeface="Arial" pitchFamily="34" charset="0"/>
              <a:buNone/>
              <a:tabLst/>
              <a:defRPr/>
            </a:lvl3pPr>
          </a:lstStyle>
          <a:p>
            <a:pPr marL="228591" lvl="0" indent="-228591" algn="l" defTabSz="914362" rtl="0" eaLnBrk="1" latinLnBrk="0" hangingPunct="1">
              <a:lnSpc>
                <a:spcPct val="95000"/>
              </a:lnSpc>
              <a:spcBef>
                <a:spcPts val="1440"/>
              </a:spcBef>
              <a:buClr>
                <a:schemeClr val="accent3">
                  <a:lumMod val="40000"/>
                  <a:lumOff val="60000"/>
                </a:schemeClr>
              </a:buClr>
              <a:buSzPct val="90000"/>
              <a:buFont typeface="Arial" pitchFamily="34" charset="0"/>
              <a:buChar char="•"/>
              <a:tabLst/>
            </a:pPr>
            <a:r>
              <a:rPr lang="en-US" dirty="0" smtClean="0"/>
              <a:t>Body Text</a:t>
            </a:r>
          </a:p>
          <a:p>
            <a:pPr marL="406383" lvl="1" indent="0" algn="l" defTabSz="914362" rtl="0" eaLnBrk="1" latinLnBrk="0" hangingPunct="1">
              <a:lnSpc>
                <a:spcPct val="95000"/>
              </a:lnSpc>
              <a:spcBef>
                <a:spcPts val="600"/>
              </a:spcBef>
              <a:buClr>
                <a:schemeClr val="tx2"/>
              </a:buClr>
              <a:buSzPct val="90000"/>
              <a:buFontTx/>
              <a:buNone/>
              <a:tabLst/>
            </a:pPr>
            <a:r>
              <a:rPr lang="en-US" dirty="0" smtClean="0"/>
              <a:t>Second level</a:t>
            </a:r>
          </a:p>
          <a:p>
            <a:pPr marL="571476" lvl="2" indent="-1588" algn="l" defTabSz="914362" rtl="0" eaLnBrk="1" latinLnBrk="0" hangingPunct="1">
              <a:lnSpc>
                <a:spcPct val="95000"/>
              </a:lnSpc>
              <a:spcBef>
                <a:spcPts val="840"/>
              </a:spcBef>
              <a:buClr>
                <a:schemeClr val="tx2"/>
              </a:buClr>
              <a:buSzPct val="90000"/>
              <a:buFont typeface="Arial" pitchFamily="34" charset="0"/>
              <a:buNone/>
              <a:tabLst/>
            </a:pPr>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transition>
    <p:wipe dir="r"/>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4605" y="1347788"/>
            <a:ext cx="8328650" cy="3168210"/>
          </a:xfrm>
          <a:prstGeom prst="rect">
            <a:avLst/>
          </a:prstGeom>
        </p:spPr>
        <p:txBody>
          <a:bodyPr lIns="68574" tIns="34287" rIns="68574" bIns="34287">
            <a:noAutofit/>
          </a:bodyPr>
          <a:lstStyle>
            <a:lvl1pPr marL="280895" indent="-22376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36" indent="-215830">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71" indent="-171395">
              <a:buClr>
                <a:schemeClr val="tx1"/>
              </a:buClr>
              <a:buSzPct val="80000"/>
              <a:buFont typeface="Arial"/>
              <a:buChar char="•"/>
              <a:defRPr sz="1600" b="0" i="0">
                <a:solidFill>
                  <a:srgbClr val="676767"/>
                </a:solidFill>
                <a:latin typeface="+mn-lt"/>
                <a:cs typeface="CiscoSans ExtraLight"/>
              </a:defRPr>
            </a:lvl3pPr>
            <a:lvl4pPr marL="910929" indent="-171395">
              <a:buClr>
                <a:schemeClr val="tx1"/>
              </a:buClr>
              <a:buSzPct val="80000"/>
              <a:buFont typeface="Arial"/>
              <a:buChar char="•"/>
              <a:defRPr sz="1400" b="0" i="0">
                <a:solidFill>
                  <a:srgbClr val="676767"/>
                </a:solidFill>
                <a:latin typeface="+mn-lt"/>
                <a:cs typeface="CiscoSans ExtraLight"/>
              </a:defRPr>
            </a:lvl4pPr>
            <a:lvl5pPr marL="1082324" indent="-16822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77" tIns="34289" rIns="68577" bIns="34289" numCol="1" anchor="b" anchorCtr="0" compatLnSpc="1">
            <a:prstTxWarp prst="textNoShape">
              <a:avLst/>
            </a:prstTxWarp>
          </a:bodyPr>
          <a:lstStyle/>
          <a:p>
            <a:pPr lvl="0"/>
            <a:r>
              <a:rPr lang="en-CA" dirty="0"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4605" y="1347788"/>
            <a:ext cx="8328650" cy="3168210"/>
          </a:xfrm>
          <a:prstGeom prst="rect">
            <a:avLst/>
          </a:prstGeom>
        </p:spPr>
        <p:txBody>
          <a:bodyPr lIns="68574" tIns="34287" rIns="68574" bIns="34287">
            <a:noAutofit/>
          </a:bodyPr>
          <a:lstStyle>
            <a:lvl1pPr marL="280895" indent="-22376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36" indent="-215830">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71" indent="-171395">
              <a:buClr>
                <a:schemeClr val="tx1"/>
              </a:buClr>
              <a:buSzPct val="80000"/>
              <a:buFont typeface="Arial"/>
              <a:buChar char="•"/>
              <a:defRPr sz="1600" b="0" i="0">
                <a:solidFill>
                  <a:srgbClr val="676767"/>
                </a:solidFill>
                <a:latin typeface="+mn-lt"/>
                <a:cs typeface="CiscoSans ExtraLight"/>
              </a:defRPr>
            </a:lvl3pPr>
            <a:lvl4pPr marL="910929" indent="-171395">
              <a:buClr>
                <a:schemeClr val="tx1"/>
              </a:buClr>
              <a:buSzPct val="80000"/>
              <a:buFont typeface="Arial"/>
              <a:buChar char="•"/>
              <a:defRPr sz="1400" b="0" i="0">
                <a:solidFill>
                  <a:srgbClr val="676767"/>
                </a:solidFill>
                <a:latin typeface="+mn-lt"/>
                <a:cs typeface="CiscoSans ExtraLight"/>
              </a:defRPr>
            </a:lvl4pPr>
            <a:lvl5pPr marL="1082324" indent="-16822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77" tIns="34289" rIns="68577" bIns="34289" numCol="1" anchor="b" anchorCtr="0" compatLnSpc="1">
            <a:prstTxWarp prst="textNoShape">
              <a:avLst/>
            </a:prstTxWarp>
          </a:bodyPr>
          <a:lstStyle/>
          <a:p>
            <a:pPr lvl="0"/>
            <a:r>
              <a:rPr lang="en-CA" dirty="0"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3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4605" y="1347788"/>
            <a:ext cx="8328650" cy="3168210"/>
          </a:xfrm>
          <a:prstGeom prst="rect">
            <a:avLst/>
          </a:prstGeom>
        </p:spPr>
        <p:txBody>
          <a:bodyPr lIns="68574" tIns="34287" rIns="68574" bIns="34287">
            <a:noAutofit/>
          </a:bodyPr>
          <a:lstStyle>
            <a:lvl1pPr marL="280895" indent="-22376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36" indent="-215830">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71" indent="-171395">
              <a:buClr>
                <a:schemeClr val="tx1"/>
              </a:buClr>
              <a:buSzPct val="80000"/>
              <a:buFont typeface="Arial"/>
              <a:buChar char="•"/>
              <a:defRPr sz="1600" b="0" i="0">
                <a:solidFill>
                  <a:srgbClr val="676767"/>
                </a:solidFill>
                <a:latin typeface="+mn-lt"/>
                <a:cs typeface="CiscoSans ExtraLight"/>
              </a:defRPr>
            </a:lvl3pPr>
            <a:lvl4pPr marL="910929" indent="-171395">
              <a:buClr>
                <a:schemeClr val="tx1"/>
              </a:buClr>
              <a:buSzPct val="80000"/>
              <a:buFont typeface="Arial"/>
              <a:buChar char="•"/>
              <a:defRPr sz="1400" b="0" i="0">
                <a:solidFill>
                  <a:srgbClr val="676767"/>
                </a:solidFill>
                <a:latin typeface="+mn-lt"/>
                <a:cs typeface="CiscoSans ExtraLight"/>
              </a:defRPr>
            </a:lvl4pPr>
            <a:lvl5pPr marL="1082324" indent="-16822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77" tIns="34289" rIns="68577" bIns="34289" numCol="1" anchor="b" anchorCtr="0" compatLnSpc="1">
            <a:prstTxWarp prst="textNoShape">
              <a:avLst/>
            </a:prstTxWarp>
          </a:bodyPr>
          <a:lstStyle/>
          <a:p>
            <a:pPr lvl="0"/>
            <a:r>
              <a:rPr lang="en-CA" dirty="0"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4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4605" y="1347788"/>
            <a:ext cx="8328650" cy="3168210"/>
          </a:xfrm>
          <a:prstGeom prst="rect">
            <a:avLst/>
          </a:prstGeom>
        </p:spPr>
        <p:txBody>
          <a:bodyPr lIns="68574" tIns="34287" rIns="68574" bIns="34287">
            <a:noAutofit/>
          </a:bodyPr>
          <a:lstStyle>
            <a:lvl1pPr marL="280895" indent="-22376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36" indent="-215830">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71" indent="-171395">
              <a:buClr>
                <a:schemeClr val="tx1"/>
              </a:buClr>
              <a:buSzPct val="80000"/>
              <a:buFont typeface="Arial"/>
              <a:buChar char="•"/>
              <a:defRPr sz="1600" b="0" i="0">
                <a:solidFill>
                  <a:srgbClr val="676767"/>
                </a:solidFill>
                <a:latin typeface="+mn-lt"/>
                <a:cs typeface="CiscoSans ExtraLight"/>
              </a:defRPr>
            </a:lvl3pPr>
            <a:lvl4pPr marL="910929" indent="-171395">
              <a:buClr>
                <a:schemeClr val="tx1"/>
              </a:buClr>
              <a:buSzPct val="80000"/>
              <a:buFont typeface="Arial"/>
              <a:buChar char="•"/>
              <a:defRPr sz="1400" b="0" i="0">
                <a:solidFill>
                  <a:srgbClr val="676767"/>
                </a:solidFill>
                <a:latin typeface="+mn-lt"/>
                <a:cs typeface="CiscoSans ExtraLight"/>
              </a:defRPr>
            </a:lvl4pPr>
            <a:lvl5pPr marL="1082324" indent="-16822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77" tIns="34289" rIns="68577" bIns="34289" numCol="1" anchor="b" anchorCtr="0" compatLnSpc="1">
            <a:prstTxWarp prst="textNoShape">
              <a:avLst/>
            </a:prstTxWarp>
          </a:bodyPr>
          <a:lstStyle/>
          <a:p>
            <a:pPr lvl="0"/>
            <a:r>
              <a:rPr lang="en-CA" dirty="0"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2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smtClean="0"/>
              <a:t>Click to edit Master text styles</a:t>
            </a:r>
          </a:p>
        </p:txBody>
      </p:sp>
      <p:sp>
        <p:nvSpPr>
          <p:cNvPr id="5"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smtClean="0"/>
              <a:t>Click to edit Master title style</a:t>
            </a:r>
            <a:endParaRPr lang="en-US" dirty="0"/>
          </a:p>
        </p:txBody>
      </p:sp>
    </p:spTree>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558" indent="-171415">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035" indent="-171415">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450" indent="-16824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smtClean="0"/>
              <a:t>Click to edit Master title style</a:t>
            </a:r>
            <a:endParaRPr lang="en-US" dirty="0"/>
          </a:p>
        </p:txBody>
      </p:sp>
    </p:spTree>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0256367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8129543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6983574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71212470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4278971332"/>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49167052"/>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1000" y="800100"/>
            <a:ext cx="8382000" cy="4000500"/>
          </a:xfrm>
          <a:prstGeom prst="rect">
            <a:avLst/>
          </a:prstGeom>
        </p:spPr>
        <p:txBody>
          <a:bodyPr lIns="91416" tIns="45708" rIns="91416" bIns="4570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a:xfrm>
            <a:off x="1" y="4933950"/>
            <a:ext cx="1905000" cy="342900"/>
          </a:xfrm>
          <a:prstGeom prst="rect">
            <a:avLst/>
          </a:prstGeom>
        </p:spPr>
        <p:txBody>
          <a:bodyPr lIns="91416" tIns="45708" rIns="91416" bIns="45708"/>
          <a:lstStyle>
            <a:lvl1pPr>
              <a:defRPr/>
            </a:lvl1pPr>
          </a:lstStyle>
          <a:p>
            <a:endParaRPr lang="en-US" altLang="ja-JP" dirty="0">
              <a:solidFill>
                <a:srgbClr val="000000"/>
              </a:solidFill>
            </a:endParaRPr>
          </a:p>
        </p:txBody>
      </p:sp>
    </p:spTree>
    <p:extLst>
      <p:ext uri="{BB962C8B-B14F-4D97-AF65-F5344CB8AC3E}">
        <p14:creationId xmlns:p14="http://schemas.microsoft.com/office/powerpoint/2010/main" val="335366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Rectangle 6146"/>
          <p:cNvSpPr>
            <a:spLocks noGrp="1" noChangeArrowheads="1"/>
          </p:cNvSpPr>
          <p:nvPr>
            <p:ph type="title"/>
          </p:nvPr>
        </p:nvSpPr>
        <p:spPr bwMode="auto">
          <a:xfrm>
            <a:off x="152433" y="228601"/>
            <a:ext cx="8839200" cy="628650"/>
          </a:xfrm>
          <a:prstGeom prst="rect">
            <a:avLst/>
          </a:prstGeom>
          <a:noFill/>
          <a:ln w="9525" algn="ctr">
            <a:noFill/>
            <a:miter lim="800000"/>
            <a:headEnd/>
            <a:tailEnd/>
          </a:ln>
          <a:effectLst/>
        </p:spPr>
        <p:txBody>
          <a:bodyPr/>
          <a:lstStyle/>
          <a:p>
            <a:pPr lvl="0"/>
            <a:r>
              <a:rPr lang="en-US" smtClean="0"/>
              <a:t>Slide Title</a:t>
            </a:r>
          </a:p>
        </p:txBody>
      </p:sp>
      <p:sp>
        <p:nvSpPr>
          <p:cNvPr id="3" name="Slide Number Placeholder 5"/>
          <p:cNvSpPr>
            <a:spLocks noGrp="1"/>
          </p:cNvSpPr>
          <p:nvPr>
            <p:ph type="sldNum" sz="quarter" idx="10"/>
          </p:nvPr>
        </p:nvSpPr>
        <p:spPr>
          <a:xfrm>
            <a:off x="30" y="4869732"/>
            <a:ext cx="838199" cy="273844"/>
          </a:xfrm>
          <a:prstGeom prst="rect">
            <a:avLst/>
          </a:prstGeom>
        </p:spPr>
        <p:txBody>
          <a:bodyPr vert="horz" lIns="68143" tIns="34073" rIns="68143" bIns="34073" rtlCol="0" anchor="ctr"/>
          <a:lstStyle>
            <a:lvl1pPr algn="l">
              <a:defRPr kumimoji="0" sz="900">
                <a:solidFill>
                  <a:schemeClr val="tx1">
                    <a:tint val="75000"/>
                  </a:schemeClr>
                </a:solidFill>
                <a:latin typeface="Arial" pitchFamily="34" charset="0"/>
                <a:ea typeface="+mn-ea"/>
                <a:cs typeface="+mn-cs"/>
              </a:defRPr>
            </a:lvl1pPr>
          </a:lstStyle>
          <a:p>
            <a:pPr defTabSz="681457">
              <a:defRPr/>
            </a:pPr>
            <a:fld id="{46EFDA24-AF5B-408B-8798-4C2996234353}" type="slidenum">
              <a:rPr lang="en-US" smtClean="0">
                <a:solidFill>
                  <a:srgbClr val="0096D6">
                    <a:tint val="75000"/>
                  </a:srgbClr>
                </a:solidFill>
              </a:rPr>
              <a:pPr defTabSz="681457">
                <a:defRPr/>
              </a:pPr>
              <a:t>‹#›</a:t>
            </a:fld>
            <a:endParaRPr lang="en-US" dirty="0">
              <a:solidFill>
                <a:srgbClr val="0096D6">
                  <a:tint val="75000"/>
                </a:srgbClr>
              </a:solidFill>
            </a:endParaRPr>
          </a:p>
        </p:txBody>
      </p:sp>
    </p:spTree>
    <p:extLst>
      <p:ext uri="{BB962C8B-B14F-4D97-AF65-F5344CB8AC3E}">
        <p14:creationId xmlns:p14="http://schemas.microsoft.com/office/powerpoint/2010/main" val="734766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14872" y="1200154"/>
            <a:ext cx="8204199" cy="3397250"/>
          </a:xfrm>
          <a:prstGeom prst="rect">
            <a:avLst/>
          </a:prstGeom>
        </p:spPr>
        <p:txBody>
          <a:bodyPr lIns="68589" tIns="34295" rIns="68589" bIns="342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1932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ark-Title_only">
    <p:bg>
      <p:bgPr>
        <a:solidFill>
          <a:srgbClr val="1E324B"/>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0" y="5048521"/>
            <a:ext cx="9144000"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pic>
        <p:nvPicPr>
          <p:cNvPr id="7" name="Picture 6" descr="scs_405.jpg"/>
          <p:cNvPicPr>
            <a:picLocks/>
          </p:cNvPicPr>
          <p:nvPr userDrawn="1"/>
        </p:nvPicPr>
        <p:blipFill>
          <a:blip r:embed="rId2">
            <a:alphaModFix amt="38000"/>
            <a:extLst>
              <a:ext uri="{28A0092B-C50C-407E-A947-70E740481C1C}">
                <a14:useLocalDpi xmlns:a14="http://schemas.microsoft.com/office/drawing/2010/main"/>
              </a:ext>
            </a:extLst>
          </a:blip>
          <a:stretch>
            <a:fillRect/>
          </a:stretch>
        </p:blipFill>
        <p:spPr>
          <a:xfrm>
            <a:off x="0" y="5"/>
            <a:ext cx="9144000" cy="5143497"/>
          </a:xfrm>
          <a:prstGeom prst="rect">
            <a:avLst/>
          </a:prstGeom>
        </p:spPr>
      </p:pic>
      <p:sp>
        <p:nvSpPr>
          <p:cNvPr id="8" name="Rectangle 7"/>
          <p:cNvSpPr/>
          <p:nvPr userDrawn="1"/>
        </p:nvSpPr>
        <p:spPr>
          <a:xfrm>
            <a:off x="0" y="5"/>
            <a:ext cx="9144000" cy="5048521"/>
          </a:xfrm>
          <a:prstGeom prst="rect">
            <a:avLst/>
          </a:prstGeom>
          <a:solidFill>
            <a:srgbClr val="00172E">
              <a:alpha val="78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smtClean="0"/>
          </a:p>
        </p:txBody>
      </p:sp>
      <p:sp>
        <p:nvSpPr>
          <p:cNvPr id="6" name="Title 1"/>
          <p:cNvSpPr>
            <a:spLocks noGrp="1"/>
          </p:cNvSpPr>
          <p:nvPr>
            <p:ph type="ctrTitle"/>
          </p:nvPr>
        </p:nvSpPr>
        <p:spPr>
          <a:xfrm>
            <a:off x="259742" y="303064"/>
            <a:ext cx="8659976" cy="728782"/>
          </a:xfrm>
          <a:prstGeom prst="rect">
            <a:avLst/>
          </a:prstGeom>
        </p:spPr>
        <p:txBody>
          <a:bodyPr vert="horz" lIns="121864" tIns="60931" rIns="121864" bIns="60931" rtlCol="0" anchor="t" anchorCtr="0">
            <a:noAutofit/>
            <a:scene3d>
              <a:camera prst="orthographicFront"/>
              <a:lightRig rig="threePt" dir="t"/>
            </a:scene3d>
            <a:sp3d extrusionH="57150">
              <a:bevelT w="38100" h="38100"/>
            </a:sp3d>
          </a:bodyPr>
          <a:lstStyle>
            <a:lvl1pPr>
              <a:defRPr lang="en-US" sz="3300" b="1" spc="-150" dirty="0">
                <a:solidFill>
                  <a:srgbClr val="00B0F0"/>
                </a:solidFill>
                <a:effectLst/>
                <a:cs typeface="CiscoSans Thin"/>
              </a:defRPr>
            </a:lvl1pPr>
          </a:lstStyle>
          <a:p>
            <a:pPr lvl="0">
              <a:lnSpc>
                <a:spcPct val="90000"/>
              </a:lnSpc>
            </a:pPr>
            <a:endParaRPr lang="en-US" dirty="0"/>
          </a:p>
        </p:txBody>
      </p:sp>
    </p:spTree>
    <p:extLst>
      <p:ext uri="{BB962C8B-B14F-4D97-AF65-F5344CB8AC3E}">
        <p14:creationId xmlns:p14="http://schemas.microsoft.com/office/powerpoint/2010/main" val="87052047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699" y="3054518"/>
            <a:ext cx="8320322" cy="564257"/>
          </a:xfrm>
          <a:prstGeom prst="rect">
            <a:avLst/>
          </a:prstGeom>
        </p:spPr>
        <p:txBody>
          <a:bodyPr vert="horz">
            <a:spAutoFit/>
          </a:bodyPr>
          <a:lstStyle>
            <a:lvl1pPr marL="0" indent="0">
              <a:buNone/>
              <a:defRPr sz="3200" baseline="0">
                <a:solidFill>
                  <a:srgbClr val="676767"/>
                </a:solidFill>
              </a:defRPr>
            </a:lvl1pPr>
          </a:lstStyle>
          <a:p>
            <a:pPr lvl="0"/>
            <a:r>
              <a:rPr lang="en-GB" dirty="0" smtClean="0"/>
              <a:t>Text Goes Here</a:t>
            </a:r>
          </a:p>
        </p:txBody>
      </p:sp>
      <p:pic>
        <p:nvPicPr>
          <p:cNvPr id="6" name="Picture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0394" y="302554"/>
            <a:ext cx="8518409" cy="2539141"/>
          </a:xfrm>
          <a:prstGeom prst="rect">
            <a:avLst/>
          </a:prstGeom>
        </p:spPr>
      </p:pic>
    </p:spTree>
    <p:extLst>
      <p:ext uri="{BB962C8B-B14F-4D97-AF65-F5344CB8AC3E}">
        <p14:creationId xmlns:p14="http://schemas.microsoft.com/office/powerpoint/2010/main" val="89325906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ndParaRPr>
          </a:p>
        </p:txBody>
      </p:sp>
    </p:spTree>
    <p:extLst>
      <p:ext uri="{BB962C8B-B14F-4D97-AF65-F5344CB8AC3E}">
        <p14:creationId xmlns:p14="http://schemas.microsoft.com/office/powerpoint/2010/main" val="708805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7" y="3793199"/>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7"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7"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3"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GB" dirty="0" smtClean="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grpSp>
        <p:nvGrpSpPr>
          <p:cNvPr id="8" name="Group 67"/>
          <p:cNvGrpSpPr/>
          <p:nvPr userDrawn="1"/>
        </p:nvGrpSpPr>
        <p:grpSpPr>
          <a:xfrm>
            <a:off x="285163" y="307875"/>
            <a:ext cx="862739" cy="459830"/>
            <a:chOff x="609606" y="528528"/>
            <a:chExt cx="1444732" cy="763787"/>
          </a:xfrm>
          <a:solidFill>
            <a:schemeClr val="bg1"/>
          </a:solidFill>
        </p:grpSpPr>
        <p:sp>
          <p:nvSpPr>
            <p:cNvPr id="9"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10"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11"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12"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13"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14"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15"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2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2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2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2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2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2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2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grpSp>
    </p:spTree>
    <p:extLst>
      <p:ext uri="{BB962C8B-B14F-4D97-AF65-F5344CB8AC3E}">
        <p14:creationId xmlns:p14="http://schemas.microsoft.com/office/powerpoint/2010/main" val="3607565343"/>
      </p:ext>
    </p:extLst>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8301120"/>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pPr defTabSz="457189" fontAlgn="auto">
              <a:spcBef>
                <a:spcPts val="0"/>
              </a:spcBef>
              <a:spcAft>
                <a:spcPts val="0"/>
              </a:spcAft>
            </a:pPr>
            <a:endParaRPr lang="en-US" sz="1800">
              <a:solidFill>
                <a:srgbClr val="676767"/>
              </a:solidFill>
              <a:latin typeface="Arial"/>
              <a:ea typeface="+mn-ea"/>
              <a:cs typeface="+mn-cs"/>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pPr defTabSz="457189" fontAlgn="auto">
              <a:spcBef>
                <a:spcPts val="0"/>
              </a:spcBef>
              <a:spcAft>
                <a:spcPts val="0"/>
              </a:spcAft>
            </a:pPr>
            <a:endParaRPr lang="en-US" sz="1800">
              <a:solidFill>
                <a:srgbClr val="676767"/>
              </a:solidFill>
              <a:latin typeface="Arial"/>
              <a:ea typeface="+mn-ea"/>
              <a:cs typeface="+mn-cs"/>
            </a:endParaRPr>
          </a:p>
        </p:txBody>
      </p:sp>
      <p:sp>
        <p:nvSpPr>
          <p:cNvPr id="3" name="Subtitle 2"/>
          <p:cNvSpPr>
            <a:spLocks noGrp="1"/>
          </p:cNvSpPr>
          <p:nvPr>
            <p:ph type="subTitle" idx="1" hasCustomPrompt="1"/>
          </p:nvPr>
        </p:nvSpPr>
        <p:spPr>
          <a:xfrm>
            <a:off x="499916" y="3209551"/>
            <a:ext cx="4684867" cy="288131"/>
          </a:xfrm>
          <a:prstGeom prst="rect">
            <a:avLst/>
          </a:prstGeom>
        </p:spPr>
        <p:txBody>
          <a:bodyPr vert="horz" lIns="68574" tIns="34288" rIns="68574" bIns="34288" rtlCol="0">
            <a:noAutofit/>
          </a:bodyPr>
          <a:lstStyle>
            <a:lvl1pPr marL="0" indent="0" algn="l" defTabSz="685731"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63" indent="0" algn="ctr">
              <a:buNone/>
              <a:defRPr>
                <a:solidFill>
                  <a:schemeClr val="tx1">
                    <a:tint val="75000"/>
                  </a:schemeClr>
                </a:solidFill>
              </a:defRPr>
            </a:lvl2pPr>
            <a:lvl3pPr marL="685731" indent="0" algn="ctr">
              <a:buNone/>
              <a:defRPr>
                <a:solidFill>
                  <a:schemeClr val="tx1">
                    <a:tint val="75000"/>
                  </a:schemeClr>
                </a:solidFill>
              </a:defRPr>
            </a:lvl3pPr>
            <a:lvl4pPr marL="1028597" indent="0" algn="ctr">
              <a:buNone/>
              <a:defRPr>
                <a:solidFill>
                  <a:schemeClr val="tx1">
                    <a:tint val="75000"/>
                  </a:schemeClr>
                </a:solidFill>
              </a:defRPr>
            </a:lvl4pPr>
            <a:lvl5pPr marL="1371464" indent="0" algn="ctr">
              <a:buNone/>
              <a:defRPr>
                <a:solidFill>
                  <a:schemeClr val="tx1">
                    <a:tint val="75000"/>
                  </a:schemeClr>
                </a:solidFill>
              </a:defRPr>
            </a:lvl5pPr>
            <a:lvl6pPr marL="1714326"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8"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6" y="2462028"/>
            <a:ext cx="4712557" cy="766763"/>
          </a:xfrm>
        </p:spPr>
        <p:txBody>
          <a:bodyPr lIns="61715" tIns="34288" rIns="61715" bIns="34288" rtlCol="0" anchor="b">
            <a:noAutofit/>
          </a:bodyPr>
          <a:lstStyle>
            <a:lvl1pPr marL="0" indent="0" algn="l" defTabSz="685731"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ja-JP" altLang="en-US" noProof="0" smtClean="0"/>
              <a:t>プレースホルダーまでドラッグするかアイコンをクリックして図を追加</a:t>
            </a:r>
            <a:endParaRPr lang="en-US" noProof="0" dirty="0"/>
          </a:p>
        </p:txBody>
      </p:sp>
    </p:spTree>
    <p:extLst>
      <p:ext uri="{BB962C8B-B14F-4D97-AF65-F5344CB8AC3E}">
        <p14:creationId xmlns:p14="http://schemas.microsoft.com/office/powerpoint/2010/main" val="1691551912"/>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5" name="Picture 4" descr="logo_black.ai"/>
          <p:cNvPicPr>
            <a:picLocks noChangeAspect="1"/>
          </p:cNvPicPr>
          <p:nvPr/>
        </p:nvPicPr>
        <p:blipFill>
          <a:blip r:embed="rId2" cstate="email">
            <a:duotone>
              <a:schemeClr val="bg2">
                <a:shade val="45000"/>
                <a:satMod val="135000"/>
              </a:schemeClr>
              <a:prstClr val="white"/>
            </a:duotone>
            <a:lum bright="100000" contrast="100000"/>
            <a:alphaModFix amt="60000"/>
            <a:extLst>
              <a:ext uri="{28A0092B-C50C-407E-A947-70E740481C1C}">
                <a14:useLocalDpi xmlns:a14="http://schemas.microsoft.com/office/drawing/2010/main"/>
              </a:ext>
            </a:extLst>
          </a:blip>
          <a:stretch>
            <a:fillRect/>
          </a:stretch>
        </p:blipFill>
        <p:spPr>
          <a:xfrm>
            <a:off x="474175" y="4625773"/>
            <a:ext cx="430286" cy="265176"/>
          </a:xfrm>
          <a:prstGeom prst="rect">
            <a:avLst/>
          </a:prstGeom>
          <a:noFill/>
          <a:ln>
            <a:noFill/>
          </a:ln>
        </p:spPr>
      </p:pic>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p:nvSpPr>
        <p:spPr bwMode="ltGray">
          <a:xfrm>
            <a:off x="8515169" y="47429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fontAlgn="auto">
              <a:spcBef>
                <a:spcPts val="0"/>
              </a:spcBef>
              <a:spcAft>
                <a:spcPts val="0"/>
              </a:spcAft>
              <a:defRPr/>
            </a:pPr>
            <a:fld id="{4ABDCABE-3F10-B64C-92F1-862014417034}" type="slidenum">
              <a:rPr lang="en-US" sz="600">
                <a:solidFill>
                  <a:srgbClr val="FFFFFF">
                    <a:alpha val="60000"/>
                  </a:srgbClr>
                </a:solidFill>
                <a:latin typeface="Arial"/>
                <a:ea typeface="+mn-ea"/>
                <a:cs typeface="CiscoSans Thin"/>
              </a:rPr>
              <a:pPr algn="r" defTabSz="610729" fontAlgn="auto">
                <a:spcBef>
                  <a:spcPts val="0"/>
                </a:spcBef>
                <a:spcAft>
                  <a:spcPts val="0"/>
                </a:spcAft>
                <a:defRPr/>
              </a:pPr>
              <a:t>‹#›</a:t>
            </a:fld>
            <a:endParaRPr lang="en-US" sz="600" dirty="0">
              <a:solidFill>
                <a:srgbClr val="FFFFFF">
                  <a:alpha val="60000"/>
                </a:srgbClr>
              </a:solidFill>
              <a:latin typeface="Arial"/>
              <a:ea typeface="+mn-ea"/>
              <a:cs typeface="CiscoSans Thin"/>
            </a:endParaRPr>
          </a:p>
        </p:txBody>
      </p:sp>
      <p:sp>
        <p:nvSpPr>
          <p:cNvPr id="8" name="Rectangle 4"/>
          <p:cNvSpPr>
            <a:spLocks noChangeArrowheads="1"/>
          </p:cNvSpPr>
          <p:nvPr/>
        </p:nvSpPr>
        <p:spPr bwMode="ltGray">
          <a:xfrm>
            <a:off x="5867508" y="4741655"/>
            <a:ext cx="2658018" cy="154518"/>
          </a:xfrm>
          <a:prstGeom prst="rect">
            <a:avLst/>
          </a:prstGeom>
          <a:noFill/>
          <a:ln w="9525">
            <a:noFill/>
            <a:miter lim="800000"/>
            <a:headEnd/>
            <a:tailEnd/>
          </a:ln>
          <a:effectLst/>
        </p:spPr>
        <p:txBody>
          <a:bodyPr lIns="61586" tIns="30792" rIns="61586" bIns="30792" anchor="b">
            <a:spAutoFit/>
          </a:bodyPr>
          <a:lstStyle/>
          <a:p>
            <a:pPr defTabSz="610729" fontAlgn="auto">
              <a:spcBef>
                <a:spcPts val="0"/>
              </a:spcBef>
              <a:spcAft>
                <a:spcPts val="0"/>
              </a:spcAft>
              <a:defRPr/>
            </a:pPr>
            <a:r>
              <a:rPr lang="en-US" sz="600" dirty="0">
                <a:solidFill>
                  <a:srgbClr val="FFFFFF">
                    <a:alpha val="60000"/>
                  </a:srgbClr>
                </a:solidFill>
                <a:latin typeface="Arial"/>
                <a:ea typeface="+mn-ea"/>
                <a:cs typeface="CiscoSans Thin"/>
              </a:rPr>
              <a:t>© 2014  Cisco and/or its affiliates. All rights reserved.   Cisco Confidential</a:t>
            </a:r>
          </a:p>
        </p:txBody>
      </p:sp>
      <p:sp>
        <p:nvSpPr>
          <p:cNvPr id="9" name="Rectangle 5"/>
          <p:cNvSpPr>
            <a:spLocks noChangeArrowheads="1"/>
          </p:cNvSpPr>
          <p:nvPr userDrawn="1"/>
        </p:nvSpPr>
        <p:spPr bwMode="ltGray">
          <a:xfrm>
            <a:off x="7826082" y="4745973"/>
            <a:ext cx="749570" cy="154530"/>
          </a:xfrm>
          <a:prstGeom prst="rect">
            <a:avLst/>
          </a:prstGeom>
          <a:noFill/>
          <a:ln w="9525">
            <a:noFill/>
            <a:miter lim="800000"/>
            <a:headEnd/>
            <a:tailEnd/>
          </a:ln>
          <a:effectLst/>
        </p:spPr>
        <p:txBody>
          <a:bodyPr wrap="none" lIns="61598" tIns="30798" rIns="61598" bIns="30798" anchor="b">
            <a:spAutoFit/>
          </a:bodyPr>
          <a:lstStyle/>
          <a:p>
            <a:pPr algn="r" defTabSz="610831"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10" name="Rectangle 7"/>
          <p:cNvSpPr>
            <a:spLocks noChangeArrowheads="1"/>
          </p:cNvSpPr>
          <p:nvPr userDrawn="1"/>
        </p:nvSpPr>
        <p:spPr bwMode="ltGray">
          <a:xfrm>
            <a:off x="8662393" y="4742895"/>
            <a:ext cx="218977" cy="154530"/>
          </a:xfrm>
          <a:prstGeom prst="rect">
            <a:avLst/>
          </a:prstGeom>
          <a:noFill/>
          <a:ln w="9525" algn="ctr">
            <a:noFill/>
            <a:miter lim="800000"/>
            <a:headEnd/>
            <a:tailEnd/>
          </a:ln>
          <a:effectLst/>
        </p:spPr>
        <p:txBody>
          <a:bodyPr wrap="none" lIns="61598" tIns="30798" rIns="61598" bIns="30798" anchor="b">
            <a:spAutoFit/>
          </a:bodyPr>
          <a:lstStyle/>
          <a:p>
            <a:pPr algn="r" defTabSz="610831"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831" fontAlgn="auto">
                <a:spcBef>
                  <a:spcPts val="0"/>
                </a:spcBef>
                <a:spcAft>
                  <a:spcPts val="0"/>
                </a:spcAft>
              </a:pPr>
              <a:t>‹#›</a:t>
            </a:fld>
            <a:endParaRPr lang="en-US" sz="600" dirty="0">
              <a:solidFill>
                <a:srgbClr val="FFFFFF"/>
              </a:solidFill>
              <a:latin typeface="Arial"/>
              <a:ea typeface="+mn-ea"/>
              <a:cs typeface="CiscoSans Thin"/>
            </a:endParaRPr>
          </a:p>
        </p:txBody>
      </p:sp>
      <p:sp>
        <p:nvSpPr>
          <p:cNvPr id="11" name="Rectangle 4"/>
          <p:cNvSpPr>
            <a:spLocks noChangeArrowheads="1"/>
          </p:cNvSpPr>
          <p:nvPr userDrawn="1"/>
        </p:nvSpPr>
        <p:spPr bwMode="ltGray">
          <a:xfrm>
            <a:off x="292044"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31" fontAlgn="auto">
              <a:spcBef>
                <a:spcPts val="0"/>
              </a:spcBef>
              <a:spcAft>
                <a:spcPts val="0"/>
              </a:spcAft>
            </a:pPr>
            <a:r>
              <a:rPr lang="en-US" sz="600" dirty="0" smtClean="0">
                <a:solidFill>
                  <a:srgbClr val="FFFFFF"/>
                </a:solidFill>
                <a:latin typeface="Arial"/>
                <a:ea typeface="+mn-ea"/>
                <a:cs typeface="CiscoSans Thin"/>
              </a:rPr>
              <a:t>© 2013-2014  Cisco and/or its affiliates. All rights reserved.</a:t>
            </a:r>
            <a:endParaRPr lang="en-US" sz="600" dirty="0">
              <a:solidFill>
                <a:srgbClr val="FFFFFF"/>
              </a:solidFill>
              <a:latin typeface="Arial"/>
              <a:ea typeface="+mn-ea"/>
              <a:cs typeface="CiscoSans Thin"/>
            </a:endParaRPr>
          </a:p>
        </p:txBody>
      </p:sp>
      <p:cxnSp>
        <p:nvCxnSpPr>
          <p:cNvPr id="12" name="Straight Connector 7"/>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532416"/>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pPr defTabSz="457189" fontAlgn="auto">
              <a:spcBef>
                <a:spcPts val="0"/>
              </a:spcBef>
              <a:spcAft>
                <a:spcPts val="0"/>
              </a:spcAft>
            </a:pPr>
            <a:endParaRPr lang="en-US" sz="1800">
              <a:solidFill>
                <a:srgbClr val="676767"/>
              </a:solidFill>
              <a:latin typeface="Arial"/>
              <a:ea typeface="+mn-ea"/>
              <a:cs typeface="+mn-cs"/>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pPr defTabSz="457189" fontAlgn="auto">
              <a:spcBef>
                <a:spcPts val="0"/>
              </a:spcBef>
              <a:spcAft>
                <a:spcPts val="0"/>
              </a:spcAft>
            </a:pPr>
            <a:endParaRPr lang="en-US" sz="1800">
              <a:solidFill>
                <a:srgbClr val="676767"/>
              </a:solidFill>
              <a:latin typeface="Arial"/>
              <a:ea typeface="+mn-ea"/>
              <a:cs typeface="+mn-cs"/>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
        <p:nvSpPr>
          <p:cNvPr id="5"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pPr defTabSz="457189" fontAlgn="auto">
              <a:spcBef>
                <a:spcPts val="0"/>
              </a:spcBef>
              <a:spcAft>
                <a:spcPts val="0"/>
              </a:spcAft>
            </a:pPr>
            <a:endParaRPr lang="en-US" sz="1800">
              <a:solidFill>
                <a:srgbClr val="676767"/>
              </a:solidFill>
              <a:latin typeface="Arial"/>
              <a:ea typeface="+mn-ea"/>
              <a:cs typeface="+mn-cs"/>
            </a:endParaRPr>
          </a:p>
        </p:txBody>
      </p:sp>
      <p:sp>
        <p:nvSpPr>
          <p:cNvPr id="6"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pPr defTabSz="457189" fontAlgn="auto">
              <a:spcBef>
                <a:spcPts val="0"/>
              </a:spcBef>
              <a:spcAft>
                <a:spcPts val="0"/>
              </a:spcAft>
            </a:pPr>
            <a:endParaRPr lang="en-US" sz="1800">
              <a:solidFill>
                <a:srgbClr val="676767"/>
              </a:solidFill>
              <a:latin typeface="Arial"/>
              <a:ea typeface="+mn-ea"/>
              <a:cs typeface="+mn-cs"/>
            </a:endParaRPr>
          </a:p>
        </p:txBody>
      </p:sp>
    </p:spTree>
    <p:extLst>
      <p:ext uri="{BB962C8B-B14F-4D97-AF65-F5344CB8AC3E}">
        <p14:creationId xmlns:p14="http://schemas.microsoft.com/office/powerpoint/2010/main" val="1896863258"/>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9"/>
            <a:ext cx="8280057" cy="3073946"/>
          </a:xfrm>
          <a:prstGeom prst="rect">
            <a:avLst/>
          </a:prstGeom>
        </p:spPr>
        <p:txBody>
          <a:bodyPr lIns="91420" tIns="45710" rIns="91420" bIns="45710">
            <a:noAutofit/>
          </a:bodyPr>
          <a:lstStyle>
            <a:lvl1pPr marL="285683" marR="0" indent="-285683" algn="ctr" defTabSz="457094"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371958416"/>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802262454"/>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469938904"/>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1" y="895601"/>
            <a:ext cx="8398739" cy="3168210"/>
          </a:xfrm>
          <a:prstGeom prst="rect">
            <a:avLst/>
          </a:prstGeom>
        </p:spPr>
        <p:txBody>
          <a:bodyPr lIns="91420" tIns="45710" rIns="91420" bIns="45710">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963524571"/>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395" indent="-39239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075989286"/>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059394067"/>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7" y="1347788"/>
            <a:ext cx="3901123"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186042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9" y="302506"/>
            <a:ext cx="3715995" cy="826447"/>
          </a:xfrm>
          <a:prstGeom prst="rect">
            <a:avLst/>
          </a:prstGeom>
        </p:spPr>
        <p:txBody>
          <a:bodyPr lIns="61712" tIns="34286" rIns="61712" bIns="34286" rtlCol="0">
            <a:noAutofit/>
          </a:bodyPr>
          <a:lstStyle>
            <a:lvl1pPr algn="l" defTabSz="685703"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5" y="302506"/>
            <a:ext cx="3715995" cy="826446"/>
          </a:xfrm>
          <a:prstGeom prst="rect">
            <a:avLst/>
          </a:prstGeom>
        </p:spPr>
        <p:txBody>
          <a:bodyPr lIns="91420" tIns="45710" rIns="91420" bIns="45710" anchor="ctr"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9" y="1347788"/>
            <a:ext cx="3715995"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5" y="1347788"/>
            <a:ext cx="3715995"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4600575" y="609602"/>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002432"/>
      </p:ext>
    </p:extLst>
  </p:cSld>
  <p:clrMapOvr>
    <a:masterClrMapping/>
  </p:clrMapOvr>
  <p:transition spd="med">
    <p:fade/>
  </p:transition>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1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9" y="22783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4" y="22047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4" y="1201094"/>
            <a:ext cx="2337110" cy="3314904"/>
          </a:xfrm>
          <a:prstGeom prst="rect">
            <a:avLst/>
          </a:prstGeom>
        </p:spPr>
        <p:txBody>
          <a:bodyPr lIns="91420" tIns="45710" rIns="91420" bIns="45710">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3" y="1200321"/>
            <a:ext cx="2337110" cy="3314904"/>
          </a:xfrm>
          <a:prstGeom prst="rect">
            <a:avLst/>
          </a:prstGeom>
        </p:spPr>
        <p:txBody>
          <a:bodyPr lIns="91420" tIns="45710" rIns="91420" bIns="45710">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cxnSp>
        <p:nvCxnSpPr>
          <p:cNvPr id="11" name="Straight Connector 2"/>
          <p:cNvCxnSpPr/>
          <p:nvPr userDrawn="1"/>
        </p:nvCxnSpPr>
        <p:spPr>
          <a:xfrm>
            <a:off x="3076575" y="60960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2"/>
          <p:cNvCxnSpPr/>
          <p:nvPr userDrawn="1"/>
        </p:nvCxnSpPr>
        <p:spPr>
          <a:xfrm>
            <a:off x="6067425" y="60960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249795"/>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6"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189" fontAlgn="auto">
              <a:spcBef>
                <a:spcPts val="0"/>
              </a:spcBef>
              <a:spcAft>
                <a:spcPts val="0"/>
              </a:spcAft>
              <a:defRPr/>
            </a:pPr>
            <a:endParaRPr lang="en-US" sz="180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6" indent="-85716" algn="l" defTabSz="685703"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6" indent="-85716" algn="l" defTabSz="685703" rtl="0" eaLnBrk="1" latinLnBrk="0" hangingPunct="1">
              <a:defRPr lang="en-US" sz="1500" kern="1200" dirty="0" smtClean="0">
                <a:solidFill>
                  <a:schemeClr val="accent2"/>
                </a:solidFill>
                <a:latin typeface="Ciscolight" pitchFamily="2" charset="0"/>
                <a:ea typeface="+mn-ea"/>
                <a:cs typeface="+mn-cs"/>
              </a:defRPr>
            </a:lvl2pPr>
            <a:lvl3pPr marL="85716" indent="-85716" algn="l" defTabSz="685703" rtl="0" eaLnBrk="1" latinLnBrk="0" hangingPunct="1">
              <a:defRPr lang="en-US" sz="1500" kern="1200" dirty="0" smtClean="0">
                <a:solidFill>
                  <a:schemeClr val="accent2"/>
                </a:solidFill>
                <a:latin typeface="Ciscolight" pitchFamily="2" charset="0"/>
                <a:ea typeface="+mn-ea"/>
                <a:cs typeface="+mn-cs"/>
              </a:defRPr>
            </a:lvl3pPr>
            <a:lvl4pPr marL="85716" indent="-85716" algn="l" defTabSz="685703" rtl="0" eaLnBrk="1" latinLnBrk="0" hangingPunct="1">
              <a:defRPr lang="en-US" sz="1500" kern="1200" dirty="0" smtClean="0">
                <a:solidFill>
                  <a:schemeClr val="accent2"/>
                </a:solidFill>
                <a:latin typeface="Ciscolight" pitchFamily="2" charset="0"/>
                <a:ea typeface="+mn-ea"/>
                <a:cs typeface="+mn-cs"/>
              </a:defRPr>
            </a:lvl4pPr>
            <a:lvl5pPr marL="85716" indent="-85716" algn="l" defTabSz="685703"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7"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7" y="1347788"/>
            <a:ext cx="3901123"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
        <p:nvSpPr>
          <p:cNvPr id="7" name="Rounded Rectangle 9"/>
          <p:cNvSpPr/>
          <p:nvPr userDrawn="1"/>
        </p:nvSpPr>
        <p:spPr>
          <a:xfrm>
            <a:off x="5143103" y="1229803"/>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auto">
              <a:spcBef>
                <a:spcPts val="0"/>
              </a:spcBef>
              <a:spcAft>
                <a:spcPts val="0"/>
              </a:spcAft>
            </a:pPr>
            <a:endParaRPr lang="en-US" sz="1800">
              <a:solidFill>
                <a:srgbClr val="FFFFFF"/>
              </a:solidFill>
            </a:endParaRPr>
          </a:p>
        </p:txBody>
      </p:sp>
    </p:spTree>
    <p:extLst>
      <p:ext uri="{BB962C8B-B14F-4D97-AF65-F5344CB8AC3E}">
        <p14:creationId xmlns:p14="http://schemas.microsoft.com/office/powerpoint/2010/main" val="2242301443"/>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481931528"/>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60">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2"/>
            <a:ext cx="7972248" cy="2278837"/>
          </a:xfrm>
          <a:prstGeom prst="rect">
            <a:avLst/>
          </a:prstGeom>
        </p:spPr>
        <p:txBody>
          <a:bodyPr anchor="ctr">
            <a:noAutofit/>
          </a:bodyPr>
          <a:lstStyle>
            <a:lvl1pPr marL="183596" indent="-39995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213654344"/>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1"/>
            <a:ext cx="3820348" cy="2265389"/>
          </a:xfrm>
        </p:spPr>
        <p:txBody>
          <a:bodyPr lIns="61715" tIns="34288" rIns="61715" bIns="34288" rtlCol="0" anchor="ctr">
            <a:noAutofit/>
          </a:bodyPr>
          <a:lstStyle>
            <a:lvl1pPr marL="0" indent="0" algn="l" defTabSz="685731"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1"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cxnSp>
        <p:nvCxnSpPr>
          <p:cNvPr id="6" name="Straight Connector 4"/>
          <p:cNvCxnSpPr/>
          <p:nvPr userDrawn="1"/>
        </p:nvCxnSpPr>
        <p:spPr>
          <a:xfrm>
            <a:off x="4600575" y="609602"/>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365453"/>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9"/>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smtClean="0"/>
              <a:t>アイコンをクリックして表を追加</a:t>
            </a:r>
            <a:endParaRPr lang="en-GB" noProof="0" dirty="0"/>
          </a:p>
        </p:txBody>
      </p:sp>
      <p:sp>
        <p:nvSpPr>
          <p:cNvPr id="6" name="Text Placeholder 9"/>
          <p:cNvSpPr>
            <a:spLocks noGrp="1"/>
          </p:cNvSpPr>
          <p:nvPr>
            <p:ph type="body" sz="quarter" idx="11" hasCustomPrompt="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3575218631"/>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アイコンをクリックしてグラフを追加</a:t>
            </a:r>
            <a:endParaRPr lang="en-US" noProof="0" dirty="0"/>
          </a:p>
        </p:txBody>
      </p:sp>
      <p:sp>
        <p:nvSpPr>
          <p:cNvPr id="7" name="Text Placeholder 9"/>
          <p:cNvSpPr>
            <a:spLocks noGrp="1"/>
          </p:cNvSpPr>
          <p:nvPr>
            <p:ph type="body" sz="quarter" idx="11" hasCustomPrompt="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80238279"/>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5"/>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ja-JP" altLang="en-US" noProof="0" smtClean="0"/>
              <a:t>アイコンをクリックしてグラフを追加</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671078679"/>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49281868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Oval 2"/>
          <p:cNvSpPr/>
          <p:nvPr/>
        </p:nvSpPr>
        <p:spPr>
          <a:xfrm>
            <a:off x="6085117"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auto">
              <a:spcBef>
                <a:spcPts val="0"/>
              </a:spcBef>
              <a:spcAft>
                <a:spcPts val="0"/>
              </a:spcAft>
            </a:pPr>
            <a:endParaRPr lang="en-US" sz="1800" dirty="0" smtClean="0">
              <a:solidFill>
                <a:srgbClr val="FFFFFF"/>
              </a:solidFill>
              <a:cs typeface="Arial"/>
            </a:endParaRPr>
          </a:p>
        </p:txBody>
      </p:sp>
      <p:sp>
        <p:nvSpPr>
          <p:cNvPr id="4" name="Oval 3"/>
          <p:cNvSpPr/>
          <p:nvPr/>
        </p:nvSpPr>
        <p:spPr>
          <a:xfrm>
            <a:off x="3423231"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auto">
              <a:spcBef>
                <a:spcPts val="0"/>
              </a:spcBef>
              <a:spcAft>
                <a:spcPts val="0"/>
              </a:spcAft>
            </a:pPr>
            <a:endParaRPr lang="en-US" sz="1800" dirty="0" smtClean="0">
              <a:solidFill>
                <a:srgbClr val="FFFFFF"/>
              </a:solidFill>
              <a:cs typeface="Arial"/>
            </a:endParaRPr>
          </a:p>
        </p:txBody>
      </p:sp>
      <p:sp>
        <p:nvSpPr>
          <p:cNvPr id="7" name="Oval 6"/>
          <p:cNvSpPr/>
          <p:nvPr/>
        </p:nvSpPr>
        <p:spPr>
          <a:xfrm>
            <a:off x="764272"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auto">
              <a:spcBef>
                <a:spcPts val="0"/>
              </a:spcBef>
              <a:spcAft>
                <a:spcPts val="0"/>
              </a:spcAft>
            </a:pPr>
            <a:endParaRPr lang="en-US" sz="1800" dirty="0" smtClean="0">
              <a:solidFill>
                <a:srgbClr val="FFFFFF"/>
              </a:solidFill>
              <a:cs typeface="Arial"/>
            </a:endParaRPr>
          </a:p>
        </p:txBody>
      </p:sp>
      <p:sp>
        <p:nvSpPr>
          <p:cNvPr id="17" name="Text Placeholder 17"/>
          <p:cNvSpPr>
            <a:spLocks noGrp="1"/>
          </p:cNvSpPr>
          <p:nvPr>
            <p:ph type="body" sz="quarter" idx="11" hasCustomPrompt="1"/>
          </p:nvPr>
        </p:nvSpPr>
        <p:spPr>
          <a:xfrm>
            <a:off x="777486" y="2800143"/>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5"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1"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926698941"/>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43" name="Oval 42"/>
          <p:cNvSpPr/>
          <p:nvPr/>
        </p:nvSpPr>
        <p:spPr>
          <a:xfrm>
            <a:off x="77482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685800" fontAlgn="auto">
              <a:spcBef>
                <a:spcPts val="0"/>
              </a:spcBef>
              <a:spcAft>
                <a:spcPts val="0"/>
              </a:spcAft>
              <a:defRPr/>
            </a:pPr>
            <a:endParaRPr lang="en-US" sz="1800" kern="0">
              <a:solidFill>
                <a:prstClr val="white"/>
              </a:solidFill>
              <a:latin typeface="Arial"/>
              <a:ea typeface="+mn-ea"/>
              <a:cs typeface="+mn-cs"/>
            </a:endParaRPr>
          </a:p>
        </p:txBody>
      </p:sp>
      <p:sp>
        <p:nvSpPr>
          <p:cNvPr id="44" name="Oval 43"/>
          <p:cNvSpPr/>
          <p:nvPr/>
        </p:nvSpPr>
        <p:spPr>
          <a:xfrm>
            <a:off x="3422843"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685800" fontAlgn="auto">
              <a:spcBef>
                <a:spcPts val="0"/>
              </a:spcBef>
              <a:spcAft>
                <a:spcPts val="0"/>
              </a:spcAft>
              <a:defRPr/>
            </a:pPr>
            <a:endParaRPr lang="en-US" sz="1800" kern="0">
              <a:solidFill>
                <a:prstClr val="white"/>
              </a:solidFill>
              <a:latin typeface="Arial"/>
              <a:ea typeface="+mn-ea"/>
              <a:cs typeface="+mn-cs"/>
            </a:endParaRPr>
          </a:p>
        </p:txBody>
      </p:sp>
      <p:sp>
        <p:nvSpPr>
          <p:cNvPr id="45" name="Oval 44"/>
          <p:cNvSpPr/>
          <p:nvPr/>
        </p:nvSpPr>
        <p:spPr>
          <a:xfrm>
            <a:off x="6087360"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685800" fontAlgn="auto">
              <a:spcBef>
                <a:spcPts val="0"/>
              </a:spcBef>
              <a:spcAft>
                <a:spcPts val="0"/>
              </a:spcAft>
              <a:defRPr/>
            </a:pPr>
            <a:endParaRPr lang="en-US" sz="1800" kern="0">
              <a:solidFill>
                <a:prstClr val="white"/>
              </a:solidFill>
              <a:latin typeface="Arial"/>
              <a:ea typeface="+mn-ea"/>
              <a:cs typeface="+mn-cs"/>
            </a:endParaRPr>
          </a:p>
        </p:txBody>
      </p:sp>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8" y="3873139"/>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6"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693902577"/>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
        <p:nvSpPr>
          <p:cNvPr id="6" name="Text Placeholder 2"/>
          <p:cNvSpPr>
            <a:spLocks noGrp="1"/>
          </p:cNvSpPr>
          <p:nvPr>
            <p:ph type="body" sz="quarter" idx="11" hasCustomPrompt="1"/>
          </p:nvPr>
        </p:nvSpPr>
        <p:spPr bwMode="auto">
          <a:xfrm>
            <a:off x="500064" y="3476648"/>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796"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2164686085"/>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4" y="301038"/>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
        <p:nvSpPr>
          <p:cNvPr id="4" name="Text Placeholder 3"/>
          <p:cNvSpPr>
            <a:spLocks noGrp="1"/>
          </p:cNvSpPr>
          <p:nvPr>
            <p:ph type="body" sz="quarter" idx="11" hasCustomPrompt="1"/>
          </p:nvPr>
        </p:nvSpPr>
        <p:spPr>
          <a:xfrm>
            <a:off x="448786" y="3054518"/>
            <a:ext cx="8364236" cy="560153"/>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135217420"/>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Tree>
    <p:extLst>
      <p:ext uri="{BB962C8B-B14F-4D97-AF65-F5344CB8AC3E}">
        <p14:creationId xmlns:p14="http://schemas.microsoft.com/office/powerpoint/2010/main" val="721812376"/>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2"/>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ja-JP" altLang="en-US" noProof="0" smtClean="0"/>
              <a:t>プレースホルダーまでドラッグするかアイコンをクリックして図を追加</a:t>
            </a:r>
            <a:endParaRPr lang="en-US" noProof="0" dirty="0"/>
          </a:p>
        </p:txBody>
      </p:sp>
    </p:spTree>
    <p:extLst>
      <p:ext uri="{BB962C8B-B14F-4D97-AF65-F5344CB8AC3E}">
        <p14:creationId xmlns:p14="http://schemas.microsoft.com/office/powerpoint/2010/main" val="4285300793"/>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1"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189" fontAlgn="auto">
              <a:spcBef>
                <a:spcPts val="0"/>
              </a:spcBef>
              <a:spcAft>
                <a:spcPts val="0"/>
              </a:spcAft>
              <a:defRPr/>
            </a:pPr>
            <a:endParaRPr lang="en-US" sz="1800">
              <a:solidFill>
                <a:srgbClr val="FFFFFF"/>
              </a:solidFill>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189"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1900239"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プレースホルダーまでドラッグするかアイコンをクリックして図を追加</a:t>
            </a:r>
            <a:endParaRPr lang="en-US" noProof="0" dirty="0"/>
          </a:p>
        </p:txBody>
      </p:sp>
      <p:sp>
        <p:nvSpPr>
          <p:cNvPr id="11" name="Title 10"/>
          <p:cNvSpPr>
            <a:spLocks noGrp="1"/>
          </p:cNvSpPr>
          <p:nvPr>
            <p:ph type="title" hasCustomPrompt="1"/>
          </p:nvPr>
        </p:nvSpPr>
        <p:spPr>
          <a:xfrm>
            <a:off x="2065872"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
        <p:nvSpPr>
          <p:cNvPr id="6" name="Rectangle 22"/>
          <p:cNvSpPr/>
          <p:nvPr userDrawn="1"/>
        </p:nvSpPr>
        <p:spPr>
          <a:xfrm>
            <a:off x="1891875" y="3595765"/>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457189" fontAlgn="auto">
              <a:spcBef>
                <a:spcPts val="0"/>
              </a:spcBef>
              <a:spcAft>
                <a:spcPts val="0"/>
              </a:spcAft>
            </a:pPr>
            <a:endParaRPr lang="en-US" sz="1800">
              <a:solidFill>
                <a:srgbClr val="FFFFFF"/>
              </a:solidFill>
            </a:endParaRPr>
          </a:p>
        </p:txBody>
      </p:sp>
      <p:sp>
        <p:nvSpPr>
          <p:cNvPr id="7" name="Rectangle 7"/>
          <p:cNvSpPr>
            <a:spLocks noChangeArrowheads="1"/>
          </p:cNvSpPr>
          <p:nvPr userDrawn="1"/>
        </p:nvSpPr>
        <p:spPr bwMode="ltGray">
          <a:xfrm>
            <a:off x="8662387" y="4912216"/>
            <a:ext cx="218983" cy="154535"/>
          </a:xfrm>
          <a:prstGeom prst="rect">
            <a:avLst/>
          </a:prstGeom>
          <a:noFill/>
          <a:ln w="9525" algn="ctr">
            <a:noFill/>
            <a:miter lim="800000"/>
            <a:headEnd/>
            <a:tailEnd/>
          </a:ln>
          <a:effectLst/>
        </p:spPr>
        <p:txBody>
          <a:bodyPr wrap="none" lIns="61601" tIns="30800" rIns="61601" bIns="30800" anchor="b">
            <a:spAutoFit/>
          </a:bodyPr>
          <a:lstStyle/>
          <a:p>
            <a:pPr algn="r" defTabSz="610857" fontAlgn="auto">
              <a:spcBef>
                <a:spcPts val="0"/>
              </a:spcBef>
              <a:spcAft>
                <a:spcPts val="0"/>
              </a:spcAft>
            </a:pPr>
            <a:fld id="{DFCF27A5-1A5B-48D3-A060-2758FFBB1ADD}" type="slidenum">
              <a:rPr lang="en-US" sz="600">
                <a:solidFill>
                  <a:srgbClr val="2968AF"/>
                </a:solidFill>
                <a:latin typeface="Arial"/>
                <a:ea typeface="+mn-ea"/>
                <a:cs typeface="+mn-cs"/>
              </a:rPr>
              <a:pPr algn="r" defTabSz="610857" fontAlgn="auto">
                <a:spcBef>
                  <a:spcPts val="0"/>
                </a:spcBef>
                <a:spcAft>
                  <a:spcPts val="0"/>
                </a:spcAft>
              </a:pPr>
              <a:t>‹#›</a:t>
            </a:fld>
            <a:endParaRPr lang="en-US" sz="600" dirty="0">
              <a:solidFill>
                <a:srgbClr val="2968AF"/>
              </a:solidFill>
              <a:latin typeface="Arial"/>
              <a:ea typeface="+mn-ea"/>
              <a:cs typeface="+mn-cs"/>
            </a:endParaRPr>
          </a:p>
        </p:txBody>
      </p:sp>
      <p:sp>
        <p:nvSpPr>
          <p:cNvPr id="8" name="Rectangle 5"/>
          <p:cNvSpPr>
            <a:spLocks noChangeArrowheads="1"/>
          </p:cNvSpPr>
          <p:nvPr userDrawn="1"/>
        </p:nvSpPr>
        <p:spPr bwMode="ltGray">
          <a:xfrm>
            <a:off x="7826082" y="4932106"/>
            <a:ext cx="749570" cy="154530"/>
          </a:xfrm>
          <a:prstGeom prst="rect">
            <a:avLst/>
          </a:prstGeom>
          <a:noFill/>
          <a:ln w="9525">
            <a:noFill/>
            <a:miter lim="800000"/>
            <a:headEnd/>
            <a:tailEnd/>
          </a:ln>
          <a:effectLst/>
        </p:spPr>
        <p:txBody>
          <a:bodyPr wrap="none" lIns="61598" tIns="30798" rIns="61598" bIns="30798" anchor="b">
            <a:spAutoFit/>
          </a:bodyPr>
          <a:lstStyle/>
          <a:p>
            <a:pPr algn="r" defTabSz="610831"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9" name="Rectangle 7"/>
          <p:cNvSpPr>
            <a:spLocks noChangeArrowheads="1"/>
          </p:cNvSpPr>
          <p:nvPr userDrawn="1"/>
        </p:nvSpPr>
        <p:spPr bwMode="ltGray">
          <a:xfrm>
            <a:off x="8662393" y="4929028"/>
            <a:ext cx="218977" cy="154530"/>
          </a:xfrm>
          <a:prstGeom prst="rect">
            <a:avLst/>
          </a:prstGeom>
          <a:noFill/>
          <a:ln w="9525" algn="ctr">
            <a:noFill/>
            <a:miter lim="800000"/>
            <a:headEnd/>
            <a:tailEnd/>
          </a:ln>
          <a:effectLst/>
        </p:spPr>
        <p:txBody>
          <a:bodyPr wrap="none" lIns="61598" tIns="30798" rIns="61598" bIns="30798" anchor="b">
            <a:spAutoFit/>
          </a:bodyPr>
          <a:lstStyle/>
          <a:p>
            <a:pPr algn="r" defTabSz="610831"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831" fontAlgn="auto">
                <a:spcBef>
                  <a:spcPts val="0"/>
                </a:spcBef>
                <a:spcAft>
                  <a:spcPts val="0"/>
                </a:spcAft>
              </a:pPr>
              <a:t>‹#›</a:t>
            </a:fld>
            <a:endParaRPr lang="en-US" sz="600" dirty="0">
              <a:solidFill>
                <a:srgbClr val="FFFFFF"/>
              </a:solidFill>
              <a:latin typeface="Arial"/>
              <a:ea typeface="+mn-ea"/>
              <a:cs typeface="CiscoSans Thin"/>
            </a:endParaRPr>
          </a:p>
        </p:txBody>
      </p:sp>
      <p:sp>
        <p:nvSpPr>
          <p:cNvPr id="10" name="Rectangle 4"/>
          <p:cNvSpPr>
            <a:spLocks noChangeArrowheads="1"/>
          </p:cNvSpPr>
          <p:nvPr userDrawn="1"/>
        </p:nvSpPr>
        <p:spPr bwMode="ltGray">
          <a:xfrm>
            <a:off x="292044"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31" fontAlgn="auto">
              <a:spcBef>
                <a:spcPts val="0"/>
              </a:spcBef>
              <a:spcAft>
                <a:spcPts val="0"/>
              </a:spcAft>
            </a:pPr>
            <a:r>
              <a:rPr lang="en-US" sz="600" dirty="0" smtClean="0">
                <a:solidFill>
                  <a:srgbClr val="FFFFFF"/>
                </a:solidFill>
                <a:latin typeface="Arial"/>
                <a:ea typeface="+mn-ea"/>
                <a:cs typeface="CiscoSans Thin"/>
              </a:rPr>
              <a:t>© 2013-2014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3411428226"/>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1" y="23336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189"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60"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ja-JP" altLang="en-US" noProof="0" smtClean="0"/>
              <a:t>プレースホルダーまでドラッグするかアイコンをクリックして図を追加</a:t>
            </a:r>
            <a:endParaRPr lang="en-US" noProof="0" dirty="0"/>
          </a:p>
        </p:txBody>
      </p:sp>
      <p:sp>
        <p:nvSpPr>
          <p:cNvPr id="9" name="Title 8"/>
          <p:cNvSpPr>
            <a:spLocks noGrp="1"/>
          </p:cNvSpPr>
          <p:nvPr>
            <p:ph type="title" hasCustomPrompt="1"/>
          </p:nvPr>
        </p:nvSpPr>
        <p:spPr>
          <a:xfrm>
            <a:off x="430936" y="2480694"/>
            <a:ext cx="6729865" cy="1614419"/>
          </a:xfrm>
        </p:spPr>
        <p:txBody>
          <a:bodyPr>
            <a:noAutofit/>
          </a:bodyPr>
          <a:lstStyle>
            <a:lvl1pPr marL="0" marR="0" indent="0" algn="l" defTabSz="685760"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
        <p:nvSpPr>
          <p:cNvPr id="5" name="Rectangle 4"/>
          <p:cNvSpPr>
            <a:spLocks noChangeArrowheads="1"/>
          </p:cNvSpPr>
          <p:nvPr userDrawn="1"/>
        </p:nvSpPr>
        <p:spPr bwMode="ltGray">
          <a:xfrm>
            <a:off x="292043" y="4916595"/>
            <a:ext cx="3420515" cy="154535"/>
          </a:xfrm>
          <a:prstGeom prst="rect">
            <a:avLst/>
          </a:prstGeom>
          <a:noFill/>
          <a:ln w="9525">
            <a:noFill/>
            <a:miter lim="800000"/>
            <a:headEnd/>
            <a:tailEnd/>
          </a:ln>
          <a:effectLst/>
        </p:spPr>
        <p:txBody>
          <a:bodyPr wrap="square" lIns="61601" tIns="30800" rIns="61601" bIns="30800" anchor="b" anchorCtr="0">
            <a:spAutoFit/>
          </a:bodyPr>
          <a:lstStyle/>
          <a:p>
            <a:pPr defTabSz="610857" fontAlgn="auto">
              <a:spcBef>
                <a:spcPts val="0"/>
              </a:spcBef>
              <a:spcAft>
                <a:spcPts val="0"/>
              </a:spcAft>
            </a:pPr>
            <a:r>
              <a:rPr lang="en-US" sz="600" dirty="0" smtClean="0">
                <a:solidFill>
                  <a:srgbClr val="2968AF"/>
                </a:solidFill>
                <a:latin typeface="Arial"/>
                <a:ea typeface="+mn-ea"/>
                <a:cs typeface="+mn-cs"/>
              </a:rPr>
              <a:t>© 2013  Cisco and/or its affiliates. All rights reserved.</a:t>
            </a:r>
            <a:endParaRPr lang="en-US" sz="600" dirty="0">
              <a:solidFill>
                <a:srgbClr val="2968AF"/>
              </a:solidFill>
              <a:latin typeface="Arial"/>
              <a:ea typeface="+mn-ea"/>
              <a:cs typeface="+mn-cs"/>
            </a:endParaRPr>
          </a:p>
        </p:txBody>
      </p:sp>
      <p:sp>
        <p:nvSpPr>
          <p:cNvPr id="6" name="Rectangle 7"/>
          <p:cNvSpPr>
            <a:spLocks noChangeArrowheads="1"/>
          </p:cNvSpPr>
          <p:nvPr userDrawn="1"/>
        </p:nvSpPr>
        <p:spPr bwMode="ltGray">
          <a:xfrm>
            <a:off x="8662387" y="4912216"/>
            <a:ext cx="218983" cy="154535"/>
          </a:xfrm>
          <a:prstGeom prst="rect">
            <a:avLst/>
          </a:prstGeom>
          <a:noFill/>
          <a:ln w="9525" algn="ctr">
            <a:noFill/>
            <a:miter lim="800000"/>
            <a:headEnd/>
            <a:tailEnd/>
          </a:ln>
          <a:effectLst/>
        </p:spPr>
        <p:txBody>
          <a:bodyPr wrap="none" lIns="61601" tIns="30800" rIns="61601" bIns="30800" anchor="b">
            <a:spAutoFit/>
          </a:bodyPr>
          <a:lstStyle/>
          <a:p>
            <a:pPr algn="r" defTabSz="610857" fontAlgn="auto">
              <a:spcBef>
                <a:spcPts val="0"/>
              </a:spcBef>
              <a:spcAft>
                <a:spcPts val="0"/>
              </a:spcAft>
            </a:pPr>
            <a:fld id="{DFCF27A5-1A5B-48D3-A060-2758FFBB1ADD}" type="slidenum">
              <a:rPr lang="en-US" sz="600">
                <a:solidFill>
                  <a:srgbClr val="2968AF"/>
                </a:solidFill>
                <a:latin typeface="Arial"/>
                <a:ea typeface="+mn-ea"/>
                <a:cs typeface="+mn-cs"/>
              </a:rPr>
              <a:pPr algn="r" defTabSz="610857" fontAlgn="auto">
                <a:spcBef>
                  <a:spcPts val="0"/>
                </a:spcBef>
                <a:spcAft>
                  <a:spcPts val="0"/>
                </a:spcAft>
              </a:pPr>
              <a:t>‹#›</a:t>
            </a:fld>
            <a:endParaRPr lang="en-US" sz="600" dirty="0">
              <a:solidFill>
                <a:srgbClr val="2968AF"/>
              </a:solidFill>
              <a:latin typeface="Arial"/>
              <a:ea typeface="+mn-ea"/>
              <a:cs typeface="+mn-cs"/>
            </a:endParaRPr>
          </a:p>
        </p:txBody>
      </p:sp>
      <p:sp>
        <p:nvSpPr>
          <p:cNvPr id="7" name="Rectangle 5"/>
          <p:cNvSpPr>
            <a:spLocks noChangeArrowheads="1"/>
          </p:cNvSpPr>
          <p:nvPr userDrawn="1"/>
        </p:nvSpPr>
        <p:spPr bwMode="ltGray">
          <a:xfrm>
            <a:off x="7826082" y="4932106"/>
            <a:ext cx="749570" cy="154530"/>
          </a:xfrm>
          <a:prstGeom prst="rect">
            <a:avLst/>
          </a:prstGeom>
          <a:noFill/>
          <a:ln w="9525">
            <a:noFill/>
            <a:miter lim="800000"/>
            <a:headEnd/>
            <a:tailEnd/>
          </a:ln>
          <a:effectLst/>
        </p:spPr>
        <p:txBody>
          <a:bodyPr wrap="none" lIns="61598" tIns="30798" rIns="61598" bIns="30798" anchor="b">
            <a:spAutoFit/>
          </a:bodyPr>
          <a:lstStyle/>
          <a:p>
            <a:pPr algn="r" defTabSz="610831"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8" name="Rectangle 7"/>
          <p:cNvSpPr>
            <a:spLocks noChangeArrowheads="1"/>
          </p:cNvSpPr>
          <p:nvPr userDrawn="1"/>
        </p:nvSpPr>
        <p:spPr bwMode="ltGray">
          <a:xfrm>
            <a:off x="8662393" y="4929028"/>
            <a:ext cx="218977" cy="154530"/>
          </a:xfrm>
          <a:prstGeom prst="rect">
            <a:avLst/>
          </a:prstGeom>
          <a:noFill/>
          <a:ln w="9525" algn="ctr">
            <a:noFill/>
            <a:miter lim="800000"/>
            <a:headEnd/>
            <a:tailEnd/>
          </a:ln>
          <a:effectLst/>
        </p:spPr>
        <p:txBody>
          <a:bodyPr wrap="none" lIns="61598" tIns="30798" rIns="61598" bIns="30798" anchor="b">
            <a:spAutoFit/>
          </a:bodyPr>
          <a:lstStyle/>
          <a:p>
            <a:pPr algn="r" defTabSz="610831"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831" fontAlgn="auto">
                <a:spcBef>
                  <a:spcPts val="0"/>
                </a:spcBef>
                <a:spcAft>
                  <a:spcPts val="0"/>
                </a:spcAft>
              </a:pPr>
              <a:t>‹#›</a:t>
            </a:fld>
            <a:endParaRPr lang="en-US" sz="600" dirty="0">
              <a:solidFill>
                <a:srgbClr val="FFFFFF"/>
              </a:solidFill>
              <a:latin typeface="Arial"/>
              <a:ea typeface="+mn-ea"/>
              <a:cs typeface="CiscoSans Thin"/>
            </a:endParaRPr>
          </a:p>
        </p:txBody>
      </p:sp>
      <p:sp>
        <p:nvSpPr>
          <p:cNvPr id="10" name="Rectangle 4"/>
          <p:cNvSpPr>
            <a:spLocks noChangeArrowheads="1"/>
          </p:cNvSpPr>
          <p:nvPr userDrawn="1"/>
        </p:nvSpPr>
        <p:spPr bwMode="ltGray">
          <a:xfrm>
            <a:off x="292044"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31" fontAlgn="auto">
              <a:spcBef>
                <a:spcPts val="0"/>
              </a:spcBef>
              <a:spcAft>
                <a:spcPts val="0"/>
              </a:spcAft>
            </a:pPr>
            <a:r>
              <a:rPr lang="en-US" sz="600" dirty="0" smtClean="0">
                <a:solidFill>
                  <a:srgbClr val="FFFFFF"/>
                </a:solidFill>
                <a:latin typeface="Arial"/>
                <a:ea typeface="+mn-ea"/>
                <a:cs typeface="CiscoSans Thin"/>
              </a:rPr>
              <a:t>© 2013-2014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2556253996"/>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8"/>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189" fontAlgn="auto">
              <a:spcBef>
                <a:spcPts val="0"/>
              </a:spcBef>
              <a:spcAft>
                <a:spcPts val="0"/>
              </a:spcAft>
              <a:defRPr/>
            </a:pPr>
            <a:endParaRPr lang="en-US" sz="1800">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プレースホルダーまでドラッグするかアイコンをクリックして図を追加</a:t>
            </a:r>
            <a:endParaRPr lang="en-US" noProof="0" dirty="0"/>
          </a:p>
        </p:txBody>
      </p:sp>
      <p:sp>
        <p:nvSpPr>
          <p:cNvPr id="9" name="Title 8"/>
          <p:cNvSpPr>
            <a:spLocks noGrp="1"/>
          </p:cNvSpPr>
          <p:nvPr>
            <p:ph type="title" hasCustomPrompt="1"/>
          </p:nvPr>
        </p:nvSpPr>
        <p:spPr>
          <a:xfrm>
            <a:off x="437670" y="546735"/>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
        <p:nvSpPr>
          <p:cNvPr id="5" name="Rectangle 4"/>
          <p:cNvSpPr>
            <a:spLocks noChangeArrowheads="1"/>
          </p:cNvSpPr>
          <p:nvPr userDrawn="1"/>
        </p:nvSpPr>
        <p:spPr bwMode="ltGray">
          <a:xfrm>
            <a:off x="265667" y="4916595"/>
            <a:ext cx="3420515" cy="154535"/>
          </a:xfrm>
          <a:prstGeom prst="rect">
            <a:avLst/>
          </a:prstGeom>
          <a:noFill/>
          <a:ln w="9525">
            <a:noFill/>
            <a:miter lim="800000"/>
            <a:headEnd/>
            <a:tailEnd/>
          </a:ln>
          <a:effectLst/>
        </p:spPr>
        <p:txBody>
          <a:bodyPr wrap="square" lIns="61601" tIns="30800" rIns="61601" bIns="30800" anchor="b" anchorCtr="0">
            <a:spAutoFit/>
          </a:bodyPr>
          <a:lstStyle/>
          <a:p>
            <a:pPr defTabSz="610857" fontAlgn="auto">
              <a:spcBef>
                <a:spcPts val="0"/>
              </a:spcBef>
              <a:spcAft>
                <a:spcPts val="0"/>
              </a:spcAft>
            </a:pPr>
            <a:r>
              <a:rPr lang="en-US" sz="600" dirty="0" smtClean="0">
                <a:solidFill>
                  <a:srgbClr val="2968AF"/>
                </a:solidFill>
                <a:latin typeface="Arial"/>
                <a:ea typeface="+mn-ea"/>
                <a:cs typeface="+mn-cs"/>
              </a:rPr>
              <a:t>© 2013  Cisco and/or its affiliates. All rights reserved.</a:t>
            </a:r>
            <a:endParaRPr lang="en-US" sz="600" dirty="0">
              <a:solidFill>
                <a:srgbClr val="2968AF"/>
              </a:solidFill>
              <a:latin typeface="Arial"/>
              <a:ea typeface="+mn-ea"/>
              <a:cs typeface="+mn-cs"/>
            </a:endParaRPr>
          </a:p>
        </p:txBody>
      </p:sp>
      <p:sp>
        <p:nvSpPr>
          <p:cNvPr id="6" name="Rectangle 7"/>
          <p:cNvSpPr>
            <a:spLocks noChangeArrowheads="1"/>
          </p:cNvSpPr>
          <p:nvPr userDrawn="1"/>
        </p:nvSpPr>
        <p:spPr bwMode="ltGray">
          <a:xfrm>
            <a:off x="8662387" y="4912216"/>
            <a:ext cx="218983" cy="154535"/>
          </a:xfrm>
          <a:prstGeom prst="rect">
            <a:avLst/>
          </a:prstGeom>
          <a:noFill/>
          <a:ln w="9525" algn="ctr">
            <a:noFill/>
            <a:miter lim="800000"/>
            <a:headEnd/>
            <a:tailEnd/>
          </a:ln>
          <a:effectLst/>
        </p:spPr>
        <p:txBody>
          <a:bodyPr wrap="none" lIns="61601" tIns="30800" rIns="61601" bIns="30800" anchor="b">
            <a:spAutoFit/>
          </a:bodyPr>
          <a:lstStyle/>
          <a:p>
            <a:pPr algn="r" defTabSz="610857" fontAlgn="auto">
              <a:spcBef>
                <a:spcPts val="0"/>
              </a:spcBef>
              <a:spcAft>
                <a:spcPts val="0"/>
              </a:spcAft>
            </a:pPr>
            <a:fld id="{DFCF27A5-1A5B-48D3-A060-2758FFBB1ADD}" type="slidenum">
              <a:rPr lang="en-US" sz="600">
                <a:solidFill>
                  <a:srgbClr val="2968AF"/>
                </a:solidFill>
                <a:latin typeface="Arial"/>
                <a:ea typeface="+mn-ea"/>
                <a:cs typeface="+mn-cs"/>
              </a:rPr>
              <a:pPr algn="r" defTabSz="610857" fontAlgn="auto">
                <a:spcBef>
                  <a:spcPts val="0"/>
                </a:spcBef>
                <a:spcAft>
                  <a:spcPts val="0"/>
                </a:spcAft>
              </a:pPr>
              <a:t>‹#›</a:t>
            </a:fld>
            <a:endParaRPr lang="en-US" sz="600" dirty="0">
              <a:solidFill>
                <a:srgbClr val="2968AF"/>
              </a:solidFill>
              <a:latin typeface="Arial"/>
              <a:ea typeface="+mn-ea"/>
              <a:cs typeface="+mn-cs"/>
            </a:endParaRPr>
          </a:p>
        </p:txBody>
      </p:sp>
      <p:sp>
        <p:nvSpPr>
          <p:cNvPr id="7" name="Rectangle 5"/>
          <p:cNvSpPr>
            <a:spLocks noChangeArrowheads="1"/>
          </p:cNvSpPr>
          <p:nvPr userDrawn="1"/>
        </p:nvSpPr>
        <p:spPr bwMode="ltGray">
          <a:xfrm>
            <a:off x="7826082" y="4932106"/>
            <a:ext cx="749570" cy="154530"/>
          </a:xfrm>
          <a:prstGeom prst="rect">
            <a:avLst/>
          </a:prstGeom>
          <a:noFill/>
          <a:ln w="9525">
            <a:noFill/>
            <a:miter lim="800000"/>
            <a:headEnd/>
            <a:tailEnd/>
          </a:ln>
          <a:effectLst/>
        </p:spPr>
        <p:txBody>
          <a:bodyPr wrap="none" lIns="61598" tIns="30798" rIns="61598" bIns="30798" anchor="b">
            <a:spAutoFit/>
          </a:bodyPr>
          <a:lstStyle/>
          <a:p>
            <a:pPr algn="r" defTabSz="610831"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8" name="Rectangle 7"/>
          <p:cNvSpPr>
            <a:spLocks noChangeArrowheads="1"/>
          </p:cNvSpPr>
          <p:nvPr userDrawn="1"/>
        </p:nvSpPr>
        <p:spPr bwMode="ltGray">
          <a:xfrm>
            <a:off x="8662393" y="4929028"/>
            <a:ext cx="218977" cy="154530"/>
          </a:xfrm>
          <a:prstGeom prst="rect">
            <a:avLst/>
          </a:prstGeom>
          <a:noFill/>
          <a:ln w="9525" algn="ctr">
            <a:noFill/>
            <a:miter lim="800000"/>
            <a:headEnd/>
            <a:tailEnd/>
          </a:ln>
          <a:effectLst/>
        </p:spPr>
        <p:txBody>
          <a:bodyPr wrap="none" lIns="61598" tIns="30798" rIns="61598" bIns="30798" anchor="b">
            <a:spAutoFit/>
          </a:bodyPr>
          <a:lstStyle/>
          <a:p>
            <a:pPr algn="r" defTabSz="610831"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831" fontAlgn="auto">
                <a:spcBef>
                  <a:spcPts val="0"/>
                </a:spcBef>
                <a:spcAft>
                  <a:spcPts val="0"/>
                </a:spcAft>
              </a:pPr>
              <a:t>‹#›</a:t>
            </a:fld>
            <a:endParaRPr lang="en-US" sz="600" dirty="0">
              <a:solidFill>
                <a:srgbClr val="FFFFFF"/>
              </a:solidFill>
              <a:latin typeface="Arial"/>
              <a:ea typeface="+mn-ea"/>
              <a:cs typeface="CiscoSans Thin"/>
            </a:endParaRPr>
          </a:p>
        </p:txBody>
      </p:sp>
      <p:sp>
        <p:nvSpPr>
          <p:cNvPr id="10" name="Rectangle 4"/>
          <p:cNvSpPr>
            <a:spLocks noChangeArrowheads="1"/>
          </p:cNvSpPr>
          <p:nvPr userDrawn="1"/>
        </p:nvSpPr>
        <p:spPr bwMode="ltGray">
          <a:xfrm>
            <a:off x="292044"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31" fontAlgn="auto">
              <a:spcBef>
                <a:spcPts val="0"/>
              </a:spcBef>
              <a:spcAft>
                <a:spcPts val="0"/>
              </a:spcAft>
            </a:pPr>
            <a:r>
              <a:rPr lang="en-US" sz="600" dirty="0" smtClean="0">
                <a:solidFill>
                  <a:srgbClr val="FFFFFF"/>
                </a:solidFill>
                <a:latin typeface="Arial"/>
                <a:ea typeface="+mn-ea"/>
                <a:cs typeface="CiscoSans Thin"/>
              </a:rPr>
              <a:t>© 2013-2014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1212910540"/>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4"/>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fontAlgn="auto">
              <a:spcBef>
                <a:spcPts val="0"/>
              </a:spcBef>
              <a:spcAft>
                <a:spcPts val="0"/>
              </a:spcAft>
              <a:defRPr/>
            </a:pPr>
            <a:endParaRPr lang="en-US" sz="1800">
              <a:solidFill>
                <a:srgbClr val="FFFFFF"/>
              </a:solidFill>
              <a:latin typeface="CiscoSans"/>
              <a:cs typeface="CiscoSans"/>
            </a:endParaRPr>
          </a:p>
        </p:txBody>
      </p:sp>
      <p:sp>
        <p:nvSpPr>
          <p:cNvPr id="10" name="Rectangle 9"/>
          <p:cNvSpPr/>
          <p:nvPr/>
        </p:nvSpPr>
        <p:spPr>
          <a:xfrm>
            <a:off x="334963" y="233364"/>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fontAlgn="auto">
              <a:spcBef>
                <a:spcPts val="0"/>
              </a:spcBef>
              <a:spcAft>
                <a:spcPts val="0"/>
              </a:spcAft>
              <a:defRPr/>
            </a:pPr>
            <a:endParaRPr lang="en-US" sz="1800">
              <a:solidFill>
                <a:srgbClr val="FFFFFF"/>
              </a:solidFill>
              <a:latin typeface="CiscoSans"/>
              <a:cs typeface="CiscoSans"/>
            </a:endParaRPr>
          </a:p>
        </p:txBody>
      </p:sp>
      <p:sp>
        <p:nvSpPr>
          <p:cNvPr id="11" name="Rectangle 10"/>
          <p:cNvSpPr/>
          <p:nvPr/>
        </p:nvSpPr>
        <p:spPr>
          <a:xfrm>
            <a:off x="6980239"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fontAlgn="auto">
              <a:spcBef>
                <a:spcPts val="0"/>
              </a:spcBef>
              <a:spcAft>
                <a:spcPts val="0"/>
              </a:spcAft>
              <a:defRPr/>
            </a:pPr>
            <a:endParaRPr lang="en-US" sz="1800">
              <a:solidFill>
                <a:srgbClr val="FFFFFF"/>
              </a:solidFill>
              <a:latin typeface="CiscoSans"/>
              <a:cs typeface="CiscoSans"/>
            </a:endParaRPr>
          </a:p>
        </p:txBody>
      </p:sp>
      <p:sp>
        <p:nvSpPr>
          <p:cNvPr id="12" name="Rectangle 11"/>
          <p:cNvSpPr/>
          <p:nvPr/>
        </p:nvSpPr>
        <p:spPr>
          <a:xfrm>
            <a:off x="334964" y="227171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fontAlgn="auto">
              <a:spcBef>
                <a:spcPts val="0"/>
              </a:spcBef>
              <a:spcAft>
                <a:spcPts val="0"/>
              </a:spcAft>
              <a:defRPr/>
            </a:pPr>
            <a:endParaRPr lang="en-US" sz="1800">
              <a:solidFill>
                <a:srgbClr val="FFFFFF"/>
              </a:solidFill>
              <a:latin typeface="CiscoSans"/>
              <a:cs typeface="CiscoSans"/>
            </a:endParaRPr>
          </a:p>
        </p:txBody>
      </p:sp>
      <p:sp>
        <p:nvSpPr>
          <p:cNvPr id="13" name="Rectangle 12"/>
          <p:cNvSpPr/>
          <p:nvPr/>
        </p:nvSpPr>
        <p:spPr>
          <a:xfrm>
            <a:off x="2911476" y="227171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fontAlgn="auto">
              <a:spcBef>
                <a:spcPts val="0"/>
              </a:spcBef>
              <a:spcAft>
                <a:spcPts val="0"/>
              </a:spcAft>
              <a:defRPr/>
            </a:pPr>
            <a:endParaRPr lang="en-US" sz="1800">
              <a:solidFill>
                <a:srgbClr val="FFFFFF"/>
              </a:solidFill>
              <a:latin typeface="CiscoSans"/>
              <a:cs typeface="CiscoSans"/>
            </a:endParaRPr>
          </a:p>
        </p:txBody>
      </p:sp>
      <p:sp>
        <p:nvSpPr>
          <p:cNvPr id="14" name="Rectangle 13"/>
          <p:cNvSpPr/>
          <p:nvPr/>
        </p:nvSpPr>
        <p:spPr>
          <a:xfrm>
            <a:off x="6980239"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fontAlgn="auto">
              <a:spcBef>
                <a:spcPts val="0"/>
              </a:spcBef>
              <a:spcAft>
                <a:spcPts val="0"/>
              </a:spcAft>
              <a:defRPr/>
            </a:pPr>
            <a:endParaRPr lang="en-US" sz="1800">
              <a:solidFill>
                <a:srgbClr val="FFFFFF"/>
              </a:solidFill>
              <a:latin typeface="CiscoSans"/>
              <a:cs typeface="CiscoSans"/>
            </a:endParaRPr>
          </a:p>
        </p:txBody>
      </p:sp>
      <p:sp>
        <p:nvSpPr>
          <p:cNvPr id="15" name="Rectangle 14"/>
          <p:cNvSpPr/>
          <p:nvPr/>
        </p:nvSpPr>
        <p:spPr>
          <a:xfrm>
            <a:off x="6980239"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fontAlgn="auto">
              <a:spcBef>
                <a:spcPts val="0"/>
              </a:spcBef>
              <a:spcAft>
                <a:spcPts val="0"/>
              </a:spcAft>
              <a:defRPr/>
            </a:pPr>
            <a:endParaRPr lang="en-US" sz="1800">
              <a:solidFill>
                <a:srgbClr val="FFFFFF"/>
              </a:solidFill>
              <a:latin typeface="CiscoSans"/>
              <a:cs typeface="CiscoSans"/>
            </a:endParaRPr>
          </a:p>
        </p:txBody>
      </p:sp>
      <p:sp>
        <p:nvSpPr>
          <p:cNvPr id="49" name="Picture Placeholder 25"/>
          <p:cNvSpPr>
            <a:spLocks noGrp="1"/>
          </p:cNvSpPr>
          <p:nvPr>
            <p:ph type="pic" sz="quarter" idx="11"/>
          </p:nvPr>
        </p:nvSpPr>
        <p:spPr>
          <a:xfrm>
            <a:off x="3668996"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53" name="Picture Placeholder 25"/>
          <p:cNvSpPr>
            <a:spLocks noGrp="1"/>
          </p:cNvSpPr>
          <p:nvPr>
            <p:ph type="pic" sz="quarter" idx="13"/>
          </p:nvPr>
        </p:nvSpPr>
        <p:spPr>
          <a:xfrm>
            <a:off x="320824" y="2271719"/>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55" name="Picture Placeholder 25"/>
          <p:cNvSpPr>
            <a:spLocks noGrp="1"/>
          </p:cNvSpPr>
          <p:nvPr>
            <p:ph type="pic" sz="quarter" idx="14"/>
          </p:nvPr>
        </p:nvSpPr>
        <p:spPr>
          <a:xfrm>
            <a:off x="2908335" y="2271719"/>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プレースホルダーまでドラッグするかアイコンをクリックして図を追加</a:t>
            </a:r>
            <a:endParaRPr lang="en-US" noProof="0" dirty="0"/>
          </a:p>
        </p:txBody>
      </p:sp>
      <p:sp>
        <p:nvSpPr>
          <p:cNvPr id="16" name="Rectangle 5"/>
          <p:cNvSpPr>
            <a:spLocks noChangeArrowheads="1"/>
          </p:cNvSpPr>
          <p:nvPr userDrawn="1"/>
        </p:nvSpPr>
        <p:spPr bwMode="ltGray">
          <a:xfrm>
            <a:off x="7826082" y="4932106"/>
            <a:ext cx="749570" cy="154530"/>
          </a:xfrm>
          <a:prstGeom prst="rect">
            <a:avLst/>
          </a:prstGeom>
          <a:noFill/>
          <a:ln w="9525">
            <a:noFill/>
            <a:miter lim="800000"/>
            <a:headEnd/>
            <a:tailEnd/>
          </a:ln>
          <a:effectLst/>
        </p:spPr>
        <p:txBody>
          <a:bodyPr wrap="none" lIns="61598" tIns="30798" rIns="61598" bIns="30798" anchor="b">
            <a:spAutoFit/>
          </a:bodyPr>
          <a:lstStyle/>
          <a:p>
            <a:pPr algn="r" defTabSz="610831"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17" name="Rectangle 7"/>
          <p:cNvSpPr>
            <a:spLocks noChangeArrowheads="1"/>
          </p:cNvSpPr>
          <p:nvPr userDrawn="1"/>
        </p:nvSpPr>
        <p:spPr bwMode="ltGray">
          <a:xfrm>
            <a:off x="8662393" y="4929028"/>
            <a:ext cx="218977" cy="154530"/>
          </a:xfrm>
          <a:prstGeom prst="rect">
            <a:avLst/>
          </a:prstGeom>
          <a:noFill/>
          <a:ln w="9525" algn="ctr">
            <a:noFill/>
            <a:miter lim="800000"/>
            <a:headEnd/>
            <a:tailEnd/>
          </a:ln>
          <a:effectLst/>
        </p:spPr>
        <p:txBody>
          <a:bodyPr wrap="none" lIns="61598" tIns="30798" rIns="61598" bIns="30798" anchor="b">
            <a:spAutoFit/>
          </a:bodyPr>
          <a:lstStyle/>
          <a:p>
            <a:pPr algn="r" defTabSz="610831"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831" fontAlgn="auto">
                <a:spcBef>
                  <a:spcPts val="0"/>
                </a:spcBef>
                <a:spcAft>
                  <a:spcPts val="0"/>
                </a:spcAft>
              </a:pPr>
              <a:t>‹#›</a:t>
            </a:fld>
            <a:endParaRPr lang="en-US" sz="600" dirty="0">
              <a:solidFill>
                <a:srgbClr val="FFFFFF"/>
              </a:solidFill>
              <a:latin typeface="Arial"/>
              <a:ea typeface="+mn-ea"/>
              <a:cs typeface="CiscoSans Thin"/>
            </a:endParaRPr>
          </a:p>
        </p:txBody>
      </p:sp>
      <p:sp>
        <p:nvSpPr>
          <p:cNvPr id="18" name="Rectangle 4"/>
          <p:cNvSpPr>
            <a:spLocks noChangeArrowheads="1"/>
          </p:cNvSpPr>
          <p:nvPr userDrawn="1"/>
        </p:nvSpPr>
        <p:spPr bwMode="ltGray">
          <a:xfrm>
            <a:off x="292044"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31" fontAlgn="auto">
              <a:spcBef>
                <a:spcPts val="0"/>
              </a:spcBef>
              <a:spcAft>
                <a:spcPts val="0"/>
              </a:spcAft>
            </a:pPr>
            <a:r>
              <a:rPr lang="en-US" sz="600" dirty="0" smtClean="0">
                <a:solidFill>
                  <a:srgbClr val="FFFFFF"/>
                </a:solidFill>
                <a:latin typeface="Arial"/>
                <a:ea typeface="+mn-ea"/>
                <a:cs typeface="CiscoSans Thin"/>
              </a:rPr>
              <a:t>© 2013-2014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45357974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914532"/>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9"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ja-JP" altLang="en-US" noProof="0" smtClean="0"/>
              <a:t>アイコンをクリックしてメディアを追加</a:t>
            </a:r>
            <a:endParaRPr lang="en-US" noProof="0" dirty="0"/>
          </a:p>
        </p:txBody>
      </p:sp>
      <p:sp>
        <p:nvSpPr>
          <p:cNvPr id="3" name="Rectangle 5"/>
          <p:cNvSpPr>
            <a:spLocks noChangeArrowheads="1"/>
          </p:cNvSpPr>
          <p:nvPr userDrawn="1"/>
        </p:nvSpPr>
        <p:spPr bwMode="ltGray">
          <a:xfrm>
            <a:off x="7826082" y="4932106"/>
            <a:ext cx="749570" cy="154530"/>
          </a:xfrm>
          <a:prstGeom prst="rect">
            <a:avLst/>
          </a:prstGeom>
          <a:noFill/>
          <a:ln w="9525">
            <a:noFill/>
            <a:miter lim="800000"/>
            <a:headEnd/>
            <a:tailEnd/>
          </a:ln>
          <a:effectLst/>
        </p:spPr>
        <p:txBody>
          <a:bodyPr wrap="none" lIns="61598" tIns="30798" rIns="61598" bIns="30798" anchor="b">
            <a:spAutoFit/>
          </a:bodyPr>
          <a:lstStyle/>
          <a:p>
            <a:pPr algn="r" defTabSz="610831"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4" name="Rectangle 7"/>
          <p:cNvSpPr>
            <a:spLocks noChangeArrowheads="1"/>
          </p:cNvSpPr>
          <p:nvPr userDrawn="1"/>
        </p:nvSpPr>
        <p:spPr bwMode="ltGray">
          <a:xfrm>
            <a:off x="8662393" y="4929028"/>
            <a:ext cx="218977" cy="154530"/>
          </a:xfrm>
          <a:prstGeom prst="rect">
            <a:avLst/>
          </a:prstGeom>
          <a:noFill/>
          <a:ln w="9525" algn="ctr">
            <a:noFill/>
            <a:miter lim="800000"/>
            <a:headEnd/>
            <a:tailEnd/>
          </a:ln>
          <a:effectLst/>
        </p:spPr>
        <p:txBody>
          <a:bodyPr wrap="none" lIns="61598" tIns="30798" rIns="61598" bIns="30798" anchor="b">
            <a:spAutoFit/>
          </a:bodyPr>
          <a:lstStyle/>
          <a:p>
            <a:pPr algn="r" defTabSz="610831"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831" fontAlgn="auto">
                <a:spcBef>
                  <a:spcPts val="0"/>
                </a:spcBef>
                <a:spcAft>
                  <a:spcPts val="0"/>
                </a:spcAft>
              </a:pPr>
              <a:t>‹#›</a:t>
            </a:fld>
            <a:endParaRPr lang="en-US" sz="600" dirty="0">
              <a:solidFill>
                <a:srgbClr val="FFFFFF"/>
              </a:solidFill>
              <a:latin typeface="Arial"/>
              <a:ea typeface="+mn-ea"/>
              <a:cs typeface="CiscoSans Thin"/>
            </a:endParaRPr>
          </a:p>
        </p:txBody>
      </p:sp>
      <p:sp>
        <p:nvSpPr>
          <p:cNvPr id="5" name="Rectangle 4"/>
          <p:cNvSpPr>
            <a:spLocks noChangeArrowheads="1"/>
          </p:cNvSpPr>
          <p:nvPr userDrawn="1"/>
        </p:nvSpPr>
        <p:spPr bwMode="ltGray">
          <a:xfrm>
            <a:off x="292044"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31" fontAlgn="auto">
              <a:spcBef>
                <a:spcPts val="0"/>
              </a:spcBef>
              <a:spcAft>
                <a:spcPts val="0"/>
              </a:spcAft>
            </a:pPr>
            <a:r>
              <a:rPr lang="en-US" sz="600" dirty="0" smtClean="0">
                <a:solidFill>
                  <a:srgbClr val="FFFFFF"/>
                </a:solidFill>
                <a:latin typeface="Arial"/>
                <a:ea typeface="+mn-ea"/>
                <a:cs typeface="CiscoSans Thin"/>
              </a:rPr>
              <a:t>© 2013-2014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387380556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ja-JP" altLang="en-US" noProof="0" smtClean="0"/>
              <a:t>アイコンをクリックしてメディアを追加</a:t>
            </a:r>
            <a:endParaRPr lang="en-US" noProof="0" dirty="0"/>
          </a:p>
        </p:txBody>
      </p:sp>
      <p:sp>
        <p:nvSpPr>
          <p:cNvPr id="3" name="Rectangle 5"/>
          <p:cNvSpPr>
            <a:spLocks noChangeArrowheads="1"/>
          </p:cNvSpPr>
          <p:nvPr userDrawn="1"/>
        </p:nvSpPr>
        <p:spPr bwMode="ltGray">
          <a:xfrm>
            <a:off x="7826082" y="4932106"/>
            <a:ext cx="749570" cy="154530"/>
          </a:xfrm>
          <a:prstGeom prst="rect">
            <a:avLst/>
          </a:prstGeom>
          <a:noFill/>
          <a:ln w="9525">
            <a:noFill/>
            <a:miter lim="800000"/>
            <a:headEnd/>
            <a:tailEnd/>
          </a:ln>
          <a:effectLst/>
        </p:spPr>
        <p:txBody>
          <a:bodyPr wrap="none" lIns="61598" tIns="30798" rIns="61598" bIns="30798" anchor="b">
            <a:spAutoFit/>
          </a:bodyPr>
          <a:lstStyle/>
          <a:p>
            <a:pPr algn="r" defTabSz="610831"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4" name="Rectangle 7"/>
          <p:cNvSpPr>
            <a:spLocks noChangeArrowheads="1"/>
          </p:cNvSpPr>
          <p:nvPr userDrawn="1"/>
        </p:nvSpPr>
        <p:spPr bwMode="ltGray">
          <a:xfrm>
            <a:off x="8662393" y="4929028"/>
            <a:ext cx="218977" cy="154530"/>
          </a:xfrm>
          <a:prstGeom prst="rect">
            <a:avLst/>
          </a:prstGeom>
          <a:noFill/>
          <a:ln w="9525" algn="ctr">
            <a:noFill/>
            <a:miter lim="800000"/>
            <a:headEnd/>
            <a:tailEnd/>
          </a:ln>
          <a:effectLst/>
        </p:spPr>
        <p:txBody>
          <a:bodyPr wrap="none" lIns="61598" tIns="30798" rIns="61598" bIns="30798" anchor="b">
            <a:spAutoFit/>
          </a:bodyPr>
          <a:lstStyle/>
          <a:p>
            <a:pPr algn="r" defTabSz="610831"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831" fontAlgn="auto">
                <a:spcBef>
                  <a:spcPts val="0"/>
                </a:spcBef>
                <a:spcAft>
                  <a:spcPts val="0"/>
                </a:spcAft>
              </a:pPr>
              <a:t>‹#›</a:t>
            </a:fld>
            <a:endParaRPr lang="en-US" sz="600" dirty="0">
              <a:solidFill>
                <a:srgbClr val="FFFFFF"/>
              </a:solidFill>
              <a:latin typeface="Arial"/>
              <a:ea typeface="+mn-ea"/>
              <a:cs typeface="CiscoSans Thin"/>
            </a:endParaRPr>
          </a:p>
        </p:txBody>
      </p:sp>
      <p:sp>
        <p:nvSpPr>
          <p:cNvPr id="5" name="Rectangle 4"/>
          <p:cNvSpPr>
            <a:spLocks noChangeArrowheads="1"/>
          </p:cNvSpPr>
          <p:nvPr userDrawn="1"/>
        </p:nvSpPr>
        <p:spPr bwMode="ltGray">
          <a:xfrm>
            <a:off x="292044"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31" fontAlgn="auto">
              <a:spcBef>
                <a:spcPts val="0"/>
              </a:spcBef>
              <a:spcAft>
                <a:spcPts val="0"/>
              </a:spcAft>
            </a:pPr>
            <a:r>
              <a:rPr lang="en-US" sz="600" dirty="0" smtClean="0">
                <a:solidFill>
                  <a:srgbClr val="FFFFFF"/>
                </a:solidFill>
                <a:latin typeface="Arial"/>
                <a:ea typeface="+mn-ea"/>
                <a:cs typeface="CiscoSans Thin"/>
              </a:rPr>
              <a:t>© 2013-2014  Cisco and/or its affiliates. All rights reserved.</a:t>
            </a:r>
            <a:endParaRPr lang="en-US" sz="600" dirty="0">
              <a:solidFill>
                <a:srgbClr val="FFFFFF"/>
              </a:solidFill>
              <a:latin typeface="Arial"/>
              <a:ea typeface="+mn-ea"/>
              <a:cs typeface="CiscoSans Thin"/>
            </a:endParaRPr>
          </a:p>
        </p:txBody>
      </p:sp>
    </p:spTree>
    <p:extLst>
      <p:ext uri="{BB962C8B-B14F-4D97-AF65-F5344CB8AC3E}">
        <p14:creationId xmlns:p14="http://schemas.microsoft.com/office/powerpoint/2010/main" val="211209789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9"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937675"/>
      </p:ext>
    </p:extLst>
  </p:cSld>
  <p:clrMapOvr>
    <a:masterClrMapping/>
  </p:clrMapOvr>
  <p:transition spd="slow">
    <p:wip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cSld name="1_Closing_Photo">
    <p:spTree>
      <p:nvGrpSpPr>
        <p:cNvPr id="1" name=""/>
        <p:cNvGrpSpPr/>
        <p:nvPr/>
      </p:nvGrpSpPr>
      <p:grpSpPr>
        <a:xfrm>
          <a:off x="0" y="0"/>
          <a:ext cx="0" cy="0"/>
          <a:chOff x="0" y="0"/>
          <a:chExt cx="0" cy="0"/>
        </a:xfrm>
      </p:grpSpPr>
      <p:pic>
        <p:nvPicPr>
          <p:cNvPr id="16" name="Picture Placeholder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16" y="-2570"/>
            <a:ext cx="9150431" cy="5148643"/>
          </a:xfrm>
          <a:prstGeom prst="rect">
            <a:avLst/>
          </a:prstGeom>
        </p:spPr>
      </p:pic>
      <p:pic>
        <p:nvPicPr>
          <p:cNvPr id="17" name="Picture 16" descr="pref_1-line_logo+tagline-rt-white-CMYK.ai"/>
          <p:cNvPicPr>
            <a:picLocks noChangeAspect="1"/>
          </p:cNvPicPr>
          <p:nvPr/>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4175054022"/>
      </p:ext>
    </p:extLst>
  </p:cSld>
  <p:clrMapOvr>
    <a:masterClrMapping/>
  </p:clrMapOvr>
  <p:transition spd="slow">
    <p:wip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1040764136"/>
      </p:ext>
    </p:extLst>
  </p:cSld>
  <p:clrMapOvr>
    <a:masterClrMapping/>
  </p:clrMapOvr>
  <p:transition>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053682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20"/>
            <a:ext cx="7772400" cy="110251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a:xfrm>
            <a:off x="457200" y="4767264"/>
            <a:ext cx="2133600" cy="273844"/>
          </a:xfrm>
          <a:prstGeom prst="rect">
            <a:avLst/>
          </a:prstGeom>
        </p:spPr>
        <p:txBody>
          <a:bodyPr/>
          <a:lstStyle/>
          <a:p>
            <a:pPr defTabSz="457189" fontAlgn="auto">
              <a:spcBef>
                <a:spcPts val="0"/>
              </a:spcBef>
              <a:spcAft>
                <a:spcPts val="0"/>
              </a:spcAft>
            </a:pPr>
            <a:fld id="{C11BE3CB-2A37-437C-A267-F2F3147FF389}" type="datetimeFigureOut">
              <a:rPr kumimoji="1" lang="ja-JP" altLang="en-US" smtClean="0">
                <a:solidFill>
                  <a:srgbClr val="676767"/>
                </a:solidFill>
                <a:latin typeface="Arial"/>
                <a:ea typeface="ＭＳ Ｐゴシック" panose="020B0600070205080204" pitchFamily="50" charset="-128"/>
                <a:cs typeface="+mn-cs"/>
              </a:rPr>
              <a:pPr defTabSz="457189" fontAlgn="auto">
                <a:spcBef>
                  <a:spcPts val="0"/>
                </a:spcBef>
                <a:spcAft>
                  <a:spcPts val="0"/>
                </a:spcAft>
              </a:pPr>
              <a:t>2017/10/25</a:t>
            </a:fld>
            <a:endParaRPr kumimoji="1" lang="ja-JP" altLang="en-US">
              <a:solidFill>
                <a:srgbClr val="676767"/>
              </a:solidFill>
              <a:latin typeface="Arial"/>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a:xfrm>
            <a:off x="3124200" y="4767264"/>
            <a:ext cx="2895600" cy="273844"/>
          </a:xfrm>
          <a:prstGeom prst="rect">
            <a:avLst/>
          </a:prstGeom>
        </p:spPr>
        <p:txBody>
          <a:bodyPr/>
          <a:lstStyle/>
          <a:p>
            <a:pPr defTabSz="457189" fontAlgn="auto">
              <a:spcBef>
                <a:spcPts val="0"/>
              </a:spcBef>
              <a:spcAft>
                <a:spcPts val="0"/>
              </a:spcAft>
            </a:pPr>
            <a:endParaRPr kumimoji="1" lang="ja-JP" altLang="en-US">
              <a:solidFill>
                <a:srgbClr val="676767"/>
              </a:solidFill>
              <a:latin typeface="Arial"/>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a:xfrm>
            <a:off x="6553200" y="4767264"/>
            <a:ext cx="2133600" cy="273844"/>
          </a:xfrm>
          <a:prstGeom prst="rect">
            <a:avLst/>
          </a:prstGeom>
        </p:spPr>
        <p:txBody>
          <a:bodyPr/>
          <a:lstStyle/>
          <a:p>
            <a:pPr defTabSz="457189" fontAlgn="auto">
              <a:spcBef>
                <a:spcPts val="0"/>
              </a:spcBef>
              <a:spcAft>
                <a:spcPts val="0"/>
              </a:spcAft>
            </a:pPr>
            <a:fld id="{0EDE4670-D9B5-4E82-871D-F8D8CFC338D2}" type="slidenum">
              <a:rPr kumimoji="1" lang="ja-JP" altLang="en-US" smtClean="0">
                <a:solidFill>
                  <a:srgbClr val="676767"/>
                </a:solidFill>
                <a:latin typeface="Arial"/>
                <a:ea typeface="ＭＳ Ｐゴシック" panose="020B0600070205080204" pitchFamily="50" charset="-128"/>
                <a:cs typeface="+mn-cs"/>
              </a:rPr>
              <a:pPr defTabSz="457189" fontAlgn="auto">
                <a:spcBef>
                  <a:spcPts val="0"/>
                </a:spcBef>
                <a:spcAft>
                  <a:spcPts val="0"/>
                </a:spcAft>
              </a:pPr>
              <a:t>‹#›</a:t>
            </a:fld>
            <a:endParaRPr kumimoji="1" lang="ja-JP" altLang="en-US">
              <a:solidFill>
                <a:srgbClr val="676767"/>
              </a:solidFill>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11257531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ja-JP" altLang="en-US"/>
          </a:p>
        </p:txBody>
      </p:sp>
      <p:sp>
        <p:nvSpPr>
          <p:cNvPr id="3" name="Content Placeholder 2"/>
          <p:cNvSpPr>
            <a:spLocks noGrp="1"/>
          </p:cNvSpPr>
          <p:nvPr>
            <p:ph sz="half" idx="1"/>
          </p:nvPr>
        </p:nvSpPr>
        <p:spPr>
          <a:xfrm>
            <a:off x="365125" y="800101"/>
            <a:ext cx="3894138" cy="267890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Content Placeholder 3"/>
          <p:cNvSpPr>
            <a:spLocks noGrp="1"/>
          </p:cNvSpPr>
          <p:nvPr>
            <p:ph sz="half" idx="2"/>
          </p:nvPr>
        </p:nvSpPr>
        <p:spPr>
          <a:xfrm>
            <a:off x="4411665" y="800101"/>
            <a:ext cx="3894137" cy="267890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Tree>
    <p:extLst>
      <p:ext uri="{BB962C8B-B14F-4D97-AF65-F5344CB8AC3E}">
        <p14:creationId xmlns:p14="http://schemas.microsoft.com/office/powerpoint/2010/main" val="36093904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ja-JP" altLang="en-US"/>
          </a:p>
        </p:txBody>
      </p:sp>
      <p:sp>
        <p:nvSpPr>
          <p:cNvPr id="3" name="Content Placeholder 2"/>
          <p:cNvSpPr>
            <a:spLocks noGrp="1"/>
          </p:cNvSpPr>
          <p:nvPr>
            <p:ph idx="1"/>
          </p:nvPr>
        </p:nvSpPr>
        <p:spPr>
          <a:xfrm>
            <a:off x="365127" y="800101"/>
            <a:ext cx="7940675" cy="2678906"/>
          </a:xfrm>
          <a:prstGeom prst="rect">
            <a:avLst/>
          </a:prstGeo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Tree>
    <p:extLst>
      <p:ext uri="{BB962C8B-B14F-4D97-AF65-F5344CB8AC3E}">
        <p14:creationId xmlns:p14="http://schemas.microsoft.com/office/powerpoint/2010/main" val="2124033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Bullet Slid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219516" y="205740"/>
            <a:ext cx="8711929" cy="628650"/>
          </a:xfrm>
        </p:spPr>
        <p:txBody>
          <a:bodyPr/>
          <a:lstStyle>
            <a:lvl1pPr algn="l" defTabSz="685104" rtl="0" eaLnBrk="1" latinLnBrk="0" hangingPunct="1">
              <a:lnSpc>
                <a:spcPct val="80000"/>
              </a:lnSpc>
              <a:spcBef>
                <a:spcPct val="0"/>
              </a:spcBef>
              <a:buNone/>
              <a:defRPr lang="en-US" sz="2700" b="0" kern="1200" spc="0" baseline="0" dirty="0">
                <a:solidFill>
                  <a:srgbClr val="D81F28"/>
                </a:solidFill>
                <a:latin typeface="+mj-lt"/>
                <a:ea typeface="+mj-ea"/>
                <a:cs typeface="+mj-cs"/>
              </a:defRPr>
            </a:lvl1pPr>
          </a:lstStyle>
          <a:p>
            <a:r>
              <a:rPr lang="en-US" smtClean="0"/>
              <a:t>Click to edit Master title style</a:t>
            </a:r>
            <a:endParaRPr lang="en-US" dirty="0"/>
          </a:p>
        </p:txBody>
      </p:sp>
      <p:sp>
        <p:nvSpPr>
          <p:cNvPr id="7" name="Text Placeholder 7"/>
          <p:cNvSpPr>
            <a:spLocks noGrp="1"/>
          </p:cNvSpPr>
          <p:nvPr>
            <p:ph type="body" sz="quarter" idx="11" hasCustomPrompt="1"/>
          </p:nvPr>
        </p:nvSpPr>
        <p:spPr>
          <a:xfrm>
            <a:off x="219516" y="807720"/>
            <a:ext cx="8711929" cy="342900"/>
          </a:xfrm>
          <a:prstGeom prst="rect">
            <a:avLst/>
          </a:prstGeom>
        </p:spPr>
        <p:txBody>
          <a:bodyPr lIns="68589" tIns="34295" rIns="68589" bIns="34295">
            <a:noAutofit/>
          </a:bodyPr>
          <a:lstStyle>
            <a:lvl1pPr marL="0" indent="0">
              <a:buNone/>
              <a:defRPr lang="en-US" sz="2100" kern="1200" spc="-38" baseline="0" dirty="0">
                <a:solidFill>
                  <a:srgbClr val="686A79"/>
                </a:solidFill>
                <a:latin typeface="+mj-lt"/>
                <a:ea typeface="+mn-ea"/>
                <a:cs typeface="+mn-cs"/>
              </a:defRPr>
            </a:lvl1pPr>
          </a:lstStyle>
          <a:p>
            <a:pPr marL="0" lvl="0" indent="0" algn="l" defTabSz="685104" rtl="0" eaLnBrk="1" latinLnBrk="0" hangingPunct="1">
              <a:lnSpc>
                <a:spcPct val="95000"/>
              </a:lnSpc>
              <a:spcBef>
                <a:spcPts val="1080"/>
              </a:spcBef>
              <a:buClr>
                <a:schemeClr val="accent1">
                  <a:lumMod val="40000"/>
                  <a:lumOff val="60000"/>
                </a:schemeClr>
              </a:buClr>
              <a:buSzPct val="90000"/>
              <a:buFont typeface="Arial" pitchFamily="34" charset="0"/>
              <a:buNone/>
              <a:tabLst/>
            </a:pPr>
            <a:r>
              <a:rPr lang="en-US" dirty="0" smtClean="0"/>
              <a:t>Slide Subtitle</a:t>
            </a:r>
            <a:endParaRPr lang="en-US" dirty="0"/>
          </a:p>
        </p:txBody>
      </p:sp>
    </p:spTree>
    <p:extLst>
      <p:ext uri="{BB962C8B-B14F-4D97-AF65-F5344CB8AC3E}">
        <p14:creationId xmlns:p14="http://schemas.microsoft.com/office/powerpoint/2010/main" val="19572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241678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3017"/>
            <a:ext cx="4038600" cy="3543299"/>
          </a:xfrm>
          <a:prstGeom prst="rect">
            <a:avLst/>
          </a:prstGeom>
        </p:spPr>
        <p:txBody>
          <a:bodyPr/>
          <a:lstStyle>
            <a:lvl1pPr>
              <a:defRPr sz="18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143009"/>
            <a:ext cx="4038600" cy="3543300"/>
          </a:xfrm>
          <a:prstGeom prst="rect">
            <a:avLst/>
          </a:prstGeom>
        </p:spPr>
        <p:txBody>
          <a:bodyPr/>
          <a:lstStyle>
            <a:lvl1pPr>
              <a:defRPr sz="18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440266" y="287346"/>
            <a:ext cx="8229601" cy="514350"/>
          </a:xfrm>
          <a:prstGeom prst="rect">
            <a:avLst/>
          </a:prstGeom>
        </p:spPr>
        <p:txBody>
          <a:bodyPr rtlCol="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301754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3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173816" y="190488"/>
            <a:ext cx="8345489" cy="36569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lang="en-GB" sz="2400" dirty="0">
                <a:latin typeface="+mj-ea"/>
                <a:ea typeface="+mj-ea"/>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293510986"/>
      </p:ext>
    </p:extLst>
  </p:cSld>
  <p:clrMapOvr>
    <a:masterClrMapping/>
  </p:clrMapOvr>
  <p:transition spd="med">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532899"/>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cSld name="白紙">
    <p:spTree>
      <p:nvGrpSpPr>
        <p:cNvPr id="1" name=""/>
        <p:cNvGrpSpPr/>
        <p:nvPr/>
      </p:nvGrpSpPr>
      <p:grpSpPr>
        <a:xfrm>
          <a:off x="0" y="0"/>
          <a:ext cx="0" cy="0"/>
          <a:chOff x="0" y="0"/>
          <a:chExt cx="0" cy="0"/>
        </a:xfrm>
      </p:grpSpPr>
      <p:sp>
        <p:nvSpPr>
          <p:cNvPr id="2" name="Rectangle 5"/>
          <p:cNvSpPr>
            <a:spLocks noChangeArrowheads="1"/>
          </p:cNvSpPr>
          <p:nvPr userDrawn="1"/>
        </p:nvSpPr>
        <p:spPr bwMode="ltGray">
          <a:xfrm>
            <a:off x="7641985" y="4895219"/>
            <a:ext cx="933691" cy="17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b">
            <a:spAutoFit/>
          </a:bodyPr>
          <a:lstStyle>
            <a:lvl1pPr defTabSz="814388" eaLnBrk="0" hangingPunct="0">
              <a:defRPr sz="2400">
                <a:solidFill>
                  <a:schemeClr val="tx1"/>
                </a:solidFill>
                <a:latin typeface="Arial" panose="020B0604020202020204" pitchFamily="34" charset="0"/>
                <a:ea typeface="ＭＳ Ｐゴシック" panose="020B0600070205080204" pitchFamily="50"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50"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50"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50"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50"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eaLnBrk="1" fontAlgn="auto" hangingPunct="1">
              <a:spcBef>
                <a:spcPts val="0"/>
              </a:spcBef>
              <a:spcAft>
                <a:spcPts val="0"/>
              </a:spcAft>
              <a:defRPr/>
            </a:pPr>
            <a:r>
              <a:rPr kumimoji="1" lang="en-US" altLang="ja-JP" sz="600" smtClean="0">
                <a:solidFill>
                  <a:srgbClr val="C0C0C0"/>
                </a:solidFill>
                <a:cs typeface="+mn-cs"/>
              </a:rPr>
              <a:t>Web Security Seminar</a:t>
            </a:r>
          </a:p>
        </p:txBody>
      </p:sp>
      <p:sp>
        <p:nvSpPr>
          <p:cNvPr id="3" name="Rectangle 7"/>
          <p:cNvSpPr>
            <a:spLocks noChangeArrowheads="1"/>
          </p:cNvSpPr>
          <p:nvPr userDrawn="1"/>
        </p:nvSpPr>
        <p:spPr bwMode="ltGray">
          <a:xfrm>
            <a:off x="8650209" y="4892044"/>
            <a:ext cx="260430" cy="17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b">
            <a:spAutoFit/>
          </a:bodyPr>
          <a:lstStyle>
            <a:lvl1pPr defTabSz="814388">
              <a:defRPr sz="2400">
                <a:solidFill>
                  <a:schemeClr val="tx1"/>
                </a:solidFill>
                <a:latin typeface="Arial" panose="020B0604020202020204" pitchFamily="34" charset="0"/>
                <a:ea typeface="MS PGothic" panose="020B0600070205080204" pitchFamily="50" charset="-128"/>
              </a:defRPr>
            </a:lvl1pPr>
            <a:lvl2pPr marL="742950" indent="-285750" defTabSz="814388">
              <a:defRPr sz="2400">
                <a:solidFill>
                  <a:schemeClr val="tx1"/>
                </a:solidFill>
                <a:latin typeface="Arial" panose="020B0604020202020204" pitchFamily="34" charset="0"/>
                <a:ea typeface="MS PGothic" panose="020B0600070205080204" pitchFamily="50" charset="-128"/>
              </a:defRPr>
            </a:lvl2pPr>
            <a:lvl3pPr marL="1143000" indent="-228600" defTabSz="814388">
              <a:defRPr sz="2400">
                <a:solidFill>
                  <a:schemeClr val="tx1"/>
                </a:solidFill>
                <a:latin typeface="Arial" panose="020B0604020202020204" pitchFamily="34" charset="0"/>
                <a:ea typeface="MS PGothic" panose="020B0600070205080204" pitchFamily="50" charset="-128"/>
              </a:defRPr>
            </a:lvl3pPr>
            <a:lvl4pPr marL="1600200" indent="-228600" defTabSz="814388">
              <a:defRPr sz="2400">
                <a:solidFill>
                  <a:schemeClr val="tx1"/>
                </a:solidFill>
                <a:latin typeface="Arial" panose="020B0604020202020204" pitchFamily="34" charset="0"/>
                <a:ea typeface="MS PGothic" panose="020B0600070205080204" pitchFamily="50" charset="-128"/>
              </a:defRPr>
            </a:lvl4pPr>
            <a:lvl5pPr marL="2057400" indent="-228600" defTabSz="814388">
              <a:defRPr sz="2400">
                <a:solidFill>
                  <a:schemeClr val="tx1"/>
                </a:solidFill>
                <a:latin typeface="Arial" panose="020B0604020202020204" pitchFamily="34" charset="0"/>
                <a:ea typeface="MS PGothic" panose="020B0600070205080204" pitchFamily="50"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50"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50"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50"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50" charset="-128"/>
              </a:defRPr>
            </a:lvl9pPr>
          </a:lstStyle>
          <a:p>
            <a:pPr algn="r" fontAlgn="auto">
              <a:spcBef>
                <a:spcPts val="0"/>
              </a:spcBef>
              <a:spcAft>
                <a:spcPts val="0"/>
              </a:spcAft>
              <a:defRPr/>
            </a:pPr>
            <a:fld id="{C45FED7E-5B46-4164-A5EB-74BE324500D0}" type="slidenum">
              <a:rPr kumimoji="1" lang="en-US" altLang="ja-JP" sz="600" smtClean="0">
                <a:solidFill>
                  <a:srgbClr val="C0C0C0"/>
                </a:solidFill>
                <a:cs typeface="+mn-cs"/>
              </a:rPr>
              <a:pPr algn="r" fontAlgn="auto">
                <a:spcBef>
                  <a:spcPts val="0"/>
                </a:spcBef>
                <a:spcAft>
                  <a:spcPts val="0"/>
                </a:spcAft>
                <a:defRPr/>
              </a:pPr>
              <a:t>‹#›</a:t>
            </a:fld>
            <a:endParaRPr kumimoji="1" lang="en-US" altLang="ja-JP" sz="600" smtClean="0">
              <a:solidFill>
                <a:srgbClr val="C0C0C0"/>
              </a:solidFill>
              <a:cs typeface="+mn-cs"/>
            </a:endParaRPr>
          </a:p>
        </p:txBody>
      </p:sp>
      <p:sp>
        <p:nvSpPr>
          <p:cNvPr id="4" name="Rectangle 7"/>
          <p:cNvSpPr>
            <a:spLocks noChangeArrowheads="1"/>
          </p:cNvSpPr>
          <p:nvPr userDrawn="1"/>
        </p:nvSpPr>
        <p:spPr bwMode="ltGray">
          <a:xfrm>
            <a:off x="250826" y="4895219"/>
            <a:ext cx="3421063" cy="17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b">
            <a:spAutoFit/>
          </a:bodyPr>
          <a:lstStyle>
            <a:lvl1pPr defTabSz="814388" eaLnBrk="0" hangingPunct="0">
              <a:defRPr sz="2400">
                <a:solidFill>
                  <a:schemeClr val="tx1"/>
                </a:solidFill>
                <a:latin typeface="Arial" panose="020B0604020202020204" pitchFamily="34" charset="0"/>
                <a:ea typeface="ＭＳ Ｐゴシック" panose="020B0600070205080204" pitchFamily="50"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50"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50"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50"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50"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defRPr/>
            </a:pPr>
            <a:r>
              <a:rPr kumimoji="1" lang="en-US" altLang="ja-JP" sz="600" smtClean="0">
                <a:solidFill>
                  <a:srgbClr val="C0C0C0"/>
                </a:solidFill>
                <a:cs typeface="+mn-cs"/>
              </a:rPr>
              <a:t>© 2010 Cisco and/or its affiliates. All rights reserved.</a:t>
            </a:r>
          </a:p>
        </p:txBody>
      </p:sp>
    </p:spTree>
    <p:extLst>
      <p:ext uri="{BB962C8B-B14F-4D97-AF65-F5344CB8AC3E}">
        <p14:creationId xmlns:p14="http://schemas.microsoft.com/office/powerpoint/2010/main" val="3575224288"/>
      </p:ext>
    </p:extLst>
  </p:cSld>
  <p:clrMapOvr>
    <a:masterClrMapping/>
  </p:clrMapOvr>
  <p:transitio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7" y="3793199"/>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7"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7"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3"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GB" dirty="0" smtClean="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grpSp>
        <p:nvGrpSpPr>
          <p:cNvPr id="8" name="Group 67"/>
          <p:cNvGrpSpPr/>
          <p:nvPr userDrawn="1"/>
        </p:nvGrpSpPr>
        <p:grpSpPr>
          <a:xfrm>
            <a:off x="285163" y="307875"/>
            <a:ext cx="862739" cy="459830"/>
            <a:chOff x="609606" y="528528"/>
            <a:chExt cx="1444732" cy="763787"/>
          </a:xfrm>
          <a:solidFill>
            <a:schemeClr val="bg1"/>
          </a:solidFill>
        </p:grpSpPr>
        <p:sp>
          <p:nvSpPr>
            <p:cNvPr id="9"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10"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11"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12"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13"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14"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15"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2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2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2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2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2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2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sp>
          <p:nvSpPr>
            <p:cNvPr id="2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89" fontAlgn="auto">
                <a:spcBef>
                  <a:spcPts val="0"/>
                </a:spcBef>
                <a:spcAft>
                  <a:spcPts val="0"/>
                </a:spcAft>
              </a:pPr>
              <a:endParaRPr lang="en-US" sz="1800">
                <a:solidFill>
                  <a:srgbClr val="FFFFFF"/>
                </a:solidFill>
                <a:latin typeface="Arial"/>
                <a:ea typeface="+mn-ea"/>
                <a:cs typeface="+mn-cs"/>
              </a:endParaRPr>
            </a:p>
          </p:txBody>
        </p:sp>
      </p:grpSp>
    </p:spTree>
    <p:extLst>
      <p:ext uri="{BB962C8B-B14F-4D97-AF65-F5344CB8AC3E}">
        <p14:creationId xmlns:p14="http://schemas.microsoft.com/office/powerpoint/2010/main" val="101161754"/>
      </p:ext>
    </p:extLst>
  </p:cSld>
  <p:clrMapOvr>
    <a:masterClrMapping/>
  </p:clrMapOvr>
  <p:transition spd="slow">
    <p:wip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pPr defTabSz="457189" fontAlgn="auto">
              <a:spcBef>
                <a:spcPts val="0"/>
              </a:spcBef>
              <a:spcAft>
                <a:spcPts val="0"/>
              </a:spcAft>
            </a:pPr>
            <a:endParaRPr lang="en-US" sz="1800">
              <a:solidFill>
                <a:srgbClr val="676767"/>
              </a:solidFill>
              <a:latin typeface="Arial"/>
              <a:ea typeface="+mn-ea"/>
              <a:cs typeface="+mn-cs"/>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pPr defTabSz="457189" fontAlgn="auto">
              <a:spcBef>
                <a:spcPts val="0"/>
              </a:spcBef>
              <a:spcAft>
                <a:spcPts val="0"/>
              </a:spcAft>
            </a:pPr>
            <a:endParaRPr lang="en-US" sz="1800">
              <a:solidFill>
                <a:srgbClr val="676767"/>
              </a:solidFill>
              <a:latin typeface="Arial"/>
              <a:ea typeface="+mn-ea"/>
              <a:cs typeface="+mn-cs"/>
            </a:endParaRPr>
          </a:p>
        </p:txBody>
      </p:sp>
      <p:sp>
        <p:nvSpPr>
          <p:cNvPr id="3" name="Subtitle 2"/>
          <p:cNvSpPr>
            <a:spLocks noGrp="1"/>
          </p:cNvSpPr>
          <p:nvPr>
            <p:ph type="subTitle" idx="1" hasCustomPrompt="1"/>
          </p:nvPr>
        </p:nvSpPr>
        <p:spPr>
          <a:xfrm>
            <a:off x="499916" y="3209551"/>
            <a:ext cx="4684867" cy="288131"/>
          </a:xfrm>
          <a:prstGeom prst="rect">
            <a:avLst/>
          </a:prstGeom>
        </p:spPr>
        <p:txBody>
          <a:bodyPr vert="horz" lIns="68574" tIns="34288" rIns="68574" bIns="34288" rtlCol="0">
            <a:noAutofit/>
          </a:bodyPr>
          <a:lstStyle>
            <a:lvl1pPr marL="0" indent="0" algn="l" defTabSz="685731"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63" indent="0" algn="ctr">
              <a:buNone/>
              <a:defRPr>
                <a:solidFill>
                  <a:schemeClr val="tx1">
                    <a:tint val="75000"/>
                  </a:schemeClr>
                </a:solidFill>
              </a:defRPr>
            </a:lvl2pPr>
            <a:lvl3pPr marL="685731" indent="0" algn="ctr">
              <a:buNone/>
              <a:defRPr>
                <a:solidFill>
                  <a:schemeClr val="tx1">
                    <a:tint val="75000"/>
                  </a:schemeClr>
                </a:solidFill>
              </a:defRPr>
            </a:lvl3pPr>
            <a:lvl4pPr marL="1028597" indent="0" algn="ctr">
              <a:buNone/>
              <a:defRPr>
                <a:solidFill>
                  <a:schemeClr val="tx1">
                    <a:tint val="75000"/>
                  </a:schemeClr>
                </a:solidFill>
              </a:defRPr>
            </a:lvl4pPr>
            <a:lvl5pPr marL="1371464" indent="0" algn="ctr">
              <a:buNone/>
              <a:defRPr>
                <a:solidFill>
                  <a:schemeClr val="tx1">
                    <a:tint val="75000"/>
                  </a:schemeClr>
                </a:solidFill>
              </a:defRPr>
            </a:lvl5pPr>
            <a:lvl6pPr marL="1714326"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8"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6" y="2462028"/>
            <a:ext cx="4712557" cy="766763"/>
          </a:xfrm>
        </p:spPr>
        <p:txBody>
          <a:bodyPr lIns="61715" tIns="34288" rIns="61715" bIns="34288" rtlCol="0" anchor="b">
            <a:noAutofit/>
          </a:bodyPr>
          <a:lstStyle>
            <a:lvl1pPr marL="0" indent="0" algn="l" defTabSz="685731"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ja-JP" altLang="en-US" noProof="0" smtClean="0"/>
              <a:t>プレースホルダーまでドラッグするかアイコンをクリックして図を追加</a:t>
            </a:r>
            <a:endParaRPr lang="en-US" noProof="0" dirty="0"/>
          </a:p>
        </p:txBody>
      </p:sp>
    </p:spTree>
    <p:extLst>
      <p:ext uri="{BB962C8B-B14F-4D97-AF65-F5344CB8AC3E}">
        <p14:creationId xmlns:p14="http://schemas.microsoft.com/office/powerpoint/2010/main" val="880855672"/>
      </p:ext>
    </p:extLst>
  </p:cSld>
  <p:clrMapOvr>
    <a:masterClrMapping/>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5" name="Picture 4" descr="logo_black.ai"/>
          <p:cNvPicPr>
            <a:picLocks noChangeAspect="1"/>
          </p:cNvPicPr>
          <p:nvPr/>
        </p:nvPicPr>
        <p:blipFill>
          <a:blip r:embed="rId2" cstate="email">
            <a:duotone>
              <a:schemeClr val="bg2">
                <a:shade val="45000"/>
                <a:satMod val="135000"/>
              </a:schemeClr>
              <a:prstClr val="white"/>
            </a:duotone>
            <a:lum bright="100000" contrast="100000"/>
            <a:alphaModFix amt="60000"/>
            <a:extLst>
              <a:ext uri="{28A0092B-C50C-407E-A947-70E740481C1C}">
                <a14:useLocalDpi xmlns:a14="http://schemas.microsoft.com/office/drawing/2010/main"/>
              </a:ext>
            </a:extLst>
          </a:blip>
          <a:stretch>
            <a:fillRect/>
          </a:stretch>
        </p:blipFill>
        <p:spPr>
          <a:xfrm>
            <a:off x="474175" y="4625773"/>
            <a:ext cx="430286" cy="265176"/>
          </a:xfrm>
          <a:prstGeom prst="rect">
            <a:avLst/>
          </a:prstGeom>
          <a:noFill/>
          <a:ln>
            <a:noFill/>
          </a:ln>
        </p:spPr>
      </p:pic>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p:nvSpPr>
        <p:spPr bwMode="ltGray">
          <a:xfrm>
            <a:off x="8515169" y="47429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fontAlgn="auto">
              <a:spcBef>
                <a:spcPts val="0"/>
              </a:spcBef>
              <a:spcAft>
                <a:spcPts val="0"/>
              </a:spcAft>
              <a:defRPr/>
            </a:pPr>
            <a:fld id="{4ABDCABE-3F10-B64C-92F1-862014417034}" type="slidenum">
              <a:rPr lang="en-US" sz="600">
                <a:solidFill>
                  <a:srgbClr val="FFFFFF">
                    <a:alpha val="60000"/>
                  </a:srgbClr>
                </a:solidFill>
                <a:latin typeface="Arial"/>
                <a:ea typeface="+mn-ea"/>
                <a:cs typeface="CiscoSans Thin"/>
              </a:rPr>
              <a:pPr algn="r" defTabSz="610729" fontAlgn="auto">
                <a:spcBef>
                  <a:spcPts val="0"/>
                </a:spcBef>
                <a:spcAft>
                  <a:spcPts val="0"/>
                </a:spcAft>
                <a:defRPr/>
              </a:pPr>
              <a:t>‹#›</a:t>
            </a:fld>
            <a:endParaRPr lang="en-US" sz="600" dirty="0">
              <a:solidFill>
                <a:srgbClr val="FFFFFF">
                  <a:alpha val="60000"/>
                </a:srgbClr>
              </a:solidFill>
              <a:latin typeface="Arial"/>
              <a:ea typeface="+mn-ea"/>
              <a:cs typeface="CiscoSans Thin"/>
            </a:endParaRPr>
          </a:p>
        </p:txBody>
      </p:sp>
      <p:sp>
        <p:nvSpPr>
          <p:cNvPr id="8" name="Rectangle 4"/>
          <p:cNvSpPr>
            <a:spLocks noChangeArrowheads="1"/>
          </p:cNvSpPr>
          <p:nvPr/>
        </p:nvSpPr>
        <p:spPr bwMode="ltGray">
          <a:xfrm>
            <a:off x="5867508" y="4741655"/>
            <a:ext cx="2658018" cy="154518"/>
          </a:xfrm>
          <a:prstGeom prst="rect">
            <a:avLst/>
          </a:prstGeom>
          <a:noFill/>
          <a:ln w="9525">
            <a:noFill/>
            <a:miter lim="800000"/>
            <a:headEnd/>
            <a:tailEnd/>
          </a:ln>
          <a:effectLst/>
        </p:spPr>
        <p:txBody>
          <a:bodyPr lIns="61586" tIns="30792" rIns="61586" bIns="30792" anchor="b">
            <a:spAutoFit/>
          </a:bodyPr>
          <a:lstStyle/>
          <a:p>
            <a:pPr defTabSz="610729" fontAlgn="auto">
              <a:spcBef>
                <a:spcPts val="0"/>
              </a:spcBef>
              <a:spcAft>
                <a:spcPts val="0"/>
              </a:spcAft>
              <a:defRPr/>
            </a:pPr>
            <a:r>
              <a:rPr lang="en-US" sz="600" dirty="0">
                <a:solidFill>
                  <a:srgbClr val="FFFFFF">
                    <a:alpha val="60000"/>
                  </a:srgbClr>
                </a:solidFill>
                <a:latin typeface="Arial"/>
                <a:ea typeface="+mn-ea"/>
                <a:cs typeface="CiscoSans Thin"/>
              </a:rPr>
              <a:t>© 2014  Cisco and/or its affiliates. All rights reserved.   Cisco Confidential</a:t>
            </a:r>
          </a:p>
        </p:txBody>
      </p:sp>
      <p:sp>
        <p:nvSpPr>
          <p:cNvPr id="9" name="Rectangle 5"/>
          <p:cNvSpPr>
            <a:spLocks noChangeArrowheads="1"/>
          </p:cNvSpPr>
          <p:nvPr userDrawn="1"/>
        </p:nvSpPr>
        <p:spPr bwMode="ltGray">
          <a:xfrm>
            <a:off x="7826082" y="4745973"/>
            <a:ext cx="749570" cy="154530"/>
          </a:xfrm>
          <a:prstGeom prst="rect">
            <a:avLst/>
          </a:prstGeom>
          <a:noFill/>
          <a:ln w="9525">
            <a:noFill/>
            <a:miter lim="800000"/>
            <a:headEnd/>
            <a:tailEnd/>
          </a:ln>
          <a:effectLst/>
        </p:spPr>
        <p:txBody>
          <a:bodyPr wrap="none" lIns="61598" tIns="30798" rIns="61598" bIns="30798" anchor="b">
            <a:spAutoFit/>
          </a:bodyPr>
          <a:lstStyle/>
          <a:p>
            <a:pPr algn="r" defTabSz="610831" fontAlgn="auto">
              <a:spcBef>
                <a:spcPts val="0"/>
              </a:spcBef>
              <a:spcAft>
                <a:spcPts val="0"/>
              </a:spcAft>
            </a:pPr>
            <a:r>
              <a:rPr lang="en-US" sz="600" dirty="0">
                <a:solidFill>
                  <a:srgbClr val="FFFFFF"/>
                </a:solidFill>
                <a:latin typeface="Arial"/>
                <a:ea typeface="+mn-ea"/>
                <a:cs typeface="CiscoSans Thin"/>
              </a:rPr>
              <a:t>Cisco Confidential</a:t>
            </a:r>
          </a:p>
        </p:txBody>
      </p:sp>
      <p:sp>
        <p:nvSpPr>
          <p:cNvPr id="10" name="Rectangle 7"/>
          <p:cNvSpPr>
            <a:spLocks noChangeArrowheads="1"/>
          </p:cNvSpPr>
          <p:nvPr userDrawn="1"/>
        </p:nvSpPr>
        <p:spPr bwMode="ltGray">
          <a:xfrm>
            <a:off x="8662393" y="4742895"/>
            <a:ext cx="218977" cy="154530"/>
          </a:xfrm>
          <a:prstGeom prst="rect">
            <a:avLst/>
          </a:prstGeom>
          <a:noFill/>
          <a:ln w="9525" algn="ctr">
            <a:noFill/>
            <a:miter lim="800000"/>
            <a:headEnd/>
            <a:tailEnd/>
          </a:ln>
          <a:effectLst/>
        </p:spPr>
        <p:txBody>
          <a:bodyPr wrap="none" lIns="61598" tIns="30798" rIns="61598" bIns="30798" anchor="b">
            <a:spAutoFit/>
          </a:bodyPr>
          <a:lstStyle/>
          <a:p>
            <a:pPr algn="r" defTabSz="610831" fontAlgn="auto">
              <a:spcBef>
                <a:spcPts val="0"/>
              </a:spcBef>
              <a:spcAft>
                <a:spcPts val="0"/>
              </a:spcAft>
            </a:pPr>
            <a:fld id="{DFCF27A5-1A5B-48D3-A060-2758FFBB1ADD}" type="slidenum">
              <a:rPr lang="en-US" sz="600">
                <a:solidFill>
                  <a:srgbClr val="FFFFFF"/>
                </a:solidFill>
                <a:latin typeface="Arial"/>
                <a:ea typeface="+mn-ea"/>
                <a:cs typeface="CiscoSans Thin"/>
              </a:rPr>
              <a:pPr algn="r" defTabSz="610831" fontAlgn="auto">
                <a:spcBef>
                  <a:spcPts val="0"/>
                </a:spcBef>
                <a:spcAft>
                  <a:spcPts val="0"/>
                </a:spcAft>
              </a:pPr>
              <a:t>‹#›</a:t>
            </a:fld>
            <a:endParaRPr lang="en-US" sz="600" dirty="0">
              <a:solidFill>
                <a:srgbClr val="FFFFFF"/>
              </a:solidFill>
              <a:latin typeface="Arial"/>
              <a:ea typeface="+mn-ea"/>
              <a:cs typeface="CiscoSans Thin"/>
            </a:endParaRPr>
          </a:p>
        </p:txBody>
      </p:sp>
      <p:sp>
        <p:nvSpPr>
          <p:cNvPr id="11" name="Rectangle 4"/>
          <p:cNvSpPr>
            <a:spLocks noChangeArrowheads="1"/>
          </p:cNvSpPr>
          <p:nvPr userDrawn="1"/>
        </p:nvSpPr>
        <p:spPr bwMode="ltGray">
          <a:xfrm>
            <a:off x="292044"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31" fontAlgn="auto">
              <a:spcBef>
                <a:spcPts val="0"/>
              </a:spcBef>
              <a:spcAft>
                <a:spcPts val="0"/>
              </a:spcAft>
            </a:pPr>
            <a:r>
              <a:rPr lang="en-US" sz="600" dirty="0" smtClean="0">
                <a:solidFill>
                  <a:srgbClr val="FFFFFF"/>
                </a:solidFill>
                <a:latin typeface="Arial"/>
                <a:ea typeface="+mn-ea"/>
                <a:cs typeface="CiscoSans Thin"/>
              </a:rPr>
              <a:t>© 2013-2014  Cisco and/or its affiliates. All rights reserved.</a:t>
            </a:r>
            <a:endParaRPr lang="en-US" sz="600" dirty="0">
              <a:solidFill>
                <a:srgbClr val="FFFFFF"/>
              </a:solidFill>
              <a:latin typeface="Arial"/>
              <a:ea typeface="+mn-ea"/>
              <a:cs typeface="CiscoSans Thin"/>
            </a:endParaRPr>
          </a:p>
        </p:txBody>
      </p:sp>
      <p:cxnSp>
        <p:nvCxnSpPr>
          <p:cNvPr id="12" name="Straight Connector 7"/>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714325"/>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pPr defTabSz="457189" fontAlgn="auto">
              <a:spcBef>
                <a:spcPts val="0"/>
              </a:spcBef>
              <a:spcAft>
                <a:spcPts val="0"/>
              </a:spcAft>
            </a:pPr>
            <a:endParaRPr lang="en-US" sz="1800">
              <a:solidFill>
                <a:srgbClr val="676767"/>
              </a:solidFill>
              <a:latin typeface="Arial"/>
              <a:ea typeface="+mn-ea"/>
              <a:cs typeface="+mn-cs"/>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pPr defTabSz="457189" fontAlgn="auto">
              <a:spcBef>
                <a:spcPts val="0"/>
              </a:spcBef>
              <a:spcAft>
                <a:spcPts val="0"/>
              </a:spcAft>
            </a:pPr>
            <a:endParaRPr lang="en-US" sz="1800">
              <a:solidFill>
                <a:srgbClr val="676767"/>
              </a:solidFill>
              <a:latin typeface="Arial"/>
              <a:ea typeface="+mn-ea"/>
              <a:cs typeface="+mn-cs"/>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
        <p:nvSpPr>
          <p:cNvPr id="5"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pPr defTabSz="457189" fontAlgn="auto">
              <a:spcBef>
                <a:spcPts val="0"/>
              </a:spcBef>
              <a:spcAft>
                <a:spcPts val="0"/>
              </a:spcAft>
            </a:pPr>
            <a:endParaRPr lang="en-US" sz="1800">
              <a:solidFill>
                <a:srgbClr val="676767"/>
              </a:solidFill>
              <a:latin typeface="Arial"/>
              <a:ea typeface="+mn-ea"/>
              <a:cs typeface="+mn-cs"/>
            </a:endParaRPr>
          </a:p>
        </p:txBody>
      </p:sp>
      <p:sp>
        <p:nvSpPr>
          <p:cNvPr id="6"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pPr defTabSz="457189" fontAlgn="auto">
              <a:spcBef>
                <a:spcPts val="0"/>
              </a:spcBef>
              <a:spcAft>
                <a:spcPts val="0"/>
              </a:spcAft>
            </a:pPr>
            <a:endParaRPr lang="en-US" sz="1800">
              <a:solidFill>
                <a:srgbClr val="676767"/>
              </a:solidFill>
              <a:latin typeface="Arial"/>
              <a:ea typeface="+mn-ea"/>
              <a:cs typeface="+mn-cs"/>
            </a:endParaRPr>
          </a:p>
        </p:txBody>
      </p:sp>
    </p:spTree>
    <p:extLst>
      <p:ext uri="{BB962C8B-B14F-4D97-AF65-F5344CB8AC3E}">
        <p14:creationId xmlns:p14="http://schemas.microsoft.com/office/powerpoint/2010/main" val="415399531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55326683"/>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9"/>
            <a:ext cx="8280057" cy="3073946"/>
          </a:xfrm>
          <a:prstGeom prst="rect">
            <a:avLst/>
          </a:prstGeom>
        </p:spPr>
        <p:txBody>
          <a:bodyPr lIns="91420" tIns="45710" rIns="91420" bIns="45710">
            <a:noAutofit/>
          </a:bodyPr>
          <a:lstStyle>
            <a:lvl1pPr marL="285683" marR="0" indent="-285683" algn="ctr" defTabSz="457094"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23445792"/>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871163798"/>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249943955"/>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1" y="895601"/>
            <a:ext cx="8398739" cy="3168210"/>
          </a:xfrm>
          <a:prstGeom prst="rect">
            <a:avLst/>
          </a:prstGeom>
        </p:spPr>
        <p:txBody>
          <a:bodyPr lIns="91420" tIns="45710" rIns="91420" bIns="45710">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92933361"/>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395" indent="-39239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952975463"/>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024692505"/>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7" y="1347788"/>
            <a:ext cx="3901123"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738707782"/>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9" y="302506"/>
            <a:ext cx="3715995" cy="826447"/>
          </a:xfrm>
          <a:prstGeom prst="rect">
            <a:avLst/>
          </a:prstGeom>
        </p:spPr>
        <p:txBody>
          <a:bodyPr lIns="61712" tIns="34286" rIns="61712" bIns="34286" rtlCol="0">
            <a:noAutofit/>
          </a:bodyPr>
          <a:lstStyle>
            <a:lvl1pPr algn="l" defTabSz="685703"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5" y="302506"/>
            <a:ext cx="3715995" cy="826446"/>
          </a:xfrm>
          <a:prstGeom prst="rect">
            <a:avLst/>
          </a:prstGeom>
        </p:spPr>
        <p:txBody>
          <a:bodyPr lIns="91420" tIns="45710" rIns="91420" bIns="45710" anchor="ctr"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9" y="1347788"/>
            <a:ext cx="3715995"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5" y="1347788"/>
            <a:ext cx="3715995"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4600575" y="609602"/>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565207"/>
      </p:ext>
    </p:extLst>
  </p:cSld>
  <p:clrMapOvr>
    <a:masterClrMapping/>
  </p:clrMapOvr>
  <p:transition spd="med">
    <p:fade/>
  </p:transition>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1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9" y="22783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4" y="22047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4" y="1201094"/>
            <a:ext cx="2337110" cy="3314904"/>
          </a:xfrm>
          <a:prstGeom prst="rect">
            <a:avLst/>
          </a:prstGeom>
        </p:spPr>
        <p:txBody>
          <a:bodyPr lIns="91420" tIns="45710" rIns="91420" bIns="45710">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3" y="1200321"/>
            <a:ext cx="2337110" cy="3314904"/>
          </a:xfrm>
          <a:prstGeom prst="rect">
            <a:avLst/>
          </a:prstGeom>
        </p:spPr>
        <p:txBody>
          <a:bodyPr lIns="91420" tIns="45710" rIns="91420" bIns="45710">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cxnSp>
        <p:nvCxnSpPr>
          <p:cNvPr id="11" name="Straight Connector 2"/>
          <p:cNvCxnSpPr/>
          <p:nvPr userDrawn="1"/>
        </p:nvCxnSpPr>
        <p:spPr>
          <a:xfrm>
            <a:off x="3076575" y="60960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2"/>
          <p:cNvCxnSpPr/>
          <p:nvPr userDrawn="1"/>
        </p:nvCxnSpPr>
        <p:spPr>
          <a:xfrm>
            <a:off x="6067425" y="60960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875306"/>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6"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189" fontAlgn="auto">
              <a:spcBef>
                <a:spcPts val="0"/>
              </a:spcBef>
              <a:spcAft>
                <a:spcPts val="0"/>
              </a:spcAft>
              <a:defRPr/>
            </a:pPr>
            <a:endParaRPr lang="en-US" sz="180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6" indent="-85716" algn="l" defTabSz="685703"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6" indent="-85716" algn="l" defTabSz="685703" rtl="0" eaLnBrk="1" latinLnBrk="0" hangingPunct="1">
              <a:defRPr lang="en-US" sz="1500" kern="1200" dirty="0" smtClean="0">
                <a:solidFill>
                  <a:schemeClr val="accent2"/>
                </a:solidFill>
                <a:latin typeface="Ciscolight" pitchFamily="2" charset="0"/>
                <a:ea typeface="+mn-ea"/>
                <a:cs typeface="+mn-cs"/>
              </a:defRPr>
            </a:lvl2pPr>
            <a:lvl3pPr marL="85716" indent="-85716" algn="l" defTabSz="685703" rtl="0" eaLnBrk="1" latinLnBrk="0" hangingPunct="1">
              <a:defRPr lang="en-US" sz="1500" kern="1200" dirty="0" smtClean="0">
                <a:solidFill>
                  <a:schemeClr val="accent2"/>
                </a:solidFill>
                <a:latin typeface="Ciscolight" pitchFamily="2" charset="0"/>
                <a:ea typeface="+mn-ea"/>
                <a:cs typeface="+mn-cs"/>
              </a:defRPr>
            </a:lvl3pPr>
            <a:lvl4pPr marL="85716" indent="-85716" algn="l" defTabSz="685703" rtl="0" eaLnBrk="1" latinLnBrk="0" hangingPunct="1">
              <a:defRPr lang="en-US" sz="1500" kern="1200" dirty="0" smtClean="0">
                <a:solidFill>
                  <a:schemeClr val="accent2"/>
                </a:solidFill>
                <a:latin typeface="Ciscolight" pitchFamily="2" charset="0"/>
                <a:ea typeface="+mn-ea"/>
                <a:cs typeface="+mn-cs"/>
              </a:defRPr>
            </a:lvl4pPr>
            <a:lvl5pPr marL="85716" indent="-85716" algn="l" defTabSz="685703"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7"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7" y="1347788"/>
            <a:ext cx="3901123"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
        <p:nvSpPr>
          <p:cNvPr id="7" name="Rounded Rectangle 9"/>
          <p:cNvSpPr/>
          <p:nvPr userDrawn="1"/>
        </p:nvSpPr>
        <p:spPr>
          <a:xfrm>
            <a:off x="5143103" y="1229803"/>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auto">
              <a:spcBef>
                <a:spcPts val="0"/>
              </a:spcBef>
              <a:spcAft>
                <a:spcPts val="0"/>
              </a:spcAft>
            </a:pPr>
            <a:endParaRPr lang="en-US" sz="1800">
              <a:solidFill>
                <a:srgbClr val="FFFFFF"/>
              </a:solidFill>
            </a:endParaRPr>
          </a:p>
        </p:txBody>
      </p:sp>
    </p:spTree>
    <p:extLst>
      <p:ext uri="{BB962C8B-B14F-4D97-AF65-F5344CB8AC3E}">
        <p14:creationId xmlns:p14="http://schemas.microsoft.com/office/powerpoint/2010/main" val="33305444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theme" Target="../theme/theme1.xml"/><Relationship Id="rId4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46" Type="http://schemas.openxmlformats.org/officeDocument/2006/relationships/slideLayout" Target="../slideLayouts/slideLayout84.xml"/><Relationship Id="rId47" Type="http://schemas.openxmlformats.org/officeDocument/2006/relationships/slideLayout" Target="../slideLayouts/slideLayout85.xml"/><Relationship Id="rId48" Type="http://schemas.openxmlformats.org/officeDocument/2006/relationships/theme" Target="../theme/theme2.xml"/><Relationship Id="rId49" Type="http://schemas.openxmlformats.org/officeDocument/2006/relationships/image" Target="../media/image5.png"/><Relationship Id="rId20" Type="http://schemas.openxmlformats.org/officeDocument/2006/relationships/slideLayout" Target="../slideLayouts/slideLayout58.xml"/><Relationship Id="rId21" Type="http://schemas.openxmlformats.org/officeDocument/2006/relationships/slideLayout" Target="../slideLayouts/slideLayout59.xml"/><Relationship Id="rId22" Type="http://schemas.openxmlformats.org/officeDocument/2006/relationships/slideLayout" Target="../slideLayouts/slideLayout60.xml"/><Relationship Id="rId23" Type="http://schemas.openxmlformats.org/officeDocument/2006/relationships/slideLayout" Target="../slideLayouts/slideLayout61.xml"/><Relationship Id="rId24" Type="http://schemas.openxmlformats.org/officeDocument/2006/relationships/slideLayout" Target="../slideLayouts/slideLayout62.xml"/><Relationship Id="rId25" Type="http://schemas.openxmlformats.org/officeDocument/2006/relationships/slideLayout" Target="../slideLayouts/slideLayout63.xml"/><Relationship Id="rId26" Type="http://schemas.openxmlformats.org/officeDocument/2006/relationships/slideLayout" Target="../slideLayouts/slideLayout64.xml"/><Relationship Id="rId27" Type="http://schemas.openxmlformats.org/officeDocument/2006/relationships/slideLayout" Target="../slideLayouts/slideLayout65.xml"/><Relationship Id="rId28" Type="http://schemas.openxmlformats.org/officeDocument/2006/relationships/slideLayout" Target="../slideLayouts/slideLayout66.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30" Type="http://schemas.openxmlformats.org/officeDocument/2006/relationships/slideLayout" Target="../slideLayouts/slideLayout68.xml"/><Relationship Id="rId31" Type="http://schemas.openxmlformats.org/officeDocument/2006/relationships/slideLayout" Target="../slideLayouts/slideLayout69.xml"/><Relationship Id="rId32" Type="http://schemas.openxmlformats.org/officeDocument/2006/relationships/slideLayout" Target="../slideLayouts/slideLayout70.xml"/><Relationship Id="rId9" Type="http://schemas.openxmlformats.org/officeDocument/2006/relationships/slideLayout" Target="../slideLayouts/slideLayout47.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33" Type="http://schemas.openxmlformats.org/officeDocument/2006/relationships/slideLayout" Target="../slideLayouts/slideLayout71.xml"/><Relationship Id="rId34" Type="http://schemas.openxmlformats.org/officeDocument/2006/relationships/slideLayout" Target="../slideLayouts/slideLayout72.xml"/><Relationship Id="rId35" Type="http://schemas.openxmlformats.org/officeDocument/2006/relationships/slideLayout" Target="../slideLayouts/slideLayout73.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slideLayout" Target="../slideLayouts/slideLayout52.xml"/><Relationship Id="rId15" Type="http://schemas.openxmlformats.org/officeDocument/2006/relationships/slideLayout" Target="../slideLayouts/slideLayout53.xml"/><Relationship Id="rId16" Type="http://schemas.openxmlformats.org/officeDocument/2006/relationships/slideLayout" Target="../slideLayouts/slideLayout54.xml"/><Relationship Id="rId17" Type="http://schemas.openxmlformats.org/officeDocument/2006/relationships/slideLayout" Target="../slideLayouts/slideLayout55.xml"/><Relationship Id="rId18" Type="http://schemas.openxmlformats.org/officeDocument/2006/relationships/slideLayout" Target="../slideLayouts/slideLayout56.xml"/><Relationship Id="rId19" Type="http://schemas.openxmlformats.org/officeDocument/2006/relationships/slideLayout" Target="../slideLayouts/slideLayout57.xml"/><Relationship Id="rId37" Type="http://schemas.openxmlformats.org/officeDocument/2006/relationships/slideLayout" Target="../slideLayouts/slideLayout75.xml"/><Relationship Id="rId38" Type="http://schemas.openxmlformats.org/officeDocument/2006/relationships/slideLayout" Target="../slideLayouts/slideLayout76.xml"/><Relationship Id="rId39" Type="http://schemas.openxmlformats.org/officeDocument/2006/relationships/slideLayout" Target="../slideLayouts/slideLayout77.xml"/><Relationship Id="rId40" Type="http://schemas.openxmlformats.org/officeDocument/2006/relationships/slideLayout" Target="../slideLayouts/slideLayout78.xml"/><Relationship Id="rId41" Type="http://schemas.openxmlformats.org/officeDocument/2006/relationships/slideLayout" Target="../slideLayouts/slideLayout79.xml"/><Relationship Id="rId42" Type="http://schemas.openxmlformats.org/officeDocument/2006/relationships/slideLayout" Target="../slideLayouts/slideLayout80.xml"/><Relationship Id="rId43" Type="http://schemas.openxmlformats.org/officeDocument/2006/relationships/slideLayout" Target="../slideLayouts/slideLayout81.xml"/><Relationship Id="rId44" Type="http://schemas.openxmlformats.org/officeDocument/2006/relationships/slideLayout" Target="../slideLayouts/slideLayout82.xml"/><Relationship Id="rId45"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46" Type="http://schemas.openxmlformats.org/officeDocument/2006/relationships/theme" Target="../theme/theme3.xml"/><Relationship Id="rId47" Type="http://schemas.openxmlformats.org/officeDocument/2006/relationships/image" Target="../media/image5.png"/><Relationship Id="rId20" Type="http://schemas.openxmlformats.org/officeDocument/2006/relationships/slideLayout" Target="../slideLayouts/slideLayout105.xml"/><Relationship Id="rId21" Type="http://schemas.openxmlformats.org/officeDocument/2006/relationships/slideLayout" Target="../slideLayouts/slideLayout106.xml"/><Relationship Id="rId22" Type="http://schemas.openxmlformats.org/officeDocument/2006/relationships/slideLayout" Target="../slideLayouts/slideLayout107.xml"/><Relationship Id="rId23" Type="http://schemas.openxmlformats.org/officeDocument/2006/relationships/slideLayout" Target="../slideLayouts/slideLayout108.xml"/><Relationship Id="rId24" Type="http://schemas.openxmlformats.org/officeDocument/2006/relationships/slideLayout" Target="../slideLayouts/slideLayout109.xml"/><Relationship Id="rId25" Type="http://schemas.openxmlformats.org/officeDocument/2006/relationships/slideLayout" Target="../slideLayouts/slideLayout110.xml"/><Relationship Id="rId26" Type="http://schemas.openxmlformats.org/officeDocument/2006/relationships/slideLayout" Target="../slideLayouts/slideLayout111.xml"/><Relationship Id="rId27" Type="http://schemas.openxmlformats.org/officeDocument/2006/relationships/slideLayout" Target="../slideLayouts/slideLayout112.xml"/><Relationship Id="rId28" Type="http://schemas.openxmlformats.org/officeDocument/2006/relationships/slideLayout" Target="../slideLayouts/slideLayout113.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30" Type="http://schemas.openxmlformats.org/officeDocument/2006/relationships/slideLayout" Target="../slideLayouts/slideLayout115.xml"/><Relationship Id="rId31" Type="http://schemas.openxmlformats.org/officeDocument/2006/relationships/slideLayout" Target="../slideLayouts/slideLayout116.xml"/><Relationship Id="rId32" Type="http://schemas.openxmlformats.org/officeDocument/2006/relationships/slideLayout" Target="../slideLayouts/slideLayout117.xml"/><Relationship Id="rId9" Type="http://schemas.openxmlformats.org/officeDocument/2006/relationships/slideLayout" Target="../slideLayouts/slideLayout94.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33" Type="http://schemas.openxmlformats.org/officeDocument/2006/relationships/slideLayout" Target="../slideLayouts/slideLayout118.xml"/><Relationship Id="rId34" Type="http://schemas.openxmlformats.org/officeDocument/2006/relationships/slideLayout" Target="../slideLayouts/slideLayout119.xml"/><Relationship Id="rId35" Type="http://schemas.openxmlformats.org/officeDocument/2006/relationships/slideLayout" Target="../slideLayouts/slideLayout120.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1" Type="http://schemas.openxmlformats.org/officeDocument/2006/relationships/slideLayout" Target="../slideLayouts/slideLayout96.xml"/><Relationship Id="rId12" Type="http://schemas.openxmlformats.org/officeDocument/2006/relationships/slideLayout" Target="../slideLayouts/slideLayout97.xml"/><Relationship Id="rId13" Type="http://schemas.openxmlformats.org/officeDocument/2006/relationships/slideLayout" Target="../slideLayouts/slideLayout98.xml"/><Relationship Id="rId14" Type="http://schemas.openxmlformats.org/officeDocument/2006/relationships/slideLayout" Target="../slideLayouts/slideLayout99.xml"/><Relationship Id="rId15" Type="http://schemas.openxmlformats.org/officeDocument/2006/relationships/slideLayout" Target="../slideLayouts/slideLayout100.xml"/><Relationship Id="rId16" Type="http://schemas.openxmlformats.org/officeDocument/2006/relationships/slideLayout" Target="../slideLayouts/slideLayout101.xml"/><Relationship Id="rId17" Type="http://schemas.openxmlformats.org/officeDocument/2006/relationships/slideLayout" Target="../slideLayouts/slideLayout102.xml"/><Relationship Id="rId18" Type="http://schemas.openxmlformats.org/officeDocument/2006/relationships/slideLayout" Target="../slideLayouts/slideLayout103.xml"/><Relationship Id="rId19" Type="http://schemas.openxmlformats.org/officeDocument/2006/relationships/slideLayout" Target="../slideLayouts/slideLayout104.xml"/><Relationship Id="rId37" Type="http://schemas.openxmlformats.org/officeDocument/2006/relationships/slideLayout" Target="../slideLayouts/slideLayout122.xml"/><Relationship Id="rId38" Type="http://schemas.openxmlformats.org/officeDocument/2006/relationships/slideLayout" Target="../slideLayouts/slideLayout123.xml"/><Relationship Id="rId39" Type="http://schemas.openxmlformats.org/officeDocument/2006/relationships/slideLayout" Target="../slideLayouts/slideLayout124.xml"/><Relationship Id="rId40" Type="http://schemas.openxmlformats.org/officeDocument/2006/relationships/slideLayout" Target="../slideLayouts/slideLayout125.xml"/><Relationship Id="rId41" Type="http://schemas.openxmlformats.org/officeDocument/2006/relationships/slideLayout" Target="../slideLayouts/slideLayout126.xml"/><Relationship Id="rId42" Type="http://schemas.openxmlformats.org/officeDocument/2006/relationships/slideLayout" Target="../slideLayouts/slideLayout127.xml"/><Relationship Id="rId43" Type="http://schemas.openxmlformats.org/officeDocument/2006/relationships/slideLayout" Target="../slideLayouts/slideLayout128.xml"/><Relationship Id="rId44" Type="http://schemas.openxmlformats.org/officeDocument/2006/relationships/slideLayout" Target="../slideLayouts/slideLayout129.xml"/><Relationship Id="rId45" Type="http://schemas.openxmlformats.org/officeDocument/2006/relationships/slideLayout" Target="../slideLayouts/slideLayout130.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50.xml"/><Relationship Id="rId21" Type="http://schemas.openxmlformats.org/officeDocument/2006/relationships/slideLayout" Target="../slideLayouts/slideLayout151.xml"/><Relationship Id="rId22" Type="http://schemas.openxmlformats.org/officeDocument/2006/relationships/slideLayout" Target="../slideLayouts/slideLayout152.xml"/><Relationship Id="rId23" Type="http://schemas.openxmlformats.org/officeDocument/2006/relationships/slideLayout" Target="../slideLayouts/slideLayout153.xml"/><Relationship Id="rId24" Type="http://schemas.openxmlformats.org/officeDocument/2006/relationships/slideLayout" Target="../slideLayouts/slideLayout154.xml"/><Relationship Id="rId25" Type="http://schemas.openxmlformats.org/officeDocument/2006/relationships/slideLayout" Target="../slideLayouts/slideLayout155.xml"/><Relationship Id="rId26" Type="http://schemas.openxmlformats.org/officeDocument/2006/relationships/slideLayout" Target="../slideLayouts/slideLayout156.xml"/><Relationship Id="rId27" Type="http://schemas.openxmlformats.org/officeDocument/2006/relationships/slideLayout" Target="../slideLayouts/slideLayout157.xml"/><Relationship Id="rId28" Type="http://schemas.openxmlformats.org/officeDocument/2006/relationships/slideLayout" Target="../slideLayouts/slideLayout158.xml"/><Relationship Id="rId29" Type="http://schemas.openxmlformats.org/officeDocument/2006/relationships/slideLayout" Target="../slideLayouts/slideLayout159.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30" Type="http://schemas.openxmlformats.org/officeDocument/2006/relationships/slideLayout" Target="../slideLayouts/slideLayout160.xml"/><Relationship Id="rId31" Type="http://schemas.openxmlformats.org/officeDocument/2006/relationships/slideLayout" Target="../slideLayouts/slideLayout161.xml"/><Relationship Id="rId32" Type="http://schemas.openxmlformats.org/officeDocument/2006/relationships/slideLayout" Target="../slideLayouts/slideLayout162.xml"/><Relationship Id="rId9" Type="http://schemas.openxmlformats.org/officeDocument/2006/relationships/slideLayout" Target="../slideLayouts/slideLayout139.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33" Type="http://schemas.openxmlformats.org/officeDocument/2006/relationships/slideLayout" Target="../slideLayouts/slideLayout163.xml"/><Relationship Id="rId34" Type="http://schemas.openxmlformats.org/officeDocument/2006/relationships/slideLayout" Target="../slideLayouts/slideLayout164.xml"/><Relationship Id="rId35" Type="http://schemas.openxmlformats.org/officeDocument/2006/relationships/slideLayout" Target="../slideLayouts/slideLayout165.xml"/><Relationship Id="rId36" Type="http://schemas.openxmlformats.org/officeDocument/2006/relationships/theme" Target="../theme/theme4.xml"/><Relationship Id="rId10" Type="http://schemas.openxmlformats.org/officeDocument/2006/relationships/slideLayout" Target="../slideLayouts/slideLayout140.xml"/><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slideLayout" Target="../slideLayouts/slideLayout143.xml"/><Relationship Id="rId14" Type="http://schemas.openxmlformats.org/officeDocument/2006/relationships/slideLayout" Target="../slideLayouts/slideLayout144.xml"/><Relationship Id="rId15" Type="http://schemas.openxmlformats.org/officeDocument/2006/relationships/slideLayout" Target="../slideLayouts/slideLayout145.xml"/><Relationship Id="rId16" Type="http://schemas.openxmlformats.org/officeDocument/2006/relationships/slideLayout" Target="../slideLayouts/slideLayout146.xml"/><Relationship Id="rId17" Type="http://schemas.openxmlformats.org/officeDocument/2006/relationships/slideLayout" Target="../slideLayouts/slideLayout147.xml"/><Relationship Id="rId18" Type="http://schemas.openxmlformats.org/officeDocument/2006/relationships/slideLayout" Target="../slideLayouts/slideLayout148.xml"/><Relationship Id="rId19" Type="http://schemas.openxmlformats.org/officeDocument/2006/relationships/slideLayout" Target="../slideLayouts/slideLayout14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8.xml"/><Relationship Id="rId4" Type="http://schemas.openxmlformats.org/officeDocument/2006/relationships/theme" Target="../theme/theme5.xml"/><Relationship Id="rId1" Type="http://schemas.openxmlformats.org/officeDocument/2006/relationships/slideLayout" Target="../slideLayouts/slideLayout166.xml"/><Relationship Id="rId2"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2015  </a:t>
            </a:r>
            <a:r>
              <a:rPr lang="en-US" sz="600" dirty="0">
                <a:solidFill>
                  <a:srgbClr val="000000">
                    <a:alpha val="25000"/>
                  </a:srgbClr>
                </a:solidFill>
                <a:latin typeface="+mn-lt"/>
                <a:ea typeface="+mn-ea"/>
                <a:cs typeface="CiscoSans Thin"/>
              </a:rPr>
              <a:t>Cisco and/or its affiliates. All rights reserved.   Cisco </a:t>
            </a:r>
            <a:r>
              <a:rPr lang="en-US" sz="600" dirty="0" smtClean="0">
                <a:solidFill>
                  <a:srgbClr val="000000">
                    <a:alpha val="25000"/>
                  </a:srgbClr>
                </a:solidFill>
                <a:latin typeface="+mn-lt"/>
                <a:ea typeface="+mn-ea"/>
                <a:cs typeface="CiscoSans Thin"/>
              </a:rPr>
              <a:t>Public</a:t>
            </a:r>
            <a:endParaRPr lang="en-US" sz="600" dirty="0">
              <a:solidFill>
                <a:srgbClr val="000000">
                  <a:alpha val="25000"/>
                </a:srgbClr>
              </a:solidFill>
              <a:latin typeface="+mn-lt"/>
              <a:ea typeface="+mn-ea"/>
              <a:cs typeface="CiscoSans Thin"/>
            </a:endParaRPr>
          </a:p>
        </p:txBody>
      </p:sp>
      <p:pic>
        <p:nvPicPr>
          <p:cNvPr id="7" name="Picture 2" descr="C:\Users\spius\Pictures\cisco logo blue gradient.png"/>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5" r:id="rId1"/>
    <p:sldLayoutId id="2147483876" r:id="rId2"/>
    <p:sldLayoutId id="2147483878" r:id="rId3"/>
    <p:sldLayoutId id="2147483881" r:id="rId4"/>
    <p:sldLayoutId id="2147483880" r:id="rId5"/>
    <p:sldLayoutId id="2147483905" r:id="rId6"/>
    <p:sldLayoutId id="2147483906" r:id="rId7"/>
    <p:sldLayoutId id="2147483879" r:id="rId8"/>
    <p:sldLayoutId id="2147483883" r:id="rId9"/>
    <p:sldLayoutId id="2147483886" r:id="rId10"/>
    <p:sldLayoutId id="2147483887" r:id="rId11"/>
    <p:sldLayoutId id="2147483884" r:id="rId12"/>
    <p:sldLayoutId id="2147483885" r:id="rId13"/>
    <p:sldLayoutId id="2147483907" r:id="rId14"/>
    <p:sldLayoutId id="2147483889" r:id="rId15"/>
    <p:sldLayoutId id="2147483890" r:id="rId16"/>
    <p:sldLayoutId id="2147483891" r:id="rId17"/>
    <p:sldLayoutId id="2147483892" r:id="rId18"/>
    <p:sldLayoutId id="2147483893" r:id="rId19"/>
    <p:sldLayoutId id="2147483917" r:id="rId20"/>
    <p:sldLayoutId id="2147483918" r:id="rId21"/>
    <p:sldLayoutId id="2147483895" r:id="rId22"/>
    <p:sldLayoutId id="2147483871" r:id="rId23"/>
    <p:sldLayoutId id="2147483898" r:id="rId24"/>
    <p:sldLayoutId id="2147483908" r:id="rId25"/>
    <p:sldLayoutId id="2147483909" r:id="rId26"/>
    <p:sldLayoutId id="2147483910" r:id="rId27"/>
    <p:sldLayoutId id="2147483911" r:id="rId28"/>
    <p:sldLayoutId id="2147483914" r:id="rId29"/>
    <p:sldLayoutId id="2147483896" r:id="rId30"/>
    <p:sldLayoutId id="2147483912" r:id="rId31"/>
    <p:sldLayoutId id="2147483913" r:id="rId32"/>
    <p:sldLayoutId id="2147483937" r:id="rId33"/>
    <p:sldLayoutId id="2147484029" r:id="rId34"/>
    <p:sldLayoutId id="2147484154" r:id="rId35"/>
    <p:sldLayoutId id="2147484192" r:id="rId36"/>
    <p:sldLayoutId id="2147484193" r:id="rId37"/>
    <p:sldLayoutId id="2147484203" r:id="rId38"/>
  </p:sldLayoutIdLst>
  <p:transition spd="slow">
    <p:wipe/>
  </p:transition>
  <p:timing>
    <p:tnLst>
      <p:par>
        <p:cTn id="1" dur="indefinite" restart="never" nodeType="tmRoot"/>
      </p:par>
    </p:tnLst>
  </p:timing>
  <p:hf sldNum="0" hdr="0" ftr="0" dt="0"/>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69" y="47429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fontAlgn="auto">
              <a:spcBef>
                <a:spcPts val="0"/>
              </a:spcBef>
              <a:spcAft>
                <a:spcPts val="0"/>
              </a:spcAft>
              <a:defRPr/>
            </a:pPr>
            <a:fld id="{4ABDCABE-3F10-B64C-92F1-862014417034}" type="slidenum">
              <a:rPr lang="en-US" sz="600">
                <a:solidFill>
                  <a:srgbClr val="000000">
                    <a:alpha val="25000"/>
                  </a:srgbClr>
                </a:solidFill>
                <a:latin typeface="Arial"/>
                <a:ea typeface="+mn-ea"/>
                <a:cs typeface="CiscoSans Thin"/>
              </a:rPr>
              <a:pPr algn="r" defTabSz="610729" fontAlgn="auto">
                <a:spcBef>
                  <a:spcPts val="0"/>
                </a:spcBef>
                <a:spcAft>
                  <a:spcPts val="0"/>
                </a:spcAft>
                <a:defRPr/>
              </a:pPr>
              <a:t>‹#›</a:t>
            </a:fld>
            <a:endParaRPr lang="en-US" sz="600" dirty="0">
              <a:solidFill>
                <a:srgbClr val="000000">
                  <a:alpha val="25000"/>
                </a:srgbClr>
              </a:solidFill>
              <a:latin typeface="Arial"/>
              <a:ea typeface="+mn-ea"/>
              <a:cs typeface="CiscoSans Thin"/>
            </a:endParaRPr>
          </a:p>
        </p:txBody>
      </p:sp>
      <p:sp>
        <p:nvSpPr>
          <p:cNvPr id="13" name="Rectangle 4"/>
          <p:cNvSpPr>
            <a:spLocks noChangeArrowheads="1"/>
          </p:cNvSpPr>
          <p:nvPr/>
        </p:nvSpPr>
        <p:spPr bwMode="ltGray">
          <a:xfrm>
            <a:off x="5867508" y="4741654"/>
            <a:ext cx="2658018" cy="154518"/>
          </a:xfrm>
          <a:prstGeom prst="rect">
            <a:avLst/>
          </a:prstGeom>
          <a:noFill/>
          <a:ln w="9525">
            <a:noFill/>
            <a:miter lim="800000"/>
            <a:headEnd/>
            <a:tailEnd/>
          </a:ln>
          <a:effectLst/>
        </p:spPr>
        <p:txBody>
          <a:bodyPr lIns="61586" tIns="30792" rIns="61586" bIns="30792" anchor="b">
            <a:spAutoFit/>
          </a:bodyPr>
          <a:lstStyle/>
          <a:p>
            <a:pPr defTabSz="610729" fontAlgn="auto">
              <a:spcBef>
                <a:spcPts val="0"/>
              </a:spcBef>
              <a:spcAft>
                <a:spcPts val="0"/>
              </a:spcAft>
              <a:defRPr/>
            </a:pPr>
            <a:r>
              <a:rPr lang="en-US" sz="600" dirty="0">
                <a:solidFill>
                  <a:srgbClr val="000000">
                    <a:alpha val="25000"/>
                  </a:srgbClr>
                </a:solidFill>
                <a:latin typeface="Arial"/>
                <a:ea typeface="+mn-ea"/>
                <a:cs typeface="CiscoSans Thin"/>
              </a:rPr>
              <a:t>© </a:t>
            </a:r>
            <a:r>
              <a:rPr lang="en-US" sz="600" dirty="0" smtClean="0">
                <a:solidFill>
                  <a:srgbClr val="000000">
                    <a:alpha val="25000"/>
                  </a:srgbClr>
                </a:solidFill>
                <a:latin typeface="Arial"/>
                <a:ea typeface="+mn-ea"/>
                <a:cs typeface="CiscoSans Thin"/>
              </a:rPr>
              <a:t>201</a:t>
            </a:r>
            <a:r>
              <a:rPr lang="en-US" altLang="ja-JP" sz="600" dirty="0" smtClean="0">
                <a:solidFill>
                  <a:srgbClr val="000000">
                    <a:alpha val="25000"/>
                  </a:srgbClr>
                </a:solidFill>
                <a:latin typeface="Arial"/>
                <a:ea typeface="ＭＳ Ｐゴシック" panose="020B0600070205080204" pitchFamily="50" charset="-128"/>
                <a:cs typeface="CiscoSans Thin"/>
              </a:rPr>
              <a:t>5</a:t>
            </a:r>
            <a:r>
              <a:rPr lang="en-US" sz="600" dirty="0" smtClean="0">
                <a:solidFill>
                  <a:srgbClr val="000000">
                    <a:alpha val="25000"/>
                  </a:srgbClr>
                </a:solidFill>
                <a:latin typeface="Arial"/>
                <a:ea typeface="+mn-ea"/>
                <a:cs typeface="CiscoSans Thin"/>
              </a:rPr>
              <a:t>  </a:t>
            </a:r>
            <a:r>
              <a:rPr lang="en-US" sz="600" dirty="0">
                <a:solidFill>
                  <a:srgbClr val="000000">
                    <a:alpha val="25000"/>
                  </a:srgbClr>
                </a:solidFill>
                <a:latin typeface="Arial"/>
                <a:ea typeface="+mn-ea"/>
                <a:cs typeface="CiscoSans Thin"/>
              </a:rPr>
              <a:t>Cisco and/or its affiliates. All rights reserved. </a:t>
            </a:r>
          </a:p>
        </p:txBody>
      </p:sp>
      <p:pic>
        <p:nvPicPr>
          <p:cNvPr id="7" name="Picture 2" descr="C:\Users\spius\Pictures\cisco logo blue gradient.png"/>
          <p:cNvPicPr>
            <a:picLocks noChangeAspect="1" noChangeArrowheads="1"/>
          </p:cNvPicPr>
          <p:nvPr/>
        </p:nvPicPr>
        <p:blipFill>
          <a:blip r:embed="rId49"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376792"/>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 id="2147484048" r:id="rId18"/>
    <p:sldLayoutId id="2147484049" r:id="rId19"/>
    <p:sldLayoutId id="2147484050" r:id="rId20"/>
    <p:sldLayoutId id="2147484051" r:id="rId21"/>
    <p:sldLayoutId id="2147484052" r:id="rId22"/>
    <p:sldLayoutId id="2147484053" r:id="rId23"/>
    <p:sldLayoutId id="2147484054" r:id="rId24"/>
    <p:sldLayoutId id="2147484055" r:id="rId25"/>
    <p:sldLayoutId id="2147484056" r:id="rId26"/>
    <p:sldLayoutId id="2147484057" r:id="rId27"/>
    <p:sldLayoutId id="2147484058" r:id="rId28"/>
    <p:sldLayoutId id="2147484059" r:id="rId29"/>
    <p:sldLayoutId id="2147484060" r:id="rId30"/>
    <p:sldLayoutId id="2147484061" r:id="rId31"/>
    <p:sldLayoutId id="2147484062" r:id="rId32"/>
    <p:sldLayoutId id="2147484063" r:id="rId33"/>
    <p:sldLayoutId id="2147484064" r:id="rId34"/>
    <p:sldLayoutId id="2147484065" r:id="rId35"/>
    <p:sldLayoutId id="2147484066" r:id="rId36"/>
    <p:sldLayoutId id="2147484067" r:id="rId37"/>
    <p:sldLayoutId id="2147484068" r:id="rId38"/>
    <p:sldLayoutId id="2147484069" r:id="rId39"/>
    <p:sldLayoutId id="2147484070" r:id="rId40"/>
    <p:sldLayoutId id="2147484071" r:id="rId41"/>
    <p:sldLayoutId id="2147484072" r:id="rId42"/>
    <p:sldLayoutId id="2147484073" r:id="rId43"/>
    <p:sldLayoutId id="2147484074" r:id="rId44"/>
    <p:sldLayoutId id="2147484075" r:id="rId45"/>
    <p:sldLayoutId id="2147484076" r:id="rId46"/>
    <p:sldLayoutId id="2147484077" r:id="rId47"/>
  </p:sldLayoutIdLst>
  <p:transition spd="slow">
    <p:wipe/>
  </p:transition>
  <p:timing>
    <p:tnLst>
      <p:par>
        <p:cTn id="1" dur="indefinite" restart="never" nodeType="tmRoot"/>
      </p:par>
    </p:tnLst>
  </p:timing>
  <p:txStyles>
    <p:titleStyle>
      <a:lvl1pPr algn="l" defTabSz="684196"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60" rtl="0" eaLnBrk="1" latinLnBrk="0" hangingPunct="1">
        <a:defRPr kumimoji="1" sz="1400" kern="1200">
          <a:solidFill>
            <a:schemeClr val="tx1"/>
          </a:solidFill>
          <a:latin typeface="+mn-lt"/>
          <a:ea typeface="+mn-ea"/>
          <a:cs typeface="+mn-cs"/>
        </a:defRPr>
      </a:lvl1pPr>
      <a:lvl2pPr marL="342878" algn="l" defTabSz="685760" rtl="0" eaLnBrk="1" latinLnBrk="0" hangingPunct="1">
        <a:defRPr kumimoji="1" sz="1400" kern="1200">
          <a:solidFill>
            <a:schemeClr val="tx1"/>
          </a:solidFill>
          <a:latin typeface="+mn-lt"/>
          <a:ea typeface="+mn-ea"/>
          <a:cs typeface="+mn-cs"/>
        </a:defRPr>
      </a:lvl2pPr>
      <a:lvl3pPr marL="685760" algn="l" defTabSz="685760" rtl="0" eaLnBrk="1" latinLnBrk="0" hangingPunct="1">
        <a:defRPr kumimoji="1" sz="1400" kern="1200">
          <a:solidFill>
            <a:schemeClr val="tx1"/>
          </a:solidFill>
          <a:latin typeface="+mn-lt"/>
          <a:ea typeface="+mn-ea"/>
          <a:cs typeface="+mn-cs"/>
        </a:defRPr>
      </a:lvl3pPr>
      <a:lvl4pPr marL="1028639" algn="l" defTabSz="685760" rtl="0" eaLnBrk="1" latinLnBrk="0" hangingPunct="1">
        <a:defRPr kumimoji="1" sz="1400" kern="1200">
          <a:solidFill>
            <a:schemeClr val="tx1"/>
          </a:solidFill>
          <a:latin typeface="+mn-lt"/>
          <a:ea typeface="+mn-ea"/>
          <a:cs typeface="+mn-cs"/>
        </a:defRPr>
      </a:lvl4pPr>
      <a:lvl5pPr marL="1371521" algn="l" defTabSz="685760" rtl="0" eaLnBrk="1" latinLnBrk="0" hangingPunct="1">
        <a:defRPr kumimoji="1" sz="1400" kern="1200">
          <a:solidFill>
            <a:schemeClr val="tx1"/>
          </a:solidFill>
          <a:latin typeface="+mn-lt"/>
          <a:ea typeface="+mn-ea"/>
          <a:cs typeface="+mn-cs"/>
        </a:defRPr>
      </a:lvl5pPr>
      <a:lvl6pPr marL="1714398" algn="l" defTabSz="685760" rtl="0" eaLnBrk="1" latinLnBrk="0" hangingPunct="1">
        <a:defRPr kumimoji="1" sz="1400" kern="1200">
          <a:solidFill>
            <a:schemeClr val="tx1"/>
          </a:solidFill>
          <a:latin typeface="+mn-lt"/>
          <a:ea typeface="+mn-ea"/>
          <a:cs typeface="+mn-cs"/>
        </a:defRPr>
      </a:lvl6pPr>
      <a:lvl7pPr marL="2057281" algn="l" defTabSz="685760" rtl="0" eaLnBrk="1" latinLnBrk="0" hangingPunct="1">
        <a:defRPr kumimoji="1" sz="1400" kern="1200">
          <a:solidFill>
            <a:schemeClr val="tx1"/>
          </a:solidFill>
          <a:latin typeface="+mn-lt"/>
          <a:ea typeface="+mn-ea"/>
          <a:cs typeface="+mn-cs"/>
        </a:defRPr>
      </a:lvl7pPr>
      <a:lvl8pPr marL="2400160" algn="l" defTabSz="685760" rtl="0" eaLnBrk="1" latinLnBrk="0" hangingPunct="1">
        <a:defRPr kumimoji="1" sz="1400" kern="1200">
          <a:solidFill>
            <a:schemeClr val="tx1"/>
          </a:solidFill>
          <a:latin typeface="+mn-lt"/>
          <a:ea typeface="+mn-ea"/>
          <a:cs typeface="+mn-cs"/>
        </a:defRPr>
      </a:lvl8pPr>
      <a:lvl9pPr marL="2743042" algn="l" defTabSz="685760" rtl="0" eaLnBrk="1" latinLnBrk="0" hangingPunct="1">
        <a:defRPr kumimoji="1"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69" y="47429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fontAlgn="auto">
              <a:spcBef>
                <a:spcPts val="0"/>
              </a:spcBef>
              <a:spcAft>
                <a:spcPts val="0"/>
              </a:spcAft>
              <a:defRPr/>
            </a:pPr>
            <a:fld id="{4ABDCABE-3F10-B64C-92F1-862014417034}" type="slidenum">
              <a:rPr lang="en-US" sz="600">
                <a:solidFill>
                  <a:srgbClr val="000000">
                    <a:alpha val="25000"/>
                  </a:srgbClr>
                </a:solidFill>
                <a:latin typeface="Arial"/>
                <a:ea typeface="+mn-ea"/>
                <a:cs typeface="CiscoSans Thin"/>
              </a:rPr>
              <a:pPr algn="r" defTabSz="610729" fontAlgn="auto">
                <a:spcBef>
                  <a:spcPts val="0"/>
                </a:spcBef>
                <a:spcAft>
                  <a:spcPts val="0"/>
                </a:spcAft>
                <a:defRPr/>
              </a:pPr>
              <a:t>‹#›</a:t>
            </a:fld>
            <a:endParaRPr lang="en-US" sz="600" dirty="0">
              <a:solidFill>
                <a:srgbClr val="000000">
                  <a:alpha val="25000"/>
                </a:srgbClr>
              </a:solidFill>
              <a:latin typeface="Arial"/>
              <a:ea typeface="+mn-ea"/>
              <a:cs typeface="CiscoSans Thin"/>
            </a:endParaRPr>
          </a:p>
        </p:txBody>
      </p:sp>
      <p:sp>
        <p:nvSpPr>
          <p:cNvPr id="13" name="Rectangle 4"/>
          <p:cNvSpPr>
            <a:spLocks noChangeArrowheads="1"/>
          </p:cNvSpPr>
          <p:nvPr/>
        </p:nvSpPr>
        <p:spPr bwMode="ltGray">
          <a:xfrm>
            <a:off x="5867508" y="4741654"/>
            <a:ext cx="2658018" cy="154518"/>
          </a:xfrm>
          <a:prstGeom prst="rect">
            <a:avLst/>
          </a:prstGeom>
          <a:noFill/>
          <a:ln w="9525">
            <a:noFill/>
            <a:miter lim="800000"/>
            <a:headEnd/>
            <a:tailEnd/>
          </a:ln>
          <a:effectLst/>
        </p:spPr>
        <p:txBody>
          <a:bodyPr lIns="61586" tIns="30792" rIns="61586" bIns="30792" anchor="b">
            <a:spAutoFit/>
          </a:bodyPr>
          <a:lstStyle/>
          <a:p>
            <a:pPr defTabSz="610729" fontAlgn="auto">
              <a:spcBef>
                <a:spcPts val="0"/>
              </a:spcBef>
              <a:spcAft>
                <a:spcPts val="0"/>
              </a:spcAft>
              <a:defRPr/>
            </a:pPr>
            <a:r>
              <a:rPr lang="en-US" sz="600" dirty="0">
                <a:solidFill>
                  <a:srgbClr val="000000">
                    <a:alpha val="25000"/>
                  </a:srgbClr>
                </a:solidFill>
                <a:latin typeface="Arial"/>
                <a:ea typeface="+mn-ea"/>
                <a:cs typeface="CiscoSans Thin"/>
              </a:rPr>
              <a:t>© </a:t>
            </a:r>
            <a:r>
              <a:rPr lang="en-US" sz="600" dirty="0" smtClean="0">
                <a:solidFill>
                  <a:srgbClr val="000000">
                    <a:alpha val="25000"/>
                  </a:srgbClr>
                </a:solidFill>
                <a:latin typeface="Arial"/>
                <a:ea typeface="+mn-ea"/>
                <a:cs typeface="CiscoSans Thin"/>
              </a:rPr>
              <a:t>201</a:t>
            </a:r>
            <a:r>
              <a:rPr lang="en-US" altLang="ja-JP" sz="600" dirty="0" smtClean="0">
                <a:solidFill>
                  <a:srgbClr val="000000">
                    <a:alpha val="25000"/>
                  </a:srgbClr>
                </a:solidFill>
                <a:latin typeface="Arial"/>
                <a:ea typeface="ＭＳ Ｐゴシック" panose="020B0600070205080204" pitchFamily="50" charset="-128"/>
                <a:cs typeface="CiscoSans Thin"/>
              </a:rPr>
              <a:t>5</a:t>
            </a:r>
            <a:r>
              <a:rPr lang="en-US" sz="600" dirty="0" smtClean="0">
                <a:solidFill>
                  <a:srgbClr val="000000">
                    <a:alpha val="25000"/>
                  </a:srgbClr>
                </a:solidFill>
                <a:latin typeface="Arial"/>
                <a:ea typeface="+mn-ea"/>
                <a:cs typeface="CiscoSans Thin"/>
              </a:rPr>
              <a:t>  </a:t>
            </a:r>
            <a:r>
              <a:rPr lang="en-US" sz="600" dirty="0">
                <a:solidFill>
                  <a:srgbClr val="000000">
                    <a:alpha val="25000"/>
                  </a:srgbClr>
                </a:solidFill>
                <a:latin typeface="Arial"/>
                <a:ea typeface="+mn-ea"/>
                <a:cs typeface="CiscoSans Thin"/>
              </a:rPr>
              <a:t>Cisco and/or its affiliates. All rights reserved. </a:t>
            </a:r>
          </a:p>
        </p:txBody>
      </p:sp>
      <p:pic>
        <p:nvPicPr>
          <p:cNvPr id="7" name="Picture 2" descr="C:\Users\spius\Pictures\cisco logo blue gradient.png"/>
          <p:cNvPicPr>
            <a:picLocks noChangeAspect="1" noChangeArrowheads="1"/>
          </p:cNvPicPr>
          <p:nvPr/>
        </p:nvPicPr>
        <p:blipFill>
          <a:blip r:embed="rId47"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154309"/>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 id="2147484094" r:id="rId16"/>
    <p:sldLayoutId id="2147484095" r:id="rId17"/>
    <p:sldLayoutId id="2147484096" r:id="rId18"/>
    <p:sldLayoutId id="2147484097" r:id="rId19"/>
    <p:sldLayoutId id="2147484098" r:id="rId20"/>
    <p:sldLayoutId id="2147484099" r:id="rId21"/>
    <p:sldLayoutId id="2147484100" r:id="rId22"/>
    <p:sldLayoutId id="2147484101" r:id="rId23"/>
    <p:sldLayoutId id="2147484102" r:id="rId24"/>
    <p:sldLayoutId id="2147484103" r:id="rId25"/>
    <p:sldLayoutId id="2147484104" r:id="rId26"/>
    <p:sldLayoutId id="2147484105" r:id="rId27"/>
    <p:sldLayoutId id="2147484106" r:id="rId28"/>
    <p:sldLayoutId id="2147484107" r:id="rId29"/>
    <p:sldLayoutId id="2147484108" r:id="rId30"/>
    <p:sldLayoutId id="2147484109" r:id="rId31"/>
    <p:sldLayoutId id="2147484110" r:id="rId32"/>
    <p:sldLayoutId id="2147484111" r:id="rId33"/>
    <p:sldLayoutId id="2147484112" r:id="rId34"/>
    <p:sldLayoutId id="2147484113" r:id="rId35"/>
    <p:sldLayoutId id="2147484114" r:id="rId36"/>
    <p:sldLayoutId id="2147484115" r:id="rId37"/>
    <p:sldLayoutId id="2147484117" r:id="rId38"/>
    <p:sldLayoutId id="2147484118" r:id="rId39"/>
    <p:sldLayoutId id="2147484120" r:id="rId40"/>
    <p:sldLayoutId id="2147484121" r:id="rId41"/>
    <p:sldLayoutId id="2147484122" r:id="rId42"/>
    <p:sldLayoutId id="2147484123" r:id="rId43"/>
    <p:sldLayoutId id="2147484124" r:id="rId44"/>
    <p:sldLayoutId id="2147484125" r:id="rId45"/>
  </p:sldLayoutIdLst>
  <p:transition spd="slow">
    <p:wipe/>
  </p:transition>
  <p:timing>
    <p:tnLst>
      <p:par>
        <p:cTn id="1" dur="indefinite" restart="never" nodeType="tmRoot"/>
      </p:par>
    </p:tnLst>
  </p:timing>
  <p:txStyles>
    <p:titleStyle>
      <a:lvl1pPr algn="l" defTabSz="684196"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60" rtl="0" eaLnBrk="1" latinLnBrk="0" hangingPunct="1">
        <a:defRPr kumimoji="1" sz="1400" kern="1200">
          <a:solidFill>
            <a:schemeClr val="tx1"/>
          </a:solidFill>
          <a:latin typeface="+mn-lt"/>
          <a:ea typeface="+mn-ea"/>
          <a:cs typeface="+mn-cs"/>
        </a:defRPr>
      </a:lvl1pPr>
      <a:lvl2pPr marL="342878" algn="l" defTabSz="685760" rtl="0" eaLnBrk="1" latinLnBrk="0" hangingPunct="1">
        <a:defRPr kumimoji="1" sz="1400" kern="1200">
          <a:solidFill>
            <a:schemeClr val="tx1"/>
          </a:solidFill>
          <a:latin typeface="+mn-lt"/>
          <a:ea typeface="+mn-ea"/>
          <a:cs typeface="+mn-cs"/>
        </a:defRPr>
      </a:lvl2pPr>
      <a:lvl3pPr marL="685760" algn="l" defTabSz="685760" rtl="0" eaLnBrk="1" latinLnBrk="0" hangingPunct="1">
        <a:defRPr kumimoji="1" sz="1400" kern="1200">
          <a:solidFill>
            <a:schemeClr val="tx1"/>
          </a:solidFill>
          <a:latin typeface="+mn-lt"/>
          <a:ea typeface="+mn-ea"/>
          <a:cs typeface="+mn-cs"/>
        </a:defRPr>
      </a:lvl3pPr>
      <a:lvl4pPr marL="1028639" algn="l" defTabSz="685760" rtl="0" eaLnBrk="1" latinLnBrk="0" hangingPunct="1">
        <a:defRPr kumimoji="1" sz="1400" kern="1200">
          <a:solidFill>
            <a:schemeClr val="tx1"/>
          </a:solidFill>
          <a:latin typeface="+mn-lt"/>
          <a:ea typeface="+mn-ea"/>
          <a:cs typeface="+mn-cs"/>
        </a:defRPr>
      </a:lvl4pPr>
      <a:lvl5pPr marL="1371521" algn="l" defTabSz="685760" rtl="0" eaLnBrk="1" latinLnBrk="0" hangingPunct="1">
        <a:defRPr kumimoji="1" sz="1400" kern="1200">
          <a:solidFill>
            <a:schemeClr val="tx1"/>
          </a:solidFill>
          <a:latin typeface="+mn-lt"/>
          <a:ea typeface="+mn-ea"/>
          <a:cs typeface="+mn-cs"/>
        </a:defRPr>
      </a:lvl5pPr>
      <a:lvl6pPr marL="1714398" algn="l" defTabSz="685760" rtl="0" eaLnBrk="1" latinLnBrk="0" hangingPunct="1">
        <a:defRPr kumimoji="1" sz="1400" kern="1200">
          <a:solidFill>
            <a:schemeClr val="tx1"/>
          </a:solidFill>
          <a:latin typeface="+mn-lt"/>
          <a:ea typeface="+mn-ea"/>
          <a:cs typeface="+mn-cs"/>
        </a:defRPr>
      </a:lvl6pPr>
      <a:lvl7pPr marL="2057281" algn="l" defTabSz="685760" rtl="0" eaLnBrk="1" latinLnBrk="0" hangingPunct="1">
        <a:defRPr kumimoji="1" sz="1400" kern="1200">
          <a:solidFill>
            <a:schemeClr val="tx1"/>
          </a:solidFill>
          <a:latin typeface="+mn-lt"/>
          <a:ea typeface="+mn-ea"/>
          <a:cs typeface="+mn-cs"/>
        </a:defRPr>
      </a:lvl7pPr>
      <a:lvl8pPr marL="2400160" algn="l" defTabSz="685760" rtl="0" eaLnBrk="1" latinLnBrk="0" hangingPunct="1">
        <a:defRPr kumimoji="1" sz="1400" kern="1200">
          <a:solidFill>
            <a:schemeClr val="tx1"/>
          </a:solidFill>
          <a:latin typeface="+mn-lt"/>
          <a:ea typeface="+mn-ea"/>
          <a:cs typeface="+mn-cs"/>
        </a:defRPr>
      </a:lvl8pPr>
      <a:lvl9pPr marL="2743042" algn="l" defTabSz="685760" rtl="0" eaLnBrk="1" latinLnBrk="0" hangingPunct="1">
        <a:defRPr kumimoji="1"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CiscoSansTT ExtraLight"/>
                <a:ea typeface=""/>
                <a:cs typeface="CiscoSans Thin"/>
              </a:rPr>
              <a:t>© 2017  Cisco and/or its affiliates. All rights reserved.   Cisco </a:t>
            </a:r>
            <a:r>
              <a:rPr lang="en-US" sz="600" spc="20" dirty="0" smtClean="0">
                <a:solidFill>
                  <a:srgbClr val="FFFFFF">
                    <a:lumMod val="65000"/>
                  </a:srgbClr>
                </a:solidFill>
                <a:latin typeface="CiscoSansTT ExtraLight"/>
                <a:ea typeface=""/>
                <a:cs typeface="CiscoSans Thin"/>
              </a:rPr>
              <a:t>Public</a:t>
            </a:r>
            <a:endParaRPr lang="en-US" sz="600" spc="20" dirty="0">
              <a:solidFill>
                <a:srgbClr val="FFFFFF">
                  <a:lumMod val="65000"/>
                </a:srgbClr>
              </a:solidFill>
              <a:latin typeface="CiscoSansTT ExtraLight"/>
              <a:ea typeface=""/>
              <a:cs typeface="CiscoSans Thin"/>
            </a:endParaRPr>
          </a:p>
        </p:txBody>
      </p:sp>
    </p:spTree>
    <p:extLst>
      <p:ext uri="{BB962C8B-B14F-4D97-AF65-F5344CB8AC3E}">
        <p14:creationId xmlns:p14="http://schemas.microsoft.com/office/powerpoint/2010/main" val="1394523088"/>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 id="2147484169" r:id="rId13"/>
    <p:sldLayoutId id="2147484170" r:id="rId14"/>
    <p:sldLayoutId id="2147484171" r:id="rId15"/>
    <p:sldLayoutId id="2147484172" r:id="rId16"/>
    <p:sldLayoutId id="2147484173" r:id="rId17"/>
    <p:sldLayoutId id="2147484174" r:id="rId18"/>
    <p:sldLayoutId id="2147484175" r:id="rId19"/>
    <p:sldLayoutId id="2147484176" r:id="rId20"/>
    <p:sldLayoutId id="2147484177" r:id="rId21"/>
    <p:sldLayoutId id="2147484178" r:id="rId22"/>
    <p:sldLayoutId id="2147484179" r:id="rId23"/>
    <p:sldLayoutId id="2147484180" r:id="rId24"/>
    <p:sldLayoutId id="2147484181" r:id="rId25"/>
    <p:sldLayoutId id="2147484182" r:id="rId26"/>
    <p:sldLayoutId id="2147484183" r:id="rId27"/>
    <p:sldLayoutId id="2147484184" r:id="rId28"/>
    <p:sldLayoutId id="2147484185" r:id="rId29"/>
    <p:sldLayoutId id="2147484186" r:id="rId30"/>
    <p:sldLayoutId id="2147484187" r:id="rId31"/>
    <p:sldLayoutId id="2147484188" r:id="rId32"/>
    <p:sldLayoutId id="2147484189" r:id="rId33"/>
    <p:sldLayoutId id="2147484190" r:id="rId34"/>
    <p:sldLayoutId id="2147484191" r:id="rId35"/>
  </p:sldLayoutIdLst>
  <p:txStyles>
    <p:titleStyle>
      <a:lvl1pPr algn="l" defTabSz="684213" rtl="0" eaLnBrk="1" fontAlgn="base" hangingPunct="1">
        <a:lnSpc>
          <a:spcPct val="80000"/>
        </a:lnSpc>
        <a:spcBef>
          <a:spcPct val="0"/>
        </a:spcBef>
        <a:spcAft>
          <a:spcPct val="0"/>
        </a:spcAft>
        <a:defRPr kumimoji="1"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CiscoSansTT ExtraLight"/>
                <a:ea typeface=""/>
                <a:cs typeface="CiscoSans Thin"/>
              </a:rPr>
              <a:t>© 2017  Cisco and/or its affiliates. All rights reserved.   Cisco </a:t>
            </a:r>
            <a:r>
              <a:rPr lang="en-US" sz="600" spc="20" dirty="0" smtClean="0">
                <a:solidFill>
                  <a:srgbClr val="FFFFFF">
                    <a:lumMod val="65000"/>
                  </a:srgbClr>
                </a:solidFill>
                <a:latin typeface="CiscoSansTT ExtraLight"/>
                <a:ea typeface=""/>
                <a:cs typeface="CiscoSans Thin"/>
              </a:rPr>
              <a:t>Public</a:t>
            </a:r>
            <a:endParaRPr lang="en-US" sz="600" spc="20" dirty="0">
              <a:solidFill>
                <a:srgbClr val="FFFFFF">
                  <a:lumMod val="65000"/>
                </a:srgbClr>
              </a:solidFill>
              <a:latin typeface="CiscoSansTT ExtraLight"/>
              <a:ea typeface=""/>
              <a:cs typeface="CiscoSans Thin"/>
            </a:endParaRPr>
          </a:p>
        </p:txBody>
      </p:sp>
    </p:spTree>
    <p:extLst>
      <p:ext uri="{BB962C8B-B14F-4D97-AF65-F5344CB8AC3E}">
        <p14:creationId xmlns:p14="http://schemas.microsoft.com/office/powerpoint/2010/main" val="1999733351"/>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36.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1" Type="http://schemas.microsoft.com/office/2007/relationships/hdphoto" Target="../media/hdphoto3.wdp"/><Relationship Id="rId12" Type="http://schemas.openxmlformats.org/officeDocument/2006/relationships/image" Target="../media/image66.png"/><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microsoft.com/office/2007/relationships/hdphoto" Target="../media/hdphoto2.wdp"/><Relationship Id="rId9" Type="http://schemas.openxmlformats.org/officeDocument/2006/relationships/image" Target="../media/image64.emf"/><Relationship Id="rId10" Type="http://schemas.openxmlformats.org/officeDocument/2006/relationships/image" Target="../media/image65.png"/></Relationships>
</file>

<file path=ppt/slides/_rels/slide13.xml.rels><?xml version="1.0" encoding="UTF-8" standalone="yes"?>
<Relationships xmlns="http://schemas.openxmlformats.org/package/2006/relationships"><Relationship Id="rId11" Type="http://schemas.openxmlformats.org/officeDocument/2006/relationships/image" Target="../media/image75.png"/><Relationship Id="rId12" Type="http://schemas.openxmlformats.org/officeDocument/2006/relationships/image" Target="../media/image76.png"/><Relationship Id="rId13" Type="http://schemas.openxmlformats.org/officeDocument/2006/relationships/image" Target="../media/image77.png"/><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hyperlink" Target="https://www.youtube.com/watch?v=-m88ht24syQ&amp;feature=youtu.be"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emf"/><Relationship Id="rId7" Type="http://schemas.openxmlformats.org/officeDocument/2006/relationships/image" Target="../media/image82.emf"/><Relationship Id="rId1" Type="http://schemas.openxmlformats.org/officeDocument/2006/relationships/tags" Target="../tags/tag1.xml"/><Relationship Id="rId2"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4" Type="http://schemas.microsoft.com/office/2007/relationships/hdphoto" Target="../media/hdphoto4.wdp"/><Relationship Id="rId5" Type="http://schemas.openxmlformats.org/officeDocument/2006/relationships/image" Target="../media/image85.png"/><Relationship Id="rId6" Type="http://schemas.openxmlformats.org/officeDocument/2006/relationships/image" Target="../media/image86.tiff"/><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tiff"/><Relationship Id="rId10" Type="http://schemas.openxmlformats.org/officeDocument/2006/relationships/image" Target="../media/image90.png"/><Relationship Id="rId1" Type="http://schemas.openxmlformats.org/officeDocument/2006/relationships/slideLayout" Target="../slideLayouts/slideLayout8.xml"/><Relationship Id="rId2" Type="http://schemas.openxmlformats.org/officeDocument/2006/relationships/image" Target="../media/image83.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1"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image" Target="../media/image93.png"/><Relationship Id="rId3"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jpeg"/><Relationship Id="rId6" Type="http://schemas.openxmlformats.org/officeDocument/2006/relationships/image" Target="../media/image98.wmf"/><Relationship Id="rId7" Type="http://schemas.openxmlformats.org/officeDocument/2006/relationships/image" Target="../media/image99.wmf"/><Relationship Id="rId8" Type="http://schemas.openxmlformats.org/officeDocument/2006/relationships/image" Target="../media/image100.jpeg"/><Relationship Id="rId9" Type="http://schemas.openxmlformats.org/officeDocument/2006/relationships/image" Target="../media/image101.png"/><Relationship Id="rId10" Type="http://schemas.openxmlformats.org/officeDocument/2006/relationships/image" Target="../media/image102.png"/><Relationship Id="rId1" Type="http://schemas.openxmlformats.org/officeDocument/2006/relationships/slideLayout" Target="../slideLayouts/slideLayout33.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jpeg"/><Relationship Id="rId7" Type="http://schemas.openxmlformats.org/officeDocument/2006/relationships/image" Target="../media/image98.wmf"/><Relationship Id="rId8" Type="http://schemas.openxmlformats.org/officeDocument/2006/relationships/image" Target="../media/image99.wmf"/><Relationship Id="rId9" Type="http://schemas.openxmlformats.org/officeDocument/2006/relationships/image" Target="../media/image107.jpeg"/><Relationship Id="rId10" Type="http://schemas.openxmlformats.org/officeDocument/2006/relationships/image" Target="../media/image108.png"/><Relationship Id="rId11" Type="http://schemas.openxmlformats.org/officeDocument/2006/relationships/image" Target="../media/image109.png"/><Relationship Id="rId1" Type="http://schemas.openxmlformats.org/officeDocument/2006/relationships/slideLayout" Target="../slideLayouts/slideLayout33.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0.png"/><Relationship Id="rId3" Type="http://schemas.openxmlformats.org/officeDocument/2006/relationships/image" Target="../media/image1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112.png"/><Relationship Id="rId5" Type="http://schemas.openxmlformats.org/officeDocument/2006/relationships/image" Target="../media/image113.png"/><Relationship Id="rId6" Type="http://schemas.microsoft.com/office/2007/relationships/hdphoto" Target="../media/hdphoto5.wdp"/><Relationship Id="rId7" Type="http://schemas.openxmlformats.org/officeDocument/2006/relationships/image" Target="../media/image114.png"/><Relationship Id="rId8" Type="http://schemas.openxmlformats.org/officeDocument/2006/relationships/image" Target="../media/image115.png"/><Relationship Id="rId1" Type="http://schemas.openxmlformats.org/officeDocument/2006/relationships/slideLayout" Target="../slideLayouts/slideLayout141.xml"/><Relationship Id="rId2" Type="http://schemas.openxmlformats.org/officeDocument/2006/relationships/image" Target="../media/image9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112.png"/><Relationship Id="rId5" Type="http://schemas.openxmlformats.org/officeDocument/2006/relationships/image" Target="../media/image113.png"/><Relationship Id="rId6" Type="http://schemas.microsoft.com/office/2007/relationships/hdphoto" Target="../media/hdphoto5.wdp"/><Relationship Id="rId7" Type="http://schemas.openxmlformats.org/officeDocument/2006/relationships/image" Target="../media/image114.png"/><Relationship Id="rId8" Type="http://schemas.openxmlformats.org/officeDocument/2006/relationships/image" Target="../media/image115.png"/><Relationship Id="rId1" Type="http://schemas.openxmlformats.org/officeDocument/2006/relationships/slideLayout" Target="../slideLayouts/slideLayout141.xml"/><Relationship Id="rId2"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112.png"/><Relationship Id="rId5" Type="http://schemas.openxmlformats.org/officeDocument/2006/relationships/image" Target="../media/image113.png"/><Relationship Id="rId6" Type="http://schemas.microsoft.com/office/2007/relationships/hdphoto" Target="../media/hdphoto5.wdp"/><Relationship Id="rId7" Type="http://schemas.openxmlformats.org/officeDocument/2006/relationships/image" Target="../media/image114.png"/><Relationship Id="rId1" Type="http://schemas.openxmlformats.org/officeDocument/2006/relationships/slideLayout" Target="../slideLayouts/slideLayout141.xml"/><Relationship Id="rId2"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114.png"/><Relationship Id="rId5" Type="http://schemas.openxmlformats.org/officeDocument/2006/relationships/image" Target="../media/image116.png"/><Relationship Id="rId1" Type="http://schemas.openxmlformats.org/officeDocument/2006/relationships/slideLayout" Target="../slideLayouts/slideLayout141.xml"/><Relationship Id="rId2"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115.png"/><Relationship Id="rId1" Type="http://schemas.openxmlformats.org/officeDocument/2006/relationships/slideLayout" Target="../slideLayouts/slideLayout141.xml"/><Relationship Id="rId2"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tiff"/><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22.png"/><Relationship Id="rId1" Type="http://schemas.openxmlformats.org/officeDocument/2006/relationships/slideLayout" Target="../slideLayouts/slideLayout34.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9" Type="http://schemas.openxmlformats.org/officeDocument/2006/relationships/image" Target="../media/image3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image" Target="../media/image47.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39.png"/><Relationship Id="rId17" Type="http://schemas.openxmlformats.org/officeDocument/2006/relationships/image" Target="../media/image40.png"/><Relationship Id="rId18" Type="http://schemas.openxmlformats.org/officeDocument/2006/relationships/image" Target="../media/image41.jpeg"/><Relationship Id="rId19"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8.jpeg"/><Relationship Id="rId3"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サブタイトル 6"/>
          <p:cNvSpPr>
            <a:spLocks noGrp="1"/>
          </p:cNvSpPr>
          <p:nvPr>
            <p:ph type="subTitle" idx="1"/>
          </p:nvPr>
        </p:nvSpPr>
        <p:spPr/>
        <p:txBody>
          <a:bodyPr/>
          <a:lstStyle/>
          <a:p>
            <a:endParaRPr kumimoji="1" lang="ja-JP" altLang="en-US">
              <a:latin typeface="MS PGothic" charset="-128"/>
              <a:ea typeface="MS PGothic" charset="-128"/>
              <a:cs typeface="MS PGothic" charset="-128"/>
            </a:endParaRPr>
          </a:p>
        </p:txBody>
      </p:sp>
      <p:sp>
        <p:nvSpPr>
          <p:cNvPr id="4" name="テキスト プレースホルダー 3"/>
          <p:cNvSpPr>
            <a:spLocks noGrp="1"/>
          </p:cNvSpPr>
          <p:nvPr>
            <p:ph type="body" sz="quarter" idx="11"/>
          </p:nvPr>
        </p:nvSpPr>
        <p:spPr/>
        <p:txBody>
          <a:bodyPr/>
          <a:lstStyle/>
          <a:p>
            <a:r>
              <a:rPr kumimoji="1" lang="en-US" altLang="ja-JP" dirty="0" smtClean="0">
                <a:latin typeface="MS PGothic" charset="-128"/>
                <a:ea typeface="MS PGothic" charset="-128"/>
                <a:cs typeface="MS PGothic" charset="-128"/>
              </a:rPr>
              <a:t>September 21, 2017</a:t>
            </a:r>
            <a:endParaRPr kumimoji="1" lang="ja-JP" altLang="en-US" dirty="0">
              <a:latin typeface="MS PGothic" charset="-128"/>
              <a:ea typeface="MS PGothic" charset="-128"/>
              <a:cs typeface="MS PGothic" charset="-128"/>
            </a:endParaRPr>
          </a:p>
        </p:txBody>
      </p:sp>
      <p:sp>
        <p:nvSpPr>
          <p:cNvPr id="5" name="テキスト プレースホルダー 4"/>
          <p:cNvSpPr>
            <a:spLocks noGrp="1"/>
          </p:cNvSpPr>
          <p:nvPr>
            <p:ph type="body" sz="quarter" idx="12"/>
          </p:nvPr>
        </p:nvSpPr>
        <p:spPr/>
        <p:txBody>
          <a:bodyPr/>
          <a:lstStyle/>
          <a:p>
            <a:endParaRPr kumimoji="1" lang="ja-JP" altLang="en-US" dirty="0">
              <a:latin typeface="MS PGothic" charset="-128"/>
              <a:ea typeface="MS PGothic" charset="-128"/>
              <a:cs typeface="MS PGothic" charset="-128"/>
            </a:endParaRPr>
          </a:p>
        </p:txBody>
      </p:sp>
      <p:sp>
        <p:nvSpPr>
          <p:cNvPr id="8" name="テキスト プレースホルダー 7"/>
          <p:cNvSpPr>
            <a:spLocks noGrp="1"/>
          </p:cNvSpPr>
          <p:nvPr>
            <p:ph type="body" sz="quarter" idx="13"/>
          </p:nvPr>
        </p:nvSpPr>
        <p:spPr/>
        <p:txBody>
          <a:bodyPr/>
          <a:lstStyle/>
          <a:p>
            <a:r>
              <a:rPr lang="en-US" altLang="ja-JP" dirty="0" smtClean="0">
                <a:latin typeface="MS PGothic" charset="-128"/>
                <a:ea typeface="MS PGothic" charset="-128"/>
                <a:cs typeface="MS PGothic" charset="-128"/>
              </a:rPr>
              <a:t>Cisco AMP(Advanced </a:t>
            </a:r>
            <a:r>
              <a:rPr lang="en-US" altLang="ja-JP" dirty="0">
                <a:latin typeface="MS PGothic" charset="-128"/>
                <a:ea typeface="MS PGothic" charset="-128"/>
                <a:cs typeface="MS PGothic" charset="-128"/>
              </a:rPr>
              <a:t>Malware Protection)</a:t>
            </a:r>
            <a:endParaRPr lang="ja-JP" altLang="en-US" dirty="0">
              <a:latin typeface="MS PGothic" charset="-128"/>
              <a:ea typeface="MS PGothic" charset="-128"/>
              <a:cs typeface="MS PGothic" charset="-128"/>
            </a:endParaRPr>
          </a:p>
          <a:p>
            <a:endParaRPr kumimoji="1" lang="ja-JP" altLang="en-US" dirty="0">
              <a:latin typeface="MS PGothic" charset="-128"/>
              <a:ea typeface="MS PGothic" charset="-128"/>
              <a:cs typeface="MS PGothic" charset="-128"/>
            </a:endParaRPr>
          </a:p>
        </p:txBody>
      </p:sp>
      <p:sp>
        <p:nvSpPr>
          <p:cNvPr id="6" name="タイトル 5"/>
          <p:cNvSpPr>
            <a:spLocks noGrp="1"/>
          </p:cNvSpPr>
          <p:nvPr>
            <p:ph type="ctrTitle"/>
          </p:nvPr>
        </p:nvSpPr>
        <p:spPr/>
        <p:txBody>
          <a:bodyPr/>
          <a:lstStyle/>
          <a:p>
            <a:r>
              <a:rPr lang="ja-JP" altLang="en-US" dirty="0" smtClean="0">
                <a:latin typeface="MS PGothic" charset="-128"/>
                <a:ea typeface="MS PGothic" charset="-128"/>
                <a:cs typeface="MS PGothic" charset="-128"/>
              </a:rPr>
              <a:t>沖縄セミナー</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en-US" altLang="ja-JP" dirty="0" smtClean="0">
                <a:latin typeface="MS PGothic" charset="-128"/>
                <a:ea typeface="MS PGothic" charset="-128"/>
                <a:cs typeface="MS PGothic" charset="-128"/>
              </a:rPr>
              <a:t>Cisco </a:t>
            </a:r>
            <a:r>
              <a:rPr lang="ja-JP" altLang="en-US" dirty="0">
                <a:latin typeface="MS PGothic" charset="-128"/>
                <a:ea typeface="MS PGothic" charset="-128"/>
                <a:cs typeface="MS PGothic" charset="-128"/>
              </a:rPr>
              <a:t>セキュリティ製品と事例</a:t>
            </a:r>
            <a:r>
              <a:rPr lang="ja-JP" altLang="en-US" dirty="0" smtClean="0">
                <a:latin typeface="MS PGothic" charset="-128"/>
                <a:ea typeface="MS PGothic" charset="-128"/>
                <a:cs typeface="MS PGothic" charset="-128"/>
              </a:rPr>
              <a:t>紹介</a:t>
            </a:r>
            <a:endParaRPr kumimoji="1" lang="ja-JP" altLang="en-US" dirty="0">
              <a:latin typeface="MS PGothic" charset="-128"/>
              <a:ea typeface="MS PGothic" charset="-128"/>
              <a:cs typeface="MS PGothic" charset="-128"/>
            </a:endParaRPr>
          </a:p>
        </p:txBody>
      </p:sp>
    </p:spTree>
    <p:extLst>
      <p:ext uri="{BB962C8B-B14F-4D97-AF65-F5344CB8AC3E}">
        <p14:creationId xmlns:p14="http://schemas.microsoft.com/office/powerpoint/2010/main" val="1880173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latin typeface="MS PGothic" charset="-128"/>
                <a:ea typeface="MS PGothic" charset="-128"/>
                <a:cs typeface="MS PGothic" charset="-128"/>
              </a:rPr>
              <a:t>分析力</a:t>
            </a:r>
            <a:endParaRPr kumimoji="1" lang="ja-JP" altLang="en-US" dirty="0">
              <a:latin typeface="MS PGothic" charset="-128"/>
              <a:ea typeface="MS PGothic" charset="-128"/>
              <a:cs typeface="MS PGothic" charset="-128"/>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65073" y="47501"/>
            <a:ext cx="4413134" cy="5021600"/>
          </a:xfrm>
          <a:prstGeom prst="rect">
            <a:avLst/>
          </a:prstGeom>
        </p:spPr>
      </p:pic>
      <p:cxnSp>
        <p:nvCxnSpPr>
          <p:cNvPr id="6" name="直線コネクタ 5"/>
          <p:cNvCxnSpPr/>
          <p:nvPr/>
        </p:nvCxnSpPr>
        <p:spPr>
          <a:xfrm>
            <a:off x="4263242" y="4667003"/>
            <a:ext cx="135378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6978207" y="4667003"/>
            <a:ext cx="1805047" cy="3087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bg1"/>
              </a:solidFill>
              <a:latin typeface="MS PGothic" charset="-128"/>
              <a:ea typeface="MS PGothic" charset="-128"/>
              <a:cs typeface="MS PGothic" charset="-128"/>
            </a:endParaRPr>
          </a:p>
        </p:txBody>
      </p:sp>
      <p:sp>
        <p:nvSpPr>
          <p:cNvPr id="7" name="テキスト ボックス 6"/>
          <p:cNvSpPr txBox="1"/>
          <p:nvPr/>
        </p:nvSpPr>
        <p:spPr>
          <a:xfrm>
            <a:off x="6919304" y="4849136"/>
            <a:ext cx="2291461" cy="276999"/>
          </a:xfrm>
          <a:prstGeom prst="rect">
            <a:avLst/>
          </a:prstGeom>
          <a:noFill/>
        </p:spPr>
        <p:txBody>
          <a:bodyPr wrap="none" rtlCol="0">
            <a:spAutoFit/>
          </a:bodyPr>
          <a:lstStyle/>
          <a:p>
            <a:r>
              <a:rPr lang="ja-JP" altLang="de-DE" sz="1200" dirty="0">
                <a:latin typeface="MS PGothic" charset="-128"/>
                <a:ea typeface="MS PGothic" charset="-128"/>
                <a:cs typeface="MS PGothic" charset="-128"/>
              </a:rPr>
              <a:t>（</a:t>
            </a:r>
            <a:r>
              <a:rPr lang="de-DE" altLang="ja-JP" sz="1200" dirty="0">
                <a:latin typeface="MS PGothic" charset="-128"/>
                <a:ea typeface="MS PGothic" charset="-128"/>
                <a:cs typeface="MS PGothic" charset="-128"/>
              </a:rPr>
              <a:t>Security NEXT - 2017/02/27 </a:t>
            </a:r>
            <a:r>
              <a:rPr lang="ja-JP" altLang="de-DE" sz="1200" dirty="0">
                <a:latin typeface="MS PGothic" charset="-128"/>
                <a:ea typeface="MS PGothic" charset="-128"/>
                <a:cs typeface="MS PGothic" charset="-128"/>
              </a:rPr>
              <a:t>）</a:t>
            </a:r>
            <a:endParaRPr kumimoji="1" lang="ja-JP" altLang="en-US" sz="1200" dirty="0">
              <a:latin typeface="MS PGothic" charset="-128"/>
              <a:ea typeface="MS PGothic" charset="-128"/>
              <a:cs typeface="MS PGothic" charset="-128"/>
            </a:endParaRPr>
          </a:p>
        </p:txBody>
      </p:sp>
      <p:sp>
        <p:nvSpPr>
          <p:cNvPr id="9" name="角丸四角形 8"/>
          <p:cNvSpPr/>
          <p:nvPr/>
        </p:nvSpPr>
        <p:spPr>
          <a:xfrm>
            <a:off x="7592829" y="142996"/>
            <a:ext cx="1416963" cy="428581"/>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smtClean="0">
                <a:latin typeface="MS PGothic" charset="-128"/>
                <a:ea typeface="MS PGothic" charset="-128"/>
                <a:cs typeface="MS PGothic" charset="-128"/>
              </a:rPr>
              <a:t>分析力</a:t>
            </a:r>
          </a:p>
        </p:txBody>
      </p:sp>
    </p:spTree>
    <p:extLst>
      <p:ext uri="{BB962C8B-B14F-4D97-AF65-F5344CB8AC3E}">
        <p14:creationId xmlns:p14="http://schemas.microsoft.com/office/powerpoint/2010/main" val="753402398"/>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19518" y="57150"/>
            <a:ext cx="8711929" cy="628650"/>
          </a:xfrm>
          <a:prstGeom prst="rect">
            <a:avLst/>
          </a:prstGeom>
        </p:spPr>
        <p:txBody>
          <a:bodyPr vert="horz" lIns="61723" tIns="34292" rIns="61723" bIns="34292" rtlCol="0" anchor="b" anchorCtr="0">
            <a:noAutofit/>
          </a:bodyPr>
          <a:lstStyle>
            <a:lvl1pPr algn="l" defTabSz="685862" rtl="0" eaLnBrk="1" latinLnBrk="0" hangingPunct="1">
              <a:lnSpc>
                <a:spcPct val="80000"/>
              </a:lnSpc>
              <a:spcBef>
                <a:spcPct val="0"/>
              </a:spcBef>
              <a:buNone/>
              <a:defRPr lang="en-US" sz="2700" b="0" kern="1200" spc="-75" baseline="0" dirty="0">
                <a:solidFill>
                  <a:schemeClr val="tx1"/>
                </a:solidFill>
                <a:latin typeface="HG丸ｺﾞｼｯｸM-PRO" panose="020F0600000000000000" pitchFamily="50" charset="-128"/>
                <a:ea typeface="HG丸ｺﾞｼｯｸM-PRO" panose="020F0600000000000000" pitchFamily="50" charset="-128"/>
                <a:cs typeface="+mj-cs"/>
              </a:defRPr>
            </a:lvl1pPr>
          </a:lstStyle>
          <a:p>
            <a:pPr lvl="0" algn="ctr"/>
            <a:r>
              <a:rPr lang="en-US" altLang="ja-JP" dirty="0">
                <a:solidFill>
                  <a:srgbClr val="FFFFFF"/>
                </a:solidFill>
                <a:latin typeface="MS PGothic" charset="-128"/>
                <a:ea typeface="MS PGothic" charset="-128"/>
                <a:cs typeface="MS PGothic" charset="-128"/>
              </a:rPr>
              <a:t>NSS</a:t>
            </a:r>
            <a:r>
              <a:rPr lang="ja-JP" altLang="en-US" dirty="0">
                <a:solidFill>
                  <a:srgbClr val="FFFFFF"/>
                </a:solidFill>
                <a:latin typeface="MS PGothic" charset="-128"/>
                <a:ea typeface="MS PGothic" charset="-128"/>
                <a:cs typeface="MS PGothic" charset="-128"/>
              </a:rPr>
              <a:t>ラボからの報告</a:t>
            </a:r>
          </a:p>
        </p:txBody>
      </p:sp>
      <p:sp>
        <p:nvSpPr>
          <p:cNvPr id="2" name="テキスト ボックス 1"/>
          <p:cNvSpPr txBox="1"/>
          <p:nvPr/>
        </p:nvSpPr>
        <p:spPr>
          <a:xfrm>
            <a:off x="381000" y="4164512"/>
            <a:ext cx="2438400" cy="769435"/>
          </a:xfrm>
          <a:prstGeom prst="rect">
            <a:avLst/>
          </a:prstGeom>
          <a:noFill/>
          <a:ln>
            <a:solidFill>
              <a:srgbClr val="FFFFFF"/>
            </a:solidFill>
          </a:ln>
        </p:spPr>
        <p:txBody>
          <a:bodyPr wrap="square" lIns="91434" tIns="45717" rIns="91434" bIns="45717" rtlCol="0">
            <a:spAutoFit/>
          </a:bodyPr>
          <a:lstStyle/>
          <a:p>
            <a:r>
              <a:rPr lang="ja-JP" altLang="en-US" sz="1100" dirty="0">
                <a:solidFill>
                  <a:schemeClr val="bg1"/>
                </a:solidFill>
                <a:latin typeface="MS PGothic" charset="-128"/>
                <a:ea typeface="MS PGothic" charset="-128"/>
                <a:cs typeface="MS PGothic" charset="-128"/>
              </a:rPr>
              <a:t>註：</a:t>
            </a:r>
            <a:r>
              <a:rPr lang="en-US" altLang="ja-JP" sz="1100" dirty="0">
                <a:solidFill>
                  <a:schemeClr val="bg1"/>
                </a:solidFill>
                <a:latin typeface="MS PGothic" charset="-128"/>
                <a:ea typeface="MS PGothic" charset="-128"/>
                <a:cs typeface="MS PGothic" charset="-128"/>
              </a:rPr>
              <a:t>NSS Labs</a:t>
            </a:r>
            <a:r>
              <a:rPr lang="ja-JP" altLang="en-US" sz="1100" dirty="0">
                <a:solidFill>
                  <a:schemeClr val="bg1"/>
                </a:solidFill>
                <a:latin typeface="MS PGothic" charset="-128"/>
                <a:ea typeface="MS PGothic" charset="-128"/>
                <a:cs typeface="MS PGothic" charset="-128"/>
              </a:rPr>
              <a:t>は大手独立系のセキュリティ製品のテストおよび研究機関で、第三者機関による業界で最も包括的なテストの実施機関です。</a:t>
            </a:r>
            <a:endParaRPr kumimoji="1" lang="ja-JP" altLang="en-US" sz="1100" dirty="0">
              <a:solidFill>
                <a:schemeClr val="bg1"/>
              </a:solidFill>
              <a:latin typeface="MS PGothic" charset="-128"/>
              <a:ea typeface="MS PGothic" charset="-128"/>
              <a:cs typeface="MS PGothic" charset="-128"/>
            </a:endParaRPr>
          </a:p>
        </p:txBody>
      </p:sp>
      <p:sp>
        <p:nvSpPr>
          <p:cNvPr id="13" name="上矢印 12"/>
          <p:cNvSpPr/>
          <p:nvPr/>
        </p:nvSpPr>
        <p:spPr>
          <a:xfrm>
            <a:off x="2971800" y="4019550"/>
            <a:ext cx="1828800" cy="838200"/>
          </a:xfrm>
          <a:prstGeom prst="upArrow">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kumimoji="1" lang="en-US" altLang="ja-JP" dirty="0" smtClean="0">
                <a:latin typeface="MS PGothic" charset="-128"/>
                <a:ea typeface="MS PGothic" charset="-128"/>
                <a:cs typeface="MS PGothic" charset="-128"/>
              </a:rPr>
              <a:t>2016</a:t>
            </a:r>
            <a:r>
              <a:rPr kumimoji="1" lang="ja-JP" altLang="en-US" dirty="0" smtClean="0">
                <a:latin typeface="MS PGothic" charset="-128"/>
                <a:ea typeface="MS PGothic" charset="-128"/>
                <a:cs typeface="MS PGothic" charset="-128"/>
              </a:rPr>
              <a:t>年</a:t>
            </a:r>
          </a:p>
        </p:txBody>
      </p:sp>
      <p:grpSp>
        <p:nvGrpSpPr>
          <p:cNvPr id="9" name="Group 8"/>
          <p:cNvGrpSpPr/>
          <p:nvPr/>
        </p:nvGrpSpPr>
        <p:grpSpPr>
          <a:xfrm>
            <a:off x="209030" y="375070"/>
            <a:ext cx="6658118" cy="5143500"/>
            <a:chOff x="254000" y="876300"/>
            <a:chExt cx="6658118" cy="5143500"/>
          </a:xfrm>
        </p:grpSpPr>
        <p:pic>
          <p:nvPicPr>
            <p:cNvPr id="11" name="Picture 10" descr="NSS_Score Tables for Flysheet Fina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4000" y="876300"/>
              <a:ext cx="6658118" cy="5143500"/>
            </a:xfrm>
            <a:prstGeom prst="rect">
              <a:avLst/>
            </a:prstGeom>
          </p:spPr>
        </p:pic>
        <p:sp>
          <p:nvSpPr>
            <p:cNvPr id="14" name="Rectangle 13"/>
            <p:cNvSpPr/>
            <p:nvPr/>
          </p:nvSpPr>
          <p:spPr>
            <a:xfrm>
              <a:off x="584200" y="4079275"/>
              <a:ext cx="4572000" cy="261610"/>
            </a:xfrm>
            <a:prstGeom prst="rect">
              <a:avLst/>
            </a:prstGeom>
          </p:spPr>
          <p:txBody>
            <a:bodyPr>
              <a:spAutoFit/>
            </a:bodyPr>
            <a:lstStyle/>
            <a:p>
              <a:r>
                <a:rPr lang="en-US" sz="1100" dirty="0">
                  <a:latin typeface="MS PGothic" charset="-128"/>
                  <a:ea typeface="MS PGothic" charset="-128"/>
                  <a:cs typeface="MS PGothic" charset="-128"/>
                </a:rPr>
                <a:t>Figure 2. NSS Time to Detection Test Results </a:t>
              </a:r>
            </a:p>
          </p:txBody>
        </p:sp>
        <p:pic>
          <p:nvPicPr>
            <p:cNvPr id="15" name="Picture 14"/>
            <p:cNvPicPr>
              <a:picLocks noChangeAspect="1"/>
            </p:cNvPicPr>
            <p:nvPr/>
          </p:nvPicPr>
          <p:blipFill>
            <a:blip r:embed="rId4"/>
            <a:stretch>
              <a:fillRect/>
            </a:stretch>
          </p:blipFill>
          <p:spPr>
            <a:xfrm>
              <a:off x="4938488" y="4053190"/>
              <a:ext cx="833641" cy="851009"/>
            </a:xfrm>
            <a:prstGeom prst="rect">
              <a:avLst/>
            </a:prstGeom>
          </p:spPr>
        </p:pic>
      </p:grpSp>
      <p:sp>
        <p:nvSpPr>
          <p:cNvPr id="16" name="TextBox 15"/>
          <p:cNvSpPr txBox="1"/>
          <p:nvPr/>
        </p:nvSpPr>
        <p:spPr>
          <a:xfrm>
            <a:off x="5950367" y="937825"/>
            <a:ext cx="3159318" cy="2554545"/>
          </a:xfrm>
          <a:prstGeom prst="rect">
            <a:avLst/>
          </a:prstGeom>
          <a:noFill/>
        </p:spPr>
        <p:txBody>
          <a:bodyPr wrap="square" rtlCol="0">
            <a:spAutoFit/>
          </a:bodyPr>
          <a:lstStyle/>
          <a:p>
            <a:pPr lvl="0"/>
            <a:r>
              <a:rPr lang="ja-JP" altLang="en-US" sz="1600" dirty="0">
                <a:solidFill>
                  <a:schemeClr val="bg1"/>
                </a:solidFill>
                <a:latin typeface="MS PGothic" charset="-128"/>
                <a:ea typeface="MS PGothic" charset="-128"/>
                <a:cs typeface="MS PGothic" charset="-128"/>
              </a:rPr>
              <a:t>シスコは、一番早く</a:t>
            </a:r>
            <a:r>
              <a:rPr lang="en-US" altLang="ja-JP" sz="1600" dirty="0">
                <a:solidFill>
                  <a:schemeClr val="bg1"/>
                </a:solidFill>
                <a:latin typeface="MS PGothic" charset="-128"/>
                <a:ea typeface="MS PGothic" charset="-128"/>
                <a:cs typeface="MS PGothic" charset="-128"/>
              </a:rPr>
              <a:t>100%</a:t>
            </a:r>
            <a:r>
              <a:rPr lang="ja-JP" altLang="en-US" sz="1600" dirty="0">
                <a:solidFill>
                  <a:schemeClr val="bg1"/>
                </a:solidFill>
                <a:latin typeface="MS PGothic" charset="-128"/>
                <a:ea typeface="MS PGothic" charset="-128"/>
                <a:cs typeface="MS PGothic" charset="-128"/>
              </a:rPr>
              <a:t>を達成。３分以内に</a:t>
            </a:r>
            <a:r>
              <a:rPr lang="en-US" altLang="ja-JP" sz="1600" dirty="0" smtClean="0">
                <a:solidFill>
                  <a:schemeClr val="bg1"/>
                </a:solidFill>
                <a:latin typeface="MS PGothic" charset="-128"/>
                <a:ea typeface="MS PGothic" charset="-128"/>
                <a:cs typeface="MS PGothic" charset="-128"/>
              </a:rPr>
              <a:t>90%</a:t>
            </a:r>
            <a:r>
              <a:rPr lang="ja-JP" altLang="en-US" sz="1600" dirty="0" smtClean="0">
                <a:solidFill>
                  <a:schemeClr val="bg1"/>
                </a:solidFill>
                <a:latin typeface="MS PGothic" charset="-128"/>
                <a:ea typeface="MS PGothic" charset="-128"/>
                <a:cs typeface="MS PGothic" charset="-128"/>
              </a:rPr>
              <a:t>以上を検知。</a:t>
            </a:r>
            <a:r>
              <a:rPr lang="ja-JP" altLang="en-US" sz="1600" dirty="0">
                <a:solidFill>
                  <a:schemeClr val="bg1"/>
                </a:solidFill>
                <a:latin typeface="MS PGothic" charset="-128"/>
                <a:ea typeface="MS PGothic" charset="-128"/>
                <a:cs typeface="MS PGothic" charset="-128"/>
              </a:rPr>
              <a:t>他社を圧倒しています。検知時間を短縮することで、攻撃者の操作時間や余地を削減。相手に隙を与えず、効果的なセキュリティを実現します。</a:t>
            </a:r>
            <a:endParaRPr lang="en-US" altLang="ja-JP" sz="1600" dirty="0">
              <a:solidFill>
                <a:schemeClr val="bg1"/>
              </a:solidFill>
              <a:latin typeface="MS PGothic" charset="-128"/>
              <a:ea typeface="MS PGothic" charset="-128"/>
              <a:cs typeface="MS PGothic" charset="-128"/>
            </a:endParaRPr>
          </a:p>
          <a:p>
            <a:pPr lvl="0"/>
            <a:endParaRPr lang="en-US" altLang="ja-JP" sz="1600" dirty="0">
              <a:solidFill>
                <a:schemeClr val="bg1"/>
              </a:solidFill>
              <a:latin typeface="MS PGothic" charset="-128"/>
              <a:ea typeface="MS PGothic" charset="-128"/>
              <a:cs typeface="MS PGothic" charset="-128"/>
            </a:endParaRPr>
          </a:p>
          <a:p>
            <a:pPr lvl="0"/>
            <a:r>
              <a:rPr lang="ja-JP" altLang="en-US" sz="1200" dirty="0">
                <a:solidFill>
                  <a:schemeClr val="bg1"/>
                </a:solidFill>
                <a:latin typeface="MS PGothic" charset="-128"/>
                <a:ea typeface="MS PGothic" charset="-128"/>
                <a:cs typeface="MS PGothic" charset="-128"/>
              </a:rPr>
              <a:t>最終的に、すべてのベンダが</a:t>
            </a:r>
            <a:r>
              <a:rPr lang="en-US" altLang="ja-JP" sz="1200" dirty="0">
                <a:solidFill>
                  <a:schemeClr val="bg1"/>
                </a:solidFill>
                <a:latin typeface="MS PGothic" charset="-128"/>
                <a:ea typeface="MS PGothic" charset="-128"/>
                <a:cs typeface="MS PGothic" charset="-128"/>
              </a:rPr>
              <a:t>90%</a:t>
            </a:r>
            <a:r>
              <a:rPr lang="ja-JP" altLang="en-US" sz="1200" dirty="0">
                <a:solidFill>
                  <a:schemeClr val="bg1"/>
                </a:solidFill>
                <a:latin typeface="MS PGothic" charset="-128"/>
                <a:ea typeface="MS PGothic" charset="-128"/>
                <a:cs typeface="MS PGothic" charset="-128"/>
              </a:rPr>
              <a:t>以上を達成しているものの、そこに到達するまでの時間が重要です</a:t>
            </a:r>
            <a:r>
              <a:rPr lang="ja-JP" altLang="en-US" sz="1200" dirty="0" smtClean="0">
                <a:solidFill>
                  <a:schemeClr val="bg1"/>
                </a:solidFill>
                <a:latin typeface="MS PGothic" charset="-128"/>
                <a:ea typeface="MS PGothic" charset="-128"/>
                <a:cs typeface="MS PGothic" charset="-128"/>
              </a:rPr>
              <a:t>。幅広いポートフォリオのすべてから情報を得ているシスコの強みを活かしています。</a:t>
            </a:r>
            <a:endParaRPr kumimoji="1" lang="ja-JP" altLang="en-US" sz="1200" dirty="0">
              <a:solidFill>
                <a:schemeClr val="bg1"/>
              </a:solidFill>
              <a:latin typeface="MS PGothic" charset="-128"/>
              <a:ea typeface="MS PGothic" charset="-128"/>
              <a:cs typeface="MS PGothic" charset="-128"/>
            </a:endParaRPr>
          </a:p>
        </p:txBody>
      </p:sp>
      <p:sp>
        <p:nvSpPr>
          <p:cNvPr id="17" name="角丸四角形 16"/>
          <p:cNvSpPr/>
          <p:nvPr/>
        </p:nvSpPr>
        <p:spPr>
          <a:xfrm>
            <a:off x="7592829" y="142996"/>
            <a:ext cx="1416963" cy="428581"/>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smtClean="0">
                <a:latin typeface="MS PGothic" charset="-128"/>
                <a:ea typeface="MS PGothic" charset="-128"/>
                <a:cs typeface="MS PGothic" charset="-128"/>
              </a:rPr>
              <a:t>スピード</a:t>
            </a:r>
          </a:p>
        </p:txBody>
      </p:sp>
    </p:spTree>
    <p:extLst>
      <p:ext uri="{BB962C8B-B14F-4D97-AF65-F5344CB8AC3E}">
        <p14:creationId xmlns:p14="http://schemas.microsoft.com/office/powerpoint/2010/main" val="3151950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21650" y="195429"/>
            <a:ext cx="8345488" cy="731837"/>
          </a:xfrm>
        </p:spPr>
        <p:txBody>
          <a:bodyPr>
            <a:noAutofit/>
          </a:bodyPr>
          <a:lstStyle/>
          <a:p>
            <a:pPr>
              <a:lnSpc>
                <a:spcPct val="100000"/>
              </a:lnSpc>
            </a:pPr>
            <a:r>
              <a:rPr lang="en-US" altLang="ja-JP" sz="2800" dirty="0">
                <a:solidFill>
                  <a:srgbClr val="676767"/>
                </a:solidFill>
                <a:latin typeface="MS PGothic" charset="-128"/>
                <a:ea typeface="MS PGothic" charset="-128"/>
                <a:cs typeface="MS PGothic" charset="-128"/>
              </a:rPr>
              <a:t>Network as a Sensor and </a:t>
            </a:r>
            <a:r>
              <a:rPr lang="en-US" altLang="ja-JP" sz="2800" dirty="0" smtClean="0">
                <a:solidFill>
                  <a:srgbClr val="676767"/>
                </a:solidFill>
                <a:latin typeface="MS PGothic" charset="-128"/>
                <a:ea typeface="MS PGothic" charset="-128"/>
                <a:cs typeface="MS PGothic" charset="-128"/>
              </a:rPr>
              <a:t>Enforcer</a:t>
            </a:r>
            <a:br>
              <a:rPr lang="en-US" altLang="ja-JP" sz="2800" dirty="0" smtClean="0">
                <a:solidFill>
                  <a:srgbClr val="676767"/>
                </a:solidFill>
                <a:latin typeface="MS PGothic" charset="-128"/>
                <a:ea typeface="MS PGothic" charset="-128"/>
                <a:cs typeface="MS PGothic" charset="-128"/>
              </a:rPr>
            </a:br>
            <a:r>
              <a:rPr kumimoji="1" lang="ja-JP" altLang="en-US" sz="2800" dirty="0" smtClean="0">
                <a:solidFill>
                  <a:srgbClr val="676767"/>
                </a:solidFill>
                <a:latin typeface="MS PGothic" charset="-128"/>
                <a:ea typeface="MS PGothic" charset="-128"/>
                <a:cs typeface="MS PGothic" charset="-128"/>
              </a:rPr>
              <a:t>感染</a:t>
            </a:r>
            <a:r>
              <a:rPr lang="ja-JP" altLang="en-US" sz="2800" dirty="0" smtClean="0">
                <a:solidFill>
                  <a:srgbClr val="676767"/>
                </a:solidFill>
                <a:latin typeface="MS PGothic" charset="-128"/>
                <a:ea typeface="MS PGothic" charset="-128"/>
                <a:cs typeface="MS PGothic" charset="-128"/>
              </a:rPr>
              <a:t>端末</a:t>
            </a:r>
            <a:r>
              <a:rPr lang="ja-JP" altLang="en-US" sz="2800" dirty="0">
                <a:solidFill>
                  <a:srgbClr val="676767"/>
                </a:solidFill>
                <a:latin typeface="MS PGothic" charset="-128"/>
                <a:ea typeface="MS PGothic" charset="-128"/>
                <a:cs typeface="MS PGothic" charset="-128"/>
              </a:rPr>
              <a:t>隔離</a:t>
            </a:r>
            <a:r>
              <a:rPr lang="ja-JP" altLang="en-US" sz="2800" dirty="0" smtClean="0">
                <a:solidFill>
                  <a:srgbClr val="676767"/>
                </a:solidFill>
                <a:latin typeface="MS PGothic" charset="-128"/>
                <a:ea typeface="MS PGothic" charset="-128"/>
                <a:cs typeface="MS PGothic" charset="-128"/>
              </a:rPr>
              <a:t>の仕組み</a:t>
            </a:r>
            <a:endParaRPr lang="en-US" sz="2800" dirty="0">
              <a:solidFill>
                <a:srgbClr val="676767"/>
              </a:solidFill>
              <a:latin typeface="MS PGothic" charset="-128"/>
              <a:ea typeface="MS PGothic" charset="-128"/>
              <a:cs typeface="MS PGothic" charset="-128"/>
            </a:endParaRPr>
          </a:p>
        </p:txBody>
      </p:sp>
      <p:pic>
        <p:nvPicPr>
          <p:cNvPr id="214" name="Picture 213" descr="Screen Shot 2015-04-13 at 4.57.11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5238" y="2817724"/>
            <a:ext cx="1531502" cy="1470626"/>
          </a:xfrm>
          <a:prstGeom prst="rect">
            <a:avLst/>
          </a:prstGeom>
        </p:spPr>
      </p:pic>
      <p:grpSp>
        <p:nvGrpSpPr>
          <p:cNvPr id="215" name="Group 214"/>
          <p:cNvGrpSpPr/>
          <p:nvPr/>
        </p:nvGrpSpPr>
        <p:grpSpPr>
          <a:xfrm>
            <a:off x="702957" y="1600346"/>
            <a:ext cx="3784516" cy="985323"/>
            <a:chOff x="379832" y="1910445"/>
            <a:chExt cx="3784516" cy="985323"/>
          </a:xfrm>
        </p:grpSpPr>
        <p:sp>
          <p:nvSpPr>
            <p:cNvPr id="216" name="Pentagon 215"/>
            <p:cNvSpPr/>
            <p:nvPr/>
          </p:nvSpPr>
          <p:spPr>
            <a:xfrm>
              <a:off x="2833024" y="1916827"/>
              <a:ext cx="1331324" cy="978941"/>
            </a:xfrm>
            <a:prstGeom prst="homePlate">
              <a:avLst>
                <a:gd name="adj" fmla="val 106614"/>
              </a:avLst>
            </a:prstGeom>
            <a:gradFill flip="none" rotWithShape="1">
              <a:gsLst>
                <a:gs pos="0">
                  <a:srgbClr val="2968AF">
                    <a:lumMod val="50000"/>
                    <a:alpha val="90000"/>
                  </a:srgbClr>
                </a:gs>
                <a:gs pos="100000">
                  <a:srgbClr val="000000">
                    <a:alpha val="0"/>
                  </a:srgbClr>
                </a:gs>
              </a:gsLst>
              <a:lin ang="0" scaled="1"/>
              <a:tileRect/>
            </a:gradFill>
            <a:ln w="25400" cap="flat" cmpd="sng" algn="ctr">
              <a:noFill/>
              <a:prstDash val="solid"/>
            </a:ln>
            <a:effectLst/>
          </p:spPr>
          <p:txBody>
            <a:bodyPr rtlCol="0" anchor="ctr"/>
            <a:lstStyle/>
            <a:p>
              <a:pPr algn="ctr" defTabSz="457162">
                <a:defRPr/>
              </a:pPr>
              <a:endParaRPr lang="en-US" sz="1400" kern="0" dirty="0">
                <a:solidFill>
                  <a:srgbClr val="FFFFFF"/>
                </a:solidFill>
                <a:latin typeface="MS PGothic" charset="-128"/>
                <a:ea typeface="MS PGothic" charset="-128"/>
                <a:cs typeface="MS PGothic" charset="-128"/>
              </a:endParaRPr>
            </a:p>
          </p:txBody>
        </p:sp>
        <p:pic>
          <p:nvPicPr>
            <p:cNvPr id="217" name="Picture 216" descr="Screen Shot 2015-04-13 at 4.56.22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9832" y="1910445"/>
              <a:ext cx="2734868" cy="984426"/>
            </a:xfrm>
            <a:prstGeom prst="rect">
              <a:avLst/>
            </a:prstGeom>
          </p:spPr>
        </p:pic>
      </p:grpSp>
      <p:sp>
        <p:nvSpPr>
          <p:cNvPr id="218" name="Rectangle 15"/>
          <p:cNvSpPr>
            <a:spLocks/>
          </p:cNvSpPr>
          <p:nvPr/>
        </p:nvSpPr>
        <p:spPr bwMode="auto">
          <a:xfrm rot="16200000">
            <a:off x="5170988" y="3280756"/>
            <a:ext cx="461665" cy="92333"/>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defTabSz="457162">
              <a:defRPr/>
            </a:pPr>
            <a:r>
              <a:rPr lang="en-US" sz="600" dirty="0">
                <a:solidFill>
                  <a:srgbClr val="676767"/>
                </a:solidFill>
                <a:latin typeface="MS PGothic" charset="-128"/>
                <a:ea typeface="MS PGothic" charset="-128"/>
                <a:cs typeface="MS PGothic" charset="-128"/>
                <a:sym typeface="Arial" charset="0"/>
              </a:rPr>
              <a:t>110000111000</a:t>
            </a:r>
          </a:p>
        </p:txBody>
      </p:sp>
      <p:sp>
        <p:nvSpPr>
          <p:cNvPr id="219" name="Rectangle 15"/>
          <p:cNvSpPr>
            <a:spLocks/>
          </p:cNvSpPr>
          <p:nvPr/>
        </p:nvSpPr>
        <p:spPr bwMode="auto">
          <a:xfrm rot="1736875">
            <a:off x="4879493" y="2225630"/>
            <a:ext cx="461665" cy="92333"/>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defTabSz="457162">
              <a:defRPr/>
            </a:pPr>
            <a:r>
              <a:rPr lang="en-US" sz="600" dirty="0">
                <a:solidFill>
                  <a:srgbClr val="676767"/>
                </a:solidFill>
                <a:latin typeface="MS PGothic" charset="-128"/>
                <a:ea typeface="MS PGothic" charset="-128"/>
                <a:cs typeface="MS PGothic" charset="-128"/>
                <a:sym typeface="Arial" charset="0"/>
              </a:rPr>
              <a:t>110000111000</a:t>
            </a:r>
          </a:p>
        </p:txBody>
      </p:sp>
      <p:sp>
        <p:nvSpPr>
          <p:cNvPr id="220" name="Rectangle 15"/>
          <p:cNvSpPr>
            <a:spLocks/>
          </p:cNvSpPr>
          <p:nvPr/>
        </p:nvSpPr>
        <p:spPr bwMode="auto">
          <a:xfrm>
            <a:off x="4833190" y="2561019"/>
            <a:ext cx="461665" cy="92333"/>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defTabSz="457162">
              <a:defRPr/>
            </a:pPr>
            <a:r>
              <a:rPr lang="en-US" sz="600" dirty="0">
                <a:solidFill>
                  <a:srgbClr val="676767"/>
                </a:solidFill>
                <a:latin typeface="MS PGothic" charset="-128"/>
                <a:ea typeface="MS PGothic" charset="-128"/>
                <a:cs typeface="MS PGothic" charset="-128"/>
                <a:sym typeface="Arial" charset="0"/>
              </a:rPr>
              <a:t>110000111000</a:t>
            </a:r>
          </a:p>
        </p:txBody>
      </p:sp>
      <p:sp>
        <p:nvSpPr>
          <p:cNvPr id="221" name="Right Arrow 220"/>
          <p:cNvSpPr/>
          <p:nvPr/>
        </p:nvSpPr>
        <p:spPr>
          <a:xfrm>
            <a:off x="4868904" y="2471934"/>
            <a:ext cx="380626" cy="271770"/>
          </a:xfrm>
          <a:prstGeom prst="rightArrow">
            <a:avLst/>
          </a:prstGeom>
          <a:gradFill flip="none" rotWithShape="1">
            <a:gsLst>
              <a:gs pos="0">
                <a:srgbClr val="2968AF">
                  <a:lumMod val="60000"/>
                  <a:lumOff val="40000"/>
                </a:srgbClr>
              </a:gs>
              <a:gs pos="100000">
                <a:srgbClr val="FFFFFF">
                  <a:alpha val="0"/>
                </a:srgbClr>
              </a:gs>
            </a:gsLst>
            <a:lin ang="10800000" scaled="0"/>
            <a:tileRect/>
          </a:gradFill>
          <a:ln w="25400" cap="flat" cmpd="sng" algn="ctr">
            <a:noFill/>
            <a:prstDash val="solid"/>
          </a:ln>
          <a:effectLst/>
        </p:spPr>
        <p:txBody>
          <a:bodyPr lIns="91432" tIns="45716" rIns="91432" bIns="45716" rtlCol="0" anchor="ctr"/>
          <a:lstStyle/>
          <a:p>
            <a:pPr algn="ctr" defTabSz="457162">
              <a:defRPr/>
            </a:pPr>
            <a:endParaRPr lang="en-US" sz="1400" kern="0" dirty="0">
              <a:solidFill>
                <a:srgbClr val="FFFFFF"/>
              </a:solidFill>
              <a:latin typeface="MS PGothic" charset="-128"/>
              <a:ea typeface="MS PGothic" charset="-128"/>
              <a:cs typeface="MS PGothic" charset="-128"/>
            </a:endParaRPr>
          </a:p>
        </p:txBody>
      </p:sp>
      <p:cxnSp>
        <p:nvCxnSpPr>
          <p:cNvPr id="222" name="Straight Connector 221"/>
          <p:cNvCxnSpPr/>
          <p:nvPr/>
        </p:nvCxnSpPr>
        <p:spPr>
          <a:xfrm flipV="1">
            <a:off x="4669557" y="2716732"/>
            <a:ext cx="0" cy="367002"/>
          </a:xfrm>
          <a:prstGeom prst="line">
            <a:avLst/>
          </a:prstGeom>
          <a:noFill/>
          <a:ln w="25400" cap="rnd" cmpd="sng" algn="ctr">
            <a:solidFill>
              <a:srgbClr val="FFFFFF">
                <a:lumMod val="65000"/>
              </a:srgbClr>
            </a:solidFill>
            <a:prstDash val="sysDot"/>
          </a:ln>
          <a:effectLst/>
        </p:spPr>
      </p:cxnSp>
      <p:grpSp>
        <p:nvGrpSpPr>
          <p:cNvPr id="223" name="Group 222"/>
          <p:cNvGrpSpPr/>
          <p:nvPr/>
        </p:nvGrpSpPr>
        <p:grpSpPr>
          <a:xfrm>
            <a:off x="2572376" y="3229974"/>
            <a:ext cx="875810" cy="508838"/>
            <a:chOff x="2249251" y="3540072"/>
            <a:chExt cx="875810" cy="508837"/>
          </a:xfrm>
        </p:grpSpPr>
        <p:cxnSp>
          <p:nvCxnSpPr>
            <p:cNvPr id="224" name="Straight Connector 223"/>
            <p:cNvCxnSpPr/>
            <p:nvPr/>
          </p:nvCxnSpPr>
          <p:spPr>
            <a:xfrm flipH="1">
              <a:off x="2842551" y="3540072"/>
              <a:ext cx="282510" cy="155878"/>
            </a:xfrm>
            <a:prstGeom prst="line">
              <a:avLst/>
            </a:prstGeom>
            <a:noFill/>
            <a:ln w="25400" cap="rnd" cmpd="sng" algn="ctr">
              <a:solidFill>
                <a:srgbClr val="FFFFFF">
                  <a:lumMod val="65000"/>
                </a:srgbClr>
              </a:solidFill>
              <a:prstDash val="sysDot"/>
            </a:ln>
            <a:effectLst/>
          </p:spPr>
        </p:cxnSp>
        <p:grpSp>
          <p:nvGrpSpPr>
            <p:cNvPr id="225" name="Group 224"/>
            <p:cNvGrpSpPr/>
            <p:nvPr/>
          </p:nvGrpSpPr>
          <p:grpSpPr>
            <a:xfrm>
              <a:off x="2249251" y="3540072"/>
              <a:ext cx="697627" cy="508837"/>
              <a:chOff x="2249251" y="3540072"/>
              <a:chExt cx="697627" cy="508837"/>
            </a:xfrm>
          </p:grpSpPr>
          <p:pic>
            <p:nvPicPr>
              <p:cNvPr id="226" name="Picture 225" descr="vital_monito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51195" y="3540072"/>
                <a:ext cx="491354" cy="311755"/>
              </a:xfrm>
              <a:prstGeom prst="rect">
                <a:avLst/>
              </a:prstGeom>
            </p:spPr>
          </p:pic>
          <p:sp>
            <p:nvSpPr>
              <p:cNvPr id="227" name="TextBox 226"/>
              <p:cNvSpPr txBox="1"/>
              <p:nvPr/>
            </p:nvSpPr>
            <p:spPr>
              <a:xfrm>
                <a:off x="2249251" y="3802688"/>
                <a:ext cx="697627" cy="246221"/>
              </a:xfrm>
              <a:prstGeom prst="rect">
                <a:avLst/>
              </a:prstGeom>
              <a:noFill/>
            </p:spPr>
            <p:txBody>
              <a:bodyPr wrap="none" rtlCol="0">
                <a:spAutoFit/>
              </a:bodyPr>
              <a:lstStyle/>
              <a:p>
                <a:pPr algn="ctr" defTabSz="457162">
                  <a:defRPr/>
                </a:pPr>
                <a:r>
                  <a:rPr lang="ja-JP" altLang="en-US" sz="1000" kern="0" dirty="0" smtClean="0">
                    <a:solidFill>
                      <a:srgbClr val="2968AF">
                        <a:lumMod val="50000"/>
                      </a:srgbClr>
                    </a:solidFill>
                    <a:latin typeface="MS PGothic" charset="-128"/>
                    <a:ea typeface="MS PGothic" charset="-128"/>
                    <a:cs typeface="MS PGothic" charset="-128"/>
                  </a:rPr>
                  <a:t>医療機器</a:t>
                </a:r>
                <a:endParaRPr lang="en-US" sz="1000" kern="0" dirty="0">
                  <a:solidFill>
                    <a:srgbClr val="2968AF">
                      <a:lumMod val="50000"/>
                    </a:srgbClr>
                  </a:solidFill>
                  <a:latin typeface="MS PGothic" charset="-128"/>
                  <a:ea typeface="MS PGothic" charset="-128"/>
                  <a:cs typeface="MS PGothic" charset="-128"/>
                </a:endParaRPr>
              </a:p>
            </p:txBody>
          </p:sp>
        </p:grpSp>
      </p:grpSp>
      <p:cxnSp>
        <p:nvCxnSpPr>
          <p:cNvPr id="228" name="Straight Connector 227"/>
          <p:cNvCxnSpPr/>
          <p:nvPr/>
        </p:nvCxnSpPr>
        <p:spPr>
          <a:xfrm flipV="1">
            <a:off x="3588440" y="2671813"/>
            <a:ext cx="0" cy="376532"/>
          </a:xfrm>
          <a:prstGeom prst="line">
            <a:avLst/>
          </a:prstGeom>
          <a:noFill/>
          <a:ln w="25400" cap="rnd" cmpd="sng" algn="ctr">
            <a:solidFill>
              <a:srgbClr val="FFFFFF">
                <a:lumMod val="65000"/>
              </a:srgbClr>
            </a:solidFill>
            <a:prstDash val="sysDot"/>
          </a:ln>
          <a:effectLst/>
        </p:spPr>
      </p:cxnSp>
      <p:cxnSp>
        <p:nvCxnSpPr>
          <p:cNvPr id="229" name="Straight Connector 228"/>
          <p:cNvCxnSpPr/>
          <p:nvPr/>
        </p:nvCxnSpPr>
        <p:spPr>
          <a:xfrm flipV="1">
            <a:off x="4677818" y="2093833"/>
            <a:ext cx="0" cy="367002"/>
          </a:xfrm>
          <a:prstGeom prst="line">
            <a:avLst/>
          </a:prstGeom>
          <a:noFill/>
          <a:ln w="25400" cap="rnd" cmpd="sng" algn="ctr">
            <a:solidFill>
              <a:srgbClr val="FFFFFF">
                <a:lumMod val="65000"/>
              </a:srgbClr>
            </a:solidFill>
            <a:prstDash val="sysDot"/>
          </a:ln>
          <a:effectLst/>
        </p:spPr>
      </p:cxnSp>
      <p:cxnSp>
        <p:nvCxnSpPr>
          <p:cNvPr id="230" name="Straight Connector 229"/>
          <p:cNvCxnSpPr>
            <a:stCxn id="233" idx="0"/>
            <a:endCxn id="257" idx="17"/>
          </p:cNvCxnSpPr>
          <p:nvPr/>
        </p:nvCxnSpPr>
        <p:spPr>
          <a:xfrm flipH="1" flipV="1">
            <a:off x="4467145" y="1611212"/>
            <a:ext cx="207311" cy="278829"/>
          </a:xfrm>
          <a:prstGeom prst="line">
            <a:avLst/>
          </a:prstGeom>
          <a:noFill/>
          <a:ln w="25400" cap="rnd" cmpd="sng" algn="ctr">
            <a:solidFill>
              <a:srgbClr val="FFFFFF">
                <a:lumMod val="65000"/>
              </a:srgbClr>
            </a:solidFill>
            <a:prstDash val="sysDot"/>
          </a:ln>
          <a:effectLst/>
        </p:spPr>
      </p:cxnSp>
      <p:cxnSp>
        <p:nvCxnSpPr>
          <p:cNvPr id="231" name="Straight Connector 230"/>
          <p:cNvCxnSpPr>
            <a:stCxn id="233" idx="0"/>
            <a:endCxn id="260" idx="3"/>
          </p:cNvCxnSpPr>
          <p:nvPr/>
        </p:nvCxnSpPr>
        <p:spPr>
          <a:xfrm flipV="1">
            <a:off x="4674454" y="1682916"/>
            <a:ext cx="194450" cy="207125"/>
          </a:xfrm>
          <a:prstGeom prst="line">
            <a:avLst/>
          </a:prstGeom>
          <a:noFill/>
          <a:ln w="25400" cap="rnd" cmpd="sng" algn="ctr">
            <a:solidFill>
              <a:srgbClr val="FFFFFF">
                <a:lumMod val="65000"/>
              </a:srgbClr>
            </a:solidFill>
            <a:prstDash val="sysDot"/>
          </a:ln>
          <a:effectLst/>
        </p:spPr>
      </p:cxnSp>
      <p:grpSp>
        <p:nvGrpSpPr>
          <p:cNvPr id="232" name="Group 231"/>
          <p:cNvGrpSpPr/>
          <p:nvPr/>
        </p:nvGrpSpPr>
        <p:grpSpPr>
          <a:xfrm>
            <a:off x="4480088" y="1890041"/>
            <a:ext cx="388734" cy="401729"/>
            <a:chOff x="6326309" y="2868954"/>
            <a:chExt cx="1188720" cy="1188720"/>
          </a:xfrm>
        </p:grpSpPr>
        <p:sp>
          <p:nvSpPr>
            <p:cNvPr id="233" name="Oval 232"/>
            <p:cNvSpPr/>
            <p:nvPr/>
          </p:nvSpPr>
          <p:spPr>
            <a:xfrm>
              <a:off x="6326309" y="2868954"/>
              <a:ext cx="1188720" cy="1188720"/>
            </a:xfrm>
            <a:prstGeom prst="ellipse">
              <a:avLst/>
            </a:prstGeom>
            <a:solidFill>
              <a:srgbClr val="125F8B"/>
            </a:solidFill>
            <a:ln w="25400" cap="flat" cmpd="sng" algn="ctr">
              <a:noFill/>
              <a:prstDash val="solid"/>
            </a:ln>
            <a:effectLst/>
          </p:spPr>
          <p:txBody>
            <a:bodyPr lIns="121899" tIns="60949" rIns="121899" bIns="60949" rtlCol="0" anchor="ctr"/>
            <a:lstStyle/>
            <a:p>
              <a:pPr algn="ctr" defTabSz="914324" fontAlgn="auto">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grpSp>
          <p:nvGrpSpPr>
            <p:cNvPr id="234" name="Group 157"/>
            <p:cNvGrpSpPr>
              <a:grpSpLocks noChangeAspect="1"/>
            </p:cNvGrpSpPr>
            <p:nvPr/>
          </p:nvGrpSpPr>
          <p:grpSpPr>
            <a:xfrm>
              <a:off x="6551527" y="3234192"/>
              <a:ext cx="738285" cy="458244"/>
              <a:chOff x="13636625" y="1373188"/>
              <a:chExt cx="1330325" cy="825500"/>
            </a:xfrm>
            <a:solidFill>
              <a:srgbClr val="8E909E"/>
            </a:solidFill>
            <a:effectLst>
              <a:outerShdw blurRad="50800" dist="12700" dir="5400000" algn="t" rotWithShape="0">
                <a:prstClr val="black">
                  <a:alpha val="40000"/>
                </a:prstClr>
              </a:outerShdw>
            </a:effectLst>
          </p:grpSpPr>
          <p:sp>
            <p:nvSpPr>
              <p:cNvPr id="235"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36"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37"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38"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39"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40"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41"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42"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43"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44"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45"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46"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47"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48"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49"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50"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51"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52"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53"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54"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255"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grpSp>
      </p:grpSp>
      <p:grpSp>
        <p:nvGrpSpPr>
          <p:cNvPr id="256" name="Group 255"/>
          <p:cNvGrpSpPr/>
          <p:nvPr/>
        </p:nvGrpSpPr>
        <p:grpSpPr>
          <a:xfrm>
            <a:off x="4199317" y="1466806"/>
            <a:ext cx="443536" cy="205082"/>
            <a:chOff x="7389842" y="3347780"/>
            <a:chExt cx="267264" cy="123546"/>
          </a:xfrm>
          <a:solidFill>
            <a:srgbClr val="125F8B"/>
          </a:solidFill>
          <a:effectLst>
            <a:outerShdw blurRad="50800" dist="12700" dir="5400000" algn="t" rotWithShape="0">
              <a:prstClr val="black">
                <a:alpha val="40000"/>
              </a:prstClr>
            </a:outerShdw>
          </a:effectLst>
        </p:grpSpPr>
        <p:sp>
          <p:nvSpPr>
            <p:cNvPr id="257" name="Freeform 15"/>
            <p:cNvSpPr>
              <a:spLocks noEditPoints="1"/>
            </p:cNvSpPr>
            <p:nvPr/>
          </p:nvSpPr>
          <p:spPr bwMode="auto">
            <a:xfrm>
              <a:off x="7389842" y="3413040"/>
              <a:ext cx="267264" cy="58286"/>
            </a:xfrm>
            <a:custGeom>
              <a:avLst/>
              <a:gdLst>
                <a:gd name="T0" fmla="*/ 20 w 1353"/>
                <a:gd name="T1" fmla="*/ 295 h 295"/>
                <a:gd name="T2" fmla="*/ 20 w 1353"/>
                <a:gd name="T3" fmla="*/ 0 h 295"/>
                <a:gd name="T4" fmla="*/ 1353 w 1353"/>
                <a:gd name="T5" fmla="*/ 275 h 295"/>
                <a:gd name="T6" fmla="*/ 1006 w 1353"/>
                <a:gd name="T7" fmla="*/ 110 h 295"/>
                <a:gd name="T8" fmla="*/ 1063 w 1353"/>
                <a:gd name="T9" fmla="*/ 72 h 295"/>
                <a:gd name="T10" fmla="*/ 252 w 1353"/>
                <a:gd name="T11" fmla="*/ 110 h 295"/>
                <a:gd name="T12" fmla="*/ 310 w 1353"/>
                <a:gd name="T13" fmla="*/ 72 h 295"/>
                <a:gd name="T14" fmla="*/ 346 w 1353"/>
                <a:gd name="T15" fmla="*/ 110 h 295"/>
                <a:gd name="T16" fmla="*/ 404 w 1353"/>
                <a:gd name="T17" fmla="*/ 72 h 295"/>
                <a:gd name="T18" fmla="*/ 440 w 1353"/>
                <a:gd name="T19" fmla="*/ 110 h 295"/>
                <a:gd name="T20" fmla="*/ 498 w 1353"/>
                <a:gd name="T21" fmla="*/ 72 h 295"/>
                <a:gd name="T22" fmla="*/ 535 w 1353"/>
                <a:gd name="T23" fmla="*/ 110 h 295"/>
                <a:gd name="T24" fmla="*/ 592 w 1353"/>
                <a:gd name="T25" fmla="*/ 72 h 295"/>
                <a:gd name="T26" fmla="*/ 629 w 1353"/>
                <a:gd name="T27" fmla="*/ 110 h 295"/>
                <a:gd name="T28" fmla="*/ 686 w 1353"/>
                <a:gd name="T29" fmla="*/ 72 h 295"/>
                <a:gd name="T30" fmla="*/ 723 w 1353"/>
                <a:gd name="T31" fmla="*/ 110 h 295"/>
                <a:gd name="T32" fmla="*/ 781 w 1353"/>
                <a:gd name="T33" fmla="*/ 72 h 295"/>
                <a:gd name="T34" fmla="*/ 817 w 1353"/>
                <a:gd name="T35" fmla="*/ 110 h 295"/>
                <a:gd name="T36" fmla="*/ 875 w 1353"/>
                <a:gd name="T37" fmla="*/ 72 h 295"/>
                <a:gd name="T38" fmla="*/ 911 w 1353"/>
                <a:gd name="T39" fmla="*/ 110 h 295"/>
                <a:gd name="T40" fmla="*/ 969 w 1353"/>
                <a:gd name="T41" fmla="*/ 72 h 295"/>
                <a:gd name="T42" fmla="*/ 1100 w 1353"/>
                <a:gd name="T43" fmla="*/ 110 h 295"/>
                <a:gd name="T44" fmla="*/ 1157 w 1353"/>
                <a:gd name="T45" fmla="*/ 72 h 295"/>
                <a:gd name="T46" fmla="*/ 1194 w 1353"/>
                <a:gd name="T47" fmla="*/ 110 h 295"/>
                <a:gd name="T48" fmla="*/ 1251 w 1353"/>
                <a:gd name="T49" fmla="*/ 72 h 295"/>
                <a:gd name="T50" fmla="*/ 1004 w 1353"/>
                <a:gd name="T51" fmla="*/ 207 h 295"/>
                <a:gd name="T52" fmla="*/ 1062 w 1353"/>
                <a:gd name="T53" fmla="*/ 169 h 295"/>
                <a:gd name="T54" fmla="*/ 251 w 1353"/>
                <a:gd name="T55" fmla="*/ 207 h 295"/>
                <a:gd name="T56" fmla="*/ 309 w 1353"/>
                <a:gd name="T57" fmla="*/ 169 h 295"/>
                <a:gd name="T58" fmla="*/ 345 w 1353"/>
                <a:gd name="T59" fmla="*/ 207 h 295"/>
                <a:gd name="T60" fmla="*/ 403 w 1353"/>
                <a:gd name="T61" fmla="*/ 169 h 295"/>
                <a:gd name="T62" fmla="*/ 439 w 1353"/>
                <a:gd name="T63" fmla="*/ 207 h 295"/>
                <a:gd name="T64" fmla="*/ 497 w 1353"/>
                <a:gd name="T65" fmla="*/ 169 h 295"/>
                <a:gd name="T66" fmla="*/ 534 w 1353"/>
                <a:gd name="T67" fmla="*/ 207 h 295"/>
                <a:gd name="T68" fmla="*/ 591 w 1353"/>
                <a:gd name="T69" fmla="*/ 169 h 295"/>
                <a:gd name="T70" fmla="*/ 628 w 1353"/>
                <a:gd name="T71" fmla="*/ 207 h 295"/>
                <a:gd name="T72" fmla="*/ 685 w 1353"/>
                <a:gd name="T73" fmla="*/ 169 h 295"/>
                <a:gd name="T74" fmla="*/ 722 w 1353"/>
                <a:gd name="T75" fmla="*/ 207 h 295"/>
                <a:gd name="T76" fmla="*/ 779 w 1353"/>
                <a:gd name="T77" fmla="*/ 169 h 295"/>
                <a:gd name="T78" fmla="*/ 816 w 1353"/>
                <a:gd name="T79" fmla="*/ 207 h 295"/>
                <a:gd name="T80" fmla="*/ 874 w 1353"/>
                <a:gd name="T81" fmla="*/ 169 h 295"/>
                <a:gd name="T82" fmla="*/ 910 w 1353"/>
                <a:gd name="T83" fmla="*/ 207 h 295"/>
                <a:gd name="T84" fmla="*/ 968 w 1353"/>
                <a:gd name="T85" fmla="*/ 169 h 295"/>
                <a:gd name="T86" fmla="*/ 1099 w 1353"/>
                <a:gd name="T87" fmla="*/ 207 h 295"/>
                <a:gd name="T88" fmla="*/ 1156 w 1353"/>
                <a:gd name="T89" fmla="*/ 169 h 295"/>
                <a:gd name="T90" fmla="*/ 1193 w 1353"/>
                <a:gd name="T91" fmla="*/ 207 h 295"/>
                <a:gd name="T92" fmla="*/ 1250 w 1353"/>
                <a:gd name="T93" fmla="*/ 169 h 295"/>
                <a:gd name="T94" fmla="*/ 115 w 1353"/>
                <a:gd name="T95" fmla="*/ 17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3" h="295">
                  <a:moveTo>
                    <a:pt x="1353" y="275"/>
                  </a:moveTo>
                  <a:cubicBezTo>
                    <a:pt x="1353" y="286"/>
                    <a:pt x="1344" y="295"/>
                    <a:pt x="1333" y="295"/>
                  </a:cubicBezTo>
                  <a:cubicBezTo>
                    <a:pt x="20" y="295"/>
                    <a:pt x="20" y="295"/>
                    <a:pt x="20" y="295"/>
                  </a:cubicBezTo>
                  <a:cubicBezTo>
                    <a:pt x="9" y="295"/>
                    <a:pt x="0" y="286"/>
                    <a:pt x="0" y="275"/>
                  </a:cubicBezTo>
                  <a:cubicBezTo>
                    <a:pt x="0" y="20"/>
                    <a:pt x="0" y="20"/>
                    <a:pt x="0" y="20"/>
                  </a:cubicBezTo>
                  <a:cubicBezTo>
                    <a:pt x="0" y="9"/>
                    <a:pt x="9" y="0"/>
                    <a:pt x="20" y="0"/>
                  </a:cubicBezTo>
                  <a:cubicBezTo>
                    <a:pt x="1333" y="0"/>
                    <a:pt x="1333" y="0"/>
                    <a:pt x="1333" y="0"/>
                  </a:cubicBezTo>
                  <a:cubicBezTo>
                    <a:pt x="1344" y="0"/>
                    <a:pt x="1353" y="9"/>
                    <a:pt x="1353" y="20"/>
                  </a:cubicBezTo>
                  <a:lnTo>
                    <a:pt x="1353" y="275"/>
                  </a:lnTo>
                  <a:close/>
                  <a:moveTo>
                    <a:pt x="1063" y="72"/>
                  </a:moveTo>
                  <a:cubicBezTo>
                    <a:pt x="1006" y="72"/>
                    <a:pt x="1006" y="72"/>
                    <a:pt x="1006" y="72"/>
                  </a:cubicBezTo>
                  <a:cubicBezTo>
                    <a:pt x="1006" y="110"/>
                    <a:pt x="1006" y="110"/>
                    <a:pt x="1006" y="110"/>
                  </a:cubicBezTo>
                  <a:cubicBezTo>
                    <a:pt x="1032" y="125"/>
                    <a:pt x="1032" y="125"/>
                    <a:pt x="1032" y="125"/>
                  </a:cubicBezTo>
                  <a:cubicBezTo>
                    <a:pt x="1063" y="110"/>
                    <a:pt x="1063" y="110"/>
                    <a:pt x="1063" y="110"/>
                  </a:cubicBezTo>
                  <a:lnTo>
                    <a:pt x="1063" y="72"/>
                  </a:lnTo>
                  <a:close/>
                  <a:moveTo>
                    <a:pt x="310" y="72"/>
                  </a:moveTo>
                  <a:cubicBezTo>
                    <a:pt x="252" y="72"/>
                    <a:pt x="252" y="72"/>
                    <a:pt x="252" y="72"/>
                  </a:cubicBezTo>
                  <a:cubicBezTo>
                    <a:pt x="252" y="110"/>
                    <a:pt x="252" y="110"/>
                    <a:pt x="252" y="110"/>
                  </a:cubicBezTo>
                  <a:cubicBezTo>
                    <a:pt x="279" y="125"/>
                    <a:pt x="279" y="125"/>
                    <a:pt x="279" y="125"/>
                  </a:cubicBezTo>
                  <a:cubicBezTo>
                    <a:pt x="310" y="110"/>
                    <a:pt x="310" y="110"/>
                    <a:pt x="310" y="110"/>
                  </a:cubicBezTo>
                  <a:lnTo>
                    <a:pt x="310" y="72"/>
                  </a:lnTo>
                  <a:close/>
                  <a:moveTo>
                    <a:pt x="404" y="72"/>
                  </a:moveTo>
                  <a:cubicBezTo>
                    <a:pt x="346" y="72"/>
                    <a:pt x="346" y="72"/>
                    <a:pt x="346" y="72"/>
                  </a:cubicBezTo>
                  <a:cubicBezTo>
                    <a:pt x="346" y="110"/>
                    <a:pt x="346" y="110"/>
                    <a:pt x="346" y="110"/>
                  </a:cubicBezTo>
                  <a:cubicBezTo>
                    <a:pt x="373" y="125"/>
                    <a:pt x="373" y="125"/>
                    <a:pt x="373" y="125"/>
                  </a:cubicBezTo>
                  <a:cubicBezTo>
                    <a:pt x="404" y="110"/>
                    <a:pt x="404" y="110"/>
                    <a:pt x="404" y="110"/>
                  </a:cubicBezTo>
                  <a:lnTo>
                    <a:pt x="404" y="72"/>
                  </a:lnTo>
                  <a:close/>
                  <a:moveTo>
                    <a:pt x="498" y="72"/>
                  </a:moveTo>
                  <a:cubicBezTo>
                    <a:pt x="440" y="72"/>
                    <a:pt x="440" y="72"/>
                    <a:pt x="440" y="72"/>
                  </a:cubicBezTo>
                  <a:cubicBezTo>
                    <a:pt x="440" y="110"/>
                    <a:pt x="440" y="110"/>
                    <a:pt x="440" y="110"/>
                  </a:cubicBezTo>
                  <a:cubicBezTo>
                    <a:pt x="467" y="125"/>
                    <a:pt x="467" y="125"/>
                    <a:pt x="467" y="125"/>
                  </a:cubicBezTo>
                  <a:cubicBezTo>
                    <a:pt x="498" y="110"/>
                    <a:pt x="498" y="110"/>
                    <a:pt x="498" y="110"/>
                  </a:cubicBezTo>
                  <a:lnTo>
                    <a:pt x="498" y="72"/>
                  </a:lnTo>
                  <a:close/>
                  <a:moveTo>
                    <a:pt x="592" y="72"/>
                  </a:moveTo>
                  <a:cubicBezTo>
                    <a:pt x="535" y="72"/>
                    <a:pt x="535" y="72"/>
                    <a:pt x="535" y="72"/>
                  </a:cubicBezTo>
                  <a:cubicBezTo>
                    <a:pt x="535" y="110"/>
                    <a:pt x="535" y="110"/>
                    <a:pt x="535" y="110"/>
                  </a:cubicBezTo>
                  <a:cubicBezTo>
                    <a:pt x="562" y="125"/>
                    <a:pt x="562" y="125"/>
                    <a:pt x="562" y="125"/>
                  </a:cubicBezTo>
                  <a:cubicBezTo>
                    <a:pt x="592" y="110"/>
                    <a:pt x="592" y="110"/>
                    <a:pt x="592" y="110"/>
                  </a:cubicBezTo>
                  <a:lnTo>
                    <a:pt x="592" y="72"/>
                  </a:lnTo>
                  <a:close/>
                  <a:moveTo>
                    <a:pt x="686" y="72"/>
                  </a:moveTo>
                  <a:cubicBezTo>
                    <a:pt x="629" y="72"/>
                    <a:pt x="629" y="72"/>
                    <a:pt x="629" y="72"/>
                  </a:cubicBezTo>
                  <a:cubicBezTo>
                    <a:pt x="629" y="110"/>
                    <a:pt x="629" y="110"/>
                    <a:pt x="629" y="110"/>
                  </a:cubicBezTo>
                  <a:cubicBezTo>
                    <a:pt x="656" y="125"/>
                    <a:pt x="656" y="125"/>
                    <a:pt x="656" y="125"/>
                  </a:cubicBezTo>
                  <a:cubicBezTo>
                    <a:pt x="686" y="110"/>
                    <a:pt x="686" y="110"/>
                    <a:pt x="686" y="110"/>
                  </a:cubicBezTo>
                  <a:lnTo>
                    <a:pt x="686" y="72"/>
                  </a:lnTo>
                  <a:close/>
                  <a:moveTo>
                    <a:pt x="781" y="72"/>
                  </a:moveTo>
                  <a:cubicBezTo>
                    <a:pt x="723" y="72"/>
                    <a:pt x="723" y="72"/>
                    <a:pt x="723" y="72"/>
                  </a:cubicBezTo>
                  <a:cubicBezTo>
                    <a:pt x="723" y="110"/>
                    <a:pt x="723" y="110"/>
                    <a:pt x="723" y="110"/>
                  </a:cubicBezTo>
                  <a:cubicBezTo>
                    <a:pt x="750" y="125"/>
                    <a:pt x="750" y="125"/>
                    <a:pt x="750" y="125"/>
                  </a:cubicBezTo>
                  <a:cubicBezTo>
                    <a:pt x="781" y="110"/>
                    <a:pt x="781" y="110"/>
                    <a:pt x="781" y="110"/>
                  </a:cubicBezTo>
                  <a:lnTo>
                    <a:pt x="781" y="72"/>
                  </a:lnTo>
                  <a:close/>
                  <a:moveTo>
                    <a:pt x="875" y="72"/>
                  </a:moveTo>
                  <a:cubicBezTo>
                    <a:pt x="817" y="72"/>
                    <a:pt x="817" y="72"/>
                    <a:pt x="817" y="72"/>
                  </a:cubicBezTo>
                  <a:cubicBezTo>
                    <a:pt x="817" y="110"/>
                    <a:pt x="817" y="110"/>
                    <a:pt x="817" y="110"/>
                  </a:cubicBezTo>
                  <a:cubicBezTo>
                    <a:pt x="844" y="125"/>
                    <a:pt x="844" y="125"/>
                    <a:pt x="844" y="125"/>
                  </a:cubicBezTo>
                  <a:cubicBezTo>
                    <a:pt x="875" y="110"/>
                    <a:pt x="875" y="110"/>
                    <a:pt x="875" y="110"/>
                  </a:cubicBezTo>
                  <a:lnTo>
                    <a:pt x="875" y="72"/>
                  </a:lnTo>
                  <a:close/>
                  <a:moveTo>
                    <a:pt x="969" y="72"/>
                  </a:moveTo>
                  <a:cubicBezTo>
                    <a:pt x="911" y="72"/>
                    <a:pt x="911" y="72"/>
                    <a:pt x="911" y="72"/>
                  </a:cubicBezTo>
                  <a:cubicBezTo>
                    <a:pt x="911" y="110"/>
                    <a:pt x="911" y="110"/>
                    <a:pt x="911" y="110"/>
                  </a:cubicBezTo>
                  <a:cubicBezTo>
                    <a:pt x="938" y="125"/>
                    <a:pt x="938" y="125"/>
                    <a:pt x="938" y="125"/>
                  </a:cubicBezTo>
                  <a:cubicBezTo>
                    <a:pt x="969" y="110"/>
                    <a:pt x="969" y="110"/>
                    <a:pt x="969" y="110"/>
                  </a:cubicBezTo>
                  <a:lnTo>
                    <a:pt x="969" y="72"/>
                  </a:lnTo>
                  <a:close/>
                  <a:moveTo>
                    <a:pt x="1157" y="72"/>
                  </a:moveTo>
                  <a:cubicBezTo>
                    <a:pt x="1100" y="72"/>
                    <a:pt x="1100" y="72"/>
                    <a:pt x="1100" y="72"/>
                  </a:cubicBezTo>
                  <a:cubicBezTo>
                    <a:pt x="1100" y="110"/>
                    <a:pt x="1100" y="110"/>
                    <a:pt x="1100" y="110"/>
                  </a:cubicBezTo>
                  <a:cubicBezTo>
                    <a:pt x="1127" y="125"/>
                    <a:pt x="1127" y="125"/>
                    <a:pt x="1127" y="125"/>
                  </a:cubicBezTo>
                  <a:cubicBezTo>
                    <a:pt x="1157" y="110"/>
                    <a:pt x="1157" y="110"/>
                    <a:pt x="1157" y="110"/>
                  </a:cubicBezTo>
                  <a:lnTo>
                    <a:pt x="1157" y="72"/>
                  </a:lnTo>
                  <a:close/>
                  <a:moveTo>
                    <a:pt x="1251" y="72"/>
                  </a:moveTo>
                  <a:cubicBezTo>
                    <a:pt x="1194" y="72"/>
                    <a:pt x="1194" y="72"/>
                    <a:pt x="1194" y="72"/>
                  </a:cubicBezTo>
                  <a:cubicBezTo>
                    <a:pt x="1194" y="110"/>
                    <a:pt x="1194" y="110"/>
                    <a:pt x="1194" y="110"/>
                  </a:cubicBezTo>
                  <a:cubicBezTo>
                    <a:pt x="1221" y="125"/>
                    <a:pt x="1221" y="125"/>
                    <a:pt x="1221" y="125"/>
                  </a:cubicBezTo>
                  <a:cubicBezTo>
                    <a:pt x="1251" y="110"/>
                    <a:pt x="1251" y="110"/>
                    <a:pt x="1251" y="110"/>
                  </a:cubicBezTo>
                  <a:lnTo>
                    <a:pt x="1251" y="72"/>
                  </a:lnTo>
                  <a:close/>
                  <a:moveTo>
                    <a:pt x="1062" y="169"/>
                  </a:moveTo>
                  <a:cubicBezTo>
                    <a:pt x="1004" y="169"/>
                    <a:pt x="1004" y="169"/>
                    <a:pt x="1004" y="169"/>
                  </a:cubicBezTo>
                  <a:cubicBezTo>
                    <a:pt x="1004" y="207"/>
                    <a:pt x="1004" y="207"/>
                    <a:pt x="1004" y="207"/>
                  </a:cubicBezTo>
                  <a:cubicBezTo>
                    <a:pt x="1031" y="222"/>
                    <a:pt x="1031" y="222"/>
                    <a:pt x="1031" y="222"/>
                  </a:cubicBezTo>
                  <a:cubicBezTo>
                    <a:pt x="1062" y="207"/>
                    <a:pt x="1062" y="207"/>
                    <a:pt x="1062" y="207"/>
                  </a:cubicBezTo>
                  <a:lnTo>
                    <a:pt x="1062" y="169"/>
                  </a:lnTo>
                  <a:close/>
                  <a:moveTo>
                    <a:pt x="309" y="169"/>
                  </a:moveTo>
                  <a:cubicBezTo>
                    <a:pt x="251" y="169"/>
                    <a:pt x="251" y="169"/>
                    <a:pt x="251" y="169"/>
                  </a:cubicBezTo>
                  <a:cubicBezTo>
                    <a:pt x="251" y="207"/>
                    <a:pt x="251" y="207"/>
                    <a:pt x="251" y="207"/>
                  </a:cubicBezTo>
                  <a:cubicBezTo>
                    <a:pt x="278" y="222"/>
                    <a:pt x="278" y="222"/>
                    <a:pt x="278" y="222"/>
                  </a:cubicBezTo>
                  <a:cubicBezTo>
                    <a:pt x="309" y="207"/>
                    <a:pt x="309" y="207"/>
                    <a:pt x="309" y="207"/>
                  </a:cubicBezTo>
                  <a:lnTo>
                    <a:pt x="309" y="169"/>
                  </a:lnTo>
                  <a:close/>
                  <a:moveTo>
                    <a:pt x="403" y="169"/>
                  </a:moveTo>
                  <a:cubicBezTo>
                    <a:pt x="345" y="169"/>
                    <a:pt x="345" y="169"/>
                    <a:pt x="345" y="169"/>
                  </a:cubicBezTo>
                  <a:cubicBezTo>
                    <a:pt x="345" y="207"/>
                    <a:pt x="345" y="207"/>
                    <a:pt x="345" y="207"/>
                  </a:cubicBezTo>
                  <a:cubicBezTo>
                    <a:pt x="372" y="222"/>
                    <a:pt x="372" y="222"/>
                    <a:pt x="372" y="222"/>
                  </a:cubicBezTo>
                  <a:cubicBezTo>
                    <a:pt x="403" y="207"/>
                    <a:pt x="403" y="207"/>
                    <a:pt x="403" y="207"/>
                  </a:cubicBezTo>
                  <a:lnTo>
                    <a:pt x="403" y="169"/>
                  </a:lnTo>
                  <a:close/>
                  <a:moveTo>
                    <a:pt x="497" y="169"/>
                  </a:moveTo>
                  <a:cubicBezTo>
                    <a:pt x="439" y="169"/>
                    <a:pt x="439" y="169"/>
                    <a:pt x="439" y="169"/>
                  </a:cubicBezTo>
                  <a:cubicBezTo>
                    <a:pt x="439" y="207"/>
                    <a:pt x="439" y="207"/>
                    <a:pt x="439" y="207"/>
                  </a:cubicBezTo>
                  <a:cubicBezTo>
                    <a:pt x="466" y="222"/>
                    <a:pt x="466" y="222"/>
                    <a:pt x="466" y="222"/>
                  </a:cubicBezTo>
                  <a:cubicBezTo>
                    <a:pt x="497" y="207"/>
                    <a:pt x="497" y="207"/>
                    <a:pt x="497" y="207"/>
                  </a:cubicBezTo>
                  <a:lnTo>
                    <a:pt x="497" y="169"/>
                  </a:lnTo>
                  <a:close/>
                  <a:moveTo>
                    <a:pt x="591" y="169"/>
                  </a:moveTo>
                  <a:cubicBezTo>
                    <a:pt x="534" y="169"/>
                    <a:pt x="534" y="169"/>
                    <a:pt x="534" y="169"/>
                  </a:cubicBezTo>
                  <a:cubicBezTo>
                    <a:pt x="534" y="207"/>
                    <a:pt x="534" y="207"/>
                    <a:pt x="534" y="207"/>
                  </a:cubicBezTo>
                  <a:cubicBezTo>
                    <a:pt x="560" y="222"/>
                    <a:pt x="560" y="222"/>
                    <a:pt x="560" y="222"/>
                  </a:cubicBezTo>
                  <a:cubicBezTo>
                    <a:pt x="591" y="207"/>
                    <a:pt x="591" y="207"/>
                    <a:pt x="591" y="207"/>
                  </a:cubicBezTo>
                  <a:lnTo>
                    <a:pt x="591" y="169"/>
                  </a:lnTo>
                  <a:close/>
                  <a:moveTo>
                    <a:pt x="685" y="169"/>
                  </a:moveTo>
                  <a:cubicBezTo>
                    <a:pt x="628" y="169"/>
                    <a:pt x="628" y="169"/>
                    <a:pt x="628" y="169"/>
                  </a:cubicBezTo>
                  <a:cubicBezTo>
                    <a:pt x="628" y="207"/>
                    <a:pt x="628" y="207"/>
                    <a:pt x="628" y="207"/>
                  </a:cubicBezTo>
                  <a:cubicBezTo>
                    <a:pt x="655" y="222"/>
                    <a:pt x="655" y="222"/>
                    <a:pt x="655" y="222"/>
                  </a:cubicBezTo>
                  <a:cubicBezTo>
                    <a:pt x="685" y="207"/>
                    <a:pt x="685" y="207"/>
                    <a:pt x="685" y="207"/>
                  </a:cubicBezTo>
                  <a:lnTo>
                    <a:pt x="685" y="169"/>
                  </a:lnTo>
                  <a:close/>
                  <a:moveTo>
                    <a:pt x="779" y="169"/>
                  </a:moveTo>
                  <a:cubicBezTo>
                    <a:pt x="722" y="169"/>
                    <a:pt x="722" y="169"/>
                    <a:pt x="722" y="169"/>
                  </a:cubicBezTo>
                  <a:cubicBezTo>
                    <a:pt x="722" y="207"/>
                    <a:pt x="722" y="207"/>
                    <a:pt x="722" y="207"/>
                  </a:cubicBezTo>
                  <a:cubicBezTo>
                    <a:pt x="749" y="222"/>
                    <a:pt x="749" y="222"/>
                    <a:pt x="749" y="222"/>
                  </a:cubicBezTo>
                  <a:cubicBezTo>
                    <a:pt x="779" y="207"/>
                    <a:pt x="779" y="207"/>
                    <a:pt x="779" y="207"/>
                  </a:cubicBezTo>
                  <a:lnTo>
                    <a:pt x="779" y="169"/>
                  </a:lnTo>
                  <a:close/>
                  <a:moveTo>
                    <a:pt x="874" y="169"/>
                  </a:moveTo>
                  <a:cubicBezTo>
                    <a:pt x="816" y="169"/>
                    <a:pt x="816" y="169"/>
                    <a:pt x="816" y="169"/>
                  </a:cubicBezTo>
                  <a:cubicBezTo>
                    <a:pt x="816" y="207"/>
                    <a:pt x="816" y="207"/>
                    <a:pt x="816" y="207"/>
                  </a:cubicBezTo>
                  <a:cubicBezTo>
                    <a:pt x="843" y="222"/>
                    <a:pt x="843" y="222"/>
                    <a:pt x="843" y="222"/>
                  </a:cubicBezTo>
                  <a:cubicBezTo>
                    <a:pt x="874" y="207"/>
                    <a:pt x="874" y="207"/>
                    <a:pt x="874" y="207"/>
                  </a:cubicBezTo>
                  <a:lnTo>
                    <a:pt x="874" y="169"/>
                  </a:lnTo>
                  <a:close/>
                  <a:moveTo>
                    <a:pt x="968" y="169"/>
                  </a:moveTo>
                  <a:cubicBezTo>
                    <a:pt x="910" y="169"/>
                    <a:pt x="910" y="169"/>
                    <a:pt x="910" y="169"/>
                  </a:cubicBezTo>
                  <a:cubicBezTo>
                    <a:pt x="910" y="207"/>
                    <a:pt x="910" y="207"/>
                    <a:pt x="910" y="207"/>
                  </a:cubicBezTo>
                  <a:cubicBezTo>
                    <a:pt x="937" y="222"/>
                    <a:pt x="937" y="222"/>
                    <a:pt x="937" y="222"/>
                  </a:cubicBezTo>
                  <a:cubicBezTo>
                    <a:pt x="968" y="207"/>
                    <a:pt x="968" y="207"/>
                    <a:pt x="968" y="207"/>
                  </a:cubicBezTo>
                  <a:lnTo>
                    <a:pt x="968" y="169"/>
                  </a:lnTo>
                  <a:close/>
                  <a:moveTo>
                    <a:pt x="1156" y="169"/>
                  </a:moveTo>
                  <a:cubicBezTo>
                    <a:pt x="1099" y="169"/>
                    <a:pt x="1099" y="169"/>
                    <a:pt x="1099" y="169"/>
                  </a:cubicBezTo>
                  <a:cubicBezTo>
                    <a:pt x="1099" y="207"/>
                    <a:pt x="1099" y="207"/>
                    <a:pt x="1099" y="207"/>
                  </a:cubicBezTo>
                  <a:cubicBezTo>
                    <a:pt x="1125" y="222"/>
                    <a:pt x="1125" y="222"/>
                    <a:pt x="1125" y="222"/>
                  </a:cubicBezTo>
                  <a:cubicBezTo>
                    <a:pt x="1156" y="207"/>
                    <a:pt x="1156" y="207"/>
                    <a:pt x="1156" y="207"/>
                  </a:cubicBezTo>
                  <a:lnTo>
                    <a:pt x="1156" y="169"/>
                  </a:lnTo>
                  <a:close/>
                  <a:moveTo>
                    <a:pt x="1250" y="169"/>
                  </a:moveTo>
                  <a:cubicBezTo>
                    <a:pt x="1193" y="169"/>
                    <a:pt x="1193" y="169"/>
                    <a:pt x="1193" y="169"/>
                  </a:cubicBezTo>
                  <a:cubicBezTo>
                    <a:pt x="1193" y="207"/>
                    <a:pt x="1193" y="207"/>
                    <a:pt x="1193" y="207"/>
                  </a:cubicBezTo>
                  <a:cubicBezTo>
                    <a:pt x="1220" y="222"/>
                    <a:pt x="1220" y="222"/>
                    <a:pt x="1220" y="222"/>
                  </a:cubicBezTo>
                  <a:cubicBezTo>
                    <a:pt x="1250" y="207"/>
                    <a:pt x="1250" y="207"/>
                    <a:pt x="1250" y="207"/>
                  </a:cubicBezTo>
                  <a:lnTo>
                    <a:pt x="1250" y="169"/>
                  </a:lnTo>
                  <a:close/>
                  <a:moveTo>
                    <a:pt x="115" y="115"/>
                  </a:moveTo>
                  <a:cubicBezTo>
                    <a:pt x="99" y="115"/>
                    <a:pt x="85" y="129"/>
                    <a:pt x="85" y="145"/>
                  </a:cubicBezTo>
                  <a:cubicBezTo>
                    <a:pt x="85" y="162"/>
                    <a:pt x="99" y="175"/>
                    <a:pt x="115" y="175"/>
                  </a:cubicBezTo>
                  <a:cubicBezTo>
                    <a:pt x="132" y="175"/>
                    <a:pt x="145" y="162"/>
                    <a:pt x="145" y="145"/>
                  </a:cubicBezTo>
                  <a:cubicBezTo>
                    <a:pt x="145" y="129"/>
                    <a:pt x="132" y="115"/>
                    <a:pt x="115" y="115"/>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1218886">
                <a:defRPr/>
              </a:pPr>
              <a:endParaRPr lang="en-US" kern="0" dirty="0">
                <a:solidFill>
                  <a:srgbClr val="000000"/>
                </a:solidFill>
                <a:latin typeface="MS PGothic" charset="-128"/>
                <a:ea typeface="MS PGothic" charset="-128"/>
                <a:cs typeface="MS PGothic" charset="-128"/>
              </a:endParaRPr>
            </a:p>
          </p:txBody>
        </p:sp>
        <p:sp>
          <p:nvSpPr>
            <p:cNvPr id="258" name="Freeform 15"/>
            <p:cNvSpPr>
              <a:spLocks noEditPoints="1"/>
            </p:cNvSpPr>
            <p:nvPr/>
          </p:nvSpPr>
          <p:spPr bwMode="auto">
            <a:xfrm>
              <a:off x="7389842" y="3347780"/>
              <a:ext cx="267264" cy="58286"/>
            </a:xfrm>
            <a:custGeom>
              <a:avLst/>
              <a:gdLst>
                <a:gd name="T0" fmla="*/ 20 w 1353"/>
                <a:gd name="T1" fmla="*/ 295 h 295"/>
                <a:gd name="T2" fmla="*/ 20 w 1353"/>
                <a:gd name="T3" fmla="*/ 0 h 295"/>
                <a:gd name="T4" fmla="*/ 1353 w 1353"/>
                <a:gd name="T5" fmla="*/ 275 h 295"/>
                <a:gd name="T6" fmla="*/ 1006 w 1353"/>
                <a:gd name="T7" fmla="*/ 110 h 295"/>
                <a:gd name="T8" fmla="*/ 1063 w 1353"/>
                <a:gd name="T9" fmla="*/ 72 h 295"/>
                <a:gd name="T10" fmla="*/ 252 w 1353"/>
                <a:gd name="T11" fmla="*/ 110 h 295"/>
                <a:gd name="T12" fmla="*/ 310 w 1353"/>
                <a:gd name="T13" fmla="*/ 72 h 295"/>
                <a:gd name="T14" fmla="*/ 346 w 1353"/>
                <a:gd name="T15" fmla="*/ 110 h 295"/>
                <a:gd name="T16" fmla="*/ 404 w 1353"/>
                <a:gd name="T17" fmla="*/ 72 h 295"/>
                <a:gd name="T18" fmla="*/ 440 w 1353"/>
                <a:gd name="T19" fmla="*/ 110 h 295"/>
                <a:gd name="T20" fmla="*/ 498 w 1353"/>
                <a:gd name="T21" fmla="*/ 72 h 295"/>
                <a:gd name="T22" fmla="*/ 535 w 1353"/>
                <a:gd name="T23" fmla="*/ 110 h 295"/>
                <a:gd name="T24" fmla="*/ 592 w 1353"/>
                <a:gd name="T25" fmla="*/ 72 h 295"/>
                <a:gd name="T26" fmla="*/ 629 w 1353"/>
                <a:gd name="T27" fmla="*/ 110 h 295"/>
                <a:gd name="T28" fmla="*/ 686 w 1353"/>
                <a:gd name="T29" fmla="*/ 72 h 295"/>
                <a:gd name="T30" fmla="*/ 723 w 1353"/>
                <a:gd name="T31" fmla="*/ 110 h 295"/>
                <a:gd name="T32" fmla="*/ 781 w 1353"/>
                <a:gd name="T33" fmla="*/ 72 h 295"/>
                <a:gd name="T34" fmla="*/ 817 w 1353"/>
                <a:gd name="T35" fmla="*/ 110 h 295"/>
                <a:gd name="T36" fmla="*/ 875 w 1353"/>
                <a:gd name="T37" fmla="*/ 72 h 295"/>
                <a:gd name="T38" fmla="*/ 911 w 1353"/>
                <a:gd name="T39" fmla="*/ 110 h 295"/>
                <a:gd name="T40" fmla="*/ 969 w 1353"/>
                <a:gd name="T41" fmla="*/ 72 h 295"/>
                <a:gd name="T42" fmla="*/ 1100 w 1353"/>
                <a:gd name="T43" fmla="*/ 110 h 295"/>
                <a:gd name="T44" fmla="*/ 1157 w 1353"/>
                <a:gd name="T45" fmla="*/ 72 h 295"/>
                <a:gd name="T46" fmla="*/ 1194 w 1353"/>
                <a:gd name="T47" fmla="*/ 110 h 295"/>
                <a:gd name="T48" fmla="*/ 1251 w 1353"/>
                <a:gd name="T49" fmla="*/ 72 h 295"/>
                <a:gd name="T50" fmla="*/ 1004 w 1353"/>
                <a:gd name="T51" fmla="*/ 207 h 295"/>
                <a:gd name="T52" fmla="*/ 1062 w 1353"/>
                <a:gd name="T53" fmla="*/ 169 h 295"/>
                <a:gd name="T54" fmla="*/ 251 w 1353"/>
                <a:gd name="T55" fmla="*/ 207 h 295"/>
                <a:gd name="T56" fmla="*/ 309 w 1353"/>
                <a:gd name="T57" fmla="*/ 169 h 295"/>
                <a:gd name="T58" fmla="*/ 345 w 1353"/>
                <a:gd name="T59" fmla="*/ 207 h 295"/>
                <a:gd name="T60" fmla="*/ 403 w 1353"/>
                <a:gd name="T61" fmla="*/ 169 h 295"/>
                <a:gd name="T62" fmla="*/ 439 w 1353"/>
                <a:gd name="T63" fmla="*/ 207 h 295"/>
                <a:gd name="T64" fmla="*/ 497 w 1353"/>
                <a:gd name="T65" fmla="*/ 169 h 295"/>
                <a:gd name="T66" fmla="*/ 534 w 1353"/>
                <a:gd name="T67" fmla="*/ 207 h 295"/>
                <a:gd name="T68" fmla="*/ 591 w 1353"/>
                <a:gd name="T69" fmla="*/ 169 h 295"/>
                <a:gd name="T70" fmla="*/ 628 w 1353"/>
                <a:gd name="T71" fmla="*/ 207 h 295"/>
                <a:gd name="T72" fmla="*/ 685 w 1353"/>
                <a:gd name="T73" fmla="*/ 169 h 295"/>
                <a:gd name="T74" fmla="*/ 722 w 1353"/>
                <a:gd name="T75" fmla="*/ 207 h 295"/>
                <a:gd name="T76" fmla="*/ 779 w 1353"/>
                <a:gd name="T77" fmla="*/ 169 h 295"/>
                <a:gd name="T78" fmla="*/ 816 w 1353"/>
                <a:gd name="T79" fmla="*/ 207 h 295"/>
                <a:gd name="T80" fmla="*/ 874 w 1353"/>
                <a:gd name="T81" fmla="*/ 169 h 295"/>
                <a:gd name="T82" fmla="*/ 910 w 1353"/>
                <a:gd name="T83" fmla="*/ 207 h 295"/>
                <a:gd name="T84" fmla="*/ 968 w 1353"/>
                <a:gd name="T85" fmla="*/ 169 h 295"/>
                <a:gd name="T86" fmla="*/ 1099 w 1353"/>
                <a:gd name="T87" fmla="*/ 207 h 295"/>
                <a:gd name="T88" fmla="*/ 1156 w 1353"/>
                <a:gd name="T89" fmla="*/ 169 h 295"/>
                <a:gd name="T90" fmla="*/ 1193 w 1353"/>
                <a:gd name="T91" fmla="*/ 207 h 295"/>
                <a:gd name="T92" fmla="*/ 1250 w 1353"/>
                <a:gd name="T93" fmla="*/ 169 h 295"/>
                <a:gd name="T94" fmla="*/ 115 w 1353"/>
                <a:gd name="T95" fmla="*/ 17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3" h="295">
                  <a:moveTo>
                    <a:pt x="1353" y="275"/>
                  </a:moveTo>
                  <a:cubicBezTo>
                    <a:pt x="1353" y="286"/>
                    <a:pt x="1344" y="295"/>
                    <a:pt x="1333" y="295"/>
                  </a:cubicBezTo>
                  <a:cubicBezTo>
                    <a:pt x="20" y="295"/>
                    <a:pt x="20" y="295"/>
                    <a:pt x="20" y="295"/>
                  </a:cubicBezTo>
                  <a:cubicBezTo>
                    <a:pt x="9" y="295"/>
                    <a:pt x="0" y="286"/>
                    <a:pt x="0" y="275"/>
                  </a:cubicBezTo>
                  <a:cubicBezTo>
                    <a:pt x="0" y="20"/>
                    <a:pt x="0" y="20"/>
                    <a:pt x="0" y="20"/>
                  </a:cubicBezTo>
                  <a:cubicBezTo>
                    <a:pt x="0" y="9"/>
                    <a:pt x="9" y="0"/>
                    <a:pt x="20" y="0"/>
                  </a:cubicBezTo>
                  <a:cubicBezTo>
                    <a:pt x="1333" y="0"/>
                    <a:pt x="1333" y="0"/>
                    <a:pt x="1333" y="0"/>
                  </a:cubicBezTo>
                  <a:cubicBezTo>
                    <a:pt x="1344" y="0"/>
                    <a:pt x="1353" y="9"/>
                    <a:pt x="1353" y="20"/>
                  </a:cubicBezTo>
                  <a:lnTo>
                    <a:pt x="1353" y="275"/>
                  </a:lnTo>
                  <a:close/>
                  <a:moveTo>
                    <a:pt x="1063" y="72"/>
                  </a:moveTo>
                  <a:cubicBezTo>
                    <a:pt x="1006" y="72"/>
                    <a:pt x="1006" y="72"/>
                    <a:pt x="1006" y="72"/>
                  </a:cubicBezTo>
                  <a:cubicBezTo>
                    <a:pt x="1006" y="110"/>
                    <a:pt x="1006" y="110"/>
                    <a:pt x="1006" y="110"/>
                  </a:cubicBezTo>
                  <a:cubicBezTo>
                    <a:pt x="1032" y="125"/>
                    <a:pt x="1032" y="125"/>
                    <a:pt x="1032" y="125"/>
                  </a:cubicBezTo>
                  <a:cubicBezTo>
                    <a:pt x="1063" y="110"/>
                    <a:pt x="1063" y="110"/>
                    <a:pt x="1063" y="110"/>
                  </a:cubicBezTo>
                  <a:lnTo>
                    <a:pt x="1063" y="72"/>
                  </a:lnTo>
                  <a:close/>
                  <a:moveTo>
                    <a:pt x="310" y="72"/>
                  </a:moveTo>
                  <a:cubicBezTo>
                    <a:pt x="252" y="72"/>
                    <a:pt x="252" y="72"/>
                    <a:pt x="252" y="72"/>
                  </a:cubicBezTo>
                  <a:cubicBezTo>
                    <a:pt x="252" y="110"/>
                    <a:pt x="252" y="110"/>
                    <a:pt x="252" y="110"/>
                  </a:cubicBezTo>
                  <a:cubicBezTo>
                    <a:pt x="279" y="125"/>
                    <a:pt x="279" y="125"/>
                    <a:pt x="279" y="125"/>
                  </a:cubicBezTo>
                  <a:cubicBezTo>
                    <a:pt x="310" y="110"/>
                    <a:pt x="310" y="110"/>
                    <a:pt x="310" y="110"/>
                  </a:cubicBezTo>
                  <a:lnTo>
                    <a:pt x="310" y="72"/>
                  </a:lnTo>
                  <a:close/>
                  <a:moveTo>
                    <a:pt x="404" y="72"/>
                  </a:moveTo>
                  <a:cubicBezTo>
                    <a:pt x="346" y="72"/>
                    <a:pt x="346" y="72"/>
                    <a:pt x="346" y="72"/>
                  </a:cubicBezTo>
                  <a:cubicBezTo>
                    <a:pt x="346" y="110"/>
                    <a:pt x="346" y="110"/>
                    <a:pt x="346" y="110"/>
                  </a:cubicBezTo>
                  <a:cubicBezTo>
                    <a:pt x="373" y="125"/>
                    <a:pt x="373" y="125"/>
                    <a:pt x="373" y="125"/>
                  </a:cubicBezTo>
                  <a:cubicBezTo>
                    <a:pt x="404" y="110"/>
                    <a:pt x="404" y="110"/>
                    <a:pt x="404" y="110"/>
                  </a:cubicBezTo>
                  <a:lnTo>
                    <a:pt x="404" y="72"/>
                  </a:lnTo>
                  <a:close/>
                  <a:moveTo>
                    <a:pt x="498" y="72"/>
                  </a:moveTo>
                  <a:cubicBezTo>
                    <a:pt x="440" y="72"/>
                    <a:pt x="440" y="72"/>
                    <a:pt x="440" y="72"/>
                  </a:cubicBezTo>
                  <a:cubicBezTo>
                    <a:pt x="440" y="110"/>
                    <a:pt x="440" y="110"/>
                    <a:pt x="440" y="110"/>
                  </a:cubicBezTo>
                  <a:cubicBezTo>
                    <a:pt x="467" y="125"/>
                    <a:pt x="467" y="125"/>
                    <a:pt x="467" y="125"/>
                  </a:cubicBezTo>
                  <a:cubicBezTo>
                    <a:pt x="498" y="110"/>
                    <a:pt x="498" y="110"/>
                    <a:pt x="498" y="110"/>
                  </a:cubicBezTo>
                  <a:lnTo>
                    <a:pt x="498" y="72"/>
                  </a:lnTo>
                  <a:close/>
                  <a:moveTo>
                    <a:pt x="592" y="72"/>
                  </a:moveTo>
                  <a:cubicBezTo>
                    <a:pt x="535" y="72"/>
                    <a:pt x="535" y="72"/>
                    <a:pt x="535" y="72"/>
                  </a:cubicBezTo>
                  <a:cubicBezTo>
                    <a:pt x="535" y="110"/>
                    <a:pt x="535" y="110"/>
                    <a:pt x="535" y="110"/>
                  </a:cubicBezTo>
                  <a:cubicBezTo>
                    <a:pt x="562" y="125"/>
                    <a:pt x="562" y="125"/>
                    <a:pt x="562" y="125"/>
                  </a:cubicBezTo>
                  <a:cubicBezTo>
                    <a:pt x="592" y="110"/>
                    <a:pt x="592" y="110"/>
                    <a:pt x="592" y="110"/>
                  </a:cubicBezTo>
                  <a:lnTo>
                    <a:pt x="592" y="72"/>
                  </a:lnTo>
                  <a:close/>
                  <a:moveTo>
                    <a:pt x="686" y="72"/>
                  </a:moveTo>
                  <a:cubicBezTo>
                    <a:pt x="629" y="72"/>
                    <a:pt x="629" y="72"/>
                    <a:pt x="629" y="72"/>
                  </a:cubicBezTo>
                  <a:cubicBezTo>
                    <a:pt x="629" y="110"/>
                    <a:pt x="629" y="110"/>
                    <a:pt x="629" y="110"/>
                  </a:cubicBezTo>
                  <a:cubicBezTo>
                    <a:pt x="656" y="125"/>
                    <a:pt x="656" y="125"/>
                    <a:pt x="656" y="125"/>
                  </a:cubicBezTo>
                  <a:cubicBezTo>
                    <a:pt x="686" y="110"/>
                    <a:pt x="686" y="110"/>
                    <a:pt x="686" y="110"/>
                  </a:cubicBezTo>
                  <a:lnTo>
                    <a:pt x="686" y="72"/>
                  </a:lnTo>
                  <a:close/>
                  <a:moveTo>
                    <a:pt x="781" y="72"/>
                  </a:moveTo>
                  <a:cubicBezTo>
                    <a:pt x="723" y="72"/>
                    <a:pt x="723" y="72"/>
                    <a:pt x="723" y="72"/>
                  </a:cubicBezTo>
                  <a:cubicBezTo>
                    <a:pt x="723" y="110"/>
                    <a:pt x="723" y="110"/>
                    <a:pt x="723" y="110"/>
                  </a:cubicBezTo>
                  <a:cubicBezTo>
                    <a:pt x="750" y="125"/>
                    <a:pt x="750" y="125"/>
                    <a:pt x="750" y="125"/>
                  </a:cubicBezTo>
                  <a:cubicBezTo>
                    <a:pt x="781" y="110"/>
                    <a:pt x="781" y="110"/>
                    <a:pt x="781" y="110"/>
                  </a:cubicBezTo>
                  <a:lnTo>
                    <a:pt x="781" y="72"/>
                  </a:lnTo>
                  <a:close/>
                  <a:moveTo>
                    <a:pt x="875" y="72"/>
                  </a:moveTo>
                  <a:cubicBezTo>
                    <a:pt x="817" y="72"/>
                    <a:pt x="817" y="72"/>
                    <a:pt x="817" y="72"/>
                  </a:cubicBezTo>
                  <a:cubicBezTo>
                    <a:pt x="817" y="110"/>
                    <a:pt x="817" y="110"/>
                    <a:pt x="817" y="110"/>
                  </a:cubicBezTo>
                  <a:cubicBezTo>
                    <a:pt x="844" y="125"/>
                    <a:pt x="844" y="125"/>
                    <a:pt x="844" y="125"/>
                  </a:cubicBezTo>
                  <a:cubicBezTo>
                    <a:pt x="875" y="110"/>
                    <a:pt x="875" y="110"/>
                    <a:pt x="875" y="110"/>
                  </a:cubicBezTo>
                  <a:lnTo>
                    <a:pt x="875" y="72"/>
                  </a:lnTo>
                  <a:close/>
                  <a:moveTo>
                    <a:pt x="969" y="72"/>
                  </a:moveTo>
                  <a:cubicBezTo>
                    <a:pt x="911" y="72"/>
                    <a:pt x="911" y="72"/>
                    <a:pt x="911" y="72"/>
                  </a:cubicBezTo>
                  <a:cubicBezTo>
                    <a:pt x="911" y="110"/>
                    <a:pt x="911" y="110"/>
                    <a:pt x="911" y="110"/>
                  </a:cubicBezTo>
                  <a:cubicBezTo>
                    <a:pt x="938" y="125"/>
                    <a:pt x="938" y="125"/>
                    <a:pt x="938" y="125"/>
                  </a:cubicBezTo>
                  <a:cubicBezTo>
                    <a:pt x="969" y="110"/>
                    <a:pt x="969" y="110"/>
                    <a:pt x="969" y="110"/>
                  </a:cubicBezTo>
                  <a:lnTo>
                    <a:pt x="969" y="72"/>
                  </a:lnTo>
                  <a:close/>
                  <a:moveTo>
                    <a:pt x="1157" y="72"/>
                  </a:moveTo>
                  <a:cubicBezTo>
                    <a:pt x="1100" y="72"/>
                    <a:pt x="1100" y="72"/>
                    <a:pt x="1100" y="72"/>
                  </a:cubicBezTo>
                  <a:cubicBezTo>
                    <a:pt x="1100" y="110"/>
                    <a:pt x="1100" y="110"/>
                    <a:pt x="1100" y="110"/>
                  </a:cubicBezTo>
                  <a:cubicBezTo>
                    <a:pt x="1127" y="125"/>
                    <a:pt x="1127" y="125"/>
                    <a:pt x="1127" y="125"/>
                  </a:cubicBezTo>
                  <a:cubicBezTo>
                    <a:pt x="1157" y="110"/>
                    <a:pt x="1157" y="110"/>
                    <a:pt x="1157" y="110"/>
                  </a:cubicBezTo>
                  <a:lnTo>
                    <a:pt x="1157" y="72"/>
                  </a:lnTo>
                  <a:close/>
                  <a:moveTo>
                    <a:pt x="1251" y="72"/>
                  </a:moveTo>
                  <a:cubicBezTo>
                    <a:pt x="1194" y="72"/>
                    <a:pt x="1194" y="72"/>
                    <a:pt x="1194" y="72"/>
                  </a:cubicBezTo>
                  <a:cubicBezTo>
                    <a:pt x="1194" y="110"/>
                    <a:pt x="1194" y="110"/>
                    <a:pt x="1194" y="110"/>
                  </a:cubicBezTo>
                  <a:cubicBezTo>
                    <a:pt x="1221" y="125"/>
                    <a:pt x="1221" y="125"/>
                    <a:pt x="1221" y="125"/>
                  </a:cubicBezTo>
                  <a:cubicBezTo>
                    <a:pt x="1251" y="110"/>
                    <a:pt x="1251" y="110"/>
                    <a:pt x="1251" y="110"/>
                  </a:cubicBezTo>
                  <a:lnTo>
                    <a:pt x="1251" y="72"/>
                  </a:lnTo>
                  <a:close/>
                  <a:moveTo>
                    <a:pt x="1062" y="169"/>
                  </a:moveTo>
                  <a:cubicBezTo>
                    <a:pt x="1004" y="169"/>
                    <a:pt x="1004" y="169"/>
                    <a:pt x="1004" y="169"/>
                  </a:cubicBezTo>
                  <a:cubicBezTo>
                    <a:pt x="1004" y="207"/>
                    <a:pt x="1004" y="207"/>
                    <a:pt x="1004" y="207"/>
                  </a:cubicBezTo>
                  <a:cubicBezTo>
                    <a:pt x="1031" y="222"/>
                    <a:pt x="1031" y="222"/>
                    <a:pt x="1031" y="222"/>
                  </a:cubicBezTo>
                  <a:cubicBezTo>
                    <a:pt x="1062" y="207"/>
                    <a:pt x="1062" y="207"/>
                    <a:pt x="1062" y="207"/>
                  </a:cubicBezTo>
                  <a:lnTo>
                    <a:pt x="1062" y="169"/>
                  </a:lnTo>
                  <a:close/>
                  <a:moveTo>
                    <a:pt x="309" y="169"/>
                  </a:moveTo>
                  <a:cubicBezTo>
                    <a:pt x="251" y="169"/>
                    <a:pt x="251" y="169"/>
                    <a:pt x="251" y="169"/>
                  </a:cubicBezTo>
                  <a:cubicBezTo>
                    <a:pt x="251" y="207"/>
                    <a:pt x="251" y="207"/>
                    <a:pt x="251" y="207"/>
                  </a:cubicBezTo>
                  <a:cubicBezTo>
                    <a:pt x="278" y="222"/>
                    <a:pt x="278" y="222"/>
                    <a:pt x="278" y="222"/>
                  </a:cubicBezTo>
                  <a:cubicBezTo>
                    <a:pt x="309" y="207"/>
                    <a:pt x="309" y="207"/>
                    <a:pt x="309" y="207"/>
                  </a:cubicBezTo>
                  <a:lnTo>
                    <a:pt x="309" y="169"/>
                  </a:lnTo>
                  <a:close/>
                  <a:moveTo>
                    <a:pt x="403" y="169"/>
                  </a:moveTo>
                  <a:cubicBezTo>
                    <a:pt x="345" y="169"/>
                    <a:pt x="345" y="169"/>
                    <a:pt x="345" y="169"/>
                  </a:cubicBezTo>
                  <a:cubicBezTo>
                    <a:pt x="345" y="207"/>
                    <a:pt x="345" y="207"/>
                    <a:pt x="345" y="207"/>
                  </a:cubicBezTo>
                  <a:cubicBezTo>
                    <a:pt x="372" y="222"/>
                    <a:pt x="372" y="222"/>
                    <a:pt x="372" y="222"/>
                  </a:cubicBezTo>
                  <a:cubicBezTo>
                    <a:pt x="403" y="207"/>
                    <a:pt x="403" y="207"/>
                    <a:pt x="403" y="207"/>
                  </a:cubicBezTo>
                  <a:lnTo>
                    <a:pt x="403" y="169"/>
                  </a:lnTo>
                  <a:close/>
                  <a:moveTo>
                    <a:pt x="497" y="169"/>
                  </a:moveTo>
                  <a:cubicBezTo>
                    <a:pt x="439" y="169"/>
                    <a:pt x="439" y="169"/>
                    <a:pt x="439" y="169"/>
                  </a:cubicBezTo>
                  <a:cubicBezTo>
                    <a:pt x="439" y="207"/>
                    <a:pt x="439" y="207"/>
                    <a:pt x="439" y="207"/>
                  </a:cubicBezTo>
                  <a:cubicBezTo>
                    <a:pt x="466" y="222"/>
                    <a:pt x="466" y="222"/>
                    <a:pt x="466" y="222"/>
                  </a:cubicBezTo>
                  <a:cubicBezTo>
                    <a:pt x="497" y="207"/>
                    <a:pt x="497" y="207"/>
                    <a:pt x="497" y="207"/>
                  </a:cubicBezTo>
                  <a:lnTo>
                    <a:pt x="497" y="169"/>
                  </a:lnTo>
                  <a:close/>
                  <a:moveTo>
                    <a:pt x="591" y="169"/>
                  </a:moveTo>
                  <a:cubicBezTo>
                    <a:pt x="534" y="169"/>
                    <a:pt x="534" y="169"/>
                    <a:pt x="534" y="169"/>
                  </a:cubicBezTo>
                  <a:cubicBezTo>
                    <a:pt x="534" y="207"/>
                    <a:pt x="534" y="207"/>
                    <a:pt x="534" y="207"/>
                  </a:cubicBezTo>
                  <a:cubicBezTo>
                    <a:pt x="560" y="222"/>
                    <a:pt x="560" y="222"/>
                    <a:pt x="560" y="222"/>
                  </a:cubicBezTo>
                  <a:cubicBezTo>
                    <a:pt x="591" y="207"/>
                    <a:pt x="591" y="207"/>
                    <a:pt x="591" y="207"/>
                  </a:cubicBezTo>
                  <a:lnTo>
                    <a:pt x="591" y="169"/>
                  </a:lnTo>
                  <a:close/>
                  <a:moveTo>
                    <a:pt x="685" y="169"/>
                  </a:moveTo>
                  <a:cubicBezTo>
                    <a:pt x="628" y="169"/>
                    <a:pt x="628" y="169"/>
                    <a:pt x="628" y="169"/>
                  </a:cubicBezTo>
                  <a:cubicBezTo>
                    <a:pt x="628" y="207"/>
                    <a:pt x="628" y="207"/>
                    <a:pt x="628" y="207"/>
                  </a:cubicBezTo>
                  <a:cubicBezTo>
                    <a:pt x="655" y="222"/>
                    <a:pt x="655" y="222"/>
                    <a:pt x="655" y="222"/>
                  </a:cubicBezTo>
                  <a:cubicBezTo>
                    <a:pt x="685" y="207"/>
                    <a:pt x="685" y="207"/>
                    <a:pt x="685" y="207"/>
                  </a:cubicBezTo>
                  <a:lnTo>
                    <a:pt x="685" y="169"/>
                  </a:lnTo>
                  <a:close/>
                  <a:moveTo>
                    <a:pt x="779" y="169"/>
                  </a:moveTo>
                  <a:cubicBezTo>
                    <a:pt x="722" y="169"/>
                    <a:pt x="722" y="169"/>
                    <a:pt x="722" y="169"/>
                  </a:cubicBezTo>
                  <a:cubicBezTo>
                    <a:pt x="722" y="207"/>
                    <a:pt x="722" y="207"/>
                    <a:pt x="722" y="207"/>
                  </a:cubicBezTo>
                  <a:cubicBezTo>
                    <a:pt x="749" y="222"/>
                    <a:pt x="749" y="222"/>
                    <a:pt x="749" y="222"/>
                  </a:cubicBezTo>
                  <a:cubicBezTo>
                    <a:pt x="779" y="207"/>
                    <a:pt x="779" y="207"/>
                    <a:pt x="779" y="207"/>
                  </a:cubicBezTo>
                  <a:lnTo>
                    <a:pt x="779" y="169"/>
                  </a:lnTo>
                  <a:close/>
                  <a:moveTo>
                    <a:pt x="874" y="169"/>
                  </a:moveTo>
                  <a:cubicBezTo>
                    <a:pt x="816" y="169"/>
                    <a:pt x="816" y="169"/>
                    <a:pt x="816" y="169"/>
                  </a:cubicBezTo>
                  <a:cubicBezTo>
                    <a:pt x="816" y="207"/>
                    <a:pt x="816" y="207"/>
                    <a:pt x="816" y="207"/>
                  </a:cubicBezTo>
                  <a:cubicBezTo>
                    <a:pt x="843" y="222"/>
                    <a:pt x="843" y="222"/>
                    <a:pt x="843" y="222"/>
                  </a:cubicBezTo>
                  <a:cubicBezTo>
                    <a:pt x="874" y="207"/>
                    <a:pt x="874" y="207"/>
                    <a:pt x="874" y="207"/>
                  </a:cubicBezTo>
                  <a:lnTo>
                    <a:pt x="874" y="169"/>
                  </a:lnTo>
                  <a:close/>
                  <a:moveTo>
                    <a:pt x="968" y="169"/>
                  </a:moveTo>
                  <a:cubicBezTo>
                    <a:pt x="910" y="169"/>
                    <a:pt x="910" y="169"/>
                    <a:pt x="910" y="169"/>
                  </a:cubicBezTo>
                  <a:cubicBezTo>
                    <a:pt x="910" y="207"/>
                    <a:pt x="910" y="207"/>
                    <a:pt x="910" y="207"/>
                  </a:cubicBezTo>
                  <a:cubicBezTo>
                    <a:pt x="937" y="222"/>
                    <a:pt x="937" y="222"/>
                    <a:pt x="937" y="222"/>
                  </a:cubicBezTo>
                  <a:cubicBezTo>
                    <a:pt x="968" y="207"/>
                    <a:pt x="968" y="207"/>
                    <a:pt x="968" y="207"/>
                  </a:cubicBezTo>
                  <a:lnTo>
                    <a:pt x="968" y="169"/>
                  </a:lnTo>
                  <a:close/>
                  <a:moveTo>
                    <a:pt x="1156" y="169"/>
                  </a:moveTo>
                  <a:cubicBezTo>
                    <a:pt x="1099" y="169"/>
                    <a:pt x="1099" y="169"/>
                    <a:pt x="1099" y="169"/>
                  </a:cubicBezTo>
                  <a:cubicBezTo>
                    <a:pt x="1099" y="207"/>
                    <a:pt x="1099" y="207"/>
                    <a:pt x="1099" y="207"/>
                  </a:cubicBezTo>
                  <a:cubicBezTo>
                    <a:pt x="1125" y="222"/>
                    <a:pt x="1125" y="222"/>
                    <a:pt x="1125" y="222"/>
                  </a:cubicBezTo>
                  <a:cubicBezTo>
                    <a:pt x="1156" y="207"/>
                    <a:pt x="1156" y="207"/>
                    <a:pt x="1156" y="207"/>
                  </a:cubicBezTo>
                  <a:lnTo>
                    <a:pt x="1156" y="169"/>
                  </a:lnTo>
                  <a:close/>
                  <a:moveTo>
                    <a:pt x="1250" y="169"/>
                  </a:moveTo>
                  <a:cubicBezTo>
                    <a:pt x="1193" y="169"/>
                    <a:pt x="1193" y="169"/>
                    <a:pt x="1193" y="169"/>
                  </a:cubicBezTo>
                  <a:cubicBezTo>
                    <a:pt x="1193" y="207"/>
                    <a:pt x="1193" y="207"/>
                    <a:pt x="1193" y="207"/>
                  </a:cubicBezTo>
                  <a:cubicBezTo>
                    <a:pt x="1220" y="222"/>
                    <a:pt x="1220" y="222"/>
                    <a:pt x="1220" y="222"/>
                  </a:cubicBezTo>
                  <a:cubicBezTo>
                    <a:pt x="1250" y="207"/>
                    <a:pt x="1250" y="207"/>
                    <a:pt x="1250" y="207"/>
                  </a:cubicBezTo>
                  <a:lnTo>
                    <a:pt x="1250" y="169"/>
                  </a:lnTo>
                  <a:close/>
                  <a:moveTo>
                    <a:pt x="115" y="115"/>
                  </a:moveTo>
                  <a:cubicBezTo>
                    <a:pt x="99" y="115"/>
                    <a:pt x="85" y="129"/>
                    <a:pt x="85" y="145"/>
                  </a:cubicBezTo>
                  <a:cubicBezTo>
                    <a:pt x="85" y="162"/>
                    <a:pt x="99" y="175"/>
                    <a:pt x="115" y="175"/>
                  </a:cubicBezTo>
                  <a:cubicBezTo>
                    <a:pt x="132" y="175"/>
                    <a:pt x="145" y="162"/>
                    <a:pt x="145" y="145"/>
                  </a:cubicBezTo>
                  <a:cubicBezTo>
                    <a:pt x="145" y="129"/>
                    <a:pt x="132" y="115"/>
                    <a:pt x="115" y="115"/>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1218886">
                <a:defRPr/>
              </a:pPr>
              <a:endParaRPr lang="en-US" kern="0" dirty="0">
                <a:solidFill>
                  <a:srgbClr val="000000"/>
                </a:solidFill>
                <a:latin typeface="MS PGothic" charset="-128"/>
                <a:ea typeface="MS PGothic" charset="-128"/>
                <a:cs typeface="MS PGothic" charset="-128"/>
              </a:endParaRPr>
            </a:p>
          </p:txBody>
        </p:sp>
      </p:grpSp>
      <p:grpSp>
        <p:nvGrpSpPr>
          <p:cNvPr id="259" name="Group 258"/>
          <p:cNvGrpSpPr/>
          <p:nvPr/>
        </p:nvGrpSpPr>
        <p:grpSpPr>
          <a:xfrm>
            <a:off x="4816412" y="1375763"/>
            <a:ext cx="358444" cy="359850"/>
            <a:chOff x="6142846" y="407731"/>
            <a:chExt cx="730049" cy="732912"/>
          </a:xfrm>
        </p:grpSpPr>
        <p:sp>
          <p:nvSpPr>
            <p:cNvPr id="260" name="Oval 263"/>
            <p:cNvSpPr>
              <a:spLocks/>
            </p:cNvSpPr>
            <p:nvPr/>
          </p:nvSpPr>
          <p:spPr bwMode="auto">
            <a:xfrm>
              <a:off x="6142846" y="407731"/>
              <a:ext cx="730049" cy="732912"/>
            </a:xfrm>
            <a:prstGeom prst="ellipse">
              <a:avLst/>
            </a:prstGeom>
            <a:solidFill>
              <a:srgbClr val="125F8B"/>
            </a:solidFill>
            <a:ln w="25400" cap="flat">
              <a:noFill/>
              <a:round/>
              <a:headEnd type="none" w="med" len="med"/>
              <a:tailEnd type="none" w="med" len="med"/>
            </a:ln>
            <a:effectLst/>
          </p:spPr>
          <p:txBody>
            <a:bodyPr lIns="0" tIns="0" rIns="0" bIns="0"/>
            <a:lstStyle/>
            <a:p>
              <a:pPr defTabSz="457162" eaLnBrk="0" hangingPunct="0">
                <a:lnSpc>
                  <a:spcPct val="90000"/>
                </a:lnSpc>
                <a:defRPr/>
              </a:pPr>
              <a:endParaRPr lang="en-US" kern="0" dirty="0">
                <a:solidFill>
                  <a:srgbClr val="00B0F0"/>
                </a:solidFill>
                <a:latin typeface="MS PGothic" charset="-128"/>
                <a:ea typeface="MS PGothic" charset="-128"/>
                <a:cs typeface="MS PGothic" charset="-128"/>
              </a:endParaRPr>
            </a:p>
          </p:txBody>
        </p:sp>
        <p:pic>
          <p:nvPicPr>
            <p:cNvPr id="261" name="Picture 260" descr="dru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17370" y="542412"/>
              <a:ext cx="381000" cy="463550"/>
            </a:xfrm>
            <a:prstGeom prst="rect">
              <a:avLst/>
            </a:prstGeom>
          </p:spPr>
        </p:pic>
      </p:grpSp>
      <p:sp>
        <p:nvSpPr>
          <p:cNvPr id="262" name="Oval 17"/>
          <p:cNvSpPr/>
          <p:nvPr/>
        </p:nvSpPr>
        <p:spPr>
          <a:xfrm>
            <a:off x="4527773" y="2449830"/>
            <a:ext cx="300089" cy="300089"/>
          </a:xfrm>
          <a:custGeom>
            <a:avLst/>
            <a:gdLst/>
            <a:ahLst/>
            <a:cxnLst/>
            <a:rect l="l" t="t" r="r" b="b"/>
            <a:pathLst>
              <a:path w="1373008" h="1373008">
                <a:moveTo>
                  <a:pt x="686539" y="740055"/>
                </a:moveTo>
                <a:cubicBezTo>
                  <a:pt x="666786" y="740214"/>
                  <a:pt x="650903" y="756358"/>
                  <a:pt x="651063" y="776110"/>
                </a:cubicBezTo>
                <a:lnTo>
                  <a:pt x="652775" y="987279"/>
                </a:lnTo>
                <a:lnTo>
                  <a:pt x="631372" y="966559"/>
                </a:lnTo>
                <a:cubicBezTo>
                  <a:pt x="617179" y="952819"/>
                  <a:pt x="594535" y="953187"/>
                  <a:pt x="580796" y="967379"/>
                </a:cubicBezTo>
                <a:cubicBezTo>
                  <a:pt x="567056" y="981571"/>
                  <a:pt x="567424" y="1004215"/>
                  <a:pt x="581616" y="1017955"/>
                </a:cubicBezTo>
                <a:lnTo>
                  <a:pt x="663890" y="1097602"/>
                </a:lnTo>
                <a:lnTo>
                  <a:pt x="671552" y="1102513"/>
                </a:lnTo>
                <a:lnTo>
                  <a:pt x="675578" y="1105180"/>
                </a:lnTo>
                <a:lnTo>
                  <a:pt x="675833" y="1105257"/>
                </a:lnTo>
                <a:lnTo>
                  <a:pt x="675848" y="1105266"/>
                </a:lnTo>
                <a:lnTo>
                  <a:pt x="675887" y="1105273"/>
                </a:lnTo>
                <a:lnTo>
                  <a:pt x="682308" y="1107210"/>
                </a:lnTo>
                <a:cubicBezTo>
                  <a:pt x="684640" y="1107667"/>
                  <a:pt x="687053" y="1107897"/>
                  <a:pt x="689522" y="1107878"/>
                </a:cubicBezTo>
                <a:cubicBezTo>
                  <a:pt x="691991" y="1107858"/>
                  <a:pt x="694400" y="1107588"/>
                  <a:pt x="696724" y="1107093"/>
                </a:cubicBezTo>
                <a:lnTo>
                  <a:pt x="703113" y="1105053"/>
                </a:lnTo>
                <a:lnTo>
                  <a:pt x="703152" y="1105045"/>
                </a:lnTo>
                <a:lnTo>
                  <a:pt x="703167" y="1105035"/>
                </a:lnTo>
                <a:lnTo>
                  <a:pt x="703421" y="1104954"/>
                </a:lnTo>
                <a:lnTo>
                  <a:pt x="707387" y="1102233"/>
                </a:lnTo>
                <a:lnTo>
                  <a:pt x="714984" y="1097188"/>
                </a:lnTo>
                <a:lnTo>
                  <a:pt x="795956" y="1016217"/>
                </a:lnTo>
                <a:cubicBezTo>
                  <a:pt x="809924" y="1002249"/>
                  <a:pt x="809924" y="979603"/>
                  <a:pt x="795956" y="965635"/>
                </a:cubicBezTo>
                <a:cubicBezTo>
                  <a:pt x="781988" y="951667"/>
                  <a:pt x="759342" y="951667"/>
                  <a:pt x="745374" y="965635"/>
                </a:cubicBezTo>
                <a:lnTo>
                  <a:pt x="724307" y="986700"/>
                </a:lnTo>
                <a:lnTo>
                  <a:pt x="722595" y="775531"/>
                </a:lnTo>
                <a:cubicBezTo>
                  <a:pt x="722435" y="755778"/>
                  <a:pt x="706292" y="739895"/>
                  <a:pt x="686539" y="740055"/>
                </a:cubicBezTo>
                <a:close/>
                <a:moveTo>
                  <a:pt x="866904" y="568650"/>
                </a:moveTo>
                <a:cubicBezTo>
                  <a:pt x="857750" y="568724"/>
                  <a:pt x="848626" y="572291"/>
                  <a:pt x="841699" y="579331"/>
                </a:cubicBezTo>
                <a:lnTo>
                  <a:pt x="761387" y="660956"/>
                </a:lnTo>
                <a:lnTo>
                  <a:pt x="756414" y="668578"/>
                </a:lnTo>
                <a:lnTo>
                  <a:pt x="753714" y="672582"/>
                </a:lnTo>
                <a:lnTo>
                  <a:pt x="753636" y="672837"/>
                </a:lnTo>
                <a:lnTo>
                  <a:pt x="753626" y="672851"/>
                </a:lnTo>
                <a:lnTo>
                  <a:pt x="753619" y="672891"/>
                </a:lnTo>
                <a:lnTo>
                  <a:pt x="751631" y="679296"/>
                </a:lnTo>
                <a:cubicBezTo>
                  <a:pt x="751154" y="681625"/>
                  <a:pt x="750903" y="684035"/>
                  <a:pt x="750904" y="686505"/>
                </a:cubicBezTo>
                <a:cubicBezTo>
                  <a:pt x="750904" y="688973"/>
                  <a:pt x="751154" y="691384"/>
                  <a:pt x="751631" y="693713"/>
                </a:cubicBezTo>
                <a:lnTo>
                  <a:pt x="753618" y="700117"/>
                </a:lnTo>
                <a:lnTo>
                  <a:pt x="753626" y="700157"/>
                </a:lnTo>
                <a:lnTo>
                  <a:pt x="753636" y="700171"/>
                </a:lnTo>
                <a:lnTo>
                  <a:pt x="753715" y="700426"/>
                </a:lnTo>
                <a:lnTo>
                  <a:pt x="756403" y="704414"/>
                </a:lnTo>
                <a:lnTo>
                  <a:pt x="761386" y="712053"/>
                </a:lnTo>
                <a:lnTo>
                  <a:pt x="841699" y="793678"/>
                </a:lnTo>
                <a:cubicBezTo>
                  <a:pt x="855552" y="807758"/>
                  <a:pt x="878199" y="807942"/>
                  <a:pt x="892279" y="794088"/>
                </a:cubicBezTo>
                <a:cubicBezTo>
                  <a:pt x="906360" y="780234"/>
                  <a:pt x="906543" y="757588"/>
                  <a:pt x="892690" y="743507"/>
                </a:cubicBezTo>
                <a:lnTo>
                  <a:pt x="871795" y="722271"/>
                </a:lnTo>
                <a:lnTo>
                  <a:pt x="1082972" y="722271"/>
                </a:lnTo>
                <a:cubicBezTo>
                  <a:pt x="1092849" y="722271"/>
                  <a:pt x="1101790" y="718267"/>
                  <a:pt x="1108263" y="711795"/>
                </a:cubicBezTo>
                <a:lnTo>
                  <a:pt x="1118739" y="686504"/>
                </a:lnTo>
                <a:lnTo>
                  <a:pt x="1108263" y="661213"/>
                </a:lnTo>
                <a:cubicBezTo>
                  <a:pt x="1101790" y="654740"/>
                  <a:pt x="1092849" y="650737"/>
                  <a:pt x="1082972" y="650736"/>
                </a:cubicBezTo>
                <a:lnTo>
                  <a:pt x="871796" y="650737"/>
                </a:lnTo>
                <a:lnTo>
                  <a:pt x="892690" y="629501"/>
                </a:lnTo>
                <a:cubicBezTo>
                  <a:pt x="906543" y="615421"/>
                  <a:pt x="906360" y="592775"/>
                  <a:pt x="892279" y="578920"/>
                </a:cubicBezTo>
                <a:cubicBezTo>
                  <a:pt x="885240" y="571994"/>
                  <a:pt x="876058" y="568576"/>
                  <a:pt x="866904" y="568650"/>
                </a:cubicBezTo>
                <a:close/>
                <a:moveTo>
                  <a:pt x="506104" y="568650"/>
                </a:moveTo>
                <a:lnTo>
                  <a:pt x="480729" y="578921"/>
                </a:lnTo>
                <a:lnTo>
                  <a:pt x="480729" y="578920"/>
                </a:lnTo>
                <a:lnTo>
                  <a:pt x="480729" y="578921"/>
                </a:lnTo>
                <a:lnTo>
                  <a:pt x="480729" y="578921"/>
                </a:lnTo>
                <a:lnTo>
                  <a:pt x="470049" y="604126"/>
                </a:lnTo>
                <a:cubicBezTo>
                  <a:pt x="469974" y="613279"/>
                  <a:pt x="473392" y="622461"/>
                  <a:pt x="480318" y="629502"/>
                </a:cubicBezTo>
                <a:lnTo>
                  <a:pt x="501213" y="650736"/>
                </a:lnTo>
                <a:lnTo>
                  <a:pt x="290036" y="650737"/>
                </a:lnTo>
                <a:cubicBezTo>
                  <a:pt x="270283" y="650737"/>
                  <a:pt x="254269" y="666750"/>
                  <a:pt x="254270" y="686504"/>
                </a:cubicBezTo>
                <a:cubicBezTo>
                  <a:pt x="254270" y="706258"/>
                  <a:pt x="270283" y="722270"/>
                  <a:pt x="290037" y="722271"/>
                </a:cubicBezTo>
                <a:lnTo>
                  <a:pt x="501214" y="722272"/>
                </a:lnTo>
                <a:lnTo>
                  <a:pt x="480319" y="743506"/>
                </a:lnTo>
                <a:cubicBezTo>
                  <a:pt x="466465" y="757588"/>
                  <a:pt x="466649" y="780234"/>
                  <a:pt x="480729" y="794088"/>
                </a:cubicBezTo>
                <a:cubicBezTo>
                  <a:pt x="494810" y="807942"/>
                  <a:pt x="517456" y="807758"/>
                  <a:pt x="531310" y="793677"/>
                </a:cubicBezTo>
                <a:lnTo>
                  <a:pt x="611622" y="712053"/>
                </a:lnTo>
                <a:lnTo>
                  <a:pt x="616606" y="704414"/>
                </a:lnTo>
                <a:lnTo>
                  <a:pt x="619294" y="700426"/>
                </a:lnTo>
                <a:lnTo>
                  <a:pt x="619373" y="700172"/>
                </a:lnTo>
                <a:lnTo>
                  <a:pt x="619382" y="700157"/>
                </a:lnTo>
                <a:lnTo>
                  <a:pt x="619390" y="700117"/>
                </a:lnTo>
                <a:lnTo>
                  <a:pt x="621378" y="693713"/>
                </a:lnTo>
                <a:cubicBezTo>
                  <a:pt x="621854" y="691384"/>
                  <a:pt x="622104" y="688973"/>
                  <a:pt x="622104" y="686504"/>
                </a:cubicBezTo>
                <a:cubicBezTo>
                  <a:pt x="622105" y="684035"/>
                  <a:pt x="621854" y="681624"/>
                  <a:pt x="621377" y="679296"/>
                </a:cubicBezTo>
                <a:lnTo>
                  <a:pt x="619390" y="672890"/>
                </a:lnTo>
                <a:lnTo>
                  <a:pt x="619382" y="672851"/>
                </a:lnTo>
                <a:lnTo>
                  <a:pt x="619373" y="672837"/>
                </a:lnTo>
                <a:lnTo>
                  <a:pt x="619294" y="672582"/>
                </a:lnTo>
                <a:lnTo>
                  <a:pt x="616594" y="668579"/>
                </a:lnTo>
                <a:lnTo>
                  <a:pt x="611621" y="660957"/>
                </a:lnTo>
                <a:lnTo>
                  <a:pt x="531311" y="579331"/>
                </a:lnTo>
                <a:cubicBezTo>
                  <a:pt x="524383" y="572291"/>
                  <a:pt x="515258" y="568725"/>
                  <a:pt x="506104" y="568650"/>
                </a:cubicBezTo>
                <a:close/>
                <a:moveTo>
                  <a:pt x="689522" y="278119"/>
                </a:moveTo>
                <a:cubicBezTo>
                  <a:pt x="687053" y="278099"/>
                  <a:pt x="684640" y="278330"/>
                  <a:pt x="682308" y="278788"/>
                </a:cubicBezTo>
                <a:lnTo>
                  <a:pt x="675887" y="280725"/>
                </a:lnTo>
                <a:lnTo>
                  <a:pt x="675848" y="280731"/>
                </a:lnTo>
                <a:lnTo>
                  <a:pt x="675833" y="280741"/>
                </a:lnTo>
                <a:lnTo>
                  <a:pt x="675578" y="280817"/>
                </a:lnTo>
                <a:lnTo>
                  <a:pt x="671552" y="283484"/>
                </a:lnTo>
                <a:lnTo>
                  <a:pt x="663890" y="288395"/>
                </a:lnTo>
                <a:lnTo>
                  <a:pt x="581616" y="368043"/>
                </a:lnTo>
                <a:cubicBezTo>
                  <a:pt x="567424" y="381782"/>
                  <a:pt x="567056" y="404426"/>
                  <a:pt x="580796" y="418619"/>
                </a:cubicBezTo>
                <a:cubicBezTo>
                  <a:pt x="594536" y="432811"/>
                  <a:pt x="617179" y="433178"/>
                  <a:pt x="631372" y="419439"/>
                </a:cubicBezTo>
                <a:lnTo>
                  <a:pt x="652775" y="398717"/>
                </a:lnTo>
                <a:lnTo>
                  <a:pt x="651063" y="609886"/>
                </a:lnTo>
                <a:cubicBezTo>
                  <a:pt x="650903" y="629639"/>
                  <a:pt x="666786" y="645783"/>
                  <a:pt x="686540" y="645943"/>
                </a:cubicBezTo>
                <a:cubicBezTo>
                  <a:pt x="706293" y="646103"/>
                  <a:pt x="722434" y="630220"/>
                  <a:pt x="722595" y="610466"/>
                </a:cubicBezTo>
                <a:lnTo>
                  <a:pt x="724308" y="399297"/>
                </a:lnTo>
                <a:lnTo>
                  <a:pt x="745373" y="420363"/>
                </a:lnTo>
                <a:cubicBezTo>
                  <a:pt x="759341" y="434331"/>
                  <a:pt x="781988" y="434331"/>
                  <a:pt x="795956" y="420363"/>
                </a:cubicBezTo>
                <a:cubicBezTo>
                  <a:pt x="809924" y="406395"/>
                  <a:pt x="809924" y="383749"/>
                  <a:pt x="795956" y="369781"/>
                </a:cubicBezTo>
                <a:lnTo>
                  <a:pt x="714985" y="288809"/>
                </a:lnTo>
                <a:lnTo>
                  <a:pt x="707387" y="283764"/>
                </a:lnTo>
                <a:lnTo>
                  <a:pt x="703420" y="281044"/>
                </a:lnTo>
                <a:lnTo>
                  <a:pt x="703167" y="280962"/>
                </a:lnTo>
                <a:lnTo>
                  <a:pt x="703152" y="280952"/>
                </a:lnTo>
                <a:lnTo>
                  <a:pt x="703113" y="280945"/>
                </a:lnTo>
                <a:lnTo>
                  <a:pt x="696724" y="278905"/>
                </a:lnTo>
                <a:cubicBezTo>
                  <a:pt x="694400" y="278410"/>
                  <a:pt x="691991" y="278139"/>
                  <a:pt x="689522" y="278119"/>
                </a:cubicBezTo>
                <a:close/>
                <a:moveTo>
                  <a:pt x="686504" y="0"/>
                </a:moveTo>
                <a:cubicBezTo>
                  <a:pt x="1065650" y="0"/>
                  <a:pt x="1373008" y="307358"/>
                  <a:pt x="1373008" y="686504"/>
                </a:cubicBezTo>
                <a:cubicBezTo>
                  <a:pt x="1373008" y="1065650"/>
                  <a:pt x="1065650" y="1373008"/>
                  <a:pt x="686504" y="1373008"/>
                </a:cubicBezTo>
                <a:cubicBezTo>
                  <a:pt x="307358" y="1373008"/>
                  <a:pt x="0" y="1065650"/>
                  <a:pt x="0" y="686504"/>
                </a:cubicBezTo>
                <a:cubicBezTo>
                  <a:pt x="0" y="307358"/>
                  <a:pt x="307358" y="0"/>
                  <a:pt x="686504" y="0"/>
                </a:cubicBezTo>
                <a:close/>
              </a:path>
            </a:pathLst>
          </a:custGeom>
          <a:solidFill>
            <a:srgbClr val="125F8B"/>
          </a:solidFill>
          <a:ln w="25400" cap="flat" cmpd="sng" algn="ctr">
            <a:noFill/>
            <a:prstDash val="solid"/>
          </a:ln>
          <a:effectLst/>
        </p:spPr>
        <p:txBody>
          <a:bodyPr lIns="91432" tIns="45716" rIns="91432" bIns="45716" rtlCol="0" anchor="ctr"/>
          <a:lstStyle/>
          <a:p>
            <a:pPr algn="ctr" defTabSz="457162">
              <a:defRPr/>
            </a:pPr>
            <a:endParaRPr lang="en-US" sz="1400" kern="0" dirty="0">
              <a:solidFill>
                <a:srgbClr val="FFFFFF"/>
              </a:solidFill>
              <a:latin typeface="MS PGothic" charset="-128"/>
              <a:ea typeface="MS PGothic" charset="-128"/>
              <a:cs typeface="MS PGothic" charset="-128"/>
            </a:endParaRPr>
          </a:p>
        </p:txBody>
      </p:sp>
      <p:cxnSp>
        <p:nvCxnSpPr>
          <p:cNvPr id="263" name="Straight Connector 262"/>
          <p:cNvCxnSpPr/>
          <p:nvPr/>
        </p:nvCxnSpPr>
        <p:spPr>
          <a:xfrm>
            <a:off x="3792898" y="3197591"/>
            <a:ext cx="792102" cy="0"/>
          </a:xfrm>
          <a:prstGeom prst="line">
            <a:avLst/>
          </a:prstGeom>
          <a:noFill/>
          <a:ln w="25400" cap="rnd" cmpd="sng" algn="ctr">
            <a:solidFill>
              <a:srgbClr val="FFFFFF">
                <a:lumMod val="65000"/>
              </a:srgbClr>
            </a:solidFill>
            <a:prstDash val="sysDot"/>
          </a:ln>
          <a:effectLst/>
        </p:spPr>
      </p:cxnSp>
      <p:cxnSp>
        <p:nvCxnSpPr>
          <p:cNvPr id="264" name="Straight Connector 263"/>
          <p:cNvCxnSpPr/>
          <p:nvPr/>
        </p:nvCxnSpPr>
        <p:spPr>
          <a:xfrm flipH="1" flipV="1">
            <a:off x="4770002" y="3197592"/>
            <a:ext cx="404854" cy="297730"/>
          </a:xfrm>
          <a:prstGeom prst="line">
            <a:avLst/>
          </a:prstGeom>
          <a:noFill/>
          <a:ln w="25400" cap="rnd" cmpd="sng" algn="ctr">
            <a:solidFill>
              <a:srgbClr val="FFFFFF">
                <a:lumMod val="65000"/>
              </a:srgbClr>
            </a:solidFill>
            <a:prstDash val="sysDot"/>
          </a:ln>
          <a:effectLst/>
        </p:spPr>
      </p:cxnSp>
      <p:sp>
        <p:nvSpPr>
          <p:cNvPr id="265" name="Freeform 264"/>
          <p:cNvSpPr>
            <a:spLocks/>
          </p:cNvSpPr>
          <p:nvPr/>
        </p:nvSpPr>
        <p:spPr bwMode="auto">
          <a:xfrm>
            <a:off x="4141234" y="2835316"/>
            <a:ext cx="1142666" cy="532218"/>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100000">
                <a:srgbClr val="8E909E">
                  <a:lumMod val="40000"/>
                  <a:lumOff val="60000"/>
                </a:srgbClr>
              </a:gs>
              <a:gs pos="0">
                <a:srgbClr val="FFFFFF"/>
              </a:gs>
            </a:gsLst>
            <a:lin ang="2700000" scaled="1"/>
            <a:tileRect/>
          </a:gradFill>
          <a:ln w="25400" cap="flat" cmpd="sng" algn="ctr">
            <a:noFill/>
            <a:prstDash val="solid"/>
          </a:ln>
          <a:effectLst/>
        </p:spPr>
        <p:txBody>
          <a:bodyPr lIns="121889" tIns="60943" rIns="121889" bIns="60943" rtlCol="0" anchor="ctr"/>
          <a:lstStyle/>
          <a:p>
            <a:pPr algn="ctr" defTabSz="914324">
              <a:defRPr/>
            </a:pPr>
            <a:endParaRPr lang="en-US" kern="0" dirty="0">
              <a:solidFill>
                <a:srgbClr val="8E909E"/>
              </a:solidFill>
              <a:latin typeface="MS PGothic" charset="-128"/>
              <a:ea typeface="MS PGothic" charset="-128"/>
              <a:cs typeface="MS PGothic" charset="-128"/>
            </a:endParaRPr>
          </a:p>
        </p:txBody>
      </p:sp>
      <p:sp>
        <p:nvSpPr>
          <p:cNvPr id="266" name="TextBox 265"/>
          <p:cNvSpPr txBox="1"/>
          <p:nvPr/>
        </p:nvSpPr>
        <p:spPr>
          <a:xfrm>
            <a:off x="4320795" y="2985739"/>
            <a:ext cx="841380" cy="400101"/>
          </a:xfrm>
          <a:prstGeom prst="rect">
            <a:avLst/>
          </a:prstGeom>
          <a:noFill/>
        </p:spPr>
        <p:txBody>
          <a:bodyPr wrap="none" lIns="91432" tIns="45716" rIns="91432" bIns="45716" rtlCol="0">
            <a:spAutoFit/>
          </a:bodyPr>
          <a:lstStyle/>
          <a:p>
            <a:pPr algn="ctr" defTabSz="457162"/>
            <a:r>
              <a:rPr lang="en-US" sz="1000" dirty="0" smtClean="0">
                <a:solidFill>
                  <a:srgbClr val="2968AF">
                    <a:lumMod val="50000"/>
                  </a:srgbClr>
                </a:solidFill>
                <a:latin typeface="MS PGothic" charset="-128"/>
                <a:ea typeface="MS PGothic" charset="-128"/>
                <a:cs typeface="MS PGothic" charset="-128"/>
              </a:rPr>
              <a:t>ABC</a:t>
            </a:r>
            <a:r>
              <a:rPr lang="ja-JP" altLang="en-US" sz="1000" dirty="0" smtClean="0">
                <a:solidFill>
                  <a:srgbClr val="2968AF">
                    <a:lumMod val="50000"/>
                  </a:srgbClr>
                </a:solidFill>
                <a:latin typeface="MS PGothic" charset="-128"/>
                <a:ea typeface="MS PGothic" charset="-128"/>
                <a:cs typeface="MS PGothic" charset="-128"/>
              </a:rPr>
              <a:t>病院</a:t>
            </a:r>
          </a:p>
          <a:p>
            <a:pPr algn="ctr" defTabSz="457162"/>
            <a:r>
              <a:rPr lang="ja-JP" altLang="en-US" sz="1000" dirty="0" smtClean="0">
                <a:solidFill>
                  <a:srgbClr val="2968AF">
                    <a:lumMod val="50000"/>
                  </a:srgbClr>
                </a:solidFill>
                <a:latin typeface="MS PGothic" charset="-128"/>
                <a:ea typeface="MS PGothic" charset="-128"/>
                <a:cs typeface="MS PGothic" charset="-128"/>
              </a:rPr>
              <a:t>ネットワーク</a:t>
            </a:r>
            <a:endParaRPr lang="en-US" sz="1000" dirty="0">
              <a:solidFill>
                <a:srgbClr val="2968AF">
                  <a:lumMod val="50000"/>
                </a:srgbClr>
              </a:solidFill>
              <a:latin typeface="MS PGothic" charset="-128"/>
              <a:ea typeface="MS PGothic" charset="-128"/>
              <a:cs typeface="MS PGothic" charset="-128"/>
            </a:endParaRPr>
          </a:p>
        </p:txBody>
      </p:sp>
      <p:sp>
        <p:nvSpPr>
          <p:cNvPr id="267" name="Rounded Rectangle 25"/>
          <p:cNvSpPr/>
          <p:nvPr/>
        </p:nvSpPr>
        <p:spPr>
          <a:xfrm>
            <a:off x="3379416" y="2990850"/>
            <a:ext cx="413482" cy="413482"/>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rgbClr val="125F8B"/>
          </a:solidFill>
          <a:ln w="25400" cap="flat" cmpd="sng" algn="ctr">
            <a:noFill/>
            <a:prstDash val="solid"/>
          </a:ln>
          <a:effectLst/>
        </p:spPr>
        <p:txBody>
          <a:bodyPr lIns="91432" tIns="45716" rIns="91432" bIns="45716" rtlCol="0" anchor="ctr"/>
          <a:lstStyle/>
          <a:p>
            <a:pPr algn="ctr" defTabSz="457162">
              <a:defRPr/>
            </a:pPr>
            <a:endParaRPr lang="en-US" sz="1400" kern="0" dirty="0">
              <a:solidFill>
                <a:srgbClr val="FFFFFF"/>
              </a:solidFill>
              <a:latin typeface="MS PGothic" charset="-128"/>
              <a:ea typeface="MS PGothic" charset="-128"/>
              <a:cs typeface="MS PGothic" charset="-128"/>
            </a:endParaRPr>
          </a:p>
        </p:txBody>
      </p:sp>
      <p:grpSp>
        <p:nvGrpSpPr>
          <p:cNvPr id="268" name="Group 267"/>
          <p:cNvGrpSpPr/>
          <p:nvPr/>
        </p:nvGrpSpPr>
        <p:grpSpPr>
          <a:xfrm>
            <a:off x="5283900" y="2375178"/>
            <a:ext cx="398072" cy="398174"/>
            <a:chOff x="4881067" y="980008"/>
            <a:chExt cx="576224" cy="576222"/>
          </a:xfrm>
        </p:grpSpPr>
        <p:sp>
          <p:nvSpPr>
            <p:cNvPr id="269" name="Oval 268"/>
            <p:cNvSpPr/>
            <p:nvPr/>
          </p:nvSpPr>
          <p:spPr>
            <a:xfrm>
              <a:off x="4881067" y="980008"/>
              <a:ext cx="576224" cy="576222"/>
            </a:xfrm>
            <a:prstGeom prst="ellipse">
              <a:avLst/>
            </a:prstGeom>
            <a:solidFill>
              <a:srgbClr val="125F8B"/>
            </a:solidFill>
            <a:ln w="25400" cap="flat" cmpd="sng" algn="ctr">
              <a:noFill/>
              <a:prstDash val="solid"/>
            </a:ln>
            <a:effectLst/>
          </p:spPr>
          <p:txBody>
            <a:bodyPr rtlCol="0" anchor="ctr"/>
            <a:lstStyle/>
            <a:p>
              <a:pPr algn="ctr" defTabSz="1218886">
                <a:defRPr/>
              </a:pPr>
              <a:endParaRPr lang="en-US" kern="0" dirty="0">
                <a:solidFill>
                  <a:prstClr val="white"/>
                </a:solidFill>
                <a:latin typeface="MS PGothic" charset="-128"/>
                <a:ea typeface="MS PGothic" charset="-128"/>
                <a:cs typeface="MS PGothic" charset="-128"/>
              </a:endParaRPr>
            </a:p>
          </p:txBody>
        </p:sp>
        <p:sp>
          <p:nvSpPr>
            <p:cNvPr id="270" name="Freeform 22"/>
            <p:cNvSpPr>
              <a:spLocks noEditPoints="1"/>
            </p:cNvSpPr>
            <p:nvPr/>
          </p:nvSpPr>
          <p:spPr bwMode="auto">
            <a:xfrm>
              <a:off x="5002693" y="1118907"/>
              <a:ext cx="331308" cy="300708"/>
            </a:xfrm>
            <a:custGeom>
              <a:avLst/>
              <a:gdLst>
                <a:gd name="T0" fmla="*/ 28 w 399"/>
                <a:gd name="T1" fmla="*/ 1 h 362"/>
                <a:gd name="T2" fmla="*/ 33 w 399"/>
                <a:gd name="T3" fmla="*/ 69 h 362"/>
                <a:gd name="T4" fmla="*/ 21 w 399"/>
                <a:gd name="T5" fmla="*/ 15 h 362"/>
                <a:gd name="T6" fmla="*/ 6 w 399"/>
                <a:gd name="T7" fmla="*/ 13 h 362"/>
                <a:gd name="T8" fmla="*/ 83 w 399"/>
                <a:gd name="T9" fmla="*/ 70 h 362"/>
                <a:gd name="T10" fmla="*/ 93 w 399"/>
                <a:gd name="T11" fmla="*/ 35 h 362"/>
                <a:gd name="T12" fmla="*/ 128 w 399"/>
                <a:gd name="T13" fmla="*/ 20 h 362"/>
                <a:gd name="T14" fmla="*/ 137 w 399"/>
                <a:gd name="T15" fmla="*/ 55 h 362"/>
                <a:gd name="T16" fmla="*/ 144 w 399"/>
                <a:gd name="T17" fmla="*/ 1 h 362"/>
                <a:gd name="T18" fmla="*/ 123 w 399"/>
                <a:gd name="T19" fmla="*/ 18 h 362"/>
                <a:gd name="T20" fmla="*/ 195 w 399"/>
                <a:gd name="T21" fmla="*/ 15 h 362"/>
                <a:gd name="T22" fmla="*/ 211 w 399"/>
                <a:gd name="T23" fmla="*/ 5 h 362"/>
                <a:gd name="T24" fmla="*/ 183 w 399"/>
                <a:gd name="T25" fmla="*/ 8 h 362"/>
                <a:gd name="T26" fmla="*/ 267 w 399"/>
                <a:gd name="T27" fmla="*/ 25 h 362"/>
                <a:gd name="T28" fmla="*/ 249 w 399"/>
                <a:gd name="T29" fmla="*/ 21 h 362"/>
                <a:gd name="T30" fmla="*/ 399 w 399"/>
                <a:gd name="T31" fmla="*/ 35 h 362"/>
                <a:gd name="T32" fmla="*/ 374 w 399"/>
                <a:gd name="T33" fmla="*/ 58 h 362"/>
                <a:gd name="T34" fmla="*/ 7 w 399"/>
                <a:gd name="T35" fmla="*/ 143 h 362"/>
                <a:gd name="T36" fmla="*/ 21 w 399"/>
                <a:gd name="T37" fmla="*/ 145 h 362"/>
                <a:gd name="T38" fmla="*/ 37 w 399"/>
                <a:gd name="T39" fmla="*/ 191 h 362"/>
                <a:gd name="T40" fmla="*/ 20 w 399"/>
                <a:gd name="T41" fmla="*/ 128 h 362"/>
                <a:gd name="T42" fmla="*/ 83 w 399"/>
                <a:gd name="T43" fmla="*/ 196 h 362"/>
                <a:gd name="T44" fmla="*/ 74 w 399"/>
                <a:gd name="T45" fmla="*/ 161 h 362"/>
                <a:gd name="T46" fmla="*/ 94 w 399"/>
                <a:gd name="T47" fmla="*/ 128 h 362"/>
                <a:gd name="T48" fmla="*/ 165 w 399"/>
                <a:gd name="T49" fmla="*/ 178 h 362"/>
                <a:gd name="T50" fmla="*/ 207 w 399"/>
                <a:gd name="T51" fmla="*/ 127 h 362"/>
                <a:gd name="T52" fmla="*/ 180 w 399"/>
                <a:gd name="T53" fmla="*/ 139 h 362"/>
                <a:gd name="T54" fmla="*/ 195 w 399"/>
                <a:gd name="T55" fmla="*/ 141 h 362"/>
                <a:gd name="T56" fmla="*/ 207 w 399"/>
                <a:gd name="T57" fmla="*/ 195 h 362"/>
                <a:gd name="T58" fmla="*/ 283 w 399"/>
                <a:gd name="T59" fmla="*/ 160 h 362"/>
                <a:gd name="T60" fmla="*/ 283 w 399"/>
                <a:gd name="T61" fmla="*/ 160 h 362"/>
                <a:gd name="T62" fmla="*/ 258 w 399"/>
                <a:gd name="T63" fmla="*/ 184 h 362"/>
                <a:gd name="T64" fmla="*/ 366 w 399"/>
                <a:gd name="T65" fmla="*/ 144 h 362"/>
                <a:gd name="T66" fmla="*/ 366 w 399"/>
                <a:gd name="T67" fmla="*/ 176 h 362"/>
                <a:gd name="T68" fmla="*/ 374 w 399"/>
                <a:gd name="T69" fmla="*/ 125 h 362"/>
                <a:gd name="T70" fmla="*/ 26 w 399"/>
                <a:gd name="T71" fmla="*/ 251 h 362"/>
                <a:gd name="T72" fmla="*/ 16 w 399"/>
                <a:gd name="T73" fmla="*/ 286 h 362"/>
                <a:gd name="T74" fmla="*/ 141 w 399"/>
                <a:gd name="T75" fmla="*/ 320 h 362"/>
                <a:gd name="T76" fmla="*/ 137 w 399"/>
                <a:gd name="T77" fmla="*/ 311 h 362"/>
                <a:gd name="T78" fmla="*/ 174 w 399"/>
                <a:gd name="T79" fmla="*/ 285 h 362"/>
                <a:gd name="T80" fmla="*/ 209 w 399"/>
                <a:gd name="T81" fmla="*/ 295 h 362"/>
                <a:gd name="T82" fmla="*/ 265 w 399"/>
                <a:gd name="T83" fmla="*/ 320 h 362"/>
                <a:gd name="T84" fmla="*/ 253 w 399"/>
                <a:gd name="T85" fmla="*/ 316 h 362"/>
                <a:gd name="T86" fmla="*/ 311 w 399"/>
                <a:gd name="T87" fmla="*/ 316 h 362"/>
                <a:gd name="T88" fmla="*/ 327 w 399"/>
                <a:gd name="T89" fmla="*/ 256 h 362"/>
                <a:gd name="T90" fmla="*/ 373 w 399"/>
                <a:gd name="T91" fmla="*/ 321 h 362"/>
                <a:gd name="T92" fmla="*/ 383 w 399"/>
                <a:gd name="T93" fmla="*/ 286 h 362"/>
                <a:gd name="T94" fmla="*/ 383 w 399"/>
                <a:gd name="T95" fmla="*/ 286 h 362"/>
                <a:gd name="T96" fmla="*/ 71 w 399"/>
                <a:gd name="T97" fmla="*/ 354 h 362"/>
                <a:gd name="T98" fmla="*/ 125 w 399"/>
                <a:gd name="T99" fmla="*/ 223 h 362"/>
                <a:gd name="T100" fmla="*/ 315 w 399"/>
                <a:gd name="T101" fmla="*/ 245 h 362"/>
                <a:gd name="T102" fmla="*/ 170 w 399"/>
                <a:gd name="T103" fmla="*/ 100 h 362"/>
                <a:gd name="T104" fmla="*/ 312 w 399"/>
                <a:gd name="T105" fmla="*/ 158 h 362"/>
                <a:gd name="T106" fmla="*/ 311 w 399"/>
                <a:gd name="T107" fmla="*/ 15 h 362"/>
                <a:gd name="T108" fmla="*/ 327 w 399"/>
                <a:gd name="T109" fmla="*/ 61 h 362"/>
                <a:gd name="T110" fmla="*/ 310 w 399"/>
                <a:gd name="T111" fmla="*/ 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9" h="362">
                  <a:moveTo>
                    <a:pt x="6" y="13"/>
                  </a:moveTo>
                  <a:cubicBezTo>
                    <a:pt x="6" y="11"/>
                    <a:pt x="7" y="9"/>
                    <a:pt x="9" y="8"/>
                  </a:cubicBezTo>
                  <a:cubicBezTo>
                    <a:pt x="20" y="3"/>
                    <a:pt x="20" y="3"/>
                    <a:pt x="20" y="3"/>
                  </a:cubicBezTo>
                  <a:cubicBezTo>
                    <a:pt x="22" y="2"/>
                    <a:pt x="25" y="1"/>
                    <a:pt x="28" y="1"/>
                  </a:cubicBezTo>
                  <a:cubicBezTo>
                    <a:pt x="33" y="1"/>
                    <a:pt x="33" y="1"/>
                    <a:pt x="33" y="1"/>
                  </a:cubicBezTo>
                  <a:cubicBezTo>
                    <a:pt x="35" y="1"/>
                    <a:pt x="37" y="3"/>
                    <a:pt x="37" y="5"/>
                  </a:cubicBezTo>
                  <a:cubicBezTo>
                    <a:pt x="37" y="65"/>
                    <a:pt x="37" y="65"/>
                    <a:pt x="37" y="65"/>
                  </a:cubicBezTo>
                  <a:cubicBezTo>
                    <a:pt x="37" y="67"/>
                    <a:pt x="35" y="69"/>
                    <a:pt x="33" y="69"/>
                  </a:cubicBezTo>
                  <a:cubicBezTo>
                    <a:pt x="25" y="69"/>
                    <a:pt x="25" y="69"/>
                    <a:pt x="25" y="69"/>
                  </a:cubicBezTo>
                  <a:cubicBezTo>
                    <a:pt x="23" y="69"/>
                    <a:pt x="21" y="67"/>
                    <a:pt x="21" y="65"/>
                  </a:cubicBezTo>
                  <a:cubicBezTo>
                    <a:pt x="21" y="19"/>
                    <a:pt x="21" y="19"/>
                    <a:pt x="21" y="19"/>
                  </a:cubicBezTo>
                  <a:cubicBezTo>
                    <a:pt x="21" y="17"/>
                    <a:pt x="21" y="15"/>
                    <a:pt x="21" y="15"/>
                  </a:cubicBezTo>
                  <a:cubicBezTo>
                    <a:pt x="21" y="15"/>
                    <a:pt x="19" y="16"/>
                    <a:pt x="18" y="17"/>
                  </a:cubicBezTo>
                  <a:cubicBezTo>
                    <a:pt x="12" y="20"/>
                    <a:pt x="12" y="20"/>
                    <a:pt x="12" y="20"/>
                  </a:cubicBezTo>
                  <a:cubicBezTo>
                    <a:pt x="10" y="21"/>
                    <a:pt x="8" y="20"/>
                    <a:pt x="7" y="18"/>
                  </a:cubicBezTo>
                  <a:lnTo>
                    <a:pt x="6" y="13"/>
                  </a:lnTo>
                  <a:close/>
                  <a:moveTo>
                    <a:pt x="58" y="35"/>
                  </a:moveTo>
                  <a:cubicBezTo>
                    <a:pt x="58" y="16"/>
                    <a:pt x="66" y="0"/>
                    <a:pt x="84" y="0"/>
                  </a:cubicBezTo>
                  <a:cubicBezTo>
                    <a:pt x="102" y="0"/>
                    <a:pt x="109" y="16"/>
                    <a:pt x="109" y="35"/>
                  </a:cubicBezTo>
                  <a:cubicBezTo>
                    <a:pt x="109" y="56"/>
                    <a:pt x="101" y="70"/>
                    <a:pt x="83" y="70"/>
                  </a:cubicBezTo>
                  <a:cubicBezTo>
                    <a:pt x="66" y="70"/>
                    <a:pt x="58" y="55"/>
                    <a:pt x="58" y="35"/>
                  </a:cubicBezTo>
                  <a:close/>
                  <a:moveTo>
                    <a:pt x="74" y="35"/>
                  </a:moveTo>
                  <a:cubicBezTo>
                    <a:pt x="74" y="51"/>
                    <a:pt x="78" y="58"/>
                    <a:pt x="84" y="58"/>
                  </a:cubicBezTo>
                  <a:cubicBezTo>
                    <a:pt x="90" y="58"/>
                    <a:pt x="93" y="51"/>
                    <a:pt x="93" y="35"/>
                  </a:cubicBezTo>
                  <a:cubicBezTo>
                    <a:pt x="93" y="20"/>
                    <a:pt x="90" y="12"/>
                    <a:pt x="84" y="12"/>
                  </a:cubicBezTo>
                  <a:cubicBezTo>
                    <a:pt x="78" y="12"/>
                    <a:pt x="74" y="20"/>
                    <a:pt x="74" y="35"/>
                  </a:cubicBezTo>
                  <a:close/>
                  <a:moveTo>
                    <a:pt x="123" y="18"/>
                  </a:moveTo>
                  <a:cubicBezTo>
                    <a:pt x="124" y="20"/>
                    <a:pt x="126" y="21"/>
                    <a:pt x="128" y="20"/>
                  </a:cubicBezTo>
                  <a:cubicBezTo>
                    <a:pt x="134" y="17"/>
                    <a:pt x="134" y="17"/>
                    <a:pt x="134" y="17"/>
                  </a:cubicBezTo>
                  <a:cubicBezTo>
                    <a:pt x="135" y="16"/>
                    <a:pt x="137" y="15"/>
                    <a:pt x="137" y="15"/>
                  </a:cubicBezTo>
                  <a:cubicBezTo>
                    <a:pt x="137" y="15"/>
                    <a:pt x="137" y="17"/>
                    <a:pt x="137" y="19"/>
                  </a:cubicBezTo>
                  <a:cubicBezTo>
                    <a:pt x="137" y="55"/>
                    <a:pt x="137" y="55"/>
                    <a:pt x="137" y="55"/>
                  </a:cubicBezTo>
                  <a:cubicBezTo>
                    <a:pt x="142" y="50"/>
                    <a:pt x="147" y="46"/>
                    <a:pt x="153" y="43"/>
                  </a:cubicBezTo>
                  <a:cubicBezTo>
                    <a:pt x="153" y="5"/>
                    <a:pt x="153" y="5"/>
                    <a:pt x="153" y="5"/>
                  </a:cubicBezTo>
                  <a:cubicBezTo>
                    <a:pt x="153" y="3"/>
                    <a:pt x="151" y="1"/>
                    <a:pt x="149" y="1"/>
                  </a:cubicBezTo>
                  <a:cubicBezTo>
                    <a:pt x="144" y="1"/>
                    <a:pt x="144" y="1"/>
                    <a:pt x="144" y="1"/>
                  </a:cubicBezTo>
                  <a:cubicBezTo>
                    <a:pt x="141" y="1"/>
                    <a:pt x="138" y="2"/>
                    <a:pt x="136" y="3"/>
                  </a:cubicBezTo>
                  <a:cubicBezTo>
                    <a:pt x="125" y="8"/>
                    <a:pt x="125" y="8"/>
                    <a:pt x="125" y="8"/>
                  </a:cubicBezTo>
                  <a:cubicBezTo>
                    <a:pt x="123" y="9"/>
                    <a:pt x="122" y="11"/>
                    <a:pt x="122" y="13"/>
                  </a:cubicBezTo>
                  <a:lnTo>
                    <a:pt x="123" y="18"/>
                  </a:lnTo>
                  <a:close/>
                  <a:moveTo>
                    <a:pt x="181" y="18"/>
                  </a:moveTo>
                  <a:cubicBezTo>
                    <a:pt x="182" y="20"/>
                    <a:pt x="184" y="21"/>
                    <a:pt x="186" y="20"/>
                  </a:cubicBezTo>
                  <a:cubicBezTo>
                    <a:pt x="192" y="17"/>
                    <a:pt x="192" y="17"/>
                    <a:pt x="192" y="17"/>
                  </a:cubicBezTo>
                  <a:cubicBezTo>
                    <a:pt x="194" y="16"/>
                    <a:pt x="195" y="15"/>
                    <a:pt x="195" y="15"/>
                  </a:cubicBezTo>
                  <a:cubicBezTo>
                    <a:pt x="195" y="15"/>
                    <a:pt x="195" y="17"/>
                    <a:pt x="195" y="19"/>
                  </a:cubicBezTo>
                  <a:cubicBezTo>
                    <a:pt x="195" y="24"/>
                    <a:pt x="195" y="24"/>
                    <a:pt x="195" y="24"/>
                  </a:cubicBezTo>
                  <a:cubicBezTo>
                    <a:pt x="200" y="23"/>
                    <a:pt x="206" y="22"/>
                    <a:pt x="211" y="21"/>
                  </a:cubicBezTo>
                  <a:cubicBezTo>
                    <a:pt x="211" y="5"/>
                    <a:pt x="211" y="5"/>
                    <a:pt x="211" y="5"/>
                  </a:cubicBezTo>
                  <a:cubicBezTo>
                    <a:pt x="211" y="3"/>
                    <a:pt x="209" y="1"/>
                    <a:pt x="207" y="1"/>
                  </a:cubicBezTo>
                  <a:cubicBezTo>
                    <a:pt x="202" y="1"/>
                    <a:pt x="202" y="1"/>
                    <a:pt x="202" y="1"/>
                  </a:cubicBezTo>
                  <a:cubicBezTo>
                    <a:pt x="199" y="1"/>
                    <a:pt x="196" y="2"/>
                    <a:pt x="194" y="3"/>
                  </a:cubicBezTo>
                  <a:cubicBezTo>
                    <a:pt x="183" y="8"/>
                    <a:pt x="183" y="8"/>
                    <a:pt x="183" y="8"/>
                  </a:cubicBezTo>
                  <a:cubicBezTo>
                    <a:pt x="181" y="9"/>
                    <a:pt x="180" y="11"/>
                    <a:pt x="180" y="13"/>
                  </a:cubicBezTo>
                  <a:lnTo>
                    <a:pt x="181" y="18"/>
                  </a:lnTo>
                  <a:close/>
                  <a:moveTo>
                    <a:pt x="258" y="12"/>
                  </a:moveTo>
                  <a:cubicBezTo>
                    <a:pt x="263" y="12"/>
                    <a:pt x="266" y="17"/>
                    <a:pt x="267" y="25"/>
                  </a:cubicBezTo>
                  <a:cubicBezTo>
                    <a:pt x="272" y="27"/>
                    <a:pt x="278" y="29"/>
                    <a:pt x="283" y="31"/>
                  </a:cubicBezTo>
                  <a:cubicBezTo>
                    <a:pt x="282" y="14"/>
                    <a:pt x="275" y="0"/>
                    <a:pt x="258" y="0"/>
                  </a:cubicBezTo>
                  <a:cubicBezTo>
                    <a:pt x="245" y="0"/>
                    <a:pt x="237" y="8"/>
                    <a:pt x="234" y="20"/>
                  </a:cubicBezTo>
                  <a:cubicBezTo>
                    <a:pt x="239" y="20"/>
                    <a:pt x="244" y="21"/>
                    <a:pt x="249" y="21"/>
                  </a:cubicBezTo>
                  <a:cubicBezTo>
                    <a:pt x="251" y="15"/>
                    <a:pt x="254" y="12"/>
                    <a:pt x="258" y="12"/>
                  </a:cubicBezTo>
                  <a:close/>
                  <a:moveTo>
                    <a:pt x="348" y="35"/>
                  </a:moveTo>
                  <a:cubicBezTo>
                    <a:pt x="348" y="16"/>
                    <a:pt x="356" y="0"/>
                    <a:pt x="374" y="0"/>
                  </a:cubicBezTo>
                  <a:cubicBezTo>
                    <a:pt x="392" y="0"/>
                    <a:pt x="399" y="16"/>
                    <a:pt x="399" y="35"/>
                  </a:cubicBezTo>
                  <a:cubicBezTo>
                    <a:pt x="399" y="56"/>
                    <a:pt x="391" y="70"/>
                    <a:pt x="373" y="70"/>
                  </a:cubicBezTo>
                  <a:cubicBezTo>
                    <a:pt x="356" y="70"/>
                    <a:pt x="348" y="55"/>
                    <a:pt x="348" y="35"/>
                  </a:cubicBezTo>
                  <a:close/>
                  <a:moveTo>
                    <a:pt x="364" y="35"/>
                  </a:moveTo>
                  <a:cubicBezTo>
                    <a:pt x="364" y="51"/>
                    <a:pt x="368" y="58"/>
                    <a:pt x="374" y="58"/>
                  </a:cubicBezTo>
                  <a:cubicBezTo>
                    <a:pt x="380" y="58"/>
                    <a:pt x="383" y="51"/>
                    <a:pt x="383" y="35"/>
                  </a:cubicBezTo>
                  <a:cubicBezTo>
                    <a:pt x="383" y="20"/>
                    <a:pt x="380" y="12"/>
                    <a:pt x="374" y="12"/>
                  </a:cubicBezTo>
                  <a:cubicBezTo>
                    <a:pt x="368" y="12"/>
                    <a:pt x="364" y="20"/>
                    <a:pt x="364" y="35"/>
                  </a:cubicBezTo>
                  <a:close/>
                  <a:moveTo>
                    <a:pt x="7" y="143"/>
                  </a:moveTo>
                  <a:cubicBezTo>
                    <a:pt x="8" y="145"/>
                    <a:pt x="10" y="146"/>
                    <a:pt x="12" y="145"/>
                  </a:cubicBezTo>
                  <a:cubicBezTo>
                    <a:pt x="18" y="142"/>
                    <a:pt x="18" y="142"/>
                    <a:pt x="18" y="142"/>
                  </a:cubicBezTo>
                  <a:cubicBezTo>
                    <a:pt x="19" y="142"/>
                    <a:pt x="21" y="141"/>
                    <a:pt x="21" y="141"/>
                  </a:cubicBezTo>
                  <a:cubicBezTo>
                    <a:pt x="21" y="141"/>
                    <a:pt x="21" y="143"/>
                    <a:pt x="21" y="145"/>
                  </a:cubicBezTo>
                  <a:cubicBezTo>
                    <a:pt x="21" y="191"/>
                    <a:pt x="21" y="191"/>
                    <a:pt x="21" y="191"/>
                  </a:cubicBezTo>
                  <a:cubicBezTo>
                    <a:pt x="21" y="193"/>
                    <a:pt x="23" y="195"/>
                    <a:pt x="25" y="195"/>
                  </a:cubicBezTo>
                  <a:cubicBezTo>
                    <a:pt x="33" y="195"/>
                    <a:pt x="33" y="195"/>
                    <a:pt x="33" y="195"/>
                  </a:cubicBezTo>
                  <a:cubicBezTo>
                    <a:pt x="35" y="195"/>
                    <a:pt x="37" y="193"/>
                    <a:pt x="37" y="191"/>
                  </a:cubicBezTo>
                  <a:cubicBezTo>
                    <a:pt x="37" y="131"/>
                    <a:pt x="37" y="131"/>
                    <a:pt x="37" y="131"/>
                  </a:cubicBezTo>
                  <a:cubicBezTo>
                    <a:pt x="37" y="128"/>
                    <a:pt x="35" y="127"/>
                    <a:pt x="33" y="127"/>
                  </a:cubicBezTo>
                  <a:cubicBezTo>
                    <a:pt x="28" y="127"/>
                    <a:pt x="28" y="127"/>
                    <a:pt x="28" y="127"/>
                  </a:cubicBezTo>
                  <a:cubicBezTo>
                    <a:pt x="25" y="127"/>
                    <a:pt x="22" y="127"/>
                    <a:pt x="20" y="128"/>
                  </a:cubicBezTo>
                  <a:cubicBezTo>
                    <a:pt x="9" y="133"/>
                    <a:pt x="9" y="133"/>
                    <a:pt x="9" y="133"/>
                  </a:cubicBezTo>
                  <a:cubicBezTo>
                    <a:pt x="7" y="134"/>
                    <a:pt x="6" y="137"/>
                    <a:pt x="6" y="139"/>
                  </a:cubicBezTo>
                  <a:lnTo>
                    <a:pt x="7" y="143"/>
                  </a:lnTo>
                  <a:close/>
                  <a:moveTo>
                    <a:pt x="83" y="196"/>
                  </a:moveTo>
                  <a:cubicBezTo>
                    <a:pt x="88" y="196"/>
                    <a:pt x="92" y="195"/>
                    <a:pt x="95" y="193"/>
                  </a:cubicBezTo>
                  <a:cubicBezTo>
                    <a:pt x="94" y="187"/>
                    <a:pt x="92" y="181"/>
                    <a:pt x="92" y="175"/>
                  </a:cubicBezTo>
                  <a:cubicBezTo>
                    <a:pt x="90" y="181"/>
                    <a:pt x="88" y="184"/>
                    <a:pt x="84" y="184"/>
                  </a:cubicBezTo>
                  <a:cubicBezTo>
                    <a:pt x="78" y="184"/>
                    <a:pt x="74" y="176"/>
                    <a:pt x="74" y="161"/>
                  </a:cubicBezTo>
                  <a:cubicBezTo>
                    <a:pt x="74" y="145"/>
                    <a:pt x="78" y="138"/>
                    <a:pt x="84" y="138"/>
                  </a:cubicBezTo>
                  <a:cubicBezTo>
                    <a:pt x="87" y="138"/>
                    <a:pt x="90" y="140"/>
                    <a:pt x="91" y="144"/>
                  </a:cubicBezTo>
                  <a:cubicBezTo>
                    <a:pt x="91" y="144"/>
                    <a:pt x="91" y="144"/>
                    <a:pt x="91" y="143"/>
                  </a:cubicBezTo>
                  <a:cubicBezTo>
                    <a:pt x="92" y="138"/>
                    <a:pt x="93" y="133"/>
                    <a:pt x="94" y="128"/>
                  </a:cubicBezTo>
                  <a:cubicBezTo>
                    <a:pt x="91" y="126"/>
                    <a:pt x="88" y="125"/>
                    <a:pt x="84" y="125"/>
                  </a:cubicBezTo>
                  <a:cubicBezTo>
                    <a:pt x="66" y="125"/>
                    <a:pt x="58" y="141"/>
                    <a:pt x="58" y="161"/>
                  </a:cubicBezTo>
                  <a:cubicBezTo>
                    <a:pt x="58" y="180"/>
                    <a:pt x="66" y="196"/>
                    <a:pt x="83" y="196"/>
                  </a:cubicBezTo>
                  <a:close/>
                  <a:moveTo>
                    <a:pt x="165" y="178"/>
                  </a:moveTo>
                  <a:cubicBezTo>
                    <a:pt x="166" y="173"/>
                    <a:pt x="167" y="167"/>
                    <a:pt x="167" y="160"/>
                  </a:cubicBezTo>
                  <a:cubicBezTo>
                    <a:pt x="167" y="153"/>
                    <a:pt x="166" y="147"/>
                    <a:pt x="164" y="141"/>
                  </a:cubicBezTo>
                  <a:cubicBezTo>
                    <a:pt x="161" y="153"/>
                    <a:pt x="161" y="166"/>
                    <a:pt x="165" y="178"/>
                  </a:cubicBezTo>
                  <a:close/>
                  <a:moveTo>
                    <a:pt x="207" y="127"/>
                  </a:moveTo>
                  <a:cubicBezTo>
                    <a:pt x="202" y="127"/>
                    <a:pt x="202" y="127"/>
                    <a:pt x="202" y="127"/>
                  </a:cubicBezTo>
                  <a:cubicBezTo>
                    <a:pt x="199" y="127"/>
                    <a:pt x="196" y="127"/>
                    <a:pt x="194" y="128"/>
                  </a:cubicBezTo>
                  <a:cubicBezTo>
                    <a:pt x="183" y="133"/>
                    <a:pt x="183" y="133"/>
                    <a:pt x="183" y="133"/>
                  </a:cubicBezTo>
                  <a:cubicBezTo>
                    <a:pt x="181" y="134"/>
                    <a:pt x="180" y="137"/>
                    <a:pt x="180" y="139"/>
                  </a:cubicBezTo>
                  <a:cubicBezTo>
                    <a:pt x="181" y="143"/>
                    <a:pt x="181" y="143"/>
                    <a:pt x="181" y="143"/>
                  </a:cubicBezTo>
                  <a:cubicBezTo>
                    <a:pt x="182" y="145"/>
                    <a:pt x="184" y="146"/>
                    <a:pt x="186" y="145"/>
                  </a:cubicBezTo>
                  <a:cubicBezTo>
                    <a:pt x="192" y="142"/>
                    <a:pt x="192" y="142"/>
                    <a:pt x="192" y="142"/>
                  </a:cubicBezTo>
                  <a:cubicBezTo>
                    <a:pt x="194" y="142"/>
                    <a:pt x="195" y="141"/>
                    <a:pt x="195" y="141"/>
                  </a:cubicBezTo>
                  <a:cubicBezTo>
                    <a:pt x="195" y="141"/>
                    <a:pt x="195" y="143"/>
                    <a:pt x="195" y="145"/>
                  </a:cubicBezTo>
                  <a:cubicBezTo>
                    <a:pt x="195" y="191"/>
                    <a:pt x="195" y="191"/>
                    <a:pt x="195" y="191"/>
                  </a:cubicBezTo>
                  <a:cubicBezTo>
                    <a:pt x="195" y="193"/>
                    <a:pt x="197" y="195"/>
                    <a:pt x="199" y="195"/>
                  </a:cubicBezTo>
                  <a:cubicBezTo>
                    <a:pt x="207" y="195"/>
                    <a:pt x="207" y="195"/>
                    <a:pt x="207" y="195"/>
                  </a:cubicBezTo>
                  <a:cubicBezTo>
                    <a:pt x="209" y="195"/>
                    <a:pt x="211" y="193"/>
                    <a:pt x="211" y="191"/>
                  </a:cubicBezTo>
                  <a:cubicBezTo>
                    <a:pt x="211" y="131"/>
                    <a:pt x="211" y="131"/>
                    <a:pt x="211" y="131"/>
                  </a:cubicBezTo>
                  <a:cubicBezTo>
                    <a:pt x="211" y="128"/>
                    <a:pt x="209" y="127"/>
                    <a:pt x="207" y="127"/>
                  </a:cubicBezTo>
                  <a:close/>
                  <a:moveTo>
                    <a:pt x="283" y="160"/>
                  </a:moveTo>
                  <a:cubicBezTo>
                    <a:pt x="283" y="181"/>
                    <a:pt x="275" y="196"/>
                    <a:pt x="257" y="196"/>
                  </a:cubicBezTo>
                  <a:cubicBezTo>
                    <a:pt x="240" y="196"/>
                    <a:pt x="232" y="180"/>
                    <a:pt x="232" y="161"/>
                  </a:cubicBezTo>
                  <a:cubicBezTo>
                    <a:pt x="232" y="141"/>
                    <a:pt x="240" y="125"/>
                    <a:pt x="258" y="125"/>
                  </a:cubicBezTo>
                  <a:cubicBezTo>
                    <a:pt x="276" y="125"/>
                    <a:pt x="283" y="142"/>
                    <a:pt x="283" y="160"/>
                  </a:cubicBezTo>
                  <a:close/>
                  <a:moveTo>
                    <a:pt x="267" y="160"/>
                  </a:moveTo>
                  <a:cubicBezTo>
                    <a:pt x="267" y="145"/>
                    <a:pt x="264" y="138"/>
                    <a:pt x="258" y="138"/>
                  </a:cubicBezTo>
                  <a:cubicBezTo>
                    <a:pt x="252" y="138"/>
                    <a:pt x="248" y="145"/>
                    <a:pt x="248" y="161"/>
                  </a:cubicBezTo>
                  <a:cubicBezTo>
                    <a:pt x="248" y="176"/>
                    <a:pt x="252" y="184"/>
                    <a:pt x="258" y="184"/>
                  </a:cubicBezTo>
                  <a:cubicBezTo>
                    <a:pt x="264" y="184"/>
                    <a:pt x="267" y="176"/>
                    <a:pt x="267" y="160"/>
                  </a:cubicBezTo>
                  <a:close/>
                  <a:moveTo>
                    <a:pt x="374" y="125"/>
                  </a:moveTo>
                  <a:cubicBezTo>
                    <a:pt x="370" y="125"/>
                    <a:pt x="367" y="126"/>
                    <a:pt x="364" y="128"/>
                  </a:cubicBezTo>
                  <a:cubicBezTo>
                    <a:pt x="365" y="133"/>
                    <a:pt x="366" y="139"/>
                    <a:pt x="366" y="144"/>
                  </a:cubicBezTo>
                  <a:cubicBezTo>
                    <a:pt x="368" y="140"/>
                    <a:pt x="371" y="138"/>
                    <a:pt x="374" y="138"/>
                  </a:cubicBezTo>
                  <a:cubicBezTo>
                    <a:pt x="380" y="138"/>
                    <a:pt x="383" y="145"/>
                    <a:pt x="383" y="160"/>
                  </a:cubicBezTo>
                  <a:cubicBezTo>
                    <a:pt x="383" y="176"/>
                    <a:pt x="380" y="184"/>
                    <a:pt x="374" y="184"/>
                  </a:cubicBezTo>
                  <a:cubicBezTo>
                    <a:pt x="370" y="184"/>
                    <a:pt x="368" y="181"/>
                    <a:pt x="366" y="176"/>
                  </a:cubicBezTo>
                  <a:cubicBezTo>
                    <a:pt x="365" y="182"/>
                    <a:pt x="364" y="188"/>
                    <a:pt x="363" y="193"/>
                  </a:cubicBezTo>
                  <a:cubicBezTo>
                    <a:pt x="366" y="195"/>
                    <a:pt x="369" y="196"/>
                    <a:pt x="373" y="196"/>
                  </a:cubicBezTo>
                  <a:cubicBezTo>
                    <a:pt x="391" y="196"/>
                    <a:pt x="399" y="181"/>
                    <a:pt x="399" y="160"/>
                  </a:cubicBezTo>
                  <a:cubicBezTo>
                    <a:pt x="399" y="142"/>
                    <a:pt x="392" y="125"/>
                    <a:pt x="374" y="125"/>
                  </a:cubicBezTo>
                  <a:close/>
                  <a:moveTo>
                    <a:pt x="35" y="286"/>
                  </a:moveTo>
                  <a:cubicBezTo>
                    <a:pt x="35" y="288"/>
                    <a:pt x="35" y="289"/>
                    <a:pt x="35" y="291"/>
                  </a:cubicBezTo>
                  <a:cubicBezTo>
                    <a:pt x="50" y="275"/>
                    <a:pt x="50" y="275"/>
                    <a:pt x="50" y="275"/>
                  </a:cubicBezTo>
                  <a:cubicBezTo>
                    <a:pt x="48" y="261"/>
                    <a:pt x="41" y="251"/>
                    <a:pt x="26" y="251"/>
                  </a:cubicBezTo>
                  <a:cubicBezTo>
                    <a:pt x="8" y="251"/>
                    <a:pt x="0" y="266"/>
                    <a:pt x="0" y="286"/>
                  </a:cubicBezTo>
                  <a:cubicBezTo>
                    <a:pt x="0" y="300"/>
                    <a:pt x="4" y="312"/>
                    <a:pt x="13" y="318"/>
                  </a:cubicBezTo>
                  <a:cubicBezTo>
                    <a:pt x="14" y="313"/>
                    <a:pt x="17" y="309"/>
                    <a:pt x="20" y="306"/>
                  </a:cubicBezTo>
                  <a:cubicBezTo>
                    <a:pt x="17" y="302"/>
                    <a:pt x="16" y="296"/>
                    <a:pt x="16" y="286"/>
                  </a:cubicBezTo>
                  <a:cubicBezTo>
                    <a:pt x="16" y="270"/>
                    <a:pt x="20" y="263"/>
                    <a:pt x="26" y="263"/>
                  </a:cubicBezTo>
                  <a:cubicBezTo>
                    <a:pt x="32" y="263"/>
                    <a:pt x="35" y="271"/>
                    <a:pt x="35" y="286"/>
                  </a:cubicBezTo>
                  <a:close/>
                  <a:moveTo>
                    <a:pt x="137" y="316"/>
                  </a:moveTo>
                  <a:cubicBezTo>
                    <a:pt x="137" y="318"/>
                    <a:pt x="139" y="320"/>
                    <a:pt x="141" y="320"/>
                  </a:cubicBezTo>
                  <a:cubicBezTo>
                    <a:pt x="149" y="320"/>
                    <a:pt x="149" y="320"/>
                    <a:pt x="149" y="320"/>
                  </a:cubicBezTo>
                  <a:cubicBezTo>
                    <a:pt x="151" y="320"/>
                    <a:pt x="153" y="318"/>
                    <a:pt x="153" y="316"/>
                  </a:cubicBezTo>
                  <a:cubicBezTo>
                    <a:pt x="153" y="296"/>
                    <a:pt x="153" y="296"/>
                    <a:pt x="153" y="296"/>
                  </a:cubicBezTo>
                  <a:cubicBezTo>
                    <a:pt x="137" y="311"/>
                    <a:pt x="137" y="311"/>
                    <a:pt x="137" y="311"/>
                  </a:cubicBezTo>
                  <a:lnTo>
                    <a:pt x="137" y="316"/>
                  </a:lnTo>
                  <a:close/>
                  <a:moveTo>
                    <a:pt x="200" y="309"/>
                  </a:moveTo>
                  <a:cubicBezTo>
                    <a:pt x="194" y="309"/>
                    <a:pt x="191" y="303"/>
                    <a:pt x="190" y="291"/>
                  </a:cubicBezTo>
                  <a:cubicBezTo>
                    <a:pt x="185" y="289"/>
                    <a:pt x="179" y="287"/>
                    <a:pt x="174" y="285"/>
                  </a:cubicBezTo>
                  <a:cubicBezTo>
                    <a:pt x="174" y="285"/>
                    <a:pt x="174" y="286"/>
                    <a:pt x="174" y="286"/>
                  </a:cubicBezTo>
                  <a:cubicBezTo>
                    <a:pt x="174" y="305"/>
                    <a:pt x="182" y="321"/>
                    <a:pt x="199" y="321"/>
                  </a:cubicBezTo>
                  <a:cubicBezTo>
                    <a:pt x="214" y="321"/>
                    <a:pt x="222" y="311"/>
                    <a:pt x="224" y="296"/>
                  </a:cubicBezTo>
                  <a:cubicBezTo>
                    <a:pt x="219" y="296"/>
                    <a:pt x="214" y="296"/>
                    <a:pt x="209" y="295"/>
                  </a:cubicBezTo>
                  <a:cubicBezTo>
                    <a:pt x="208" y="304"/>
                    <a:pt x="205" y="309"/>
                    <a:pt x="200" y="309"/>
                  </a:cubicBezTo>
                  <a:close/>
                  <a:moveTo>
                    <a:pt x="253" y="316"/>
                  </a:moveTo>
                  <a:cubicBezTo>
                    <a:pt x="253" y="318"/>
                    <a:pt x="255" y="320"/>
                    <a:pt x="257" y="320"/>
                  </a:cubicBezTo>
                  <a:cubicBezTo>
                    <a:pt x="265" y="320"/>
                    <a:pt x="265" y="320"/>
                    <a:pt x="265" y="320"/>
                  </a:cubicBezTo>
                  <a:cubicBezTo>
                    <a:pt x="267" y="320"/>
                    <a:pt x="269" y="318"/>
                    <a:pt x="269" y="316"/>
                  </a:cubicBezTo>
                  <a:cubicBezTo>
                    <a:pt x="269" y="291"/>
                    <a:pt x="269" y="291"/>
                    <a:pt x="269" y="291"/>
                  </a:cubicBezTo>
                  <a:cubicBezTo>
                    <a:pt x="264" y="292"/>
                    <a:pt x="259" y="293"/>
                    <a:pt x="253" y="294"/>
                  </a:cubicBezTo>
                  <a:lnTo>
                    <a:pt x="253" y="316"/>
                  </a:lnTo>
                  <a:close/>
                  <a:moveTo>
                    <a:pt x="327" y="256"/>
                  </a:moveTo>
                  <a:cubicBezTo>
                    <a:pt x="322" y="261"/>
                    <a:pt x="317" y="265"/>
                    <a:pt x="311" y="269"/>
                  </a:cubicBezTo>
                  <a:cubicBezTo>
                    <a:pt x="311" y="269"/>
                    <a:pt x="311" y="270"/>
                    <a:pt x="311" y="270"/>
                  </a:cubicBezTo>
                  <a:cubicBezTo>
                    <a:pt x="311" y="316"/>
                    <a:pt x="311" y="316"/>
                    <a:pt x="311" y="316"/>
                  </a:cubicBezTo>
                  <a:cubicBezTo>
                    <a:pt x="311" y="318"/>
                    <a:pt x="313" y="320"/>
                    <a:pt x="315" y="320"/>
                  </a:cubicBezTo>
                  <a:cubicBezTo>
                    <a:pt x="323" y="320"/>
                    <a:pt x="323" y="320"/>
                    <a:pt x="323" y="320"/>
                  </a:cubicBezTo>
                  <a:cubicBezTo>
                    <a:pt x="325" y="320"/>
                    <a:pt x="327" y="318"/>
                    <a:pt x="327" y="316"/>
                  </a:cubicBezTo>
                  <a:cubicBezTo>
                    <a:pt x="327" y="256"/>
                    <a:pt x="327" y="256"/>
                    <a:pt x="327" y="256"/>
                  </a:cubicBezTo>
                  <a:cubicBezTo>
                    <a:pt x="327" y="256"/>
                    <a:pt x="327" y="256"/>
                    <a:pt x="327" y="256"/>
                  </a:cubicBezTo>
                  <a:cubicBezTo>
                    <a:pt x="327" y="256"/>
                    <a:pt x="327" y="256"/>
                    <a:pt x="327" y="256"/>
                  </a:cubicBezTo>
                  <a:close/>
                  <a:moveTo>
                    <a:pt x="399" y="286"/>
                  </a:moveTo>
                  <a:cubicBezTo>
                    <a:pt x="399" y="307"/>
                    <a:pt x="391" y="321"/>
                    <a:pt x="373" y="321"/>
                  </a:cubicBezTo>
                  <a:cubicBezTo>
                    <a:pt x="356" y="321"/>
                    <a:pt x="348" y="305"/>
                    <a:pt x="348" y="286"/>
                  </a:cubicBezTo>
                  <a:cubicBezTo>
                    <a:pt x="348" y="266"/>
                    <a:pt x="356" y="251"/>
                    <a:pt x="374" y="251"/>
                  </a:cubicBezTo>
                  <a:cubicBezTo>
                    <a:pt x="392" y="251"/>
                    <a:pt x="399" y="267"/>
                    <a:pt x="399" y="286"/>
                  </a:cubicBezTo>
                  <a:close/>
                  <a:moveTo>
                    <a:pt x="383" y="286"/>
                  </a:moveTo>
                  <a:cubicBezTo>
                    <a:pt x="383" y="271"/>
                    <a:pt x="380" y="263"/>
                    <a:pt x="374" y="263"/>
                  </a:cubicBezTo>
                  <a:cubicBezTo>
                    <a:pt x="368" y="263"/>
                    <a:pt x="364" y="270"/>
                    <a:pt x="364" y="286"/>
                  </a:cubicBezTo>
                  <a:cubicBezTo>
                    <a:pt x="364" y="302"/>
                    <a:pt x="368" y="309"/>
                    <a:pt x="374" y="309"/>
                  </a:cubicBezTo>
                  <a:cubicBezTo>
                    <a:pt x="380" y="309"/>
                    <a:pt x="383" y="301"/>
                    <a:pt x="383" y="286"/>
                  </a:cubicBezTo>
                  <a:close/>
                  <a:moveTo>
                    <a:pt x="315" y="245"/>
                  </a:moveTo>
                  <a:cubicBezTo>
                    <a:pt x="291" y="268"/>
                    <a:pt x="260" y="280"/>
                    <a:pt x="229" y="280"/>
                  </a:cubicBezTo>
                  <a:cubicBezTo>
                    <a:pt x="206" y="280"/>
                    <a:pt x="184" y="274"/>
                    <a:pt x="164" y="262"/>
                  </a:cubicBezTo>
                  <a:cubicBezTo>
                    <a:pt x="71" y="354"/>
                    <a:pt x="71" y="354"/>
                    <a:pt x="71" y="354"/>
                  </a:cubicBezTo>
                  <a:cubicBezTo>
                    <a:pt x="64" y="362"/>
                    <a:pt x="51" y="362"/>
                    <a:pt x="43" y="354"/>
                  </a:cubicBezTo>
                  <a:cubicBezTo>
                    <a:pt x="33" y="344"/>
                    <a:pt x="33" y="344"/>
                    <a:pt x="33" y="344"/>
                  </a:cubicBezTo>
                  <a:cubicBezTo>
                    <a:pt x="25" y="336"/>
                    <a:pt x="25" y="323"/>
                    <a:pt x="33" y="316"/>
                  </a:cubicBezTo>
                  <a:cubicBezTo>
                    <a:pt x="125" y="223"/>
                    <a:pt x="125" y="223"/>
                    <a:pt x="125" y="223"/>
                  </a:cubicBezTo>
                  <a:cubicBezTo>
                    <a:pt x="96" y="176"/>
                    <a:pt x="101" y="113"/>
                    <a:pt x="142" y="72"/>
                  </a:cubicBezTo>
                  <a:cubicBezTo>
                    <a:pt x="166" y="48"/>
                    <a:pt x="198" y="36"/>
                    <a:pt x="229" y="36"/>
                  </a:cubicBezTo>
                  <a:cubicBezTo>
                    <a:pt x="260" y="36"/>
                    <a:pt x="291" y="48"/>
                    <a:pt x="315" y="72"/>
                  </a:cubicBezTo>
                  <a:cubicBezTo>
                    <a:pt x="363" y="119"/>
                    <a:pt x="363" y="197"/>
                    <a:pt x="315" y="245"/>
                  </a:cubicBezTo>
                  <a:close/>
                  <a:moveTo>
                    <a:pt x="312" y="158"/>
                  </a:moveTo>
                  <a:cubicBezTo>
                    <a:pt x="312" y="136"/>
                    <a:pt x="303" y="115"/>
                    <a:pt x="287" y="100"/>
                  </a:cubicBezTo>
                  <a:cubicBezTo>
                    <a:pt x="272" y="84"/>
                    <a:pt x="251" y="75"/>
                    <a:pt x="229" y="75"/>
                  </a:cubicBezTo>
                  <a:cubicBezTo>
                    <a:pt x="207" y="75"/>
                    <a:pt x="186" y="84"/>
                    <a:pt x="170" y="100"/>
                  </a:cubicBezTo>
                  <a:cubicBezTo>
                    <a:pt x="138" y="132"/>
                    <a:pt x="138" y="184"/>
                    <a:pt x="170" y="217"/>
                  </a:cubicBezTo>
                  <a:cubicBezTo>
                    <a:pt x="186" y="232"/>
                    <a:pt x="207" y="241"/>
                    <a:pt x="229" y="241"/>
                  </a:cubicBezTo>
                  <a:cubicBezTo>
                    <a:pt x="251" y="241"/>
                    <a:pt x="272" y="232"/>
                    <a:pt x="287" y="217"/>
                  </a:cubicBezTo>
                  <a:cubicBezTo>
                    <a:pt x="303" y="201"/>
                    <a:pt x="312" y="180"/>
                    <a:pt x="312" y="158"/>
                  </a:cubicBezTo>
                  <a:close/>
                  <a:moveTo>
                    <a:pt x="297" y="18"/>
                  </a:moveTo>
                  <a:cubicBezTo>
                    <a:pt x="298" y="20"/>
                    <a:pt x="300" y="21"/>
                    <a:pt x="302" y="20"/>
                  </a:cubicBezTo>
                  <a:cubicBezTo>
                    <a:pt x="308" y="17"/>
                    <a:pt x="308" y="17"/>
                    <a:pt x="308" y="17"/>
                  </a:cubicBezTo>
                  <a:cubicBezTo>
                    <a:pt x="310" y="16"/>
                    <a:pt x="311" y="15"/>
                    <a:pt x="311" y="15"/>
                  </a:cubicBezTo>
                  <a:cubicBezTo>
                    <a:pt x="311" y="15"/>
                    <a:pt x="311" y="17"/>
                    <a:pt x="311" y="19"/>
                  </a:cubicBezTo>
                  <a:cubicBezTo>
                    <a:pt x="311" y="47"/>
                    <a:pt x="311" y="47"/>
                    <a:pt x="311" y="47"/>
                  </a:cubicBezTo>
                  <a:cubicBezTo>
                    <a:pt x="317" y="51"/>
                    <a:pt x="322" y="56"/>
                    <a:pt x="327" y="60"/>
                  </a:cubicBezTo>
                  <a:cubicBezTo>
                    <a:pt x="327" y="60"/>
                    <a:pt x="327" y="60"/>
                    <a:pt x="327" y="61"/>
                  </a:cubicBezTo>
                  <a:cubicBezTo>
                    <a:pt x="327" y="5"/>
                    <a:pt x="327" y="5"/>
                    <a:pt x="327" y="5"/>
                  </a:cubicBezTo>
                  <a:cubicBezTo>
                    <a:pt x="327" y="3"/>
                    <a:pt x="325" y="1"/>
                    <a:pt x="323" y="1"/>
                  </a:cubicBezTo>
                  <a:cubicBezTo>
                    <a:pt x="318" y="1"/>
                    <a:pt x="318" y="1"/>
                    <a:pt x="318" y="1"/>
                  </a:cubicBezTo>
                  <a:cubicBezTo>
                    <a:pt x="315" y="1"/>
                    <a:pt x="312" y="2"/>
                    <a:pt x="310" y="3"/>
                  </a:cubicBezTo>
                  <a:cubicBezTo>
                    <a:pt x="299" y="8"/>
                    <a:pt x="299" y="8"/>
                    <a:pt x="299" y="8"/>
                  </a:cubicBezTo>
                  <a:cubicBezTo>
                    <a:pt x="297" y="9"/>
                    <a:pt x="296" y="11"/>
                    <a:pt x="296" y="13"/>
                  </a:cubicBezTo>
                  <a:lnTo>
                    <a:pt x="297" y="18"/>
                  </a:lnTo>
                  <a:close/>
                </a:path>
              </a:pathLst>
            </a:custGeom>
            <a:solidFill>
              <a:srgbClr val="FFFFFF"/>
            </a:solidFill>
            <a:ln w="25400" cap="flat" cmpd="sng" algn="ctr">
              <a:noFill/>
              <a:prstDash val="solid"/>
            </a:ln>
            <a:effectLst>
              <a:outerShdw blurRad="38100" dist="25400" dir="5400000" algn="t" rotWithShape="0">
                <a:prstClr val="black">
                  <a:alpha val="20000"/>
                </a:prstClr>
              </a:outerShdw>
            </a:effectLst>
          </p:spPr>
          <p:txBody>
            <a:bodyPr lIns="91420" tIns="45710" rIns="91420" bIns="45710" anchor="ctr"/>
            <a:lstStyle/>
            <a:p>
              <a:pPr algn="ctr" defTabSz="902571">
                <a:defRPr/>
              </a:pPr>
              <a:endParaRPr lang="en-US" kern="0" dirty="0">
                <a:solidFill>
                  <a:srgbClr val="0096D6"/>
                </a:solidFill>
                <a:latin typeface="MS PGothic" charset="-128"/>
                <a:ea typeface="MS PGothic" charset="-128"/>
                <a:cs typeface="MS PGothic" charset="-128"/>
              </a:endParaRPr>
            </a:p>
          </p:txBody>
        </p:sp>
      </p:grpSp>
      <p:grpSp>
        <p:nvGrpSpPr>
          <p:cNvPr id="271" name="Group 270"/>
          <p:cNvGrpSpPr>
            <a:grpSpLocks noChangeAspect="1"/>
          </p:cNvGrpSpPr>
          <p:nvPr/>
        </p:nvGrpSpPr>
        <p:grpSpPr>
          <a:xfrm>
            <a:off x="5731260" y="2472894"/>
            <a:ext cx="345395" cy="228688"/>
            <a:chOff x="9740900" y="450850"/>
            <a:chExt cx="4216400" cy="2792413"/>
          </a:xfrm>
          <a:solidFill>
            <a:srgbClr val="143457"/>
          </a:solidFill>
          <a:effectLst/>
        </p:grpSpPr>
        <p:sp>
          <p:nvSpPr>
            <p:cNvPr id="272" name="Freeform 76"/>
            <p:cNvSpPr>
              <a:spLocks noEditPoints="1"/>
            </p:cNvSpPr>
            <p:nvPr/>
          </p:nvSpPr>
          <p:spPr bwMode="auto">
            <a:xfrm>
              <a:off x="9740900" y="450850"/>
              <a:ext cx="4216400" cy="2792413"/>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73" name="Freeform 77"/>
            <p:cNvSpPr>
              <a:spLocks/>
            </p:cNvSpPr>
            <p:nvPr/>
          </p:nvSpPr>
          <p:spPr bwMode="auto">
            <a:xfrm>
              <a:off x="10821988" y="2205038"/>
              <a:ext cx="490538" cy="454025"/>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74" name="Freeform 78"/>
            <p:cNvSpPr>
              <a:spLocks/>
            </p:cNvSpPr>
            <p:nvPr/>
          </p:nvSpPr>
          <p:spPr bwMode="auto">
            <a:xfrm>
              <a:off x="10472738" y="1908175"/>
              <a:ext cx="739775" cy="503238"/>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75" name="Freeform 79"/>
            <p:cNvSpPr>
              <a:spLocks/>
            </p:cNvSpPr>
            <p:nvPr/>
          </p:nvSpPr>
          <p:spPr bwMode="auto">
            <a:xfrm>
              <a:off x="10240963" y="2084388"/>
              <a:ext cx="974725" cy="889000"/>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76" name="Rectangle 80"/>
            <p:cNvSpPr>
              <a:spLocks noChangeArrowheads="1"/>
            </p:cNvSpPr>
            <p:nvPr/>
          </p:nvSpPr>
          <p:spPr bwMode="auto">
            <a:xfrm>
              <a:off x="10161588" y="1009650"/>
              <a:ext cx="179388" cy="7334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77" name="Rectangle 81"/>
            <p:cNvSpPr>
              <a:spLocks noChangeArrowheads="1"/>
            </p:cNvSpPr>
            <p:nvPr/>
          </p:nvSpPr>
          <p:spPr bwMode="auto">
            <a:xfrm>
              <a:off x="10447338" y="709613"/>
              <a:ext cx="176213" cy="10334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78" name="Rectangle 82"/>
            <p:cNvSpPr>
              <a:spLocks noChangeArrowheads="1"/>
            </p:cNvSpPr>
            <p:nvPr/>
          </p:nvSpPr>
          <p:spPr bwMode="auto">
            <a:xfrm>
              <a:off x="10728325" y="1398588"/>
              <a:ext cx="179388" cy="3444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79" name="Rectangle 83"/>
            <p:cNvSpPr>
              <a:spLocks noChangeArrowheads="1"/>
            </p:cNvSpPr>
            <p:nvPr/>
          </p:nvSpPr>
          <p:spPr bwMode="auto">
            <a:xfrm>
              <a:off x="11012488" y="1027113"/>
              <a:ext cx="176213" cy="7159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80" name="Rectangle 84"/>
            <p:cNvSpPr>
              <a:spLocks noChangeArrowheads="1"/>
            </p:cNvSpPr>
            <p:nvPr/>
          </p:nvSpPr>
          <p:spPr bwMode="auto">
            <a:xfrm>
              <a:off x="11295063" y="858838"/>
              <a:ext cx="179388" cy="8842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81" name="Freeform 85"/>
            <p:cNvSpPr>
              <a:spLocks/>
            </p:cNvSpPr>
            <p:nvPr/>
          </p:nvSpPr>
          <p:spPr bwMode="auto">
            <a:xfrm>
              <a:off x="11961813" y="858838"/>
              <a:ext cx="1503363" cy="930275"/>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82" name="Freeform 86"/>
            <p:cNvSpPr>
              <a:spLocks/>
            </p:cNvSpPr>
            <p:nvPr/>
          </p:nvSpPr>
          <p:spPr bwMode="auto">
            <a:xfrm>
              <a:off x="11958638" y="927100"/>
              <a:ext cx="1506538" cy="704850"/>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83" name="Freeform 87"/>
            <p:cNvSpPr>
              <a:spLocks noEditPoints="1"/>
            </p:cNvSpPr>
            <p:nvPr/>
          </p:nvSpPr>
          <p:spPr bwMode="auto">
            <a:xfrm>
              <a:off x="11961813" y="2006600"/>
              <a:ext cx="1485900" cy="906463"/>
            </a:xfrm>
            <a:custGeom>
              <a:avLst/>
              <a:gdLst/>
              <a:ahLst/>
              <a:cxnLst>
                <a:cxn ang="0">
                  <a:pos x="0" y="571"/>
                </a:cxn>
                <a:cxn ang="0">
                  <a:pos x="0" y="0"/>
                </a:cxn>
                <a:cxn ang="0">
                  <a:pos x="936" y="0"/>
                </a:cxn>
                <a:cxn ang="0">
                  <a:pos x="936" y="557"/>
                </a:cxn>
                <a:cxn ang="0">
                  <a:pos x="936" y="571"/>
                </a:cxn>
                <a:cxn ang="0">
                  <a:pos x="0" y="571"/>
                </a:cxn>
                <a:cxn ang="0">
                  <a:pos x="0" y="571"/>
                </a:cxn>
                <a:cxn ang="0">
                  <a:pos x="921" y="557"/>
                </a:cxn>
                <a:cxn ang="0">
                  <a:pos x="921" y="543"/>
                </a:cxn>
                <a:cxn ang="0">
                  <a:pos x="921" y="557"/>
                </a:cxn>
                <a:cxn ang="0">
                  <a:pos x="921" y="557"/>
                </a:cxn>
                <a:cxn ang="0">
                  <a:pos x="28" y="543"/>
                </a:cxn>
                <a:cxn ang="0">
                  <a:pos x="907" y="543"/>
                </a:cxn>
                <a:cxn ang="0">
                  <a:pos x="907" y="28"/>
                </a:cxn>
                <a:cxn ang="0">
                  <a:pos x="28" y="28"/>
                </a:cxn>
                <a:cxn ang="0">
                  <a:pos x="28" y="543"/>
                </a:cxn>
                <a:cxn ang="0">
                  <a:pos x="28" y="543"/>
                </a:cxn>
              </a:cxnLst>
              <a:rect l="0" t="0" r="r" b="b"/>
              <a:pathLst>
                <a:path w="936" h="571">
                  <a:moveTo>
                    <a:pt x="0" y="571"/>
                  </a:moveTo>
                  <a:lnTo>
                    <a:pt x="0" y="0"/>
                  </a:lnTo>
                  <a:lnTo>
                    <a:pt x="936" y="0"/>
                  </a:lnTo>
                  <a:lnTo>
                    <a:pt x="936" y="557"/>
                  </a:lnTo>
                  <a:lnTo>
                    <a:pt x="936" y="571"/>
                  </a:lnTo>
                  <a:lnTo>
                    <a:pt x="0" y="571"/>
                  </a:lnTo>
                  <a:lnTo>
                    <a:pt x="0" y="571"/>
                  </a:lnTo>
                  <a:close/>
                  <a:moveTo>
                    <a:pt x="921" y="557"/>
                  </a:moveTo>
                  <a:lnTo>
                    <a:pt x="921" y="543"/>
                  </a:lnTo>
                  <a:lnTo>
                    <a:pt x="921" y="557"/>
                  </a:lnTo>
                  <a:lnTo>
                    <a:pt x="921" y="557"/>
                  </a:lnTo>
                  <a:close/>
                  <a:moveTo>
                    <a:pt x="28" y="543"/>
                  </a:moveTo>
                  <a:lnTo>
                    <a:pt x="907" y="543"/>
                  </a:lnTo>
                  <a:lnTo>
                    <a:pt x="907" y="28"/>
                  </a:lnTo>
                  <a:lnTo>
                    <a:pt x="28" y="28"/>
                  </a:lnTo>
                  <a:lnTo>
                    <a:pt x="28" y="543"/>
                  </a:lnTo>
                  <a:lnTo>
                    <a:pt x="28" y="5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84" name="Rectangle 88"/>
            <p:cNvSpPr>
              <a:spLocks noChangeArrowheads="1"/>
            </p:cNvSpPr>
            <p:nvPr/>
          </p:nvSpPr>
          <p:spPr bwMode="auto">
            <a:xfrm>
              <a:off x="11984038" y="2028825"/>
              <a:ext cx="1439863" cy="1349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85" name="Freeform 89"/>
            <p:cNvSpPr>
              <a:spLocks/>
            </p:cNvSpPr>
            <p:nvPr/>
          </p:nvSpPr>
          <p:spPr bwMode="auto">
            <a:xfrm>
              <a:off x="11995150" y="2276475"/>
              <a:ext cx="1406525" cy="44450"/>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86" name="Freeform 90"/>
            <p:cNvSpPr>
              <a:spLocks/>
            </p:cNvSpPr>
            <p:nvPr/>
          </p:nvSpPr>
          <p:spPr bwMode="auto">
            <a:xfrm>
              <a:off x="11995150" y="2489200"/>
              <a:ext cx="1406525" cy="46038"/>
            </a:xfrm>
            <a:custGeom>
              <a:avLst/>
              <a:gdLst/>
              <a:ahLst/>
              <a:cxnLst>
                <a:cxn ang="0">
                  <a:pos x="0" y="29"/>
                </a:cxn>
                <a:cxn ang="0">
                  <a:pos x="0" y="0"/>
                </a:cxn>
                <a:cxn ang="0">
                  <a:pos x="886" y="0"/>
                </a:cxn>
                <a:cxn ang="0">
                  <a:pos x="886" y="29"/>
                </a:cxn>
                <a:cxn ang="0">
                  <a:pos x="0" y="29"/>
                </a:cxn>
                <a:cxn ang="0">
                  <a:pos x="0" y="29"/>
                </a:cxn>
              </a:cxnLst>
              <a:rect l="0" t="0" r="r" b="b"/>
              <a:pathLst>
                <a:path w="886" h="29">
                  <a:moveTo>
                    <a:pt x="0" y="29"/>
                  </a:moveTo>
                  <a:lnTo>
                    <a:pt x="0" y="0"/>
                  </a:lnTo>
                  <a:lnTo>
                    <a:pt x="886" y="0"/>
                  </a:lnTo>
                  <a:lnTo>
                    <a:pt x="886" y="29"/>
                  </a:lnTo>
                  <a:lnTo>
                    <a:pt x="0" y="29"/>
                  </a:lnTo>
                  <a:lnTo>
                    <a:pt x="0" y="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87" name="Freeform 91"/>
            <p:cNvSpPr>
              <a:spLocks/>
            </p:cNvSpPr>
            <p:nvPr/>
          </p:nvSpPr>
          <p:spPr bwMode="auto">
            <a:xfrm>
              <a:off x="11995150" y="2703513"/>
              <a:ext cx="1406525" cy="44450"/>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88" name="Freeform 92"/>
            <p:cNvSpPr>
              <a:spLocks/>
            </p:cNvSpPr>
            <p:nvPr/>
          </p:nvSpPr>
          <p:spPr bwMode="auto">
            <a:xfrm>
              <a:off x="12179300" y="2130425"/>
              <a:ext cx="44450" cy="749300"/>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89" name="Freeform 93"/>
            <p:cNvSpPr>
              <a:spLocks/>
            </p:cNvSpPr>
            <p:nvPr/>
          </p:nvSpPr>
          <p:spPr bwMode="auto">
            <a:xfrm>
              <a:off x="12449175" y="2130425"/>
              <a:ext cx="46038" cy="749300"/>
            </a:xfrm>
            <a:custGeom>
              <a:avLst/>
              <a:gdLst/>
              <a:ahLst/>
              <a:cxnLst>
                <a:cxn ang="0">
                  <a:pos x="0" y="472"/>
                </a:cxn>
                <a:cxn ang="0">
                  <a:pos x="0" y="0"/>
                </a:cxn>
                <a:cxn ang="0">
                  <a:pos x="29" y="0"/>
                </a:cxn>
                <a:cxn ang="0">
                  <a:pos x="29" y="472"/>
                </a:cxn>
                <a:cxn ang="0">
                  <a:pos x="0" y="472"/>
                </a:cxn>
                <a:cxn ang="0">
                  <a:pos x="0" y="472"/>
                </a:cxn>
              </a:cxnLst>
              <a:rect l="0" t="0" r="r" b="b"/>
              <a:pathLst>
                <a:path w="29" h="472">
                  <a:moveTo>
                    <a:pt x="0" y="472"/>
                  </a:moveTo>
                  <a:lnTo>
                    <a:pt x="0" y="0"/>
                  </a:lnTo>
                  <a:lnTo>
                    <a:pt x="29" y="0"/>
                  </a:lnTo>
                  <a:lnTo>
                    <a:pt x="29" y="472"/>
                  </a:lnTo>
                  <a:lnTo>
                    <a:pt x="0" y="472"/>
                  </a:lnTo>
                  <a:lnTo>
                    <a:pt x="0" y="4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90" name="Freeform 94"/>
            <p:cNvSpPr>
              <a:spLocks/>
            </p:cNvSpPr>
            <p:nvPr/>
          </p:nvSpPr>
          <p:spPr bwMode="auto">
            <a:xfrm>
              <a:off x="12723813" y="2130425"/>
              <a:ext cx="44450" cy="749300"/>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91" name="Freeform 95"/>
            <p:cNvSpPr>
              <a:spLocks/>
            </p:cNvSpPr>
            <p:nvPr/>
          </p:nvSpPr>
          <p:spPr bwMode="auto">
            <a:xfrm>
              <a:off x="13012738" y="2130425"/>
              <a:ext cx="44450" cy="749300"/>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sp>
          <p:nvSpPr>
            <p:cNvPr id="292" name="Freeform 96"/>
            <p:cNvSpPr>
              <a:spLocks/>
            </p:cNvSpPr>
            <p:nvPr/>
          </p:nvSpPr>
          <p:spPr bwMode="auto">
            <a:xfrm>
              <a:off x="13241338" y="2130425"/>
              <a:ext cx="47625" cy="749300"/>
            </a:xfrm>
            <a:custGeom>
              <a:avLst/>
              <a:gdLst/>
              <a:ahLst/>
              <a:cxnLst>
                <a:cxn ang="0">
                  <a:pos x="0" y="472"/>
                </a:cxn>
                <a:cxn ang="0">
                  <a:pos x="0" y="0"/>
                </a:cxn>
                <a:cxn ang="0">
                  <a:pos x="30" y="0"/>
                </a:cxn>
                <a:cxn ang="0">
                  <a:pos x="30" y="472"/>
                </a:cxn>
                <a:cxn ang="0">
                  <a:pos x="0" y="472"/>
                </a:cxn>
                <a:cxn ang="0">
                  <a:pos x="0" y="472"/>
                </a:cxn>
              </a:cxnLst>
              <a:rect l="0" t="0" r="r" b="b"/>
              <a:pathLst>
                <a:path w="30" h="472">
                  <a:moveTo>
                    <a:pt x="0" y="472"/>
                  </a:moveTo>
                  <a:lnTo>
                    <a:pt x="0" y="0"/>
                  </a:lnTo>
                  <a:lnTo>
                    <a:pt x="30" y="0"/>
                  </a:lnTo>
                  <a:lnTo>
                    <a:pt x="30" y="472"/>
                  </a:lnTo>
                  <a:lnTo>
                    <a:pt x="0" y="472"/>
                  </a:lnTo>
                  <a:lnTo>
                    <a:pt x="0" y="4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62"/>
              <a:endParaRPr lang="en-US">
                <a:solidFill>
                  <a:srgbClr val="676767"/>
                </a:solidFill>
                <a:latin typeface="MS PGothic" charset="-128"/>
                <a:ea typeface="MS PGothic" charset="-128"/>
                <a:cs typeface="MS PGothic" charset="-128"/>
              </a:endParaRPr>
            </a:p>
          </p:txBody>
        </p:sp>
      </p:grpSp>
      <p:sp>
        <p:nvSpPr>
          <p:cNvPr id="293" name="TextBox 292"/>
          <p:cNvSpPr txBox="1"/>
          <p:nvPr/>
        </p:nvSpPr>
        <p:spPr>
          <a:xfrm>
            <a:off x="5137339" y="2717442"/>
            <a:ext cx="697611" cy="400101"/>
          </a:xfrm>
          <a:prstGeom prst="rect">
            <a:avLst/>
          </a:prstGeom>
          <a:noFill/>
        </p:spPr>
        <p:txBody>
          <a:bodyPr wrap="none" lIns="91432" tIns="45716" rIns="91432" bIns="45716" rtlCol="0">
            <a:spAutoFit/>
          </a:bodyPr>
          <a:lstStyle/>
          <a:p>
            <a:pPr algn="ctr" defTabSz="457162"/>
            <a:r>
              <a:rPr lang="ja-JP" altLang="en-US" sz="1000" dirty="0" smtClean="0">
                <a:solidFill>
                  <a:srgbClr val="2968AF">
                    <a:lumMod val="50000"/>
                  </a:srgbClr>
                </a:solidFill>
                <a:latin typeface="MS PGothic" charset="-128"/>
                <a:ea typeface="MS PGothic" charset="-128"/>
                <a:cs typeface="MS PGothic" charset="-128"/>
              </a:rPr>
              <a:t>脅威検知</a:t>
            </a:r>
            <a:endParaRPr lang="en-US" altLang="ja-JP" sz="1000" dirty="0" smtClean="0">
              <a:solidFill>
                <a:srgbClr val="2968AF">
                  <a:lumMod val="50000"/>
                </a:srgbClr>
              </a:solidFill>
              <a:latin typeface="MS PGothic" charset="-128"/>
              <a:ea typeface="MS PGothic" charset="-128"/>
              <a:cs typeface="MS PGothic" charset="-128"/>
            </a:endParaRPr>
          </a:p>
          <a:p>
            <a:pPr algn="ctr" defTabSz="457162"/>
            <a:r>
              <a:rPr lang="ja-JP" altLang="en-US" sz="1000" dirty="0" smtClean="0">
                <a:solidFill>
                  <a:srgbClr val="2968AF">
                    <a:lumMod val="50000"/>
                  </a:srgbClr>
                </a:solidFill>
                <a:latin typeface="MS PGothic" charset="-128"/>
                <a:ea typeface="MS PGothic" charset="-128"/>
                <a:cs typeface="MS PGothic" charset="-128"/>
              </a:rPr>
              <a:t>システム</a:t>
            </a:r>
            <a:endParaRPr lang="en-US" sz="1000" dirty="0">
              <a:solidFill>
                <a:srgbClr val="2968AF">
                  <a:lumMod val="50000"/>
                </a:srgbClr>
              </a:solidFill>
              <a:latin typeface="MS PGothic" charset="-128"/>
              <a:ea typeface="MS PGothic" charset="-128"/>
              <a:cs typeface="MS PGothic" charset="-128"/>
            </a:endParaRPr>
          </a:p>
        </p:txBody>
      </p:sp>
      <p:sp>
        <p:nvSpPr>
          <p:cNvPr id="294" name="TextBox 293"/>
          <p:cNvSpPr txBox="1"/>
          <p:nvPr/>
        </p:nvSpPr>
        <p:spPr>
          <a:xfrm>
            <a:off x="5685418" y="2652773"/>
            <a:ext cx="460366" cy="246213"/>
          </a:xfrm>
          <a:prstGeom prst="rect">
            <a:avLst/>
          </a:prstGeom>
          <a:noFill/>
        </p:spPr>
        <p:txBody>
          <a:bodyPr wrap="none" lIns="91432" tIns="45716" rIns="91432" bIns="45716" rtlCol="0">
            <a:spAutoFit/>
          </a:bodyPr>
          <a:lstStyle/>
          <a:p>
            <a:pPr algn="ctr" defTabSz="457162"/>
            <a:r>
              <a:rPr lang="en-US" sz="1000" dirty="0">
                <a:solidFill>
                  <a:srgbClr val="2968AF">
                    <a:lumMod val="50000"/>
                  </a:srgbClr>
                </a:solidFill>
                <a:latin typeface="MS PGothic" charset="-128"/>
                <a:ea typeface="MS PGothic" charset="-128"/>
                <a:cs typeface="MS PGothic" charset="-128"/>
              </a:rPr>
              <a:t>SIEM</a:t>
            </a:r>
          </a:p>
        </p:txBody>
      </p:sp>
      <p:sp>
        <p:nvSpPr>
          <p:cNvPr id="295" name="TextBox 294"/>
          <p:cNvSpPr txBox="1"/>
          <p:nvPr/>
        </p:nvSpPr>
        <p:spPr>
          <a:xfrm>
            <a:off x="4168938" y="3564921"/>
            <a:ext cx="1023021" cy="400101"/>
          </a:xfrm>
          <a:prstGeom prst="rect">
            <a:avLst/>
          </a:prstGeom>
          <a:noFill/>
        </p:spPr>
        <p:txBody>
          <a:bodyPr wrap="none" lIns="91432" tIns="45716" rIns="91432" bIns="45716" rtlCol="0">
            <a:spAutoFit/>
          </a:bodyPr>
          <a:lstStyle/>
          <a:p>
            <a:pPr algn="ctr" defTabSz="457162"/>
            <a:r>
              <a:rPr lang="ja-JP" altLang="en-US" sz="1000" dirty="0" smtClean="0">
                <a:solidFill>
                  <a:srgbClr val="2968AF">
                    <a:lumMod val="50000"/>
                  </a:srgbClr>
                </a:solidFill>
                <a:latin typeface="MS PGothic" charset="-128"/>
                <a:ea typeface="MS PGothic" charset="-128"/>
                <a:cs typeface="MS PGothic" charset="-128"/>
              </a:rPr>
              <a:t>フロア</a:t>
            </a:r>
            <a:r>
              <a:rPr lang="en-US" altLang="ja-JP" sz="1000" dirty="0" smtClean="0">
                <a:solidFill>
                  <a:srgbClr val="2968AF">
                    <a:lumMod val="50000"/>
                  </a:srgbClr>
                </a:solidFill>
                <a:latin typeface="MS PGothic" charset="-128"/>
                <a:ea typeface="MS PGothic" charset="-128"/>
                <a:cs typeface="MS PGothic" charset="-128"/>
              </a:rPr>
              <a:t>  </a:t>
            </a:r>
            <a:r>
              <a:rPr lang="ja-JP" altLang="en-US" sz="1000" dirty="0" smtClean="0">
                <a:solidFill>
                  <a:srgbClr val="2968AF">
                    <a:lumMod val="50000"/>
                  </a:srgbClr>
                </a:solidFill>
                <a:latin typeface="MS PGothic" charset="-128"/>
                <a:ea typeface="MS PGothic" charset="-128"/>
                <a:cs typeface="MS PGothic" charset="-128"/>
              </a:rPr>
              <a:t>スイッチ</a:t>
            </a:r>
            <a:endParaRPr lang="en-US" altLang="ja-JP" sz="1000" dirty="0" smtClean="0">
              <a:solidFill>
                <a:srgbClr val="2968AF">
                  <a:lumMod val="50000"/>
                </a:srgbClr>
              </a:solidFill>
              <a:latin typeface="MS PGothic" charset="-128"/>
              <a:ea typeface="MS PGothic" charset="-128"/>
              <a:cs typeface="MS PGothic" charset="-128"/>
            </a:endParaRPr>
          </a:p>
          <a:p>
            <a:pPr algn="ctr" defTabSz="457162"/>
            <a:r>
              <a:rPr lang="ja-JP" altLang="en-US" sz="1000" dirty="0" smtClean="0">
                <a:solidFill>
                  <a:srgbClr val="2968AF">
                    <a:lumMod val="50000"/>
                  </a:srgbClr>
                </a:solidFill>
                <a:latin typeface="MS PGothic" charset="-128"/>
                <a:ea typeface="MS PGothic" charset="-128"/>
                <a:cs typeface="MS PGothic" charset="-128"/>
              </a:rPr>
              <a:t>１</a:t>
            </a:r>
            <a:endParaRPr lang="en-US" sz="1000" dirty="0">
              <a:solidFill>
                <a:srgbClr val="2968AF">
                  <a:lumMod val="50000"/>
                </a:srgbClr>
              </a:solidFill>
              <a:latin typeface="MS PGothic" charset="-128"/>
              <a:ea typeface="MS PGothic" charset="-128"/>
              <a:cs typeface="MS PGothic" charset="-128"/>
            </a:endParaRPr>
          </a:p>
        </p:txBody>
      </p:sp>
      <p:sp>
        <p:nvSpPr>
          <p:cNvPr id="296" name="TextBox 295"/>
          <p:cNvSpPr txBox="1"/>
          <p:nvPr/>
        </p:nvSpPr>
        <p:spPr>
          <a:xfrm>
            <a:off x="3080265" y="3353470"/>
            <a:ext cx="1023021" cy="400101"/>
          </a:xfrm>
          <a:prstGeom prst="rect">
            <a:avLst/>
          </a:prstGeom>
          <a:noFill/>
        </p:spPr>
        <p:txBody>
          <a:bodyPr wrap="none" lIns="91432" tIns="45716" rIns="91432" bIns="45716" rtlCol="0">
            <a:spAutoFit/>
          </a:bodyPr>
          <a:lstStyle/>
          <a:p>
            <a:pPr algn="ctr" defTabSz="457162"/>
            <a:r>
              <a:rPr lang="ja-JP" altLang="en-US" sz="1000" dirty="0" smtClean="0">
                <a:solidFill>
                  <a:srgbClr val="2968AF">
                    <a:lumMod val="50000"/>
                  </a:srgbClr>
                </a:solidFill>
                <a:latin typeface="MS PGothic" charset="-128"/>
                <a:ea typeface="MS PGothic" charset="-128"/>
                <a:cs typeface="MS PGothic" charset="-128"/>
              </a:rPr>
              <a:t>フロア</a:t>
            </a:r>
            <a:r>
              <a:rPr lang="en-US" altLang="ja-JP" sz="1000" dirty="0" smtClean="0">
                <a:solidFill>
                  <a:srgbClr val="2968AF">
                    <a:lumMod val="50000"/>
                  </a:srgbClr>
                </a:solidFill>
                <a:latin typeface="MS PGothic" charset="-128"/>
                <a:ea typeface="MS PGothic" charset="-128"/>
                <a:cs typeface="MS PGothic" charset="-128"/>
              </a:rPr>
              <a:t>  </a:t>
            </a:r>
            <a:r>
              <a:rPr lang="ja-JP" altLang="en-US" sz="1000" dirty="0" smtClean="0">
                <a:solidFill>
                  <a:srgbClr val="2968AF">
                    <a:lumMod val="50000"/>
                  </a:srgbClr>
                </a:solidFill>
                <a:latin typeface="MS PGothic" charset="-128"/>
                <a:ea typeface="MS PGothic" charset="-128"/>
                <a:cs typeface="MS PGothic" charset="-128"/>
              </a:rPr>
              <a:t>スイッチ</a:t>
            </a:r>
            <a:endParaRPr lang="en-US" altLang="ja-JP" sz="1000" dirty="0" smtClean="0">
              <a:solidFill>
                <a:srgbClr val="2968AF">
                  <a:lumMod val="50000"/>
                </a:srgbClr>
              </a:solidFill>
              <a:latin typeface="MS PGothic" charset="-128"/>
              <a:ea typeface="MS PGothic" charset="-128"/>
              <a:cs typeface="MS PGothic" charset="-128"/>
            </a:endParaRPr>
          </a:p>
          <a:p>
            <a:pPr algn="ctr" defTabSz="457162"/>
            <a:r>
              <a:rPr lang="ja-JP" altLang="en-US" sz="1000" dirty="0" smtClean="0">
                <a:solidFill>
                  <a:srgbClr val="2968AF">
                    <a:lumMod val="50000"/>
                  </a:srgbClr>
                </a:solidFill>
                <a:latin typeface="MS PGothic" charset="-128"/>
                <a:ea typeface="MS PGothic" charset="-128"/>
                <a:cs typeface="MS PGothic" charset="-128"/>
              </a:rPr>
              <a:t>２</a:t>
            </a:r>
            <a:endParaRPr lang="en-US" sz="1000" dirty="0">
              <a:solidFill>
                <a:srgbClr val="2968AF">
                  <a:lumMod val="50000"/>
                </a:srgbClr>
              </a:solidFill>
              <a:latin typeface="MS PGothic" charset="-128"/>
              <a:ea typeface="MS PGothic" charset="-128"/>
              <a:cs typeface="MS PGothic" charset="-128"/>
            </a:endParaRPr>
          </a:p>
        </p:txBody>
      </p:sp>
      <p:sp>
        <p:nvSpPr>
          <p:cNvPr id="297" name="Plus 296"/>
          <p:cNvSpPr/>
          <p:nvPr/>
        </p:nvSpPr>
        <p:spPr>
          <a:xfrm>
            <a:off x="4256710" y="3108159"/>
            <a:ext cx="200417" cy="200417"/>
          </a:xfrm>
          <a:prstGeom prst="mathPlus">
            <a:avLst/>
          </a:prstGeom>
          <a:solidFill>
            <a:srgbClr val="800000"/>
          </a:solidFill>
          <a:ln w="25400" cap="flat" cmpd="sng" algn="ctr">
            <a:noFill/>
            <a:prstDash val="solid"/>
          </a:ln>
          <a:effectLst/>
        </p:spPr>
        <p:txBody>
          <a:bodyPr lIns="91432" tIns="45716" rIns="91432" bIns="45716" rtlCol="0" anchor="ctr"/>
          <a:lstStyle/>
          <a:p>
            <a:pPr algn="ctr" defTabSz="457162">
              <a:defRPr/>
            </a:pPr>
            <a:endParaRPr lang="en-US" sz="1400" kern="0" dirty="0">
              <a:solidFill>
                <a:srgbClr val="FFFFFF"/>
              </a:solidFill>
              <a:latin typeface="MS PGothic" charset="-128"/>
              <a:ea typeface="MS PGothic" charset="-128"/>
              <a:cs typeface="MS PGothic" charset="-128"/>
            </a:endParaRPr>
          </a:p>
        </p:txBody>
      </p:sp>
      <p:sp>
        <p:nvSpPr>
          <p:cNvPr id="298" name="Freeform 12"/>
          <p:cNvSpPr>
            <a:spLocks noEditPoints="1"/>
          </p:cNvSpPr>
          <p:nvPr/>
        </p:nvSpPr>
        <p:spPr bwMode="auto">
          <a:xfrm>
            <a:off x="3938419" y="1324959"/>
            <a:ext cx="260898" cy="319930"/>
          </a:xfrm>
          <a:custGeom>
            <a:avLst/>
            <a:gdLst>
              <a:gd name="T0" fmla="*/ 951 w 2085"/>
              <a:gd name="T1" fmla="*/ 128 h 2560"/>
              <a:gd name="T2" fmla="*/ 821 w 2085"/>
              <a:gd name="T3" fmla="*/ 0 h 2560"/>
              <a:gd name="T4" fmla="*/ 640 w 2085"/>
              <a:gd name="T5" fmla="*/ 183 h 2560"/>
              <a:gd name="T6" fmla="*/ 475 w 2085"/>
              <a:gd name="T7" fmla="*/ 294 h 2560"/>
              <a:gd name="T8" fmla="*/ 1170 w 2085"/>
              <a:gd name="T9" fmla="*/ 294 h 2560"/>
              <a:gd name="T10" fmla="*/ 823 w 2085"/>
              <a:gd name="T11" fmla="*/ 183 h 2560"/>
              <a:gd name="T12" fmla="*/ 878 w 2085"/>
              <a:gd name="T13" fmla="*/ 128 h 2560"/>
              <a:gd name="T14" fmla="*/ 146 w 2085"/>
              <a:gd name="T15" fmla="*/ 2304 h 2560"/>
              <a:gd name="T16" fmla="*/ 110 w 2085"/>
              <a:gd name="T17" fmla="*/ 256 h 2560"/>
              <a:gd name="T18" fmla="*/ 584 w 2085"/>
              <a:gd name="T19" fmla="*/ 475 h 2560"/>
              <a:gd name="T20" fmla="*/ 1240 w 2085"/>
              <a:gd name="T21" fmla="*/ 256 h 2560"/>
              <a:gd name="T22" fmla="*/ 1646 w 2085"/>
              <a:gd name="T23" fmla="*/ 1501 h 2560"/>
              <a:gd name="T24" fmla="*/ 1463 w 2085"/>
              <a:gd name="T25" fmla="*/ 658 h 2560"/>
              <a:gd name="T26" fmla="*/ 1026 w 2085"/>
              <a:gd name="T27" fmla="*/ 2121 h 2560"/>
              <a:gd name="T28" fmla="*/ 1134 w 2085"/>
              <a:gd name="T29" fmla="*/ 2085 h 2560"/>
              <a:gd name="T30" fmla="*/ 1609 w 2085"/>
              <a:gd name="T31" fmla="*/ 1609 h 2560"/>
              <a:gd name="T32" fmla="*/ 1573 w 2085"/>
              <a:gd name="T33" fmla="*/ 2341 h 2560"/>
              <a:gd name="T34" fmla="*/ 1333 w 2085"/>
              <a:gd name="T35" fmla="*/ 2075 h 2560"/>
              <a:gd name="T36" fmla="*/ 1810 w 2085"/>
              <a:gd name="T37" fmla="*/ 1890 h 2560"/>
              <a:gd name="T38" fmla="*/ 1280 w 2085"/>
              <a:gd name="T39" fmla="*/ 1280 h 2560"/>
              <a:gd name="T40" fmla="*/ 658 w 2085"/>
              <a:gd name="T41" fmla="*/ 1207 h 2560"/>
              <a:gd name="T42" fmla="*/ 1317 w 2085"/>
              <a:gd name="T43" fmla="*/ 1207 h 2560"/>
              <a:gd name="T44" fmla="*/ 1280 w 2085"/>
              <a:gd name="T45" fmla="*/ 951 h 2560"/>
              <a:gd name="T46" fmla="*/ 658 w 2085"/>
              <a:gd name="T47" fmla="*/ 878 h 2560"/>
              <a:gd name="T48" fmla="*/ 1317 w 2085"/>
              <a:gd name="T49" fmla="*/ 878 h 2560"/>
              <a:gd name="T50" fmla="*/ 1097 w 2085"/>
              <a:gd name="T51" fmla="*/ 1573 h 2560"/>
              <a:gd name="T52" fmla="*/ 658 w 2085"/>
              <a:gd name="T53" fmla="*/ 1499 h 2560"/>
              <a:gd name="T54" fmla="*/ 1134 w 2085"/>
              <a:gd name="T55" fmla="*/ 1499 h 2560"/>
              <a:gd name="T56" fmla="*/ 1024 w 2085"/>
              <a:gd name="T57" fmla="*/ 1902 h 2560"/>
              <a:gd name="T58" fmla="*/ 658 w 2085"/>
              <a:gd name="T59" fmla="*/ 1829 h 2560"/>
              <a:gd name="T60" fmla="*/ 1061 w 2085"/>
              <a:gd name="T61" fmla="*/ 1829 h 2560"/>
              <a:gd name="T62" fmla="*/ 588 w 2085"/>
              <a:gd name="T63" fmla="*/ 816 h 2560"/>
              <a:gd name="T64" fmla="*/ 407 w 2085"/>
              <a:gd name="T65" fmla="*/ 971 h 2560"/>
              <a:gd name="T66" fmla="*/ 365 w 2085"/>
              <a:gd name="T67" fmla="*/ 851 h 2560"/>
              <a:gd name="T68" fmla="*/ 585 w 2085"/>
              <a:gd name="T69" fmla="*/ 768 h 2560"/>
              <a:gd name="T70" fmla="*/ 454 w 2085"/>
              <a:gd name="T71" fmla="*/ 1293 h 2560"/>
              <a:gd name="T72" fmla="*/ 323 w 2085"/>
              <a:gd name="T73" fmla="*/ 1229 h 2560"/>
              <a:gd name="T74" fmla="*/ 424 w 2085"/>
              <a:gd name="T75" fmla="*/ 1224 h 2560"/>
              <a:gd name="T76" fmla="*/ 588 w 2085"/>
              <a:gd name="T77" fmla="*/ 1141 h 2560"/>
              <a:gd name="T78" fmla="*/ 428 w 2085"/>
              <a:gd name="T79" fmla="*/ 1615 h 2560"/>
              <a:gd name="T80" fmla="*/ 318 w 2085"/>
              <a:gd name="T81" fmla="*/ 1493 h 2560"/>
              <a:gd name="T82" fmla="*/ 538 w 2085"/>
              <a:gd name="T83" fmla="*/ 1407 h 2560"/>
              <a:gd name="T84" fmla="*/ 588 w 2085"/>
              <a:gd name="T85" fmla="*/ 1766 h 2560"/>
              <a:gd name="T86" fmla="*/ 407 w 2085"/>
              <a:gd name="T87" fmla="*/ 1921 h 2560"/>
              <a:gd name="T88" fmla="*/ 365 w 2085"/>
              <a:gd name="T89" fmla="*/ 1801 h 2560"/>
              <a:gd name="T90" fmla="*/ 585 w 2085"/>
              <a:gd name="T91" fmla="*/ 1718 h 2560"/>
              <a:gd name="T92" fmla="*/ 588 w 2085"/>
              <a:gd name="T93" fmla="*/ 1766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85" h="2560">
                <a:moveTo>
                  <a:pt x="1062" y="183"/>
                </a:moveTo>
                <a:cubicBezTo>
                  <a:pt x="1005" y="183"/>
                  <a:pt x="1005" y="183"/>
                  <a:pt x="1005" y="183"/>
                </a:cubicBezTo>
                <a:cubicBezTo>
                  <a:pt x="975" y="183"/>
                  <a:pt x="951" y="158"/>
                  <a:pt x="951" y="128"/>
                </a:cubicBezTo>
                <a:cubicBezTo>
                  <a:pt x="951" y="127"/>
                  <a:pt x="951" y="127"/>
                  <a:pt x="951" y="127"/>
                </a:cubicBezTo>
                <a:cubicBezTo>
                  <a:pt x="951" y="57"/>
                  <a:pt x="894" y="0"/>
                  <a:pt x="824" y="0"/>
                </a:cubicBezTo>
                <a:cubicBezTo>
                  <a:pt x="821" y="0"/>
                  <a:pt x="821" y="0"/>
                  <a:pt x="821" y="0"/>
                </a:cubicBezTo>
                <a:cubicBezTo>
                  <a:pt x="752" y="0"/>
                  <a:pt x="695" y="57"/>
                  <a:pt x="695" y="127"/>
                </a:cubicBezTo>
                <a:cubicBezTo>
                  <a:pt x="695" y="128"/>
                  <a:pt x="695" y="128"/>
                  <a:pt x="695" y="128"/>
                </a:cubicBezTo>
                <a:cubicBezTo>
                  <a:pt x="695" y="158"/>
                  <a:pt x="670" y="183"/>
                  <a:pt x="640" y="183"/>
                </a:cubicBezTo>
                <a:cubicBezTo>
                  <a:pt x="584" y="183"/>
                  <a:pt x="584" y="183"/>
                  <a:pt x="584" y="183"/>
                </a:cubicBezTo>
                <a:cubicBezTo>
                  <a:pt x="524" y="183"/>
                  <a:pt x="475" y="231"/>
                  <a:pt x="475" y="291"/>
                </a:cubicBezTo>
                <a:cubicBezTo>
                  <a:pt x="475" y="294"/>
                  <a:pt x="475" y="294"/>
                  <a:pt x="475" y="294"/>
                </a:cubicBezTo>
                <a:cubicBezTo>
                  <a:pt x="475" y="354"/>
                  <a:pt x="524" y="402"/>
                  <a:pt x="584" y="402"/>
                </a:cubicBezTo>
                <a:cubicBezTo>
                  <a:pt x="1062" y="402"/>
                  <a:pt x="1062" y="402"/>
                  <a:pt x="1062" y="402"/>
                </a:cubicBezTo>
                <a:cubicBezTo>
                  <a:pt x="1122" y="402"/>
                  <a:pt x="1170" y="354"/>
                  <a:pt x="1170" y="294"/>
                </a:cubicBezTo>
                <a:cubicBezTo>
                  <a:pt x="1170" y="291"/>
                  <a:pt x="1170" y="291"/>
                  <a:pt x="1170" y="291"/>
                </a:cubicBezTo>
                <a:cubicBezTo>
                  <a:pt x="1170" y="231"/>
                  <a:pt x="1122" y="183"/>
                  <a:pt x="1062" y="183"/>
                </a:cubicBezTo>
                <a:close/>
                <a:moveTo>
                  <a:pt x="823" y="183"/>
                </a:moveTo>
                <a:cubicBezTo>
                  <a:pt x="793" y="183"/>
                  <a:pt x="768" y="158"/>
                  <a:pt x="768" y="128"/>
                </a:cubicBezTo>
                <a:cubicBezTo>
                  <a:pt x="768" y="98"/>
                  <a:pt x="793" y="73"/>
                  <a:pt x="823" y="73"/>
                </a:cubicBezTo>
                <a:cubicBezTo>
                  <a:pt x="853" y="73"/>
                  <a:pt x="878" y="98"/>
                  <a:pt x="878" y="128"/>
                </a:cubicBezTo>
                <a:cubicBezTo>
                  <a:pt x="878" y="158"/>
                  <a:pt x="853" y="183"/>
                  <a:pt x="823" y="183"/>
                </a:cubicBezTo>
                <a:close/>
                <a:moveTo>
                  <a:pt x="1067" y="2304"/>
                </a:moveTo>
                <a:cubicBezTo>
                  <a:pt x="146" y="2304"/>
                  <a:pt x="146" y="2304"/>
                  <a:pt x="146" y="2304"/>
                </a:cubicBezTo>
                <a:cubicBezTo>
                  <a:pt x="65" y="2304"/>
                  <a:pt x="0" y="2239"/>
                  <a:pt x="0" y="2158"/>
                </a:cubicBezTo>
                <a:cubicBezTo>
                  <a:pt x="0" y="402"/>
                  <a:pt x="0" y="402"/>
                  <a:pt x="0" y="402"/>
                </a:cubicBezTo>
                <a:cubicBezTo>
                  <a:pt x="0" y="321"/>
                  <a:pt x="65" y="256"/>
                  <a:pt x="110" y="256"/>
                </a:cubicBezTo>
                <a:cubicBezTo>
                  <a:pt x="406" y="256"/>
                  <a:pt x="406" y="256"/>
                  <a:pt x="406" y="256"/>
                </a:cubicBezTo>
                <a:cubicBezTo>
                  <a:pt x="404" y="268"/>
                  <a:pt x="402" y="281"/>
                  <a:pt x="402" y="294"/>
                </a:cubicBezTo>
                <a:cubicBezTo>
                  <a:pt x="402" y="394"/>
                  <a:pt x="484" y="475"/>
                  <a:pt x="584" y="475"/>
                </a:cubicBezTo>
                <a:cubicBezTo>
                  <a:pt x="1062" y="475"/>
                  <a:pt x="1062" y="475"/>
                  <a:pt x="1062" y="475"/>
                </a:cubicBezTo>
                <a:cubicBezTo>
                  <a:pt x="1162" y="475"/>
                  <a:pt x="1243" y="394"/>
                  <a:pt x="1243" y="291"/>
                </a:cubicBezTo>
                <a:cubicBezTo>
                  <a:pt x="1243" y="279"/>
                  <a:pt x="1242" y="267"/>
                  <a:pt x="1240" y="256"/>
                </a:cubicBezTo>
                <a:cubicBezTo>
                  <a:pt x="1463" y="256"/>
                  <a:pt x="1463" y="256"/>
                  <a:pt x="1463" y="256"/>
                </a:cubicBezTo>
                <a:cubicBezTo>
                  <a:pt x="1580" y="256"/>
                  <a:pt x="1646" y="321"/>
                  <a:pt x="1646" y="402"/>
                </a:cubicBezTo>
                <a:cubicBezTo>
                  <a:pt x="1646" y="1501"/>
                  <a:pt x="1646" y="1501"/>
                  <a:pt x="1646" y="1501"/>
                </a:cubicBezTo>
                <a:cubicBezTo>
                  <a:pt x="1634" y="1501"/>
                  <a:pt x="1621" y="1499"/>
                  <a:pt x="1609" y="1499"/>
                </a:cubicBezTo>
                <a:cubicBezTo>
                  <a:pt x="1559" y="1499"/>
                  <a:pt x="1510" y="1507"/>
                  <a:pt x="1463" y="1519"/>
                </a:cubicBezTo>
                <a:cubicBezTo>
                  <a:pt x="1463" y="658"/>
                  <a:pt x="1463" y="658"/>
                  <a:pt x="1463" y="658"/>
                </a:cubicBezTo>
                <a:cubicBezTo>
                  <a:pt x="183" y="658"/>
                  <a:pt x="183" y="658"/>
                  <a:pt x="183" y="658"/>
                </a:cubicBezTo>
                <a:cubicBezTo>
                  <a:pt x="183" y="2121"/>
                  <a:pt x="183" y="2121"/>
                  <a:pt x="183" y="2121"/>
                </a:cubicBezTo>
                <a:cubicBezTo>
                  <a:pt x="1026" y="2121"/>
                  <a:pt x="1026" y="2121"/>
                  <a:pt x="1026" y="2121"/>
                </a:cubicBezTo>
                <a:cubicBezTo>
                  <a:pt x="1030" y="2185"/>
                  <a:pt x="1044" y="2247"/>
                  <a:pt x="1067" y="2304"/>
                </a:cubicBezTo>
                <a:close/>
                <a:moveTo>
                  <a:pt x="1609" y="1609"/>
                </a:moveTo>
                <a:cubicBezTo>
                  <a:pt x="1347" y="1609"/>
                  <a:pt x="1134" y="1822"/>
                  <a:pt x="1134" y="2085"/>
                </a:cubicBezTo>
                <a:cubicBezTo>
                  <a:pt x="1134" y="2347"/>
                  <a:pt x="1347" y="2560"/>
                  <a:pt x="1609" y="2560"/>
                </a:cubicBezTo>
                <a:cubicBezTo>
                  <a:pt x="1872" y="2560"/>
                  <a:pt x="2085" y="2347"/>
                  <a:pt x="2085" y="2085"/>
                </a:cubicBezTo>
                <a:cubicBezTo>
                  <a:pt x="2085" y="1822"/>
                  <a:pt x="1872" y="1609"/>
                  <a:pt x="1609" y="1609"/>
                </a:cubicBezTo>
                <a:close/>
                <a:moveTo>
                  <a:pt x="1920" y="1987"/>
                </a:moveTo>
                <a:cubicBezTo>
                  <a:pt x="1627" y="2316"/>
                  <a:pt x="1627" y="2316"/>
                  <a:pt x="1627" y="2316"/>
                </a:cubicBezTo>
                <a:cubicBezTo>
                  <a:pt x="1613" y="2332"/>
                  <a:pt x="1593" y="2341"/>
                  <a:pt x="1573" y="2341"/>
                </a:cubicBezTo>
                <a:cubicBezTo>
                  <a:pt x="1556" y="2341"/>
                  <a:pt x="1540" y="2335"/>
                  <a:pt x="1527" y="2325"/>
                </a:cubicBezTo>
                <a:cubicBezTo>
                  <a:pt x="1344" y="2178"/>
                  <a:pt x="1344" y="2178"/>
                  <a:pt x="1344" y="2178"/>
                </a:cubicBezTo>
                <a:cubicBezTo>
                  <a:pt x="1312" y="2153"/>
                  <a:pt x="1307" y="2107"/>
                  <a:pt x="1333" y="2075"/>
                </a:cubicBezTo>
                <a:cubicBezTo>
                  <a:pt x="1358" y="2044"/>
                  <a:pt x="1404" y="2039"/>
                  <a:pt x="1435" y="2064"/>
                </a:cubicBezTo>
                <a:cubicBezTo>
                  <a:pt x="1564" y="2167"/>
                  <a:pt x="1564" y="2167"/>
                  <a:pt x="1564" y="2167"/>
                </a:cubicBezTo>
                <a:cubicBezTo>
                  <a:pt x="1810" y="1890"/>
                  <a:pt x="1810" y="1890"/>
                  <a:pt x="1810" y="1890"/>
                </a:cubicBezTo>
                <a:cubicBezTo>
                  <a:pt x="1837" y="1860"/>
                  <a:pt x="1884" y="1857"/>
                  <a:pt x="1914" y="1884"/>
                </a:cubicBezTo>
                <a:cubicBezTo>
                  <a:pt x="1944" y="1910"/>
                  <a:pt x="1947" y="1957"/>
                  <a:pt x="1920" y="1987"/>
                </a:cubicBezTo>
                <a:close/>
                <a:moveTo>
                  <a:pt x="1280" y="1280"/>
                </a:moveTo>
                <a:cubicBezTo>
                  <a:pt x="695" y="1280"/>
                  <a:pt x="695" y="1280"/>
                  <a:pt x="695" y="1280"/>
                </a:cubicBezTo>
                <a:cubicBezTo>
                  <a:pt x="675" y="1280"/>
                  <a:pt x="658" y="1264"/>
                  <a:pt x="658" y="1243"/>
                </a:cubicBezTo>
                <a:cubicBezTo>
                  <a:pt x="658" y="1207"/>
                  <a:pt x="658" y="1207"/>
                  <a:pt x="658" y="1207"/>
                </a:cubicBezTo>
                <a:cubicBezTo>
                  <a:pt x="658" y="1187"/>
                  <a:pt x="675" y="1170"/>
                  <a:pt x="695" y="1170"/>
                </a:cubicBezTo>
                <a:cubicBezTo>
                  <a:pt x="1280" y="1170"/>
                  <a:pt x="1280" y="1170"/>
                  <a:pt x="1280" y="1170"/>
                </a:cubicBezTo>
                <a:cubicBezTo>
                  <a:pt x="1300" y="1170"/>
                  <a:pt x="1317" y="1187"/>
                  <a:pt x="1317" y="1207"/>
                </a:cubicBezTo>
                <a:cubicBezTo>
                  <a:pt x="1317" y="1243"/>
                  <a:pt x="1317" y="1243"/>
                  <a:pt x="1317" y="1243"/>
                </a:cubicBezTo>
                <a:cubicBezTo>
                  <a:pt x="1317" y="1264"/>
                  <a:pt x="1300" y="1280"/>
                  <a:pt x="1280" y="1280"/>
                </a:cubicBezTo>
                <a:close/>
                <a:moveTo>
                  <a:pt x="1280" y="951"/>
                </a:moveTo>
                <a:cubicBezTo>
                  <a:pt x="695" y="951"/>
                  <a:pt x="695" y="951"/>
                  <a:pt x="695" y="951"/>
                </a:cubicBezTo>
                <a:cubicBezTo>
                  <a:pt x="675" y="951"/>
                  <a:pt x="658" y="934"/>
                  <a:pt x="658" y="914"/>
                </a:cubicBezTo>
                <a:cubicBezTo>
                  <a:pt x="658" y="878"/>
                  <a:pt x="658" y="878"/>
                  <a:pt x="658" y="878"/>
                </a:cubicBezTo>
                <a:cubicBezTo>
                  <a:pt x="658" y="858"/>
                  <a:pt x="675" y="841"/>
                  <a:pt x="695" y="841"/>
                </a:cubicBezTo>
                <a:cubicBezTo>
                  <a:pt x="1280" y="841"/>
                  <a:pt x="1280" y="841"/>
                  <a:pt x="1280" y="841"/>
                </a:cubicBezTo>
                <a:cubicBezTo>
                  <a:pt x="1300" y="841"/>
                  <a:pt x="1317" y="858"/>
                  <a:pt x="1317" y="878"/>
                </a:cubicBezTo>
                <a:cubicBezTo>
                  <a:pt x="1317" y="914"/>
                  <a:pt x="1317" y="914"/>
                  <a:pt x="1317" y="914"/>
                </a:cubicBezTo>
                <a:cubicBezTo>
                  <a:pt x="1317" y="934"/>
                  <a:pt x="1300" y="951"/>
                  <a:pt x="1280" y="951"/>
                </a:cubicBezTo>
                <a:close/>
                <a:moveTo>
                  <a:pt x="1097" y="1573"/>
                </a:moveTo>
                <a:cubicBezTo>
                  <a:pt x="695" y="1573"/>
                  <a:pt x="695" y="1573"/>
                  <a:pt x="695" y="1573"/>
                </a:cubicBezTo>
                <a:cubicBezTo>
                  <a:pt x="675" y="1573"/>
                  <a:pt x="658" y="1556"/>
                  <a:pt x="658" y="1536"/>
                </a:cubicBezTo>
                <a:cubicBezTo>
                  <a:pt x="658" y="1499"/>
                  <a:pt x="658" y="1499"/>
                  <a:pt x="658" y="1499"/>
                </a:cubicBezTo>
                <a:cubicBezTo>
                  <a:pt x="658" y="1479"/>
                  <a:pt x="675" y="1463"/>
                  <a:pt x="695" y="1463"/>
                </a:cubicBezTo>
                <a:cubicBezTo>
                  <a:pt x="1097" y="1463"/>
                  <a:pt x="1097" y="1463"/>
                  <a:pt x="1097" y="1463"/>
                </a:cubicBezTo>
                <a:cubicBezTo>
                  <a:pt x="1117" y="1463"/>
                  <a:pt x="1134" y="1479"/>
                  <a:pt x="1134" y="1499"/>
                </a:cubicBezTo>
                <a:cubicBezTo>
                  <a:pt x="1134" y="1536"/>
                  <a:pt x="1134" y="1536"/>
                  <a:pt x="1134" y="1536"/>
                </a:cubicBezTo>
                <a:cubicBezTo>
                  <a:pt x="1134" y="1556"/>
                  <a:pt x="1117" y="1573"/>
                  <a:pt x="1097" y="1573"/>
                </a:cubicBezTo>
                <a:close/>
                <a:moveTo>
                  <a:pt x="1024" y="1902"/>
                </a:moveTo>
                <a:cubicBezTo>
                  <a:pt x="695" y="1902"/>
                  <a:pt x="695" y="1902"/>
                  <a:pt x="695" y="1902"/>
                </a:cubicBezTo>
                <a:cubicBezTo>
                  <a:pt x="675" y="1902"/>
                  <a:pt x="658" y="1885"/>
                  <a:pt x="658" y="1865"/>
                </a:cubicBezTo>
                <a:cubicBezTo>
                  <a:pt x="658" y="1829"/>
                  <a:pt x="658" y="1829"/>
                  <a:pt x="658" y="1829"/>
                </a:cubicBezTo>
                <a:cubicBezTo>
                  <a:pt x="658" y="1808"/>
                  <a:pt x="675" y="1792"/>
                  <a:pt x="695" y="1792"/>
                </a:cubicBezTo>
                <a:cubicBezTo>
                  <a:pt x="1024" y="1792"/>
                  <a:pt x="1024" y="1792"/>
                  <a:pt x="1024" y="1792"/>
                </a:cubicBezTo>
                <a:cubicBezTo>
                  <a:pt x="1044" y="1792"/>
                  <a:pt x="1061" y="1808"/>
                  <a:pt x="1061" y="1829"/>
                </a:cubicBezTo>
                <a:cubicBezTo>
                  <a:pt x="1061" y="1865"/>
                  <a:pt x="1061" y="1865"/>
                  <a:pt x="1061" y="1865"/>
                </a:cubicBezTo>
                <a:cubicBezTo>
                  <a:pt x="1061" y="1885"/>
                  <a:pt x="1044" y="1902"/>
                  <a:pt x="1024" y="1902"/>
                </a:cubicBezTo>
                <a:close/>
                <a:moveTo>
                  <a:pt x="588" y="816"/>
                </a:moveTo>
                <a:cubicBezTo>
                  <a:pt x="454" y="967"/>
                  <a:pt x="454" y="967"/>
                  <a:pt x="454" y="967"/>
                </a:cubicBezTo>
                <a:cubicBezTo>
                  <a:pt x="447" y="975"/>
                  <a:pt x="438" y="978"/>
                  <a:pt x="428" y="978"/>
                </a:cubicBezTo>
                <a:cubicBezTo>
                  <a:pt x="421" y="978"/>
                  <a:pt x="414" y="976"/>
                  <a:pt x="407" y="971"/>
                </a:cubicBezTo>
                <a:cubicBezTo>
                  <a:pt x="323" y="904"/>
                  <a:pt x="323" y="904"/>
                  <a:pt x="323" y="904"/>
                </a:cubicBezTo>
                <a:cubicBezTo>
                  <a:pt x="309" y="892"/>
                  <a:pt x="306" y="871"/>
                  <a:pt x="318" y="856"/>
                </a:cubicBezTo>
                <a:cubicBezTo>
                  <a:pt x="330" y="842"/>
                  <a:pt x="351" y="839"/>
                  <a:pt x="365" y="851"/>
                </a:cubicBezTo>
                <a:cubicBezTo>
                  <a:pt x="424" y="898"/>
                  <a:pt x="424" y="898"/>
                  <a:pt x="424" y="898"/>
                </a:cubicBezTo>
                <a:cubicBezTo>
                  <a:pt x="538" y="771"/>
                  <a:pt x="538" y="771"/>
                  <a:pt x="538" y="771"/>
                </a:cubicBezTo>
                <a:cubicBezTo>
                  <a:pt x="550" y="757"/>
                  <a:pt x="572" y="756"/>
                  <a:pt x="585" y="768"/>
                </a:cubicBezTo>
                <a:cubicBezTo>
                  <a:pt x="599" y="780"/>
                  <a:pt x="601" y="802"/>
                  <a:pt x="588" y="816"/>
                </a:cubicBezTo>
                <a:close/>
                <a:moveTo>
                  <a:pt x="588" y="1141"/>
                </a:moveTo>
                <a:cubicBezTo>
                  <a:pt x="454" y="1293"/>
                  <a:pt x="454" y="1293"/>
                  <a:pt x="454" y="1293"/>
                </a:cubicBezTo>
                <a:cubicBezTo>
                  <a:pt x="447" y="1300"/>
                  <a:pt x="438" y="1304"/>
                  <a:pt x="428" y="1304"/>
                </a:cubicBezTo>
                <a:cubicBezTo>
                  <a:pt x="421" y="1304"/>
                  <a:pt x="414" y="1301"/>
                  <a:pt x="407" y="1296"/>
                </a:cubicBezTo>
                <a:cubicBezTo>
                  <a:pt x="323" y="1229"/>
                  <a:pt x="323" y="1229"/>
                  <a:pt x="323" y="1229"/>
                </a:cubicBezTo>
                <a:cubicBezTo>
                  <a:pt x="309" y="1217"/>
                  <a:pt x="306" y="1196"/>
                  <a:pt x="318" y="1182"/>
                </a:cubicBezTo>
                <a:cubicBezTo>
                  <a:pt x="330" y="1167"/>
                  <a:pt x="351" y="1165"/>
                  <a:pt x="365" y="1176"/>
                </a:cubicBezTo>
                <a:cubicBezTo>
                  <a:pt x="424" y="1224"/>
                  <a:pt x="424" y="1224"/>
                  <a:pt x="424" y="1224"/>
                </a:cubicBezTo>
                <a:cubicBezTo>
                  <a:pt x="538" y="1096"/>
                  <a:pt x="538" y="1096"/>
                  <a:pt x="538" y="1096"/>
                </a:cubicBezTo>
                <a:cubicBezTo>
                  <a:pt x="550" y="1082"/>
                  <a:pt x="572" y="1081"/>
                  <a:pt x="585" y="1093"/>
                </a:cubicBezTo>
                <a:cubicBezTo>
                  <a:pt x="599" y="1106"/>
                  <a:pt x="601" y="1127"/>
                  <a:pt x="588" y="1141"/>
                </a:cubicBezTo>
                <a:close/>
                <a:moveTo>
                  <a:pt x="588" y="1452"/>
                </a:moveTo>
                <a:cubicBezTo>
                  <a:pt x="454" y="1604"/>
                  <a:pt x="454" y="1604"/>
                  <a:pt x="454" y="1604"/>
                </a:cubicBezTo>
                <a:cubicBezTo>
                  <a:pt x="447" y="1611"/>
                  <a:pt x="438" y="1615"/>
                  <a:pt x="428" y="1615"/>
                </a:cubicBezTo>
                <a:cubicBezTo>
                  <a:pt x="421" y="1615"/>
                  <a:pt x="414" y="1613"/>
                  <a:pt x="407" y="1608"/>
                </a:cubicBezTo>
                <a:cubicBezTo>
                  <a:pt x="323" y="1540"/>
                  <a:pt x="323" y="1540"/>
                  <a:pt x="323" y="1540"/>
                </a:cubicBezTo>
                <a:cubicBezTo>
                  <a:pt x="309" y="1529"/>
                  <a:pt x="306" y="1507"/>
                  <a:pt x="318" y="1493"/>
                </a:cubicBezTo>
                <a:cubicBezTo>
                  <a:pt x="330" y="1478"/>
                  <a:pt x="351" y="1476"/>
                  <a:pt x="365" y="1488"/>
                </a:cubicBezTo>
                <a:cubicBezTo>
                  <a:pt x="424" y="1535"/>
                  <a:pt x="424" y="1535"/>
                  <a:pt x="424" y="1535"/>
                </a:cubicBezTo>
                <a:cubicBezTo>
                  <a:pt x="538" y="1407"/>
                  <a:pt x="538" y="1407"/>
                  <a:pt x="538" y="1407"/>
                </a:cubicBezTo>
                <a:cubicBezTo>
                  <a:pt x="550" y="1393"/>
                  <a:pt x="572" y="1392"/>
                  <a:pt x="585" y="1405"/>
                </a:cubicBezTo>
                <a:cubicBezTo>
                  <a:pt x="599" y="1417"/>
                  <a:pt x="601" y="1438"/>
                  <a:pt x="588" y="1452"/>
                </a:cubicBezTo>
                <a:close/>
                <a:moveTo>
                  <a:pt x="588" y="1766"/>
                </a:moveTo>
                <a:cubicBezTo>
                  <a:pt x="454" y="1917"/>
                  <a:pt x="454" y="1917"/>
                  <a:pt x="454" y="1917"/>
                </a:cubicBezTo>
                <a:cubicBezTo>
                  <a:pt x="447" y="1925"/>
                  <a:pt x="438" y="1928"/>
                  <a:pt x="428" y="1928"/>
                </a:cubicBezTo>
                <a:cubicBezTo>
                  <a:pt x="421" y="1928"/>
                  <a:pt x="414" y="1926"/>
                  <a:pt x="407" y="1921"/>
                </a:cubicBezTo>
                <a:cubicBezTo>
                  <a:pt x="323" y="1854"/>
                  <a:pt x="323" y="1854"/>
                  <a:pt x="323" y="1854"/>
                </a:cubicBezTo>
                <a:cubicBezTo>
                  <a:pt x="309" y="1842"/>
                  <a:pt x="306" y="1821"/>
                  <a:pt x="318" y="1806"/>
                </a:cubicBezTo>
                <a:cubicBezTo>
                  <a:pt x="330" y="1792"/>
                  <a:pt x="351" y="1789"/>
                  <a:pt x="365" y="1801"/>
                </a:cubicBezTo>
                <a:cubicBezTo>
                  <a:pt x="424" y="1848"/>
                  <a:pt x="424" y="1848"/>
                  <a:pt x="424" y="1848"/>
                </a:cubicBezTo>
                <a:cubicBezTo>
                  <a:pt x="538" y="1721"/>
                  <a:pt x="538" y="1721"/>
                  <a:pt x="538" y="1721"/>
                </a:cubicBezTo>
                <a:cubicBezTo>
                  <a:pt x="550" y="1707"/>
                  <a:pt x="572" y="1706"/>
                  <a:pt x="585" y="1718"/>
                </a:cubicBezTo>
                <a:cubicBezTo>
                  <a:pt x="599" y="1730"/>
                  <a:pt x="601" y="1752"/>
                  <a:pt x="588" y="1766"/>
                </a:cubicBezTo>
                <a:close/>
                <a:moveTo>
                  <a:pt x="588" y="1766"/>
                </a:moveTo>
                <a:cubicBezTo>
                  <a:pt x="588" y="1766"/>
                  <a:pt x="588" y="1766"/>
                  <a:pt x="588" y="1766"/>
                </a:cubicBezTo>
              </a:path>
            </a:pathLst>
          </a:custGeom>
          <a:solidFill>
            <a:srgbClr val="125F8B"/>
          </a:solidFill>
          <a:ln>
            <a:noFill/>
          </a:ln>
        </p:spPr>
        <p:txBody>
          <a:bodyPr vert="horz" wrap="square" lIns="91432" tIns="45716" rIns="91432" bIns="45716" numCol="1" anchor="t" anchorCtr="0" compatLnSpc="1">
            <a:prstTxWarp prst="textNoShape">
              <a:avLst/>
            </a:prstTxWarp>
          </a:bodyPr>
          <a:lstStyle/>
          <a:p>
            <a:pPr defTabSz="914324">
              <a:defRPr/>
            </a:pPr>
            <a:endParaRPr lang="en-US" kern="0" dirty="0">
              <a:solidFill>
                <a:sysClr val="windowText" lastClr="000000"/>
              </a:solidFill>
              <a:latin typeface="MS PGothic" charset="-128"/>
              <a:ea typeface="MS PGothic" charset="-128"/>
              <a:cs typeface="MS PGothic" charset="-128"/>
            </a:endParaRPr>
          </a:p>
        </p:txBody>
      </p:sp>
      <p:sp>
        <p:nvSpPr>
          <p:cNvPr id="299" name="TextBox 298"/>
          <p:cNvSpPr txBox="1"/>
          <p:nvPr/>
        </p:nvSpPr>
        <p:spPr>
          <a:xfrm>
            <a:off x="3884614" y="1022462"/>
            <a:ext cx="1589475" cy="246221"/>
          </a:xfrm>
          <a:prstGeom prst="rect">
            <a:avLst/>
          </a:prstGeom>
          <a:noFill/>
        </p:spPr>
        <p:txBody>
          <a:bodyPr wrap="square" lIns="91432" tIns="45716" rIns="91432" bIns="45716" rtlCol="0">
            <a:spAutoFit/>
          </a:bodyPr>
          <a:lstStyle/>
          <a:p>
            <a:pPr algn="ctr" defTabSz="457162"/>
            <a:r>
              <a:rPr lang="ja-JP" altLang="en-US" sz="1000" dirty="0" smtClean="0">
                <a:solidFill>
                  <a:srgbClr val="2968AF">
                    <a:lumMod val="50000"/>
                  </a:srgbClr>
                </a:solidFill>
                <a:latin typeface="MS PGothic" charset="-128"/>
                <a:ea typeface="MS PGothic" charset="-128"/>
                <a:cs typeface="MS PGothic" charset="-128"/>
              </a:rPr>
              <a:t>データセンター</a:t>
            </a:r>
            <a:endParaRPr lang="en-US" sz="1000" dirty="0">
              <a:solidFill>
                <a:srgbClr val="2968AF">
                  <a:lumMod val="50000"/>
                </a:srgbClr>
              </a:solidFill>
              <a:latin typeface="MS PGothic" charset="-128"/>
              <a:ea typeface="MS PGothic" charset="-128"/>
              <a:cs typeface="MS PGothic" charset="-128"/>
            </a:endParaRPr>
          </a:p>
        </p:txBody>
      </p:sp>
      <p:sp>
        <p:nvSpPr>
          <p:cNvPr id="300" name="TextBox 299"/>
          <p:cNvSpPr txBox="1"/>
          <p:nvPr/>
        </p:nvSpPr>
        <p:spPr>
          <a:xfrm>
            <a:off x="4758253" y="1800560"/>
            <a:ext cx="1082331" cy="246213"/>
          </a:xfrm>
          <a:prstGeom prst="rect">
            <a:avLst/>
          </a:prstGeom>
          <a:noFill/>
        </p:spPr>
        <p:txBody>
          <a:bodyPr wrap="none" lIns="91432" tIns="45716" rIns="91432" bIns="45716" rtlCol="0">
            <a:spAutoFit/>
          </a:bodyPr>
          <a:lstStyle/>
          <a:p>
            <a:pPr defTabSz="457162"/>
            <a:r>
              <a:rPr lang="ja-JP" altLang="en-US" sz="1000" dirty="0" smtClean="0">
                <a:solidFill>
                  <a:srgbClr val="2968AF">
                    <a:lumMod val="50000"/>
                  </a:srgbClr>
                </a:solidFill>
                <a:latin typeface="MS PGothic" charset="-128"/>
                <a:ea typeface="MS PGothic" charset="-128"/>
                <a:cs typeface="MS PGothic" charset="-128"/>
              </a:rPr>
              <a:t>ファイアウォール</a:t>
            </a:r>
            <a:endParaRPr lang="en-US" sz="1000" dirty="0">
              <a:solidFill>
                <a:srgbClr val="2968AF">
                  <a:lumMod val="50000"/>
                </a:srgbClr>
              </a:solidFill>
              <a:latin typeface="MS PGothic" charset="-128"/>
              <a:ea typeface="MS PGothic" charset="-128"/>
              <a:cs typeface="MS PGothic" charset="-128"/>
            </a:endParaRPr>
          </a:p>
        </p:txBody>
      </p:sp>
      <p:grpSp>
        <p:nvGrpSpPr>
          <p:cNvPr id="301" name="Group 300"/>
          <p:cNvGrpSpPr/>
          <p:nvPr/>
        </p:nvGrpSpPr>
        <p:grpSpPr>
          <a:xfrm>
            <a:off x="5283902" y="3892695"/>
            <a:ext cx="824735" cy="664765"/>
            <a:chOff x="4960775" y="4202798"/>
            <a:chExt cx="824735" cy="664765"/>
          </a:xfrm>
        </p:grpSpPr>
        <p:cxnSp>
          <p:nvCxnSpPr>
            <p:cNvPr id="302" name="Straight Connector 301"/>
            <p:cNvCxnSpPr/>
            <p:nvPr/>
          </p:nvCxnSpPr>
          <p:spPr>
            <a:xfrm flipH="1" flipV="1">
              <a:off x="4960775" y="4202798"/>
              <a:ext cx="270365" cy="227530"/>
            </a:xfrm>
            <a:prstGeom prst="line">
              <a:avLst/>
            </a:prstGeom>
            <a:noFill/>
            <a:ln w="25400" cap="rnd" cmpd="sng" algn="ctr">
              <a:solidFill>
                <a:srgbClr val="FFFFFF">
                  <a:lumMod val="65000"/>
                </a:srgbClr>
              </a:solidFill>
              <a:prstDash val="sysDot"/>
            </a:ln>
            <a:effectLst/>
          </p:spPr>
        </p:cxnSp>
        <p:grpSp>
          <p:nvGrpSpPr>
            <p:cNvPr id="303" name="Group 302"/>
            <p:cNvGrpSpPr/>
            <p:nvPr/>
          </p:nvGrpSpPr>
          <p:grpSpPr>
            <a:xfrm>
              <a:off x="5073544" y="4312110"/>
              <a:ext cx="711966" cy="555453"/>
              <a:chOff x="5073544" y="4312110"/>
              <a:chExt cx="711966" cy="555453"/>
            </a:xfrm>
          </p:grpSpPr>
          <p:grpSp>
            <p:nvGrpSpPr>
              <p:cNvPr id="304" name="Group 303"/>
              <p:cNvGrpSpPr/>
              <p:nvPr/>
            </p:nvGrpSpPr>
            <p:grpSpPr>
              <a:xfrm>
                <a:off x="5254888" y="4312110"/>
                <a:ext cx="363222" cy="367017"/>
                <a:chOff x="4478155" y="3123058"/>
                <a:chExt cx="556880" cy="562698"/>
              </a:xfrm>
            </p:grpSpPr>
            <p:sp>
              <p:nvSpPr>
                <p:cNvPr id="306" name="Oval 305"/>
                <p:cNvSpPr/>
                <p:nvPr/>
              </p:nvSpPr>
              <p:spPr>
                <a:xfrm rot="10800000">
                  <a:off x="4478155" y="3123058"/>
                  <a:ext cx="556880" cy="562698"/>
                </a:xfrm>
                <a:prstGeom prst="ellipse">
                  <a:avLst/>
                </a:prstGeom>
                <a:solidFill>
                  <a:srgbClr val="125F8B"/>
                </a:solidFill>
                <a:ln w="25400" cap="flat" cmpd="sng" algn="ctr">
                  <a:noFill/>
                  <a:prstDash val="solid"/>
                </a:ln>
                <a:effectLst/>
              </p:spPr>
              <p:txBody>
                <a:bodyPr rtlCol="0" anchor="ctr"/>
                <a:lstStyle/>
                <a:p>
                  <a:pPr algn="ctr" defTabSz="685492" fontAlgn="auto">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pic>
              <p:nvPicPr>
                <p:cNvPr id="307" name="Picture 306" descr="creditcard.png"/>
                <p:cNvPicPr>
                  <a:picLocks noChangeAspect="1"/>
                </p:cNvPicPr>
                <p:nvPr/>
              </p:nvPicPr>
              <p:blipFill>
                <a:blip r:embed="rId7" cstate="print">
                  <a:clrChange>
                    <a:clrFrom>
                      <a:srgbClr val="445058"/>
                    </a:clrFrom>
                    <a:clrTo>
                      <a:srgbClr val="445058">
                        <a:alpha val="0"/>
                      </a:srgbClr>
                    </a:clrTo>
                  </a:clrChange>
                  <a:extLst>
                    <a:ext uri="{BEBA8EAE-BF5A-486C-A8C5-ECC9F3942E4B}">
                      <a14:imgProps xmlns:a14="http://schemas.microsoft.com/office/drawing/2010/main">
                        <a14:imgLayer r:embed="rId8">
                          <a14:imgEffect>
                            <a14:backgroundRemoval t="4498" b="96886" l="959" r="98801">
                              <a14:foregroundMark x1="35731" y1="13841" x2="74580" y2="15225"/>
                              <a14:foregroundMark x1="77218" y1="5882" x2="30456" y2="11765"/>
                              <a14:foregroundMark x1="4077" y1="9689" x2="9832" y2="93772"/>
                              <a14:foregroundMark x1="74820" y1="76125" x2="74820" y2="79239"/>
                              <a14:foregroundMark x1="68345" y1="74740" x2="68106" y2="76125"/>
                              <a14:foregroundMark x1="59472" y1="74394" x2="59472" y2="75779"/>
                              <a14:foregroundMark x1="59952" y1="78547" x2="58993" y2="79931"/>
                              <a14:foregroundMark x1="47962" y1="74740" x2="47242" y2="75779"/>
                              <a14:foregroundMark x1="47962" y1="78547" x2="47482" y2="79585"/>
                              <a14:foregroundMark x1="32374" y1="77163" x2="33094" y2="77163"/>
                              <a14:foregroundMark x1="25659" y1="86505" x2="79616" y2="86505"/>
                              <a14:foregroundMark x1="98082" y1="15225" x2="98801" y2="88581"/>
                              <a14:foregroundMark x1="88969" y1="96886" x2="15588" y2="96886"/>
                              <a14:foregroundMark x1="959" y1="27336" x2="1199" y2="42907"/>
                              <a14:foregroundMark x1="68585" y1="79239" x2="68106" y2="79239"/>
                              <a14:backgroundMark x1="23261" y1="46021" x2="23261" y2="46021"/>
                              <a14:backgroundMark x1="23981" y1="25260" x2="23501" y2="53287"/>
                              <a14:backgroundMark x1="30695" y1="42907" x2="33333" y2="42907"/>
                              <a14:backgroundMark x1="30935" y1="35294" x2="33813" y2="34948"/>
                              <a14:backgroundMark x1="30935" y1="25952" x2="32134" y2="26644"/>
                              <a14:backgroundMark x1="17986" y1="25952" x2="16067" y2="27682"/>
                              <a14:backgroundMark x1="17266" y1="42907" x2="14628" y2="42907"/>
                              <a14:backgroundMark x1="17266" y1="52941" x2="15827" y2="50865"/>
                              <a14:backgroundMark x1="61391" y1="40484" x2="83213" y2="40484"/>
                              <a14:backgroundMark x1="82734" y1="30796" x2="58513" y2="51903"/>
                              <a14:backgroundMark x1="60671" y1="29066" x2="84892" y2="50519"/>
                              <a14:backgroundMark x1="17266" y1="35294" x2="13909" y2="35294"/>
                              <a14:backgroundMark x1="32374" y1="51557" x2="30456" y2="52941"/>
                            </a14:backgroundRemoval>
                          </a14:imgEffect>
                        </a14:imgLayer>
                      </a14:imgProps>
                    </a:ext>
                    <a:ext uri="{28A0092B-C50C-407E-A947-70E740481C1C}">
                      <a14:useLocalDpi xmlns:a14="http://schemas.microsoft.com/office/drawing/2010/main"/>
                    </a:ext>
                  </a:extLst>
                </a:blip>
                <a:stretch>
                  <a:fillRect/>
                </a:stretch>
              </p:blipFill>
              <p:spPr>
                <a:xfrm>
                  <a:off x="4541205" y="3255132"/>
                  <a:ext cx="430781" cy="298551"/>
                </a:xfrm>
                <a:prstGeom prst="rect">
                  <a:avLst/>
                </a:prstGeom>
              </p:spPr>
            </p:pic>
          </p:grpSp>
          <p:sp>
            <p:nvSpPr>
              <p:cNvPr id="305" name="TextBox 304"/>
              <p:cNvSpPr txBox="1"/>
              <p:nvPr/>
            </p:nvSpPr>
            <p:spPr>
              <a:xfrm>
                <a:off x="5073544" y="4621342"/>
                <a:ext cx="711966" cy="246221"/>
              </a:xfrm>
              <a:prstGeom prst="rect">
                <a:avLst/>
              </a:prstGeom>
              <a:noFill/>
            </p:spPr>
            <p:txBody>
              <a:bodyPr wrap="none" rtlCol="0">
                <a:spAutoFit/>
              </a:bodyPr>
              <a:lstStyle/>
              <a:p>
                <a:pPr algn="r" defTabSz="457162">
                  <a:defRPr/>
                </a:pPr>
                <a:r>
                  <a:rPr lang="en-US" sz="1000" kern="0" dirty="0" smtClean="0">
                    <a:solidFill>
                      <a:srgbClr val="2968AF">
                        <a:lumMod val="50000"/>
                      </a:srgbClr>
                    </a:solidFill>
                    <a:latin typeface="MS PGothic" charset="-128"/>
                    <a:ea typeface="MS PGothic" charset="-128"/>
                    <a:cs typeface="MS PGothic" charset="-128"/>
                  </a:rPr>
                  <a:t>POS</a:t>
                </a:r>
                <a:r>
                  <a:rPr lang="ja-JP" altLang="en-US" sz="1000" kern="0" dirty="0" smtClean="0">
                    <a:solidFill>
                      <a:srgbClr val="2968AF">
                        <a:lumMod val="50000"/>
                      </a:srgbClr>
                    </a:solidFill>
                    <a:latin typeface="MS PGothic" charset="-128"/>
                    <a:ea typeface="MS PGothic" charset="-128"/>
                    <a:cs typeface="MS PGothic" charset="-128"/>
                  </a:rPr>
                  <a:t>端末</a:t>
                </a:r>
                <a:endParaRPr lang="en-US" sz="1000" kern="0" dirty="0">
                  <a:solidFill>
                    <a:srgbClr val="2968AF">
                      <a:lumMod val="50000"/>
                    </a:srgbClr>
                  </a:solidFill>
                  <a:latin typeface="MS PGothic" charset="-128"/>
                  <a:ea typeface="MS PGothic" charset="-128"/>
                  <a:cs typeface="MS PGothic" charset="-128"/>
                </a:endParaRPr>
              </a:p>
            </p:txBody>
          </p:sp>
        </p:grpSp>
      </p:grpSp>
      <p:sp>
        <p:nvSpPr>
          <p:cNvPr id="308" name="TextBox 307"/>
          <p:cNvSpPr txBox="1"/>
          <p:nvPr/>
        </p:nvSpPr>
        <p:spPr>
          <a:xfrm>
            <a:off x="5083796" y="1345628"/>
            <a:ext cx="823828" cy="246213"/>
          </a:xfrm>
          <a:prstGeom prst="rect">
            <a:avLst/>
          </a:prstGeom>
          <a:noFill/>
        </p:spPr>
        <p:txBody>
          <a:bodyPr wrap="square" lIns="91432" tIns="45716" rIns="91432" bIns="45716" rtlCol="0">
            <a:spAutoFit/>
          </a:bodyPr>
          <a:lstStyle/>
          <a:p>
            <a:pPr algn="ctr" defTabSz="457162"/>
            <a:r>
              <a:rPr lang="ja-JP" altLang="en-US" sz="1000" dirty="0" smtClean="0">
                <a:solidFill>
                  <a:srgbClr val="2968AF">
                    <a:lumMod val="50000"/>
                  </a:srgbClr>
                </a:solidFill>
                <a:latin typeface="MS PGothic" charset="-128"/>
                <a:ea typeface="MS PGothic" charset="-128"/>
                <a:cs typeface="MS PGothic" charset="-128"/>
              </a:rPr>
              <a:t>会計用</a:t>
            </a:r>
            <a:r>
              <a:rPr lang="en-US" sz="1000" dirty="0" smtClean="0">
                <a:solidFill>
                  <a:srgbClr val="2968AF">
                    <a:lumMod val="50000"/>
                  </a:srgbClr>
                </a:solidFill>
                <a:latin typeface="MS PGothic" charset="-128"/>
                <a:ea typeface="MS PGothic" charset="-128"/>
                <a:cs typeface="MS PGothic" charset="-128"/>
              </a:rPr>
              <a:t>DB</a:t>
            </a:r>
            <a:endParaRPr lang="en-US" sz="1000" dirty="0">
              <a:solidFill>
                <a:srgbClr val="2968AF">
                  <a:lumMod val="50000"/>
                </a:srgbClr>
              </a:solidFill>
              <a:latin typeface="MS PGothic" charset="-128"/>
              <a:ea typeface="MS PGothic" charset="-128"/>
              <a:cs typeface="MS PGothic" charset="-128"/>
            </a:endParaRPr>
          </a:p>
        </p:txBody>
      </p:sp>
      <p:grpSp>
        <p:nvGrpSpPr>
          <p:cNvPr id="309" name="Group 308"/>
          <p:cNvGrpSpPr/>
          <p:nvPr/>
        </p:nvGrpSpPr>
        <p:grpSpPr>
          <a:xfrm>
            <a:off x="6720866" y="2362693"/>
            <a:ext cx="411462" cy="410658"/>
            <a:chOff x="487057" y="1881040"/>
            <a:chExt cx="1126748" cy="1124546"/>
          </a:xfrm>
        </p:grpSpPr>
        <p:grpSp>
          <p:nvGrpSpPr>
            <p:cNvPr id="310" name="Group 309"/>
            <p:cNvGrpSpPr/>
            <p:nvPr/>
          </p:nvGrpSpPr>
          <p:grpSpPr>
            <a:xfrm>
              <a:off x="487057" y="1881040"/>
              <a:ext cx="1126748" cy="1124546"/>
              <a:chOff x="653468" y="1319830"/>
              <a:chExt cx="611126" cy="609932"/>
            </a:xfrm>
          </p:grpSpPr>
          <p:sp>
            <p:nvSpPr>
              <p:cNvPr id="336" name="Oval 335"/>
              <p:cNvSpPr/>
              <p:nvPr/>
            </p:nvSpPr>
            <p:spPr bwMode="auto">
              <a:xfrm>
                <a:off x="653468" y="1319830"/>
                <a:ext cx="611126" cy="609932"/>
              </a:xfrm>
              <a:prstGeom prst="ellipse">
                <a:avLst/>
              </a:prstGeom>
              <a:solidFill>
                <a:srgbClr val="FFFFFF"/>
              </a:solidFill>
              <a:ln w="6350" cap="flat">
                <a:solidFill>
                  <a:srgbClr val="214794">
                    <a:alpha val="37000"/>
                  </a:srgbClr>
                </a:solidFill>
                <a:miter lim="800000"/>
                <a:headEnd type="none" w="med" len="med"/>
                <a:tailEnd type="none" w="med" len="med"/>
              </a:ln>
            </p:spPr>
            <p:txBody>
              <a:bodyPr lIns="0" tIns="0" rIns="0" bIns="0" rtlCol="0" anchor="ctr"/>
              <a:lstStyle/>
              <a:p>
                <a:pPr algn="ctr" defTabSz="685144">
                  <a:defRPr/>
                </a:pPr>
                <a:endParaRPr lang="en-US" sz="1400" kern="0" dirty="0">
                  <a:solidFill>
                    <a:srgbClr val="FFFFFF"/>
                  </a:solidFill>
                  <a:latin typeface="MS PGothic" charset="-128"/>
                  <a:ea typeface="MS PGothic" charset="-128"/>
                  <a:cs typeface="MS PGothic" charset="-128"/>
                  <a:sym typeface="Arial" pitchFamily="-107" charset="0"/>
                </a:endParaRPr>
              </a:p>
            </p:txBody>
          </p:sp>
          <p:sp>
            <p:nvSpPr>
              <p:cNvPr id="337" name="Oval 336"/>
              <p:cNvSpPr/>
              <p:nvPr/>
            </p:nvSpPr>
            <p:spPr>
              <a:xfrm rot="10800000">
                <a:off x="665604" y="1331028"/>
                <a:ext cx="584003" cy="590105"/>
              </a:xfrm>
              <a:prstGeom prst="ellipse">
                <a:avLst/>
              </a:prstGeom>
              <a:solidFill>
                <a:srgbClr val="125F8B"/>
              </a:solidFill>
              <a:ln w="25400" cap="flat" cmpd="sng" algn="ctr">
                <a:noFill/>
                <a:prstDash val="solid"/>
              </a:ln>
              <a:effectLst/>
            </p:spPr>
            <p:txBody>
              <a:bodyPr rtlCol="0" anchor="ctr"/>
              <a:lstStyle/>
              <a:p>
                <a:pPr algn="ctr" defTabSz="685321">
                  <a:defRPr/>
                </a:pPr>
                <a:endParaRPr lang="en-US" sz="1400" kern="0" dirty="0">
                  <a:solidFill>
                    <a:srgbClr val="FFFFFF"/>
                  </a:solidFill>
                  <a:latin typeface="MS PGothic" charset="-128"/>
                  <a:ea typeface="MS PGothic" charset="-128"/>
                  <a:cs typeface="MS PGothic" charset="-128"/>
                </a:endParaRPr>
              </a:p>
            </p:txBody>
          </p:sp>
        </p:grpSp>
        <p:grpSp>
          <p:nvGrpSpPr>
            <p:cNvPr id="311" name="Group 63"/>
            <p:cNvGrpSpPr/>
            <p:nvPr/>
          </p:nvGrpSpPr>
          <p:grpSpPr>
            <a:xfrm>
              <a:off x="787338" y="2074481"/>
              <a:ext cx="526187" cy="737661"/>
              <a:chOff x="543004" y="6860135"/>
              <a:chExt cx="382845" cy="548004"/>
            </a:xfrm>
            <a:solidFill>
              <a:srgbClr val="FFFFFF"/>
            </a:solidFill>
            <a:effectLst/>
          </p:grpSpPr>
          <p:sp>
            <p:nvSpPr>
              <p:cNvPr id="312" name="Freeform 75"/>
              <p:cNvSpPr>
                <a:spLocks/>
              </p:cNvSpPr>
              <p:nvPr/>
            </p:nvSpPr>
            <p:spPr bwMode="auto">
              <a:xfrm>
                <a:off x="710655" y="6868471"/>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outerShdw blurRad="63500" sx="102000" sy="102000" algn="ctr" rotWithShape="0">
                  <a:srgbClr val="702D89">
                    <a:alpha val="60000"/>
                  </a:srgb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13" name="Freeform 76"/>
              <p:cNvSpPr>
                <a:spLocks/>
              </p:cNvSpPr>
              <p:nvPr/>
            </p:nvSpPr>
            <p:spPr bwMode="auto">
              <a:xfrm>
                <a:off x="651436" y="6860135"/>
                <a:ext cx="196010"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14" name="Freeform 77"/>
              <p:cNvSpPr>
                <a:spLocks/>
              </p:cNvSpPr>
              <p:nvPr/>
            </p:nvSpPr>
            <p:spPr bwMode="auto">
              <a:xfrm>
                <a:off x="794063" y="6877650"/>
                <a:ext cx="29192" cy="25855"/>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15" name="Freeform 78"/>
              <p:cNvSpPr>
                <a:spLocks/>
              </p:cNvSpPr>
              <p:nvPr/>
            </p:nvSpPr>
            <p:spPr bwMode="auto">
              <a:xfrm>
                <a:off x="586377" y="6905174"/>
                <a:ext cx="321957" cy="154304"/>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16" name="Freeform 79"/>
              <p:cNvSpPr>
                <a:spLocks/>
              </p:cNvSpPr>
              <p:nvPr/>
            </p:nvSpPr>
            <p:spPr bwMode="auto">
              <a:xfrm>
                <a:off x="612232" y="6913515"/>
                <a:ext cx="37535"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outerShdw blurRad="63500" sx="102000" sy="102000" algn="ctr" rotWithShape="0">
                  <a:srgbClr val="702D89">
                    <a:alpha val="60000"/>
                  </a:srgb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17" name="Freeform 80"/>
              <p:cNvSpPr>
                <a:spLocks/>
              </p:cNvSpPr>
              <p:nvPr/>
            </p:nvSpPr>
            <p:spPr bwMode="auto">
              <a:xfrm>
                <a:off x="555515" y="6939372"/>
                <a:ext cx="137624" cy="127615"/>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18" name="Freeform 81"/>
              <p:cNvSpPr>
                <a:spLocks/>
              </p:cNvSpPr>
              <p:nvPr/>
            </p:nvSpPr>
            <p:spPr bwMode="auto">
              <a:xfrm>
                <a:off x="638089" y="6951050"/>
                <a:ext cx="287760" cy="281919"/>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19" name="Freeform 82"/>
              <p:cNvSpPr>
                <a:spLocks/>
              </p:cNvSpPr>
              <p:nvPr/>
            </p:nvSpPr>
            <p:spPr bwMode="auto">
              <a:xfrm>
                <a:off x="543004" y="6976073"/>
                <a:ext cx="361159" cy="244385"/>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20" name="Freeform 83"/>
              <p:cNvSpPr>
                <a:spLocks/>
              </p:cNvSpPr>
              <p:nvPr/>
            </p:nvSpPr>
            <p:spPr bwMode="auto">
              <a:xfrm>
                <a:off x="574699" y="6984418"/>
                <a:ext cx="37535" cy="35031"/>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21" name="Freeform 84"/>
              <p:cNvSpPr>
                <a:spLocks/>
              </p:cNvSpPr>
              <p:nvPr/>
            </p:nvSpPr>
            <p:spPr bwMode="auto">
              <a:xfrm>
                <a:off x="549677" y="7000264"/>
                <a:ext cx="293599" cy="374502"/>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22" name="Freeform 85"/>
              <p:cNvSpPr>
                <a:spLocks/>
              </p:cNvSpPr>
              <p:nvPr/>
            </p:nvSpPr>
            <p:spPr bwMode="auto">
              <a:xfrm>
                <a:off x="758198" y="7001942"/>
                <a:ext cx="120108" cy="218528"/>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23" name="Freeform 86"/>
              <p:cNvSpPr>
                <a:spLocks/>
              </p:cNvSpPr>
              <p:nvPr/>
            </p:nvSpPr>
            <p:spPr bwMode="auto">
              <a:xfrm>
                <a:off x="549677" y="7039475"/>
                <a:ext cx="98422" cy="145963"/>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24" name="Freeform 87"/>
              <p:cNvSpPr>
                <a:spLocks/>
              </p:cNvSpPr>
              <p:nvPr/>
            </p:nvSpPr>
            <p:spPr bwMode="auto">
              <a:xfrm>
                <a:off x="578869" y="7049485"/>
                <a:ext cx="244386" cy="293596"/>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25" name="Freeform 88"/>
              <p:cNvSpPr>
                <a:spLocks/>
              </p:cNvSpPr>
              <p:nvPr/>
            </p:nvSpPr>
            <p:spPr bwMode="auto">
              <a:xfrm>
                <a:off x="720664" y="7100363"/>
                <a:ext cx="45875"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26" name="Freeform 89"/>
              <p:cNvSpPr>
                <a:spLocks/>
              </p:cNvSpPr>
              <p:nvPr/>
            </p:nvSpPr>
            <p:spPr bwMode="auto">
              <a:xfrm>
                <a:off x="643928" y="7102859"/>
                <a:ext cx="79238" cy="92582"/>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27" name="Freeform 90"/>
              <p:cNvSpPr>
                <a:spLocks/>
              </p:cNvSpPr>
              <p:nvPr/>
            </p:nvSpPr>
            <p:spPr bwMode="auto">
              <a:xfrm>
                <a:off x="590547" y="7127885"/>
                <a:ext cx="171821" cy="222700"/>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28" name="Freeform 91"/>
              <p:cNvSpPr>
                <a:spLocks noEditPoints="1"/>
              </p:cNvSpPr>
              <p:nvPr/>
            </p:nvSpPr>
            <p:spPr bwMode="auto">
              <a:xfrm>
                <a:off x="594717" y="7155408"/>
                <a:ext cx="147633" cy="179327"/>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29" name="Freeform 92"/>
              <p:cNvSpPr>
                <a:spLocks/>
              </p:cNvSpPr>
              <p:nvPr/>
            </p:nvSpPr>
            <p:spPr bwMode="auto">
              <a:xfrm>
                <a:off x="837436" y="7162076"/>
                <a:ext cx="23354" cy="5254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30" name="Freeform 93"/>
              <p:cNvSpPr>
                <a:spLocks/>
              </p:cNvSpPr>
              <p:nvPr/>
            </p:nvSpPr>
            <p:spPr bwMode="auto">
              <a:xfrm>
                <a:off x="561353" y="7167919"/>
                <a:ext cx="56718" cy="90080"/>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31" name="Freeform 94"/>
              <p:cNvSpPr>
                <a:spLocks/>
              </p:cNvSpPr>
              <p:nvPr/>
            </p:nvSpPr>
            <p:spPr bwMode="auto">
              <a:xfrm>
                <a:off x="673122" y="7227143"/>
                <a:ext cx="180162" cy="180996"/>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32" name="Freeform 95"/>
              <p:cNvSpPr>
                <a:spLocks/>
              </p:cNvSpPr>
              <p:nvPr/>
            </p:nvSpPr>
            <p:spPr bwMode="auto">
              <a:xfrm>
                <a:off x="791561" y="7230479"/>
                <a:ext cx="108432" cy="128449"/>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33" name="Freeform 96"/>
              <p:cNvSpPr>
                <a:spLocks/>
              </p:cNvSpPr>
              <p:nvPr/>
            </p:nvSpPr>
            <p:spPr bwMode="auto">
              <a:xfrm>
                <a:off x="768208" y="7298044"/>
                <a:ext cx="118441" cy="90080"/>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34" name="Freeform 97"/>
              <p:cNvSpPr>
                <a:spLocks/>
              </p:cNvSpPr>
              <p:nvPr/>
            </p:nvSpPr>
            <p:spPr bwMode="auto">
              <a:xfrm>
                <a:off x="643928" y="7366435"/>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sp>
            <p:nvSpPr>
              <p:cNvPr id="335" name="Freeform 98"/>
              <p:cNvSpPr>
                <a:spLocks/>
              </p:cNvSpPr>
              <p:nvPr/>
            </p:nvSpPr>
            <p:spPr bwMode="auto">
              <a:xfrm>
                <a:off x="698977" y="7380620"/>
                <a:ext cx="49211" cy="23353"/>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outerShdw blurRad="63500" sx="102000" sy="102000" algn="ctr" rotWithShape="0">
                  <a:srgbClr val="702D89">
                    <a:alpha val="60000"/>
                  </a:srgb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526">
                  <a:defRPr/>
                </a:pPr>
                <a:endParaRPr lang="en-US" sz="1400" kern="0" dirty="0">
                  <a:solidFill>
                    <a:srgbClr val="FFFFFF"/>
                  </a:solidFill>
                  <a:latin typeface="MS PGothic" charset="-128"/>
                  <a:ea typeface="MS PGothic" charset="-128"/>
                  <a:cs typeface="MS PGothic" charset="-128"/>
                </a:endParaRPr>
              </a:p>
            </p:txBody>
          </p:sp>
        </p:grpSp>
      </p:grpSp>
      <p:sp>
        <p:nvSpPr>
          <p:cNvPr id="338" name="TextBox 337"/>
          <p:cNvSpPr txBox="1"/>
          <p:nvPr/>
        </p:nvSpPr>
        <p:spPr>
          <a:xfrm>
            <a:off x="6764012" y="2749919"/>
            <a:ext cx="365789" cy="246213"/>
          </a:xfrm>
          <a:prstGeom prst="rect">
            <a:avLst/>
          </a:prstGeom>
          <a:noFill/>
        </p:spPr>
        <p:txBody>
          <a:bodyPr wrap="none" lIns="91432" tIns="45716" rIns="91432" bIns="45716" rtlCol="0">
            <a:spAutoFit/>
          </a:bodyPr>
          <a:lstStyle/>
          <a:p>
            <a:pPr algn="ctr" defTabSz="457162"/>
            <a:r>
              <a:rPr lang="en-US" sz="1000" dirty="0">
                <a:solidFill>
                  <a:srgbClr val="2968AF">
                    <a:lumMod val="50000"/>
                  </a:srgbClr>
                </a:solidFill>
                <a:latin typeface="MS PGothic" charset="-128"/>
                <a:ea typeface="MS PGothic" charset="-128"/>
                <a:cs typeface="MS PGothic" charset="-128"/>
              </a:rPr>
              <a:t>ISE</a:t>
            </a:r>
          </a:p>
        </p:txBody>
      </p:sp>
      <p:grpSp>
        <p:nvGrpSpPr>
          <p:cNvPr id="339" name="Group 338"/>
          <p:cNvGrpSpPr/>
          <p:nvPr/>
        </p:nvGrpSpPr>
        <p:grpSpPr>
          <a:xfrm>
            <a:off x="3457035" y="2589205"/>
            <a:ext cx="272089" cy="274932"/>
            <a:chOff x="282942" y="1007556"/>
            <a:chExt cx="556880" cy="562698"/>
          </a:xfrm>
          <a:solidFill>
            <a:srgbClr val="125F8B"/>
          </a:solidFill>
        </p:grpSpPr>
        <p:sp>
          <p:nvSpPr>
            <p:cNvPr id="340" name="Oval 339"/>
            <p:cNvSpPr/>
            <p:nvPr/>
          </p:nvSpPr>
          <p:spPr>
            <a:xfrm rot="10800000">
              <a:off x="282942" y="1007556"/>
              <a:ext cx="556880" cy="562698"/>
            </a:xfrm>
            <a:prstGeom prst="ellipse">
              <a:avLst/>
            </a:prstGeom>
            <a:grpFill/>
            <a:ln w="25400" cap="flat" cmpd="sng" algn="ctr">
              <a:noFill/>
              <a:prstDash val="solid"/>
            </a:ln>
            <a:effectLst/>
          </p:spPr>
          <p:txBody>
            <a:bodyPr rtlCol="0" anchor="ctr"/>
            <a:lstStyle/>
            <a:p>
              <a:pPr algn="ctr" defTabSz="685321">
                <a:defRPr/>
              </a:pPr>
              <a:endParaRPr lang="en-US" sz="1400" kern="0" dirty="0">
                <a:solidFill>
                  <a:srgbClr val="FFFFFF"/>
                </a:solidFill>
                <a:latin typeface="MS PGothic" charset="-128"/>
                <a:ea typeface="MS PGothic" charset="-128"/>
                <a:cs typeface="MS PGothic" charset="-128"/>
              </a:endParaRPr>
            </a:p>
          </p:txBody>
        </p:sp>
        <p:pic>
          <p:nvPicPr>
            <p:cNvPr id="341" name="Picture 340" descr="whiteparts.ai"/>
            <p:cNvPicPr>
              <a:picLocks noChangeAspect="1"/>
            </p:cNvPicPr>
            <p:nvPr/>
          </p:nvPicPr>
          <p:blipFill>
            <a:blip r:embed="rId9" cstate="print">
              <a:extLst>
                <a:ext uri="{28A0092B-C50C-407E-A947-70E740481C1C}">
                  <a14:useLocalDpi xmlns:a14="http://schemas.microsoft.com/office/drawing/2010/main"/>
                </a:ext>
              </a:extLst>
            </a:blip>
            <a:srcRect l="32551" t="36693" r="59517" b="59350"/>
            <a:stretch>
              <a:fillRect/>
            </a:stretch>
          </p:blipFill>
          <p:spPr>
            <a:xfrm>
              <a:off x="287335" y="1112011"/>
              <a:ext cx="548094" cy="353789"/>
            </a:xfrm>
            <a:prstGeom prst="rect">
              <a:avLst/>
            </a:prstGeom>
            <a:noFill/>
            <a:ln>
              <a:noFill/>
            </a:ln>
            <a:effectLst/>
          </p:spPr>
        </p:pic>
      </p:grpSp>
      <p:sp>
        <p:nvSpPr>
          <p:cNvPr id="342" name="TextBox 341"/>
          <p:cNvSpPr txBox="1"/>
          <p:nvPr/>
        </p:nvSpPr>
        <p:spPr>
          <a:xfrm>
            <a:off x="7321382" y="2201992"/>
            <a:ext cx="1661016" cy="707878"/>
          </a:xfrm>
          <a:prstGeom prst="rect">
            <a:avLst/>
          </a:prstGeom>
          <a:noFill/>
        </p:spPr>
        <p:txBody>
          <a:bodyPr wrap="none" lIns="91432" tIns="45716" rIns="91432" bIns="45716" rtlCol="0">
            <a:spAutoFit/>
          </a:bodyPr>
          <a:lstStyle/>
          <a:p>
            <a:pPr defTabSz="685834"/>
            <a:r>
              <a:rPr lang="en-US" sz="800" b="1" dirty="0">
                <a:solidFill>
                  <a:srgbClr val="004B6B"/>
                </a:solidFill>
                <a:latin typeface="MS PGothic" charset="-128"/>
                <a:ea typeface="MS PGothic" charset="-128"/>
                <a:cs typeface="MS PGothic" charset="-128"/>
              </a:rPr>
              <a:t>OS </a:t>
            </a:r>
            <a:r>
              <a:rPr lang="ja-JP" altLang="en-US" sz="800" b="1" dirty="0" smtClean="0">
                <a:solidFill>
                  <a:srgbClr val="004B6B"/>
                </a:solidFill>
                <a:latin typeface="MS PGothic" charset="-128"/>
                <a:ea typeface="MS PGothic" charset="-128"/>
                <a:cs typeface="MS PGothic" charset="-128"/>
              </a:rPr>
              <a:t>タイプ</a:t>
            </a:r>
            <a:r>
              <a:rPr lang="en-US" sz="800" b="1" dirty="0" smtClean="0">
                <a:solidFill>
                  <a:srgbClr val="004B6B"/>
                </a:solidFill>
                <a:latin typeface="MS PGothic" charset="-128"/>
                <a:ea typeface="MS PGothic" charset="-128"/>
                <a:cs typeface="MS PGothic" charset="-128"/>
              </a:rPr>
              <a:t>:</a:t>
            </a:r>
            <a:r>
              <a:rPr lang="en-US" sz="800" dirty="0" smtClean="0">
                <a:solidFill>
                  <a:srgbClr val="004B6B"/>
                </a:solidFill>
                <a:latin typeface="MS PGothic" charset="-128"/>
                <a:ea typeface="MS PGothic" charset="-128"/>
                <a:cs typeface="MS PGothic" charset="-128"/>
              </a:rPr>
              <a:t> </a:t>
            </a:r>
            <a:r>
              <a:rPr lang="en-US" sz="800" dirty="0">
                <a:solidFill>
                  <a:srgbClr val="004B6B"/>
                </a:solidFill>
                <a:latin typeface="MS PGothic" charset="-128"/>
                <a:ea typeface="MS PGothic" charset="-128"/>
                <a:cs typeface="MS PGothic" charset="-128"/>
              </a:rPr>
              <a:t>Windows XP Embedded</a:t>
            </a:r>
          </a:p>
          <a:p>
            <a:pPr defTabSz="685834"/>
            <a:r>
              <a:rPr lang="ja-JP" altLang="en-US" sz="800" dirty="0" smtClean="0">
                <a:solidFill>
                  <a:srgbClr val="004B6B"/>
                </a:solidFill>
                <a:latin typeface="MS PGothic" charset="-128"/>
                <a:ea typeface="MS PGothic" charset="-128"/>
                <a:cs typeface="MS PGothic" charset="-128"/>
              </a:rPr>
              <a:t>ユーザー</a:t>
            </a:r>
            <a:r>
              <a:rPr lang="en-US" sz="800" dirty="0" smtClean="0">
                <a:solidFill>
                  <a:srgbClr val="004B6B"/>
                </a:solidFill>
                <a:latin typeface="MS PGothic" charset="-128"/>
                <a:ea typeface="MS PGothic" charset="-128"/>
                <a:cs typeface="MS PGothic" charset="-128"/>
              </a:rPr>
              <a:t>: </a:t>
            </a:r>
            <a:r>
              <a:rPr lang="ja-JP" altLang="en-US" sz="800" dirty="0" smtClean="0">
                <a:solidFill>
                  <a:srgbClr val="004B6B"/>
                </a:solidFill>
                <a:latin typeface="MS PGothic" charset="-128"/>
                <a:ea typeface="MS PGothic" charset="-128"/>
                <a:cs typeface="MS PGothic" charset="-128"/>
              </a:rPr>
              <a:t>メアリー</a:t>
            </a:r>
            <a:endParaRPr lang="en-US" sz="800" dirty="0">
              <a:solidFill>
                <a:srgbClr val="004B6B"/>
              </a:solidFill>
              <a:latin typeface="MS PGothic" charset="-128"/>
              <a:ea typeface="MS PGothic" charset="-128"/>
              <a:cs typeface="MS PGothic" charset="-128"/>
            </a:endParaRPr>
          </a:p>
          <a:p>
            <a:pPr defTabSz="685834"/>
            <a:r>
              <a:rPr lang="ja-JP" altLang="en-US" sz="800" b="1" dirty="0" smtClean="0">
                <a:solidFill>
                  <a:srgbClr val="004B6B"/>
                </a:solidFill>
                <a:latin typeface="MS PGothic" charset="-128"/>
                <a:ea typeface="MS PGothic" charset="-128"/>
                <a:cs typeface="MS PGothic" charset="-128"/>
              </a:rPr>
              <a:t>グループ名</a:t>
            </a:r>
            <a:r>
              <a:rPr lang="en-US" sz="800" dirty="0" smtClean="0">
                <a:solidFill>
                  <a:srgbClr val="004B6B"/>
                </a:solidFill>
                <a:latin typeface="MS PGothic" charset="-128"/>
                <a:ea typeface="MS PGothic" charset="-128"/>
                <a:cs typeface="MS PGothic" charset="-128"/>
              </a:rPr>
              <a:t>: </a:t>
            </a:r>
            <a:r>
              <a:rPr lang="ja-JP" altLang="en-US" sz="800" dirty="0" smtClean="0">
                <a:solidFill>
                  <a:srgbClr val="004B6B"/>
                </a:solidFill>
                <a:latin typeface="MS PGothic" charset="-128"/>
                <a:ea typeface="MS PGothic" charset="-128"/>
                <a:cs typeface="MS PGothic" charset="-128"/>
              </a:rPr>
              <a:t>ナース</a:t>
            </a:r>
            <a:endParaRPr lang="en-US" sz="800" dirty="0">
              <a:solidFill>
                <a:srgbClr val="004B6B"/>
              </a:solidFill>
              <a:latin typeface="MS PGothic" charset="-128"/>
              <a:ea typeface="MS PGothic" charset="-128"/>
              <a:cs typeface="MS PGothic" charset="-128"/>
            </a:endParaRPr>
          </a:p>
          <a:p>
            <a:pPr defTabSz="685834"/>
            <a:r>
              <a:rPr lang="ja-JP" altLang="en-US" sz="800" dirty="0" smtClean="0">
                <a:solidFill>
                  <a:srgbClr val="004B6B"/>
                </a:solidFill>
                <a:latin typeface="MS PGothic" charset="-128"/>
                <a:ea typeface="MS PGothic" charset="-128"/>
                <a:cs typeface="MS PGothic" charset="-128"/>
              </a:rPr>
              <a:t>デバイス登録</a:t>
            </a:r>
            <a:r>
              <a:rPr lang="en-US" sz="800" dirty="0" smtClean="0">
                <a:solidFill>
                  <a:srgbClr val="004B6B"/>
                </a:solidFill>
                <a:latin typeface="MS PGothic" charset="-128"/>
                <a:ea typeface="MS PGothic" charset="-128"/>
                <a:cs typeface="MS PGothic" charset="-128"/>
              </a:rPr>
              <a:t>: </a:t>
            </a:r>
            <a:r>
              <a:rPr lang="en-US" sz="800" dirty="0">
                <a:solidFill>
                  <a:srgbClr val="004B6B"/>
                </a:solidFill>
                <a:latin typeface="MS PGothic" charset="-128"/>
                <a:ea typeface="MS PGothic" charset="-128"/>
                <a:cs typeface="MS PGothic" charset="-128"/>
              </a:rPr>
              <a:t>Yes</a:t>
            </a:r>
            <a:endParaRPr lang="en-US" sz="800" b="1" dirty="0">
              <a:solidFill>
                <a:srgbClr val="004B6B"/>
              </a:solidFill>
              <a:latin typeface="MS PGothic" charset="-128"/>
              <a:ea typeface="MS PGothic" charset="-128"/>
              <a:cs typeface="MS PGothic" charset="-128"/>
            </a:endParaRPr>
          </a:p>
          <a:p>
            <a:pPr defTabSz="685834"/>
            <a:r>
              <a:rPr lang="en-US" sz="800" b="1" dirty="0" smtClean="0">
                <a:solidFill>
                  <a:srgbClr val="004B6B"/>
                </a:solidFill>
                <a:latin typeface="MS PGothic" charset="-128"/>
                <a:ea typeface="MS PGothic" charset="-128"/>
                <a:cs typeface="MS PGothic" charset="-128"/>
              </a:rPr>
              <a:t>MAC</a:t>
            </a:r>
            <a:r>
              <a:rPr lang="ja-JP" altLang="en-US" sz="800" b="1" dirty="0" smtClean="0">
                <a:solidFill>
                  <a:srgbClr val="004B6B"/>
                </a:solidFill>
                <a:latin typeface="MS PGothic" charset="-128"/>
                <a:ea typeface="MS PGothic" charset="-128"/>
                <a:cs typeface="MS PGothic" charset="-128"/>
              </a:rPr>
              <a:t>アドレス</a:t>
            </a:r>
            <a:r>
              <a:rPr lang="en-US" sz="800" b="1" dirty="0" smtClean="0">
                <a:solidFill>
                  <a:srgbClr val="004B6B"/>
                </a:solidFill>
                <a:latin typeface="MS PGothic" charset="-128"/>
                <a:ea typeface="MS PGothic" charset="-128"/>
                <a:cs typeface="MS PGothic" charset="-128"/>
              </a:rPr>
              <a:t>: </a:t>
            </a:r>
            <a:r>
              <a:rPr lang="en-US" sz="800" dirty="0" err="1">
                <a:solidFill>
                  <a:srgbClr val="004B6B"/>
                </a:solidFill>
                <a:latin typeface="MS PGothic" charset="-128"/>
                <a:ea typeface="MS PGothic" charset="-128"/>
                <a:cs typeface="MS PGothic" charset="-128"/>
              </a:rPr>
              <a:t>aa:bb:cc:dd:ee:ff</a:t>
            </a:r>
            <a:endParaRPr lang="en-US" sz="800" b="1" dirty="0">
              <a:solidFill>
                <a:srgbClr val="004B6B"/>
              </a:solidFill>
              <a:latin typeface="MS PGothic" charset="-128"/>
              <a:ea typeface="MS PGothic" charset="-128"/>
              <a:cs typeface="MS PGothic" charset="-128"/>
            </a:endParaRPr>
          </a:p>
        </p:txBody>
      </p:sp>
      <p:sp>
        <p:nvSpPr>
          <p:cNvPr id="343" name="TextBox 342"/>
          <p:cNvSpPr txBox="1"/>
          <p:nvPr/>
        </p:nvSpPr>
        <p:spPr>
          <a:xfrm>
            <a:off x="3154585" y="1268681"/>
            <a:ext cx="872703" cy="400101"/>
          </a:xfrm>
          <a:prstGeom prst="rect">
            <a:avLst/>
          </a:prstGeom>
          <a:noFill/>
        </p:spPr>
        <p:txBody>
          <a:bodyPr wrap="square" lIns="91432" tIns="45716" rIns="91432" bIns="45716" rtlCol="0">
            <a:spAutoFit/>
          </a:bodyPr>
          <a:lstStyle/>
          <a:p>
            <a:pPr algn="ctr" defTabSz="457162"/>
            <a:r>
              <a:rPr lang="ja-JP" altLang="en-US" sz="1000" smtClean="0">
                <a:solidFill>
                  <a:srgbClr val="2968AF">
                    <a:lumMod val="50000"/>
                  </a:srgbClr>
                </a:solidFill>
                <a:latin typeface="MS PGothic" charset="-128"/>
                <a:ea typeface="MS PGothic" charset="-128"/>
                <a:cs typeface="MS PGothic" charset="-128"/>
              </a:rPr>
              <a:t>電子カルテサーバー</a:t>
            </a:r>
            <a:endParaRPr lang="en-US" sz="1000" dirty="0">
              <a:solidFill>
                <a:srgbClr val="2968AF">
                  <a:lumMod val="50000"/>
                </a:srgbClr>
              </a:solidFill>
              <a:latin typeface="MS PGothic" charset="-128"/>
              <a:ea typeface="MS PGothic" charset="-128"/>
              <a:cs typeface="MS PGothic" charset="-128"/>
            </a:endParaRPr>
          </a:p>
        </p:txBody>
      </p:sp>
      <p:cxnSp>
        <p:nvCxnSpPr>
          <p:cNvPr id="344" name="Straight Connector 343"/>
          <p:cNvCxnSpPr/>
          <p:nvPr/>
        </p:nvCxnSpPr>
        <p:spPr>
          <a:xfrm flipV="1">
            <a:off x="4982732" y="3892698"/>
            <a:ext cx="301168" cy="227530"/>
          </a:xfrm>
          <a:prstGeom prst="line">
            <a:avLst/>
          </a:prstGeom>
          <a:noFill/>
          <a:ln w="25400" cap="rnd" cmpd="sng" algn="ctr">
            <a:solidFill>
              <a:srgbClr val="FFFFFF">
                <a:lumMod val="65000"/>
              </a:srgbClr>
            </a:solidFill>
            <a:prstDash val="sysDot"/>
          </a:ln>
          <a:effectLst/>
        </p:spPr>
      </p:cxnSp>
      <p:grpSp>
        <p:nvGrpSpPr>
          <p:cNvPr id="345" name="Group 344"/>
          <p:cNvGrpSpPr/>
          <p:nvPr/>
        </p:nvGrpSpPr>
        <p:grpSpPr>
          <a:xfrm>
            <a:off x="4210890" y="4045823"/>
            <a:ext cx="1188547" cy="618061"/>
            <a:chOff x="3887763" y="4355919"/>
            <a:chExt cx="1188547" cy="618061"/>
          </a:xfrm>
        </p:grpSpPr>
        <p:grpSp>
          <p:nvGrpSpPr>
            <p:cNvPr id="346" name="Group 345"/>
            <p:cNvGrpSpPr/>
            <p:nvPr/>
          </p:nvGrpSpPr>
          <p:grpSpPr>
            <a:xfrm>
              <a:off x="3887763" y="4363164"/>
              <a:ext cx="1188547" cy="610816"/>
              <a:chOff x="3887763" y="4363164"/>
              <a:chExt cx="1188547" cy="610816"/>
            </a:xfrm>
          </p:grpSpPr>
          <p:sp>
            <p:nvSpPr>
              <p:cNvPr id="348" name="Freeform 86"/>
              <p:cNvSpPr>
                <a:spLocks noEditPoints="1"/>
              </p:cNvSpPr>
              <p:nvPr/>
            </p:nvSpPr>
            <p:spPr bwMode="black">
              <a:xfrm rot="10800000">
                <a:off x="4309337" y="4363164"/>
                <a:ext cx="350270" cy="266319"/>
              </a:xfrm>
              <a:custGeom>
                <a:avLst/>
                <a:gdLst>
                  <a:gd name="T0" fmla="*/ 682 w 694"/>
                  <a:gd name="T1" fmla="*/ 58 h 588"/>
                  <a:gd name="T2" fmla="*/ 694 w 694"/>
                  <a:gd name="T3" fmla="*/ 26 h 588"/>
                  <a:gd name="T4" fmla="*/ 694 w 694"/>
                  <a:gd name="T5" fmla="*/ 18 h 588"/>
                  <a:gd name="T6" fmla="*/ 676 w 694"/>
                  <a:gd name="T7" fmla="*/ 0 h 588"/>
                  <a:gd name="T8" fmla="*/ 18 w 694"/>
                  <a:gd name="T9" fmla="*/ 0 h 588"/>
                  <a:gd name="T10" fmla="*/ 0 w 694"/>
                  <a:gd name="T11" fmla="*/ 18 h 588"/>
                  <a:gd name="T12" fmla="*/ 0 w 694"/>
                  <a:gd name="T13" fmla="*/ 26 h 588"/>
                  <a:gd name="T14" fmla="*/ 11 w 694"/>
                  <a:gd name="T15" fmla="*/ 58 h 588"/>
                  <a:gd name="T16" fmla="*/ 98 w 694"/>
                  <a:gd name="T17" fmla="*/ 160 h 588"/>
                  <a:gd name="T18" fmla="*/ 128 w 694"/>
                  <a:gd name="T19" fmla="*/ 174 h 588"/>
                  <a:gd name="T20" fmla="*/ 565 w 694"/>
                  <a:gd name="T21" fmla="*/ 174 h 588"/>
                  <a:gd name="T22" fmla="*/ 595 w 694"/>
                  <a:gd name="T23" fmla="*/ 160 h 588"/>
                  <a:gd name="T24" fmla="*/ 682 w 694"/>
                  <a:gd name="T25" fmla="*/ 58 h 588"/>
                  <a:gd name="T26" fmla="*/ 387 w 694"/>
                  <a:gd name="T27" fmla="*/ 588 h 588"/>
                  <a:gd name="T28" fmla="*/ 387 w 694"/>
                  <a:gd name="T29" fmla="*/ 579 h 588"/>
                  <a:gd name="T30" fmla="*/ 518 w 694"/>
                  <a:gd name="T31" fmla="*/ 579 h 588"/>
                  <a:gd name="T32" fmla="*/ 591 w 694"/>
                  <a:gd name="T33" fmla="*/ 507 h 588"/>
                  <a:gd name="T34" fmla="*/ 591 w 694"/>
                  <a:gd name="T35" fmla="*/ 272 h 588"/>
                  <a:gd name="T36" fmla="*/ 518 w 694"/>
                  <a:gd name="T37" fmla="*/ 199 h 588"/>
                  <a:gd name="T38" fmla="*/ 175 w 694"/>
                  <a:gd name="T39" fmla="*/ 199 h 588"/>
                  <a:gd name="T40" fmla="*/ 103 w 694"/>
                  <a:gd name="T41" fmla="*/ 272 h 588"/>
                  <a:gd name="T42" fmla="*/ 103 w 694"/>
                  <a:gd name="T43" fmla="*/ 507 h 588"/>
                  <a:gd name="T44" fmla="*/ 175 w 694"/>
                  <a:gd name="T45" fmla="*/ 579 h 588"/>
                  <a:gd name="T46" fmla="*/ 307 w 694"/>
                  <a:gd name="T47" fmla="*/ 579 h 588"/>
                  <a:gd name="T48" fmla="*/ 307 w 694"/>
                  <a:gd name="T49" fmla="*/ 588 h 588"/>
                  <a:gd name="T50" fmla="*/ 387 w 694"/>
                  <a:gd name="T51" fmla="*/ 588 h 588"/>
                  <a:gd name="T52" fmla="*/ 175 w 694"/>
                  <a:gd name="T53" fmla="*/ 537 h 588"/>
                  <a:gd name="T54" fmla="*/ 145 w 694"/>
                  <a:gd name="T55" fmla="*/ 507 h 588"/>
                  <a:gd name="T56" fmla="*/ 145 w 694"/>
                  <a:gd name="T57" fmla="*/ 272 h 588"/>
                  <a:gd name="T58" fmla="*/ 175 w 694"/>
                  <a:gd name="T59" fmla="*/ 242 h 588"/>
                  <a:gd name="T60" fmla="*/ 518 w 694"/>
                  <a:gd name="T61" fmla="*/ 242 h 588"/>
                  <a:gd name="T62" fmla="*/ 549 w 694"/>
                  <a:gd name="T63" fmla="*/ 272 h 588"/>
                  <a:gd name="T64" fmla="*/ 549 w 694"/>
                  <a:gd name="T65" fmla="*/ 507 h 588"/>
                  <a:gd name="T66" fmla="*/ 518 w 694"/>
                  <a:gd name="T67" fmla="*/ 537 h 588"/>
                  <a:gd name="T68" fmla="*/ 175 w 694"/>
                  <a:gd name="T69" fmla="*/ 53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588">
                    <a:moveTo>
                      <a:pt x="682" y="58"/>
                    </a:moveTo>
                    <a:cubicBezTo>
                      <a:pt x="689" y="51"/>
                      <a:pt x="694" y="36"/>
                      <a:pt x="694" y="26"/>
                    </a:cubicBezTo>
                    <a:cubicBezTo>
                      <a:pt x="694" y="18"/>
                      <a:pt x="694" y="18"/>
                      <a:pt x="694" y="18"/>
                    </a:cubicBezTo>
                    <a:cubicBezTo>
                      <a:pt x="694" y="8"/>
                      <a:pt x="686" y="0"/>
                      <a:pt x="676" y="0"/>
                    </a:cubicBezTo>
                    <a:cubicBezTo>
                      <a:pt x="18" y="0"/>
                      <a:pt x="18" y="0"/>
                      <a:pt x="18" y="0"/>
                    </a:cubicBezTo>
                    <a:cubicBezTo>
                      <a:pt x="8" y="0"/>
                      <a:pt x="0" y="8"/>
                      <a:pt x="0" y="18"/>
                    </a:cubicBezTo>
                    <a:cubicBezTo>
                      <a:pt x="0" y="26"/>
                      <a:pt x="0" y="26"/>
                      <a:pt x="0" y="26"/>
                    </a:cubicBezTo>
                    <a:cubicBezTo>
                      <a:pt x="0" y="36"/>
                      <a:pt x="5" y="51"/>
                      <a:pt x="11" y="58"/>
                    </a:cubicBezTo>
                    <a:cubicBezTo>
                      <a:pt x="98" y="160"/>
                      <a:pt x="98" y="160"/>
                      <a:pt x="98" y="160"/>
                    </a:cubicBezTo>
                    <a:cubicBezTo>
                      <a:pt x="105" y="168"/>
                      <a:pt x="118" y="174"/>
                      <a:pt x="128" y="174"/>
                    </a:cubicBezTo>
                    <a:cubicBezTo>
                      <a:pt x="565" y="174"/>
                      <a:pt x="565" y="174"/>
                      <a:pt x="565" y="174"/>
                    </a:cubicBezTo>
                    <a:cubicBezTo>
                      <a:pt x="575" y="174"/>
                      <a:pt x="589" y="168"/>
                      <a:pt x="595" y="160"/>
                    </a:cubicBezTo>
                    <a:lnTo>
                      <a:pt x="682" y="58"/>
                    </a:lnTo>
                    <a:close/>
                    <a:moveTo>
                      <a:pt x="387" y="588"/>
                    </a:moveTo>
                    <a:cubicBezTo>
                      <a:pt x="387" y="582"/>
                      <a:pt x="387" y="579"/>
                      <a:pt x="387" y="579"/>
                    </a:cubicBezTo>
                    <a:cubicBezTo>
                      <a:pt x="518" y="579"/>
                      <a:pt x="518" y="579"/>
                      <a:pt x="518" y="579"/>
                    </a:cubicBezTo>
                    <a:cubicBezTo>
                      <a:pt x="558" y="579"/>
                      <a:pt x="591" y="547"/>
                      <a:pt x="591" y="507"/>
                    </a:cubicBezTo>
                    <a:cubicBezTo>
                      <a:pt x="591" y="272"/>
                      <a:pt x="591" y="272"/>
                      <a:pt x="591" y="272"/>
                    </a:cubicBezTo>
                    <a:cubicBezTo>
                      <a:pt x="591" y="232"/>
                      <a:pt x="558" y="199"/>
                      <a:pt x="518" y="199"/>
                    </a:cubicBezTo>
                    <a:cubicBezTo>
                      <a:pt x="175" y="199"/>
                      <a:pt x="175" y="199"/>
                      <a:pt x="175" y="199"/>
                    </a:cubicBezTo>
                    <a:cubicBezTo>
                      <a:pt x="135" y="199"/>
                      <a:pt x="103" y="232"/>
                      <a:pt x="103" y="272"/>
                    </a:cubicBezTo>
                    <a:cubicBezTo>
                      <a:pt x="103" y="507"/>
                      <a:pt x="103" y="507"/>
                      <a:pt x="103" y="507"/>
                    </a:cubicBezTo>
                    <a:cubicBezTo>
                      <a:pt x="103" y="547"/>
                      <a:pt x="135" y="579"/>
                      <a:pt x="175" y="579"/>
                    </a:cubicBezTo>
                    <a:cubicBezTo>
                      <a:pt x="307" y="579"/>
                      <a:pt x="307" y="579"/>
                      <a:pt x="307" y="579"/>
                    </a:cubicBezTo>
                    <a:cubicBezTo>
                      <a:pt x="307" y="579"/>
                      <a:pt x="307" y="582"/>
                      <a:pt x="307" y="588"/>
                    </a:cubicBezTo>
                    <a:lnTo>
                      <a:pt x="387" y="588"/>
                    </a:lnTo>
                    <a:close/>
                    <a:moveTo>
                      <a:pt x="175" y="537"/>
                    </a:moveTo>
                    <a:cubicBezTo>
                      <a:pt x="159" y="537"/>
                      <a:pt x="145" y="523"/>
                      <a:pt x="145" y="507"/>
                    </a:cubicBezTo>
                    <a:cubicBezTo>
                      <a:pt x="145" y="272"/>
                      <a:pt x="145" y="272"/>
                      <a:pt x="145" y="272"/>
                    </a:cubicBezTo>
                    <a:cubicBezTo>
                      <a:pt x="145" y="255"/>
                      <a:pt x="159" y="242"/>
                      <a:pt x="175" y="242"/>
                    </a:cubicBezTo>
                    <a:cubicBezTo>
                      <a:pt x="518" y="242"/>
                      <a:pt x="518" y="242"/>
                      <a:pt x="518" y="242"/>
                    </a:cubicBezTo>
                    <a:cubicBezTo>
                      <a:pt x="535" y="242"/>
                      <a:pt x="549" y="255"/>
                      <a:pt x="549" y="272"/>
                    </a:cubicBezTo>
                    <a:cubicBezTo>
                      <a:pt x="549" y="507"/>
                      <a:pt x="549" y="507"/>
                      <a:pt x="549" y="507"/>
                    </a:cubicBezTo>
                    <a:cubicBezTo>
                      <a:pt x="549" y="523"/>
                      <a:pt x="535" y="537"/>
                      <a:pt x="518" y="537"/>
                    </a:cubicBezTo>
                    <a:lnTo>
                      <a:pt x="175" y="537"/>
                    </a:lnTo>
                    <a:close/>
                  </a:path>
                </a:pathLst>
              </a:custGeom>
              <a:solidFill>
                <a:srgbClr val="125F8B"/>
              </a:solidFill>
              <a:ln>
                <a:noFill/>
              </a:ln>
            </p:spPr>
            <p:txBody>
              <a:bodyPr vert="horz" wrap="square" lIns="91440" tIns="45720" rIns="91440" bIns="45720" numCol="1" anchor="t" anchorCtr="0" compatLnSpc="1">
                <a:prstTxWarp prst="textNoShape">
                  <a:avLst/>
                </a:prstTxWarp>
              </a:bodyPr>
              <a:lstStyle/>
              <a:p>
                <a:pPr algn="ctr" defTabSz="914324">
                  <a:defRPr/>
                </a:pPr>
                <a:endParaRPr lang="en-US" sz="1600" kern="0" dirty="0">
                  <a:solidFill>
                    <a:prstClr val="black"/>
                  </a:solidFill>
                  <a:latin typeface="MS PGothic" charset="-128"/>
                  <a:ea typeface="MS PGothic" charset="-128"/>
                  <a:cs typeface="MS PGothic" charset="-128"/>
                </a:endParaRPr>
              </a:p>
            </p:txBody>
          </p:sp>
          <p:sp>
            <p:nvSpPr>
              <p:cNvPr id="349" name="TextBox 348"/>
              <p:cNvSpPr txBox="1"/>
              <p:nvPr/>
            </p:nvSpPr>
            <p:spPr>
              <a:xfrm>
                <a:off x="3887763" y="4573870"/>
                <a:ext cx="1188547" cy="400110"/>
              </a:xfrm>
              <a:prstGeom prst="rect">
                <a:avLst/>
              </a:prstGeom>
              <a:noFill/>
            </p:spPr>
            <p:txBody>
              <a:bodyPr wrap="none" rtlCol="0">
                <a:spAutoFit/>
              </a:bodyPr>
              <a:lstStyle/>
              <a:p>
                <a:pPr algn="ctr" defTabSz="457162"/>
                <a:r>
                  <a:rPr lang="ja-JP" altLang="en-US" sz="1000" dirty="0" smtClean="0">
                    <a:solidFill>
                      <a:srgbClr val="2968AF">
                        <a:lumMod val="50000"/>
                      </a:srgbClr>
                    </a:solidFill>
                    <a:latin typeface="MS PGothic" charset="-128"/>
                    <a:ea typeface="MS PGothic" charset="-128"/>
                    <a:cs typeface="MS PGothic" charset="-128"/>
                  </a:rPr>
                  <a:t>ナース用</a:t>
                </a:r>
                <a:endParaRPr lang="en-US" altLang="ja-JP" sz="1000" dirty="0" smtClean="0">
                  <a:solidFill>
                    <a:srgbClr val="2968AF">
                      <a:lumMod val="50000"/>
                    </a:srgbClr>
                  </a:solidFill>
                  <a:latin typeface="MS PGothic" charset="-128"/>
                  <a:ea typeface="MS PGothic" charset="-128"/>
                  <a:cs typeface="MS PGothic" charset="-128"/>
                </a:endParaRPr>
              </a:p>
              <a:p>
                <a:pPr algn="ctr" defTabSz="457162"/>
                <a:r>
                  <a:rPr lang="ja-JP" altLang="en-US" sz="1000" dirty="0" smtClean="0">
                    <a:solidFill>
                      <a:srgbClr val="2968AF">
                        <a:lumMod val="50000"/>
                      </a:srgbClr>
                    </a:solidFill>
                    <a:latin typeface="MS PGothic" charset="-128"/>
                    <a:ea typeface="MS PGothic" charset="-128"/>
                    <a:cs typeface="MS PGothic" charset="-128"/>
                  </a:rPr>
                  <a:t>ワークステーション</a:t>
                </a:r>
                <a:endParaRPr lang="en-US" sz="1000" dirty="0">
                  <a:solidFill>
                    <a:srgbClr val="2968AF">
                      <a:lumMod val="50000"/>
                    </a:srgbClr>
                  </a:solidFill>
                  <a:latin typeface="MS PGothic" charset="-128"/>
                  <a:ea typeface="MS PGothic" charset="-128"/>
                  <a:cs typeface="MS PGothic" charset="-128"/>
                </a:endParaRPr>
              </a:p>
            </p:txBody>
          </p:sp>
        </p:grpSp>
        <p:pic>
          <p:nvPicPr>
            <p:cNvPr id="347" name="Picture 346"/>
            <p:cNvPicPr>
              <a:picLocks noChangeAspect="1"/>
            </p:cNvPicPr>
            <p:nvPr/>
          </p:nvPicPr>
          <p:blipFill>
            <a:blip r:embed="rId10" cstate="print">
              <a:extLst>
                <a:ext uri="{BEBA8EAE-BF5A-486C-A8C5-ECC9F3942E4B}">
                  <a14:imgProps xmlns:a14="http://schemas.microsoft.com/office/drawing/2010/main">
                    <a14:imgLayer r:embed="rId11">
                      <a14:imgEffect>
                        <a14:backgroundRemoval t="5983" b="89915" l="10000" r="90000">
                          <a14:foregroundMark x1="32727" y1="25470" x2="45455" y2="38803"/>
                          <a14:foregroundMark x1="36727" y1="52991" x2="18182" y2="63932"/>
                          <a14:foregroundMark x1="49455" y1="70598" x2="72182" y2="58291"/>
                          <a14:foregroundMark x1="67091" y1="74017" x2="62545" y2="76410"/>
                          <a14:foregroundMark x1="38909" y1="66838" x2="21636" y2="52650"/>
                          <a14:foregroundMark x1="42909" y1="52137" x2="39818" y2="57778"/>
                        </a14:backgroundRemoval>
                      </a14:imgEffect>
                    </a14:imgLayer>
                  </a14:imgProps>
                </a:ext>
                <a:ext uri="{28A0092B-C50C-407E-A947-70E740481C1C}">
                  <a14:useLocalDpi xmlns:a14="http://schemas.microsoft.com/office/drawing/2010/main"/>
                </a:ext>
              </a:extLst>
            </a:blip>
            <a:stretch>
              <a:fillRect/>
            </a:stretch>
          </p:blipFill>
          <p:spPr>
            <a:xfrm>
              <a:off x="4385415" y="4355919"/>
              <a:ext cx="194483" cy="206860"/>
            </a:xfrm>
            <a:prstGeom prst="rect">
              <a:avLst/>
            </a:prstGeom>
          </p:spPr>
        </p:pic>
      </p:grpSp>
      <p:sp>
        <p:nvSpPr>
          <p:cNvPr id="350" name="Rounded Rectangle 25"/>
          <p:cNvSpPr/>
          <p:nvPr/>
        </p:nvSpPr>
        <p:spPr>
          <a:xfrm>
            <a:off x="5075654" y="3495324"/>
            <a:ext cx="413482" cy="413482"/>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rgbClr val="125F8B"/>
          </a:solidFill>
          <a:ln w="25400" cap="flat" cmpd="sng" algn="ctr">
            <a:noFill/>
            <a:prstDash val="solid"/>
          </a:ln>
          <a:effectLst/>
        </p:spPr>
        <p:txBody>
          <a:bodyPr lIns="91432" tIns="45716" rIns="91432" bIns="45716" rtlCol="0" anchor="ctr"/>
          <a:lstStyle/>
          <a:p>
            <a:pPr algn="ctr" defTabSz="457162">
              <a:defRPr/>
            </a:pPr>
            <a:endParaRPr lang="en-US" sz="1400" kern="0" dirty="0">
              <a:solidFill>
                <a:srgbClr val="FFFFFF"/>
              </a:solidFill>
              <a:latin typeface="MS PGothic" charset="-128"/>
              <a:ea typeface="MS PGothic" charset="-128"/>
              <a:cs typeface="MS PGothic" charset="-128"/>
            </a:endParaRPr>
          </a:p>
        </p:txBody>
      </p:sp>
      <p:sp>
        <p:nvSpPr>
          <p:cNvPr id="351" name="Right Arrow 350"/>
          <p:cNvSpPr/>
          <p:nvPr/>
        </p:nvSpPr>
        <p:spPr>
          <a:xfrm rot="1820782">
            <a:off x="4927077" y="2135543"/>
            <a:ext cx="380626" cy="271770"/>
          </a:xfrm>
          <a:prstGeom prst="rightArrow">
            <a:avLst/>
          </a:prstGeom>
          <a:gradFill flip="none" rotWithShape="1">
            <a:gsLst>
              <a:gs pos="0">
                <a:srgbClr val="2968AF">
                  <a:lumMod val="60000"/>
                  <a:lumOff val="40000"/>
                </a:srgbClr>
              </a:gs>
              <a:gs pos="100000">
                <a:srgbClr val="FFFFFF">
                  <a:alpha val="0"/>
                </a:srgbClr>
              </a:gs>
            </a:gsLst>
            <a:lin ang="10800000" scaled="0"/>
            <a:tileRect/>
          </a:gradFill>
          <a:ln w="25400" cap="flat" cmpd="sng" algn="ctr">
            <a:noFill/>
            <a:prstDash val="solid"/>
          </a:ln>
          <a:effectLst/>
        </p:spPr>
        <p:txBody>
          <a:bodyPr lIns="91432" tIns="45716" rIns="91432" bIns="45716" rtlCol="0" anchor="ctr"/>
          <a:lstStyle/>
          <a:p>
            <a:pPr algn="ctr" defTabSz="457162">
              <a:defRPr/>
            </a:pPr>
            <a:endParaRPr lang="en-US" sz="1400" kern="0" dirty="0">
              <a:solidFill>
                <a:srgbClr val="FFFFFF"/>
              </a:solidFill>
              <a:latin typeface="MS PGothic" charset="-128"/>
              <a:ea typeface="MS PGothic" charset="-128"/>
              <a:cs typeface="MS PGothic" charset="-128"/>
            </a:endParaRPr>
          </a:p>
        </p:txBody>
      </p:sp>
      <p:sp>
        <p:nvSpPr>
          <p:cNvPr id="352" name="Right Arrow 351"/>
          <p:cNvSpPr/>
          <p:nvPr/>
        </p:nvSpPr>
        <p:spPr>
          <a:xfrm rot="16200000">
            <a:off x="5217614" y="3127638"/>
            <a:ext cx="380626" cy="271770"/>
          </a:xfrm>
          <a:prstGeom prst="rightArrow">
            <a:avLst/>
          </a:prstGeom>
          <a:gradFill flip="none" rotWithShape="1">
            <a:gsLst>
              <a:gs pos="0">
                <a:srgbClr val="2968AF">
                  <a:lumMod val="60000"/>
                  <a:lumOff val="40000"/>
                </a:srgbClr>
              </a:gs>
              <a:gs pos="100000">
                <a:srgbClr val="FFFFFF">
                  <a:alpha val="0"/>
                </a:srgbClr>
              </a:gs>
            </a:gsLst>
            <a:lin ang="10800000" scaled="0"/>
            <a:tileRect/>
          </a:gradFill>
          <a:ln w="25400" cap="flat" cmpd="sng" algn="ctr">
            <a:noFill/>
            <a:prstDash val="solid"/>
          </a:ln>
          <a:effectLst/>
        </p:spPr>
        <p:txBody>
          <a:bodyPr lIns="91432" tIns="45716" rIns="91432" bIns="45716" rtlCol="0" anchor="ctr"/>
          <a:lstStyle/>
          <a:p>
            <a:pPr algn="ctr" defTabSz="457162">
              <a:defRPr/>
            </a:pPr>
            <a:endParaRPr lang="en-US" sz="1400" kern="0" dirty="0">
              <a:solidFill>
                <a:srgbClr val="FFFFFF"/>
              </a:solidFill>
              <a:latin typeface="MS PGothic" charset="-128"/>
              <a:ea typeface="MS PGothic" charset="-128"/>
              <a:cs typeface="MS PGothic" charset="-128"/>
            </a:endParaRPr>
          </a:p>
        </p:txBody>
      </p:sp>
      <p:sp>
        <p:nvSpPr>
          <p:cNvPr id="353" name="TextBox 352"/>
          <p:cNvSpPr txBox="1"/>
          <p:nvPr/>
        </p:nvSpPr>
        <p:spPr>
          <a:xfrm>
            <a:off x="6073142" y="2515667"/>
            <a:ext cx="644712" cy="200047"/>
          </a:xfrm>
          <a:prstGeom prst="rect">
            <a:avLst/>
          </a:prstGeom>
          <a:noFill/>
        </p:spPr>
        <p:txBody>
          <a:bodyPr wrap="none" lIns="91432" tIns="45716" rIns="91432" bIns="45716" rtlCol="0">
            <a:spAutoFit/>
          </a:bodyPr>
          <a:lstStyle/>
          <a:p>
            <a:pPr algn="ctr" defTabSz="457162"/>
            <a:r>
              <a:rPr lang="en-US" sz="700" dirty="0">
                <a:solidFill>
                  <a:srgbClr val="2968AF">
                    <a:lumMod val="50000"/>
                  </a:srgbClr>
                </a:solidFill>
                <a:latin typeface="MS PGothic" charset="-128"/>
                <a:ea typeface="MS PGothic" charset="-128"/>
                <a:cs typeface="MS PGothic" charset="-128"/>
              </a:rPr>
              <a:t>PxGrid/EPS</a:t>
            </a:r>
          </a:p>
        </p:txBody>
      </p:sp>
      <p:sp>
        <p:nvSpPr>
          <p:cNvPr id="354" name="Freeform 353"/>
          <p:cNvSpPr/>
          <p:nvPr/>
        </p:nvSpPr>
        <p:spPr>
          <a:xfrm>
            <a:off x="5551292" y="2060568"/>
            <a:ext cx="218722" cy="310444"/>
          </a:xfrm>
          <a:custGeom>
            <a:avLst/>
            <a:gdLst>
              <a:gd name="connsiteX0" fmla="*/ 218722 w 218722"/>
              <a:gd name="connsiteY0" fmla="*/ 0 h 310444"/>
              <a:gd name="connsiteX1" fmla="*/ 105833 w 218722"/>
              <a:gd name="connsiteY1" fmla="*/ 0 h 310444"/>
              <a:gd name="connsiteX2" fmla="*/ 0 w 218722"/>
              <a:gd name="connsiteY2" fmla="*/ 310444 h 310444"/>
            </a:gdLst>
            <a:ahLst/>
            <a:cxnLst>
              <a:cxn ang="0">
                <a:pos x="connsiteX0" y="connsiteY0"/>
              </a:cxn>
              <a:cxn ang="0">
                <a:pos x="connsiteX1" y="connsiteY1"/>
              </a:cxn>
              <a:cxn ang="0">
                <a:pos x="connsiteX2" y="connsiteY2"/>
              </a:cxn>
            </a:cxnLst>
            <a:rect l="l" t="t" r="r" b="b"/>
            <a:pathLst>
              <a:path w="218722" h="310444">
                <a:moveTo>
                  <a:pt x="218722" y="0"/>
                </a:moveTo>
                <a:lnTo>
                  <a:pt x="105833" y="0"/>
                </a:lnTo>
                <a:lnTo>
                  <a:pt x="0" y="310444"/>
                </a:lnTo>
              </a:path>
            </a:pathLst>
          </a:custGeom>
          <a:noFill/>
          <a:ln w="3175" cap="flat" cmpd="sng" algn="ctr">
            <a:solidFill>
              <a:srgbClr val="214794"/>
            </a:solidFill>
            <a:prstDash val="solid"/>
            <a:headEnd type="triangle"/>
            <a:tailEnd type="none"/>
          </a:ln>
          <a:effectLst>
            <a:outerShdw blurRad="40000" dist="20000" dir="5400000" rotWithShape="0">
              <a:srgbClr val="000000">
                <a:alpha val="38000"/>
              </a:srgbClr>
            </a:outerShdw>
          </a:effectLst>
        </p:spPr>
        <p:txBody>
          <a:bodyPr lIns="91432" tIns="45716" rIns="91432" bIns="45716" rtlCol="0" anchor="ctr"/>
          <a:lstStyle/>
          <a:p>
            <a:pPr algn="ctr" defTabSz="457162">
              <a:defRPr/>
            </a:pPr>
            <a:endParaRPr lang="en-US" sz="1400" kern="0">
              <a:solidFill>
                <a:srgbClr val="676767"/>
              </a:solidFill>
              <a:latin typeface="MS PGothic" charset="-128"/>
              <a:ea typeface="MS PGothic" charset="-128"/>
              <a:cs typeface="MS PGothic" charset="-128"/>
            </a:endParaRPr>
          </a:p>
        </p:txBody>
      </p:sp>
      <p:sp>
        <p:nvSpPr>
          <p:cNvPr id="355" name="Freeform 354"/>
          <p:cNvSpPr/>
          <p:nvPr/>
        </p:nvSpPr>
        <p:spPr>
          <a:xfrm>
            <a:off x="6390903" y="2286345"/>
            <a:ext cx="317500" cy="266488"/>
          </a:xfrm>
          <a:custGeom>
            <a:avLst/>
            <a:gdLst>
              <a:gd name="connsiteX0" fmla="*/ 0 w 317500"/>
              <a:gd name="connsiteY0" fmla="*/ 0 h 310445"/>
              <a:gd name="connsiteX1" fmla="*/ 0 w 317500"/>
              <a:gd name="connsiteY1" fmla="*/ 310445 h 310445"/>
              <a:gd name="connsiteX2" fmla="*/ 317500 w 317500"/>
              <a:gd name="connsiteY2" fmla="*/ 310445 h 310445"/>
            </a:gdLst>
            <a:ahLst/>
            <a:cxnLst>
              <a:cxn ang="0">
                <a:pos x="connsiteX0" y="connsiteY0"/>
              </a:cxn>
              <a:cxn ang="0">
                <a:pos x="connsiteX1" y="connsiteY1"/>
              </a:cxn>
              <a:cxn ang="0">
                <a:pos x="connsiteX2" y="connsiteY2"/>
              </a:cxn>
            </a:cxnLst>
            <a:rect l="l" t="t" r="r" b="b"/>
            <a:pathLst>
              <a:path w="317500" h="310445">
                <a:moveTo>
                  <a:pt x="0" y="0"/>
                </a:moveTo>
                <a:lnTo>
                  <a:pt x="0" y="310445"/>
                </a:lnTo>
                <a:lnTo>
                  <a:pt x="317500" y="310445"/>
                </a:lnTo>
              </a:path>
            </a:pathLst>
          </a:custGeom>
          <a:noFill/>
          <a:ln w="3175" cap="flat" cmpd="sng" algn="ctr">
            <a:solidFill>
              <a:srgbClr val="2968AF">
                <a:lumMod val="50000"/>
              </a:srgbClr>
            </a:solidFill>
            <a:prstDash val="sysDash"/>
            <a:headEnd type="none"/>
            <a:tailEnd type="triangle"/>
          </a:ln>
          <a:effectLst>
            <a:outerShdw blurRad="40000" dist="20000" dir="5400000" rotWithShape="0">
              <a:srgbClr val="000000">
                <a:alpha val="38000"/>
              </a:srgbClr>
            </a:outerShdw>
          </a:effectLst>
        </p:spPr>
        <p:txBody>
          <a:bodyPr lIns="91432" tIns="45716" rIns="91432" bIns="45716" rtlCol="0" anchor="ctr"/>
          <a:lstStyle/>
          <a:p>
            <a:pPr algn="ctr" defTabSz="457162">
              <a:defRPr/>
            </a:pPr>
            <a:endParaRPr lang="en-US" sz="1400" kern="0">
              <a:solidFill>
                <a:srgbClr val="676767"/>
              </a:solidFill>
              <a:latin typeface="MS PGothic" charset="-128"/>
              <a:ea typeface="MS PGothic" charset="-128"/>
              <a:cs typeface="MS PGothic" charset="-128"/>
            </a:endParaRPr>
          </a:p>
        </p:txBody>
      </p:sp>
      <p:sp>
        <p:nvSpPr>
          <p:cNvPr id="356" name="Freeform 355"/>
          <p:cNvSpPr/>
          <p:nvPr/>
        </p:nvSpPr>
        <p:spPr>
          <a:xfrm>
            <a:off x="5516014" y="2716734"/>
            <a:ext cx="1178278" cy="994834"/>
          </a:xfrm>
          <a:custGeom>
            <a:avLst/>
            <a:gdLst>
              <a:gd name="connsiteX0" fmla="*/ 1178278 w 1178278"/>
              <a:gd name="connsiteY0" fmla="*/ 0 h 994834"/>
              <a:gd name="connsiteX1" fmla="*/ 874889 w 1178278"/>
              <a:gd name="connsiteY1" fmla="*/ 0 h 994834"/>
              <a:gd name="connsiteX2" fmla="*/ 874889 w 1178278"/>
              <a:gd name="connsiteY2" fmla="*/ 994834 h 994834"/>
              <a:gd name="connsiteX3" fmla="*/ 0 w 1178278"/>
              <a:gd name="connsiteY3" fmla="*/ 987778 h 994834"/>
            </a:gdLst>
            <a:ahLst/>
            <a:cxnLst>
              <a:cxn ang="0">
                <a:pos x="connsiteX0" y="connsiteY0"/>
              </a:cxn>
              <a:cxn ang="0">
                <a:pos x="connsiteX1" y="connsiteY1"/>
              </a:cxn>
              <a:cxn ang="0">
                <a:pos x="connsiteX2" y="connsiteY2"/>
              </a:cxn>
              <a:cxn ang="0">
                <a:pos x="connsiteX3" y="connsiteY3"/>
              </a:cxn>
            </a:cxnLst>
            <a:rect l="l" t="t" r="r" b="b"/>
            <a:pathLst>
              <a:path w="1178278" h="994834">
                <a:moveTo>
                  <a:pt x="1178278" y="0"/>
                </a:moveTo>
                <a:lnTo>
                  <a:pt x="874889" y="0"/>
                </a:lnTo>
                <a:lnTo>
                  <a:pt x="874889" y="994834"/>
                </a:lnTo>
                <a:lnTo>
                  <a:pt x="0" y="987778"/>
                </a:lnTo>
              </a:path>
            </a:pathLst>
          </a:custGeom>
          <a:noFill/>
          <a:ln w="3175" cap="flat" cmpd="sng" algn="ctr">
            <a:solidFill>
              <a:srgbClr val="143457"/>
            </a:solidFill>
            <a:prstDash val="sysDash"/>
            <a:headEnd type="none"/>
            <a:tailEnd type="triangle"/>
          </a:ln>
          <a:effectLst>
            <a:outerShdw blurRad="40000" dist="20000" dir="5400000" rotWithShape="0">
              <a:srgbClr val="000000">
                <a:alpha val="38000"/>
              </a:srgbClr>
            </a:outerShdw>
          </a:effectLst>
        </p:spPr>
        <p:txBody>
          <a:bodyPr lIns="91432" tIns="45716" rIns="91432" bIns="45716" rtlCol="0" anchor="ctr"/>
          <a:lstStyle/>
          <a:p>
            <a:pPr algn="ctr" defTabSz="457162">
              <a:defRPr/>
            </a:pPr>
            <a:endParaRPr lang="en-US" sz="1400" kern="0">
              <a:solidFill>
                <a:srgbClr val="676767"/>
              </a:solidFill>
              <a:latin typeface="MS PGothic" charset="-128"/>
              <a:ea typeface="MS PGothic" charset="-128"/>
              <a:cs typeface="MS PGothic" charset="-128"/>
            </a:endParaRPr>
          </a:p>
        </p:txBody>
      </p:sp>
      <p:sp>
        <p:nvSpPr>
          <p:cNvPr id="357" name="TextBox 356"/>
          <p:cNvSpPr txBox="1"/>
          <p:nvPr/>
        </p:nvSpPr>
        <p:spPr>
          <a:xfrm>
            <a:off x="5668134" y="3436455"/>
            <a:ext cx="780967" cy="307768"/>
          </a:xfrm>
          <a:prstGeom prst="rect">
            <a:avLst/>
          </a:prstGeom>
          <a:noFill/>
        </p:spPr>
        <p:txBody>
          <a:bodyPr wrap="none" lIns="91432" tIns="45716" rIns="91432" bIns="45716" rtlCol="0">
            <a:spAutoFit/>
          </a:bodyPr>
          <a:lstStyle/>
          <a:p>
            <a:pPr algn="r" defTabSz="457162"/>
            <a:r>
              <a:rPr lang="en-US" sz="700" dirty="0">
                <a:solidFill>
                  <a:srgbClr val="2968AF">
                    <a:lumMod val="50000"/>
                  </a:srgbClr>
                </a:solidFill>
                <a:latin typeface="MS PGothic" charset="-128"/>
                <a:ea typeface="MS PGothic" charset="-128"/>
                <a:cs typeface="MS PGothic" charset="-128"/>
              </a:rPr>
              <a:t>Change SGT to:</a:t>
            </a:r>
          </a:p>
          <a:p>
            <a:pPr algn="r" defTabSz="457162"/>
            <a:r>
              <a:rPr lang="en-US" sz="700" b="1" dirty="0">
                <a:solidFill>
                  <a:srgbClr val="800000"/>
                </a:solidFill>
                <a:latin typeface="MS PGothic" charset="-128"/>
                <a:ea typeface="MS PGothic" charset="-128"/>
                <a:cs typeface="MS PGothic" charset="-128"/>
              </a:rPr>
              <a:t>Suspicious</a:t>
            </a:r>
          </a:p>
        </p:txBody>
      </p:sp>
      <p:grpSp>
        <p:nvGrpSpPr>
          <p:cNvPr id="358" name="Group 357"/>
          <p:cNvGrpSpPr/>
          <p:nvPr/>
        </p:nvGrpSpPr>
        <p:grpSpPr>
          <a:xfrm>
            <a:off x="5772223" y="1725512"/>
            <a:ext cx="1509493" cy="561702"/>
            <a:chOff x="5449097" y="2035613"/>
            <a:chExt cx="1509493" cy="561702"/>
          </a:xfrm>
        </p:grpSpPr>
        <p:sp>
          <p:nvSpPr>
            <p:cNvPr id="359" name="TextBox 358"/>
            <p:cNvSpPr txBox="1"/>
            <p:nvPr/>
          </p:nvSpPr>
          <p:spPr>
            <a:xfrm>
              <a:off x="5449097" y="2035613"/>
              <a:ext cx="1440156" cy="561702"/>
            </a:xfrm>
            <a:prstGeom prst="rect">
              <a:avLst/>
            </a:prstGeom>
            <a:noFill/>
            <a:ln w="3175" cmpd="sng">
              <a:solidFill>
                <a:srgbClr val="2968AF">
                  <a:lumMod val="50000"/>
                </a:srgbClr>
              </a:solidFill>
            </a:ln>
          </p:spPr>
          <p:txBody>
            <a:bodyPr wrap="none" lIns="68589" tIns="34295" rIns="68589" bIns="34295" rtlCol="0">
              <a:spAutoFit/>
            </a:bodyPr>
            <a:lstStyle/>
            <a:p>
              <a:pPr defTabSz="685834">
                <a:defRPr/>
              </a:pPr>
              <a:r>
                <a:rPr lang="ja-JP" altLang="en-US" sz="800" kern="0" dirty="0" smtClean="0">
                  <a:solidFill>
                    <a:srgbClr val="004B6B"/>
                  </a:solidFill>
                  <a:latin typeface="MS PGothic" charset="-128"/>
                  <a:ea typeface="MS PGothic" charset="-128"/>
                  <a:cs typeface="MS PGothic" charset="-128"/>
                </a:rPr>
                <a:t>ソース</a:t>
              </a:r>
              <a:r>
                <a:rPr lang="en-US" sz="800" kern="0" dirty="0" smtClean="0">
                  <a:solidFill>
                    <a:srgbClr val="004B6B"/>
                  </a:solidFill>
                  <a:latin typeface="MS PGothic" charset="-128"/>
                  <a:ea typeface="MS PGothic" charset="-128"/>
                  <a:cs typeface="MS PGothic" charset="-128"/>
                </a:rPr>
                <a:t>: </a:t>
              </a:r>
              <a:r>
                <a:rPr lang="en-US" sz="800" kern="0" dirty="0">
                  <a:solidFill>
                    <a:srgbClr val="004B6B"/>
                  </a:solidFill>
                  <a:latin typeface="MS PGothic" charset="-128"/>
                  <a:ea typeface="MS PGothic" charset="-128"/>
                  <a:cs typeface="MS PGothic" charset="-128"/>
                </a:rPr>
                <a:t>Lancope StealthWatch</a:t>
              </a:r>
            </a:p>
            <a:p>
              <a:pPr defTabSz="685834">
                <a:defRPr/>
              </a:pPr>
              <a:r>
                <a:rPr lang="ja-JP" altLang="en-US" sz="800" kern="0" dirty="0" smtClean="0">
                  <a:solidFill>
                    <a:srgbClr val="004B6B"/>
                  </a:solidFill>
                  <a:latin typeface="MS PGothic" charset="-128"/>
                  <a:ea typeface="MS PGothic" charset="-128"/>
                  <a:cs typeface="MS PGothic" charset="-128"/>
                </a:rPr>
                <a:t>イベント</a:t>
              </a:r>
              <a:r>
                <a:rPr lang="en-US" sz="800" kern="0" dirty="0" smtClean="0">
                  <a:solidFill>
                    <a:srgbClr val="004B6B"/>
                  </a:solidFill>
                  <a:latin typeface="MS PGothic" charset="-128"/>
                  <a:ea typeface="MS PGothic" charset="-128"/>
                  <a:cs typeface="MS PGothic" charset="-128"/>
                </a:rPr>
                <a:t>: </a:t>
              </a:r>
              <a:r>
                <a:rPr lang="en-US" sz="800" kern="0" dirty="0">
                  <a:solidFill>
                    <a:srgbClr val="004B6B"/>
                  </a:solidFill>
                  <a:latin typeface="MS PGothic" charset="-128"/>
                  <a:ea typeface="MS PGothic" charset="-128"/>
                  <a:cs typeface="MS PGothic" charset="-128"/>
                </a:rPr>
                <a:t>TCP SYNC Scan</a:t>
              </a:r>
            </a:p>
            <a:p>
              <a:pPr defTabSz="685834">
                <a:defRPr/>
              </a:pPr>
              <a:r>
                <a:rPr lang="en-US" sz="800" kern="0" dirty="0" smtClean="0">
                  <a:solidFill>
                    <a:srgbClr val="004B6B"/>
                  </a:solidFill>
                  <a:latin typeface="MS PGothic" charset="-128"/>
                  <a:ea typeface="MS PGothic" charset="-128"/>
                  <a:cs typeface="MS PGothic" charset="-128"/>
                </a:rPr>
                <a:t>IP</a:t>
              </a:r>
              <a:r>
                <a:rPr lang="ja-JP" altLang="en-US" sz="800" kern="0" dirty="0" smtClean="0">
                  <a:solidFill>
                    <a:srgbClr val="004B6B"/>
                  </a:solidFill>
                  <a:latin typeface="MS PGothic" charset="-128"/>
                  <a:ea typeface="MS PGothic" charset="-128"/>
                  <a:cs typeface="MS PGothic" charset="-128"/>
                </a:rPr>
                <a:t>アドレス</a:t>
              </a:r>
              <a:r>
                <a:rPr lang="en-US" sz="800" kern="0" dirty="0" smtClean="0">
                  <a:solidFill>
                    <a:srgbClr val="004B6B"/>
                  </a:solidFill>
                  <a:latin typeface="MS PGothic" charset="-128"/>
                  <a:ea typeface="MS PGothic" charset="-128"/>
                  <a:cs typeface="MS PGothic" charset="-128"/>
                </a:rPr>
                <a:t>: </a:t>
              </a:r>
              <a:r>
                <a:rPr lang="en-US" sz="800" kern="0" dirty="0">
                  <a:solidFill>
                    <a:srgbClr val="004B6B"/>
                  </a:solidFill>
                  <a:latin typeface="MS PGothic" charset="-128"/>
                  <a:ea typeface="MS PGothic" charset="-128"/>
                  <a:cs typeface="MS PGothic" charset="-128"/>
                </a:rPr>
                <a:t>1.2.3.4</a:t>
              </a:r>
            </a:p>
            <a:p>
              <a:pPr defTabSz="685834">
                <a:defRPr/>
              </a:pPr>
              <a:r>
                <a:rPr lang="ja-JP" altLang="en-US" sz="800" kern="0" dirty="0" smtClean="0">
                  <a:solidFill>
                    <a:srgbClr val="004B6B"/>
                  </a:solidFill>
                  <a:latin typeface="MS PGothic" charset="-128"/>
                  <a:ea typeface="MS PGothic" charset="-128"/>
                  <a:cs typeface="MS PGothic" charset="-128"/>
                </a:rPr>
                <a:t>レスポンス</a:t>
              </a:r>
              <a:r>
                <a:rPr lang="en-US" sz="800" kern="0" dirty="0" smtClean="0">
                  <a:solidFill>
                    <a:srgbClr val="004B6B"/>
                  </a:solidFill>
                  <a:latin typeface="MS PGothic" charset="-128"/>
                  <a:ea typeface="MS PGothic" charset="-128"/>
                  <a:cs typeface="MS PGothic" charset="-128"/>
                </a:rPr>
                <a:t>: </a:t>
              </a:r>
              <a:r>
                <a:rPr lang="ja-JP" altLang="en-US" sz="800" b="1" kern="0" dirty="0" smtClean="0">
                  <a:solidFill>
                    <a:srgbClr val="800000"/>
                  </a:solidFill>
                  <a:latin typeface="MS PGothic" charset="-128"/>
                  <a:ea typeface="MS PGothic" charset="-128"/>
                  <a:cs typeface="MS PGothic" charset="-128"/>
                </a:rPr>
                <a:t>隔離</a:t>
              </a:r>
              <a:endParaRPr lang="en-US" sz="800" b="1" kern="0" dirty="0">
                <a:solidFill>
                  <a:srgbClr val="800000"/>
                </a:solidFill>
                <a:latin typeface="MS PGothic" charset="-128"/>
                <a:ea typeface="MS PGothic" charset="-128"/>
                <a:cs typeface="MS PGothic" charset="-128"/>
              </a:endParaRPr>
            </a:p>
          </p:txBody>
        </p:sp>
        <p:grpSp>
          <p:nvGrpSpPr>
            <p:cNvPr id="360" name="Group 359"/>
            <p:cNvGrpSpPr>
              <a:grpSpLocks noChangeAspect="1"/>
            </p:cNvGrpSpPr>
            <p:nvPr/>
          </p:nvGrpSpPr>
          <p:grpSpPr>
            <a:xfrm>
              <a:off x="6750625" y="2368110"/>
              <a:ext cx="207965" cy="191348"/>
              <a:chOff x="9231726" y="3248067"/>
              <a:chExt cx="1060101" cy="975395"/>
            </a:xfrm>
            <a:solidFill>
              <a:srgbClr val="800000"/>
            </a:solidFill>
          </p:grpSpPr>
          <p:sp>
            <p:nvSpPr>
              <p:cNvPr id="361" name="Freeform 87"/>
              <p:cNvSpPr>
                <a:spLocks/>
              </p:cNvSpPr>
              <p:nvPr/>
            </p:nvSpPr>
            <p:spPr bwMode="auto">
              <a:xfrm>
                <a:off x="9231726" y="3248067"/>
                <a:ext cx="1060101" cy="975395"/>
              </a:xfrm>
              <a:custGeom>
                <a:avLst/>
                <a:gdLst>
                  <a:gd name="T0" fmla="*/ 708 w 826"/>
                  <a:gd name="T1" fmla="*/ 450 h 760"/>
                  <a:gd name="T2" fmla="*/ 554 w 826"/>
                  <a:gd name="T3" fmla="*/ 208 h 760"/>
                  <a:gd name="T4" fmla="*/ 460 w 826"/>
                  <a:gd name="T5" fmla="*/ 62 h 760"/>
                  <a:gd name="T6" fmla="*/ 438 w 826"/>
                  <a:gd name="T7" fmla="*/ 36 h 760"/>
                  <a:gd name="T8" fmla="*/ 414 w 826"/>
                  <a:gd name="T9" fmla="*/ 16 h 760"/>
                  <a:gd name="T10" fmla="*/ 388 w 826"/>
                  <a:gd name="T11" fmla="*/ 4 h 760"/>
                  <a:gd name="T12" fmla="*/ 358 w 826"/>
                  <a:gd name="T13" fmla="*/ 0 h 760"/>
                  <a:gd name="T14" fmla="*/ 344 w 826"/>
                  <a:gd name="T15" fmla="*/ 0 h 760"/>
                  <a:gd name="T16" fmla="*/ 316 w 826"/>
                  <a:gd name="T17" fmla="*/ 8 h 760"/>
                  <a:gd name="T18" fmla="*/ 290 w 826"/>
                  <a:gd name="T19" fmla="*/ 24 h 760"/>
                  <a:gd name="T20" fmla="*/ 268 w 826"/>
                  <a:gd name="T21" fmla="*/ 48 h 760"/>
                  <a:gd name="T22" fmla="*/ 4 w 826"/>
                  <a:gd name="T23" fmla="*/ 458 h 760"/>
                  <a:gd name="T24" fmla="*/ 0 w 826"/>
                  <a:gd name="T25" fmla="*/ 468 h 760"/>
                  <a:gd name="T26" fmla="*/ 6 w 826"/>
                  <a:gd name="T27" fmla="*/ 490 h 760"/>
                  <a:gd name="T28" fmla="*/ 14 w 826"/>
                  <a:gd name="T29" fmla="*/ 498 h 760"/>
                  <a:gd name="T30" fmla="*/ 34 w 826"/>
                  <a:gd name="T31" fmla="*/ 502 h 760"/>
                  <a:gd name="T32" fmla="*/ 52 w 826"/>
                  <a:gd name="T33" fmla="*/ 488 h 760"/>
                  <a:gd name="T34" fmla="*/ 306 w 826"/>
                  <a:gd name="T35" fmla="*/ 94 h 760"/>
                  <a:gd name="T36" fmla="*/ 330 w 826"/>
                  <a:gd name="T37" fmla="*/ 66 h 760"/>
                  <a:gd name="T38" fmla="*/ 358 w 826"/>
                  <a:gd name="T39" fmla="*/ 56 h 760"/>
                  <a:gd name="T40" fmla="*/ 372 w 826"/>
                  <a:gd name="T41" fmla="*/ 60 h 760"/>
                  <a:gd name="T42" fmla="*/ 400 w 826"/>
                  <a:gd name="T43" fmla="*/ 78 h 760"/>
                  <a:gd name="T44" fmla="*/ 506 w 826"/>
                  <a:gd name="T45" fmla="*/ 240 h 760"/>
                  <a:gd name="T46" fmla="*/ 660 w 826"/>
                  <a:gd name="T47" fmla="*/ 480 h 760"/>
                  <a:gd name="T48" fmla="*/ 754 w 826"/>
                  <a:gd name="T49" fmla="*/ 626 h 760"/>
                  <a:gd name="T50" fmla="*/ 768 w 826"/>
                  <a:gd name="T51" fmla="*/ 658 h 760"/>
                  <a:gd name="T52" fmla="*/ 766 w 826"/>
                  <a:gd name="T53" fmla="*/ 682 h 760"/>
                  <a:gd name="T54" fmla="*/ 758 w 826"/>
                  <a:gd name="T55" fmla="*/ 690 h 760"/>
                  <a:gd name="T56" fmla="*/ 730 w 826"/>
                  <a:gd name="T57" fmla="*/ 702 h 760"/>
                  <a:gd name="T58" fmla="*/ 534 w 826"/>
                  <a:gd name="T59" fmla="*/ 702 h 760"/>
                  <a:gd name="T60" fmla="*/ 522 w 826"/>
                  <a:gd name="T61" fmla="*/ 704 h 760"/>
                  <a:gd name="T62" fmla="*/ 508 w 826"/>
                  <a:gd name="T63" fmla="*/ 720 h 760"/>
                  <a:gd name="T64" fmla="*/ 506 w 826"/>
                  <a:gd name="T65" fmla="*/ 732 h 760"/>
                  <a:gd name="T66" fmla="*/ 514 w 826"/>
                  <a:gd name="T67" fmla="*/ 752 h 760"/>
                  <a:gd name="T68" fmla="*/ 534 w 826"/>
                  <a:gd name="T69" fmla="*/ 760 h 760"/>
                  <a:gd name="T70" fmla="*/ 712 w 826"/>
                  <a:gd name="T71" fmla="*/ 760 h 760"/>
                  <a:gd name="T72" fmla="*/ 746 w 826"/>
                  <a:gd name="T73" fmla="*/ 756 h 760"/>
                  <a:gd name="T74" fmla="*/ 776 w 826"/>
                  <a:gd name="T75" fmla="*/ 746 h 760"/>
                  <a:gd name="T76" fmla="*/ 798 w 826"/>
                  <a:gd name="T77" fmla="*/ 730 h 760"/>
                  <a:gd name="T78" fmla="*/ 816 w 826"/>
                  <a:gd name="T79" fmla="*/ 710 h 760"/>
                  <a:gd name="T80" fmla="*/ 822 w 826"/>
                  <a:gd name="T81" fmla="*/ 696 h 760"/>
                  <a:gd name="T82" fmla="*/ 826 w 826"/>
                  <a:gd name="T83" fmla="*/ 670 h 760"/>
                  <a:gd name="T84" fmla="*/ 822 w 826"/>
                  <a:gd name="T85" fmla="*/ 640 h 760"/>
                  <a:gd name="T86" fmla="*/ 810 w 826"/>
                  <a:gd name="T87" fmla="*/ 610 h 760"/>
                  <a:gd name="T88" fmla="*/ 802 w 826"/>
                  <a:gd name="T89" fmla="*/ 59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6" h="760">
                    <a:moveTo>
                      <a:pt x="802" y="596"/>
                    </a:moveTo>
                    <a:lnTo>
                      <a:pt x="708" y="450"/>
                    </a:lnTo>
                    <a:lnTo>
                      <a:pt x="666" y="384"/>
                    </a:lnTo>
                    <a:lnTo>
                      <a:pt x="554" y="208"/>
                    </a:lnTo>
                    <a:lnTo>
                      <a:pt x="460" y="62"/>
                    </a:lnTo>
                    <a:lnTo>
                      <a:pt x="460" y="62"/>
                    </a:lnTo>
                    <a:lnTo>
                      <a:pt x="450" y="48"/>
                    </a:lnTo>
                    <a:lnTo>
                      <a:pt x="438" y="36"/>
                    </a:lnTo>
                    <a:lnTo>
                      <a:pt x="426" y="24"/>
                    </a:lnTo>
                    <a:lnTo>
                      <a:pt x="414" y="16"/>
                    </a:lnTo>
                    <a:lnTo>
                      <a:pt x="400" y="8"/>
                    </a:lnTo>
                    <a:lnTo>
                      <a:pt x="388" y="4"/>
                    </a:lnTo>
                    <a:lnTo>
                      <a:pt x="372" y="0"/>
                    </a:lnTo>
                    <a:lnTo>
                      <a:pt x="358" y="0"/>
                    </a:lnTo>
                    <a:lnTo>
                      <a:pt x="358" y="0"/>
                    </a:lnTo>
                    <a:lnTo>
                      <a:pt x="344" y="0"/>
                    </a:lnTo>
                    <a:lnTo>
                      <a:pt x="330" y="4"/>
                    </a:lnTo>
                    <a:lnTo>
                      <a:pt x="316" y="8"/>
                    </a:lnTo>
                    <a:lnTo>
                      <a:pt x="304" y="16"/>
                    </a:lnTo>
                    <a:lnTo>
                      <a:pt x="290" y="24"/>
                    </a:lnTo>
                    <a:lnTo>
                      <a:pt x="278" y="36"/>
                    </a:lnTo>
                    <a:lnTo>
                      <a:pt x="268" y="48"/>
                    </a:lnTo>
                    <a:lnTo>
                      <a:pt x="258" y="62"/>
                    </a:lnTo>
                    <a:lnTo>
                      <a:pt x="4" y="458"/>
                    </a:lnTo>
                    <a:lnTo>
                      <a:pt x="4" y="458"/>
                    </a:lnTo>
                    <a:lnTo>
                      <a:pt x="0" y="468"/>
                    </a:lnTo>
                    <a:lnTo>
                      <a:pt x="0" y="480"/>
                    </a:lnTo>
                    <a:lnTo>
                      <a:pt x="6" y="490"/>
                    </a:lnTo>
                    <a:lnTo>
                      <a:pt x="14" y="498"/>
                    </a:lnTo>
                    <a:lnTo>
                      <a:pt x="14" y="498"/>
                    </a:lnTo>
                    <a:lnTo>
                      <a:pt x="24" y="502"/>
                    </a:lnTo>
                    <a:lnTo>
                      <a:pt x="34" y="502"/>
                    </a:lnTo>
                    <a:lnTo>
                      <a:pt x="44" y="496"/>
                    </a:lnTo>
                    <a:lnTo>
                      <a:pt x="52" y="488"/>
                    </a:lnTo>
                    <a:lnTo>
                      <a:pt x="306" y="94"/>
                    </a:lnTo>
                    <a:lnTo>
                      <a:pt x="306" y="94"/>
                    </a:lnTo>
                    <a:lnTo>
                      <a:pt x="318" y="78"/>
                    </a:lnTo>
                    <a:lnTo>
                      <a:pt x="330" y="66"/>
                    </a:lnTo>
                    <a:lnTo>
                      <a:pt x="344" y="60"/>
                    </a:lnTo>
                    <a:lnTo>
                      <a:pt x="358" y="56"/>
                    </a:lnTo>
                    <a:lnTo>
                      <a:pt x="358" y="56"/>
                    </a:lnTo>
                    <a:lnTo>
                      <a:pt x="372" y="60"/>
                    </a:lnTo>
                    <a:lnTo>
                      <a:pt x="386" y="66"/>
                    </a:lnTo>
                    <a:lnTo>
                      <a:pt x="400" y="78"/>
                    </a:lnTo>
                    <a:lnTo>
                      <a:pt x="412" y="94"/>
                    </a:lnTo>
                    <a:lnTo>
                      <a:pt x="506" y="240"/>
                    </a:lnTo>
                    <a:lnTo>
                      <a:pt x="618" y="414"/>
                    </a:lnTo>
                    <a:lnTo>
                      <a:pt x="660" y="480"/>
                    </a:lnTo>
                    <a:lnTo>
                      <a:pt x="754" y="626"/>
                    </a:lnTo>
                    <a:lnTo>
                      <a:pt x="754" y="626"/>
                    </a:lnTo>
                    <a:lnTo>
                      <a:pt x="762" y="642"/>
                    </a:lnTo>
                    <a:lnTo>
                      <a:pt x="768" y="658"/>
                    </a:lnTo>
                    <a:lnTo>
                      <a:pt x="768" y="670"/>
                    </a:lnTo>
                    <a:lnTo>
                      <a:pt x="766" y="682"/>
                    </a:lnTo>
                    <a:lnTo>
                      <a:pt x="766" y="682"/>
                    </a:lnTo>
                    <a:lnTo>
                      <a:pt x="758" y="690"/>
                    </a:lnTo>
                    <a:lnTo>
                      <a:pt x="746" y="698"/>
                    </a:lnTo>
                    <a:lnTo>
                      <a:pt x="730" y="702"/>
                    </a:lnTo>
                    <a:lnTo>
                      <a:pt x="712" y="702"/>
                    </a:lnTo>
                    <a:lnTo>
                      <a:pt x="534" y="702"/>
                    </a:lnTo>
                    <a:lnTo>
                      <a:pt x="534" y="702"/>
                    </a:lnTo>
                    <a:lnTo>
                      <a:pt x="522" y="704"/>
                    </a:lnTo>
                    <a:lnTo>
                      <a:pt x="514" y="710"/>
                    </a:lnTo>
                    <a:lnTo>
                      <a:pt x="508" y="720"/>
                    </a:lnTo>
                    <a:lnTo>
                      <a:pt x="506" y="732"/>
                    </a:lnTo>
                    <a:lnTo>
                      <a:pt x="506" y="732"/>
                    </a:lnTo>
                    <a:lnTo>
                      <a:pt x="508" y="742"/>
                    </a:lnTo>
                    <a:lnTo>
                      <a:pt x="514" y="752"/>
                    </a:lnTo>
                    <a:lnTo>
                      <a:pt x="522" y="758"/>
                    </a:lnTo>
                    <a:lnTo>
                      <a:pt x="534" y="760"/>
                    </a:lnTo>
                    <a:lnTo>
                      <a:pt x="712" y="760"/>
                    </a:lnTo>
                    <a:lnTo>
                      <a:pt x="712" y="760"/>
                    </a:lnTo>
                    <a:lnTo>
                      <a:pt x="730" y="758"/>
                    </a:lnTo>
                    <a:lnTo>
                      <a:pt x="746" y="756"/>
                    </a:lnTo>
                    <a:lnTo>
                      <a:pt x="762" y="752"/>
                    </a:lnTo>
                    <a:lnTo>
                      <a:pt x="776" y="746"/>
                    </a:lnTo>
                    <a:lnTo>
                      <a:pt x="788" y="740"/>
                    </a:lnTo>
                    <a:lnTo>
                      <a:pt x="798" y="730"/>
                    </a:lnTo>
                    <a:lnTo>
                      <a:pt x="808" y="720"/>
                    </a:lnTo>
                    <a:lnTo>
                      <a:pt x="816" y="710"/>
                    </a:lnTo>
                    <a:lnTo>
                      <a:pt x="816" y="710"/>
                    </a:lnTo>
                    <a:lnTo>
                      <a:pt x="822" y="696"/>
                    </a:lnTo>
                    <a:lnTo>
                      <a:pt x="824" y="684"/>
                    </a:lnTo>
                    <a:lnTo>
                      <a:pt x="826" y="670"/>
                    </a:lnTo>
                    <a:lnTo>
                      <a:pt x="826" y="656"/>
                    </a:lnTo>
                    <a:lnTo>
                      <a:pt x="822" y="640"/>
                    </a:lnTo>
                    <a:lnTo>
                      <a:pt x="818" y="626"/>
                    </a:lnTo>
                    <a:lnTo>
                      <a:pt x="810" y="610"/>
                    </a:lnTo>
                    <a:lnTo>
                      <a:pt x="802" y="596"/>
                    </a:lnTo>
                    <a:lnTo>
                      <a:pt x="802" y="596"/>
                    </a:lnTo>
                    <a:close/>
                  </a:path>
                </a:pathLst>
              </a:custGeom>
              <a:grpFill/>
              <a:ln>
                <a:noFill/>
              </a:ln>
              <a:extLst/>
            </p:spPr>
            <p:txBody>
              <a:bodyPr vert="horz" wrap="square" lIns="91440" tIns="45720" rIns="91440" bIns="45720" numCol="1" anchor="t" anchorCtr="0" compatLnSpc="1">
                <a:prstTxWarp prst="textNoShape">
                  <a:avLst/>
                </a:prstTxWarp>
              </a:bodyPr>
              <a:lstStyle/>
              <a:p>
                <a:pPr defTabSz="914324" fontAlgn="auto">
                  <a:spcBef>
                    <a:spcPts val="0"/>
                  </a:spcBef>
                  <a:spcAft>
                    <a:spcPts val="0"/>
                  </a:spcAft>
                  <a:defRPr/>
                </a:pPr>
                <a:endParaRPr lang="en-US" sz="1400" kern="0" dirty="0">
                  <a:solidFill>
                    <a:srgbClr val="676767">
                      <a:lumMod val="75000"/>
                    </a:srgbClr>
                  </a:solidFill>
                  <a:latin typeface="MS PGothic" charset="-128"/>
                  <a:ea typeface="MS PGothic" charset="-128"/>
                  <a:cs typeface="MS PGothic" charset="-128"/>
                </a:endParaRPr>
              </a:p>
            </p:txBody>
          </p:sp>
          <p:sp>
            <p:nvSpPr>
              <p:cNvPr id="362" name="Freeform 88"/>
              <p:cNvSpPr>
                <a:spLocks/>
              </p:cNvSpPr>
              <p:nvPr/>
            </p:nvSpPr>
            <p:spPr bwMode="auto">
              <a:xfrm>
                <a:off x="9611617" y="4046351"/>
                <a:ext cx="177111" cy="177111"/>
              </a:xfrm>
              <a:custGeom>
                <a:avLst/>
                <a:gdLst>
                  <a:gd name="T0" fmla="*/ 70 w 138"/>
                  <a:gd name="T1" fmla="*/ 0 h 138"/>
                  <a:gd name="T2" fmla="*/ 70 w 138"/>
                  <a:gd name="T3" fmla="*/ 0 h 138"/>
                  <a:gd name="T4" fmla="*/ 56 w 138"/>
                  <a:gd name="T5" fmla="*/ 0 h 138"/>
                  <a:gd name="T6" fmla="*/ 42 w 138"/>
                  <a:gd name="T7" fmla="*/ 4 h 138"/>
                  <a:gd name="T8" fmla="*/ 30 w 138"/>
                  <a:gd name="T9" fmla="*/ 12 h 138"/>
                  <a:gd name="T10" fmla="*/ 20 w 138"/>
                  <a:gd name="T11" fmla="*/ 20 h 138"/>
                  <a:gd name="T12" fmla="*/ 12 w 138"/>
                  <a:gd name="T13" fmla="*/ 30 h 138"/>
                  <a:gd name="T14" fmla="*/ 6 w 138"/>
                  <a:gd name="T15" fmla="*/ 42 h 138"/>
                  <a:gd name="T16" fmla="*/ 2 w 138"/>
                  <a:gd name="T17" fmla="*/ 54 h 138"/>
                  <a:gd name="T18" fmla="*/ 0 w 138"/>
                  <a:gd name="T19" fmla="*/ 68 h 138"/>
                  <a:gd name="T20" fmla="*/ 0 w 138"/>
                  <a:gd name="T21" fmla="*/ 68 h 138"/>
                  <a:gd name="T22" fmla="*/ 2 w 138"/>
                  <a:gd name="T23" fmla="*/ 82 h 138"/>
                  <a:gd name="T24" fmla="*/ 6 w 138"/>
                  <a:gd name="T25" fmla="*/ 94 h 138"/>
                  <a:gd name="T26" fmla="*/ 12 w 138"/>
                  <a:gd name="T27" fmla="*/ 106 h 138"/>
                  <a:gd name="T28" fmla="*/ 20 w 138"/>
                  <a:gd name="T29" fmla="*/ 116 h 138"/>
                  <a:gd name="T30" fmla="*/ 30 w 138"/>
                  <a:gd name="T31" fmla="*/ 126 h 138"/>
                  <a:gd name="T32" fmla="*/ 42 w 138"/>
                  <a:gd name="T33" fmla="*/ 132 h 138"/>
                  <a:gd name="T34" fmla="*/ 56 w 138"/>
                  <a:gd name="T35" fmla="*/ 136 h 138"/>
                  <a:gd name="T36" fmla="*/ 70 w 138"/>
                  <a:gd name="T37" fmla="*/ 138 h 138"/>
                  <a:gd name="T38" fmla="*/ 70 w 138"/>
                  <a:gd name="T39" fmla="*/ 138 h 138"/>
                  <a:gd name="T40" fmla="*/ 82 w 138"/>
                  <a:gd name="T41" fmla="*/ 136 h 138"/>
                  <a:gd name="T42" fmla="*/ 96 w 138"/>
                  <a:gd name="T43" fmla="*/ 132 h 138"/>
                  <a:gd name="T44" fmla="*/ 108 w 138"/>
                  <a:gd name="T45" fmla="*/ 126 h 138"/>
                  <a:gd name="T46" fmla="*/ 118 w 138"/>
                  <a:gd name="T47" fmla="*/ 116 h 138"/>
                  <a:gd name="T48" fmla="*/ 126 w 138"/>
                  <a:gd name="T49" fmla="*/ 106 h 138"/>
                  <a:gd name="T50" fmla="*/ 132 w 138"/>
                  <a:gd name="T51" fmla="*/ 94 h 138"/>
                  <a:gd name="T52" fmla="*/ 136 w 138"/>
                  <a:gd name="T53" fmla="*/ 82 h 138"/>
                  <a:gd name="T54" fmla="*/ 138 w 138"/>
                  <a:gd name="T55" fmla="*/ 68 h 138"/>
                  <a:gd name="T56" fmla="*/ 138 w 138"/>
                  <a:gd name="T57" fmla="*/ 68 h 138"/>
                  <a:gd name="T58" fmla="*/ 136 w 138"/>
                  <a:gd name="T59" fmla="*/ 54 h 138"/>
                  <a:gd name="T60" fmla="*/ 132 w 138"/>
                  <a:gd name="T61" fmla="*/ 42 h 138"/>
                  <a:gd name="T62" fmla="*/ 126 w 138"/>
                  <a:gd name="T63" fmla="*/ 30 h 138"/>
                  <a:gd name="T64" fmla="*/ 118 w 138"/>
                  <a:gd name="T65" fmla="*/ 20 h 138"/>
                  <a:gd name="T66" fmla="*/ 108 w 138"/>
                  <a:gd name="T67" fmla="*/ 12 h 138"/>
                  <a:gd name="T68" fmla="*/ 96 w 138"/>
                  <a:gd name="T69" fmla="*/ 4 h 138"/>
                  <a:gd name="T70" fmla="*/ 82 w 138"/>
                  <a:gd name="T71" fmla="*/ 0 h 138"/>
                  <a:gd name="T72" fmla="*/ 70 w 138"/>
                  <a:gd name="T73" fmla="*/ 0 h 138"/>
                  <a:gd name="T74" fmla="*/ 70 w 138"/>
                  <a:gd name="T7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0"/>
                    </a:moveTo>
                    <a:lnTo>
                      <a:pt x="70" y="0"/>
                    </a:lnTo>
                    <a:lnTo>
                      <a:pt x="56" y="0"/>
                    </a:lnTo>
                    <a:lnTo>
                      <a:pt x="42" y="4"/>
                    </a:lnTo>
                    <a:lnTo>
                      <a:pt x="30" y="12"/>
                    </a:lnTo>
                    <a:lnTo>
                      <a:pt x="20" y="20"/>
                    </a:lnTo>
                    <a:lnTo>
                      <a:pt x="12" y="30"/>
                    </a:lnTo>
                    <a:lnTo>
                      <a:pt x="6" y="42"/>
                    </a:lnTo>
                    <a:lnTo>
                      <a:pt x="2" y="54"/>
                    </a:lnTo>
                    <a:lnTo>
                      <a:pt x="0" y="68"/>
                    </a:lnTo>
                    <a:lnTo>
                      <a:pt x="0" y="68"/>
                    </a:lnTo>
                    <a:lnTo>
                      <a:pt x="2" y="82"/>
                    </a:lnTo>
                    <a:lnTo>
                      <a:pt x="6" y="94"/>
                    </a:lnTo>
                    <a:lnTo>
                      <a:pt x="12" y="106"/>
                    </a:lnTo>
                    <a:lnTo>
                      <a:pt x="20" y="116"/>
                    </a:lnTo>
                    <a:lnTo>
                      <a:pt x="30" y="126"/>
                    </a:lnTo>
                    <a:lnTo>
                      <a:pt x="42" y="132"/>
                    </a:lnTo>
                    <a:lnTo>
                      <a:pt x="56" y="136"/>
                    </a:lnTo>
                    <a:lnTo>
                      <a:pt x="70" y="138"/>
                    </a:lnTo>
                    <a:lnTo>
                      <a:pt x="70" y="138"/>
                    </a:lnTo>
                    <a:lnTo>
                      <a:pt x="82" y="136"/>
                    </a:lnTo>
                    <a:lnTo>
                      <a:pt x="96" y="132"/>
                    </a:lnTo>
                    <a:lnTo>
                      <a:pt x="108" y="126"/>
                    </a:lnTo>
                    <a:lnTo>
                      <a:pt x="118" y="116"/>
                    </a:lnTo>
                    <a:lnTo>
                      <a:pt x="126" y="106"/>
                    </a:lnTo>
                    <a:lnTo>
                      <a:pt x="132" y="94"/>
                    </a:lnTo>
                    <a:lnTo>
                      <a:pt x="136" y="82"/>
                    </a:lnTo>
                    <a:lnTo>
                      <a:pt x="138" y="68"/>
                    </a:lnTo>
                    <a:lnTo>
                      <a:pt x="138" y="68"/>
                    </a:lnTo>
                    <a:lnTo>
                      <a:pt x="136" y="54"/>
                    </a:lnTo>
                    <a:lnTo>
                      <a:pt x="132" y="42"/>
                    </a:lnTo>
                    <a:lnTo>
                      <a:pt x="126" y="30"/>
                    </a:lnTo>
                    <a:lnTo>
                      <a:pt x="118" y="20"/>
                    </a:lnTo>
                    <a:lnTo>
                      <a:pt x="108" y="12"/>
                    </a:lnTo>
                    <a:lnTo>
                      <a:pt x="96" y="4"/>
                    </a:lnTo>
                    <a:lnTo>
                      <a:pt x="82" y="0"/>
                    </a:lnTo>
                    <a:lnTo>
                      <a:pt x="70" y="0"/>
                    </a:lnTo>
                    <a:lnTo>
                      <a:pt x="70" y="0"/>
                    </a:lnTo>
                    <a:close/>
                  </a:path>
                </a:pathLst>
              </a:custGeom>
              <a:grpFill/>
              <a:ln>
                <a:noFill/>
              </a:ln>
              <a:extLst/>
            </p:spPr>
            <p:txBody>
              <a:bodyPr vert="horz" wrap="square" lIns="91440" tIns="45720" rIns="91440" bIns="45720" numCol="1" anchor="t" anchorCtr="0" compatLnSpc="1">
                <a:prstTxWarp prst="textNoShape">
                  <a:avLst/>
                </a:prstTxWarp>
              </a:bodyPr>
              <a:lstStyle/>
              <a:p>
                <a:pPr defTabSz="914324" fontAlgn="auto">
                  <a:spcBef>
                    <a:spcPts val="0"/>
                  </a:spcBef>
                  <a:spcAft>
                    <a:spcPts val="0"/>
                  </a:spcAft>
                  <a:defRPr/>
                </a:pPr>
                <a:endParaRPr lang="en-US" sz="1400" kern="0" dirty="0">
                  <a:solidFill>
                    <a:srgbClr val="676767">
                      <a:lumMod val="75000"/>
                    </a:srgbClr>
                  </a:solidFill>
                  <a:latin typeface="MS PGothic" charset="-128"/>
                  <a:ea typeface="MS PGothic" charset="-128"/>
                  <a:cs typeface="MS PGothic" charset="-128"/>
                </a:endParaRPr>
              </a:p>
            </p:txBody>
          </p:sp>
          <p:sp>
            <p:nvSpPr>
              <p:cNvPr id="363" name="Freeform 89"/>
              <p:cNvSpPr>
                <a:spLocks/>
              </p:cNvSpPr>
              <p:nvPr/>
            </p:nvSpPr>
            <p:spPr bwMode="auto">
              <a:xfrm>
                <a:off x="9591082" y="3525285"/>
                <a:ext cx="218181" cy="459462"/>
              </a:xfrm>
              <a:custGeom>
                <a:avLst/>
                <a:gdLst>
                  <a:gd name="T0" fmla="*/ 86 w 170"/>
                  <a:gd name="T1" fmla="*/ 0 h 358"/>
                  <a:gd name="T2" fmla="*/ 86 w 170"/>
                  <a:gd name="T3" fmla="*/ 0 h 358"/>
                  <a:gd name="T4" fmla="*/ 86 w 170"/>
                  <a:gd name="T5" fmla="*/ 0 h 358"/>
                  <a:gd name="T6" fmla="*/ 68 w 170"/>
                  <a:gd name="T7" fmla="*/ 2 h 358"/>
                  <a:gd name="T8" fmla="*/ 52 w 170"/>
                  <a:gd name="T9" fmla="*/ 6 h 358"/>
                  <a:gd name="T10" fmla="*/ 38 w 170"/>
                  <a:gd name="T11" fmla="*/ 14 h 358"/>
                  <a:gd name="T12" fmla="*/ 26 w 170"/>
                  <a:gd name="T13" fmla="*/ 24 h 358"/>
                  <a:gd name="T14" fmla="*/ 14 w 170"/>
                  <a:gd name="T15" fmla="*/ 36 h 358"/>
                  <a:gd name="T16" fmla="*/ 8 w 170"/>
                  <a:gd name="T17" fmla="*/ 52 h 358"/>
                  <a:gd name="T18" fmla="*/ 2 w 170"/>
                  <a:gd name="T19" fmla="*/ 68 h 358"/>
                  <a:gd name="T20" fmla="*/ 0 w 170"/>
                  <a:gd name="T21" fmla="*/ 84 h 358"/>
                  <a:gd name="T22" fmla="*/ 0 w 170"/>
                  <a:gd name="T23" fmla="*/ 84 h 358"/>
                  <a:gd name="T24" fmla="*/ 2 w 170"/>
                  <a:gd name="T25" fmla="*/ 104 h 358"/>
                  <a:gd name="T26" fmla="*/ 50 w 170"/>
                  <a:gd name="T27" fmla="*/ 330 h 358"/>
                  <a:gd name="T28" fmla="*/ 50 w 170"/>
                  <a:gd name="T29" fmla="*/ 330 h 358"/>
                  <a:gd name="T30" fmla="*/ 56 w 170"/>
                  <a:gd name="T31" fmla="*/ 340 h 358"/>
                  <a:gd name="T32" fmla="*/ 62 w 170"/>
                  <a:gd name="T33" fmla="*/ 350 h 358"/>
                  <a:gd name="T34" fmla="*/ 74 w 170"/>
                  <a:gd name="T35" fmla="*/ 356 h 358"/>
                  <a:gd name="T36" fmla="*/ 86 w 170"/>
                  <a:gd name="T37" fmla="*/ 358 h 358"/>
                  <a:gd name="T38" fmla="*/ 86 w 170"/>
                  <a:gd name="T39" fmla="*/ 358 h 358"/>
                  <a:gd name="T40" fmla="*/ 86 w 170"/>
                  <a:gd name="T41" fmla="*/ 358 h 358"/>
                  <a:gd name="T42" fmla="*/ 96 w 170"/>
                  <a:gd name="T43" fmla="*/ 356 h 358"/>
                  <a:gd name="T44" fmla="*/ 108 w 170"/>
                  <a:gd name="T45" fmla="*/ 350 h 358"/>
                  <a:gd name="T46" fmla="*/ 114 w 170"/>
                  <a:gd name="T47" fmla="*/ 340 h 358"/>
                  <a:gd name="T48" fmla="*/ 120 w 170"/>
                  <a:gd name="T49" fmla="*/ 330 h 358"/>
                  <a:gd name="T50" fmla="*/ 168 w 170"/>
                  <a:gd name="T51" fmla="*/ 104 h 358"/>
                  <a:gd name="T52" fmla="*/ 168 w 170"/>
                  <a:gd name="T53" fmla="*/ 104 h 358"/>
                  <a:gd name="T54" fmla="*/ 170 w 170"/>
                  <a:gd name="T55" fmla="*/ 84 h 358"/>
                  <a:gd name="T56" fmla="*/ 170 w 170"/>
                  <a:gd name="T57" fmla="*/ 84 h 358"/>
                  <a:gd name="T58" fmla="*/ 168 w 170"/>
                  <a:gd name="T59" fmla="*/ 68 h 358"/>
                  <a:gd name="T60" fmla="*/ 162 w 170"/>
                  <a:gd name="T61" fmla="*/ 52 h 358"/>
                  <a:gd name="T62" fmla="*/ 156 w 170"/>
                  <a:gd name="T63" fmla="*/ 36 h 358"/>
                  <a:gd name="T64" fmla="*/ 144 w 170"/>
                  <a:gd name="T65" fmla="*/ 24 h 358"/>
                  <a:gd name="T66" fmla="*/ 132 w 170"/>
                  <a:gd name="T67" fmla="*/ 14 h 358"/>
                  <a:gd name="T68" fmla="*/ 118 w 170"/>
                  <a:gd name="T69" fmla="*/ 6 h 358"/>
                  <a:gd name="T70" fmla="*/ 102 w 170"/>
                  <a:gd name="T71" fmla="*/ 2 h 358"/>
                  <a:gd name="T72" fmla="*/ 86 w 170"/>
                  <a:gd name="T73" fmla="*/ 0 h 358"/>
                  <a:gd name="T74" fmla="*/ 86 w 170"/>
                  <a:gd name="T7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0" h="358">
                    <a:moveTo>
                      <a:pt x="86" y="0"/>
                    </a:moveTo>
                    <a:lnTo>
                      <a:pt x="86" y="0"/>
                    </a:lnTo>
                    <a:lnTo>
                      <a:pt x="86" y="0"/>
                    </a:lnTo>
                    <a:lnTo>
                      <a:pt x="68" y="2"/>
                    </a:lnTo>
                    <a:lnTo>
                      <a:pt x="52" y="6"/>
                    </a:lnTo>
                    <a:lnTo>
                      <a:pt x="38" y="14"/>
                    </a:lnTo>
                    <a:lnTo>
                      <a:pt x="26" y="24"/>
                    </a:lnTo>
                    <a:lnTo>
                      <a:pt x="14" y="36"/>
                    </a:lnTo>
                    <a:lnTo>
                      <a:pt x="8" y="52"/>
                    </a:lnTo>
                    <a:lnTo>
                      <a:pt x="2" y="68"/>
                    </a:lnTo>
                    <a:lnTo>
                      <a:pt x="0" y="84"/>
                    </a:lnTo>
                    <a:lnTo>
                      <a:pt x="0" y="84"/>
                    </a:lnTo>
                    <a:lnTo>
                      <a:pt x="2" y="104"/>
                    </a:lnTo>
                    <a:lnTo>
                      <a:pt x="50" y="330"/>
                    </a:lnTo>
                    <a:lnTo>
                      <a:pt x="50" y="330"/>
                    </a:lnTo>
                    <a:lnTo>
                      <a:pt x="56" y="340"/>
                    </a:lnTo>
                    <a:lnTo>
                      <a:pt x="62" y="350"/>
                    </a:lnTo>
                    <a:lnTo>
                      <a:pt x="74" y="356"/>
                    </a:lnTo>
                    <a:lnTo>
                      <a:pt x="86" y="358"/>
                    </a:lnTo>
                    <a:lnTo>
                      <a:pt x="86" y="358"/>
                    </a:lnTo>
                    <a:lnTo>
                      <a:pt x="86" y="358"/>
                    </a:lnTo>
                    <a:lnTo>
                      <a:pt x="96" y="356"/>
                    </a:lnTo>
                    <a:lnTo>
                      <a:pt x="108" y="350"/>
                    </a:lnTo>
                    <a:lnTo>
                      <a:pt x="114" y="340"/>
                    </a:lnTo>
                    <a:lnTo>
                      <a:pt x="120" y="330"/>
                    </a:lnTo>
                    <a:lnTo>
                      <a:pt x="168" y="104"/>
                    </a:lnTo>
                    <a:lnTo>
                      <a:pt x="168" y="104"/>
                    </a:lnTo>
                    <a:lnTo>
                      <a:pt x="170" y="84"/>
                    </a:lnTo>
                    <a:lnTo>
                      <a:pt x="170" y="84"/>
                    </a:lnTo>
                    <a:lnTo>
                      <a:pt x="168" y="68"/>
                    </a:lnTo>
                    <a:lnTo>
                      <a:pt x="162" y="52"/>
                    </a:lnTo>
                    <a:lnTo>
                      <a:pt x="156" y="36"/>
                    </a:lnTo>
                    <a:lnTo>
                      <a:pt x="144" y="24"/>
                    </a:lnTo>
                    <a:lnTo>
                      <a:pt x="132" y="14"/>
                    </a:lnTo>
                    <a:lnTo>
                      <a:pt x="118" y="6"/>
                    </a:lnTo>
                    <a:lnTo>
                      <a:pt x="102" y="2"/>
                    </a:lnTo>
                    <a:lnTo>
                      <a:pt x="86" y="0"/>
                    </a:lnTo>
                    <a:lnTo>
                      <a:pt x="86" y="0"/>
                    </a:lnTo>
                    <a:close/>
                  </a:path>
                </a:pathLst>
              </a:custGeom>
              <a:grpFill/>
              <a:ln>
                <a:noFill/>
              </a:ln>
              <a:extLst/>
            </p:spPr>
            <p:txBody>
              <a:bodyPr vert="horz" wrap="square" lIns="91440" tIns="45720" rIns="91440" bIns="45720" numCol="1" anchor="t" anchorCtr="0" compatLnSpc="1">
                <a:prstTxWarp prst="textNoShape">
                  <a:avLst/>
                </a:prstTxWarp>
              </a:bodyPr>
              <a:lstStyle/>
              <a:p>
                <a:pPr defTabSz="914324" fontAlgn="auto">
                  <a:spcBef>
                    <a:spcPts val="0"/>
                  </a:spcBef>
                  <a:spcAft>
                    <a:spcPts val="0"/>
                  </a:spcAft>
                  <a:defRPr/>
                </a:pPr>
                <a:endParaRPr lang="en-US" sz="1400" kern="0" dirty="0">
                  <a:solidFill>
                    <a:srgbClr val="676767">
                      <a:lumMod val="75000"/>
                    </a:srgbClr>
                  </a:solidFill>
                  <a:latin typeface="MS PGothic" charset="-128"/>
                  <a:ea typeface="MS PGothic" charset="-128"/>
                  <a:cs typeface="MS PGothic" charset="-128"/>
                </a:endParaRPr>
              </a:p>
            </p:txBody>
          </p:sp>
        </p:grpSp>
      </p:grpSp>
      <p:sp>
        <p:nvSpPr>
          <p:cNvPr id="364" name="Freeform 363"/>
          <p:cNvSpPr/>
          <p:nvPr/>
        </p:nvSpPr>
        <p:spPr>
          <a:xfrm>
            <a:off x="4462095" y="1606135"/>
            <a:ext cx="833463" cy="2528521"/>
          </a:xfrm>
          <a:custGeom>
            <a:avLst/>
            <a:gdLst>
              <a:gd name="connsiteX0" fmla="*/ 493274 w 833463"/>
              <a:gd name="connsiteY0" fmla="*/ 2528521 h 2528521"/>
              <a:gd name="connsiteX1" fmla="*/ 822123 w 833463"/>
              <a:gd name="connsiteY1" fmla="*/ 2290409 h 2528521"/>
              <a:gd name="connsiteX2" fmla="*/ 833463 w 833463"/>
              <a:gd name="connsiteY2" fmla="*/ 2006943 h 2528521"/>
              <a:gd name="connsiteX3" fmla="*/ 215453 w 833463"/>
              <a:gd name="connsiteY3" fmla="*/ 1525050 h 2528521"/>
              <a:gd name="connsiteX4" fmla="*/ 215453 w 833463"/>
              <a:gd name="connsiteY4" fmla="*/ 283466 h 2528521"/>
              <a:gd name="connsiteX5" fmla="*/ 0 w 833463"/>
              <a:gd name="connsiteY5" fmla="*/ 0 h 252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463" h="2528521">
                <a:moveTo>
                  <a:pt x="493274" y="2528521"/>
                </a:moveTo>
                <a:lnTo>
                  <a:pt x="822123" y="2290409"/>
                </a:lnTo>
                <a:lnTo>
                  <a:pt x="833463" y="2006943"/>
                </a:lnTo>
                <a:lnTo>
                  <a:pt x="215453" y="1525050"/>
                </a:lnTo>
                <a:lnTo>
                  <a:pt x="215453" y="283466"/>
                </a:lnTo>
                <a:lnTo>
                  <a:pt x="0" y="0"/>
                </a:lnTo>
              </a:path>
            </a:pathLst>
          </a:custGeom>
          <a:noFill/>
          <a:ln w="25400" cap="flat" cmpd="sng" algn="ctr">
            <a:solidFill>
              <a:srgbClr val="0000FF"/>
            </a:solidFill>
            <a:prstDash val="solid"/>
            <a:headEnd type="oval"/>
            <a:tailEnd type="oval"/>
          </a:ln>
          <a:effectLst>
            <a:outerShdw blurRad="40000" dist="20000" dir="5400000" rotWithShape="0">
              <a:srgbClr val="000000">
                <a:alpha val="38000"/>
              </a:srgbClr>
            </a:outerShdw>
          </a:effectLst>
        </p:spPr>
        <p:txBody>
          <a:bodyPr lIns="91432" tIns="45716" rIns="91432" bIns="45716" rtlCol="0" anchor="ctr"/>
          <a:lstStyle/>
          <a:p>
            <a:pPr algn="ctr" defTabSz="457162">
              <a:defRPr/>
            </a:pPr>
            <a:endParaRPr lang="en-US" sz="1400" kern="0">
              <a:solidFill>
                <a:srgbClr val="676767"/>
              </a:solidFill>
              <a:latin typeface="MS PGothic" charset="-128"/>
              <a:ea typeface="MS PGothic" charset="-128"/>
              <a:cs typeface="MS PGothic" charset="-128"/>
            </a:endParaRPr>
          </a:p>
        </p:txBody>
      </p:sp>
      <p:sp>
        <p:nvSpPr>
          <p:cNvPr id="365" name="Rounded Rectangle 364"/>
          <p:cNvSpPr/>
          <p:nvPr/>
        </p:nvSpPr>
        <p:spPr>
          <a:xfrm>
            <a:off x="719791" y="1991517"/>
            <a:ext cx="2739388" cy="152400"/>
          </a:xfrm>
          <a:prstGeom prst="roundRect">
            <a:avLst/>
          </a:prstGeom>
          <a:solidFill>
            <a:srgbClr val="2968AF">
              <a:lumMod val="75000"/>
              <a:alpha val="40000"/>
            </a:srgbClr>
          </a:solidFill>
          <a:ln w="12700" cap="flat" cmpd="sng" algn="ctr">
            <a:solidFill>
              <a:srgbClr val="2968AF"/>
            </a:solidFill>
            <a:prstDash val="solid"/>
          </a:ln>
          <a:effectLst/>
        </p:spPr>
        <p:txBody>
          <a:bodyPr lIns="91432" tIns="45716" rIns="91432" bIns="45716" rtlCol="0" anchor="ctr"/>
          <a:lstStyle/>
          <a:p>
            <a:pPr algn="ctr" defTabSz="457162">
              <a:defRPr/>
            </a:pPr>
            <a:endParaRPr lang="en-US" sz="1400" kern="0" dirty="0">
              <a:solidFill>
                <a:srgbClr val="FFFFFF"/>
              </a:solidFill>
              <a:latin typeface="MS PGothic" charset="-128"/>
              <a:ea typeface="MS PGothic" charset="-128"/>
              <a:cs typeface="MS PGothic" charset="-128"/>
            </a:endParaRPr>
          </a:p>
        </p:txBody>
      </p:sp>
      <p:grpSp>
        <p:nvGrpSpPr>
          <p:cNvPr id="366" name="Group 365"/>
          <p:cNvGrpSpPr/>
          <p:nvPr/>
        </p:nvGrpSpPr>
        <p:grpSpPr>
          <a:xfrm>
            <a:off x="4872950" y="4045820"/>
            <a:ext cx="166526" cy="204205"/>
            <a:chOff x="6533021" y="150181"/>
            <a:chExt cx="1754598" cy="2151605"/>
          </a:xfrm>
        </p:grpSpPr>
        <p:sp>
          <p:nvSpPr>
            <p:cNvPr id="367" name="Rectangle 366"/>
            <p:cNvSpPr/>
            <p:nvPr/>
          </p:nvSpPr>
          <p:spPr>
            <a:xfrm>
              <a:off x="6663127" y="627534"/>
              <a:ext cx="1149233" cy="1412019"/>
            </a:xfrm>
            <a:prstGeom prst="rect">
              <a:avLst/>
            </a:prstGeom>
            <a:solidFill>
              <a:srgbClr val="FFFFFF"/>
            </a:solidFill>
            <a:ln w="25400" cap="flat" cmpd="sng" algn="ctr">
              <a:noFill/>
              <a:prstDash val="solid"/>
            </a:ln>
            <a:effectLst/>
          </p:spPr>
          <p:txBody>
            <a:bodyPr rtlCol="0" anchor="ctr"/>
            <a:lstStyle/>
            <a:p>
              <a:pPr algn="ctr" defTabSz="457162">
                <a:defRPr/>
              </a:pPr>
              <a:endParaRPr lang="en-US" sz="1400" kern="0" dirty="0">
                <a:solidFill>
                  <a:srgbClr val="FFFFFF"/>
                </a:solidFill>
                <a:latin typeface="MS PGothic" charset="-128"/>
                <a:ea typeface="MS PGothic" charset="-128"/>
                <a:cs typeface="MS PGothic" charset="-128"/>
              </a:endParaRPr>
            </a:p>
          </p:txBody>
        </p:sp>
        <p:sp>
          <p:nvSpPr>
            <p:cNvPr id="368" name="Freeform 12"/>
            <p:cNvSpPr>
              <a:spLocks noEditPoints="1"/>
            </p:cNvSpPr>
            <p:nvPr/>
          </p:nvSpPr>
          <p:spPr bwMode="auto">
            <a:xfrm>
              <a:off x="6533021" y="150181"/>
              <a:ext cx="1754598" cy="2151605"/>
            </a:xfrm>
            <a:custGeom>
              <a:avLst/>
              <a:gdLst>
                <a:gd name="T0" fmla="*/ 951 w 2085"/>
                <a:gd name="T1" fmla="*/ 128 h 2560"/>
                <a:gd name="T2" fmla="*/ 821 w 2085"/>
                <a:gd name="T3" fmla="*/ 0 h 2560"/>
                <a:gd name="T4" fmla="*/ 640 w 2085"/>
                <a:gd name="T5" fmla="*/ 183 h 2560"/>
                <a:gd name="T6" fmla="*/ 475 w 2085"/>
                <a:gd name="T7" fmla="*/ 294 h 2560"/>
                <a:gd name="T8" fmla="*/ 1170 w 2085"/>
                <a:gd name="T9" fmla="*/ 294 h 2560"/>
                <a:gd name="T10" fmla="*/ 823 w 2085"/>
                <a:gd name="T11" fmla="*/ 183 h 2560"/>
                <a:gd name="T12" fmla="*/ 878 w 2085"/>
                <a:gd name="T13" fmla="*/ 128 h 2560"/>
                <a:gd name="T14" fmla="*/ 146 w 2085"/>
                <a:gd name="T15" fmla="*/ 2304 h 2560"/>
                <a:gd name="T16" fmla="*/ 110 w 2085"/>
                <a:gd name="T17" fmla="*/ 256 h 2560"/>
                <a:gd name="T18" fmla="*/ 584 w 2085"/>
                <a:gd name="T19" fmla="*/ 475 h 2560"/>
                <a:gd name="T20" fmla="*/ 1240 w 2085"/>
                <a:gd name="T21" fmla="*/ 256 h 2560"/>
                <a:gd name="T22" fmla="*/ 1646 w 2085"/>
                <a:gd name="T23" fmla="*/ 1501 h 2560"/>
                <a:gd name="T24" fmla="*/ 1463 w 2085"/>
                <a:gd name="T25" fmla="*/ 658 h 2560"/>
                <a:gd name="T26" fmla="*/ 1026 w 2085"/>
                <a:gd name="T27" fmla="*/ 2121 h 2560"/>
                <a:gd name="T28" fmla="*/ 1134 w 2085"/>
                <a:gd name="T29" fmla="*/ 2085 h 2560"/>
                <a:gd name="T30" fmla="*/ 1609 w 2085"/>
                <a:gd name="T31" fmla="*/ 1609 h 2560"/>
                <a:gd name="T32" fmla="*/ 1573 w 2085"/>
                <a:gd name="T33" fmla="*/ 2341 h 2560"/>
                <a:gd name="T34" fmla="*/ 1333 w 2085"/>
                <a:gd name="T35" fmla="*/ 2075 h 2560"/>
                <a:gd name="T36" fmla="*/ 1810 w 2085"/>
                <a:gd name="T37" fmla="*/ 1890 h 2560"/>
                <a:gd name="T38" fmla="*/ 1280 w 2085"/>
                <a:gd name="T39" fmla="*/ 1280 h 2560"/>
                <a:gd name="T40" fmla="*/ 658 w 2085"/>
                <a:gd name="T41" fmla="*/ 1207 h 2560"/>
                <a:gd name="T42" fmla="*/ 1317 w 2085"/>
                <a:gd name="T43" fmla="*/ 1207 h 2560"/>
                <a:gd name="T44" fmla="*/ 1280 w 2085"/>
                <a:gd name="T45" fmla="*/ 951 h 2560"/>
                <a:gd name="T46" fmla="*/ 658 w 2085"/>
                <a:gd name="T47" fmla="*/ 878 h 2560"/>
                <a:gd name="T48" fmla="*/ 1317 w 2085"/>
                <a:gd name="T49" fmla="*/ 878 h 2560"/>
                <a:gd name="T50" fmla="*/ 1097 w 2085"/>
                <a:gd name="T51" fmla="*/ 1573 h 2560"/>
                <a:gd name="T52" fmla="*/ 658 w 2085"/>
                <a:gd name="T53" fmla="*/ 1499 h 2560"/>
                <a:gd name="T54" fmla="*/ 1134 w 2085"/>
                <a:gd name="T55" fmla="*/ 1499 h 2560"/>
                <a:gd name="T56" fmla="*/ 1024 w 2085"/>
                <a:gd name="T57" fmla="*/ 1902 h 2560"/>
                <a:gd name="T58" fmla="*/ 658 w 2085"/>
                <a:gd name="T59" fmla="*/ 1829 h 2560"/>
                <a:gd name="T60" fmla="*/ 1061 w 2085"/>
                <a:gd name="T61" fmla="*/ 1829 h 2560"/>
                <a:gd name="T62" fmla="*/ 588 w 2085"/>
                <a:gd name="T63" fmla="*/ 816 h 2560"/>
                <a:gd name="T64" fmla="*/ 407 w 2085"/>
                <a:gd name="T65" fmla="*/ 971 h 2560"/>
                <a:gd name="T66" fmla="*/ 365 w 2085"/>
                <a:gd name="T67" fmla="*/ 851 h 2560"/>
                <a:gd name="T68" fmla="*/ 585 w 2085"/>
                <a:gd name="T69" fmla="*/ 768 h 2560"/>
                <a:gd name="T70" fmla="*/ 454 w 2085"/>
                <a:gd name="T71" fmla="*/ 1293 h 2560"/>
                <a:gd name="T72" fmla="*/ 323 w 2085"/>
                <a:gd name="T73" fmla="*/ 1229 h 2560"/>
                <a:gd name="T74" fmla="*/ 424 w 2085"/>
                <a:gd name="T75" fmla="*/ 1224 h 2560"/>
                <a:gd name="T76" fmla="*/ 588 w 2085"/>
                <a:gd name="T77" fmla="*/ 1141 h 2560"/>
                <a:gd name="T78" fmla="*/ 428 w 2085"/>
                <a:gd name="T79" fmla="*/ 1615 h 2560"/>
                <a:gd name="T80" fmla="*/ 318 w 2085"/>
                <a:gd name="T81" fmla="*/ 1493 h 2560"/>
                <a:gd name="T82" fmla="*/ 538 w 2085"/>
                <a:gd name="T83" fmla="*/ 1407 h 2560"/>
                <a:gd name="T84" fmla="*/ 588 w 2085"/>
                <a:gd name="T85" fmla="*/ 1766 h 2560"/>
                <a:gd name="T86" fmla="*/ 407 w 2085"/>
                <a:gd name="T87" fmla="*/ 1921 h 2560"/>
                <a:gd name="T88" fmla="*/ 365 w 2085"/>
                <a:gd name="T89" fmla="*/ 1801 h 2560"/>
                <a:gd name="T90" fmla="*/ 585 w 2085"/>
                <a:gd name="T91" fmla="*/ 1718 h 2560"/>
                <a:gd name="T92" fmla="*/ 588 w 2085"/>
                <a:gd name="T93" fmla="*/ 1766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85" h="2560">
                  <a:moveTo>
                    <a:pt x="1062" y="183"/>
                  </a:moveTo>
                  <a:cubicBezTo>
                    <a:pt x="1005" y="183"/>
                    <a:pt x="1005" y="183"/>
                    <a:pt x="1005" y="183"/>
                  </a:cubicBezTo>
                  <a:cubicBezTo>
                    <a:pt x="975" y="183"/>
                    <a:pt x="951" y="158"/>
                    <a:pt x="951" y="128"/>
                  </a:cubicBezTo>
                  <a:cubicBezTo>
                    <a:pt x="951" y="127"/>
                    <a:pt x="951" y="127"/>
                    <a:pt x="951" y="127"/>
                  </a:cubicBezTo>
                  <a:cubicBezTo>
                    <a:pt x="951" y="57"/>
                    <a:pt x="894" y="0"/>
                    <a:pt x="824" y="0"/>
                  </a:cubicBezTo>
                  <a:cubicBezTo>
                    <a:pt x="821" y="0"/>
                    <a:pt x="821" y="0"/>
                    <a:pt x="821" y="0"/>
                  </a:cubicBezTo>
                  <a:cubicBezTo>
                    <a:pt x="752" y="0"/>
                    <a:pt x="695" y="57"/>
                    <a:pt x="695" y="127"/>
                  </a:cubicBezTo>
                  <a:cubicBezTo>
                    <a:pt x="695" y="128"/>
                    <a:pt x="695" y="128"/>
                    <a:pt x="695" y="128"/>
                  </a:cubicBezTo>
                  <a:cubicBezTo>
                    <a:pt x="695" y="158"/>
                    <a:pt x="670" y="183"/>
                    <a:pt x="640" y="183"/>
                  </a:cubicBezTo>
                  <a:cubicBezTo>
                    <a:pt x="584" y="183"/>
                    <a:pt x="584" y="183"/>
                    <a:pt x="584" y="183"/>
                  </a:cubicBezTo>
                  <a:cubicBezTo>
                    <a:pt x="524" y="183"/>
                    <a:pt x="475" y="231"/>
                    <a:pt x="475" y="291"/>
                  </a:cubicBezTo>
                  <a:cubicBezTo>
                    <a:pt x="475" y="294"/>
                    <a:pt x="475" y="294"/>
                    <a:pt x="475" y="294"/>
                  </a:cubicBezTo>
                  <a:cubicBezTo>
                    <a:pt x="475" y="354"/>
                    <a:pt x="524" y="402"/>
                    <a:pt x="584" y="402"/>
                  </a:cubicBezTo>
                  <a:cubicBezTo>
                    <a:pt x="1062" y="402"/>
                    <a:pt x="1062" y="402"/>
                    <a:pt x="1062" y="402"/>
                  </a:cubicBezTo>
                  <a:cubicBezTo>
                    <a:pt x="1122" y="402"/>
                    <a:pt x="1170" y="354"/>
                    <a:pt x="1170" y="294"/>
                  </a:cubicBezTo>
                  <a:cubicBezTo>
                    <a:pt x="1170" y="291"/>
                    <a:pt x="1170" y="291"/>
                    <a:pt x="1170" y="291"/>
                  </a:cubicBezTo>
                  <a:cubicBezTo>
                    <a:pt x="1170" y="231"/>
                    <a:pt x="1122" y="183"/>
                    <a:pt x="1062" y="183"/>
                  </a:cubicBezTo>
                  <a:close/>
                  <a:moveTo>
                    <a:pt x="823" y="183"/>
                  </a:moveTo>
                  <a:cubicBezTo>
                    <a:pt x="793" y="183"/>
                    <a:pt x="768" y="158"/>
                    <a:pt x="768" y="128"/>
                  </a:cubicBezTo>
                  <a:cubicBezTo>
                    <a:pt x="768" y="98"/>
                    <a:pt x="793" y="73"/>
                    <a:pt x="823" y="73"/>
                  </a:cubicBezTo>
                  <a:cubicBezTo>
                    <a:pt x="853" y="73"/>
                    <a:pt x="878" y="98"/>
                    <a:pt x="878" y="128"/>
                  </a:cubicBezTo>
                  <a:cubicBezTo>
                    <a:pt x="878" y="158"/>
                    <a:pt x="853" y="183"/>
                    <a:pt x="823" y="183"/>
                  </a:cubicBezTo>
                  <a:close/>
                  <a:moveTo>
                    <a:pt x="1067" y="2304"/>
                  </a:moveTo>
                  <a:cubicBezTo>
                    <a:pt x="146" y="2304"/>
                    <a:pt x="146" y="2304"/>
                    <a:pt x="146" y="2304"/>
                  </a:cubicBezTo>
                  <a:cubicBezTo>
                    <a:pt x="65" y="2304"/>
                    <a:pt x="0" y="2239"/>
                    <a:pt x="0" y="2158"/>
                  </a:cubicBezTo>
                  <a:cubicBezTo>
                    <a:pt x="0" y="402"/>
                    <a:pt x="0" y="402"/>
                    <a:pt x="0" y="402"/>
                  </a:cubicBezTo>
                  <a:cubicBezTo>
                    <a:pt x="0" y="321"/>
                    <a:pt x="65" y="256"/>
                    <a:pt x="110" y="256"/>
                  </a:cubicBezTo>
                  <a:cubicBezTo>
                    <a:pt x="406" y="256"/>
                    <a:pt x="406" y="256"/>
                    <a:pt x="406" y="256"/>
                  </a:cubicBezTo>
                  <a:cubicBezTo>
                    <a:pt x="404" y="268"/>
                    <a:pt x="402" y="281"/>
                    <a:pt x="402" y="294"/>
                  </a:cubicBezTo>
                  <a:cubicBezTo>
                    <a:pt x="402" y="394"/>
                    <a:pt x="484" y="475"/>
                    <a:pt x="584" y="475"/>
                  </a:cubicBezTo>
                  <a:cubicBezTo>
                    <a:pt x="1062" y="475"/>
                    <a:pt x="1062" y="475"/>
                    <a:pt x="1062" y="475"/>
                  </a:cubicBezTo>
                  <a:cubicBezTo>
                    <a:pt x="1162" y="475"/>
                    <a:pt x="1243" y="394"/>
                    <a:pt x="1243" y="291"/>
                  </a:cubicBezTo>
                  <a:cubicBezTo>
                    <a:pt x="1243" y="279"/>
                    <a:pt x="1242" y="267"/>
                    <a:pt x="1240" y="256"/>
                  </a:cubicBezTo>
                  <a:cubicBezTo>
                    <a:pt x="1463" y="256"/>
                    <a:pt x="1463" y="256"/>
                    <a:pt x="1463" y="256"/>
                  </a:cubicBezTo>
                  <a:cubicBezTo>
                    <a:pt x="1580" y="256"/>
                    <a:pt x="1646" y="321"/>
                    <a:pt x="1646" y="402"/>
                  </a:cubicBezTo>
                  <a:cubicBezTo>
                    <a:pt x="1646" y="1501"/>
                    <a:pt x="1646" y="1501"/>
                    <a:pt x="1646" y="1501"/>
                  </a:cubicBezTo>
                  <a:cubicBezTo>
                    <a:pt x="1634" y="1501"/>
                    <a:pt x="1621" y="1499"/>
                    <a:pt x="1609" y="1499"/>
                  </a:cubicBezTo>
                  <a:cubicBezTo>
                    <a:pt x="1559" y="1499"/>
                    <a:pt x="1510" y="1507"/>
                    <a:pt x="1463" y="1519"/>
                  </a:cubicBezTo>
                  <a:cubicBezTo>
                    <a:pt x="1463" y="658"/>
                    <a:pt x="1463" y="658"/>
                    <a:pt x="1463" y="658"/>
                  </a:cubicBezTo>
                  <a:cubicBezTo>
                    <a:pt x="183" y="658"/>
                    <a:pt x="183" y="658"/>
                    <a:pt x="183" y="658"/>
                  </a:cubicBezTo>
                  <a:cubicBezTo>
                    <a:pt x="183" y="2121"/>
                    <a:pt x="183" y="2121"/>
                    <a:pt x="183" y="2121"/>
                  </a:cubicBezTo>
                  <a:cubicBezTo>
                    <a:pt x="1026" y="2121"/>
                    <a:pt x="1026" y="2121"/>
                    <a:pt x="1026" y="2121"/>
                  </a:cubicBezTo>
                  <a:cubicBezTo>
                    <a:pt x="1030" y="2185"/>
                    <a:pt x="1044" y="2247"/>
                    <a:pt x="1067" y="2304"/>
                  </a:cubicBezTo>
                  <a:close/>
                  <a:moveTo>
                    <a:pt x="1609" y="1609"/>
                  </a:moveTo>
                  <a:cubicBezTo>
                    <a:pt x="1347" y="1609"/>
                    <a:pt x="1134" y="1822"/>
                    <a:pt x="1134" y="2085"/>
                  </a:cubicBezTo>
                  <a:cubicBezTo>
                    <a:pt x="1134" y="2347"/>
                    <a:pt x="1347" y="2560"/>
                    <a:pt x="1609" y="2560"/>
                  </a:cubicBezTo>
                  <a:cubicBezTo>
                    <a:pt x="1872" y="2560"/>
                    <a:pt x="2085" y="2347"/>
                    <a:pt x="2085" y="2085"/>
                  </a:cubicBezTo>
                  <a:cubicBezTo>
                    <a:pt x="2085" y="1822"/>
                    <a:pt x="1872" y="1609"/>
                    <a:pt x="1609" y="1609"/>
                  </a:cubicBezTo>
                  <a:close/>
                  <a:moveTo>
                    <a:pt x="1920" y="1987"/>
                  </a:moveTo>
                  <a:cubicBezTo>
                    <a:pt x="1627" y="2316"/>
                    <a:pt x="1627" y="2316"/>
                    <a:pt x="1627" y="2316"/>
                  </a:cubicBezTo>
                  <a:cubicBezTo>
                    <a:pt x="1613" y="2332"/>
                    <a:pt x="1593" y="2341"/>
                    <a:pt x="1573" y="2341"/>
                  </a:cubicBezTo>
                  <a:cubicBezTo>
                    <a:pt x="1556" y="2341"/>
                    <a:pt x="1540" y="2335"/>
                    <a:pt x="1527" y="2325"/>
                  </a:cubicBezTo>
                  <a:cubicBezTo>
                    <a:pt x="1344" y="2178"/>
                    <a:pt x="1344" y="2178"/>
                    <a:pt x="1344" y="2178"/>
                  </a:cubicBezTo>
                  <a:cubicBezTo>
                    <a:pt x="1312" y="2153"/>
                    <a:pt x="1307" y="2107"/>
                    <a:pt x="1333" y="2075"/>
                  </a:cubicBezTo>
                  <a:cubicBezTo>
                    <a:pt x="1358" y="2044"/>
                    <a:pt x="1404" y="2039"/>
                    <a:pt x="1435" y="2064"/>
                  </a:cubicBezTo>
                  <a:cubicBezTo>
                    <a:pt x="1564" y="2167"/>
                    <a:pt x="1564" y="2167"/>
                    <a:pt x="1564" y="2167"/>
                  </a:cubicBezTo>
                  <a:cubicBezTo>
                    <a:pt x="1810" y="1890"/>
                    <a:pt x="1810" y="1890"/>
                    <a:pt x="1810" y="1890"/>
                  </a:cubicBezTo>
                  <a:cubicBezTo>
                    <a:pt x="1837" y="1860"/>
                    <a:pt x="1884" y="1857"/>
                    <a:pt x="1914" y="1884"/>
                  </a:cubicBezTo>
                  <a:cubicBezTo>
                    <a:pt x="1944" y="1910"/>
                    <a:pt x="1947" y="1957"/>
                    <a:pt x="1920" y="1987"/>
                  </a:cubicBezTo>
                  <a:close/>
                  <a:moveTo>
                    <a:pt x="1280" y="1280"/>
                  </a:moveTo>
                  <a:cubicBezTo>
                    <a:pt x="695" y="1280"/>
                    <a:pt x="695" y="1280"/>
                    <a:pt x="695" y="1280"/>
                  </a:cubicBezTo>
                  <a:cubicBezTo>
                    <a:pt x="675" y="1280"/>
                    <a:pt x="658" y="1264"/>
                    <a:pt x="658" y="1243"/>
                  </a:cubicBezTo>
                  <a:cubicBezTo>
                    <a:pt x="658" y="1207"/>
                    <a:pt x="658" y="1207"/>
                    <a:pt x="658" y="1207"/>
                  </a:cubicBezTo>
                  <a:cubicBezTo>
                    <a:pt x="658" y="1187"/>
                    <a:pt x="675" y="1170"/>
                    <a:pt x="695" y="1170"/>
                  </a:cubicBezTo>
                  <a:cubicBezTo>
                    <a:pt x="1280" y="1170"/>
                    <a:pt x="1280" y="1170"/>
                    <a:pt x="1280" y="1170"/>
                  </a:cubicBezTo>
                  <a:cubicBezTo>
                    <a:pt x="1300" y="1170"/>
                    <a:pt x="1317" y="1187"/>
                    <a:pt x="1317" y="1207"/>
                  </a:cubicBezTo>
                  <a:cubicBezTo>
                    <a:pt x="1317" y="1243"/>
                    <a:pt x="1317" y="1243"/>
                    <a:pt x="1317" y="1243"/>
                  </a:cubicBezTo>
                  <a:cubicBezTo>
                    <a:pt x="1317" y="1264"/>
                    <a:pt x="1300" y="1280"/>
                    <a:pt x="1280" y="1280"/>
                  </a:cubicBezTo>
                  <a:close/>
                  <a:moveTo>
                    <a:pt x="1280" y="951"/>
                  </a:moveTo>
                  <a:cubicBezTo>
                    <a:pt x="695" y="951"/>
                    <a:pt x="695" y="951"/>
                    <a:pt x="695" y="951"/>
                  </a:cubicBezTo>
                  <a:cubicBezTo>
                    <a:pt x="675" y="951"/>
                    <a:pt x="658" y="934"/>
                    <a:pt x="658" y="914"/>
                  </a:cubicBezTo>
                  <a:cubicBezTo>
                    <a:pt x="658" y="878"/>
                    <a:pt x="658" y="878"/>
                    <a:pt x="658" y="878"/>
                  </a:cubicBezTo>
                  <a:cubicBezTo>
                    <a:pt x="658" y="858"/>
                    <a:pt x="675" y="841"/>
                    <a:pt x="695" y="841"/>
                  </a:cubicBezTo>
                  <a:cubicBezTo>
                    <a:pt x="1280" y="841"/>
                    <a:pt x="1280" y="841"/>
                    <a:pt x="1280" y="841"/>
                  </a:cubicBezTo>
                  <a:cubicBezTo>
                    <a:pt x="1300" y="841"/>
                    <a:pt x="1317" y="858"/>
                    <a:pt x="1317" y="878"/>
                  </a:cubicBezTo>
                  <a:cubicBezTo>
                    <a:pt x="1317" y="914"/>
                    <a:pt x="1317" y="914"/>
                    <a:pt x="1317" y="914"/>
                  </a:cubicBezTo>
                  <a:cubicBezTo>
                    <a:pt x="1317" y="934"/>
                    <a:pt x="1300" y="951"/>
                    <a:pt x="1280" y="951"/>
                  </a:cubicBezTo>
                  <a:close/>
                  <a:moveTo>
                    <a:pt x="1097" y="1573"/>
                  </a:moveTo>
                  <a:cubicBezTo>
                    <a:pt x="695" y="1573"/>
                    <a:pt x="695" y="1573"/>
                    <a:pt x="695" y="1573"/>
                  </a:cubicBezTo>
                  <a:cubicBezTo>
                    <a:pt x="675" y="1573"/>
                    <a:pt x="658" y="1556"/>
                    <a:pt x="658" y="1536"/>
                  </a:cubicBezTo>
                  <a:cubicBezTo>
                    <a:pt x="658" y="1499"/>
                    <a:pt x="658" y="1499"/>
                    <a:pt x="658" y="1499"/>
                  </a:cubicBezTo>
                  <a:cubicBezTo>
                    <a:pt x="658" y="1479"/>
                    <a:pt x="675" y="1463"/>
                    <a:pt x="695" y="1463"/>
                  </a:cubicBezTo>
                  <a:cubicBezTo>
                    <a:pt x="1097" y="1463"/>
                    <a:pt x="1097" y="1463"/>
                    <a:pt x="1097" y="1463"/>
                  </a:cubicBezTo>
                  <a:cubicBezTo>
                    <a:pt x="1117" y="1463"/>
                    <a:pt x="1134" y="1479"/>
                    <a:pt x="1134" y="1499"/>
                  </a:cubicBezTo>
                  <a:cubicBezTo>
                    <a:pt x="1134" y="1536"/>
                    <a:pt x="1134" y="1536"/>
                    <a:pt x="1134" y="1536"/>
                  </a:cubicBezTo>
                  <a:cubicBezTo>
                    <a:pt x="1134" y="1556"/>
                    <a:pt x="1117" y="1573"/>
                    <a:pt x="1097" y="1573"/>
                  </a:cubicBezTo>
                  <a:close/>
                  <a:moveTo>
                    <a:pt x="1024" y="1902"/>
                  </a:moveTo>
                  <a:cubicBezTo>
                    <a:pt x="695" y="1902"/>
                    <a:pt x="695" y="1902"/>
                    <a:pt x="695" y="1902"/>
                  </a:cubicBezTo>
                  <a:cubicBezTo>
                    <a:pt x="675" y="1902"/>
                    <a:pt x="658" y="1885"/>
                    <a:pt x="658" y="1865"/>
                  </a:cubicBezTo>
                  <a:cubicBezTo>
                    <a:pt x="658" y="1829"/>
                    <a:pt x="658" y="1829"/>
                    <a:pt x="658" y="1829"/>
                  </a:cubicBezTo>
                  <a:cubicBezTo>
                    <a:pt x="658" y="1808"/>
                    <a:pt x="675" y="1792"/>
                    <a:pt x="695" y="1792"/>
                  </a:cubicBezTo>
                  <a:cubicBezTo>
                    <a:pt x="1024" y="1792"/>
                    <a:pt x="1024" y="1792"/>
                    <a:pt x="1024" y="1792"/>
                  </a:cubicBezTo>
                  <a:cubicBezTo>
                    <a:pt x="1044" y="1792"/>
                    <a:pt x="1061" y="1808"/>
                    <a:pt x="1061" y="1829"/>
                  </a:cubicBezTo>
                  <a:cubicBezTo>
                    <a:pt x="1061" y="1865"/>
                    <a:pt x="1061" y="1865"/>
                    <a:pt x="1061" y="1865"/>
                  </a:cubicBezTo>
                  <a:cubicBezTo>
                    <a:pt x="1061" y="1885"/>
                    <a:pt x="1044" y="1902"/>
                    <a:pt x="1024" y="1902"/>
                  </a:cubicBezTo>
                  <a:close/>
                  <a:moveTo>
                    <a:pt x="588" y="816"/>
                  </a:moveTo>
                  <a:cubicBezTo>
                    <a:pt x="454" y="967"/>
                    <a:pt x="454" y="967"/>
                    <a:pt x="454" y="967"/>
                  </a:cubicBezTo>
                  <a:cubicBezTo>
                    <a:pt x="447" y="975"/>
                    <a:pt x="438" y="978"/>
                    <a:pt x="428" y="978"/>
                  </a:cubicBezTo>
                  <a:cubicBezTo>
                    <a:pt x="421" y="978"/>
                    <a:pt x="414" y="976"/>
                    <a:pt x="407" y="971"/>
                  </a:cubicBezTo>
                  <a:cubicBezTo>
                    <a:pt x="323" y="904"/>
                    <a:pt x="323" y="904"/>
                    <a:pt x="323" y="904"/>
                  </a:cubicBezTo>
                  <a:cubicBezTo>
                    <a:pt x="309" y="892"/>
                    <a:pt x="306" y="871"/>
                    <a:pt x="318" y="856"/>
                  </a:cubicBezTo>
                  <a:cubicBezTo>
                    <a:pt x="330" y="842"/>
                    <a:pt x="351" y="839"/>
                    <a:pt x="365" y="851"/>
                  </a:cubicBezTo>
                  <a:cubicBezTo>
                    <a:pt x="424" y="898"/>
                    <a:pt x="424" y="898"/>
                    <a:pt x="424" y="898"/>
                  </a:cubicBezTo>
                  <a:cubicBezTo>
                    <a:pt x="538" y="771"/>
                    <a:pt x="538" y="771"/>
                    <a:pt x="538" y="771"/>
                  </a:cubicBezTo>
                  <a:cubicBezTo>
                    <a:pt x="550" y="757"/>
                    <a:pt x="572" y="756"/>
                    <a:pt x="585" y="768"/>
                  </a:cubicBezTo>
                  <a:cubicBezTo>
                    <a:pt x="599" y="780"/>
                    <a:pt x="601" y="802"/>
                    <a:pt x="588" y="816"/>
                  </a:cubicBezTo>
                  <a:close/>
                  <a:moveTo>
                    <a:pt x="588" y="1141"/>
                  </a:moveTo>
                  <a:cubicBezTo>
                    <a:pt x="454" y="1293"/>
                    <a:pt x="454" y="1293"/>
                    <a:pt x="454" y="1293"/>
                  </a:cubicBezTo>
                  <a:cubicBezTo>
                    <a:pt x="447" y="1300"/>
                    <a:pt x="438" y="1304"/>
                    <a:pt x="428" y="1304"/>
                  </a:cubicBezTo>
                  <a:cubicBezTo>
                    <a:pt x="421" y="1304"/>
                    <a:pt x="414" y="1301"/>
                    <a:pt x="407" y="1296"/>
                  </a:cubicBezTo>
                  <a:cubicBezTo>
                    <a:pt x="323" y="1229"/>
                    <a:pt x="323" y="1229"/>
                    <a:pt x="323" y="1229"/>
                  </a:cubicBezTo>
                  <a:cubicBezTo>
                    <a:pt x="309" y="1217"/>
                    <a:pt x="306" y="1196"/>
                    <a:pt x="318" y="1182"/>
                  </a:cubicBezTo>
                  <a:cubicBezTo>
                    <a:pt x="330" y="1167"/>
                    <a:pt x="351" y="1165"/>
                    <a:pt x="365" y="1176"/>
                  </a:cubicBezTo>
                  <a:cubicBezTo>
                    <a:pt x="424" y="1224"/>
                    <a:pt x="424" y="1224"/>
                    <a:pt x="424" y="1224"/>
                  </a:cubicBezTo>
                  <a:cubicBezTo>
                    <a:pt x="538" y="1096"/>
                    <a:pt x="538" y="1096"/>
                    <a:pt x="538" y="1096"/>
                  </a:cubicBezTo>
                  <a:cubicBezTo>
                    <a:pt x="550" y="1082"/>
                    <a:pt x="572" y="1081"/>
                    <a:pt x="585" y="1093"/>
                  </a:cubicBezTo>
                  <a:cubicBezTo>
                    <a:pt x="599" y="1106"/>
                    <a:pt x="601" y="1127"/>
                    <a:pt x="588" y="1141"/>
                  </a:cubicBezTo>
                  <a:close/>
                  <a:moveTo>
                    <a:pt x="588" y="1452"/>
                  </a:moveTo>
                  <a:cubicBezTo>
                    <a:pt x="454" y="1604"/>
                    <a:pt x="454" y="1604"/>
                    <a:pt x="454" y="1604"/>
                  </a:cubicBezTo>
                  <a:cubicBezTo>
                    <a:pt x="447" y="1611"/>
                    <a:pt x="438" y="1615"/>
                    <a:pt x="428" y="1615"/>
                  </a:cubicBezTo>
                  <a:cubicBezTo>
                    <a:pt x="421" y="1615"/>
                    <a:pt x="414" y="1613"/>
                    <a:pt x="407" y="1608"/>
                  </a:cubicBezTo>
                  <a:cubicBezTo>
                    <a:pt x="323" y="1540"/>
                    <a:pt x="323" y="1540"/>
                    <a:pt x="323" y="1540"/>
                  </a:cubicBezTo>
                  <a:cubicBezTo>
                    <a:pt x="309" y="1529"/>
                    <a:pt x="306" y="1507"/>
                    <a:pt x="318" y="1493"/>
                  </a:cubicBezTo>
                  <a:cubicBezTo>
                    <a:pt x="330" y="1478"/>
                    <a:pt x="351" y="1476"/>
                    <a:pt x="365" y="1488"/>
                  </a:cubicBezTo>
                  <a:cubicBezTo>
                    <a:pt x="424" y="1535"/>
                    <a:pt x="424" y="1535"/>
                    <a:pt x="424" y="1535"/>
                  </a:cubicBezTo>
                  <a:cubicBezTo>
                    <a:pt x="538" y="1407"/>
                    <a:pt x="538" y="1407"/>
                    <a:pt x="538" y="1407"/>
                  </a:cubicBezTo>
                  <a:cubicBezTo>
                    <a:pt x="550" y="1393"/>
                    <a:pt x="572" y="1392"/>
                    <a:pt x="585" y="1405"/>
                  </a:cubicBezTo>
                  <a:cubicBezTo>
                    <a:pt x="599" y="1417"/>
                    <a:pt x="601" y="1438"/>
                    <a:pt x="588" y="1452"/>
                  </a:cubicBezTo>
                  <a:close/>
                  <a:moveTo>
                    <a:pt x="588" y="1766"/>
                  </a:moveTo>
                  <a:cubicBezTo>
                    <a:pt x="454" y="1917"/>
                    <a:pt x="454" y="1917"/>
                    <a:pt x="454" y="1917"/>
                  </a:cubicBezTo>
                  <a:cubicBezTo>
                    <a:pt x="447" y="1925"/>
                    <a:pt x="438" y="1928"/>
                    <a:pt x="428" y="1928"/>
                  </a:cubicBezTo>
                  <a:cubicBezTo>
                    <a:pt x="421" y="1928"/>
                    <a:pt x="414" y="1926"/>
                    <a:pt x="407" y="1921"/>
                  </a:cubicBezTo>
                  <a:cubicBezTo>
                    <a:pt x="323" y="1854"/>
                    <a:pt x="323" y="1854"/>
                    <a:pt x="323" y="1854"/>
                  </a:cubicBezTo>
                  <a:cubicBezTo>
                    <a:pt x="309" y="1842"/>
                    <a:pt x="306" y="1821"/>
                    <a:pt x="318" y="1806"/>
                  </a:cubicBezTo>
                  <a:cubicBezTo>
                    <a:pt x="330" y="1792"/>
                    <a:pt x="351" y="1789"/>
                    <a:pt x="365" y="1801"/>
                  </a:cubicBezTo>
                  <a:cubicBezTo>
                    <a:pt x="424" y="1848"/>
                    <a:pt x="424" y="1848"/>
                    <a:pt x="424" y="1848"/>
                  </a:cubicBezTo>
                  <a:cubicBezTo>
                    <a:pt x="538" y="1721"/>
                    <a:pt x="538" y="1721"/>
                    <a:pt x="538" y="1721"/>
                  </a:cubicBezTo>
                  <a:cubicBezTo>
                    <a:pt x="550" y="1707"/>
                    <a:pt x="572" y="1706"/>
                    <a:pt x="585" y="1718"/>
                  </a:cubicBezTo>
                  <a:cubicBezTo>
                    <a:pt x="599" y="1730"/>
                    <a:pt x="601" y="1752"/>
                    <a:pt x="588" y="1766"/>
                  </a:cubicBezTo>
                  <a:close/>
                  <a:moveTo>
                    <a:pt x="588" y="1766"/>
                  </a:moveTo>
                  <a:cubicBezTo>
                    <a:pt x="588" y="1766"/>
                    <a:pt x="588" y="1766"/>
                    <a:pt x="588" y="1766"/>
                  </a:cubicBezTo>
                </a:path>
              </a:pathLst>
            </a:custGeom>
            <a:solidFill>
              <a:srgbClr val="2968AF"/>
            </a:solidFill>
            <a:ln>
              <a:noFill/>
            </a:ln>
          </p:spPr>
          <p:txBody>
            <a:bodyPr vert="horz" wrap="square" lIns="91440" tIns="45720" rIns="91440" bIns="45720" numCol="1" anchor="t" anchorCtr="0" compatLnSpc="1">
              <a:prstTxWarp prst="textNoShape">
                <a:avLst/>
              </a:prstTxWarp>
            </a:bodyPr>
            <a:lstStyle/>
            <a:p>
              <a:pPr defTabSz="914324" fontAlgn="auto">
                <a:spcBef>
                  <a:spcPts val="0"/>
                </a:spcBef>
                <a:spcAft>
                  <a:spcPts val="0"/>
                </a:spcAft>
                <a:defRPr/>
              </a:pPr>
              <a:endParaRPr lang="en-US" sz="1400" kern="0" dirty="0">
                <a:solidFill>
                  <a:sysClr val="windowText" lastClr="000000"/>
                </a:solidFill>
                <a:latin typeface="MS PGothic" charset="-128"/>
                <a:ea typeface="MS PGothic" charset="-128"/>
                <a:cs typeface="MS PGothic" charset="-128"/>
              </a:endParaRPr>
            </a:p>
          </p:txBody>
        </p:sp>
      </p:grpSp>
      <p:grpSp>
        <p:nvGrpSpPr>
          <p:cNvPr id="369" name="Group 368"/>
          <p:cNvGrpSpPr/>
          <p:nvPr/>
        </p:nvGrpSpPr>
        <p:grpSpPr>
          <a:xfrm>
            <a:off x="4751109" y="4052843"/>
            <a:ext cx="229520" cy="225030"/>
            <a:chOff x="12836916" y="-969080"/>
            <a:chExt cx="601974" cy="590194"/>
          </a:xfrm>
        </p:grpSpPr>
        <p:sp>
          <p:nvSpPr>
            <p:cNvPr id="370" name="Freeform 6"/>
            <p:cNvSpPr>
              <a:spLocks/>
            </p:cNvSpPr>
            <p:nvPr/>
          </p:nvSpPr>
          <p:spPr bwMode="auto">
            <a:xfrm>
              <a:off x="12836916" y="-969080"/>
              <a:ext cx="601974" cy="590194"/>
            </a:xfrm>
            <a:custGeom>
              <a:avLst/>
              <a:gdLst>
                <a:gd name="T0" fmla="*/ 365 w 411"/>
                <a:gd name="T1" fmla="*/ 334 h 403"/>
                <a:gd name="T2" fmla="*/ 301 w 411"/>
                <a:gd name="T3" fmla="*/ 316 h 403"/>
                <a:gd name="T4" fmla="*/ 255 w 411"/>
                <a:gd name="T5" fmla="*/ 342 h 403"/>
                <a:gd name="T6" fmla="*/ 238 w 411"/>
                <a:gd name="T7" fmla="*/ 403 h 403"/>
                <a:gd name="T8" fmla="*/ 207 w 411"/>
                <a:gd name="T9" fmla="*/ 351 h 403"/>
                <a:gd name="T10" fmla="*/ 204 w 411"/>
                <a:gd name="T11" fmla="*/ 351 h 403"/>
                <a:gd name="T12" fmla="*/ 154 w 411"/>
                <a:gd name="T13" fmla="*/ 342 h 403"/>
                <a:gd name="T14" fmla="*/ 84 w 411"/>
                <a:gd name="T15" fmla="*/ 391 h 403"/>
                <a:gd name="T16" fmla="*/ 108 w 411"/>
                <a:gd name="T17" fmla="*/ 317 h 403"/>
                <a:gd name="T18" fmla="*/ 69 w 411"/>
                <a:gd name="T19" fmla="*/ 272 h 403"/>
                <a:gd name="T20" fmla="*/ 1 w 411"/>
                <a:gd name="T21" fmla="*/ 271 h 403"/>
                <a:gd name="T22" fmla="*/ 53 w 411"/>
                <a:gd name="T23" fmla="*/ 232 h 403"/>
                <a:gd name="T24" fmla="*/ 49 w 411"/>
                <a:gd name="T25" fmla="*/ 196 h 403"/>
                <a:gd name="T26" fmla="*/ 52 w 411"/>
                <a:gd name="T27" fmla="*/ 167 h 403"/>
                <a:gd name="T28" fmla="*/ 0 w 411"/>
                <a:gd name="T29" fmla="*/ 127 h 403"/>
                <a:gd name="T30" fmla="*/ 65 w 411"/>
                <a:gd name="T31" fmla="*/ 127 h 403"/>
                <a:gd name="T32" fmla="*/ 109 w 411"/>
                <a:gd name="T33" fmla="*/ 74 h 403"/>
                <a:gd name="T34" fmla="*/ 97 w 411"/>
                <a:gd name="T35" fmla="*/ 14 h 403"/>
                <a:gd name="T36" fmla="*/ 140 w 411"/>
                <a:gd name="T37" fmla="*/ 55 h 403"/>
                <a:gd name="T38" fmla="*/ 204 w 411"/>
                <a:gd name="T39" fmla="*/ 41 h 403"/>
                <a:gd name="T40" fmla="*/ 212 w 411"/>
                <a:gd name="T41" fmla="*/ 41 h 403"/>
                <a:gd name="T42" fmla="*/ 247 w 411"/>
                <a:gd name="T43" fmla="*/ 0 h 403"/>
                <a:gd name="T44" fmla="*/ 251 w 411"/>
                <a:gd name="T45" fmla="*/ 48 h 403"/>
                <a:gd name="T46" fmla="*/ 312 w 411"/>
                <a:gd name="T47" fmla="*/ 85 h 403"/>
                <a:gd name="T48" fmla="*/ 364 w 411"/>
                <a:gd name="T49" fmla="*/ 69 h 403"/>
                <a:gd name="T50" fmla="*/ 336 w 411"/>
                <a:gd name="T51" fmla="*/ 115 h 403"/>
                <a:gd name="T52" fmla="*/ 358 w 411"/>
                <a:gd name="T53" fmla="*/ 181 h 403"/>
                <a:gd name="T54" fmla="*/ 411 w 411"/>
                <a:gd name="T55" fmla="*/ 202 h 403"/>
                <a:gd name="T56" fmla="*/ 357 w 411"/>
                <a:gd name="T57" fmla="*/ 223 h 403"/>
                <a:gd name="T58" fmla="*/ 336 w 411"/>
                <a:gd name="T59" fmla="*/ 277 h 403"/>
                <a:gd name="T60" fmla="*/ 365 w 411"/>
                <a:gd name="T61" fmla="*/ 334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1" h="403">
                  <a:moveTo>
                    <a:pt x="365" y="334"/>
                  </a:moveTo>
                  <a:cubicBezTo>
                    <a:pt x="365" y="334"/>
                    <a:pt x="365" y="334"/>
                    <a:pt x="301" y="316"/>
                  </a:cubicBezTo>
                  <a:cubicBezTo>
                    <a:pt x="288" y="327"/>
                    <a:pt x="271" y="336"/>
                    <a:pt x="255" y="342"/>
                  </a:cubicBezTo>
                  <a:cubicBezTo>
                    <a:pt x="255" y="342"/>
                    <a:pt x="255" y="342"/>
                    <a:pt x="238" y="403"/>
                  </a:cubicBezTo>
                  <a:cubicBezTo>
                    <a:pt x="238" y="403"/>
                    <a:pt x="238" y="403"/>
                    <a:pt x="207" y="351"/>
                  </a:cubicBezTo>
                  <a:cubicBezTo>
                    <a:pt x="206" y="351"/>
                    <a:pt x="205" y="351"/>
                    <a:pt x="204" y="351"/>
                  </a:cubicBezTo>
                  <a:cubicBezTo>
                    <a:pt x="187" y="351"/>
                    <a:pt x="170" y="348"/>
                    <a:pt x="154" y="342"/>
                  </a:cubicBezTo>
                  <a:cubicBezTo>
                    <a:pt x="154" y="342"/>
                    <a:pt x="154" y="342"/>
                    <a:pt x="84" y="391"/>
                  </a:cubicBezTo>
                  <a:cubicBezTo>
                    <a:pt x="84" y="391"/>
                    <a:pt x="84" y="391"/>
                    <a:pt x="108" y="317"/>
                  </a:cubicBezTo>
                  <a:cubicBezTo>
                    <a:pt x="93" y="305"/>
                    <a:pt x="79" y="290"/>
                    <a:pt x="69" y="272"/>
                  </a:cubicBezTo>
                  <a:cubicBezTo>
                    <a:pt x="69" y="272"/>
                    <a:pt x="69" y="272"/>
                    <a:pt x="1" y="271"/>
                  </a:cubicBezTo>
                  <a:cubicBezTo>
                    <a:pt x="1" y="271"/>
                    <a:pt x="1" y="271"/>
                    <a:pt x="53" y="232"/>
                  </a:cubicBezTo>
                  <a:cubicBezTo>
                    <a:pt x="51" y="221"/>
                    <a:pt x="49" y="208"/>
                    <a:pt x="49" y="196"/>
                  </a:cubicBezTo>
                  <a:cubicBezTo>
                    <a:pt x="49" y="186"/>
                    <a:pt x="50" y="176"/>
                    <a:pt x="52" y="167"/>
                  </a:cubicBezTo>
                  <a:cubicBezTo>
                    <a:pt x="52" y="167"/>
                    <a:pt x="52" y="167"/>
                    <a:pt x="0" y="127"/>
                  </a:cubicBezTo>
                  <a:cubicBezTo>
                    <a:pt x="0" y="127"/>
                    <a:pt x="0" y="127"/>
                    <a:pt x="65" y="127"/>
                  </a:cubicBezTo>
                  <a:cubicBezTo>
                    <a:pt x="75" y="106"/>
                    <a:pt x="91" y="88"/>
                    <a:pt x="109" y="74"/>
                  </a:cubicBezTo>
                  <a:cubicBezTo>
                    <a:pt x="109" y="74"/>
                    <a:pt x="109" y="74"/>
                    <a:pt x="97" y="14"/>
                  </a:cubicBezTo>
                  <a:cubicBezTo>
                    <a:pt x="97" y="14"/>
                    <a:pt x="97" y="14"/>
                    <a:pt x="140" y="55"/>
                  </a:cubicBezTo>
                  <a:cubicBezTo>
                    <a:pt x="160" y="46"/>
                    <a:pt x="181" y="41"/>
                    <a:pt x="204" y="41"/>
                  </a:cubicBezTo>
                  <a:cubicBezTo>
                    <a:pt x="206" y="41"/>
                    <a:pt x="209" y="41"/>
                    <a:pt x="212" y="41"/>
                  </a:cubicBezTo>
                  <a:cubicBezTo>
                    <a:pt x="212" y="41"/>
                    <a:pt x="212" y="41"/>
                    <a:pt x="247" y="0"/>
                  </a:cubicBezTo>
                  <a:cubicBezTo>
                    <a:pt x="247" y="0"/>
                    <a:pt x="247" y="0"/>
                    <a:pt x="251" y="48"/>
                  </a:cubicBezTo>
                  <a:cubicBezTo>
                    <a:pt x="275" y="56"/>
                    <a:pt x="296" y="69"/>
                    <a:pt x="312" y="85"/>
                  </a:cubicBezTo>
                  <a:cubicBezTo>
                    <a:pt x="312" y="85"/>
                    <a:pt x="312" y="85"/>
                    <a:pt x="364" y="69"/>
                  </a:cubicBezTo>
                  <a:cubicBezTo>
                    <a:pt x="364" y="69"/>
                    <a:pt x="364" y="69"/>
                    <a:pt x="336" y="115"/>
                  </a:cubicBezTo>
                  <a:cubicBezTo>
                    <a:pt x="348" y="135"/>
                    <a:pt x="356" y="157"/>
                    <a:pt x="358" y="181"/>
                  </a:cubicBezTo>
                  <a:cubicBezTo>
                    <a:pt x="358" y="181"/>
                    <a:pt x="358" y="181"/>
                    <a:pt x="411" y="202"/>
                  </a:cubicBezTo>
                  <a:cubicBezTo>
                    <a:pt x="411" y="202"/>
                    <a:pt x="411" y="202"/>
                    <a:pt x="357" y="223"/>
                  </a:cubicBezTo>
                  <a:cubicBezTo>
                    <a:pt x="353" y="242"/>
                    <a:pt x="346" y="260"/>
                    <a:pt x="336" y="277"/>
                  </a:cubicBezTo>
                  <a:cubicBezTo>
                    <a:pt x="336" y="277"/>
                    <a:pt x="336" y="277"/>
                    <a:pt x="365" y="334"/>
                  </a:cubicBezTo>
                  <a:close/>
                </a:path>
              </a:pathLst>
            </a:custGeom>
            <a:solidFill>
              <a:srgbClr val="800000"/>
            </a:solidFill>
            <a:ln>
              <a:noFill/>
            </a:ln>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latin typeface="MS PGothic" charset="-128"/>
                <a:ea typeface="MS PGothic" charset="-128"/>
                <a:cs typeface="MS PGothic" charset="-128"/>
              </a:endParaRPr>
            </a:p>
          </p:txBody>
        </p:sp>
        <p:grpSp>
          <p:nvGrpSpPr>
            <p:cNvPr id="371" name="Group 370"/>
            <p:cNvGrpSpPr/>
            <p:nvPr/>
          </p:nvGrpSpPr>
          <p:grpSpPr>
            <a:xfrm>
              <a:off x="12928055" y="-731638"/>
              <a:ext cx="406689" cy="110972"/>
              <a:chOff x="11238389" y="1795465"/>
              <a:chExt cx="1041400" cy="284163"/>
            </a:xfrm>
            <a:solidFill>
              <a:srgbClr val="C00000"/>
            </a:solidFill>
          </p:grpSpPr>
          <p:sp>
            <p:nvSpPr>
              <p:cNvPr id="372" name="Oval 10"/>
              <p:cNvSpPr>
                <a:spLocks noChangeArrowheads="1"/>
              </p:cNvSpPr>
              <p:nvPr/>
            </p:nvSpPr>
            <p:spPr bwMode="auto">
              <a:xfrm>
                <a:off x="12122626" y="1795465"/>
                <a:ext cx="90488" cy="88900"/>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latin typeface="MS PGothic" charset="-128"/>
                  <a:ea typeface="MS PGothic" charset="-128"/>
                  <a:cs typeface="MS PGothic" charset="-128"/>
                </a:endParaRPr>
              </a:p>
            </p:txBody>
          </p:sp>
          <p:sp>
            <p:nvSpPr>
              <p:cNvPr id="373" name="Oval 11"/>
              <p:cNvSpPr>
                <a:spLocks noChangeArrowheads="1"/>
              </p:cNvSpPr>
              <p:nvPr/>
            </p:nvSpPr>
            <p:spPr bwMode="auto">
              <a:xfrm>
                <a:off x="11921014" y="1795465"/>
                <a:ext cx="88900" cy="88900"/>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latin typeface="MS PGothic" charset="-128"/>
                  <a:ea typeface="MS PGothic" charset="-128"/>
                  <a:cs typeface="MS PGothic" charset="-128"/>
                </a:endParaRPr>
              </a:p>
            </p:txBody>
          </p:sp>
          <p:sp>
            <p:nvSpPr>
              <p:cNvPr id="374" name="Oval 12"/>
              <p:cNvSpPr>
                <a:spLocks noChangeArrowheads="1"/>
              </p:cNvSpPr>
              <p:nvPr/>
            </p:nvSpPr>
            <p:spPr bwMode="auto">
              <a:xfrm>
                <a:off x="11714639" y="1795465"/>
                <a:ext cx="88900" cy="88900"/>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latin typeface="MS PGothic" charset="-128"/>
                  <a:ea typeface="MS PGothic" charset="-128"/>
                  <a:cs typeface="MS PGothic" charset="-128"/>
                </a:endParaRPr>
              </a:p>
            </p:txBody>
          </p:sp>
          <p:sp>
            <p:nvSpPr>
              <p:cNvPr id="375" name="Oval 13"/>
              <p:cNvSpPr>
                <a:spLocks noChangeArrowheads="1"/>
              </p:cNvSpPr>
              <p:nvPr/>
            </p:nvSpPr>
            <p:spPr bwMode="auto">
              <a:xfrm>
                <a:off x="11508264" y="1795465"/>
                <a:ext cx="88900" cy="88900"/>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latin typeface="MS PGothic" charset="-128"/>
                  <a:ea typeface="MS PGothic" charset="-128"/>
                  <a:cs typeface="MS PGothic" charset="-128"/>
                </a:endParaRPr>
              </a:p>
            </p:txBody>
          </p:sp>
          <p:sp>
            <p:nvSpPr>
              <p:cNvPr id="376" name="Oval 14"/>
              <p:cNvSpPr>
                <a:spLocks noChangeArrowheads="1"/>
              </p:cNvSpPr>
              <p:nvPr/>
            </p:nvSpPr>
            <p:spPr bwMode="auto">
              <a:xfrm>
                <a:off x="11305064" y="1795465"/>
                <a:ext cx="90488" cy="88900"/>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latin typeface="MS PGothic" charset="-128"/>
                  <a:ea typeface="MS PGothic" charset="-128"/>
                  <a:cs typeface="MS PGothic" charset="-128"/>
                </a:endParaRPr>
              </a:p>
            </p:txBody>
          </p:sp>
          <p:sp>
            <p:nvSpPr>
              <p:cNvPr id="377" name="Oval 15"/>
              <p:cNvSpPr>
                <a:spLocks noChangeArrowheads="1"/>
              </p:cNvSpPr>
              <p:nvPr/>
            </p:nvSpPr>
            <p:spPr bwMode="auto">
              <a:xfrm>
                <a:off x="11305064" y="1989140"/>
                <a:ext cx="90488" cy="90488"/>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latin typeface="MS PGothic" charset="-128"/>
                  <a:ea typeface="MS PGothic" charset="-128"/>
                  <a:cs typeface="MS PGothic" charset="-128"/>
                </a:endParaRPr>
              </a:p>
            </p:txBody>
          </p:sp>
          <p:sp>
            <p:nvSpPr>
              <p:cNvPr id="378" name="Oval 16"/>
              <p:cNvSpPr>
                <a:spLocks noChangeArrowheads="1"/>
              </p:cNvSpPr>
              <p:nvPr/>
            </p:nvSpPr>
            <p:spPr bwMode="auto">
              <a:xfrm>
                <a:off x="11508264" y="1989140"/>
                <a:ext cx="88900" cy="90488"/>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latin typeface="MS PGothic" charset="-128"/>
                  <a:ea typeface="MS PGothic" charset="-128"/>
                  <a:cs typeface="MS PGothic" charset="-128"/>
                </a:endParaRPr>
              </a:p>
            </p:txBody>
          </p:sp>
          <p:sp>
            <p:nvSpPr>
              <p:cNvPr id="379" name="Oval 17"/>
              <p:cNvSpPr>
                <a:spLocks noChangeArrowheads="1"/>
              </p:cNvSpPr>
              <p:nvPr/>
            </p:nvSpPr>
            <p:spPr bwMode="auto">
              <a:xfrm>
                <a:off x="11714639" y="1989140"/>
                <a:ext cx="88900" cy="90488"/>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latin typeface="MS PGothic" charset="-128"/>
                  <a:ea typeface="MS PGothic" charset="-128"/>
                  <a:cs typeface="MS PGothic" charset="-128"/>
                </a:endParaRPr>
              </a:p>
            </p:txBody>
          </p:sp>
          <p:sp>
            <p:nvSpPr>
              <p:cNvPr id="380" name="Oval 18"/>
              <p:cNvSpPr>
                <a:spLocks noChangeArrowheads="1"/>
              </p:cNvSpPr>
              <p:nvPr/>
            </p:nvSpPr>
            <p:spPr bwMode="auto">
              <a:xfrm>
                <a:off x="11921014" y="1989140"/>
                <a:ext cx="88900" cy="90488"/>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latin typeface="MS PGothic" charset="-128"/>
                  <a:ea typeface="MS PGothic" charset="-128"/>
                  <a:cs typeface="MS PGothic" charset="-128"/>
                </a:endParaRPr>
              </a:p>
            </p:txBody>
          </p:sp>
          <p:sp>
            <p:nvSpPr>
              <p:cNvPr id="381" name="Oval 19"/>
              <p:cNvSpPr>
                <a:spLocks noChangeArrowheads="1"/>
              </p:cNvSpPr>
              <p:nvPr/>
            </p:nvSpPr>
            <p:spPr bwMode="auto">
              <a:xfrm>
                <a:off x="12122626" y="1989140"/>
                <a:ext cx="90488" cy="90488"/>
              </a:xfrm>
              <a:prstGeom prst="ellipse">
                <a:avLst/>
              </a:pr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latin typeface="MS PGothic" charset="-128"/>
                  <a:ea typeface="MS PGothic" charset="-128"/>
                  <a:cs typeface="MS PGothic" charset="-128"/>
                </a:endParaRPr>
              </a:p>
            </p:txBody>
          </p:sp>
          <p:sp>
            <p:nvSpPr>
              <p:cNvPr id="382" name="Freeform 20"/>
              <p:cNvSpPr>
                <a:spLocks/>
              </p:cNvSpPr>
              <p:nvPr/>
            </p:nvSpPr>
            <p:spPr bwMode="auto">
              <a:xfrm>
                <a:off x="11238389" y="1925640"/>
                <a:ext cx="1041400" cy="26988"/>
              </a:xfrm>
              <a:custGeom>
                <a:avLst/>
                <a:gdLst>
                  <a:gd name="T0" fmla="*/ 275 w 278"/>
                  <a:gd name="T1" fmla="*/ 0 h 7"/>
                  <a:gd name="T2" fmla="*/ 4 w 278"/>
                  <a:gd name="T3" fmla="*/ 0 h 7"/>
                  <a:gd name="T4" fmla="*/ 0 w 278"/>
                  <a:gd name="T5" fmla="*/ 4 h 7"/>
                  <a:gd name="T6" fmla="*/ 4 w 278"/>
                  <a:gd name="T7" fmla="*/ 7 h 7"/>
                  <a:gd name="T8" fmla="*/ 275 w 278"/>
                  <a:gd name="T9" fmla="*/ 7 h 7"/>
                  <a:gd name="T10" fmla="*/ 278 w 278"/>
                  <a:gd name="T11" fmla="*/ 4 h 7"/>
                  <a:gd name="T12" fmla="*/ 275 w 2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78" h="7">
                    <a:moveTo>
                      <a:pt x="275" y="0"/>
                    </a:moveTo>
                    <a:cubicBezTo>
                      <a:pt x="275" y="0"/>
                      <a:pt x="275" y="0"/>
                      <a:pt x="4" y="0"/>
                    </a:cubicBezTo>
                    <a:cubicBezTo>
                      <a:pt x="2" y="0"/>
                      <a:pt x="0" y="2"/>
                      <a:pt x="0" y="4"/>
                    </a:cubicBezTo>
                    <a:cubicBezTo>
                      <a:pt x="0" y="6"/>
                      <a:pt x="2" y="7"/>
                      <a:pt x="4" y="7"/>
                    </a:cubicBezTo>
                    <a:cubicBezTo>
                      <a:pt x="275" y="7"/>
                      <a:pt x="275" y="7"/>
                      <a:pt x="275" y="7"/>
                    </a:cubicBezTo>
                    <a:cubicBezTo>
                      <a:pt x="277" y="7"/>
                      <a:pt x="278" y="6"/>
                      <a:pt x="278" y="4"/>
                    </a:cubicBezTo>
                    <a:cubicBezTo>
                      <a:pt x="278" y="2"/>
                      <a:pt x="277" y="0"/>
                      <a:pt x="275" y="0"/>
                    </a:cubicBezTo>
                    <a:close/>
                  </a:path>
                </a:pathLst>
              </a:custGeom>
              <a:solidFill>
                <a:srgbClr val="FFFFFF"/>
              </a:solidFill>
              <a:ln>
                <a:noFill/>
              </a:ln>
              <a:effectLst>
                <a:outerShdw blurRad="165100" algn="ctr" rotWithShape="0">
                  <a:srgbClr val="FFFFFF">
                    <a:alpha val="63000"/>
                  </a:srgbClr>
                </a:outerShdw>
              </a:effectLst>
            </p:spPr>
            <p:txBody>
              <a:bodyPr vert="horz" wrap="square" lIns="60944" tIns="30472" rIns="60944" bIns="30472" numCol="1" anchor="t" anchorCtr="0" compatLnSpc="1">
                <a:prstTxWarp prst="textNoShape">
                  <a:avLst/>
                </a:prstTxWarp>
              </a:bodyPr>
              <a:lstStyle/>
              <a:p>
                <a:pPr defTabSz="914324">
                  <a:defRPr/>
                </a:pPr>
                <a:endParaRPr lang="en-US" sz="900" kern="0" dirty="0">
                  <a:solidFill>
                    <a:srgbClr val="676767">
                      <a:lumMod val="75000"/>
                    </a:srgbClr>
                  </a:solidFill>
                  <a:latin typeface="MS PGothic" charset="-128"/>
                  <a:ea typeface="MS PGothic" charset="-128"/>
                  <a:cs typeface="MS PGothic" charset="-128"/>
                </a:endParaRPr>
              </a:p>
            </p:txBody>
          </p:sp>
        </p:grpSp>
      </p:grpSp>
      <p:sp>
        <p:nvSpPr>
          <p:cNvPr id="383" name="Rectangle 382"/>
          <p:cNvSpPr/>
          <p:nvPr/>
        </p:nvSpPr>
        <p:spPr>
          <a:xfrm>
            <a:off x="7326286" y="2813495"/>
            <a:ext cx="1415756" cy="215436"/>
          </a:xfrm>
          <a:prstGeom prst="rect">
            <a:avLst/>
          </a:prstGeom>
        </p:spPr>
        <p:txBody>
          <a:bodyPr wrap="none" lIns="91432" tIns="45716" rIns="91432" bIns="45716">
            <a:spAutoFit/>
          </a:bodyPr>
          <a:lstStyle/>
          <a:p>
            <a:pPr defTabSz="685834"/>
            <a:r>
              <a:rPr lang="en-US" sz="800" b="1" dirty="0">
                <a:solidFill>
                  <a:srgbClr val="004B6B"/>
                </a:solidFill>
                <a:latin typeface="MS PGothic" charset="-128"/>
                <a:ea typeface="MS PGothic" charset="-128"/>
                <a:cs typeface="MS PGothic" charset="-128"/>
                <a:sym typeface="Wingdings"/>
              </a:rPr>
              <a:t>Security Group =</a:t>
            </a:r>
            <a:r>
              <a:rPr lang="en-US" sz="800" dirty="0">
                <a:solidFill>
                  <a:srgbClr val="004B6B"/>
                </a:solidFill>
                <a:latin typeface="MS PGothic" charset="-128"/>
                <a:ea typeface="MS PGothic" charset="-128"/>
                <a:cs typeface="MS PGothic" charset="-128"/>
              </a:rPr>
              <a:t> </a:t>
            </a:r>
            <a:r>
              <a:rPr lang="en-US" sz="800" b="1" dirty="0">
                <a:solidFill>
                  <a:srgbClr val="800000"/>
                </a:solidFill>
                <a:latin typeface="MS PGothic" charset="-128"/>
                <a:ea typeface="MS PGothic" charset="-128"/>
                <a:cs typeface="MS PGothic" charset="-128"/>
              </a:rPr>
              <a:t>Suspicious</a:t>
            </a:r>
          </a:p>
        </p:txBody>
      </p:sp>
      <p:grpSp>
        <p:nvGrpSpPr>
          <p:cNvPr id="384" name="Group 383"/>
          <p:cNvGrpSpPr/>
          <p:nvPr/>
        </p:nvGrpSpPr>
        <p:grpSpPr>
          <a:xfrm>
            <a:off x="719791" y="2290160"/>
            <a:ext cx="2739388" cy="2029225"/>
            <a:chOff x="396666" y="2600259"/>
            <a:chExt cx="2739388" cy="2029225"/>
          </a:xfrm>
        </p:grpSpPr>
        <p:sp>
          <p:nvSpPr>
            <p:cNvPr id="385" name="Rounded Rectangle 384"/>
            <p:cNvSpPr/>
            <p:nvPr/>
          </p:nvSpPr>
          <p:spPr>
            <a:xfrm>
              <a:off x="396666" y="2600259"/>
              <a:ext cx="2739388" cy="152400"/>
            </a:xfrm>
            <a:prstGeom prst="roundRect">
              <a:avLst/>
            </a:prstGeom>
            <a:solidFill>
              <a:srgbClr val="FF0000">
                <a:alpha val="40000"/>
              </a:srgbClr>
            </a:solidFill>
            <a:ln w="12700" cap="flat" cmpd="sng" algn="ctr">
              <a:solidFill>
                <a:srgbClr val="FF0000"/>
              </a:solidFill>
              <a:prstDash val="solid"/>
            </a:ln>
            <a:effectLst/>
          </p:spPr>
          <p:txBody>
            <a:bodyPr rtlCol="0" anchor="ctr"/>
            <a:lstStyle/>
            <a:p>
              <a:pPr algn="ctr" defTabSz="457162">
                <a:defRPr/>
              </a:pPr>
              <a:endParaRPr lang="en-US" sz="1400" kern="0" dirty="0">
                <a:solidFill>
                  <a:srgbClr val="FFFFFF"/>
                </a:solidFill>
                <a:latin typeface="MS PGothic" charset="-128"/>
                <a:ea typeface="MS PGothic" charset="-128"/>
                <a:cs typeface="MS PGothic" charset="-128"/>
              </a:endParaRPr>
            </a:p>
          </p:txBody>
        </p:sp>
        <p:sp>
          <p:nvSpPr>
            <p:cNvPr id="386" name="Rounded Rectangle 385"/>
            <p:cNvSpPr/>
            <p:nvPr/>
          </p:nvSpPr>
          <p:spPr>
            <a:xfrm rot="16200000">
              <a:off x="910084" y="3796332"/>
              <a:ext cx="1513902" cy="152401"/>
            </a:xfrm>
            <a:prstGeom prst="roundRect">
              <a:avLst/>
            </a:prstGeom>
            <a:solidFill>
              <a:srgbClr val="FF0000">
                <a:alpha val="40000"/>
              </a:srgbClr>
            </a:solidFill>
            <a:ln w="12700" cap="flat" cmpd="sng" algn="ctr">
              <a:solidFill>
                <a:srgbClr val="FF0000"/>
              </a:solidFill>
              <a:prstDash val="solid"/>
            </a:ln>
            <a:effectLst/>
          </p:spPr>
          <p:txBody>
            <a:bodyPr rtlCol="0" anchor="ctr"/>
            <a:lstStyle/>
            <a:p>
              <a:pPr algn="ctr" defTabSz="457162">
                <a:defRPr/>
              </a:pPr>
              <a:endParaRPr lang="en-US" sz="1400" kern="0" dirty="0">
                <a:solidFill>
                  <a:srgbClr val="FFFFFF"/>
                </a:solidFill>
                <a:latin typeface="MS PGothic" charset="-128"/>
                <a:ea typeface="MS PGothic" charset="-128"/>
                <a:cs typeface="MS PGothic" charset="-128"/>
              </a:endParaRPr>
            </a:p>
          </p:txBody>
        </p:sp>
      </p:grpSp>
      <p:sp>
        <p:nvSpPr>
          <p:cNvPr id="387" name="Rounded Rectangle 25"/>
          <p:cNvSpPr/>
          <p:nvPr/>
        </p:nvSpPr>
        <p:spPr>
          <a:xfrm>
            <a:off x="902181" y="2849722"/>
            <a:ext cx="206741" cy="206741"/>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rgbClr val="125F8B"/>
          </a:solidFill>
          <a:ln w="25400" cap="flat" cmpd="sng" algn="ctr">
            <a:noFill/>
            <a:prstDash val="solid"/>
          </a:ln>
          <a:effectLst/>
        </p:spPr>
        <p:txBody>
          <a:bodyPr lIns="91432" tIns="45716" rIns="91432" bIns="45716" rtlCol="0" anchor="ctr"/>
          <a:lstStyle/>
          <a:p>
            <a:pPr algn="ctr" defTabSz="457162">
              <a:defRPr/>
            </a:pPr>
            <a:endParaRPr lang="en-US" sz="1400" kern="0" dirty="0">
              <a:solidFill>
                <a:srgbClr val="FFFFFF"/>
              </a:solidFill>
              <a:latin typeface="MS PGothic" charset="-128"/>
              <a:ea typeface="MS PGothic" charset="-128"/>
              <a:cs typeface="MS PGothic" charset="-128"/>
            </a:endParaRPr>
          </a:p>
        </p:txBody>
      </p:sp>
      <p:sp>
        <p:nvSpPr>
          <p:cNvPr id="388" name="TextBox 387"/>
          <p:cNvSpPr txBox="1"/>
          <p:nvPr/>
        </p:nvSpPr>
        <p:spPr>
          <a:xfrm>
            <a:off x="708042" y="3026998"/>
            <a:ext cx="595019" cy="369324"/>
          </a:xfrm>
          <a:prstGeom prst="rect">
            <a:avLst/>
          </a:prstGeom>
          <a:noFill/>
        </p:spPr>
        <p:txBody>
          <a:bodyPr wrap="none" lIns="91432" tIns="45716" rIns="91432" bIns="45716" rtlCol="0">
            <a:spAutoFit/>
          </a:bodyPr>
          <a:lstStyle/>
          <a:p>
            <a:pPr algn="ctr" defTabSz="457162"/>
            <a:r>
              <a:rPr lang="en-US" sz="900" dirty="0" smtClean="0">
                <a:solidFill>
                  <a:srgbClr val="2968AF">
                    <a:lumMod val="50000"/>
                  </a:srgbClr>
                </a:solidFill>
                <a:latin typeface="MS PGothic" charset="-128"/>
                <a:ea typeface="MS PGothic" charset="-128"/>
                <a:cs typeface="MS PGothic" charset="-128"/>
              </a:rPr>
              <a:t>SGACL</a:t>
            </a:r>
          </a:p>
          <a:p>
            <a:pPr algn="ctr" defTabSz="457162"/>
            <a:r>
              <a:rPr lang="ja-JP" altLang="en-US" sz="900" dirty="0" smtClean="0">
                <a:solidFill>
                  <a:srgbClr val="2968AF">
                    <a:lumMod val="50000"/>
                  </a:srgbClr>
                </a:solidFill>
                <a:latin typeface="MS PGothic" charset="-128"/>
                <a:ea typeface="MS PGothic" charset="-128"/>
                <a:cs typeface="MS PGothic" charset="-128"/>
              </a:rPr>
              <a:t>ポリシー</a:t>
            </a:r>
            <a:endParaRPr lang="en-US" sz="900" dirty="0">
              <a:solidFill>
                <a:srgbClr val="2968AF">
                  <a:lumMod val="50000"/>
                </a:srgbClr>
              </a:solidFill>
              <a:latin typeface="MS PGothic" charset="-128"/>
              <a:ea typeface="MS PGothic" charset="-128"/>
              <a:cs typeface="MS PGothic" charset="-128"/>
            </a:endParaRPr>
          </a:p>
        </p:txBody>
      </p:sp>
      <p:grpSp>
        <p:nvGrpSpPr>
          <p:cNvPr id="389" name="Group 388"/>
          <p:cNvGrpSpPr/>
          <p:nvPr/>
        </p:nvGrpSpPr>
        <p:grpSpPr>
          <a:xfrm>
            <a:off x="3307151" y="1694934"/>
            <a:ext cx="2166938" cy="2338939"/>
            <a:chOff x="2984026" y="2005033"/>
            <a:chExt cx="2166938" cy="2338939"/>
          </a:xfrm>
        </p:grpSpPr>
        <p:pic>
          <p:nvPicPr>
            <p:cNvPr id="390" name="Picture 263" descr="alert_stopped_2013_256.pn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984026" y="3507693"/>
              <a:ext cx="152981" cy="161549"/>
            </a:xfrm>
            <a:prstGeom prst="rect">
              <a:avLst/>
            </a:prstGeom>
            <a:noFill/>
            <a:ln w="9525">
              <a:noFill/>
              <a:miter lim="800000"/>
              <a:headEnd/>
              <a:tailEnd/>
            </a:ln>
            <a:effectLst/>
          </p:spPr>
        </p:pic>
        <p:pic>
          <p:nvPicPr>
            <p:cNvPr id="391" name="Picture 263" descr="alert_stopped_2013_256.pn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188824" y="3173366"/>
              <a:ext cx="152981" cy="161549"/>
            </a:xfrm>
            <a:prstGeom prst="rect">
              <a:avLst/>
            </a:prstGeom>
            <a:noFill/>
            <a:ln w="9525">
              <a:noFill/>
              <a:miter lim="800000"/>
              <a:headEnd/>
              <a:tailEnd/>
            </a:ln>
            <a:effectLst/>
          </p:spPr>
        </p:pic>
        <p:pic>
          <p:nvPicPr>
            <p:cNvPr id="392" name="Picture 263" descr="alert_stopped_2013_256.pn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196784" y="2005033"/>
              <a:ext cx="152981" cy="161549"/>
            </a:xfrm>
            <a:prstGeom prst="rect">
              <a:avLst/>
            </a:prstGeom>
            <a:noFill/>
            <a:ln w="9525">
              <a:noFill/>
              <a:miter lim="800000"/>
              <a:headEnd/>
              <a:tailEnd/>
            </a:ln>
            <a:effectLst/>
          </p:spPr>
        </p:pic>
        <p:pic>
          <p:nvPicPr>
            <p:cNvPr id="393" name="Picture 263" descr="alert_stopped_2013_256.pn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429982" y="2014345"/>
              <a:ext cx="152981" cy="161549"/>
            </a:xfrm>
            <a:prstGeom prst="rect">
              <a:avLst/>
            </a:prstGeom>
            <a:noFill/>
            <a:ln w="9525">
              <a:noFill/>
              <a:miter lim="800000"/>
              <a:headEnd/>
              <a:tailEnd/>
            </a:ln>
            <a:effectLst/>
          </p:spPr>
        </p:pic>
        <p:pic>
          <p:nvPicPr>
            <p:cNvPr id="394" name="Picture 263" descr="alert_stopped_2013_256.pn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997983" y="4182423"/>
              <a:ext cx="152981" cy="161549"/>
            </a:xfrm>
            <a:prstGeom prst="rect">
              <a:avLst/>
            </a:prstGeom>
            <a:noFill/>
            <a:ln w="9525">
              <a:noFill/>
              <a:miter lim="800000"/>
              <a:headEnd/>
              <a:tailEnd/>
            </a:ln>
            <a:effectLst/>
          </p:spPr>
        </p:pic>
      </p:grpSp>
      <p:grpSp>
        <p:nvGrpSpPr>
          <p:cNvPr id="395" name="Group 394"/>
          <p:cNvGrpSpPr/>
          <p:nvPr/>
        </p:nvGrpSpPr>
        <p:grpSpPr>
          <a:xfrm>
            <a:off x="5499669" y="3552864"/>
            <a:ext cx="2316617" cy="561702"/>
            <a:chOff x="5176544" y="3862965"/>
            <a:chExt cx="2316617" cy="561702"/>
          </a:xfrm>
        </p:grpSpPr>
        <p:sp>
          <p:nvSpPr>
            <p:cNvPr id="396" name="TextBox 395"/>
            <p:cNvSpPr txBox="1"/>
            <p:nvPr/>
          </p:nvSpPr>
          <p:spPr>
            <a:xfrm>
              <a:off x="6372200" y="3862965"/>
              <a:ext cx="1120961" cy="561702"/>
            </a:xfrm>
            <a:prstGeom prst="rect">
              <a:avLst/>
            </a:prstGeom>
            <a:noFill/>
            <a:ln w="3175" cmpd="sng">
              <a:noFill/>
            </a:ln>
          </p:spPr>
          <p:txBody>
            <a:bodyPr wrap="square" lIns="68589" tIns="34295" rIns="68589" bIns="34295" rtlCol="0">
              <a:spAutoFit/>
            </a:bodyPr>
            <a:lstStyle/>
            <a:p>
              <a:pPr algn="ctr" defTabSz="685834">
                <a:defRPr/>
              </a:pPr>
              <a:r>
                <a:rPr lang="en-US" sz="800" b="1" kern="0" dirty="0" smtClean="0">
                  <a:solidFill>
                    <a:srgbClr val="800000"/>
                  </a:solidFill>
                  <a:latin typeface="MS PGothic" charset="-128"/>
                  <a:ea typeface="MS PGothic" charset="-128"/>
                  <a:cs typeface="MS PGothic" charset="-128"/>
                </a:rPr>
                <a:t>Suspicious</a:t>
              </a:r>
              <a:r>
                <a:rPr lang="en-US" sz="800" kern="0" dirty="0" smtClean="0">
                  <a:solidFill>
                    <a:srgbClr val="004B6B"/>
                  </a:solidFill>
                  <a:latin typeface="MS PGothic" charset="-128"/>
                  <a:ea typeface="MS PGothic" charset="-128"/>
                  <a:cs typeface="MS PGothic" charset="-128"/>
                </a:rPr>
                <a:t> </a:t>
              </a:r>
              <a:r>
                <a:rPr lang="ja-JP" altLang="en-US" sz="800" kern="0" dirty="0" smtClean="0">
                  <a:solidFill>
                    <a:srgbClr val="004B6B"/>
                  </a:solidFill>
                  <a:latin typeface="MS PGothic" charset="-128"/>
                  <a:ea typeface="MS PGothic" charset="-128"/>
                  <a:cs typeface="MS PGothic" charset="-128"/>
                </a:rPr>
                <a:t>タグを使って隔離、同じタグを用いてフォレンッジックを行える</a:t>
              </a:r>
              <a:endParaRPr lang="en-US" sz="800" kern="0" dirty="0">
                <a:solidFill>
                  <a:srgbClr val="004B6B"/>
                </a:solidFill>
                <a:latin typeface="MS PGothic" charset="-128"/>
                <a:ea typeface="MS PGothic" charset="-128"/>
                <a:cs typeface="MS PGothic" charset="-128"/>
              </a:endParaRPr>
            </a:p>
          </p:txBody>
        </p:sp>
        <p:sp>
          <p:nvSpPr>
            <p:cNvPr id="397" name="Freeform 396"/>
            <p:cNvSpPr/>
            <p:nvPr/>
          </p:nvSpPr>
          <p:spPr>
            <a:xfrm>
              <a:off x="5176544" y="4064910"/>
              <a:ext cx="1236021" cy="209765"/>
            </a:xfrm>
            <a:custGeom>
              <a:avLst/>
              <a:gdLst>
                <a:gd name="connsiteX0" fmla="*/ 1236021 w 1236021"/>
                <a:gd name="connsiteY0" fmla="*/ 0 h 209765"/>
                <a:gd name="connsiteX1" fmla="*/ 1094275 w 1236021"/>
                <a:gd name="connsiteY1" fmla="*/ 0 h 209765"/>
                <a:gd name="connsiteX2" fmla="*/ 640690 w 1236021"/>
                <a:gd name="connsiteY2" fmla="*/ 209765 h 209765"/>
                <a:gd name="connsiteX3" fmla="*/ 0 w 1236021"/>
                <a:gd name="connsiteY3" fmla="*/ 209765 h 209765"/>
              </a:gdLst>
              <a:ahLst/>
              <a:cxnLst>
                <a:cxn ang="0">
                  <a:pos x="connsiteX0" y="connsiteY0"/>
                </a:cxn>
                <a:cxn ang="0">
                  <a:pos x="connsiteX1" y="connsiteY1"/>
                </a:cxn>
                <a:cxn ang="0">
                  <a:pos x="connsiteX2" y="connsiteY2"/>
                </a:cxn>
                <a:cxn ang="0">
                  <a:pos x="connsiteX3" y="connsiteY3"/>
                </a:cxn>
              </a:cxnLst>
              <a:rect l="l" t="t" r="r" b="b"/>
              <a:pathLst>
                <a:path w="1236021" h="209765">
                  <a:moveTo>
                    <a:pt x="1236021" y="0"/>
                  </a:moveTo>
                  <a:lnTo>
                    <a:pt x="1094275" y="0"/>
                  </a:lnTo>
                  <a:lnTo>
                    <a:pt x="640690" y="209765"/>
                  </a:lnTo>
                  <a:lnTo>
                    <a:pt x="0" y="209765"/>
                  </a:lnTo>
                </a:path>
              </a:pathLst>
            </a:custGeom>
            <a:noFill/>
            <a:ln w="3175" cap="flat" cmpd="sng" algn="ctr">
              <a:solidFill>
                <a:srgbClr val="143457"/>
              </a:solidFill>
              <a:prstDash val="solid"/>
              <a:headEnd type="none"/>
              <a:tailEnd type="triangle"/>
            </a:ln>
            <a:effectLst>
              <a:outerShdw blurRad="40000" dist="20000" dir="5400000" rotWithShape="0">
                <a:srgbClr val="000000">
                  <a:alpha val="38000"/>
                </a:srgbClr>
              </a:outerShdw>
            </a:effectLst>
          </p:spPr>
          <p:txBody>
            <a:bodyPr rtlCol="0" anchor="ctr"/>
            <a:lstStyle/>
            <a:p>
              <a:pPr algn="ctr" defTabSz="457162">
                <a:defRPr/>
              </a:pPr>
              <a:endParaRPr lang="en-US" sz="1400" kern="0">
                <a:solidFill>
                  <a:srgbClr val="676767"/>
                </a:solidFill>
                <a:latin typeface="MS PGothic" charset="-128"/>
                <a:ea typeface="MS PGothic" charset="-128"/>
                <a:cs typeface="MS PGothic" charset="-128"/>
              </a:endParaRPr>
            </a:p>
          </p:txBody>
        </p:sp>
      </p:grpSp>
      <p:grpSp>
        <p:nvGrpSpPr>
          <p:cNvPr id="398" name="Group 397"/>
          <p:cNvGrpSpPr/>
          <p:nvPr/>
        </p:nvGrpSpPr>
        <p:grpSpPr>
          <a:xfrm>
            <a:off x="3200413" y="3212772"/>
            <a:ext cx="1227699" cy="959443"/>
            <a:chOff x="2877288" y="3522871"/>
            <a:chExt cx="1227699" cy="959443"/>
          </a:xfrm>
        </p:grpSpPr>
        <p:sp>
          <p:nvSpPr>
            <p:cNvPr id="399" name="TextBox 398"/>
            <p:cNvSpPr txBox="1"/>
            <p:nvPr/>
          </p:nvSpPr>
          <p:spPr>
            <a:xfrm>
              <a:off x="2984026" y="4043722"/>
              <a:ext cx="1120961" cy="438592"/>
            </a:xfrm>
            <a:prstGeom prst="rect">
              <a:avLst/>
            </a:prstGeom>
            <a:noFill/>
            <a:ln w="3175" cmpd="sng">
              <a:noFill/>
            </a:ln>
          </p:spPr>
          <p:txBody>
            <a:bodyPr wrap="square" lIns="68589" tIns="34295" rIns="68589" bIns="34295" rtlCol="0">
              <a:spAutoFit/>
            </a:bodyPr>
            <a:lstStyle/>
            <a:p>
              <a:pPr defTabSz="685834">
                <a:defRPr/>
              </a:pPr>
              <a:r>
                <a:rPr lang="en-US" sz="800" b="1" kern="0" dirty="0" smtClean="0">
                  <a:solidFill>
                    <a:srgbClr val="800000"/>
                  </a:solidFill>
                  <a:latin typeface="MS PGothic" charset="-128"/>
                  <a:ea typeface="MS PGothic" charset="-128"/>
                  <a:cs typeface="MS PGothic" charset="-128"/>
                </a:rPr>
                <a:t>Suspicious</a:t>
              </a:r>
              <a:r>
                <a:rPr lang="ja-JP" altLang="en-US" sz="800" kern="0" dirty="0" smtClean="0">
                  <a:solidFill>
                    <a:srgbClr val="004B6B"/>
                  </a:solidFill>
                  <a:latin typeface="MS PGothic" charset="-128"/>
                  <a:ea typeface="MS PGothic" charset="-128"/>
                  <a:cs typeface="MS PGothic" charset="-128"/>
                </a:rPr>
                <a:t>タグは感染したワークステーションについて回る</a:t>
              </a:r>
              <a:endParaRPr lang="en-US" sz="800" kern="0" dirty="0">
                <a:solidFill>
                  <a:srgbClr val="004B6B"/>
                </a:solidFill>
                <a:latin typeface="MS PGothic" charset="-128"/>
                <a:ea typeface="MS PGothic" charset="-128"/>
                <a:cs typeface="MS PGothic" charset="-128"/>
              </a:endParaRPr>
            </a:p>
          </p:txBody>
        </p:sp>
        <p:sp>
          <p:nvSpPr>
            <p:cNvPr id="400" name="Freeform 399"/>
            <p:cNvSpPr/>
            <p:nvPr/>
          </p:nvSpPr>
          <p:spPr>
            <a:xfrm>
              <a:off x="2877288" y="3522871"/>
              <a:ext cx="121980" cy="638566"/>
            </a:xfrm>
            <a:custGeom>
              <a:avLst/>
              <a:gdLst>
                <a:gd name="connsiteX0" fmla="*/ 121980 w 121980"/>
                <a:gd name="connsiteY0" fmla="*/ 638566 h 638566"/>
                <a:gd name="connsiteX1" fmla="*/ 7175 w 121980"/>
                <a:gd name="connsiteY1" fmla="*/ 631391 h 638566"/>
                <a:gd name="connsiteX2" fmla="*/ 0 w 121980"/>
                <a:gd name="connsiteY2" fmla="*/ 0 h 638566"/>
                <a:gd name="connsiteX3" fmla="*/ 107629 w 121980"/>
                <a:gd name="connsiteY3" fmla="*/ 0 h 638566"/>
              </a:gdLst>
              <a:ahLst/>
              <a:cxnLst>
                <a:cxn ang="0">
                  <a:pos x="connsiteX0" y="connsiteY0"/>
                </a:cxn>
                <a:cxn ang="0">
                  <a:pos x="connsiteX1" y="connsiteY1"/>
                </a:cxn>
                <a:cxn ang="0">
                  <a:pos x="connsiteX2" y="connsiteY2"/>
                </a:cxn>
                <a:cxn ang="0">
                  <a:pos x="connsiteX3" y="connsiteY3"/>
                </a:cxn>
              </a:cxnLst>
              <a:rect l="l" t="t" r="r" b="b"/>
              <a:pathLst>
                <a:path w="121980" h="638566">
                  <a:moveTo>
                    <a:pt x="121980" y="638566"/>
                  </a:moveTo>
                  <a:lnTo>
                    <a:pt x="7175" y="631391"/>
                  </a:lnTo>
                  <a:cubicBezTo>
                    <a:pt x="4783" y="420927"/>
                    <a:pt x="2392" y="210464"/>
                    <a:pt x="0" y="0"/>
                  </a:cubicBezTo>
                  <a:lnTo>
                    <a:pt x="107629" y="0"/>
                  </a:lnTo>
                </a:path>
              </a:pathLst>
            </a:custGeom>
            <a:noFill/>
            <a:ln w="3175" cap="flat" cmpd="sng" algn="ctr">
              <a:solidFill>
                <a:srgbClr val="143457"/>
              </a:solidFill>
              <a:prstDash val="solid"/>
              <a:headEnd type="none"/>
              <a:tailEnd type="triangle"/>
            </a:ln>
            <a:effectLst>
              <a:outerShdw blurRad="40000" dist="20000" dir="5400000" rotWithShape="0">
                <a:srgbClr val="000000">
                  <a:alpha val="38000"/>
                </a:srgbClr>
              </a:outerShdw>
            </a:effectLst>
          </p:spPr>
          <p:txBody>
            <a:bodyPr rtlCol="0" anchor="ctr"/>
            <a:lstStyle/>
            <a:p>
              <a:pPr algn="ctr" defTabSz="457162">
                <a:defRPr/>
              </a:pPr>
              <a:endParaRPr lang="en-US" sz="1400" kern="0">
                <a:solidFill>
                  <a:srgbClr val="676767"/>
                </a:solidFill>
                <a:latin typeface="MS PGothic" charset="-128"/>
                <a:ea typeface="MS PGothic" charset="-128"/>
                <a:cs typeface="MS PGothic" charset="-128"/>
              </a:endParaRPr>
            </a:p>
          </p:txBody>
        </p:sp>
      </p:grpSp>
      <p:grpSp>
        <p:nvGrpSpPr>
          <p:cNvPr id="401" name="Group 157"/>
          <p:cNvGrpSpPr>
            <a:grpSpLocks noChangeAspect="1"/>
          </p:cNvGrpSpPr>
          <p:nvPr/>
        </p:nvGrpSpPr>
        <p:grpSpPr>
          <a:xfrm>
            <a:off x="729387" y="1386705"/>
            <a:ext cx="241433" cy="154864"/>
            <a:chOff x="13636625" y="1373188"/>
            <a:chExt cx="1330325" cy="825500"/>
          </a:xfrm>
          <a:solidFill>
            <a:srgbClr val="125F8B"/>
          </a:solidFill>
          <a:effectLst/>
        </p:grpSpPr>
        <p:sp>
          <p:nvSpPr>
            <p:cNvPr id="402" name="Rectangle 17"/>
            <p:cNvSpPr>
              <a:spLocks noChangeArrowheads="1"/>
            </p:cNvSpPr>
            <p:nvPr/>
          </p:nvSpPr>
          <p:spPr bwMode="auto">
            <a:xfrm>
              <a:off x="13636625" y="1373188"/>
              <a:ext cx="406400"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03" name="Rectangle 18"/>
            <p:cNvSpPr>
              <a:spLocks noChangeArrowheads="1"/>
            </p:cNvSpPr>
            <p:nvPr/>
          </p:nvSpPr>
          <p:spPr bwMode="auto">
            <a:xfrm>
              <a:off x="14100175" y="1373188"/>
              <a:ext cx="406400"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04" name="Rectangle 19"/>
            <p:cNvSpPr>
              <a:spLocks noChangeArrowheads="1"/>
            </p:cNvSpPr>
            <p:nvPr/>
          </p:nvSpPr>
          <p:spPr bwMode="auto">
            <a:xfrm>
              <a:off x="14560550" y="1373188"/>
              <a:ext cx="406400"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05" name="Rectangle 20"/>
            <p:cNvSpPr>
              <a:spLocks noChangeArrowheads="1"/>
            </p:cNvSpPr>
            <p:nvPr/>
          </p:nvSpPr>
          <p:spPr bwMode="auto">
            <a:xfrm>
              <a:off x="13868400" y="1519238"/>
              <a:ext cx="406400"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06" name="Rectangle 21"/>
            <p:cNvSpPr>
              <a:spLocks noChangeArrowheads="1"/>
            </p:cNvSpPr>
            <p:nvPr/>
          </p:nvSpPr>
          <p:spPr bwMode="auto">
            <a:xfrm>
              <a:off x="14328775" y="1519238"/>
              <a:ext cx="406400"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07" name="Rectangle 22"/>
            <p:cNvSpPr>
              <a:spLocks noChangeArrowheads="1"/>
            </p:cNvSpPr>
            <p:nvPr/>
          </p:nvSpPr>
          <p:spPr bwMode="auto">
            <a:xfrm>
              <a:off x="13636625" y="1519238"/>
              <a:ext cx="174625"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08" name="Rectangle 23"/>
            <p:cNvSpPr>
              <a:spLocks noChangeArrowheads="1"/>
            </p:cNvSpPr>
            <p:nvPr/>
          </p:nvSpPr>
          <p:spPr bwMode="auto">
            <a:xfrm>
              <a:off x="14792325" y="1519238"/>
              <a:ext cx="174625"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09" name="Rectangle 24"/>
            <p:cNvSpPr>
              <a:spLocks noChangeArrowheads="1"/>
            </p:cNvSpPr>
            <p:nvPr/>
          </p:nvSpPr>
          <p:spPr bwMode="auto">
            <a:xfrm>
              <a:off x="13636625" y="1665288"/>
              <a:ext cx="406400"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10" name="Rectangle 25"/>
            <p:cNvSpPr>
              <a:spLocks noChangeArrowheads="1"/>
            </p:cNvSpPr>
            <p:nvPr/>
          </p:nvSpPr>
          <p:spPr bwMode="auto">
            <a:xfrm>
              <a:off x="14100175" y="1665288"/>
              <a:ext cx="406400"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11" name="Rectangle 26"/>
            <p:cNvSpPr>
              <a:spLocks noChangeArrowheads="1"/>
            </p:cNvSpPr>
            <p:nvPr/>
          </p:nvSpPr>
          <p:spPr bwMode="auto">
            <a:xfrm>
              <a:off x="14560550" y="1665288"/>
              <a:ext cx="406400"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12" name="Rectangle 27"/>
            <p:cNvSpPr>
              <a:spLocks noChangeArrowheads="1"/>
            </p:cNvSpPr>
            <p:nvPr/>
          </p:nvSpPr>
          <p:spPr bwMode="auto">
            <a:xfrm>
              <a:off x="13868400" y="1814513"/>
              <a:ext cx="406400"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13" name="Rectangle 28"/>
            <p:cNvSpPr>
              <a:spLocks noChangeArrowheads="1"/>
            </p:cNvSpPr>
            <p:nvPr/>
          </p:nvSpPr>
          <p:spPr bwMode="auto">
            <a:xfrm>
              <a:off x="14328775" y="1814513"/>
              <a:ext cx="406400"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14" name="Rectangle 29"/>
            <p:cNvSpPr>
              <a:spLocks noChangeArrowheads="1"/>
            </p:cNvSpPr>
            <p:nvPr/>
          </p:nvSpPr>
          <p:spPr bwMode="auto">
            <a:xfrm>
              <a:off x="13636625" y="1814513"/>
              <a:ext cx="174625"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15" name="Rectangle 30"/>
            <p:cNvSpPr>
              <a:spLocks noChangeArrowheads="1"/>
            </p:cNvSpPr>
            <p:nvPr/>
          </p:nvSpPr>
          <p:spPr bwMode="auto">
            <a:xfrm>
              <a:off x="14792325" y="1814513"/>
              <a:ext cx="174625"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16" name="Rectangle 31"/>
            <p:cNvSpPr>
              <a:spLocks noChangeArrowheads="1"/>
            </p:cNvSpPr>
            <p:nvPr/>
          </p:nvSpPr>
          <p:spPr bwMode="auto">
            <a:xfrm>
              <a:off x="13636625" y="1960563"/>
              <a:ext cx="406400"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17" name="Rectangle 32"/>
            <p:cNvSpPr>
              <a:spLocks noChangeArrowheads="1"/>
            </p:cNvSpPr>
            <p:nvPr/>
          </p:nvSpPr>
          <p:spPr bwMode="auto">
            <a:xfrm>
              <a:off x="14100175" y="1960563"/>
              <a:ext cx="406400"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18" name="Rectangle 33"/>
            <p:cNvSpPr>
              <a:spLocks noChangeArrowheads="1"/>
            </p:cNvSpPr>
            <p:nvPr/>
          </p:nvSpPr>
          <p:spPr bwMode="auto">
            <a:xfrm>
              <a:off x="14560550" y="1960563"/>
              <a:ext cx="406400" cy="88900"/>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19" name="Rectangle 34"/>
            <p:cNvSpPr>
              <a:spLocks noChangeArrowheads="1"/>
            </p:cNvSpPr>
            <p:nvPr/>
          </p:nvSpPr>
          <p:spPr bwMode="auto">
            <a:xfrm>
              <a:off x="13868400" y="2106613"/>
              <a:ext cx="406400"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20" name="Rectangle 35"/>
            <p:cNvSpPr>
              <a:spLocks noChangeArrowheads="1"/>
            </p:cNvSpPr>
            <p:nvPr/>
          </p:nvSpPr>
          <p:spPr bwMode="auto">
            <a:xfrm>
              <a:off x="14328775" y="2106613"/>
              <a:ext cx="406400"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21" name="Rectangle 36"/>
            <p:cNvSpPr>
              <a:spLocks noChangeArrowheads="1"/>
            </p:cNvSpPr>
            <p:nvPr/>
          </p:nvSpPr>
          <p:spPr bwMode="auto">
            <a:xfrm>
              <a:off x="13636625" y="2106613"/>
              <a:ext cx="174625"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sp>
          <p:nvSpPr>
            <p:cNvPr id="422" name="Rectangle 37"/>
            <p:cNvSpPr>
              <a:spLocks noChangeArrowheads="1"/>
            </p:cNvSpPr>
            <p:nvPr/>
          </p:nvSpPr>
          <p:spPr bwMode="auto">
            <a:xfrm>
              <a:off x="14792325" y="2106613"/>
              <a:ext cx="174625" cy="92075"/>
            </a:xfrm>
            <a:prstGeom prst="rect">
              <a:avLst/>
            </a:prstGeom>
            <a:grpFill/>
            <a:ln w="19050" cap="flat" cmpd="sng">
              <a:noFill/>
              <a:prstDash val="solid"/>
              <a:round/>
              <a:headEnd type="none" w="med" len="med"/>
              <a:tailEnd type="none" w="med" len="med"/>
            </a:ln>
            <a:effectLst/>
          </p:spPr>
          <p:txBody>
            <a:bodyPr/>
            <a:lstStyle/>
            <a:p>
              <a:pPr defTabSz="1586368" fontAlgn="auto">
                <a:spcBef>
                  <a:spcPts val="0"/>
                </a:spcBef>
                <a:spcAft>
                  <a:spcPts val="0"/>
                </a:spcAft>
                <a:defRPr/>
              </a:pPr>
              <a:endParaRPr lang="en-US" sz="1400" kern="0" dirty="0">
                <a:solidFill>
                  <a:srgbClr val="4C4D4F"/>
                </a:solidFill>
                <a:latin typeface="MS PGothic" charset="-128"/>
                <a:ea typeface="MS PGothic" charset="-128"/>
                <a:cs typeface="MS PGothic" charset="-128"/>
              </a:endParaRPr>
            </a:p>
          </p:txBody>
        </p:sp>
      </p:grpSp>
      <p:sp>
        <p:nvSpPr>
          <p:cNvPr id="423" name="TextBox 422"/>
          <p:cNvSpPr txBox="1"/>
          <p:nvPr/>
        </p:nvSpPr>
        <p:spPr>
          <a:xfrm>
            <a:off x="909155" y="1339895"/>
            <a:ext cx="1697885" cy="230824"/>
          </a:xfrm>
          <a:prstGeom prst="rect">
            <a:avLst/>
          </a:prstGeom>
          <a:noFill/>
        </p:spPr>
        <p:txBody>
          <a:bodyPr wrap="none" lIns="91432" tIns="45716" rIns="91432" bIns="45716" rtlCol="0">
            <a:spAutoFit/>
          </a:bodyPr>
          <a:lstStyle/>
          <a:p>
            <a:pPr algn="ctr" defTabSz="457162"/>
            <a:r>
              <a:rPr lang="en-US" sz="900" dirty="0" smtClean="0">
                <a:solidFill>
                  <a:srgbClr val="2968AF">
                    <a:lumMod val="50000"/>
                  </a:srgbClr>
                </a:solidFill>
                <a:latin typeface="MS PGothic" charset="-128"/>
                <a:ea typeface="MS PGothic" charset="-128"/>
                <a:cs typeface="MS PGothic" charset="-128"/>
              </a:rPr>
              <a:t>ASA</a:t>
            </a:r>
            <a:r>
              <a:rPr lang="ja-JP" altLang="en-US" sz="900" dirty="0" smtClean="0">
                <a:solidFill>
                  <a:srgbClr val="2968AF">
                    <a:lumMod val="50000"/>
                  </a:srgbClr>
                </a:solidFill>
                <a:latin typeface="MS PGothic" charset="-128"/>
                <a:ea typeface="MS PGothic" charset="-128"/>
                <a:cs typeface="MS PGothic" charset="-128"/>
              </a:rPr>
              <a:t>ファイアウォール・ポリシー</a:t>
            </a:r>
            <a:endParaRPr lang="en-US" sz="900" dirty="0">
              <a:solidFill>
                <a:srgbClr val="2968AF">
                  <a:lumMod val="50000"/>
                </a:srgbClr>
              </a:solidFill>
              <a:latin typeface="MS PGothic" charset="-128"/>
              <a:ea typeface="MS PGothic" charset="-128"/>
              <a:cs typeface="MS PGothic" charset="-128"/>
            </a:endParaRPr>
          </a:p>
        </p:txBody>
      </p:sp>
      <p:grpSp>
        <p:nvGrpSpPr>
          <p:cNvPr id="213" name="Group 278"/>
          <p:cNvGrpSpPr/>
          <p:nvPr/>
        </p:nvGrpSpPr>
        <p:grpSpPr>
          <a:xfrm>
            <a:off x="0" y="1307043"/>
            <a:ext cx="486009" cy="3097058"/>
            <a:chOff x="0" y="1307043"/>
            <a:chExt cx="486009" cy="3097058"/>
          </a:xfrm>
        </p:grpSpPr>
        <p:sp>
          <p:nvSpPr>
            <p:cNvPr id="424" name="Rectangle 279"/>
            <p:cNvSpPr/>
            <p:nvPr/>
          </p:nvSpPr>
          <p:spPr>
            <a:xfrm>
              <a:off x="0" y="4032369"/>
              <a:ext cx="484632" cy="371732"/>
            </a:xfrm>
            <a:prstGeom prst="rect">
              <a:avLst/>
            </a:prstGeom>
            <a:solidFill>
              <a:schemeClr val="tx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425" name="Rectangle 280"/>
            <p:cNvSpPr/>
            <p:nvPr/>
          </p:nvSpPr>
          <p:spPr>
            <a:xfrm>
              <a:off x="1377" y="3580649"/>
              <a:ext cx="484632" cy="371732"/>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sp>
          <p:nvSpPr>
            <p:cNvPr id="426" name="Rectangle 281"/>
            <p:cNvSpPr/>
            <p:nvPr/>
          </p:nvSpPr>
          <p:spPr>
            <a:xfrm>
              <a:off x="1377" y="3121154"/>
              <a:ext cx="484632" cy="371732"/>
            </a:xfrm>
            <a:prstGeom prst="rect">
              <a:avLst/>
            </a:prstGeom>
            <a:solidFill>
              <a:schemeClr val="tx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427" name="Rectangle 282"/>
            <p:cNvSpPr/>
            <p:nvPr/>
          </p:nvSpPr>
          <p:spPr>
            <a:xfrm>
              <a:off x="1377" y="2669293"/>
              <a:ext cx="484632" cy="371732"/>
            </a:xfrm>
            <a:prstGeom prst="rect">
              <a:avLst/>
            </a:prstGeom>
            <a:solidFill>
              <a:schemeClr val="tx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428" name="Rectangle 283"/>
            <p:cNvSpPr/>
            <p:nvPr/>
          </p:nvSpPr>
          <p:spPr>
            <a:xfrm>
              <a:off x="1377" y="2214254"/>
              <a:ext cx="484632" cy="371732"/>
            </a:xfrm>
            <a:prstGeom prst="rect">
              <a:avLst/>
            </a:prstGeom>
            <a:solidFill>
              <a:schemeClr val="tx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429" name="Rectangle 284"/>
            <p:cNvSpPr/>
            <p:nvPr/>
          </p:nvSpPr>
          <p:spPr>
            <a:xfrm>
              <a:off x="1377" y="1761728"/>
              <a:ext cx="484632" cy="371732"/>
            </a:xfrm>
            <a:prstGeom prst="rect">
              <a:avLst/>
            </a:prstGeom>
            <a:solidFill>
              <a:schemeClr val="tx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sp>
          <p:nvSpPr>
            <p:cNvPr id="430" name="Rectangle 285"/>
            <p:cNvSpPr/>
            <p:nvPr/>
          </p:nvSpPr>
          <p:spPr>
            <a:xfrm>
              <a:off x="1377" y="1307043"/>
              <a:ext cx="484632" cy="371732"/>
            </a:xfrm>
            <a:prstGeom prst="rect">
              <a:avLst/>
            </a:prstGeom>
            <a:solidFill>
              <a:schemeClr val="tx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grpSp>
          <p:nvGrpSpPr>
            <p:cNvPr id="431" name="Group 286"/>
            <p:cNvGrpSpPr>
              <a:grpSpLocks noChangeAspect="1"/>
            </p:cNvGrpSpPr>
            <p:nvPr/>
          </p:nvGrpSpPr>
          <p:grpSpPr>
            <a:xfrm>
              <a:off x="79025" y="3606622"/>
              <a:ext cx="319767" cy="320040"/>
              <a:chOff x="4576763" y="2493963"/>
              <a:chExt cx="1862137" cy="1863725"/>
            </a:xfrm>
            <a:solidFill>
              <a:schemeClr val="bg1"/>
            </a:solidFill>
          </p:grpSpPr>
          <p:sp>
            <p:nvSpPr>
              <p:cNvPr id="450" name="Freeform 5"/>
              <p:cNvSpPr>
                <a:spLocks noEditPoints="1"/>
              </p:cNvSpPr>
              <p:nvPr/>
            </p:nvSpPr>
            <p:spPr bwMode="auto">
              <a:xfrm>
                <a:off x="4576763" y="2493963"/>
                <a:ext cx="1862137" cy="1863725"/>
              </a:xfrm>
              <a:custGeom>
                <a:avLst/>
                <a:gdLst>
                  <a:gd name="T0" fmla="*/ 614 w 632"/>
                  <a:gd name="T1" fmla="*/ 299 h 633"/>
                  <a:gd name="T2" fmla="*/ 586 w 632"/>
                  <a:gd name="T3" fmla="*/ 299 h 633"/>
                  <a:gd name="T4" fmla="*/ 334 w 632"/>
                  <a:gd name="T5" fmla="*/ 48 h 633"/>
                  <a:gd name="T6" fmla="*/ 334 w 632"/>
                  <a:gd name="T7" fmla="*/ 18 h 633"/>
                  <a:gd name="T8" fmla="*/ 316 w 632"/>
                  <a:gd name="T9" fmla="*/ 0 h 633"/>
                  <a:gd name="T10" fmla="*/ 298 w 632"/>
                  <a:gd name="T11" fmla="*/ 18 h 633"/>
                  <a:gd name="T12" fmla="*/ 298 w 632"/>
                  <a:gd name="T13" fmla="*/ 48 h 633"/>
                  <a:gd name="T14" fmla="*/ 46 w 632"/>
                  <a:gd name="T15" fmla="*/ 299 h 633"/>
                  <a:gd name="T16" fmla="*/ 18 w 632"/>
                  <a:gd name="T17" fmla="*/ 299 h 633"/>
                  <a:gd name="T18" fmla="*/ 0 w 632"/>
                  <a:gd name="T19" fmla="*/ 317 h 633"/>
                  <a:gd name="T20" fmla="*/ 18 w 632"/>
                  <a:gd name="T21" fmla="*/ 335 h 633"/>
                  <a:gd name="T22" fmla="*/ 46 w 632"/>
                  <a:gd name="T23" fmla="*/ 335 h 633"/>
                  <a:gd name="T24" fmla="*/ 298 w 632"/>
                  <a:gd name="T25" fmla="*/ 587 h 633"/>
                  <a:gd name="T26" fmla="*/ 298 w 632"/>
                  <a:gd name="T27" fmla="*/ 615 h 633"/>
                  <a:gd name="T28" fmla="*/ 316 w 632"/>
                  <a:gd name="T29" fmla="*/ 633 h 633"/>
                  <a:gd name="T30" fmla="*/ 334 w 632"/>
                  <a:gd name="T31" fmla="*/ 615 h 633"/>
                  <a:gd name="T32" fmla="*/ 334 w 632"/>
                  <a:gd name="T33" fmla="*/ 587 h 633"/>
                  <a:gd name="T34" fmla="*/ 586 w 632"/>
                  <a:gd name="T35" fmla="*/ 335 h 633"/>
                  <a:gd name="T36" fmla="*/ 614 w 632"/>
                  <a:gd name="T37" fmla="*/ 335 h 633"/>
                  <a:gd name="T38" fmla="*/ 632 w 632"/>
                  <a:gd name="T39" fmla="*/ 317 h 633"/>
                  <a:gd name="T40" fmla="*/ 614 w 632"/>
                  <a:gd name="T41" fmla="*/ 299 h 633"/>
                  <a:gd name="T42" fmla="*/ 334 w 632"/>
                  <a:gd name="T43" fmla="*/ 559 h 633"/>
                  <a:gd name="T44" fmla="*/ 334 w 632"/>
                  <a:gd name="T45" fmla="*/ 531 h 633"/>
                  <a:gd name="T46" fmla="*/ 316 w 632"/>
                  <a:gd name="T47" fmla="*/ 513 h 633"/>
                  <a:gd name="T48" fmla="*/ 298 w 632"/>
                  <a:gd name="T49" fmla="*/ 531 h 633"/>
                  <a:gd name="T50" fmla="*/ 298 w 632"/>
                  <a:gd name="T51" fmla="*/ 559 h 633"/>
                  <a:gd name="T52" fmla="*/ 74 w 632"/>
                  <a:gd name="T53" fmla="*/ 335 h 633"/>
                  <a:gd name="T54" fmla="*/ 101 w 632"/>
                  <a:gd name="T55" fmla="*/ 335 h 633"/>
                  <a:gd name="T56" fmla="*/ 119 w 632"/>
                  <a:gd name="T57" fmla="*/ 317 h 633"/>
                  <a:gd name="T58" fmla="*/ 101 w 632"/>
                  <a:gd name="T59" fmla="*/ 299 h 633"/>
                  <a:gd name="T60" fmla="*/ 75 w 632"/>
                  <a:gd name="T61" fmla="*/ 299 h 633"/>
                  <a:gd name="T62" fmla="*/ 298 w 632"/>
                  <a:gd name="T63" fmla="*/ 76 h 633"/>
                  <a:gd name="T64" fmla="*/ 298 w 632"/>
                  <a:gd name="T65" fmla="*/ 102 h 633"/>
                  <a:gd name="T66" fmla="*/ 316 w 632"/>
                  <a:gd name="T67" fmla="*/ 120 h 633"/>
                  <a:gd name="T68" fmla="*/ 334 w 632"/>
                  <a:gd name="T69" fmla="*/ 102 h 633"/>
                  <a:gd name="T70" fmla="*/ 334 w 632"/>
                  <a:gd name="T71" fmla="*/ 76 h 633"/>
                  <a:gd name="T72" fmla="*/ 558 w 632"/>
                  <a:gd name="T73" fmla="*/ 299 h 633"/>
                  <a:gd name="T74" fmla="*/ 531 w 632"/>
                  <a:gd name="T75" fmla="*/ 299 h 633"/>
                  <a:gd name="T76" fmla="*/ 513 w 632"/>
                  <a:gd name="T77" fmla="*/ 317 h 633"/>
                  <a:gd name="T78" fmla="*/ 531 w 632"/>
                  <a:gd name="T79" fmla="*/ 335 h 633"/>
                  <a:gd name="T80" fmla="*/ 558 w 632"/>
                  <a:gd name="T81" fmla="*/ 335 h 633"/>
                  <a:gd name="T82" fmla="*/ 334 w 632"/>
                  <a:gd name="T83" fmla="*/ 559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2" h="633">
                    <a:moveTo>
                      <a:pt x="614" y="299"/>
                    </a:moveTo>
                    <a:cubicBezTo>
                      <a:pt x="586" y="299"/>
                      <a:pt x="586" y="299"/>
                      <a:pt x="586" y="299"/>
                    </a:cubicBezTo>
                    <a:cubicBezTo>
                      <a:pt x="576" y="164"/>
                      <a:pt x="469" y="57"/>
                      <a:pt x="334" y="48"/>
                    </a:cubicBezTo>
                    <a:cubicBezTo>
                      <a:pt x="334" y="18"/>
                      <a:pt x="334" y="18"/>
                      <a:pt x="334" y="18"/>
                    </a:cubicBezTo>
                    <a:cubicBezTo>
                      <a:pt x="334" y="9"/>
                      <a:pt x="326" y="0"/>
                      <a:pt x="316" y="0"/>
                    </a:cubicBezTo>
                    <a:cubicBezTo>
                      <a:pt x="306" y="0"/>
                      <a:pt x="298" y="9"/>
                      <a:pt x="298" y="18"/>
                    </a:cubicBezTo>
                    <a:cubicBezTo>
                      <a:pt x="298" y="48"/>
                      <a:pt x="298" y="48"/>
                      <a:pt x="298" y="48"/>
                    </a:cubicBezTo>
                    <a:cubicBezTo>
                      <a:pt x="164" y="57"/>
                      <a:pt x="56" y="164"/>
                      <a:pt x="46" y="299"/>
                    </a:cubicBezTo>
                    <a:cubicBezTo>
                      <a:pt x="18" y="299"/>
                      <a:pt x="18" y="299"/>
                      <a:pt x="18" y="299"/>
                    </a:cubicBezTo>
                    <a:cubicBezTo>
                      <a:pt x="8" y="299"/>
                      <a:pt x="0" y="307"/>
                      <a:pt x="0" y="317"/>
                    </a:cubicBezTo>
                    <a:cubicBezTo>
                      <a:pt x="0" y="327"/>
                      <a:pt x="8" y="335"/>
                      <a:pt x="18" y="335"/>
                    </a:cubicBezTo>
                    <a:cubicBezTo>
                      <a:pt x="46" y="335"/>
                      <a:pt x="46" y="335"/>
                      <a:pt x="46" y="335"/>
                    </a:cubicBezTo>
                    <a:cubicBezTo>
                      <a:pt x="55" y="470"/>
                      <a:pt x="163" y="578"/>
                      <a:pt x="298" y="587"/>
                    </a:cubicBezTo>
                    <a:cubicBezTo>
                      <a:pt x="298" y="615"/>
                      <a:pt x="298" y="615"/>
                      <a:pt x="298" y="615"/>
                    </a:cubicBezTo>
                    <a:cubicBezTo>
                      <a:pt x="298" y="625"/>
                      <a:pt x="306" y="633"/>
                      <a:pt x="316" y="633"/>
                    </a:cubicBezTo>
                    <a:cubicBezTo>
                      <a:pt x="326" y="633"/>
                      <a:pt x="334" y="625"/>
                      <a:pt x="334" y="615"/>
                    </a:cubicBezTo>
                    <a:cubicBezTo>
                      <a:pt x="334" y="587"/>
                      <a:pt x="334" y="587"/>
                      <a:pt x="334" y="587"/>
                    </a:cubicBezTo>
                    <a:cubicBezTo>
                      <a:pt x="469" y="578"/>
                      <a:pt x="577" y="470"/>
                      <a:pt x="586" y="335"/>
                    </a:cubicBezTo>
                    <a:cubicBezTo>
                      <a:pt x="614" y="335"/>
                      <a:pt x="614" y="335"/>
                      <a:pt x="614" y="335"/>
                    </a:cubicBezTo>
                    <a:cubicBezTo>
                      <a:pt x="624" y="335"/>
                      <a:pt x="632" y="327"/>
                      <a:pt x="632" y="317"/>
                    </a:cubicBezTo>
                    <a:cubicBezTo>
                      <a:pt x="632" y="307"/>
                      <a:pt x="624" y="299"/>
                      <a:pt x="614" y="299"/>
                    </a:cubicBezTo>
                    <a:close/>
                    <a:moveTo>
                      <a:pt x="334" y="559"/>
                    </a:moveTo>
                    <a:cubicBezTo>
                      <a:pt x="334" y="531"/>
                      <a:pt x="334" y="531"/>
                      <a:pt x="334" y="531"/>
                    </a:cubicBezTo>
                    <a:cubicBezTo>
                      <a:pt x="334" y="522"/>
                      <a:pt x="326" y="513"/>
                      <a:pt x="316" y="513"/>
                    </a:cubicBezTo>
                    <a:cubicBezTo>
                      <a:pt x="306" y="513"/>
                      <a:pt x="298" y="522"/>
                      <a:pt x="298" y="531"/>
                    </a:cubicBezTo>
                    <a:cubicBezTo>
                      <a:pt x="298" y="559"/>
                      <a:pt x="298" y="559"/>
                      <a:pt x="298" y="559"/>
                    </a:cubicBezTo>
                    <a:cubicBezTo>
                      <a:pt x="179" y="550"/>
                      <a:pt x="83" y="454"/>
                      <a:pt x="74" y="335"/>
                    </a:cubicBezTo>
                    <a:cubicBezTo>
                      <a:pt x="101" y="335"/>
                      <a:pt x="101" y="335"/>
                      <a:pt x="101" y="335"/>
                    </a:cubicBezTo>
                    <a:cubicBezTo>
                      <a:pt x="111" y="335"/>
                      <a:pt x="119" y="327"/>
                      <a:pt x="119" y="317"/>
                    </a:cubicBezTo>
                    <a:cubicBezTo>
                      <a:pt x="119" y="307"/>
                      <a:pt x="111" y="299"/>
                      <a:pt x="101" y="299"/>
                    </a:cubicBezTo>
                    <a:cubicBezTo>
                      <a:pt x="75" y="299"/>
                      <a:pt x="75" y="299"/>
                      <a:pt x="75" y="299"/>
                    </a:cubicBezTo>
                    <a:cubicBezTo>
                      <a:pt x="84" y="180"/>
                      <a:pt x="179" y="85"/>
                      <a:pt x="298" y="76"/>
                    </a:cubicBezTo>
                    <a:cubicBezTo>
                      <a:pt x="298" y="102"/>
                      <a:pt x="298" y="102"/>
                      <a:pt x="298" y="102"/>
                    </a:cubicBezTo>
                    <a:cubicBezTo>
                      <a:pt x="298" y="112"/>
                      <a:pt x="306" y="120"/>
                      <a:pt x="316" y="120"/>
                    </a:cubicBezTo>
                    <a:cubicBezTo>
                      <a:pt x="326" y="120"/>
                      <a:pt x="334" y="112"/>
                      <a:pt x="334" y="102"/>
                    </a:cubicBezTo>
                    <a:cubicBezTo>
                      <a:pt x="334" y="76"/>
                      <a:pt x="334" y="76"/>
                      <a:pt x="334" y="76"/>
                    </a:cubicBezTo>
                    <a:cubicBezTo>
                      <a:pt x="453" y="85"/>
                      <a:pt x="549" y="180"/>
                      <a:pt x="558" y="299"/>
                    </a:cubicBezTo>
                    <a:cubicBezTo>
                      <a:pt x="531" y="299"/>
                      <a:pt x="531" y="299"/>
                      <a:pt x="531" y="299"/>
                    </a:cubicBezTo>
                    <a:cubicBezTo>
                      <a:pt x="521" y="299"/>
                      <a:pt x="513" y="307"/>
                      <a:pt x="513" y="317"/>
                    </a:cubicBezTo>
                    <a:cubicBezTo>
                      <a:pt x="513" y="327"/>
                      <a:pt x="521" y="335"/>
                      <a:pt x="531" y="335"/>
                    </a:cubicBezTo>
                    <a:cubicBezTo>
                      <a:pt x="558" y="335"/>
                      <a:pt x="558" y="335"/>
                      <a:pt x="558" y="335"/>
                    </a:cubicBezTo>
                    <a:cubicBezTo>
                      <a:pt x="549" y="454"/>
                      <a:pt x="453" y="550"/>
                      <a:pt x="334" y="559"/>
                    </a:cubicBezTo>
                    <a:close/>
                  </a:path>
                </a:pathLst>
              </a:custGeom>
              <a:grpFill/>
              <a:ln>
                <a:noFill/>
              </a:ln>
              <a:extLs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S PGothic" charset="-128"/>
                  <a:ea typeface="MS PGothic" charset="-128"/>
                  <a:cs typeface="MS PGothic" charset="-128"/>
                </a:endParaRPr>
              </a:p>
            </p:txBody>
          </p:sp>
          <p:sp>
            <p:nvSpPr>
              <p:cNvPr id="451" name="Freeform 6"/>
              <p:cNvSpPr>
                <a:spLocks/>
              </p:cNvSpPr>
              <p:nvPr/>
            </p:nvSpPr>
            <p:spPr bwMode="auto">
              <a:xfrm>
                <a:off x="5057775" y="3214688"/>
                <a:ext cx="431800" cy="663575"/>
              </a:xfrm>
              <a:custGeom>
                <a:avLst/>
                <a:gdLst>
                  <a:gd name="T0" fmla="*/ 73 w 147"/>
                  <a:gd name="T1" fmla="*/ 0 h 225"/>
                  <a:gd name="T2" fmla="*/ 62 w 147"/>
                  <a:gd name="T3" fmla="*/ 25 h 225"/>
                  <a:gd name="T4" fmla="*/ 25 w 147"/>
                  <a:gd name="T5" fmla="*/ 9 h 225"/>
                  <a:gd name="T6" fmla="*/ 11 w 147"/>
                  <a:gd name="T7" fmla="*/ 15 h 225"/>
                  <a:gd name="T8" fmla="*/ 18 w 147"/>
                  <a:gd name="T9" fmla="*/ 29 h 225"/>
                  <a:gd name="T10" fmla="*/ 56 w 147"/>
                  <a:gd name="T11" fmla="*/ 46 h 225"/>
                  <a:gd name="T12" fmla="*/ 52 w 147"/>
                  <a:gd name="T13" fmla="*/ 79 h 225"/>
                  <a:gd name="T14" fmla="*/ 11 w 147"/>
                  <a:gd name="T15" fmla="*/ 79 h 225"/>
                  <a:gd name="T16" fmla="*/ 0 w 147"/>
                  <a:gd name="T17" fmla="*/ 90 h 225"/>
                  <a:gd name="T18" fmla="*/ 11 w 147"/>
                  <a:gd name="T19" fmla="*/ 101 h 225"/>
                  <a:gd name="T20" fmla="*/ 52 w 147"/>
                  <a:gd name="T21" fmla="*/ 101 h 225"/>
                  <a:gd name="T22" fmla="*/ 56 w 147"/>
                  <a:gd name="T23" fmla="*/ 134 h 225"/>
                  <a:gd name="T24" fmla="*/ 18 w 147"/>
                  <a:gd name="T25" fmla="*/ 151 h 225"/>
                  <a:gd name="T26" fmla="*/ 11 w 147"/>
                  <a:gd name="T27" fmla="*/ 166 h 225"/>
                  <a:gd name="T28" fmla="*/ 22 w 147"/>
                  <a:gd name="T29" fmla="*/ 173 h 225"/>
                  <a:gd name="T30" fmla="*/ 25 w 147"/>
                  <a:gd name="T31" fmla="*/ 172 h 225"/>
                  <a:gd name="T32" fmla="*/ 64 w 147"/>
                  <a:gd name="T33" fmla="*/ 155 h 225"/>
                  <a:gd name="T34" fmla="*/ 147 w 147"/>
                  <a:gd name="T35" fmla="*/ 225 h 225"/>
                  <a:gd name="T36" fmla="*/ 147 w 147"/>
                  <a:gd name="T37" fmla="*/ 20 h 225"/>
                  <a:gd name="T38" fmla="*/ 78 w 147"/>
                  <a:gd name="T39" fmla="*/ 4 h 225"/>
                  <a:gd name="T40" fmla="*/ 73 w 147"/>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25">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grpFill/>
              <a:ln>
                <a:noFill/>
              </a:ln>
              <a:extLs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S PGothic" charset="-128"/>
                  <a:ea typeface="MS PGothic" charset="-128"/>
                  <a:cs typeface="MS PGothic" charset="-128"/>
                </a:endParaRPr>
              </a:p>
            </p:txBody>
          </p:sp>
          <p:sp>
            <p:nvSpPr>
              <p:cNvPr id="452" name="Freeform 7"/>
              <p:cNvSpPr>
                <a:spLocks/>
              </p:cNvSpPr>
              <p:nvPr/>
            </p:nvSpPr>
            <p:spPr bwMode="auto">
              <a:xfrm>
                <a:off x="5527675" y="3214688"/>
                <a:ext cx="430212" cy="663575"/>
              </a:xfrm>
              <a:custGeom>
                <a:avLst/>
                <a:gdLst>
                  <a:gd name="T0" fmla="*/ 134 w 146"/>
                  <a:gd name="T1" fmla="*/ 101 h 225"/>
                  <a:gd name="T2" fmla="*/ 146 w 146"/>
                  <a:gd name="T3" fmla="*/ 90 h 225"/>
                  <a:gd name="T4" fmla="*/ 135 w 146"/>
                  <a:gd name="T5" fmla="*/ 79 h 225"/>
                  <a:gd name="T6" fmla="*/ 95 w 146"/>
                  <a:gd name="T7" fmla="*/ 79 h 225"/>
                  <a:gd name="T8" fmla="*/ 91 w 146"/>
                  <a:gd name="T9" fmla="*/ 46 h 225"/>
                  <a:gd name="T10" fmla="*/ 129 w 146"/>
                  <a:gd name="T11" fmla="*/ 29 h 225"/>
                  <a:gd name="T12" fmla="*/ 134 w 146"/>
                  <a:gd name="T13" fmla="*/ 15 h 225"/>
                  <a:gd name="T14" fmla="*/ 120 w 146"/>
                  <a:gd name="T15" fmla="*/ 9 h 225"/>
                  <a:gd name="T16" fmla="*/ 84 w 146"/>
                  <a:gd name="T17" fmla="*/ 23 h 225"/>
                  <a:gd name="T18" fmla="*/ 74 w 146"/>
                  <a:gd name="T19" fmla="*/ 0 h 225"/>
                  <a:gd name="T20" fmla="*/ 69 w 146"/>
                  <a:gd name="T21" fmla="*/ 4 h 225"/>
                  <a:gd name="T22" fmla="*/ 0 w 146"/>
                  <a:gd name="T23" fmla="*/ 20 h 225"/>
                  <a:gd name="T24" fmla="*/ 0 w 146"/>
                  <a:gd name="T25" fmla="*/ 225 h 225"/>
                  <a:gd name="T26" fmla="*/ 83 w 146"/>
                  <a:gd name="T27" fmla="*/ 156 h 225"/>
                  <a:gd name="T28" fmla="*/ 120 w 146"/>
                  <a:gd name="T29" fmla="*/ 172 h 225"/>
                  <a:gd name="T30" fmla="*/ 124 w 146"/>
                  <a:gd name="T31" fmla="*/ 173 h 225"/>
                  <a:gd name="T32" fmla="*/ 134 w 146"/>
                  <a:gd name="T33" fmla="*/ 166 h 225"/>
                  <a:gd name="T34" fmla="*/ 129 w 146"/>
                  <a:gd name="T35" fmla="*/ 151 h 225"/>
                  <a:gd name="T36" fmla="*/ 90 w 146"/>
                  <a:gd name="T37" fmla="*/ 135 h 225"/>
                  <a:gd name="T38" fmla="*/ 95 w 146"/>
                  <a:gd name="T39" fmla="*/ 101 h 225"/>
                  <a:gd name="T40" fmla="*/ 134 w 146"/>
                  <a:gd name="T41"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25">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grpFill/>
              <a:ln>
                <a:noFill/>
              </a:ln>
              <a:extLs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S PGothic" charset="-128"/>
                  <a:ea typeface="MS PGothic" charset="-128"/>
                  <a:cs typeface="MS PGothic" charset="-128"/>
                </a:endParaRPr>
              </a:p>
            </p:txBody>
          </p:sp>
          <p:sp>
            <p:nvSpPr>
              <p:cNvPr id="453" name="Freeform 8"/>
              <p:cNvSpPr>
                <a:spLocks/>
              </p:cNvSpPr>
              <p:nvPr/>
            </p:nvSpPr>
            <p:spPr bwMode="auto">
              <a:xfrm>
                <a:off x="5199063" y="2900363"/>
                <a:ext cx="614362" cy="338138"/>
              </a:xfrm>
              <a:custGeom>
                <a:avLst/>
                <a:gdLst>
                  <a:gd name="T0" fmla="*/ 179 w 209"/>
                  <a:gd name="T1" fmla="*/ 96 h 115"/>
                  <a:gd name="T2" fmla="*/ 156 w 209"/>
                  <a:gd name="T3" fmla="*/ 72 h 115"/>
                  <a:gd name="T4" fmla="*/ 185 w 209"/>
                  <a:gd name="T5" fmla="*/ 39 h 115"/>
                  <a:gd name="T6" fmla="*/ 189 w 209"/>
                  <a:gd name="T7" fmla="*/ 39 h 115"/>
                  <a:gd name="T8" fmla="*/ 209 w 209"/>
                  <a:gd name="T9" fmla="*/ 19 h 115"/>
                  <a:gd name="T10" fmla="*/ 189 w 209"/>
                  <a:gd name="T11" fmla="*/ 0 h 115"/>
                  <a:gd name="T12" fmla="*/ 170 w 209"/>
                  <a:gd name="T13" fmla="*/ 19 h 115"/>
                  <a:gd name="T14" fmla="*/ 172 w 209"/>
                  <a:gd name="T15" fmla="*/ 28 h 115"/>
                  <a:gd name="T16" fmla="*/ 142 w 209"/>
                  <a:gd name="T17" fmla="*/ 62 h 115"/>
                  <a:gd name="T18" fmla="*/ 106 w 209"/>
                  <a:gd name="T19" fmla="*/ 53 h 115"/>
                  <a:gd name="T20" fmla="*/ 67 w 209"/>
                  <a:gd name="T21" fmla="*/ 63 h 115"/>
                  <a:gd name="T22" fmla="*/ 37 w 209"/>
                  <a:gd name="T23" fmla="*/ 28 h 115"/>
                  <a:gd name="T24" fmla="*/ 39 w 209"/>
                  <a:gd name="T25" fmla="*/ 19 h 115"/>
                  <a:gd name="T26" fmla="*/ 19 w 209"/>
                  <a:gd name="T27" fmla="*/ 0 h 115"/>
                  <a:gd name="T28" fmla="*/ 0 w 209"/>
                  <a:gd name="T29" fmla="*/ 19 h 115"/>
                  <a:gd name="T30" fmla="*/ 19 w 209"/>
                  <a:gd name="T31" fmla="*/ 39 h 115"/>
                  <a:gd name="T32" fmla="*/ 24 w 209"/>
                  <a:gd name="T33" fmla="*/ 39 h 115"/>
                  <a:gd name="T34" fmla="*/ 52 w 209"/>
                  <a:gd name="T35" fmla="*/ 73 h 115"/>
                  <a:gd name="T36" fmla="*/ 33 w 209"/>
                  <a:gd name="T37" fmla="*/ 96 h 115"/>
                  <a:gd name="T38" fmla="*/ 37 w 209"/>
                  <a:gd name="T39" fmla="*/ 99 h 115"/>
                  <a:gd name="T40" fmla="*/ 106 w 209"/>
                  <a:gd name="T41" fmla="*/ 115 h 115"/>
                  <a:gd name="T42" fmla="*/ 174 w 209"/>
                  <a:gd name="T43" fmla="*/ 99 h 115"/>
                  <a:gd name="T44" fmla="*/ 179 w 209"/>
                  <a:gd name="T4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79" y="96"/>
                    </a:move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lose/>
                  </a:path>
                </a:pathLst>
              </a:custGeom>
              <a:grpFill/>
              <a:ln>
                <a:noFill/>
              </a:ln>
              <a:extLs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S PGothic" charset="-128"/>
                  <a:ea typeface="MS PGothic" charset="-128"/>
                  <a:cs typeface="MS PGothic" charset="-128"/>
                </a:endParaRPr>
              </a:p>
            </p:txBody>
          </p:sp>
        </p:grpSp>
        <p:sp>
          <p:nvSpPr>
            <p:cNvPr id="432" name="Freeform 287"/>
            <p:cNvSpPr>
              <a:spLocks noChangeAspect="1"/>
            </p:cNvSpPr>
            <p:nvPr/>
          </p:nvSpPr>
          <p:spPr>
            <a:xfrm>
              <a:off x="54969" y="1383118"/>
              <a:ext cx="394036" cy="256032"/>
            </a:xfrm>
            <a:custGeom>
              <a:avLst/>
              <a:gdLst>
                <a:gd name="connsiteX0" fmla="*/ 1769366 w 4254986"/>
                <a:gd name="connsiteY0" fmla="*/ 2603274 h 2764753"/>
                <a:gd name="connsiteX1" fmla="*/ 1750759 w 4254986"/>
                <a:gd name="connsiteY1" fmla="*/ 2610982 h 2764753"/>
                <a:gd name="connsiteX2" fmla="*/ 1743051 w 4254986"/>
                <a:gd name="connsiteY2" fmla="*/ 2629589 h 2764753"/>
                <a:gd name="connsiteX3" fmla="*/ 1750759 w 4254986"/>
                <a:gd name="connsiteY3" fmla="*/ 2648196 h 2764753"/>
                <a:gd name="connsiteX4" fmla="*/ 1769366 w 4254986"/>
                <a:gd name="connsiteY4" fmla="*/ 2655903 h 2764753"/>
                <a:gd name="connsiteX5" fmla="*/ 1899616 w 4254986"/>
                <a:gd name="connsiteY5" fmla="*/ 2655904 h 2764753"/>
                <a:gd name="connsiteX6" fmla="*/ 1925931 w 4254986"/>
                <a:gd name="connsiteY6" fmla="*/ 2629589 h 2764753"/>
                <a:gd name="connsiteX7" fmla="*/ 1925932 w 4254986"/>
                <a:gd name="connsiteY7" fmla="*/ 2629589 h 2764753"/>
                <a:gd name="connsiteX8" fmla="*/ 1899617 w 4254986"/>
                <a:gd name="connsiteY8" fmla="*/ 2603274 h 2764753"/>
                <a:gd name="connsiteX9" fmla="*/ 2576334 w 4254986"/>
                <a:gd name="connsiteY9" fmla="*/ 2447801 h 2764753"/>
                <a:gd name="connsiteX10" fmla="*/ 2557727 w 4254986"/>
                <a:gd name="connsiteY10" fmla="*/ 2455509 h 2764753"/>
                <a:gd name="connsiteX11" fmla="*/ 2550019 w 4254986"/>
                <a:gd name="connsiteY11" fmla="*/ 2474116 h 2764753"/>
                <a:gd name="connsiteX12" fmla="*/ 2557727 w 4254986"/>
                <a:gd name="connsiteY12" fmla="*/ 2492723 h 2764753"/>
                <a:gd name="connsiteX13" fmla="*/ 2576334 w 4254986"/>
                <a:gd name="connsiteY13" fmla="*/ 2500430 h 2764753"/>
                <a:gd name="connsiteX14" fmla="*/ 2706584 w 4254986"/>
                <a:gd name="connsiteY14" fmla="*/ 2500431 h 2764753"/>
                <a:gd name="connsiteX15" fmla="*/ 2732899 w 4254986"/>
                <a:gd name="connsiteY15" fmla="*/ 2474116 h 2764753"/>
                <a:gd name="connsiteX16" fmla="*/ 2732900 w 4254986"/>
                <a:gd name="connsiteY16" fmla="*/ 2474116 h 2764753"/>
                <a:gd name="connsiteX17" fmla="*/ 2706585 w 4254986"/>
                <a:gd name="connsiteY17" fmla="*/ 2447801 h 2764753"/>
                <a:gd name="connsiteX18" fmla="*/ 3400745 w 4254986"/>
                <a:gd name="connsiteY18" fmla="*/ 2169501 h 2764753"/>
                <a:gd name="connsiteX19" fmla="*/ 4254986 w 4254986"/>
                <a:gd name="connsiteY19" fmla="*/ 2169501 h 2764753"/>
                <a:gd name="connsiteX20" fmla="*/ 4254986 w 4254986"/>
                <a:gd name="connsiteY20" fmla="*/ 2329521 h 2764753"/>
                <a:gd name="connsiteX21" fmla="*/ 4094966 w 4254986"/>
                <a:gd name="connsiteY21" fmla="*/ 2489541 h 2764753"/>
                <a:gd name="connsiteX22" fmla="*/ 3400745 w 4254986"/>
                <a:gd name="connsiteY22" fmla="*/ 2489541 h 2764753"/>
                <a:gd name="connsiteX23" fmla="*/ 0 w 4254986"/>
                <a:gd name="connsiteY23" fmla="*/ 2169501 h 2764753"/>
                <a:gd name="connsiteX24" fmla="*/ 1343543 w 4254986"/>
                <a:gd name="connsiteY24" fmla="*/ 2169501 h 2764753"/>
                <a:gd name="connsiteX25" fmla="*/ 1343543 w 4254986"/>
                <a:gd name="connsiteY25" fmla="*/ 2489541 h 2764753"/>
                <a:gd name="connsiteX26" fmla="*/ 160020 w 4254986"/>
                <a:gd name="connsiteY26" fmla="*/ 2489541 h 2764753"/>
                <a:gd name="connsiteX27" fmla="*/ 0 w 4254986"/>
                <a:gd name="connsiteY27" fmla="*/ 2329521 h 2764753"/>
                <a:gd name="connsiteX28" fmla="*/ 1499438 w 4254986"/>
                <a:gd name="connsiteY28" fmla="*/ 1527942 h 2764753"/>
                <a:gd name="connsiteX29" fmla="*/ 1499438 w 4254986"/>
                <a:gd name="connsiteY29" fmla="*/ 2494424 h 2764753"/>
                <a:gd name="connsiteX30" fmla="*/ 2175541 w 4254986"/>
                <a:gd name="connsiteY30" fmla="*/ 2494424 h 2764753"/>
                <a:gd name="connsiteX31" fmla="*/ 2175541 w 4254986"/>
                <a:gd name="connsiteY31" fmla="*/ 1527942 h 2764753"/>
                <a:gd name="connsiteX32" fmla="*/ 1779248 w 4254986"/>
                <a:gd name="connsiteY32" fmla="*/ 1365065 h 2764753"/>
                <a:gd name="connsiteX33" fmla="*/ 1760641 w 4254986"/>
                <a:gd name="connsiteY33" fmla="*/ 1372773 h 2764753"/>
                <a:gd name="connsiteX34" fmla="*/ 1752933 w 4254986"/>
                <a:gd name="connsiteY34" fmla="*/ 1391380 h 2764753"/>
                <a:gd name="connsiteX35" fmla="*/ 1760641 w 4254986"/>
                <a:gd name="connsiteY35" fmla="*/ 1409986 h 2764753"/>
                <a:gd name="connsiteX36" fmla="*/ 1779248 w 4254986"/>
                <a:gd name="connsiteY36" fmla="*/ 1417694 h 2764753"/>
                <a:gd name="connsiteX37" fmla="*/ 1909498 w 4254986"/>
                <a:gd name="connsiteY37" fmla="*/ 1417695 h 2764753"/>
                <a:gd name="connsiteX38" fmla="*/ 1935813 w 4254986"/>
                <a:gd name="connsiteY38" fmla="*/ 1391380 h 2764753"/>
                <a:gd name="connsiteX39" fmla="*/ 1935814 w 4254986"/>
                <a:gd name="connsiteY39" fmla="*/ 1391380 h 2764753"/>
                <a:gd name="connsiteX40" fmla="*/ 1909499 w 4254986"/>
                <a:gd name="connsiteY40" fmla="*/ 1365065 h 2764753"/>
                <a:gd name="connsiteX41" fmla="*/ 1550057 w 4254986"/>
                <a:gd name="connsiteY41" fmla="*/ 1272837 h 2764753"/>
                <a:gd name="connsiteX42" fmla="*/ 2135455 w 4254986"/>
                <a:gd name="connsiteY42" fmla="*/ 1272837 h 2764753"/>
                <a:gd name="connsiteX43" fmla="*/ 2281809 w 4254986"/>
                <a:gd name="connsiteY43" fmla="*/ 1419191 h 2764753"/>
                <a:gd name="connsiteX44" fmla="*/ 2281809 w 4254986"/>
                <a:gd name="connsiteY44" fmla="*/ 2618399 h 2764753"/>
                <a:gd name="connsiteX45" fmla="*/ 2135455 w 4254986"/>
                <a:gd name="connsiteY45" fmla="*/ 2764753 h 2764753"/>
                <a:gd name="connsiteX46" fmla="*/ 1550057 w 4254986"/>
                <a:gd name="connsiteY46" fmla="*/ 2764753 h 2764753"/>
                <a:gd name="connsiteX47" fmla="*/ 1403703 w 4254986"/>
                <a:gd name="connsiteY47" fmla="*/ 2618399 h 2764753"/>
                <a:gd name="connsiteX48" fmla="*/ 1403703 w 4254986"/>
                <a:gd name="connsiteY48" fmla="*/ 1419191 h 2764753"/>
                <a:gd name="connsiteX49" fmla="*/ 1550057 w 4254986"/>
                <a:gd name="connsiteY49" fmla="*/ 1272837 h 2764753"/>
                <a:gd name="connsiteX50" fmla="*/ 2630299 w 4254986"/>
                <a:gd name="connsiteY50" fmla="*/ 594193 h 2764753"/>
                <a:gd name="connsiteX51" fmla="*/ 2568197 w 4254986"/>
                <a:gd name="connsiteY51" fmla="*/ 656626 h 2764753"/>
                <a:gd name="connsiteX52" fmla="*/ 2630299 w 4254986"/>
                <a:gd name="connsiteY52" fmla="*/ 719059 h 2764753"/>
                <a:gd name="connsiteX53" fmla="*/ 2692401 w 4254986"/>
                <a:gd name="connsiteY53" fmla="*/ 656626 h 2764753"/>
                <a:gd name="connsiteX54" fmla="*/ 2630299 w 4254986"/>
                <a:gd name="connsiteY54" fmla="*/ 594193 h 2764753"/>
                <a:gd name="connsiteX55" fmla="*/ 2092881 w 4254986"/>
                <a:gd name="connsiteY55" fmla="*/ 533096 h 2764753"/>
                <a:gd name="connsiteX56" fmla="*/ 3167717 w 4254986"/>
                <a:gd name="connsiteY56" fmla="*/ 533096 h 2764753"/>
                <a:gd name="connsiteX57" fmla="*/ 3346188 w 4254986"/>
                <a:gd name="connsiteY57" fmla="*/ 711567 h 2764753"/>
                <a:gd name="connsiteX58" fmla="*/ 3346188 w 4254986"/>
                <a:gd name="connsiteY58" fmla="*/ 2400548 h 2764753"/>
                <a:gd name="connsiteX59" fmla="*/ 3167717 w 4254986"/>
                <a:gd name="connsiteY59" fmla="*/ 2579019 h 2764753"/>
                <a:gd name="connsiteX60" fmla="*/ 2338849 w 4254986"/>
                <a:gd name="connsiteY60" fmla="*/ 2579019 h 2764753"/>
                <a:gd name="connsiteX61" fmla="*/ 2338849 w 4254986"/>
                <a:gd name="connsiteY61" fmla="*/ 2369211 h 2764753"/>
                <a:gd name="connsiteX62" fmla="*/ 3243038 w 4254986"/>
                <a:gd name="connsiteY62" fmla="*/ 2369211 h 2764753"/>
                <a:gd name="connsiteX63" fmla="*/ 3243038 w 4254986"/>
                <a:gd name="connsiteY63" fmla="*/ 780154 h 2764753"/>
                <a:gd name="connsiteX64" fmla="*/ 2039880 w 4254986"/>
                <a:gd name="connsiteY64" fmla="*/ 780154 h 2764753"/>
                <a:gd name="connsiteX65" fmla="*/ 2039880 w 4254986"/>
                <a:gd name="connsiteY65" fmla="*/ 1212135 h 2764753"/>
                <a:gd name="connsiteX66" fmla="*/ 1914410 w 4254986"/>
                <a:gd name="connsiteY66" fmla="*/ 1212135 h 2764753"/>
                <a:gd name="connsiteX67" fmla="*/ 1914410 w 4254986"/>
                <a:gd name="connsiteY67" fmla="*/ 711567 h 2764753"/>
                <a:gd name="connsiteX68" fmla="*/ 2092881 w 4254986"/>
                <a:gd name="connsiteY68" fmla="*/ 533096 h 2764753"/>
                <a:gd name="connsiteX69" fmla="*/ 2137427 w 4254986"/>
                <a:gd name="connsiteY69" fmla="*/ 42731 h 2764753"/>
                <a:gd name="connsiteX70" fmla="*/ 2068847 w 4254986"/>
                <a:gd name="connsiteY70" fmla="*/ 111311 h 2764753"/>
                <a:gd name="connsiteX71" fmla="*/ 2137427 w 4254986"/>
                <a:gd name="connsiteY71" fmla="*/ 179891 h 2764753"/>
                <a:gd name="connsiteX72" fmla="*/ 2206007 w 4254986"/>
                <a:gd name="connsiteY72" fmla="*/ 111311 h 2764753"/>
                <a:gd name="connsiteX73" fmla="*/ 2137427 w 4254986"/>
                <a:gd name="connsiteY73" fmla="*/ 42731 h 2764753"/>
                <a:gd name="connsiteX74" fmla="*/ 805841 w 4254986"/>
                <a:gd name="connsiteY74" fmla="*/ 0 h 2764753"/>
                <a:gd name="connsiteX75" fmla="*/ 3469014 w 4254986"/>
                <a:gd name="connsiteY75" fmla="*/ 0 h 2764753"/>
                <a:gd name="connsiteX76" fmla="*/ 3641374 w 4254986"/>
                <a:gd name="connsiteY76" fmla="*/ 172360 h 2764753"/>
                <a:gd name="connsiteX77" fmla="*/ 3641374 w 4254986"/>
                <a:gd name="connsiteY77" fmla="*/ 2054345 h 2764753"/>
                <a:gd name="connsiteX78" fmla="*/ 3400745 w 4254986"/>
                <a:gd name="connsiteY78" fmla="*/ 2054345 h 2764753"/>
                <a:gd name="connsiteX79" fmla="*/ 3400745 w 4254986"/>
                <a:gd name="connsiteY79" fmla="*/ 1849810 h 2764753"/>
                <a:gd name="connsiteX80" fmla="*/ 3436836 w 4254986"/>
                <a:gd name="connsiteY80" fmla="*/ 1849810 h 2764753"/>
                <a:gd name="connsiteX81" fmla="*/ 3436836 w 4254986"/>
                <a:gd name="connsiteY81" fmla="*/ 225546 h 2764753"/>
                <a:gd name="connsiteX82" fmla="*/ 858830 w 4254986"/>
                <a:gd name="connsiteY82" fmla="*/ 225546 h 2764753"/>
                <a:gd name="connsiteX83" fmla="*/ 858830 w 4254986"/>
                <a:gd name="connsiteY83" fmla="*/ 1849810 h 2764753"/>
                <a:gd name="connsiteX84" fmla="*/ 1343543 w 4254986"/>
                <a:gd name="connsiteY84" fmla="*/ 1849810 h 2764753"/>
                <a:gd name="connsiteX85" fmla="*/ 1343543 w 4254986"/>
                <a:gd name="connsiteY85" fmla="*/ 2054345 h 2764753"/>
                <a:gd name="connsiteX86" fmla="*/ 633481 w 4254986"/>
                <a:gd name="connsiteY86" fmla="*/ 2054345 h 2764753"/>
                <a:gd name="connsiteX87" fmla="*/ 633481 w 4254986"/>
                <a:gd name="connsiteY87" fmla="*/ 172360 h 2764753"/>
                <a:gd name="connsiteX88" fmla="*/ 805841 w 4254986"/>
                <a:gd name="connsiteY88" fmla="*/ 0 h 276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254986" h="2764753">
                  <a:moveTo>
                    <a:pt x="1769366" y="2603274"/>
                  </a:moveTo>
                  <a:cubicBezTo>
                    <a:pt x="1762100" y="2603274"/>
                    <a:pt x="1755521" y="2606220"/>
                    <a:pt x="1750759" y="2610982"/>
                  </a:cubicBezTo>
                  <a:lnTo>
                    <a:pt x="1743051" y="2629589"/>
                  </a:lnTo>
                  <a:lnTo>
                    <a:pt x="1750759" y="2648196"/>
                  </a:lnTo>
                  <a:cubicBezTo>
                    <a:pt x="1755521" y="2652958"/>
                    <a:pt x="1762100" y="2655903"/>
                    <a:pt x="1769366" y="2655903"/>
                  </a:cubicBezTo>
                  <a:lnTo>
                    <a:pt x="1899616" y="2655904"/>
                  </a:lnTo>
                  <a:cubicBezTo>
                    <a:pt x="1914149" y="2655904"/>
                    <a:pt x="1925931" y="2644122"/>
                    <a:pt x="1925931" y="2629589"/>
                  </a:cubicBezTo>
                  <a:lnTo>
                    <a:pt x="1925932" y="2629589"/>
                  </a:lnTo>
                  <a:cubicBezTo>
                    <a:pt x="1925932" y="2615056"/>
                    <a:pt x="1914150" y="2603274"/>
                    <a:pt x="1899617" y="2603274"/>
                  </a:cubicBezTo>
                  <a:close/>
                  <a:moveTo>
                    <a:pt x="2576334" y="2447801"/>
                  </a:moveTo>
                  <a:cubicBezTo>
                    <a:pt x="2569068" y="2447801"/>
                    <a:pt x="2562489" y="2450747"/>
                    <a:pt x="2557727" y="2455509"/>
                  </a:cubicBezTo>
                  <a:lnTo>
                    <a:pt x="2550019" y="2474116"/>
                  </a:lnTo>
                  <a:lnTo>
                    <a:pt x="2557727" y="2492723"/>
                  </a:lnTo>
                  <a:cubicBezTo>
                    <a:pt x="2562489" y="2497485"/>
                    <a:pt x="2569068" y="2500430"/>
                    <a:pt x="2576334" y="2500430"/>
                  </a:cubicBezTo>
                  <a:lnTo>
                    <a:pt x="2706584" y="2500431"/>
                  </a:lnTo>
                  <a:cubicBezTo>
                    <a:pt x="2721117" y="2500431"/>
                    <a:pt x="2732899" y="2488649"/>
                    <a:pt x="2732899" y="2474116"/>
                  </a:cubicBezTo>
                  <a:lnTo>
                    <a:pt x="2732900" y="2474116"/>
                  </a:lnTo>
                  <a:cubicBezTo>
                    <a:pt x="2732900" y="2459583"/>
                    <a:pt x="2721118" y="2447801"/>
                    <a:pt x="2706585" y="2447801"/>
                  </a:cubicBezTo>
                  <a:close/>
                  <a:moveTo>
                    <a:pt x="3400745" y="2169501"/>
                  </a:moveTo>
                  <a:lnTo>
                    <a:pt x="4254986" y="2169501"/>
                  </a:lnTo>
                  <a:lnTo>
                    <a:pt x="4254986" y="2329521"/>
                  </a:lnTo>
                  <a:cubicBezTo>
                    <a:pt x="4254986" y="2417898"/>
                    <a:pt x="4183343" y="2489541"/>
                    <a:pt x="4094966" y="2489541"/>
                  </a:cubicBezTo>
                  <a:lnTo>
                    <a:pt x="3400745" y="2489541"/>
                  </a:lnTo>
                  <a:close/>
                  <a:moveTo>
                    <a:pt x="0" y="2169501"/>
                  </a:moveTo>
                  <a:lnTo>
                    <a:pt x="1343543" y="2169501"/>
                  </a:lnTo>
                  <a:lnTo>
                    <a:pt x="1343543" y="2489541"/>
                  </a:lnTo>
                  <a:lnTo>
                    <a:pt x="160020" y="2489541"/>
                  </a:lnTo>
                  <a:cubicBezTo>
                    <a:pt x="71643" y="2489541"/>
                    <a:pt x="0" y="2417898"/>
                    <a:pt x="0" y="2329521"/>
                  </a:cubicBezTo>
                  <a:close/>
                  <a:moveTo>
                    <a:pt x="1499438" y="1527942"/>
                  </a:moveTo>
                  <a:lnTo>
                    <a:pt x="1499438" y="2494424"/>
                  </a:lnTo>
                  <a:lnTo>
                    <a:pt x="2175541" y="2494424"/>
                  </a:lnTo>
                  <a:lnTo>
                    <a:pt x="2175541" y="1527942"/>
                  </a:lnTo>
                  <a:close/>
                  <a:moveTo>
                    <a:pt x="1779248" y="1365065"/>
                  </a:moveTo>
                  <a:cubicBezTo>
                    <a:pt x="1771982" y="1365065"/>
                    <a:pt x="1765403" y="1368011"/>
                    <a:pt x="1760641" y="1372773"/>
                  </a:cubicBezTo>
                  <a:lnTo>
                    <a:pt x="1752933" y="1391380"/>
                  </a:lnTo>
                  <a:lnTo>
                    <a:pt x="1760641" y="1409986"/>
                  </a:lnTo>
                  <a:cubicBezTo>
                    <a:pt x="1765403" y="1414749"/>
                    <a:pt x="1771982" y="1417694"/>
                    <a:pt x="1779248" y="1417694"/>
                  </a:cubicBezTo>
                  <a:lnTo>
                    <a:pt x="1909498" y="1417695"/>
                  </a:lnTo>
                  <a:cubicBezTo>
                    <a:pt x="1924031" y="1417695"/>
                    <a:pt x="1935813" y="1405913"/>
                    <a:pt x="1935813" y="1391380"/>
                  </a:cubicBezTo>
                  <a:lnTo>
                    <a:pt x="1935814" y="1391380"/>
                  </a:lnTo>
                  <a:cubicBezTo>
                    <a:pt x="1935814" y="1376847"/>
                    <a:pt x="1924032" y="1365065"/>
                    <a:pt x="1909499" y="1365065"/>
                  </a:cubicBezTo>
                  <a:close/>
                  <a:moveTo>
                    <a:pt x="1550057" y="1272837"/>
                  </a:moveTo>
                  <a:lnTo>
                    <a:pt x="2135455" y="1272837"/>
                  </a:lnTo>
                  <a:cubicBezTo>
                    <a:pt x="2216284" y="1272837"/>
                    <a:pt x="2281809" y="1338362"/>
                    <a:pt x="2281809" y="1419191"/>
                  </a:cubicBezTo>
                  <a:lnTo>
                    <a:pt x="2281809" y="2618399"/>
                  </a:lnTo>
                  <a:cubicBezTo>
                    <a:pt x="2281809" y="2699228"/>
                    <a:pt x="2216284" y="2764753"/>
                    <a:pt x="2135455" y="2764753"/>
                  </a:cubicBezTo>
                  <a:lnTo>
                    <a:pt x="1550057" y="2764753"/>
                  </a:lnTo>
                  <a:cubicBezTo>
                    <a:pt x="1469228" y="2764753"/>
                    <a:pt x="1403703" y="2699228"/>
                    <a:pt x="1403703" y="2618399"/>
                  </a:cubicBezTo>
                  <a:lnTo>
                    <a:pt x="1403703" y="1419191"/>
                  </a:lnTo>
                  <a:cubicBezTo>
                    <a:pt x="1403703" y="1338362"/>
                    <a:pt x="1469228" y="1272837"/>
                    <a:pt x="1550057" y="1272837"/>
                  </a:cubicBezTo>
                  <a:close/>
                  <a:moveTo>
                    <a:pt x="2630299" y="594193"/>
                  </a:moveTo>
                  <a:cubicBezTo>
                    <a:pt x="2596001" y="594193"/>
                    <a:pt x="2568197" y="622145"/>
                    <a:pt x="2568197" y="656626"/>
                  </a:cubicBezTo>
                  <a:cubicBezTo>
                    <a:pt x="2568197" y="691107"/>
                    <a:pt x="2596001" y="719059"/>
                    <a:pt x="2630299" y="719059"/>
                  </a:cubicBezTo>
                  <a:cubicBezTo>
                    <a:pt x="2664597" y="719059"/>
                    <a:pt x="2692401" y="691107"/>
                    <a:pt x="2692401" y="656626"/>
                  </a:cubicBezTo>
                  <a:cubicBezTo>
                    <a:pt x="2692401" y="622145"/>
                    <a:pt x="2664597" y="594193"/>
                    <a:pt x="2630299" y="594193"/>
                  </a:cubicBezTo>
                  <a:close/>
                  <a:moveTo>
                    <a:pt x="2092881" y="533096"/>
                  </a:moveTo>
                  <a:lnTo>
                    <a:pt x="3167717" y="533096"/>
                  </a:lnTo>
                  <a:cubicBezTo>
                    <a:pt x="3266284" y="533096"/>
                    <a:pt x="3346188" y="613000"/>
                    <a:pt x="3346188" y="711567"/>
                  </a:cubicBezTo>
                  <a:lnTo>
                    <a:pt x="3346188" y="2400548"/>
                  </a:lnTo>
                  <a:cubicBezTo>
                    <a:pt x="3346188" y="2499115"/>
                    <a:pt x="3266284" y="2579019"/>
                    <a:pt x="3167717" y="2579019"/>
                  </a:cubicBezTo>
                  <a:lnTo>
                    <a:pt x="2338849" y="2579019"/>
                  </a:lnTo>
                  <a:lnTo>
                    <a:pt x="2338849" y="2369211"/>
                  </a:lnTo>
                  <a:lnTo>
                    <a:pt x="3243038" y="2369211"/>
                  </a:lnTo>
                  <a:lnTo>
                    <a:pt x="3243038" y="780154"/>
                  </a:lnTo>
                  <a:lnTo>
                    <a:pt x="2039880" y="780154"/>
                  </a:lnTo>
                  <a:lnTo>
                    <a:pt x="2039880" y="1212135"/>
                  </a:lnTo>
                  <a:lnTo>
                    <a:pt x="1914410" y="1212135"/>
                  </a:lnTo>
                  <a:lnTo>
                    <a:pt x="1914410" y="711567"/>
                  </a:lnTo>
                  <a:cubicBezTo>
                    <a:pt x="1914410" y="613000"/>
                    <a:pt x="1994314" y="533096"/>
                    <a:pt x="2092881" y="533096"/>
                  </a:cubicBezTo>
                  <a:close/>
                  <a:moveTo>
                    <a:pt x="2137427" y="42731"/>
                  </a:moveTo>
                  <a:cubicBezTo>
                    <a:pt x="2099551" y="42731"/>
                    <a:pt x="2068847" y="73435"/>
                    <a:pt x="2068847" y="111311"/>
                  </a:cubicBezTo>
                  <a:cubicBezTo>
                    <a:pt x="2068847" y="149187"/>
                    <a:pt x="2099551" y="179891"/>
                    <a:pt x="2137427" y="179891"/>
                  </a:cubicBezTo>
                  <a:cubicBezTo>
                    <a:pt x="2175303" y="179891"/>
                    <a:pt x="2206007" y="149187"/>
                    <a:pt x="2206007" y="111311"/>
                  </a:cubicBezTo>
                  <a:cubicBezTo>
                    <a:pt x="2206007" y="73435"/>
                    <a:pt x="2175303" y="42731"/>
                    <a:pt x="2137427" y="42731"/>
                  </a:cubicBezTo>
                  <a:close/>
                  <a:moveTo>
                    <a:pt x="805841" y="0"/>
                  </a:moveTo>
                  <a:lnTo>
                    <a:pt x="3469014" y="0"/>
                  </a:lnTo>
                  <a:cubicBezTo>
                    <a:pt x="3564206" y="0"/>
                    <a:pt x="3641374" y="77168"/>
                    <a:pt x="3641374" y="172360"/>
                  </a:cubicBezTo>
                  <a:lnTo>
                    <a:pt x="3641374" y="2054345"/>
                  </a:lnTo>
                  <a:lnTo>
                    <a:pt x="3400745" y="2054345"/>
                  </a:lnTo>
                  <a:lnTo>
                    <a:pt x="3400745" y="1849810"/>
                  </a:lnTo>
                  <a:lnTo>
                    <a:pt x="3436836" y="1849810"/>
                  </a:lnTo>
                  <a:lnTo>
                    <a:pt x="3436836" y="225546"/>
                  </a:lnTo>
                  <a:lnTo>
                    <a:pt x="858830" y="225546"/>
                  </a:lnTo>
                  <a:lnTo>
                    <a:pt x="858830" y="1849810"/>
                  </a:lnTo>
                  <a:lnTo>
                    <a:pt x="1343543" y="1849810"/>
                  </a:lnTo>
                  <a:lnTo>
                    <a:pt x="1343543" y="2054345"/>
                  </a:lnTo>
                  <a:lnTo>
                    <a:pt x="633481" y="2054345"/>
                  </a:lnTo>
                  <a:lnTo>
                    <a:pt x="633481" y="172360"/>
                  </a:lnTo>
                  <a:cubicBezTo>
                    <a:pt x="633481" y="77168"/>
                    <a:pt x="710649" y="0"/>
                    <a:pt x="805841" y="0"/>
                  </a:cubicBezTo>
                  <a:close/>
                </a:path>
              </a:pathLst>
            </a:custGeom>
            <a:solidFill>
              <a:schemeClr val="bg1"/>
            </a:solidFill>
            <a:ln w="25400" cap="flat" cmpd="sng" algn="ctr">
              <a:noFill/>
              <a:prstDash val="solid"/>
            </a:ln>
            <a:effectLst/>
          </p:spPr>
          <p:txBody>
            <a:bodyPr lIns="91420" tIns="45710" rIns="91420" bIns="45710" rtlCol="0" anchor="ctr"/>
            <a:lstStyle/>
            <a:p>
              <a:pPr algn="ctr" defTabSz="456706"/>
              <a:endParaRPr lang="en-US" kern="0">
                <a:solidFill>
                  <a:schemeClr val="tx2">
                    <a:lumMod val="50000"/>
                  </a:schemeClr>
                </a:solidFill>
                <a:latin typeface="MS PGothic" charset="-128"/>
                <a:ea typeface="MS PGothic" charset="-128"/>
                <a:cs typeface="MS PGothic" charset="-128"/>
              </a:endParaRPr>
            </a:p>
          </p:txBody>
        </p:sp>
        <p:grpSp>
          <p:nvGrpSpPr>
            <p:cNvPr id="433" name="Group 288"/>
            <p:cNvGrpSpPr>
              <a:grpSpLocks noChangeAspect="1"/>
            </p:cNvGrpSpPr>
            <p:nvPr/>
          </p:nvGrpSpPr>
          <p:grpSpPr>
            <a:xfrm>
              <a:off x="92064" y="2278869"/>
              <a:ext cx="303544" cy="256032"/>
              <a:chOff x="5751513" y="4102100"/>
              <a:chExt cx="547688" cy="461963"/>
            </a:xfrm>
            <a:solidFill>
              <a:schemeClr val="bg1"/>
            </a:solidFill>
            <a:effectLst/>
          </p:grpSpPr>
          <p:sp>
            <p:nvSpPr>
              <p:cNvPr id="447" name="Freeform 235"/>
              <p:cNvSpPr>
                <a:spLocks/>
              </p:cNvSpPr>
              <p:nvPr/>
            </p:nvSpPr>
            <p:spPr bwMode="auto">
              <a:xfrm>
                <a:off x="6034088" y="4291013"/>
                <a:ext cx="146050" cy="190500"/>
              </a:xfrm>
              <a:custGeom>
                <a:avLst/>
                <a:gdLst>
                  <a:gd name="T0" fmla="*/ 178 w 184"/>
                  <a:gd name="T1" fmla="*/ 195 h 241"/>
                  <a:gd name="T2" fmla="*/ 172 w 184"/>
                  <a:gd name="T3" fmla="*/ 183 h 241"/>
                  <a:gd name="T4" fmla="*/ 162 w 184"/>
                  <a:gd name="T5" fmla="*/ 175 h 241"/>
                  <a:gd name="T6" fmla="*/ 116 w 184"/>
                  <a:gd name="T7" fmla="*/ 152 h 241"/>
                  <a:gd name="T8" fmla="*/ 116 w 184"/>
                  <a:gd name="T9" fmla="*/ 152 h 241"/>
                  <a:gd name="T10" fmla="*/ 142 w 184"/>
                  <a:gd name="T11" fmla="*/ 141 h 241"/>
                  <a:gd name="T12" fmla="*/ 158 w 184"/>
                  <a:gd name="T13" fmla="*/ 129 h 241"/>
                  <a:gd name="T14" fmla="*/ 166 w 184"/>
                  <a:gd name="T15" fmla="*/ 118 h 241"/>
                  <a:gd name="T16" fmla="*/ 169 w 184"/>
                  <a:gd name="T17" fmla="*/ 114 h 241"/>
                  <a:gd name="T18" fmla="*/ 158 w 184"/>
                  <a:gd name="T19" fmla="*/ 110 h 241"/>
                  <a:gd name="T20" fmla="*/ 149 w 184"/>
                  <a:gd name="T21" fmla="*/ 99 h 241"/>
                  <a:gd name="T22" fmla="*/ 142 w 184"/>
                  <a:gd name="T23" fmla="*/ 76 h 241"/>
                  <a:gd name="T24" fmla="*/ 143 w 184"/>
                  <a:gd name="T25" fmla="*/ 60 h 241"/>
                  <a:gd name="T26" fmla="*/ 143 w 184"/>
                  <a:gd name="T27" fmla="*/ 49 h 241"/>
                  <a:gd name="T28" fmla="*/ 143 w 184"/>
                  <a:gd name="T29" fmla="*/ 40 h 241"/>
                  <a:gd name="T30" fmla="*/ 135 w 184"/>
                  <a:gd name="T31" fmla="*/ 23 h 241"/>
                  <a:gd name="T32" fmla="*/ 120 w 184"/>
                  <a:gd name="T33" fmla="*/ 9 h 241"/>
                  <a:gd name="T34" fmla="*/ 99 w 184"/>
                  <a:gd name="T35" fmla="*/ 1 h 241"/>
                  <a:gd name="T36" fmla="*/ 85 w 184"/>
                  <a:gd name="T37" fmla="*/ 0 h 241"/>
                  <a:gd name="T38" fmla="*/ 60 w 184"/>
                  <a:gd name="T39" fmla="*/ 4 h 241"/>
                  <a:gd name="T40" fmla="*/ 41 w 184"/>
                  <a:gd name="T41" fmla="*/ 16 h 241"/>
                  <a:gd name="T42" fmla="*/ 29 w 184"/>
                  <a:gd name="T43" fmla="*/ 31 h 241"/>
                  <a:gd name="T44" fmla="*/ 26 w 184"/>
                  <a:gd name="T45" fmla="*/ 49 h 241"/>
                  <a:gd name="T46" fmla="*/ 26 w 184"/>
                  <a:gd name="T47" fmla="*/ 60 h 241"/>
                  <a:gd name="T48" fmla="*/ 27 w 184"/>
                  <a:gd name="T49" fmla="*/ 70 h 241"/>
                  <a:gd name="T50" fmla="*/ 25 w 184"/>
                  <a:gd name="T51" fmla="*/ 90 h 241"/>
                  <a:gd name="T52" fmla="*/ 17 w 184"/>
                  <a:gd name="T53" fmla="*/ 106 h 241"/>
                  <a:gd name="T54" fmla="*/ 6 w 184"/>
                  <a:gd name="T55" fmla="*/ 113 h 241"/>
                  <a:gd name="T56" fmla="*/ 0 w 184"/>
                  <a:gd name="T57" fmla="*/ 114 h 241"/>
                  <a:gd name="T58" fmla="*/ 10 w 184"/>
                  <a:gd name="T59" fmla="*/ 128 h 241"/>
                  <a:gd name="T60" fmla="*/ 18 w 184"/>
                  <a:gd name="T61" fmla="*/ 136 h 241"/>
                  <a:gd name="T62" fmla="*/ 48 w 184"/>
                  <a:gd name="T63" fmla="*/ 148 h 241"/>
                  <a:gd name="T64" fmla="*/ 57 w 184"/>
                  <a:gd name="T65" fmla="*/ 153 h 241"/>
                  <a:gd name="T66" fmla="*/ 73 w 184"/>
                  <a:gd name="T67" fmla="*/ 174 h 241"/>
                  <a:gd name="T68" fmla="*/ 76 w 184"/>
                  <a:gd name="T69" fmla="*/ 186 h 241"/>
                  <a:gd name="T70" fmla="*/ 85 w 184"/>
                  <a:gd name="T71" fmla="*/ 241 h 241"/>
                  <a:gd name="T72" fmla="*/ 127 w 184"/>
                  <a:gd name="T73" fmla="*/ 238 h 241"/>
                  <a:gd name="T74" fmla="*/ 158 w 184"/>
                  <a:gd name="T75" fmla="*/ 234 h 241"/>
                  <a:gd name="T76" fmla="*/ 177 w 184"/>
                  <a:gd name="T77" fmla="*/ 227 h 241"/>
                  <a:gd name="T78" fmla="*/ 184 w 184"/>
                  <a:gd name="T79" fmla="*/ 222 h 241"/>
                  <a:gd name="T80" fmla="*/ 184 w 184"/>
                  <a:gd name="T81" fmla="*/ 219 h 241"/>
                  <a:gd name="T82" fmla="*/ 178 w 184"/>
                  <a:gd name="T83" fmla="*/ 195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4" h="241">
                    <a:moveTo>
                      <a:pt x="178" y="195"/>
                    </a:moveTo>
                    <a:lnTo>
                      <a:pt x="178" y="195"/>
                    </a:lnTo>
                    <a:lnTo>
                      <a:pt x="176" y="188"/>
                    </a:lnTo>
                    <a:lnTo>
                      <a:pt x="172" y="183"/>
                    </a:lnTo>
                    <a:lnTo>
                      <a:pt x="168" y="178"/>
                    </a:lnTo>
                    <a:lnTo>
                      <a:pt x="162" y="175"/>
                    </a:lnTo>
                    <a:lnTo>
                      <a:pt x="162" y="175"/>
                    </a:lnTo>
                    <a:lnTo>
                      <a:pt x="116" y="152"/>
                    </a:lnTo>
                    <a:lnTo>
                      <a:pt x="116" y="152"/>
                    </a:lnTo>
                    <a:lnTo>
                      <a:pt x="116" y="152"/>
                    </a:lnTo>
                    <a:lnTo>
                      <a:pt x="131" y="148"/>
                    </a:lnTo>
                    <a:lnTo>
                      <a:pt x="142" y="141"/>
                    </a:lnTo>
                    <a:lnTo>
                      <a:pt x="151" y="136"/>
                    </a:lnTo>
                    <a:lnTo>
                      <a:pt x="158" y="129"/>
                    </a:lnTo>
                    <a:lnTo>
                      <a:pt x="164" y="124"/>
                    </a:lnTo>
                    <a:lnTo>
                      <a:pt x="166" y="118"/>
                    </a:lnTo>
                    <a:lnTo>
                      <a:pt x="169" y="114"/>
                    </a:lnTo>
                    <a:lnTo>
                      <a:pt x="169" y="114"/>
                    </a:lnTo>
                    <a:lnTo>
                      <a:pt x="164" y="113"/>
                    </a:lnTo>
                    <a:lnTo>
                      <a:pt x="158" y="110"/>
                    </a:lnTo>
                    <a:lnTo>
                      <a:pt x="153" y="106"/>
                    </a:lnTo>
                    <a:lnTo>
                      <a:pt x="149" y="99"/>
                    </a:lnTo>
                    <a:lnTo>
                      <a:pt x="145" y="90"/>
                    </a:lnTo>
                    <a:lnTo>
                      <a:pt x="142" y="76"/>
                    </a:lnTo>
                    <a:lnTo>
                      <a:pt x="142" y="70"/>
                    </a:lnTo>
                    <a:lnTo>
                      <a:pt x="143" y="60"/>
                    </a:lnTo>
                    <a:lnTo>
                      <a:pt x="143" y="60"/>
                    </a:lnTo>
                    <a:lnTo>
                      <a:pt x="143" y="49"/>
                    </a:lnTo>
                    <a:lnTo>
                      <a:pt x="143" y="49"/>
                    </a:lnTo>
                    <a:lnTo>
                      <a:pt x="143" y="40"/>
                    </a:lnTo>
                    <a:lnTo>
                      <a:pt x="141" y="31"/>
                    </a:lnTo>
                    <a:lnTo>
                      <a:pt x="135" y="23"/>
                    </a:lnTo>
                    <a:lnTo>
                      <a:pt x="128" y="16"/>
                    </a:lnTo>
                    <a:lnTo>
                      <a:pt x="120" y="9"/>
                    </a:lnTo>
                    <a:lnTo>
                      <a:pt x="110" y="4"/>
                    </a:lnTo>
                    <a:lnTo>
                      <a:pt x="99" y="1"/>
                    </a:lnTo>
                    <a:lnTo>
                      <a:pt x="85" y="0"/>
                    </a:lnTo>
                    <a:lnTo>
                      <a:pt x="85" y="0"/>
                    </a:lnTo>
                    <a:lnTo>
                      <a:pt x="72" y="1"/>
                    </a:lnTo>
                    <a:lnTo>
                      <a:pt x="60" y="4"/>
                    </a:lnTo>
                    <a:lnTo>
                      <a:pt x="49" y="9"/>
                    </a:lnTo>
                    <a:lnTo>
                      <a:pt x="41" y="16"/>
                    </a:lnTo>
                    <a:lnTo>
                      <a:pt x="34" y="23"/>
                    </a:lnTo>
                    <a:lnTo>
                      <a:pt x="29" y="31"/>
                    </a:lnTo>
                    <a:lnTo>
                      <a:pt x="26" y="40"/>
                    </a:lnTo>
                    <a:lnTo>
                      <a:pt x="26" y="49"/>
                    </a:lnTo>
                    <a:lnTo>
                      <a:pt x="26" y="49"/>
                    </a:lnTo>
                    <a:lnTo>
                      <a:pt x="26" y="60"/>
                    </a:lnTo>
                    <a:lnTo>
                      <a:pt x="26" y="60"/>
                    </a:lnTo>
                    <a:lnTo>
                      <a:pt x="27" y="70"/>
                    </a:lnTo>
                    <a:lnTo>
                      <a:pt x="27" y="76"/>
                    </a:lnTo>
                    <a:lnTo>
                      <a:pt x="25" y="90"/>
                    </a:lnTo>
                    <a:lnTo>
                      <a:pt x="22" y="99"/>
                    </a:lnTo>
                    <a:lnTo>
                      <a:pt x="17" y="106"/>
                    </a:lnTo>
                    <a:lnTo>
                      <a:pt x="11" y="110"/>
                    </a:lnTo>
                    <a:lnTo>
                      <a:pt x="6" y="113"/>
                    </a:lnTo>
                    <a:lnTo>
                      <a:pt x="0" y="114"/>
                    </a:lnTo>
                    <a:lnTo>
                      <a:pt x="0" y="114"/>
                    </a:lnTo>
                    <a:lnTo>
                      <a:pt x="4" y="121"/>
                    </a:lnTo>
                    <a:lnTo>
                      <a:pt x="10" y="128"/>
                    </a:lnTo>
                    <a:lnTo>
                      <a:pt x="18" y="136"/>
                    </a:lnTo>
                    <a:lnTo>
                      <a:pt x="18" y="136"/>
                    </a:lnTo>
                    <a:lnTo>
                      <a:pt x="48" y="148"/>
                    </a:lnTo>
                    <a:lnTo>
                      <a:pt x="48" y="148"/>
                    </a:lnTo>
                    <a:lnTo>
                      <a:pt x="52" y="151"/>
                    </a:lnTo>
                    <a:lnTo>
                      <a:pt x="57" y="153"/>
                    </a:lnTo>
                    <a:lnTo>
                      <a:pt x="66" y="163"/>
                    </a:lnTo>
                    <a:lnTo>
                      <a:pt x="73" y="174"/>
                    </a:lnTo>
                    <a:lnTo>
                      <a:pt x="75" y="179"/>
                    </a:lnTo>
                    <a:lnTo>
                      <a:pt x="76" y="186"/>
                    </a:lnTo>
                    <a:lnTo>
                      <a:pt x="85" y="241"/>
                    </a:lnTo>
                    <a:lnTo>
                      <a:pt x="85" y="241"/>
                    </a:lnTo>
                    <a:lnTo>
                      <a:pt x="107" y="240"/>
                    </a:lnTo>
                    <a:lnTo>
                      <a:pt x="127" y="238"/>
                    </a:lnTo>
                    <a:lnTo>
                      <a:pt x="143" y="237"/>
                    </a:lnTo>
                    <a:lnTo>
                      <a:pt x="158" y="234"/>
                    </a:lnTo>
                    <a:lnTo>
                      <a:pt x="169" y="232"/>
                    </a:lnTo>
                    <a:lnTo>
                      <a:pt x="177" y="227"/>
                    </a:lnTo>
                    <a:lnTo>
                      <a:pt x="182" y="223"/>
                    </a:lnTo>
                    <a:lnTo>
                      <a:pt x="184" y="222"/>
                    </a:lnTo>
                    <a:lnTo>
                      <a:pt x="184" y="219"/>
                    </a:lnTo>
                    <a:lnTo>
                      <a:pt x="184" y="219"/>
                    </a:lnTo>
                    <a:lnTo>
                      <a:pt x="178" y="195"/>
                    </a:lnTo>
                    <a:lnTo>
                      <a:pt x="178" y="195"/>
                    </a:lnTo>
                    <a:close/>
                  </a:path>
                </a:pathLst>
              </a:custGeom>
              <a:grpFill/>
              <a:ln>
                <a:noFill/>
              </a:ln>
              <a:extLs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S PGothic" charset="-128"/>
                  <a:ea typeface="MS PGothic" charset="-128"/>
                  <a:cs typeface="MS PGothic" charset="-128"/>
                </a:endParaRPr>
              </a:p>
            </p:txBody>
          </p:sp>
          <p:sp>
            <p:nvSpPr>
              <p:cNvPr id="448" name="Freeform 236"/>
              <p:cNvSpPr>
                <a:spLocks/>
              </p:cNvSpPr>
              <p:nvPr/>
            </p:nvSpPr>
            <p:spPr bwMode="auto">
              <a:xfrm>
                <a:off x="5881688" y="4259263"/>
                <a:ext cx="207963" cy="242888"/>
              </a:xfrm>
              <a:custGeom>
                <a:avLst/>
                <a:gdLst>
                  <a:gd name="T0" fmla="*/ 254 w 261"/>
                  <a:gd name="T1" fmla="*/ 227 h 305"/>
                  <a:gd name="T2" fmla="*/ 246 w 261"/>
                  <a:gd name="T3" fmla="*/ 212 h 305"/>
                  <a:gd name="T4" fmla="*/ 233 w 261"/>
                  <a:gd name="T5" fmla="*/ 201 h 305"/>
                  <a:gd name="T6" fmla="*/ 199 w 261"/>
                  <a:gd name="T7" fmla="*/ 188 h 305"/>
                  <a:gd name="T8" fmla="*/ 172 w 261"/>
                  <a:gd name="T9" fmla="*/ 173 h 305"/>
                  <a:gd name="T10" fmla="*/ 169 w 261"/>
                  <a:gd name="T11" fmla="*/ 169 h 305"/>
                  <a:gd name="T12" fmla="*/ 167 w 261"/>
                  <a:gd name="T13" fmla="*/ 160 h 305"/>
                  <a:gd name="T14" fmla="*/ 169 w 261"/>
                  <a:gd name="T15" fmla="*/ 137 h 305"/>
                  <a:gd name="T16" fmla="*/ 176 w 261"/>
                  <a:gd name="T17" fmla="*/ 125 h 305"/>
                  <a:gd name="T18" fmla="*/ 182 w 261"/>
                  <a:gd name="T19" fmla="*/ 111 h 305"/>
                  <a:gd name="T20" fmla="*/ 183 w 261"/>
                  <a:gd name="T21" fmla="*/ 111 h 305"/>
                  <a:gd name="T22" fmla="*/ 188 w 261"/>
                  <a:gd name="T23" fmla="*/ 108 h 305"/>
                  <a:gd name="T24" fmla="*/ 196 w 261"/>
                  <a:gd name="T25" fmla="*/ 98 h 305"/>
                  <a:gd name="T26" fmla="*/ 198 w 261"/>
                  <a:gd name="T27" fmla="*/ 91 h 305"/>
                  <a:gd name="T28" fmla="*/ 199 w 261"/>
                  <a:gd name="T29" fmla="*/ 77 h 305"/>
                  <a:gd name="T30" fmla="*/ 195 w 261"/>
                  <a:gd name="T31" fmla="*/ 72 h 305"/>
                  <a:gd name="T32" fmla="*/ 192 w 261"/>
                  <a:gd name="T33" fmla="*/ 72 h 305"/>
                  <a:gd name="T34" fmla="*/ 191 w 261"/>
                  <a:gd name="T35" fmla="*/ 72 h 305"/>
                  <a:gd name="T36" fmla="*/ 194 w 261"/>
                  <a:gd name="T37" fmla="*/ 58 h 305"/>
                  <a:gd name="T38" fmla="*/ 194 w 261"/>
                  <a:gd name="T39" fmla="*/ 46 h 305"/>
                  <a:gd name="T40" fmla="*/ 190 w 261"/>
                  <a:gd name="T41" fmla="*/ 34 h 305"/>
                  <a:gd name="T42" fmla="*/ 184 w 261"/>
                  <a:gd name="T43" fmla="*/ 23 h 305"/>
                  <a:gd name="T44" fmla="*/ 175 w 261"/>
                  <a:gd name="T45" fmla="*/ 14 h 305"/>
                  <a:gd name="T46" fmla="*/ 163 w 261"/>
                  <a:gd name="T47" fmla="*/ 7 h 305"/>
                  <a:gd name="T48" fmla="*/ 148 w 261"/>
                  <a:gd name="T49" fmla="*/ 2 h 305"/>
                  <a:gd name="T50" fmla="*/ 130 w 261"/>
                  <a:gd name="T51" fmla="*/ 0 h 305"/>
                  <a:gd name="T52" fmla="*/ 121 w 261"/>
                  <a:gd name="T53" fmla="*/ 0 h 305"/>
                  <a:gd name="T54" fmla="*/ 106 w 261"/>
                  <a:gd name="T55" fmla="*/ 5 h 305"/>
                  <a:gd name="T56" fmla="*/ 93 w 261"/>
                  <a:gd name="T57" fmla="*/ 10 h 305"/>
                  <a:gd name="T58" fmla="*/ 82 w 261"/>
                  <a:gd name="T59" fmla="*/ 18 h 305"/>
                  <a:gd name="T60" fmla="*/ 74 w 261"/>
                  <a:gd name="T61" fmla="*/ 29 h 305"/>
                  <a:gd name="T62" fmla="*/ 68 w 261"/>
                  <a:gd name="T63" fmla="*/ 40 h 305"/>
                  <a:gd name="T64" fmla="*/ 67 w 261"/>
                  <a:gd name="T65" fmla="*/ 53 h 305"/>
                  <a:gd name="T66" fmla="*/ 68 w 261"/>
                  <a:gd name="T67" fmla="*/ 65 h 305"/>
                  <a:gd name="T68" fmla="*/ 70 w 261"/>
                  <a:gd name="T69" fmla="*/ 72 h 305"/>
                  <a:gd name="T70" fmla="*/ 68 w 261"/>
                  <a:gd name="T71" fmla="*/ 72 h 305"/>
                  <a:gd name="T72" fmla="*/ 64 w 261"/>
                  <a:gd name="T73" fmla="*/ 73 h 305"/>
                  <a:gd name="T74" fmla="*/ 62 w 261"/>
                  <a:gd name="T75" fmla="*/ 84 h 305"/>
                  <a:gd name="T76" fmla="*/ 63 w 261"/>
                  <a:gd name="T77" fmla="*/ 91 h 305"/>
                  <a:gd name="T78" fmla="*/ 68 w 261"/>
                  <a:gd name="T79" fmla="*/ 104 h 305"/>
                  <a:gd name="T80" fmla="*/ 75 w 261"/>
                  <a:gd name="T81" fmla="*/ 110 h 305"/>
                  <a:gd name="T82" fmla="*/ 78 w 261"/>
                  <a:gd name="T83" fmla="*/ 111 h 305"/>
                  <a:gd name="T84" fmla="*/ 79 w 261"/>
                  <a:gd name="T85" fmla="*/ 111 h 305"/>
                  <a:gd name="T86" fmla="*/ 91 w 261"/>
                  <a:gd name="T87" fmla="*/ 137 h 305"/>
                  <a:gd name="T88" fmla="*/ 94 w 261"/>
                  <a:gd name="T89" fmla="*/ 149 h 305"/>
                  <a:gd name="T90" fmla="*/ 93 w 261"/>
                  <a:gd name="T91" fmla="*/ 165 h 305"/>
                  <a:gd name="T92" fmla="*/ 91 w 261"/>
                  <a:gd name="T93" fmla="*/ 169 h 305"/>
                  <a:gd name="T94" fmla="*/ 80 w 261"/>
                  <a:gd name="T95" fmla="*/ 178 h 305"/>
                  <a:gd name="T96" fmla="*/ 28 w 261"/>
                  <a:gd name="T97" fmla="*/ 201 h 305"/>
                  <a:gd name="T98" fmla="*/ 21 w 261"/>
                  <a:gd name="T99" fmla="*/ 205 h 305"/>
                  <a:gd name="T100" fmla="*/ 9 w 261"/>
                  <a:gd name="T101" fmla="*/ 220 h 305"/>
                  <a:gd name="T102" fmla="*/ 0 w 261"/>
                  <a:gd name="T103" fmla="*/ 278 h 305"/>
                  <a:gd name="T104" fmla="*/ 0 w 261"/>
                  <a:gd name="T105" fmla="*/ 281 h 305"/>
                  <a:gd name="T106" fmla="*/ 8 w 261"/>
                  <a:gd name="T107" fmla="*/ 289 h 305"/>
                  <a:gd name="T108" fmla="*/ 35 w 261"/>
                  <a:gd name="T109" fmla="*/ 298 h 305"/>
                  <a:gd name="T110" fmla="*/ 76 w 261"/>
                  <a:gd name="T111" fmla="*/ 304 h 305"/>
                  <a:gd name="T112" fmla="*/ 130 w 261"/>
                  <a:gd name="T113" fmla="*/ 305 h 305"/>
                  <a:gd name="T114" fmla="*/ 159 w 261"/>
                  <a:gd name="T115" fmla="*/ 305 h 305"/>
                  <a:gd name="T116" fmla="*/ 207 w 261"/>
                  <a:gd name="T117" fmla="*/ 301 h 305"/>
                  <a:gd name="T118" fmla="*/ 241 w 261"/>
                  <a:gd name="T119" fmla="*/ 294 h 305"/>
                  <a:gd name="T120" fmla="*/ 260 w 261"/>
                  <a:gd name="T121" fmla="*/ 284 h 305"/>
                  <a:gd name="T122" fmla="*/ 261 w 261"/>
                  <a:gd name="T123" fmla="*/ 278 h 305"/>
                  <a:gd name="T124" fmla="*/ 261 w 261"/>
                  <a:gd name="T125" fmla="*/ 278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 h="305">
                    <a:moveTo>
                      <a:pt x="254" y="227"/>
                    </a:moveTo>
                    <a:lnTo>
                      <a:pt x="254" y="227"/>
                    </a:lnTo>
                    <a:lnTo>
                      <a:pt x="252" y="220"/>
                    </a:lnTo>
                    <a:lnTo>
                      <a:pt x="246" y="212"/>
                    </a:lnTo>
                    <a:lnTo>
                      <a:pt x="240" y="205"/>
                    </a:lnTo>
                    <a:lnTo>
                      <a:pt x="233" y="201"/>
                    </a:lnTo>
                    <a:lnTo>
                      <a:pt x="233" y="201"/>
                    </a:lnTo>
                    <a:lnTo>
                      <a:pt x="199" y="188"/>
                    </a:lnTo>
                    <a:lnTo>
                      <a:pt x="180" y="178"/>
                    </a:lnTo>
                    <a:lnTo>
                      <a:pt x="172" y="173"/>
                    </a:lnTo>
                    <a:lnTo>
                      <a:pt x="169" y="169"/>
                    </a:lnTo>
                    <a:lnTo>
                      <a:pt x="169" y="169"/>
                    </a:lnTo>
                    <a:lnTo>
                      <a:pt x="168" y="165"/>
                    </a:lnTo>
                    <a:lnTo>
                      <a:pt x="167" y="160"/>
                    </a:lnTo>
                    <a:lnTo>
                      <a:pt x="167" y="149"/>
                    </a:lnTo>
                    <a:lnTo>
                      <a:pt x="169" y="137"/>
                    </a:lnTo>
                    <a:lnTo>
                      <a:pt x="169" y="137"/>
                    </a:lnTo>
                    <a:lnTo>
                      <a:pt x="176" y="125"/>
                    </a:lnTo>
                    <a:lnTo>
                      <a:pt x="182" y="111"/>
                    </a:lnTo>
                    <a:lnTo>
                      <a:pt x="182" y="111"/>
                    </a:lnTo>
                    <a:lnTo>
                      <a:pt x="183" y="111"/>
                    </a:lnTo>
                    <a:lnTo>
                      <a:pt x="183" y="111"/>
                    </a:lnTo>
                    <a:lnTo>
                      <a:pt x="186" y="110"/>
                    </a:lnTo>
                    <a:lnTo>
                      <a:pt x="188" y="108"/>
                    </a:lnTo>
                    <a:lnTo>
                      <a:pt x="192" y="104"/>
                    </a:lnTo>
                    <a:lnTo>
                      <a:pt x="196" y="98"/>
                    </a:lnTo>
                    <a:lnTo>
                      <a:pt x="198" y="91"/>
                    </a:lnTo>
                    <a:lnTo>
                      <a:pt x="198" y="91"/>
                    </a:lnTo>
                    <a:lnTo>
                      <a:pt x="199" y="84"/>
                    </a:lnTo>
                    <a:lnTo>
                      <a:pt x="199" y="77"/>
                    </a:lnTo>
                    <a:lnTo>
                      <a:pt x="196" y="73"/>
                    </a:lnTo>
                    <a:lnTo>
                      <a:pt x="195" y="72"/>
                    </a:lnTo>
                    <a:lnTo>
                      <a:pt x="192" y="72"/>
                    </a:lnTo>
                    <a:lnTo>
                      <a:pt x="192" y="72"/>
                    </a:lnTo>
                    <a:lnTo>
                      <a:pt x="191" y="72"/>
                    </a:lnTo>
                    <a:lnTo>
                      <a:pt x="191" y="72"/>
                    </a:lnTo>
                    <a:lnTo>
                      <a:pt x="192" y="65"/>
                    </a:lnTo>
                    <a:lnTo>
                      <a:pt x="194" y="58"/>
                    </a:lnTo>
                    <a:lnTo>
                      <a:pt x="194" y="53"/>
                    </a:lnTo>
                    <a:lnTo>
                      <a:pt x="194" y="46"/>
                    </a:lnTo>
                    <a:lnTo>
                      <a:pt x="192" y="40"/>
                    </a:lnTo>
                    <a:lnTo>
                      <a:pt x="190" y="34"/>
                    </a:lnTo>
                    <a:lnTo>
                      <a:pt x="187" y="29"/>
                    </a:lnTo>
                    <a:lnTo>
                      <a:pt x="184" y="23"/>
                    </a:lnTo>
                    <a:lnTo>
                      <a:pt x="179" y="18"/>
                    </a:lnTo>
                    <a:lnTo>
                      <a:pt x="175" y="14"/>
                    </a:lnTo>
                    <a:lnTo>
                      <a:pt x="168" y="10"/>
                    </a:lnTo>
                    <a:lnTo>
                      <a:pt x="163" y="7"/>
                    </a:lnTo>
                    <a:lnTo>
                      <a:pt x="155" y="5"/>
                    </a:lnTo>
                    <a:lnTo>
                      <a:pt x="148" y="2"/>
                    </a:lnTo>
                    <a:lnTo>
                      <a:pt x="140" y="0"/>
                    </a:lnTo>
                    <a:lnTo>
                      <a:pt x="130" y="0"/>
                    </a:lnTo>
                    <a:lnTo>
                      <a:pt x="130" y="0"/>
                    </a:lnTo>
                    <a:lnTo>
                      <a:pt x="121" y="0"/>
                    </a:lnTo>
                    <a:lnTo>
                      <a:pt x="113" y="2"/>
                    </a:lnTo>
                    <a:lnTo>
                      <a:pt x="106" y="5"/>
                    </a:lnTo>
                    <a:lnTo>
                      <a:pt x="98" y="7"/>
                    </a:lnTo>
                    <a:lnTo>
                      <a:pt x="93" y="10"/>
                    </a:lnTo>
                    <a:lnTo>
                      <a:pt x="86" y="14"/>
                    </a:lnTo>
                    <a:lnTo>
                      <a:pt x="82" y="18"/>
                    </a:lnTo>
                    <a:lnTo>
                      <a:pt x="76" y="23"/>
                    </a:lnTo>
                    <a:lnTo>
                      <a:pt x="74" y="29"/>
                    </a:lnTo>
                    <a:lnTo>
                      <a:pt x="71" y="34"/>
                    </a:lnTo>
                    <a:lnTo>
                      <a:pt x="68" y="40"/>
                    </a:lnTo>
                    <a:lnTo>
                      <a:pt x="67" y="46"/>
                    </a:lnTo>
                    <a:lnTo>
                      <a:pt x="67" y="53"/>
                    </a:lnTo>
                    <a:lnTo>
                      <a:pt x="67" y="58"/>
                    </a:lnTo>
                    <a:lnTo>
                      <a:pt x="68" y="65"/>
                    </a:lnTo>
                    <a:lnTo>
                      <a:pt x="70" y="72"/>
                    </a:lnTo>
                    <a:lnTo>
                      <a:pt x="70" y="72"/>
                    </a:lnTo>
                    <a:lnTo>
                      <a:pt x="68" y="72"/>
                    </a:lnTo>
                    <a:lnTo>
                      <a:pt x="68" y="72"/>
                    </a:lnTo>
                    <a:lnTo>
                      <a:pt x="66" y="72"/>
                    </a:lnTo>
                    <a:lnTo>
                      <a:pt x="64" y="73"/>
                    </a:lnTo>
                    <a:lnTo>
                      <a:pt x="62" y="77"/>
                    </a:lnTo>
                    <a:lnTo>
                      <a:pt x="62" y="84"/>
                    </a:lnTo>
                    <a:lnTo>
                      <a:pt x="63" y="91"/>
                    </a:lnTo>
                    <a:lnTo>
                      <a:pt x="63" y="91"/>
                    </a:lnTo>
                    <a:lnTo>
                      <a:pt x="64" y="98"/>
                    </a:lnTo>
                    <a:lnTo>
                      <a:pt x="68" y="104"/>
                    </a:lnTo>
                    <a:lnTo>
                      <a:pt x="72" y="108"/>
                    </a:lnTo>
                    <a:lnTo>
                      <a:pt x="75" y="110"/>
                    </a:lnTo>
                    <a:lnTo>
                      <a:pt x="78" y="111"/>
                    </a:lnTo>
                    <a:lnTo>
                      <a:pt x="78" y="111"/>
                    </a:lnTo>
                    <a:lnTo>
                      <a:pt x="79" y="111"/>
                    </a:lnTo>
                    <a:lnTo>
                      <a:pt x="79" y="111"/>
                    </a:lnTo>
                    <a:lnTo>
                      <a:pt x="84" y="125"/>
                    </a:lnTo>
                    <a:lnTo>
                      <a:pt x="91" y="137"/>
                    </a:lnTo>
                    <a:lnTo>
                      <a:pt x="91" y="137"/>
                    </a:lnTo>
                    <a:lnTo>
                      <a:pt x="94" y="149"/>
                    </a:lnTo>
                    <a:lnTo>
                      <a:pt x="94" y="160"/>
                    </a:lnTo>
                    <a:lnTo>
                      <a:pt x="93" y="165"/>
                    </a:lnTo>
                    <a:lnTo>
                      <a:pt x="91" y="169"/>
                    </a:lnTo>
                    <a:lnTo>
                      <a:pt x="91" y="169"/>
                    </a:lnTo>
                    <a:lnTo>
                      <a:pt x="89" y="173"/>
                    </a:lnTo>
                    <a:lnTo>
                      <a:pt x="80" y="178"/>
                    </a:lnTo>
                    <a:lnTo>
                      <a:pt x="62" y="188"/>
                    </a:lnTo>
                    <a:lnTo>
                      <a:pt x="28" y="201"/>
                    </a:lnTo>
                    <a:lnTo>
                      <a:pt x="28" y="201"/>
                    </a:lnTo>
                    <a:lnTo>
                      <a:pt x="21" y="205"/>
                    </a:lnTo>
                    <a:lnTo>
                      <a:pt x="14" y="212"/>
                    </a:lnTo>
                    <a:lnTo>
                      <a:pt x="9" y="220"/>
                    </a:lnTo>
                    <a:lnTo>
                      <a:pt x="6" y="227"/>
                    </a:lnTo>
                    <a:lnTo>
                      <a:pt x="0" y="278"/>
                    </a:lnTo>
                    <a:lnTo>
                      <a:pt x="0" y="278"/>
                    </a:lnTo>
                    <a:lnTo>
                      <a:pt x="0" y="281"/>
                    </a:lnTo>
                    <a:lnTo>
                      <a:pt x="1" y="284"/>
                    </a:lnTo>
                    <a:lnTo>
                      <a:pt x="8" y="289"/>
                    </a:lnTo>
                    <a:lnTo>
                      <a:pt x="20" y="294"/>
                    </a:lnTo>
                    <a:lnTo>
                      <a:pt x="35" y="298"/>
                    </a:lnTo>
                    <a:lnTo>
                      <a:pt x="53" y="301"/>
                    </a:lnTo>
                    <a:lnTo>
                      <a:pt x="76" y="304"/>
                    </a:lnTo>
                    <a:lnTo>
                      <a:pt x="102" y="305"/>
                    </a:lnTo>
                    <a:lnTo>
                      <a:pt x="130" y="305"/>
                    </a:lnTo>
                    <a:lnTo>
                      <a:pt x="130" y="305"/>
                    </a:lnTo>
                    <a:lnTo>
                      <a:pt x="159" y="305"/>
                    </a:lnTo>
                    <a:lnTo>
                      <a:pt x="184" y="304"/>
                    </a:lnTo>
                    <a:lnTo>
                      <a:pt x="207" y="301"/>
                    </a:lnTo>
                    <a:lnTo>
                      <a:pt x="226" y="298"/>
                    </a:lnTo>
                    <a:lnTo>
                      <a:pt x="241" y="294"/>
                    </a:lnTo>
                    <a:lnTo>
                      <a:pt x="253" y="289"/>
                    </a:lnTo>
                    <a:lnTo>
                      <a:pt x="260" y="284"/>
                    </a:lnTo>
                    <a:lnTo>
                      <a:pt x="261" y="281"/>
                    </a:lnTo>
                    <a:lnTo>
                      <a:pt x="261" y="278"/>
                    </a:lnTo>
                    <a:lnTo>
                      <a:pt x="261" y="278"/>
                    </a:lnTo>
                    <a:lnTo>
                      <a:pt x="261" y="278"/>
                    </a:lnTo>
                    <a:lnTo>
                      <a:pt x="254" y="227"/>
                    </a:lnTo>
                    <a:close/>
                  </a:path>
                </a:pathLst>
              </a:custGeom>
              <a:grpFill/>
              <a:ln>
                <a:noFill/>
              </a:ln>
              <a:extLs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S PGothic" charset="-128"/>
                  <a:ea typeface="MS PGothic" charset="-128"/>
                  <a:cs typeface="MS PGothic" charset="-128"/>
                </a:endParaRPr>
              </a:p>
            </p:txBody>
          </p:sp>
          <p:sp>
            <p:nvSpPr>
              <p:cNvPr id="449" name="Freeform 237"/>
              <p:cNvSpPr>
                <a:spLocks noEditPoints="1"/>
              </p:cNvSpPr>
              <p:nvPr/>
            </p:nvSpPr>
            <p:spPr bwMode="auto">
              <a:xfrm>
                <a:off x="5751513" y="4102100"/>
                <a:ext cx="547688" cy="461963"/>
              </a:xfrm>
              <a:custGeom>
                <a:avLst/>
                <a:gdLst>
                  <a:gd name="T0" fmla="*/ 27 w 691"/>
                  <a:gd name="T1" fmla="*/ 0 h 583"/>
                  <a:gd name="T2" fmla="*/ 7 w 691"/>
                  <a:gd name="T3" fmla="*/ 14 h 583"/>
                  <a:gd name="T4" fmla="*/ 0 w 691"/>
                  <a:gd name="T5" fmla="*/ 550 h 583"/>
                  <a:gd name="T6" fmla="*/ 7 w 691"/>
                  <a:gd name="T7" fmla="*/ 568 h 583"/>
                  <a:gd name="T8" fmla="*/ 27 w 691"/>
                  <a:gd name="T9" fmla="*/ 581 h 583"/>
                  <a:gd name="T10" fmla="*/ 665 w 691"/>
                  <a:gd name="T11" fmla="*/ 581 h 583"/>
                  <a:gd name="T12" fmla="*/ 685 w 691"/>
                  <a:gd name="T13" fmla="*/ 568 h 583"/>
                  <a:gd name="T14" fmla="*/ 691 w 691"/>
                  <a:gd name="T15" fmla="*/ 33 h 583"/>
                  <a:gd name="T16" fmla="*/ 685 w 691"/>
                  <a:gd name="T17" fmla="*/ 14 h 583"/>
                  <a:gd name="T18" fmla="*/ 665 w 691"/>
                  <a:gd name="T19" fmla="*/ 0 h 583"/>
                  <a:gd name="T20" fmla="*/ 232 w 691"/>
                  <a:gd name="T21" fmla="*/ 41 h 583"/>
                  <a:gd name="T22" fmla="*/ 250 w 691"/>
                  <a:gd name="T23" fmla="*/ 49 h 583"/>
                  <a:gd name="T24" fmla="*/ 257 w 691"/>
                  <a:gd name="T25" fmla="*/ 65 h 583"/>
                  <a:gd name="T26" fmla="*/ 253 w 691"/>
                  <a:gd name="T27" fmla="*/ 80 h 583"/>
                  <a:gd name="T28" fmla="*/ 238 w 691"/>
                  <a:gd name="T29" fmla="*/ 89 h 583"/>
                  <a:gd name="T30" fmla="*/ 223 w 691"/>
                  <a:gd name="T31" fmla="*/ 88 h 583"/>
                  <a:gd name="T32" fmla="*/ 209 w 691"/>
                  <a:gd name="T33" fmla="*/ 74 h 583"/>
                  <a:gd name="T34" fmla="*/ 208 w 691"/>
                  <a:gd name="T35" fmla="*/ 61 h 583"/>
                  <a:gd name="T36" fmla="*/ 219 w 691"/>
                  <a:gd name="T37" fmla="*/ 45 h 583"/>
                  <a:gd name="T38" fmla="*/ 232 w 691"/>
                  <a:gd name="T39" fmla="*/ 41 h 583"/>
                  <a:gd name="T40" fmla="*/ 161 w 691"/>
                  <a:gd name="T41" fmla="*/ 43 h 583"/>
                  <a:gd name="T42" fmla="*/ 173 w 691"/>
                  <a:gd name="T43" fmla="*/ 56 h 583"/>
                  <a:gd name="T44" fmla="*/ 174 w 691"/>
                  <a:gd name="T45" fmla="*/ 70 h 583"/>
                  <a:gd name="T46" fmla="*/ 165 w 691"/>
                  <a:gd name="T47" fmla="*/ 85 h 583"/>
                  <a:gd name="T48" fmla="*/ 151 w 691"/>
                  <a:gd name="T49" fmla="*/ 91 h 583"/>
                  <a:gd name="T50" fmla="*/ 134 w 691"/>
                  <a:gd name="T51" fmla="*/ 83 h 583"/>
                  <a:gd name="T52" fmla="*/ 126 w 691"/>
                  <a:gd name="T53" fmla="*/ 65 h 583"/>
                  <a:gd name="T54" fmla="*/ 131 w 691"/>
                  <a:gd name="T55" fmla="*/ 52 h 583"/>
                  <a:gd name="T56" fmla="*/ 146 w 691"/>
                  <a:gd name="T57" fmla="*/ 42 h 583"/>
                  <a:gd name="T58" fmla="*/ 69 w 691"/>
                  <a:gd name="T59" fmla="*/ 41 h 583"/>
                  <a:gd name="T60" fmla="*/ 87 w 691"/>
                  <a:gd name="T61" fmla="*/ 49 h 583"/>
                  <a:gd name="T62" fmla="*/ 93 w 691"/>
                  <a:gd name="T63" fmla="*/ 65 h 583"/>
                  <a:gd name="T64" fmla="*/ 89 w 691"/>
                  <a:gd name="T65" fmla="*/ 80 h 583"/>
                  <a:gd name="T66" fmla="*/ 75 w 691"/>
                  <a:gd name="T67" fmla="*/ 89 h 583"/>
                  <a:gd name="T68" fmla="*/ 60 w 691"/>
                  <a:gd name="T69" fmla="*/ 88 h 583"/>
                  <a:gd name="T70" fmla="*/ 46 w 691"/>
                  <a:gd name="T71" fmla="*/ 74 h 583"/>
                  <a:gd name="T72" fmla="*/ 45 w 691"/>
                  <a:gd name="T73" fmla="*/ 61 h 583"/>
                  <a:gd name="T74" fmla="*/ 56 w 691"/>
                  <a:gd name="T75" fmla="*/ 45 h 583"/>
                  <a:gd name="T76" fmla="*/ 69 w 691"/>
                  <a:gd name="T77" fmla="*/ 41 h 583"/>
                  <a:gd name="T78" fmla="*/ 648 w 691"/>
                  <a:gd name="T79" fmla="*/ 518 h 583"/>
                  <a:gd name="T80" fmla="*/ 630 w 691"/>
                  <a:gd name="T81" fmla="*/ 536 h 583"/>
                  <a:gd name="T82" fmla="*/ 75 w 691"/>
                  <a:gd name="T83" fmla="*/ 538 h 583"/>
                  <a:gd name="T84" fmla="*/ 52 w 691"/>
                  <a:gd name="T85" fmla="*/ 527 h 583"/>
                  <a:gd name="T86" fmla="*/ 42 w 691"/>
                  <a:gd name="T87" fmla="*/ 505 h 583"/>
                  <a:gd name="T88" fmla="*/ 45 w 691"/>
                  <a:gd name="T89" fmla="*/ 173 h 583"/>
                  <a:gd name="T90" fmla="*/ 61 w 691"/>
                  <a:gd name="T91" fmla="*/ 155 h 583"/>
                  <a:gd name="T92" fmla="*/ 618 w 691"/>
                  <a:gd name="T93" fmla="*/ 153 h 583"/>
                  <a:gd name="T94" fmla="*/ 640 w 691"/>
                  <a:gd name="T95" fmla="*/ 162 h 583"/>
                  <a:gd name="T96" fmla="*/ 650 w 691"/>
                  <a:gd name="T97" fmla="*/ 18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1" h="583">
                    <a:moveTo>
                      <a:pt x="658" y="0"/>
                    </a:moveTo>
                    <a:lnTo>
                      <a:pt x="34" y="0"/>
                    </a:lnTo>
                    <a:lnTo>
                      <a:pt x="34" y="0"/>
                    </a:lnTo>
                    <a:lnTo>
                      <a:pt x="27" y="0"/>
                    </a:lnTo>
                    <a:lnTo>
                      <a:pt x="21" y="3"/>
                    </a:lnTo>
                    <a:lnTo>
                      <a:pt x="15" y="6"/>
                    </a:lnTo>
                    <a:lnTo>
                      <a:pt x="11" y="10"/>
                    </a:lnTo>
                    <a:lnTo>
                      <a:pt x="7" y="14"/>
                    </a:lnTo>
                    <a:lnTo>
                      <a:pt x="3" y="21"/>
                    </a:lnTo>
                    <a:lnTo>
                      <a:pt x="2" y="26"/>
                    </a:lnTo>
                    <a:lnTo>
                      <a:pt x="0" y="33"/>
                    </a:lnTo>
                    <a:lnTo>
                      <a:pt x="0" y="550"/>
                    </a:lnTo>
                    <a:lnTo>
                      <a:pt x="0" y="550"/>
                    </a:lnTo>
                    <a:lnTo>
                      <a:pt x="2" y="557"/>
                    </a:lnTo>
                    <a:lnTo>
                      <a:pt x="3" y="563"/>
                    </a:lnTo>
                    <a:lnTo>
                      <a:pt x="7" y="568"/>
                    </a:lnTo>
                    <a:lnTo>
                      <a:pt x="11" y="573"/>
                    </a:lnTo>
                    <a:lnTo>
                      <a:pt x="15" y="577"/>
                    </a:lnTo>
                    <a:lnTo>
                      <a:pt x="21" y="580"/>
                    </a:lnTo>
                    <a:lnTo>
                      <a:pt x="27" y="581"/>
                    </a:lnTo>
                    <a:lnTo>
                      <a:pt x="34" y="583"/>
                    </a:lnTo>
                    <a:lnTo>
                      <a:pt x="658" y="583"/>
                    </a:lnTo>
                    <a:lnTo>
                      <a:pt x="658" y="583"/>
                    </a:lnTo>
                    <a:lnTo>
                      <a:pt x="665" y="581"/>
                    </a:lnTo>
                    <a:lnTo>
                      <a:pt x="671" y="580"/>
                    </a:lnTo>
                    <a:lnTo>
                      <a:pt x="676" y="577"/>
                    </a:lnTo>
                    <a:lnTo>
                      <a:pt x="681" y="573"/>
                    </a:lnTo>
                    <a:lnTo>
                      <a:pt x="685" y="568"/>
                    </a:lnTo>
                    <a:lnTo>
                      <a:pt x="688" y="563"/>
                    </a:lnTo>
                    <a:lnTo>
                      <a:pt x="689" y="557"/>
                    </a:lnTo>
                    <a:lnTo>
                      <a:pt x="691" y="550"/>
                    </a:lnTo>
                    <a:lnTo>
                      <a:pt x="691" y="33"/>
                    </a:lnTo>
                    <a:lnTo>
                      <a:pt x="691" y="33"/>
                    </a:lnTo>
                    <a:lnTo>
                      <a:pt x="689" y="26"/>
                    </a:lnTo>
                    <a:lnTo>
                      <a:pt x="688" y="21"/>
                    </a:lnTo>
                    <a:lnTo>
                      <a:pt x="685" y="14"/>
                    </a:lnTo>
                    <a:lnTo>
                      <a:pt x="681" y="10"/>
                    </a:lnTo>
                    <a:lnTo>
                      <a:pt x="676" y="6"/>
                    </a:lnTo>
                    <a:lnTo>
                      <a:pt x="671" y="3"/>
                    </a:lnTo>
                    <a:lnTo>
                      <a:pt x="665" y="0"/>
                    </a:lnTo>
                    <a:lnTo>
                      <a:pt x="658" y="0"/>
                    </a:lnTo>
                    <a:lnTo>
                      <a:pt x="658" y="0"/>
                    </a:lnTo>
                    <a:close/>
                    <a:moveTo>
                      <a:pt x="232" y="41"/>
                    </a:moveTo>
                    <a:lnTo>
                      <a:pt x="232" y="41"/>
                    </a:lnTo>
                    <a:lnTo>
                      <a:pt x="238" y="42"/>
                    </a:lnTo>
                    <a:lnTo>
                      <a:pt x="242" y="43"/>
                    </a:lnTo>
                    <a:lnTo>
                      <a:pt x="246" y="45"/>
                    </a:lnTo>
                    <a:lnTo>
                      <a:pt x="250" y="49"/>
                    </a:lnTo>
                    <a:lnTo>
                      <a:pt x="253" y="52"/>
                    </a:lnTo>
                    <a:lnTo>
                      <a:pt x="255" y="56"/>
                    </a:lnTo>
                    <a:lnTo>
                      <a:pt x="257" y="61"/>
                    </a:lnTo>
                    <a:lnTo>
                      <a:pt x="257" y="65"/>
                    </a:lnTo>
                    <a:lnTo>
                      <a:pt x="257" y="65"/>
                    </a:lnTo>
                    <a:lnTo>
                      <a:pt x="257" y="70"/>
                    </a:lnTo>
                    <a:lnTo>
                      <a:pt x="255" y="74"/>
                    </a:lnTo>
                    <a:lnTo>
                      <a:pt x="253" y="80"/>
                    </a:lnTo>
                    <a:lnTo>
                      <a:pt x="250" y="83"/>
                    </a:lnTo>
                    <a:lnTo>
                      <a:pt x="246" y="85"/>
                    </a:lnTo>
                    <a:lnTo>
                      <a:pt x="242" y="88"/>
                    </a:lnTo>
                    <a:lnTo>
                      <a:pt x="238" y="89"/>
                    </a:lnTo>
                    <a:lnTo>
                      <a:pt x="232" y="91"/>
                    </a:lnTo>
                    <a:lnTo>
                      <a:pt x="232" y="91"/>
                    </a:lnTo>
                    <a:lnTo>
                      <a:pt x="227" y="89"/>
                    </a:lnTo>
                    <a:lnTo>
                      <a:pt x="223" y="88"/>
                    </a:lnTo>
                    <a:lnTo>
                      <a:pt x="219" y="85"/>
                    </a:lnTo>
                    <a:lnTo>
                      <a:pt x="215" y="83"/>
                    </a:lnTo>
                    <a:lnTo>
                      <a:pt x="212" y="80"/>
                    </a:lnTo>
                    <a:lnTo>
                      <a:pt x="209" y="74"/>
                    </a:lnTo>
                    <a:lnTo>
                      <a:pt x="208" y="70"/>
                    </a:lnTo>
                    <a:lnTo>
                      <a:pt x="208" y="65"/>
                    </a:lnTo>
                    <a:lnTo>
                      <a:pt x="208" y="65"/>
                    </a:lnTo>
                    <a:lnTo>
                      <a:pt x="208" y="61"/>
                    </a:lnTo>
                    <a:lnTo>
                      <a:pt x="209" y="56"/>
                    </a:lnTo>
                    <a:lnTo>
                      <a:pt x="212" y="52"/>
                    </a:lnTo>
                    <a:lnTo>
                      <a:pt x="215" y="49"/>
                    </a:lnTo>
                    <a:lnTo>
                      <a:pt x="219" y="45"/>
                    </a:lnTo>
                    <a:lnTo>
                      <a:pt x="223" y="43"/>
                    </a:lnTo>
                    <a:lnTo>
                      <a:pt x="227" y="42"/>
                    </a:lnTo>
                    <a:lnTo>
                      <a:pt x="232" y="41"/>
                    </a:lnTo>
                    <a:lnTo>
                      <a:pt x="232" y="41"/>
                    </a:lnTo>
                    <a:close/>
                    <a:moveTo>
                      <a:pt x="151" y="41"/>
                    </a:moveTo>
                    <a:lnTo>
                      <a:pt x="151" y="41"/>
                    </a:lnTo>
                    <a:lnTo>
                      <a:pt x="155" y="42"/>
                    </a:lnTo>
                    <a:lnTo>
                      <a:pt x="161" y="43"/>
                    </a:lnTo>
                    <a:lnTo>
                      <a:pt x="165" y="45"/>
                    </a:lnTo>
                    <a:lnTo>
                      <a:pt x="168" y="49"/>
                    </a:lnTo>
                    <a:lnTo>
                      <a:pt x="172" y="52"/>
                    </a:lnTo>
                    <a:lnTo>
                      <a:pt x="173" y="56"/>
                    </a:lnTo>
                    <a:lnTo>
                      <a:pt x="174" y="61"/>
                    </a:lnTo>
                    <a:lnTo>
                      <a:pt x="176" y="65"/>
                    </a:lnTo>
                    <a:lnTo>
                      <a:pt x="176" y="65"/>
                    </a:lnTo>
                    <a:lnTo>
                      <a:pt x="174" y="70"/>
                    </a:lnTo>
                    <a:lnTo>
                      <a:pt x="173" y="74"/>
                    </a:lnTo>
                    <a:lnTo>
                      <a:pt x="172" y="80"/>
                    </a:lnTo>
                    <a:lnTo>
                      <a:pt x="168" y="83"/>
                    </a:lnTo>
                    <a:lnTo>
                      <a:pt x="165" y="85"/>
                    </a:lnTo>
                    <a:lnTo>
                      <a:pt x="161" y="88"/>
                    </a:lnTo>
                    <a:lnTo>
                      <a:pt x="155" y="89"/>
                    </a:lnTo>
                    <a:lnTo>
                      <a:pt x="151" y="91"/>
                    </a:lnTo>
                    <a:lnTo>
                      <a:pt x="151" y="91"/>
                    </a:lnTo>
                    <a:lnTo>
                      <a:pt x="146" y="89"/>
                    </a:lnTo>
                    <a:lnTo>
                      <a:pt x="142" y="88"/>
                    </a:lnTo>
                    <a:lnTo>
                      <a:pt x="137" y="85"/>
                    </a:lnTo>
                    <a:lnTo>
                      <a:pt x="134" y="83"/>
                    </a:lnTo>
                    <a:lnTo>
                      <a:pt x="131" y="80"/>
                    </a:lnTo>
                    <a:lnTo>
                      <a:pt x="128" y="74"/>
                    </a:lnTo>
                    <a:lnTo>
                      <a:pt x="127" y="70"/>
                    </a:lnTo>
                    <a:lnTo>
                      <a:pt x="126" y="65"/>
                    </a:lnTo>
                    <a:lnTo>
                      <a:pt x="126" y="65"/>
                    </a:lnTo>
                    <a:lnTo>
                      <a:pt x="127" y="61"/>
                    </a:lnTo>
                    <a:lnTo>
                      <a:pt x="128" y="56"/>
                    </a:lnTo>
                    <a:lnTo>
                      <a:pt x="131" y="52"/>
                    </a:lnTo>
                    <a:lnTo>
                      <a:pt x="134" y="49"/>
                    </a:lnTo>
                    <a:lnTo>
                      <a:pt x="137" y="45"/>
                    </a:lnTo>
                    <a:lnTo>
                      <a:pt x="142" y="43"/>
                    </a:lnTo>
                    <a:lnTo>
                      <a:pt x="146" y="42"/>
                    </a:lnTo>
                    <a:lnTo>
                      <a:pt x="151" y="41"/>
                    </a:lnTo>
                    <a:lnTo>
                      <a:pt x="151" y="41"/>
                    </a:lnTo>
                    <a:close/>
                    <a:moveTo>
                      <a:pt x="69" y="41"/>
                    </a:moveTo>
                    <a:lnTo>
                      <a:pt x="69" y="41"/>
                    </a:lnTo>
                    <a:lnTo>
                      <a:pt x="75" y="42"/>
                    </a:lnTo>
                    <a:lnTo>
                      <a:pt x="79" y="43"/>
                    </a:lnTo>
                    <a:lnTo>
                      <a:pt x="83" y="45"/>
                    </a:lnTo>
                    <a:lnTo>
                      <a:pt x="87" y="49"/>
                    </a:lnTo>
                    <a:lnTo>
                      <a:pt x="89" y="52"/>
                    </a:lnTo>
                    <a:lnTo>
                      <a:pt x="92" y="56"/>
                    </a:lnTo>
                    <a:lnTo>
                      <a:pt x="93" y="61"/>
                    </a:lnTo>
                    <a:lnTo>
                      <a:pt x="93" y="65"/>
                    </a:lnTo>
                    <a:lnTo>
                      <a:pt x="93" y="65"/>
                    </a:lnTo>
                    <a:lnTo>
                      <a:pt x="93" y="70"/>
                    </a:lnTo>
                    <a:lnTo>
                      <a:pt x="92" y="74"/>
                    </a:lnTo>
                    <a:lnTo>
                      <a:pt x="89" y="80"/>
                    </a:lnTo>
                    <a:lnTo>
                      <a:pt x="87" y="83"/>
                    </a:lnTo>
                    <a:lnTo>
                      <a:pt x="83" y="85"/>
                    </a:lnTo>
                    <a:lnTo>
                      <a:pt x="79" y="88"/>
                    </a:lnTo>
                    <a:lnTo>
                      <a:pt x="75" y="89"/>
                    </a:lnTo>
                    <a:lnTo>
                      <a:pt x="69" y="91"/>
                    </a:lnTo>
                    <a:lnTo>
                      <a:pt x="69" y="91"/>
                    </a:lnTo>
                    <a:lnTo>
                      <a:pt x="64" y="89"/>
                    </a:lnTo>
                    <a:lnTo>
                      <a:pt x="60" y="88"/>
                    </a:lnTo>
                    <a:lnTo>
                      <a:pt x="56" y="85"/>
                    </a:lnTo>
                    <a:lnTo>
                      <a:pt x="52" y="83"/>
                    </a:lnTo>
                    <a:lnTo>
                      <a:pt x="49" y="80"/>
                    </a:lnTo>
                    <a:lnTo>
                      <a:pt x="46" y="74"/>
                    </a:lnTo>
                    <a:lnTo>
                      <a:pt x="45" y="70"/>
                    </a:lnTo>
                    <a:lnTo>
                      <a:pt x="45" y="65"/>
                    </a:lnTo>
                    <a:lnTo>
                      <a:pt x="45" y="65"/>
                    </a:lnTo>
                    <a:lnTo>
                      <a:pt x="45" y="61"/>
                    </a:lnTo>
                    <a:lnTo>
                      <a:pt x="46" y="56"/>
                    </a:lnTo>
                    <a:lnTo>
                      <a:pt x="49" y="52"/>
                    </a:lnTo>
                    <a:lnTo>
                      <a:pt x="52" y="49"/>
                    </a:lnTo>
                    <a:lnTo>
                      <a:pt x="56" y="45"/>
                    </a:lnTo>
                    <a:lnTo>
                      <a:pt x="60" y="43"/>
                    </a:lnTo>
                    <a:lnTo>
                      <a:pt x="64" y="42"/>
                    </a:lnTo>
                    <a:lnTo>
                      <a:pt x="69" y="41"/>
                    </a:lnTo>
                    <a:lnTo>
                      <a:pt x="69" y="41"/>
                    </a:lnTo>
                    <a:close/>
                    <a:moveTo>
                      <a:pt x="650" y="505"/>
                    </a:moveTo>
                    <a:lnTo>
                      <a:pt x="650" y="505"/>
                    </a:lnTo>
                    <a:lnTo>
                      <a:pt x="649" y="511"/>
                    </a:lnTo>
                    <a:lnTo>
                      <a:pt x="648" y="518"/>
                    </a:lnTo>
                    <a:lnTo>
                      <a:pt x="644" y="523"/>
                    </a:lnTo>
                    <a:lnTo>
                      <a:pt x="640" y="527"/>
                    </a:lnTo>
                    <a:lnTo>
                      <a:pt x="635" y="532"/>
                    </a:lnTo>
                    <a:lnTo>
                      <a:pt x="630" y="536"/>
                    </a:lnTo>
                    <a:lnTo>
                      <a:pt x="623" y="537"/>
                    </a:lnTo>
                    <a:lnTo>
                      <a:pt x="618" y="538"/>
                    </a:lnTo>
                    <a:lnTo>
                      <a:pt x="75" y="538"/>
                    </a:lnTo>
                    <a:lnTo>
                      <a:pt x="75" y="538"/>
                    </a:lnTo>
                    <a:lnTo>
                      <a:pt x="68" y="537"/>
                    </a:lnTo>
                    <a:lnTo>
                      <a:pt x="61" y="536"/>
                    </a:lnTo>
                    <a:lnTo>
                      <a:pt x="56" y="532"/>
                    </a:lnTo>
                    <a:lnTo>
                      <a:pt x="52" y="527"/>
                    </a:lnTo>
                    <a:lnTo>
                      <a:pt x="48" y="523"/>
                    </a:lnTo>
                    <a:lnTo>
                      <a:pt x="45" y="518"/>
                    </a:lnTo>
                    <a:lnTo>
                      <a:pt x="42" y="511"/>
                    </a:lnTo>
                    <a:lnTo>
                      <a:pt x="42" y="505"/>
                    </a:lnTo>
                    <a:lnTo>
                      <a:pt x="42" y="185"/>
                    </a:lnTo>
                    <a:lnTo>
                      <a:pt x="42" y="185"/>
                    </a:lnTo>
                    <a:lnTo>
                      <a:pt x="42" y="178"/>
                    </a:lnTo>
                    <a:lnTo>
                      <a:pt x="45" y="173"/>
                    </a:lnTo>
                    <a:lnTo>
                      <a:pt x="48" y="167"/>
                    </a:lnTo>
                    <a:lnTo>
                      <a:pt x="52" y="162"/>
                    </a:lnTo>
                    <a:lnTo>
                      <a:pt x="56" y="158"/>
                    </a:lnTo>
                    <a:lnTo>
                      <a:pt x="61" y="155"/>
                    </a:lnTo>
                    <a:lnTo>
                      <a:pt x="68" y="154"/>
                    </a:lnTo>
                    <a:lnTo>
                      <a:pt x="75" y="153"/>
                    </a:lnTo>
                    <a:lnTo>
                      <a:pt x="618" y="153"/>
                    </a:lnTo>
                    <a:lnTo>
                      <a:pt x="618" y="153"/>
                    </a:lnTo>
                    <a:lnTo>
                      <a:pt x="623" y="154"/>
                    </a:lnTo>
                    <a:lnTo>
                      <a:pt x="630" y="155"/>
                    </a:lnTo>
                    <a:lnTo>
                      <a:pt x="635" y="158"/>
                    </a:lnTo>
                    <a:lnTo>
                      <a:pt x="640" y="162"/>
                    </a:lnTo>
                    <a:lnTo>
                      <a:pt x="644" y="167"/>
                    </a:lnTo>
                    <a:lnTo>
                      <a:pt x="648" y="173"/>
                    </a:lnTo>
                    <a:lnTo>
                      <a:pt x="649" y="178"/>
                    </a:lnTo>
                    <a:lnTo>
                      <a:pt x="650" y="185"/>
                    </a:lnTo>
                    <a:lnTo>
                      <a:pt x="650" y="505"/>
                    </a:lnTo>
                    <a:close/>
                  </a:path>
                </a:pathLst>
              </a:custGeom>
              <a:grpFill/>
              <a:ln>
                <a:noFill/>
              </a:ln>
              <a:extLs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S PGothic" charset="-128"/>
                  <a:ea typeface="MS PGothic" charset="-128"/>
                  <a:cs typeface="MS PGothic" charset="-128"/>
                </a:endParaRPr>
              </a:p>
            </p:txBody>
          </p:sp>
        </p:grpSp>
        <p:grpSp>
          <p:nvGrpSpPr>
            <p:cNvPr id="434" name="Group 289"/>
            <p:cNvGrpSpPr>
              <a:grpSpLocks noChangeAspect="1"/>
            </p:cNvGrpSpPr>
            <p:nvPr/>
          </p:nvGrpSpPr>
          <p:grpSpPr>
            <a:xfrm>
              <a:off x="82393" y="2729462"/>
              <a:ext cx="334094" cy="256032"/>
              <a:chOff x="7809775" y="4089105"/>
              <a:chExt cx="523064" cy="400848"/>
            </a:xfrm>
            <a:solidFill>
              <a:schemeClr val="bg1"/>
            </a:solidFill>
          </p:grpSpPr>
          <p:sp>
            <p:nvSpPr>
              <p:cNvPr id="445" name="Freeform 300"/>
              <p:cNvSpPr>
                <a:spLocks noChangeAspect="1"/>
              </p:cNvSpPr>
              <p:nvPr/>
            </p:nvSpPr>
            <p:spPr>
              <a:xfrm>
                <a:off x="7809775" y="4118642"/>
                <a:ext cx="218548" cy="371311"/>
              </a:xfrm>
              <a:custGeom>
                <a:avLst/>
                <a:gdLst>
                  <a:gd name="connsiteX0" fmla="*/ 91009 w 218548"/>
                  <a:gd name="connsiteY0" fmla="*/ 331122 h 371311"/>
                  <a:gd name="connsiteX1" fmla="*/ 86378 w 218548"/>
                  <a:gd name="connsiteY1" fmla="*/ 333040 h 371311"/>
                  <a:gd name="connsiteX2" fmla="*/ 84459 w 218548"/>
                  <a:gd name="connsiteY2" fmla="*/ 337671 h 371311"/>
                  <a:gd name="connsiteX3" fmla="*/ 86378 w 218548"/>
                  <a:gd name="connsiteY3" fmla="*/ 342302 h 371311"/>
                  <a:gd name="connsiteX4" fmla="*/ 91009 w 218548"/>
                  <a:gd name="connsiteY4" fmla="*/ 344220 h 371311"/>
                  <a:gd name="connsiteX5" fmla="*/ 123426 w 218548"/>
                  <a:gd name="connsiteY5" fmla="*/ 344221 h 371311"/>
                  <a:gd name="connsiteX6" fmla="*/ 129975 w 218548"/>
                  <a:gd name="connsiteY6" fmla="*/ 337671 h 371311"/>
                  <a:gd name="connsiteX7" fmla="*/ 129976 w 218548"/>
                  <a:gd name="connsiteY7" fmla="*/ 337671 h 371311"/>
                  <a:gd name="connsiteX8" fmla="*/ 123426 w 218548"/>
                  <a:gd name="connsiteY8" fmla="*/ 331122 h 371311"/>
                  <a:gd name="connsiteX9" fmla="*/ 93468 w 218548"/>
                  <a:gd name="connsiteY9" fmla="*/ 22954 h 371311"/>
                  <a:gd name="connsiteX10" fmla="*/ 88837 w 218548"/>
                  <a:gd name="connsiteY10" fmla="*/ 24872 h 371311"/>
                  <a:gd name="connsiteX11" fmla="*/ 86919 w 218548"/>
                  <a:gd name="connsiteY11" fmla="*/ 29503 h 371311"/>
                  <a:gd name="connsiteX12" fmla="*/ 88837 w 218548"/>
                  <a:gd name="connsiteY12" fmla="*/ 34134 h 371311"/>
                  <a:gd name="connsiteX13" fmla="*/ 93468 w 218548"/>
                  <a:gd name="connsiteY13" fmla="*/ 36052 h 371311"/>
                  <a:gd name="connsiteX14" fmla="*/ 125885 w 218548"/>
                  <a:gd name="connsiteY14" fmla="*/ 36053 h 371311"/>
                  <a:gd name="connsiteX15" fmla="*/ 132435 w 218548"/>
                  <a:gd name="connsiteY15" fmla="*/ 29503 h 371311"/>
                  <a:gd name="connsiteX16" fmla="*/ 132435 w 218548"/>
                  <a:gd name="connsiteY16" fmla="*/ 29503 h 371311"/>
                  <a:gd name="connsiteX17" fmla="*/ 125886 w 218548"/>
                  <a:gd name="connsiteY17" fmla="*/ 22954 h 371311"/>
                  <a:gd name="connsiteX18" fmla="*/ 36426 w 218548"/>
                  <a:gd name="connsiteY18" fmla="*/ 0 h 371311"/>
                  <a:gd name="connsiteX19" fmla="*/ 171773 w 218548"/>
                  <a:gd name="connsiteY19" fmla="*/ 0 h 371311"/>
                  <a:gd name="connsiteX20" fmla="*/ 164796 w 218548"/>
                  <a:gd name="connsiteY20" fmla="*/ 63491 h 371311"/>
                  <a:gd name="connsiteX21" fmla="*/ 23827 w 218548"/>
                  <a:gd name="connsiteY21" fmla="*/ 63491 h 371311"/>
                  <a:gd name="connsiteX22" fmla="*/ 23827 w 218548"/>
                  <a:gd name="connsiteY22" fmla="*/ 304031 h 371311"/>
                  <a:gd name="connsiteX23" fmla="*/ 192100 w 218548"/>
                  <a:gd name="connsiteY23" fmla="*/ 304031 h 371311"/>
                  <a:gd name="connsiteX24" fmla="*/ 192100 w 218548"/>
                  <a:gd name="connsiteY24" fmla="*/ 219995 h 371311"/>
                  <a:gd name="connsiteX25" fmla="*/ 208279 w 218548"/>
                  <a:gd name="connsiteY25" fmla="*/ 264082 h 371311"/>
                  <a:gd name="connsiteX26" fmla="*/ 218548 w 218548"/>
                  <a:gd name="connsiteY26" fmla="*/ 279649 h 371311"/>
                  <a:gd name="connsiteX27" fmla="*/ 218548 w 218548"/>
                  <a:gd name="connsiteY27" fmla="*/ 334886 h 371311"/>
                  <a:gd name="connsiteX28" fmla="*/ 182123 w 218548"/>
                  <a:gd name="connsiteY28" fmla="*/ 371311 h 371311"/>
                  <a:gd name="connsiteX29" fmla="*/ 36426 w 218548"/>
                  <a:gd name="connsiteY29" fmla="*/ 371311 h 371311"/>
                  <a:gd name="connsiteX30" fmla="*/ 0 w 218548"/>
                  <a:gd name="connsiteY30" fmla="*/ 334886 h 371311"/>
                  <a:gd name="connsiteX31" fmla="*/ 0 w 218548"/>
                  <a:gd name="connsiteY31" fmla="*/ 36425 h 371311"/>
                  <a:gd name="connsiteX32" fmla="*/ 36426 w 218548"/>
                  <a:gd name="connsiteY32" fmla="*/ 0 h 37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8548" h="371311">
                    <a:moveTo>
                      <a:pt x="91009" y="331122"/>
                    </a:moveTo>
                    <a:cubicBezTo>
                      <a:pt x="89200" y="331122"/>
                      <a:pt x="87563" y="331855"/>
                      <a:pt x="86378" y="333040"/>
                    </a:cubicBezTo>
                    <a:lnTo>
                      <a:pt x="84459" y="337671"/>
                    </a:lnTo>
                    <a:lnTo>
                      <a:pt x="86378" y="342302"/>
                    </a:lnTo>
                    <a:cubicBezTo>
                      <a:pt x="87563" y="343487"/>
                      <a:pt x="89200" y="344220"/>
                      <a:pt x="91009" y="344220"/>
                    </a:cubicBezTo>
                    <a:lnTo>
                      <a:pt x="123426" y="344221"/>
                    </a:lnTo>
                    <a:cubicBezTo>
                      <a:pt x="127043" y="344221"/>
                      <a:pt x="129975" y="341288"/>
                      <a:pt x="129975" y="337671"/>
                    </a:cubicBezTo>
                    <a:lnTo>
                      <a:pt x="129976" y="337671"/>
                    </a:lnTo>
                    <a:cubicBezTo>
                      <a:pt x="129976" y="334054"/>
                      <a:pt x="127043" y="331122"/>
                      <a:pt x="123426" y="331122"/>
                    </a:cubicBezTo>
                    <a:close/>
                    <a:moveTo>
                      <a:pt x="93468" y="22954"/>
                    </a:moveTo>
                    <a:cubicBezTo>
                      <a:pt x="91660" y="22954"/>
                      <a:pt x="90022" y="23687"/>
                      <a:pt x="88837" y="24872"/>
                    </a:cubicBezTo>
                    <a:lnTo>
                      <a:pt x="86919" y="29503"/>
                    </a:lnTo>
                    <a:lnTo>
                      <a:pt x="88837" y="34134"/>
                    </a:lnTo>
                    <a:cubicBezTo>
                      <a:pt x="90022" y="35319"/>
                      <a:pt x="91660" y="36052"/>
                      <a:pt x="93468" y="36052"/>
                    </a:cubicBezTo>
                    <a:lnTo>
                      <a:pt x="125885" y="36053"/>
                    </a:lnTo>
                    <a:cubicBezTo>
                      <a:pt x="129502" y="36053"/>
                      <a:pt x="132435" y="33120"/>
                      <a:pt x="132435" y="29503"/>
                    </a:cubicBezTo>
                    <a:lnTo>
                      <a:pt x="132435" y="29503"/>
                    </a:lnTo>
                    <a:cubicBezTo>
                      <a:pt x="132435" y="25886"/>
                      <a:pt x="129503" y="22954"/>
                      <a:pt x="125886" y="22954"/>
                    </a:cubicBezTo>
                    <a:close/>
                    <a:moveTo>
                      <a:pt x="36426" y="0"/>
                    </a:moveTo>
                    <a:lnTo>
                      <a:pt x="171773" y="0"/>
                    </a:lnTo>
                    <a:lnTo>
                      <a:pt x="164796" y="63491"/>
                    </a:lnTo>
                    <a:lnTo>
                      <a:pt x="23827" y="63491"/>
                    </a:lnTo>
                    <a:lnTo>
                      <a:pt x="23827" y="304031"/>
                    </a:lnTo>
                    <a:lnTo>
                      <a:pt x="192100" y="304031"/>
                    </a:lnTo>
                    <a:lnTo>
                      <a:pt x="192100" y="219995"/>
                    </a:lnTo>
                    <a:lnTo>
                      <a:pt x="208279" y="264082"/>
                    </a:lnTo>
                    <a:lnTo>
                      <a:pt x="218548" y="279649"/>
                    </a:lnTo>
                    <a:lnTo>
                      <a:pt x="218548" y="334886"/>
                    </a:lnTo>
                    <a:cubicBezTo>
                      <a:pt x="218548" y="355003"/>
                      <a:pt x="202240" y="371311"/>
                      <a:pt x="182123" y="371311"/>
                    </a:cubicBezTo>
                    <a:lnTo>
                      <a:pt x="36426" y="371311"/>
                    </a:lnTo>
                    <a:cubicBezTo>
                      <a:pt x="16308" y="371311"/>
                      <a:pt x="0" y="355003"/>
                      <a:pt x="0" y="334886"/>
                    </a:cubicBezTo>
                    <a:lnTo>
                      <a:pt x="0" y="36425"/>
                    </a:lnTo>
                    <a:cubicBezTo>
                      <a:pt x="0" y="16308"/>
                      <a:pt x="16308" y="0"/>
                      <a:pt x="36426"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solidFill>
                    <a:srgbClr val="676767"/>
                  </a:solidFill>
                  <a:latin typeface="MS PGothic" charset="-128"/>
                  <a:ea typeface="MS PGothic" charset="-128"/>
                  <a:cs typeface="MS PGothic" charset="-128"/>
                </a:endParaRPr>
              </a:p>
            </p:txBody>
          </p:sp>
          <p:sp>
            <p:nvSpPr>
              <p:cNvPr id="446" name="Freeform 301"/>
              <p:cNvSpPr>
                <a:spLocks noEditPoints="1"/>
              </p:cNvSpPr>
              <p:nvPr/>
            </p:nvSpPr>
            <p:spPr bwMode="auto">
              <a:xfrm>
                <a:off x="8010240" y="4089105"/>
                <a:ext cx="322599" cy="393142"/>
              </a:xfrm>
              <a:custGeom>
                <a:avLst/>
                <a:gdLst>
                  <a:gd name="T0" fmla="*/ 280 w 343"/>
                  <a:gd name="T1" fmla="*/ 25 h 417"/>
                  <a:gd name="T2" fmla="*/ 280 w 343"/>
                  <a:gd name="T3" fmla="*/ 48 h 417"/>
                  <a:gd name="T4" fmla="*/ 211 w 343"/>
                  <a:gd name="T5" fmla="*/ 32 h 417"/>
                  <a:gd name="T6" fmla="*/ 211 w 343"/>
                  <a:gd name="T7" fmla="*/ 9 h 417"/>
                  <a:gd name="T8" fmla="*/ 172 w 343"/>
                  <a:gd name="T9" fmla="*/ 0 h 417"/>
                  <a:gd name="T10" fmla="*/ 132 w 343"/>
                  <a:gd name="T11" fmla="*/ 9 h 417"/>
                  <a:gd name="T12" fmla="*/ 132 w 343"/>
                  <a:gd name="T13" fmla="*/ 32 h 417"/>
                  <a:gd name="T14" fmla="*/ 63 w 343"/>
                  <a:gd name="T15" fmla="*/ 48 h 417"/>
                  <a:gd name="T16" fmla="*/ 63 w 343"/>
                  <a:gd name="T17" fmla="*/ 25 h 417"/>
                  <a:gd name="T18" fmla="*/ 0 w 343"/>
                  <a:gd name="T19" fmla="*/ 39 h 417"/>
                  <a:gd name="T20" fmla="*/ 0 w 343"/>
                  <a:gd name="T21" fmla="*/ 163 h 417"/>
                  <a:gd name="T22" fmla="*/ 172 w 343"/>
                  <a:gd name="T23" fmla="*/ 417 h 417"/>
                  <a:gd name="T24" fmla="*/ 343 w 343"/>
                  <a:gd name="T25" fmla="*/ 163 h 417"/>
                  <a:gd name="T26" fmla="*/ 343 w 343"/>
                  <a:gd name="T27" fmla="*/ 39 h 417"/>
                  <a:gd name="T28" fmla="*/ 280 w 343"/>
                  <a:gd name="T29" fmla="*/ 25 h 417"/>
                  <a:gd name="T30" fmla="*/ 52 w 343"/>
                  <a:gd name="T31" fmla="*/ 209 h 417"/>
                  <a:gd name="T32" fmla="*/ 47 w 343"/>
                  <a:gd name="T33" fmla="*/ 163 h 417"/>
                  <a:gd name="T34" fmla="*/ 47 w 343"/>
                  <a:gd name="T35" fmla="*/ 101 h 417"/>
                  <a:gd name="T36" fmla="*/ 172 w 343"/>
                  <a:gd name="T37" fmla="*/ 72 h 417"/>
                  <a:gd name="T38" fmla="*/ 283 w 343"/>
                  <a:gd name="T39" fmla="*/ 98 h 417"/>
                  <a:gd name="T40" fmla="*/ 89 w 343"/>
                  <a:gd name="T41" fmla="*/ 293 h 417"/>
                  <a:gd name="T42" fmla="*/ 52 w 343"/>
                  <a:gd name="T43" fmla="*/ 209 h 417"/>
                  <a:gd name="T44" fmla="*/ 296 w 343"/>
                  <a:gd name="T45" fmla="*/ 163 h 417"/>
                  <a:gd name="T46" fmla="*/ 291 w 343"/>
                  <a:gd name="T47" fmla="*/ 209 h 417"/>
                  <a:gd name="T48" fmla="*/ 172 w 343"/>
                  <a:gd name="T49" fmla="*/ 365 h 417"/>
                  <a:gd name="T50" fmla="*/ 106 w 343"/>
                  <a:gd name="T51" fmla="*/ 315 h 417"/>
                  <a:gd name="T52" fmla="*/ 296 w 343"/>
                  <a:gd name="T53" fmla="*/ 125 h 417"/>
                  <a:gd name="T54" fmla="*/ 296 w 343"/>
                  <a:gd name="T55" fmla="*/ 163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3" h="417">
                    <a:moveTo>
                      <a:pt x="280" y="25"/>
                    </a:moveTo>
                    <a:cubicBezTo>
                      <a:pt x="280" y="48"/>
                      <a:pt x="280" y="48"/>
                      <a:pt x="280" y="48"/>
                    </a:cubicBezTo>
                    <a:cubicBezTo>
                      <a:pt x="211" y="32"/>
                      <a:pt x="211" y="32"/>
                      <a:pt x="211" y="32"/>
                    </a:cubicBezTo>
                    <a:cubicBezTo>
                      <a:pt x="211" y="9"/>
                      <a:pt x="211" y="9"/>
                      <a:pt x="211" y="9"/>
                    </a:cubicBezTo>
                    <a:cubicBezTo>
                      <a:pt x="172" y="0"/>
                      <a:pt x="172" y="0"/>
                      <a:pt x="172" y="0"/>
                    </a:cubicBezTo>
                    <a:cubicBezTo>
                      <a:pt x="132" y="9"/>
                      <a:pt x="132" y="9"/>
                      <a:pt x="132" y="9"/>
                    </a:cubicBezTo>
                    <a:cubicBezTo>
                      <a:pt x="132" y="32"/>
                      <a:pt x="132" y="32"/>
                      <a:pt x="132" y="32"/>
                    </a:cubicBezTo>
                    <a:cubicBezTo>
                      <a:pt x="63" y="48"/>
                      <a:pt x="63" y="48"/>
                      <a:pt x="63" y="48"/>
                    </a:cubicBezTo>
                    <a:cubicBezTo>
                      <a:pt x="63" y="25"/>
                      <a:pt x="63" y="25"/>
                      <a:pt x="63" y="25"/>
                    </a:cubicBezTo>
                    <a:cubicBezTo>
                      <a:pt x="0" y="39"/>
                      <a:pt x="0" y="39"/>
                      <a:pt x="0" y="39"/>
                    </a:cubicBezTo>
                    <a:cubicBezTo>
                      <a:pt x="0" y="163"/>
                      <a:pt x="0" y="163"/>
                      <a:pt x="0" y="163"/>
                    </a:cubicBezTo>
                    <a:cubicBezTo>
                      <a:pt x="0" y="278"/>
                      <a:pt x="71" y="376"/>
                      <a:pt x="172" y="417"/>
                    </a:cubicBezTo>
                    <a:cubicBezTo>
                      <a:pt x="272" y="376"/>
                      <a:pt x="343" y="278"/>
                      <a:pt x="343" y="163"/>
                    </a:cubicBezTo>
                    <a:cubicBezTo>
                      <a:pt x="343" y="39"/>
                      <a:pt x="343" y="39"/>
                      <a:pt x="343" y="39"/>
                    </a:cubicBezTo>
                    <a:lnTo>
                      <a:pt x="280" y="25"/>
                    </a:lnTo>
                    <a:close/>
                    <a:moveTo>
                      <a:pt x="52" y="209"/>
                    </a:moveTo>
                    <a:cubicBezTo>
                      <a:pt x="48" y="194"/>
                      <a:pt x="47" y="179"/>
                      <a:pt x="47" y="163"/>
                    </a:cubicBezTo>
                    <a:cubicBezTo>
                      <a:pt x="47" y="101"/>
                      <a:pt x="47" y="101"/>
                      <a:pt x="47" y="101"/>
                    </a:cubicBezTo>
                    <a:cubicBezTo>
                      <a:pt x="47" y="101"/>
                      <a:pt x="47" y="101"/>
                      <a:pt x="172" y="72"/>
                    </a:cubicBezTo>
                    <a:cubicBezTo>
                      <a:pt x="238" y="88"/>
                      <a:pt x="269" y="95"/>
                      <a:pt x="283" y="98"/>
                    </a:cubicBezTo>
                    <a:cubicBezTo>
                      <a:pt x="89" y="293"/>
                      <a:pt x="89" y="293"/>
                      <a:pt x="89" y="293"/>
                    </a:cubicBezTo>
                    <a:cubicBezTo>
                      <a:pt x="71" y="268"/>
                      <a:pt x="58" y="239"/>
                      <a:pt x="52" y="209"/>
                    </a:cubicBezTo>
                    <a:close/>
                    <a:moveTo>
                      <a:pt x="296" y="163"/>
                    </a:moveTo>
                    <a:cubicBezTo>
                      <a:pt x="296" y="179"/>
                      <a:pt x="295" y="194"/>
                      <a:pt x="291" y="209"/>
                    </a:cubicBezTo>
                    <a:cubicBezTo>
                      <a:pt x="278" y="275"/>
                      <a:pt x="233" y="333"/>
                      <a:pt x="172" y="365"/>
                    </a:cubicBezTo>
                    <a:cubicBezTo>
                      <a:pt x="147" y="352"/>
                      <a:pt x="125" y="335"/>
                      <a:pt x="106" y="315"/>
                    </a:cubicBezTo>
                    <a:cubicBezTo>
                      <a:pt x="296" y="125"/>
                      <a:pt x="296" y="125"/>
                      <a:pt x="296" y="125"/>
                    </a:cubicBezTo>
                    <a:lnTo>
                      <a:pt x="296" y="163"/>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solidFill>
                    <a:srgbClr val="676767"/>
                  </a:solidFill>
                  <a:latin typeface="MS PGothic" charset="-128"/>
                  <a:ea typeface="MS PGothic" charset="-128"/>
                  <a:cs typeface="MS PGothic" charset="-128"/>
                </a:endParaRPr>
              </a:p>
            </p:txBody>
          </p:sp>
        </p:grpSp>
        <p:sp>
          <p:nvSpPr>
            <p:cNvPr id="435" name="Freeform 6"/>
            <p:cNvSpPr>
              <a:spLocks noChangeAspect="1" noEditPoints="1"/>
            </p:cNvSpPr>
            <p:nvPr/>
          </p:nvSpPr>
          <p:spPr bwMode="auto">
            <a:xfrm rot="5400000">
              <a:off x="139576" y="3181780"/>
              <a:ext cx="256032" cy="256032"/>
            </a:xfrm>
            <a:custGeom>
              <a:avLst/>
              <a:gdLst>
                <a:gd name="T0" fmla="*/ 3905 w 4320"/>
                <a:gd name="T1" fmla="*/ 2377 h 4320"/>
                <a:gd name="T2" fmla="*/ 3524 w 4320"/>
                <a:gd name="T3" fmla="*/ 2003 h 4320"/>
                <a:gd name="T4" fmla="*/ 2602 w 4320"/>
                <a:gd name="T5" fmla="*/ 1930 h 4320"/>
                <a:gd name="T6" fmla="*/ 2396 w 4320"/>
                <a:gd name="T7" fmla="*/ 1792 h 4320"/>
                <a:gd name="T8" fmla="*/ 2595 w 4320"/>
                <a:gd name="T9" fmla="*/ 890 h 4320"/>
                <a:gd name="T10" fmla="*/ 2700 w 4320"/>
                <a:gd name="T11" fmla="*/ 441 h 4320"/>
                <a:gd name="T12" fmla="*/ 2510 w 4320"/>
                <a:gd name="T13" fmla="*/ 126 h 4320"/>
                <a:gd name="T14" fmla="*/ 2160 w 4320"/>
                <a:gd name="T15" fmla="*/ 0 h 4320"/>
                <a:gd name="T16" fmla="*/ 1830 w 4320"/>
                <a:gd name="T17" fmla="*/ 109 h 4320"/>
                <a:gd name="T18" fmla="*/ 1626 w 4320"/>
                <a:gd name="T19" fmla="*/ 414 h 4320"/>
                <a:gd name="T20" fmla="*/ 1702 w 4320"/>
                <a:gd name="T21" fmla="*/ 857 h 4320"/>
                <a:gd name="T22" fmla="*/ 1933 w 4320"/>
                <a:gd name="T23" fmla="*/ 1764 h 4320"/>
                <a:gd name="T24" fmla="*/ 1745 w 4320"/>
                <a:gd name="T25" fmla="*/ 1924 h 4320"/>
                <a:gd name="T26" fmla="*/ 837 w 4320"/>
                <a:gd name="T27" fmla="*/ 1988 h 4320"/>
                <a:gd name="T28" fmla="*/ 431 w 4320"/>
                <a:gd name="T29" fmla="*/ 2344 h 4320"/>
                <a:gd name="T30" fmla="*/ 333 w 4320"/>
                <a:gd name="T31" fmla="*/ 3262 h 4320"/>
                <a:gd name="T32" fmla="*/ 6 w 4320"/>
                <a:gd name="T33" fmla="*/ 3685 h 4320"/>
                <a:gd name="T34" fmla="*/ 79 w 4320"/>
                <a:gd name="T35" fmla="*/ 4054 h 4320"/>
                <a:gd name="T36" fmla="*/ 362 w 4320"/>
                <a:gd name="T37" fmla="*/ 4287 h 4320"/>
                <a:gd name="T38" fmla="*/ 715 w 4320"/>
                <a:gd name="T39" fmla="*/ 4296 h 4320"/>
                <a:gd name="T40" fmla="*/ 1008 w 4320"/>
                <a:gd name="T41" fmla="*/ 4077 h 4320"/>
                <a:gd name="T42" fmla="*/ 1102 w 4320"/>
                <a:gd name="T43" fmla="*/ 3727 h 4320"/>
                <a:gd name="T44" fmla="*/ 806 w 4320"/>
                <a:gd name="T45" fmla="*/ 3279 h 4320"/>
                <a:gd name="T46" fmla="*/ 852 w 4320"/>
                <a:gd name="T47" fmla="*/ 2489 h 4320"/>
                <a:gd name="T48" fmla="*/ 1586 w 4320"/>
                <a:gd name="T49" fmla="*/ 2378 h 4320"/>
                <a:gd name="T50" fmla="*/ 1838 w 4320"/>
                <a:gd name="T51" fmla="*/ 3320 h 4320"/>
                <a:gd name="T52" fmla="*/ 1609 w 4320"/>
                <a:gd name="T53" fmla="*/ 3769 h 4320"/>
                <a:gd name="T54" fmla="*/ 1735 w 4320"/>
                <a:gd name="T55" fmla="*/ 4119 h 4320"/>
                <a:gd name="T56" fmla="*/ 2049 w 4320"/>
                <a:gd name="T57" fmla="*/ 4309 h 4320"/>
                <a:gd name="T58" fmla="*/ 2398 w 4320"/>
                <a:gd name="T59" fmla="*/ 4265 h 4320"/>
                <a:gd name="T60" fmla="*/ 2657 w 4320"/>
                <a:gd name="T61" fmla="*/ 4008 h 4320"/>
                <a:gd name="T62" fmla="*/ 2687 w 4320"/>
                <a:gd name="T63" fmla="*/ 3606 h 4320"/>
                <a:gd name="T64" fmla="*/ 2378 w 4320"/>
                <a:gd name="T65" fmla="*/ 2321 h 4320"/>
                <a:gd name="T66" fmla="*/ 3303 w 4320"/>
                <a:gd name="T67" fmla="*/ 2390 h 4320"/>
                <a:gd name="T68" fmla="*/ 3510 w 4320"/>
                <a:gd name="T69" fmla="*/ 2555 h 4320"/>
                <a:gd name="T70" fmla="*/ 3386 w 4320"/>
                <a:gd name="T71" fmla="*/ 3372 h 4320"/>
                <a:gd name="T72" fmla="*/ 3220 w 4320"/>
                <a:gd name="T73" fmla="*/ 3825 h 4320"/>
                <a:gd name="T74" fmla="*/ 3379 w 4320"/>
                <a:gd name="T75" fmla="*/ 4159 h 4320"/>
                <a:gd name="T76" fmla="*/ 3713 w 4320"/>
                <a:gd name="T77" fmla="*/ 4317 h 4320"/>
                <a:gd name="T78" fmla="*/ 4054 w 4320"/>
                <a:gd name="T79" fmla="*/ 4241 h 4320"/>
                <a:gd name="T80" fmla="*/ 4287 w 4320"/>
                <a:gd name="T81" fmla="*/ 3958 h 4320"/>
                <a:gd name="T82" fmla="*/ 4267 w 4320"/>
                <a:gd name="T83" fmla="*/ 3532 h 4320"/>
                <a:gd name="T84" fmla="*/ 867 w 4320"/>
                <a:gd name="T85" fmla="*/ 3802 h 4320"/>
                <a:gd name="T86" fmla="*/ 585 w 4320"/>
                <a:gd name="T87" fmla="*/ 4086 h 4320"/>
                <a:gd name="T88" fmla="*/ 259 w 4320"/>
                <a:gd name="T89" fmla="*/ 3892 h 4320"/>
                <a:gd name="T90" fmla="*/ 349 w 4320"/>
                <a:gd name="T91" fmla="*/ 3523 h 4320"/>
                <a:gd name="T92" fmla="*/ 730 w 4320"/>
                <a:gd name="T93" fmla="*/ 3504 h 4320"/>
                <a:gd name="T94" fmla="*/ 1844 w 4320"/>
                <a:gd name="T95" fmla="*/ 518 h 4320"/>
                <a:gd name="T96" fmla="*/ 2127 w 4320"/>
                <a:gd name="T97" fmla="*/ 234 h 4320"/>
                <a:gd name="T98" fmla="*/ 2453 w 4320"/>
                <a:gd name="T99" fmla="*/ 428 h 4320"/>
                <a:gd name="T100" fmla="*/ 2363 w 4320"/>
                <a:gd name="T101" fmla="*/ 797 h 4320"/>
                <a:gd name="T102" fmla="*/ 1982 w 4320"/>
                <a:gd name="T103" fmla="*/ 816 h 4320"/>
                <a:gd name="T104" fmla="*/ 2476 w 4320"/>
                <a:gd name="T105" fmla="*/ 3802 h 4320"/>
                <a:gd name="T106" fmla="*/ 2193 w 4320"/>
                <a:gd name="T107" fmla="*/ 4086 h 4320"/>
                <a:gd name="T108" fmla="*/ 1867 w 4320"/>
                <a:gd name="T109" fmla="*/ 3892 h 4320"/>
                <a:gd name="T110" fmla="*/ 1958 w 4320"/>
                <a:gd name="T111" fmla="*/ 3523 h 4320"/>
                <a:gd name="T112" fmla="*/ 2338 w 4320"/>
                <a:gd name="T113" fmla="*/ 3504 h 4320"/>
                <a:gd name="T114" fmla="*/ 3735 w 4320"/>
                <a:gd name="T115" fmla="*/ 4086 h 4320"/>
                <a:gd name="T116" fmla="*/ 3453 w 4320"/>
                <a:gd name="T117" fmla="*/ 3802 h 4320"/>
                <a:gd name="T118" fmla="*/ 3645 w 4320"/>
                <a:gd name="T119" fmla="*/ 3476 h 4320"/>
                <a:gd name="T120" fmla="*/ 4014 w 4320"/>
                <a:gd name="T121" fmla="*/ 3566 h 4320"/>
                <a:gd name="T122" fmla="*/ 4033 w 4320"/>
                <a:gd name="T123" fmla="*/ 3947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20" h="4320">
                  <a:moveTo>
                    <a:pt x="3987" y="3262"/>
                  </a:moveTo>
                  <a:lnTo>
                    <a:pt x="3987" y="2734"/>
                  </a:lnTo>
                  <a:lnTo>
                    <a:pt x="3987" y="2734"/>
                  </a:lnTo>
                  <a:lnTo>
                    <a:pt x="3987" y="2704"/>
                  </a:lnTo>
                  <a:lnTo>
                    <a:pt x="3984" y="2673"/>
                  </a:lnTo>
                  <a:lnTo>
                    <a:pt x="3981" y="2641"/>
                  </a:lnTo>
                  <a:lnTo>
                    <a:pt x="3977" y="2610"/>
                  </a:lnTo>
                  <a:lnTo>
                    <a:pt x="3971" y="2576"/>
                  </a:lnTo>
                  <a:lnTo>
                    <a:pt x="3964" y="2543"/>
                  </a:lnTo>
                  <a:lnTo>
                    <a:pt x="3955" y="2509"/>
                  </a:lnTo>
                  <a:lnTo>
                    <a:pt x="3945" y="2476"/>
                  </a:lnTo>
                  <a:lnTo>
                    <a:pt x="3934" y="2443"/>
                  </a:lnTo>
                  <a:lnTo>
                    <a:pt x="3921" y="2410"/>
                  </a:lnTo>
                  <a:lnTo>
                    <a:pt x="3905" y="2377"/>
                  </a:lnTo>
                  <a:lnTo>
                    <a:pt x="3889" y="2344"/>
                  </a:lnTo>
                  <a:lnTo>
                    <a:pt x="3872" y="2311"/>
                  </a:lnTo>
                  <a:lnTo>
                    <a:pt x="3852" y="2279"/>
                  </a:lnTo>
                  <a:lnTo>
                    <a:pt x="3832" y="2249"/>
                  </a:lnTo>
                  <a:lnTo>
                    <a:pt x="3809" y="2219"/>
                  </a:lnTo>
                  <a:lnTo>
                    <a:pt x="3784" y="2189"/>
                  </a:lnTo>
                  <a:lnTo>
                    <a:pt x="3758" y="2161"/>
                  </a:lnTo>
                  <a:lnTo>
                    <a:pt x="3730" y="2134"/>
                  </a:lnTo>
                  <a:lnTo>
                    <a:pt x="3701" y="2108"/>
                  </a:lnTo>
                  <a:lnTo>
                    <a:pt x="3669" y="2084"/>
                  </a:lnTo>
                  <a:lnTo>
                    <a:pt x="3636" y="2061"/>
                  </a:lnTo>
                  <a:lnTo>
                    <a:pt x="3600" y="2041"/>
                  </a:lnTo>
                  <a:lnTo>
                    <a:pt x="3563" y="2021"/>
                  </a:lnTo>
                  <a:lnTo>
                    <a:pt x="3524" y="2003"/>
                  </a:lnTo>
                  <a:lnTo>
                    <a:pt x="3483" y="1988"/>
                  </a:lnTo>
                  <a:lnTo>
                    <a:pt x="3440" y="1973"/>
                  </a:lnTo>
                  <a:lnTo>
                    <a:pt x="3395" y="1963"/>
                  </a:lnTo>
                  <a:lnTo>
                    <a:pt x="3348" y="1953"/>
                  </a:lnTo>
                  <a:lnTo>
                    <a:pt x="3299" y="1947"/>
                  </a:lnTo>
                  <a:lnTo>
                    <a:pt x="3247" y="1943"/>
                  </a:lnTo>
                  <a:lnTo>
                    <a:pt x="3194" y="1942"/>
                  </a:lnTo>
                  <a:lnTo>
                    <a:pt x="2734" y="1942"/>
                  </a:lnTo>
                  <a:lnTo>
                    <a:pt x="2734" y="1942"/>
                  </a:lnTo>
                  <a:lnTo>
                    <a:pt x="2704" y="1942"/>
                  </a:lnTo>
                  <a:lnTo>
                    <a:pt x="2677" y="1940"/>
                  </a:lnTo>
                  <a:lnTo>
                    <a:pt x="2651" y="1937"/>
                  </a:lnTo>
                  <a:lnTo>
                    <a:pt x="2627" y="1935"/>
                  </a:lnTo>
                  <a:lnTo>
                    <a:pt x="2602" y="1930"/>
                  </a:lnTo>
                  <a:lnTo>
                    <a:pt x="2581" y="1926"/>
                  </a:lnTo>
                  <a:lnTo>
                    <a:pt x="2561" y="1922"/>
                  </a:lnTo>
                  <a:lnTo>
                    <a:pt x="2542" y="1916"/>
                  </a:lnTo>
                  <a:lnTo>
                    <a:pt x="2525" y="1909"/>
                  </a:lnTo>
                  <a:lnTo>
                    <a:pt x="2509" y="1903"/>
                  </a:lnTo>
                  <a:lnTo>
                    <a:pt x="2493" y="1894"/>
                  </a:lnTo>
                  <a:lnTo>
                    <a:pt x="2480" y="1887"/>
                  </a:lnTo>
                  <a:lnTo>
                    <a:pt x="2467" y="1879"/>
                  </a:lnTo>
                  <a:lnTo>
                    <a:pt x="2456" y="1870"/>
                  </a:lnTo>
                  <a:lnTo>
                    <a:pt x="2444" y="1861"/>
                  </a:lnTo>
                  <a:lnTo>
                    <a:pt x="2436" y="1851"/>
                  </a:lnTo>
                  <a:lnTo>
                    <a:pt x="2419" y="1833"/>
                  </a:lnTo>
                  <a:lnTo>
                    <a:pt x="2406" y="1812"/>
                  </a:lnTo>
                  <a:lnTo>
                    <a:pt x="2396" y="1792"/>
                  </a:lnTo>
                  <a:lnTo>
                    <a:pt x="2388" y="1772"/>
                  </a:lnTo>
                  <a:lnTo>
                    <a:pt x="2384" y="1754"/>
                  </a:lnTo>
                  <a:lnTo>
                    <a:pt x="2381" y="1735"/>
                  </a:lnTo>
                  <a:lnTo>
                    <a:pt x="2378" y="1716"/>
                  </a:lnTo>
                  <a:lnTo>
                    <a:pt x="2378" y="1700"/>
                  </a:lnTo>
                  <a:lnTo>
                    <a:pt x="2378" y="1058"/>
                  </a:lnTo>
                  <a:lnTo>
                    <a:pt x="2378" y="1058"/>
                  </a:lnTo>
                  <a:lnTo>
                    <a:pt x="2414" y="1041"/>
                  </a:lnTo>
                  <a:lnTo>
                    <a:pt x="2449" y="1021"/>
                  </a:lnTo>
                  <a:lnTo>
                    <a:pt x="2482" y="1000"/>
                  </a:lnTo>
                  <a:lnTo>
                    <a:pt x="2513" y="975"/>
                  </a:lnTo>
                  <a:lnTo>
                    <a:pt x="2542" y="948"/>
                  </a:lnTo>
                  <a:lnTo>
                    <a:pt x="2569" y="921"/>
                  </a:lnTo>
                  <a:lnTo>
                    <a:pt x="2595" y="890"/>
                  </a:lnTo>
                  <a:lnTo>
                    <a:pt x="2618" y="857"/>
                  </a:lnTo>
                  <a:lnTo>
                    <a:pt x="2640" y="824"/>
                  </a:lnTo>
                  <a:lnTo>
                    <a:pt x="2658" y="788"/>
                  </a:lnTo>
                  <a:lnTo>
                    <a:pt x="2674" y="753"/>
                  </a:lnTo>
                  <a:lnTo>
                    <a:pt x="2687" y="714"/>
                  </a:lnTo>
                  <a:lnTo>
                    <a:pt x="2697" y="675"/>
                  </a:lnTo>
                  <a:lnTo>
                    <a:pt x="2706" y="635"/>
                  </a:lnTo>
                  <a:lnTo>
                    <a:pt x="2710" y="593"/>
                  </a:lnTo>
                  <a:lnTo>
                    <a:pt x="2711" y="551"/>
                  </a:lnTo>
                  <a:lnTo>
                    <a:pt x="2711" y="551"/>
                  </a:lnTo>
                  <a:lnTo>
                    <a:pt x="2711" y="523"/>
                  </a:lnTo>
                  <a:lnTo>
                    <a:pt x="2709" y="495"/>
                  </a:lnTo>
                  <a:lnTo>
                    <a:pt x="2706" y="467"/>
                  </a:lnTo>
                  <a:lnTo>
                    <a:pt x="2700" y="441"/>
                  </a:lnTo>
                  <a:lnTo>
                    <a:pt x="2694" y="414"/>
                  </a:lnTo>
                  <a:lnTo>
                    <a:pt x="2687" y="388"/>
                  </a:lnTo>
                  <a:lnTo>
                    <a:pt x="2678" y="362"/>
                  </a:lnTo>
                  <a:lnTo>
                    <a:pt x="2668" y="336"/>
                  </a:lnTo>
                  <a:lnTo>
                    <a:pt x="2657" y="312"/>
                  </a:lnTo>
                  <a:lnTo>
                    <a:pt x="2645" y="289"/>
                  </a:lnTo>
                  <a:lnTo>
                    <a:pt x="2631" y="266"/>
                  </a:lnTo>
                  <a:lnTo>
                    <a:pt x="2617" y="243"/>
                  </a:lnTo>
                  <a:lnTo>
                    <a:pt x="2602" y="221"/>
                  </a:lnTo>
                  <a:lnTo>
                    <a:pt x="2585" y="201"/>
                  </a:lnTo>
                  <a:lnTo>
                    <a:pt x="2568" y="181"/>
                  </a:lnTo>
                  <a:lnTo>
                    <a:pt x="2551" y="161"/>
                  </a:lnTo>
                  <a:lnTo>
                    <a:pt x="2531" y="144"/>
                  </a:lnTo>
                  <a:lnTo>
                    <a:pt x="2510" y="126"/>
                  </a:lnTo>
                  <a:lnTo>
                    <a:pt x="2490" y="109"/>
                  </a:lnTo>
                  <a:lnTo>
                    <a:pt x="2469" y="93"/>
                  </a:lnTo>
                  <a:lnTo>
                    <a:pt x="2446" y="79"/>
                  </a:lnTo>
                  <a:lnTo>
                    <a:pt x="2423" y="66"/>
                  </a:lnTo>
                  <a:lnTo>
                    <a:pt x="2398" y="55"/>
                  </a:lnTo>
                  <a:lnTo>
                    <a:pt x="2374" y="43"/>
                  </a:lnTo>
                  <a:lnTo>
                    <a:pt x="2350" y="33"/>
                  </a:lnTo>
                  <a:lnTo>
                    <a:pt x="2324" y="24"/>
                  </a:lnTo>
                  <a:lnTo>
                    <a:pt x="2298" y="17"/>
                  </a:lnTo>
                  <a:lnTo>
                    <a:pt x="2271" y="11"/>
                  </a:lnTo>
                  <a:lnTo>
                    <a:pt x="2243" y="6"/>
                  </a:lnTo>
                  <a:lnTo>
                    <a:pt x="2216" y="3"/>
                  </a:lnTo>
                  <a:lnTo>
                    <a:pt x="2189" y="0"/>
                  </a:lnTo>
                  <a:lnTo>
                    <a:pt x="2160" y="0"/>
                  </a:lnTo>
                  <a:lnTo>
                    <a:pt x="2160" y="0"/>
                  </a:lnTo>
                  <a:lnTo>
                    <a:pt x="2131" y="0"/>
                  </a:lnTo>
                  <a:lnTo>
                    <a:pt x="2104" y="3"/>
                  </a:lnTo>
                  <a:lnTo>
                    <a:pt x="2077" y="6"/>
                  </a:lnTo>
                  <a:lnTo>
                    <a:pt x="2049" y="11"/>
                  </a:lnTo>
                  <a:lnTo>
                    <a:pt x="2022" y="17"/>
                  </a:lnTo>
                  <a:lnTo>
                    <a:pt x="1996" y="24"/>
                  </a:lnTo>
                  <a:lnTo>
                    <a:pt x="1970" y="33"/>
                  </a:lnTo>
                  <a:lnTo>
                    <a:pt x="1946" y="43"/>
                  </a:lnTo>
                  <a:lnTo>
                    <a:pt x="1922" y="55"/>
                  </a:lnTo>
                  <a:lnTo>
                    <a:pt x="1897" y="66"/>
                  </a:lnTo>
                  <a:lnTo>
                    <a:pt x="1874" y="79"/>
                  </a:lnTo>
                  <a:lnTo>
                    <a:pt x="1851" y="93"/>
                  </a:lnTo>
                  <a:lnTo>
                    <a:pt x="1830" y="109"/>
                  </a:lnTo>
                  <a:lnTo>
                    <a:pt x="1810" y="126"/>
                  </a:lnTo>
                  <a:lnTo>
                    <a:pt x="1789" y="144"/>
                  </a:lnTo>
                  <a:lnTo>
                    <a:pt x="1769" y="161"/>
                  </a:lnTo>
                  <a:lnTo>
                    <a:pt x="1752" y="181"/>
                  </a:lnTo>
                  <a:lnTo>
                    <a:pt x="1735" y="201"/>
                  </a:lnTo>
                  <a:lnTo>
                    <a:pt x="1718" y="221"/>
                  </a:lnTo>
                  <a:lnTo>
                    <a:pt x="1703" y="243"/>
                  </a:lnTo>
                  <a:lnTo>
                    <a:pt x="1689" y="266"/>
                  </a:lnTo>
                  <a:lnTo>
                    <a:pt x="1675" y="289"/>
                  </a:lnTo>
                  <a:lnTo>
                    <a:pt x="1663" y="312"/>
                  </a:lnTo>
                  <a:lnTo>
                    <a:pt x="1652" y="336"/>
                  </a:lnTo>
                  <a:lnTo>
                    <a:pt x="1642" y="362"/>
                  </a:lnTo>
                  <a:lnTo>
                    <a:pt x="1633" y="388"/>
                  </a:lnTo>
                  <a:lnTo>
                    <a:pt x="1626" y="414"/>
                  </a:lnTo>
                  <a:lnTo>
                    <a:pt x="1620" y="441"/>
                  </a:lnTo>
                  <a:lnTo>
                    <a:pt x="1614" y="467"/>
                  </a:lnTo>
                  <a:lnTo>
                    <a:pt x="1611" y="495"/>
                  </a:lnTo>
                  <a:lnTo>
                    <a:pt x="1609" y="523"/>
                  </a:lnTo>
                  <a:lnTo>
                    <a:pt x="1609" y="551"/>
                  </a:lnTo>
                  <a:lnTo>
                    <a:pt x="1609" y="551"/>
                  </a:lnTo>
                  <a:lnTo>
                    <a:pt x="1610" y="593"/>
                  </a:lnTo>
                  <a:lnTo>
                    <a:pt x="1614" y="635"/>
                  </a:lnTo>
                  <a:lnTo>
                    <a:pt x="1623" y="675"/>
                  </a:lnTo>
                  <a:lnTo>
                    <a:pt x="1633" y="714"/>
                  </a:lnTo>
                  <a:lnTo>
                    <a:pt x="1646" y="753"/>
                  </a:lnTo>
                  <a:lnTo>
                    <a:pt x="1662" y="788"/>
                  </a:lnTo>
                  <a:lnTo>
                    <a:pt x="1680" y="824"/>
                  </a:lnTo>
                  <a:lnTo>
                    <a:pt x="1702" y="857"/>
                  </a:lnTo>
                  <a:lnTo>
                    <a:pt x="1725" y="890"/>
                  </a:lnTo>
                  <a:lnTo>
                    <a:pt x="1751" y="921"/>
                  </a:lnTo>
                  <a:lnTo>
                    <a:pt x="1778" y="948"/>
                  </a:lnTo>
                  <a:lnTo>
                    <a:pt x="1807" y="975"/>
                  </a:lnTo>
                  <a:lnTo>
                    <a:pt x="1838" y="1000"/>
                  </a:lnTo>
                  <a:lnTo>
                    <a:pt x="1871" y="1021"/>
                  </a:lnTo>
                  <a:lnTo>
                    <a:pt x="1906" y="1041"/>
                  </a:lnTo>
                  <a:lnTo>
                    <a:pt x="1942" y="1058"/>
                  </a:lnTo>
                  <a:lnTo>
                    <a:pt x="1942" y="1700"/>
                  </a:lnTo>
                  <a:lnTo>
                    <a:pt x="1942" y="1700"/>
                  </a:lnTo>
                  <a:lnTo>
                    <a:pt x="1942" y="1713"/>
                  </a:lnTo>
                  <a:lnTo>
                    <a:pt x="1940" y="1728"/>
                  </a:lnTo>
                  <a:lnTo>
                    <a:pt x="1937" y="1745"/>
                  </a:lnTo>
                  <a:lnTo>
                    <a:pt x="1933" y="1764"/>
                  </a:lnTo>
                  <a:lnTo>
                    <a:pt x="1927" y="1782"/>
                  </a:lnTo>
                  <a:lnTo>
                    <a:pt x="1919" y="1802"/>
                  </a:lnTo>
                  <a:lnTo>
                    <a:pt x="1906" y="1824"/>
                  </a:lnTo>
                  <a:lnTo>
                    <a:pt x="1890" y="1844"/>
                  </a:lnTo>
                  <a:lnTo>
                    <a:pt x="1881" y="1853"/>
                  </a:lnTo>
                  <a:lnTo>
                    <a:pt x="1871" y="1863"/>
                  </a:lnTo>
                  <a:lnTo>
                    <a:pt x="1860" y="1873"/>
                  </a:lnTo>
                  <a:lnTo>
                    <a:pt x="1847" y="1881"/>
                  </a:lnTo>
                  <a:lnTo>
                    <a:pt x="1834" y="1890"/>
                  </a:lnTo>
                  <a:lnTo>
                    <a:pt x="1818" y="1897"/>
                  </a:lnTo>
                  <a:lnTo>
                    <a:pt x="1802" y="1906"/>
                  </a:lnTo>
                  <a:lnTo>
                    <a:pt x="1784" y="1913"/>
                  </a:lnTo>
                  <a:lnTo>
                    <a:pt x="1765" y="1919"/>
                  </a:lnTo>
                  <a:lnTo>
                    <a:pt x="1745" y="1924"/>
                  </a:lnTo>
                  <a:lnTo>
                    <a:pt x="1722" y="1930"/>
                  </a:lnTo>
                  <a:lnTo>
                    <a:pt x="1698" y="1933"/>
                  </a:lnTo>
                  <a:lnTo>
                    <a:pt x="1673" y="1937"/>
                  </a:lnTo>
                  <a:lnTo>
                    <a:pt x="1646" y="1940"/>
                  </a:lnTo>
                  <a:lnTo>
                    <a:pt x="1616" y="1942"/>
                  </a:lnTo>
                  <a:lnTo>
                    <a:pt x="1586" y="1942"/>
                  </a:lnTo>
                  <a:lnTo>
                    <a:pt x="1126" y="1942"/>
                  </a:lnTo>
                  <a:lnTo>
                    <a:pt x="1126" y="1942"/>
                  </a:lnTo>
                  <a:lnTo>
                    <a:pt x="1073" y="1943"/>
                  </a:lnTo>
                  <a:lnTo>
                    <a:pt x="1021" y="1947"/>
                  </a:lnTo>
                  <a:lnTo>
                    <a:pt x="972" y="1953"/>
                  </a:lnTo>
                  <a:lnTo>
                    <a:pt x="925" y="1963"/>
                  </a:lnTo>
                  <a:lnTo>
                    <a:pt x="880" y="1973"/>
                  </a:lnTo>
                  <a:lnTo>
                    <a:pt x="837" y="1988"/>
                  </a:lnTo>
                  <a:lnTo>
                    <a:pt x="796" y="2003"/>
                  </a:lnTo>
                  <a:lnTo>
                    <a:pt x="757" y="2021"/>
                  </a:lnTo>
                  <a:lnTo>
                    <a:pt x="720" y="2041"/>
                  </a:lnTo>
                  <a:lnTo>
                    <a:pt x="684" y="2061"/>
                  </a:lnTo>
                  <a:lnTo>
                    <a:pt x="651" y="2084"/>
                  </a:lnTo>
                  <a:lnTo>
                    <a:pt x="619" y="2108"/>
                  </a:lnTo>
                  <a:lnTo>
                    <a:pt x="590" y="2134"/>
                  </a:lnTo>
                  <a:lnTo>
                    <a:pt x="562" y="2161"/>
                  </a:lnTo>
                  <a:lnTo>
                    <a:pt x="536" y="2189"/>
                  </a:lnTo>
                  <a:lnTo>
                    <a:pt x="511" y="2219"/>
                  </a:lnTo>
                  <a:lnTo>
                    <a:pt x="488" y="2249"/>
                  </a:lnTo>
                  <a:lnTo>
                    <a:pt x="468" y="2279"/>
                  </a:lnTo>
                  <a:lnTo>
                    <a:pt x="448" y="2311"/>
                  </a:lnTo>
                  <a:lnTo>
                    <a:pt x="431" y="2344"/>
                  </a:lnTo>
                  <a:lnTo>
                    <a:pt x="415" y="2377"/>
                  </a:lnTo>
                  <a:lnTo>
                    <a:pt x="399" y="2410"/>
                  </a:lnTo>
                  <a:lnTo>
                    <a:pt x="386" y="2443"/>
                  </a:lnTo>
                  <a:lnTo>
                    <a:pt x="375" y="2476"/>
                  </a:lnTo>
                  <a:lnTo>
                    <a:pt x="365" y="2509"/>
                  </a:lnTo>
                  <a:lnTo>
                    <a:pt x="356" y="2543"/>
                  </a:lnTo>
                  <a:lnTo>
                    <a:pt x="349" y="2576"/>
                  </a:lnTo>
                  <a:lnTo>
                    <a:pt x="343" y="2610"/>
                  </a:lnTo>
                  <a:lnTo>
                    <a:pt x="339" y="2641"/>
                  </a:lnTo>
                  <a:lnTo>
                    <a:pt x="336" y="2673"/>
                  </a:lnTo>
                  <a:lnTo>
                    <a:pt x="333" y="2704"/>
                  </a:lnTo>
                  <a:lnTo>
                    <a:pt x="333" y="2734"/>
                  </a:lnTo>
                  <a:lnTo>
                    <a:pt x="333" y="3262"/>
                  </a:lnTo>
                  <a:lnTo>
                    <a:pt x="333" y="3262"/>
                  </a:lnTo>
                  <a:lnTo>
                    <a:pt x="297" y="3279"/>
                  </a:lnTo>
                  <a:lnTo>
                    <a:pt x="263" y="3299"/>
                  </a:lnTo>
                  <a:lnTo>
                    <a:pt x="230" y="3320"/>
                  </a:lnTo>
                  <a:lnTo>
                    <a:pt x="198" y="3345"/>
                  </a:lnTo>
                  <a:lnTo>
                    <a:pt x="169" y="3372"/>
                  </a:lnTo>
                  <a:lnTo>
                    <a:pt x="142" y="3399"/>
                  </a:lnTo>
                  <a:lnTo>
                    <a:pt x="116" y="3430"/>
                  </a:lnTo>
                  <a:lnTo>
                    <a:pt x="93" y="3463"/>
                  </a:lnTo>
                  <a:lnTo>
                    <a:pt x="72" y="3496"/>
                  </a:lnTo>
                  <a:lnTo>
                    <a:pt x="53" y="3532"/>
                  </a:lnTo>
                  <a:lnTo>
                    <a:pt x="37" y="3567"/>
                  </a:lnTo>
                  <a:lnTo>
                    <a:pt x="24" y="3606"/>
                  </a:lnTo>
                  <a:lnTo>
                    <a:pt x="14" y="3645"/>
                  </a:lnTo>
                  <a:lnTo>
                    <a:pt x="6" y="3685"/>
                  </a:lnTo>
                  <a:lnTo>
                    <a:pt x="1" y="3727"/>
                  </a:lnTo>
                  <a:lnTo>
                    <a:pt x="0" y="3769"/>
                  </a:lnTo>
                  <a:lnTo>
                    <a:pt x="0" y="3769"/>
                  </a:lnTo>
                  <a:lnTo>
                    <a:pt x="0" y="3797"/>
                  </a:lnTo>
                  <a:lnTo>
                    <a:pt x="3" y="3825"/>
                  </a:lnTo>
                  <a:lnTo>
                    <a:pt x="6" y="3853"/>
                  </a:lnTo>
                  <a:lnTo>
                    <a:pt x="11" y="3879"/>
                  </a:lnTo>
                  <a:lnTo>
                    <a:pt x="17" y="3906"/>
                  </a:lnTo>
                  <a:lnTo>
                    <a:pt x="24" y="3932"/>
                  </a:lnTo>
                  <a:lnTo>
                    <a:pt x="33" y="3958"/>
                  </a:lnTo>
                  <a:lnTo>
                    <a:pt x="43" y="3984"/>
                  </a:lnTo>
                  <a:lnTo>
                    <a:pt x="55" y="4008"/>
                  </a:lnTo>
                  <a:lnTo>
                    <a:pt x="66" y="4031"/>
                  </a:lnTo>
                  <a:lnTo>
                    <a:pt x="79" y="4054"/>
                  </a:lnTo>
                  <a:lnTo>
                    <a:pt x="93" y="4077"/>
                  </a:lnTo>
                  <a:lnTo>
                    <a:pt x="109" y="4099"/>
                  </a:lnTo>
                  <a:lnTo>
                    <a:pt x="126" y="4119"/>
                  </a:lnTo>
                  <a:lnTo>
                    <a:pt x="144" y="4139"/>
                  </a:lnTo>
                  <a:lnTo>
                    <a:pt x="161" y="4159"/>
                  </a:lnTo>
                  <a:lnTo>
                    <a:pt x="181" y="4176"/>
                  </a:lnTo>
                  <a:lnTo>
                    <a:pt x="201" y="4194"/>
                  </a:lnTo>
                  <a:lnTo>
                    <a:pt x="221" y="4211"/>
                  </a:lnTo>
                  <a:lnTo>
                    <a:pt x="243" y="4227"/>
                  </a:lnTo>
                  <a:lnTo>
                    <a:pt x="266" y="4241"/>
                  </a:lnTo>
                  <a:lnTo>
                    <a:pt x="289" y="4254"/>
                  </a:lnTo>
                  <a:lnTo>
                    <a:pt x="312" y="4265"/>
                  </a:lnTo>
                  <a:lnTo>
                    <a:pt x="336" y="4277"/>
                  </a:lnTo>
                  <a:lnTo>
                    <a:pt x="362" y="4287"/>
                  </a:lnTo>
                  <a:lnTo>
                    <a:pt x="388" y="4296"/>
                  </a:lnTo>
                  <a:lnTo>
                    <a:pt x="414" y="4303"/>
                  </a:lnTo>
                  <a:lnTo>
                    <a:pt x="441" y="4309"/>
                  </a:lnTo>
                  <a:lnTo>
                    <a:pt x="467" y="4314"/>
                  </a:lnTo>
                  <a:lnTo>
                    <a:pt x="495" y="4317"/>
                  </a:lnTo>
                  <a:lnTo>
                    <a:pt x="523" y="4320"/>
                  </a:lnTo>
                  <a:lnTo>
                    <a:pt x="551" y="4320"/>
                  </a:lnTo>
                  <a:lnTo>
                    <a:pt x="551" y="4320"/>
                  </a:lnTo>
                  <a:lnTo>
                    <a:pt x="580" y="4320"/>
                  </a:lnTo>
                  <a:lnTo>
                    <a:pt x="608" y="4317"/>
                  </a:lnTo>
                  <a:lnTo>
                    <a:pt x="635" y="4314"/>
                  </a:lnTo>
                  <a:lnTo>
                    <a:pt x="662" y="4309"/>
                  </a:lnTo>
                  <a:lnTo>
                    <a:pt x="689" y="4303"/>
                  </a:lnTo>
                  <a:lnTo>
                    <a:pt x="715" y="4296"/>
                  </a:lnTo>
                  <a:lnTo>
                    <a:pt x="741" y="4287"/>
                  </a:lnTo>
                  <a:lnTo>
                    <a:pt x="765" y="4277"/>
                  </a:lnTo>
                  <a:lnTo>
                    <a:pt x="790" y="4265"/>
                  </a:lnTo>
                  <a:lnTo>
                    <a:pt x="814" y="4254"/>
                  </a:lnTo>
                  <a:lnTo>
                    <a:pt x="837" y="4241"/>
                  </a:lnTo>
                  <a:lnTo>
                    <a:pt x="860" y="4227"/>
                  </a:lnTo>
                  <a:lnTo>
                    <a:pt x="882" y="4211"/>
                  </a:lnTo>
                  <a:lnTo>
                    <a:pt x="902" y="4194"/>
                  </a:lnTo>
                  <a:lnTo>
                    <a:pt x="922" y="4176"/>
                  </a:lnTo>
                  <a:lnTo>
                    <a:pt x="941" y="4159"/>
                  </a:lnTo>
                  <a:lnTo>
                    <a:pt x="959" y="4139"/>
                  </a:lnTo>
                  <a:lnTo>
                    <a:pt x="977" y="4119"/>
                  </a:lnTo>
                  <a:lnTo>
                    <a:pt x="994" y="4099"/>
                  </a:lnTo>
                  <a:lnTo>
                    <a:pt x="1008" y="4077"/>
                  </a:lnTo>
                  <a:lnTo>
                    <a:pt x="1023" y="4054"/>
                  </a:lnTo>
                  <a:lnTo>
                    <a:pt x="1037" y="4031"/>
                  </a:lnTo>
                  <a:lnTo>
                    <a:pt x="1048" y="4008"/>
                  </a:lnTo>
                  <a:lnTo>
                    <a:pt x="1060" y="3984"/>
                  </a:lnTo>
                  <a:lnTo>
                    <a:pt x="1070" y="3958"/>
                  </a:lnTo>
                  <a:lnTo>
                    <a:pt x="1079" y="3932"/>
                  </a:lnTo>
                  <a:lnTo>
                    <a:pt x="1086" y="3906"/>
                  </a:lnTo>
                  <a:lnTo>
                    <a:pt x="1091" y="3879"/>
                  </a:lnTo>
                  <a:lnTo>
                    <a:pt x="1097" y="3853"/>
                  </a:lnTo>
                  <a:lnTo>
                    <a:pt x="1100" y="3825"/>
                  </a:lnTo>
                  <a:lnTo>
                    <a:pt x="1102" y="3797"/>
                  </a:lnTo>
                  <a:lnTo>
                    <a:pt x="1103" y="3769"/>
                  </a:lnTo>
                  <a:lnTo>
                    <a:pt x="1103" y="3769"/>
                  </a:lnTo>
                  <a:lnTo>
                    <a:pt x="1102" y="3727"/>
                  </a:lnTo>
                  <a:lnTo>
                    <a:pt x="1097" y="3685"/>
                  </a:lnTo>
                  <a:lnTo>
                    <a:pt x="1089" y="3645"/>
                  </a:lnTo>
                  <a:lnTo>
                    <a:pt x="1079" y="3606"/>
                  </a:lnTo>
                  <a:lnTo>
                    <a:pt x="1066" y="3567"/>
                  </a:lnTo>
                  <a:lnTo>
                    <a:pt x="1050" y="3532"/>
                  </a:lnTo>
                  <a:lnTo>
                    <a:pt x="1031" y="3496"/>
                  </a:lnTo>
                  <a:lnTo>
                    <a:pt x="1010" y="3463"/>
                  </a:lnTo>
                  <a:lnTo>
                    <a:pt x="987" y="3430"/>
                  </a:lnTo>
                  <a:lnTo>
                    <a:pt x="961" y="3399"/>
                  </a:lnTo>
                  <a:lnTo>
                    <a:pt x="934" y="3372"/>
                  </a:lnTo>
                  <a:lnTo>
                    <a:pt x="905" y="3345"/>
                  </a:lnTo>
                  <a:lnTo>
                    <a:pt x="873" y="3320"/>
                  </a:lnTo>
                  <a:lnTo>
                    <a:pt x="840" y="3299"/>
                  </a:lnTo>
                  <a:lnTo>
                    <a:pt x="806" y="3279"/>
                  </a:lnTo>
                  <a:lnTo>
                    <a:pt x="770" y="3262"/>
                  </a:lnTo>
                  <a:lnTo>
                    <a:pt x="770" y="2734"/>
                  </a:lnTo>
                  <a:lnTo>
                    <a:pt x="770" y="2734"/>
                  </a:lnTo>
                  <a:lnTo>
                    <a:pt x="771" y="2701"/>
                  </a:lnTo>
                  <a:lnTo>
                    <a:pt x="774" y="2680"/>
                  </a:lnTo>
                  <a:lnTo>
                    <a:pt x="777" y="2654"/>
                  </a:lnTo>
                  <a:lnTo>
                    <a:pt x="784" y="2625"/>
                  </a:lnTo>
                  <a:lnTo>
                    <a:pt x="793" y="2595"/>
                  </a:lnTo>
                  <a:lnTo>
                    <a:pt x="806" y="2565"/>
                  </a:lnTo>
                  <a:lnTo>
                    <a:pt x="813" y="2549"/>
                  </a:lnTo>
                  <a:lnTo>
                    <a:pt x="820" y="2533"/>
                  </a:lnTo>
                  <a:lnTo>
                    <a:pt x="830" y="2519"/>
                  </a:lnTo>
                  <a:lnTo>
                    <a:pt x="840" y="2505"/>
                  </a:lnTo>
                  <a:lnTo>
                    <a:pt x="852" y="2489"/>
                  </a:lnTo>
                  <a:lnTo>
                    <a:pt x="865" y="2476"/>
                  </a:lnTo>
                  <a:lnTo>
                    <a:pt x="878" y="2462"/>
                  </a:lnTo>
                  <a:lnTo>
                    <a:pt x="893" y="2449"/>
                  </a:lnTo>
                  <a:lnTo>
                    <a:pt x="909" y="2437"/>
                  </a:lnTo>
                  <a:lnTo>
                    <a:pt x="928" y="2426"/>
                  </a:lnTo>
                  <a:lnTo>
                    <a:pt x="946" y="2416"/>
                  </a:lnTo>
                  <a:lnTo>
                    <a:pt x="967" y="2406"/>
                  </a:lnTo>
                  <a:lnTo>
                    <a:pt x="990" y="2398"/>
                  </a:lnTo>
                  <a:lnTo>
                    <a:pt x="1014" y="2391"/>
                  </a:lnTo>
                  <a:lnTo>
                    <a:pt x="1038" y="2385"/>
                  </a:lnTo>
                  <a:lnTo>
                    <a:pt x="1066" y="2381"/>
                  </a:lnTo>
                  <a:lnTo>
                    <a:pt x="1094" y="2380"/>
                  </a:lnTo>
                  <a:lnTo>
                    <a:pt x="1126" y="2378"/>
                  </a:lnTo>
                  <a:lnTo>
                    <a:pt x="1586" y="2378"/>
                  </a:lnTo>
                  <a:lnTo>
                    <a:pt x="1586" y="2378"/>
                  </a:lnTo>
                  <a:lnTo>
                    <a:pt x="1637" y="2377"/>
                  </a:lnTo>
                  <a:lnTo>
                    <a:pt x="1686" y="2374"/>
                  </a:lnTo>
                  <a:lnTo>
                    <a:pt x="1733" y="2370"/>
                  </a:lnTo>
                  <a:lnTo>
                    <a:pt x="1779" y="2364"/>
                  </a:lnTo>
                  <a:lnTo>
                    <a:pt x="1823" y="2355"/>
                  </a:lnTo>
                  <a:lnTo>
                    <a:pt x="1864" y="2345"/>
                  </a:lnTo>
                  <a:lnTo>
                    <a:pt x="1904" y="2334"/>
                  </a:lnTo>
                  <a:lnTo>
                    <a:pt x="1942" y="2321"/>
                  </a:lnTo>
                  <a:lnTo>
                    <a:pt x="1942" y="3263"/>
                  </a:lnTo>
                  <a:lnTo>
                    <a:pt x="1942" y="3263"/>
                  </a:lnTo>
                  <a:lnTo>
                    <a:pt x="1906" y="3279"/>
                  </a:lnTo>
                  <a:lnTo>
                    <a:pt x="1871" y="3299"/>
                  </a:lnTo>
                  <a:lnTo>
                    <a:pt x="1838" y="3320"/>
                  </a:lnTo>
                  <a:lnTo>
                    <a:pt x="1807" y="3345"/>
                  </a:lnTo>
                  <a:lnTo>
                    <a:pt x="1778" y="3372"/>
                  </a:lnTo>
                  <a:lnTo>
                    <a:pt x="1751" y="3399"/>
                  </a:lnTo>
                  <a:lnTo>
                    <a:pt x="1725" y="3430"/>
                  </a:lnTo>
                  <a:lnTo>
                    <a:pt x="1702" y="3463"/>
                  </a:lnTo>
                  <a:lnTo>
                    <a:pt x="1680" y="3496"/>
                  </a:lnTo>
                  <a:lnTo>
                    <a:pt x="1662" y="3532"/>
                  </a:lnTo>
                  <a:lnTo>
                    <a:pt x="1646" y="3567"/>
                  </a:lnTo>
                  <a:lnTo>
                    <a:pt x="1633" y="3606"/>
                  </a:lnTo>
                  <a:lnTo>
                    <a:pt x="1623" y="3645"/>
                  </a:lnTo>
                  <a:lnTo>
                    <a:pt x="1614" y="3685"/>
                  </a:lnTo>
                  <a:lnTo>
                    <a:pt x="1610" y="3727"/>
                  </a:lnTo>
                  <a:lnTo>
                    <a:pt x="1609" y="3769"/>
                  </a:lnTo>
                  <a:lnTo>
                    <a:pt x="1609" y="3769"/>
                  </a:lnTo>
                  <a:lnTo>
                    <a:pt x="1609" y="3797"/>
                  </a:lnTo>
                  <a:lnTo>
                    <a:pt x="1611" y="3825"/>
                  </a:lnTo>
                  <a:lnTo>
                    <a:pt x="1614" y="3853"/>
                  </a:lnTo>
                  <a:lnTo>
                    <a:pt x="1620" y="3879"/>
                  </a:lnTo>
                  <a:lnTo>
                    <a:pt x="1626" y="3906"/>
                  </a:lnTo>
                  <a:lnTo>
                    <a:pt x="1633" y="3932"/>
                  </a:lnTo>
                  <a:lnTo>
                    <a:pt x="1642" y="3958"/>
                  </a:lnTo>
                  <a:lnTo>
                    <a:pt x="1652" y="3984"/>
                  </a:lnTo>
                  <a:lnTo>
                    <a:pt x="1663" y="4008"/>
                  </a:lnTo>
                  <a:lnTo>
                    <a:pt x="1675" y="4031"/>
                  </a:lnTo>
                  <a:lnTo>
                    <a:pt x="1689" y="4054"/>
                  </a:lnTo>
                  <a:lnTo>
                    <a:pt x="1703" y="4077"/>
                  </a:lnTo>
                  <a:lnTo>
                    <a:pt x="1718" y="4099"/>
                  </a:lnTo>
                  <a:lnTo>
                    <a:pt x="1735" y="4119"/>
                  </a:lnTo>
                  <a:lnTo>
                    <a:pt x="1752" y="4139"/>
                  </a:lnTo>
                  <a:lnTo>
                    <a:pt x="1769" y="4159"/>
                  </a:lnTo>
                  <a:lnTo>
                    <a:pt x="1789" y="4176"/>
                  </a:lnTo>
                  <a:lnTo>
                    <a:pt x="1810" y="4194"/>
                  </a:lnTo>
                  <a:lnTo>
                    <a:pt x="1830" y="4211"/>
                  </a:lnTo>
                  <a:lnTo>
                    <a:pt x="1851" y="4227"/>
                  </a:lnTo>
                  <a:lnTo>
                    <a:pt x="1874" y="4241"/>
                  </a:lnTo>
                  <a:lnTo>
                    <a:pt x="1897" y="4254"/>
                  </a:lnTo>
                  <a:lnTo>
                    <a:pt x="1922" y="4265"/>
                  </a:lnTo>
                  <a:lnTo>
                    <a:pt x="1946" y="4277"/>
                  </a:lnTo>
                  <a:lnTo>
                    <a:pt x="1970" y="4287"/>
                  </a:lnTo>
                  <a:lnTo>
                    <a:pt x="1996" y="4296"/>
                  </a:lnTo>
                  <a:lnTo>
                    <a:pt x="2022" y="4303"/>
                  </a:lnTo>
                  <a:lnTo>
                    <a:pt x="2049" y="4309"/>
                  </a:lnTo>
                  <a:lnTo>
                    <a:pt x="2077" y="4314"/>
                  </a:lnTo>
                  <a:lnTo>
                    <a:pt x="2104" y="4317"/>
                  </a:lnTo>
                  <a:lnTo>
                    <a:pt x="2131" y="4320"/>
                  </a:lnTo>
                  <a:lnTo>
                    <a:pt x="2160" y="4320"/>
                  </a:lnTo>
                  <a:lnTo>
                    <a:pt x="2160" y="4320"/>
                  </a:lnTo>
                  <a:lnTo>
                    <a:pt x="2189" y="4320"/>
                  </a:lnTo>
                  <a:lnTo>
                    <a:pt x="2216" y="4317"/>
                  </a:lnTo>
                  <a:lnTo>
                    <a:pt x="2243" y="4314"/>
                  </a:lnTo>
                  <a:lnTo>
                    <a:pt x="2271" y="4309"/>
                  </a:lnTo>
                  <a:lnTo>
                    <a:pt x="2298" y="4303"/>
                  </a:lnTo>
                  <a:lnTo>
                    <a:pt x="2324" y="4296"/>
                  </a:lnTo>
                  <a:lnTo>
                    <a:pt x="2350" y="4287"/>
                  </a:lnTo>
                  <a:lnTo>
                    <a:pt x="2374" y="4277"/>
                  </a:lnTo>
                  <a:lnTo>
                    <a:pt x="2398" y="4265"/>
                  </a:lnTo>
                  <a:lnTo>
                    <a:pt x="2423" y="4254"/>
                  </a:lnTo>
                  <a:lnTo>
                    <a:pt x="2446" y="4241"/>
                  </a:lnTo>
                  <a:lnTo>
                    <a:pt x="2469" y="4227"/>
                  </a:lnTo>
                  <a:lnTo>
                    <a:pt x="2490" y="4211"/>
                  </a:lnTo>
                  <a:lnTo>
                    <a:pt x="2510" y="4194"/>
                  </a:lnTo>
                  <a:lnTo>
                    <a:pt x="2531" y="4176"/>
                  </a:lnTo>
                  <a:lnTo>
                    <a:pt x="2551" y="4159"/>
                  </a:lnTo>
                  <a:lnTo>
                    <a:pt x="2568" y="4139"/>
                  </a:lnTo>
                  <a:lnTo>
                    <a:pt x="2585" y="4119"/>
                  </a:lnTo>
                  <a:lnTo>
                    <a:pt x="2602" y="4099"/>
                  </a:lnTo>
                  <a:lnTo>
                    <a:pt x="2617" y="4077"/>
                  </a:lnTo>
                  <a:lnTo>
                    <a:pt x="2631" y="4054"/>
                  </a:lnTo>
                  <a:lnTo>
                    <a:pt x="2645" y="4031"/>
                  </a:lnTo>
                  <a:lnTo>
                    <a:pt x="2657" y="4008"/>
                  </a:lnTo>
                  <a:lnTo>
                    <a:pt x="2668" y="3984"/>
                  </a:lnTo>
                  <a:lnTo>
                    <a:pt x="2678" y="3958"/>
                  </a:lnTo>
                  <a:lnTo>
                    <a:pt x="2687" y="3932"/>
                  </a:lnTo>
                  <a:lnTo>
                    <a:pt x="2694" y="3906"/>
                  </a:lnTo>
                  <a:lnTo>
                    <a:pt x="2700" y="3879"/>
                  </a:lnTo>
                  <a:lnTo>
                    <a:pt x="2706" y="3853"/>
                  </a:lnTo>
                  <a:lnTo>
                    <a:pt x="2709" y="3825"/>
                  </a:lnTo>
                  <a:lnTo>
                    <a:pt x="2711" y="3797"/>
                  </a:lnTo>
                  <a:lnTo>
                    <a:pt x="2711" y="3769"/>
                  </a:lnTo>
                  <a:lnTo>
                    <a:pt x="2711" y="3769"/>
                  </a:lnTo>
                  <a:lnTo>
                    <a:pt x="2710" y="3727"/>
                  </a:lnTo>
                  <a:lnTo>
                    <a:pt x="2706" y="3685"/>
                  </a:lnTo>
                  <a:lnTo>
                    <a:pt x="2697" y="3645"/>
                  </a:lnTo>
                  <a:lnTo>
                    <a:pt x="2687" y="3606"/>
                  </a:lnTo>
                  <a:lnTo>
                    <a:pt x="2674" y="3567"/>
                  </a:lnTo>
                  <a:lnTo>
                    <a:pt x="2658" y="3532"/>
                  </a:lnTo>
                  <a:lnTo>
                    <a:pt x="2640" y="3496"/>
                  </a:lnTo>
                  <a:lnTo>
                    <a:pt x="2618" y="3463"/>
                  </a:lnTo>
                  <a:lnTo>
                    <a:pt x="2595" y="3430"/>
                  </a:lnTo>
                  <a:lnTo>
                    <a:pt x="2569" y="3399"/>
                  </a:lnTo>
                  <a:lnTo>
                    <a:pt x="2542" y="3372"/>
                  </a:lnTo>
                  <a:lnTo>
                    <a:pt x="2513" y="3345"/>
                  </a:lnTo>
                  <a:lnTo>
                    <a:pt x="2482" y="3320"/>
                  </a:lnTo>
                  <a:lnTo>
                    <a:pt x="2449" y="3299"/>
                  </a:lnTo>
                  <a:lnTo>
                    <a:pt x="2414" y="3279"/>
                  </a:lnTo>
                  <a:lnTo>
                    <a:pt x="2378" y="3262"/>
                  </a:lnTo>
                  <a:lnTo>
                    <a:pt x="2378" y="2321"/>
                  </a:lnTo>
                  <a:lnTo>
                    <a:pt x="2378" y="2321"/>
                  </a:lnTo>
                  <a:lnTo>
                    <a:pt x="2416" y="2334"/>
                  </a:lnTo>
                  <a:lnTo>
                    <a:pt x="2456" y="2345"/>
                  </a:lnTo>
                  <a:lnTo>
                    <a:pt x="2498" y="2355"/>
                  </a:lnTo>
                  <a:lnTo>
                    <a:pt x="2541" y="2364"/>
                  </a:lnTo>
                  <a:lnTo>
                    <a:pt x="2587" y="2370"/>
                  </a:lnTo>
                  <a:lnTo>
                    <a:pt x="2634" y="2374"/>
                  </a:lnTo>
                  <a:lnTo>
                    <a:pt x="2683" y="2377"/>
                  </a:lnTo>
                  <a:lnTo>
                    <a:pt x="2734" y="2378"/>
                  </a:lnTo>
                  <a:lnTo>
                    <a:pt x="3194" y="2378"/>
                  </a:lnTo>
                  <a:lnTo>
                    <a:pt x="3194" y="2378"/>
                  </a:lnTo>
                  <a:lnTo>
                    <a:pt x="3224" y="2380"/>
                  </a:lnTo>
                  <a:lnTo>
                    <a:pt x="3251" y="2381"/>
                  </a:lnTo>
                  <a:lnTo>
                    <a:pt x="3277" y="2385"/>
                  </a:lnTo>
                  <a:lnTo>
                    <a:pt x="3303" y="2390"/>
                  </a:lnTo>
                  <a:lnTo>
                    <a:pt x="3326" y="2397"/>
                  </a:lnTo>
                  <a:lnTo>
                    <a:pt x="3348" y="2404"/>
                  </a:lnTo>
                  <a:lnTo>
                    <a:pt x="3368" y="2413"/>
                  </a:lnTo>
                  <a:lnTo>
                    <a:pt x="3386" y="2423"/>
                  </a:lnTo>
                  <a:lnTo>
                    <a:pt x="3404" y="2433"/>
                  </a:lnTo>
                  <a:lnTo>
                    <a:pt x="3420" y="2444"/>
                  </a:lnTo>
                  <a:lnTo>
                    <a:pt x="3435" y="2456"/>
                  </a:lnTo>
                  <a:lnTo>
                    <a:pt x="3450" y="2469"/>
                  </a:lnTo>
                  <a:lnTo>
                    <a:pt x="3461" y="2483"/>
                  </a:lnTo>
                  <a:lnTo>
                    <a:pt x="3473" y="2496"/>
                  </a:lnTo>
                  <a:lnTo>
                    <a:pt x="3484" y="2510"/>
                  </a:lnTo>
                  <a:lnTo>
                    <a:pt x="3493" y="2526"/>
                  </a:lnTo>
                  <a:lnTo>
                    <a:pt x="3501" y="2541"/>
                  </a:lnTo>
                  <a:lnTo>
                    <a:pt x="3510" y="2555"/>
                  </a:lnTo>
                  <a:lnTo>
                    <a:pt x="3523" y="2585"/>
                  </a:lnTo>
                  <a:lnTo>
                    <a:pt x="3533" y="2615"/>
                  </a:lnTo>
                  <a:lnTo>
                    <a:pt x="3540" y="2644"/>
                  </a:lnTo>
                  <a:lnTo>
                    <a:pt x="3544" y="2671"/>
                  </a:lnTo>
                  <a:lnTo>
                    <a:pt x="3547" y="2696"/>
                  </a:lnTo>
                  <a:lnTo>
                    <a:pt x="3550" y="2717"/>
                  </a:lnTo>
                  <a:lnTo>
                    <a:pt x="3550" y="2734"/>
                  </a:lnTo>
                  <a:lnTo>
                    <a:pt x="3550" y="3262"/>
                  </a:lnTo>
                  <a:lnTo>
                    <a:pt x="3550" y="3262"/>
                  </a:lnTo>
                  <a:lnTo>
                    <a:pt x="3514" y="3279"/>
                  </a:lnTo>
                  <a:lnTo>
                    <a:pt x="3480" y="3299"/>
                  </a:lnTo>
                  <a:lnTo>
                    <a:pt x="3447" y="3320"/>
                  </a:lnTo>
                  <a:lnTo>
                    <a:pt x="3415" y="3345"/>
                  </a:lnTo>
                  <a:lnTo>
                    <a:pt x="3386" y="3372"/>
                  </a:lnTo>
                  <a:lnTo>
                    <a:pt x="3359" y="3399"/>
                  </a:lnTo>
                  <a:lnTo>
                    <a:pt x="3333" y="3430"/>
                  </a:lnTo>
                  <a:lnTo>
                    <a:pt x="3310" y="3463"/>
                  </a:lnTo>
                  <a:lnTo>
                    <a:pt x="3289" y="3496"/>
                  </a:lnTo>
                  <a:lnTo>
                    <a:pt x="3270" y="3532"/>
                  </a:lnTo>
                  <a:lnTo>
                    <a:pt x="3254" y="3567"/>
                  </a:lnTo>
                  <a:lnTo>
                    <a:pt x="3241" y="3606"/>
                  </a:lnTo>
                  <a:lnTo>
                    <a:pt x="3231" y="3645"/>
                  </a:lnTo>
                  <a:lnTo>
                    <a:pt x="3223" y="3685"/>
                  </a:lnTo>
                  <a:lnTo>
                    <a:pt x="3218" y="3727"/>
                  </a:lnTo>
                  <a:lnTo>
                    <a:pt x="3217" y="3769"/>
                  </a:lnTo>
                  <a:lnTo>
                    <a:pt x="3217" y="3769"/>
                  </a:lnTo>
                  <a:lnTo>
                    <a:pt x="3218" y="3797"/>
                  </a:lnTo>
                  <a:lnTo>
                    <a:pt x="3220" y="3825"/>
                  </a:lnTo>
                  <a:lnTo>
                    <a:pt x="3223" y="3853"/>
                  </a:lnTo>
                  <a:lnTo>
                    <a:pt x="3229" y="3879"/>
                  </a:lnTo>
                  <a:lnTo>
                    <a:pt x="3234" y="3906"/>
                  </a:lnTo>
                  <a:lnTo>
                    <a:pt x="3241" y="3932"/>
                  </a:lnTo>
                  <a:lnTo>
                    <a:pt x="3250" y="3958"/>
                  </a:lnTo>
                  <a:lnTo>
                    <a:pt x="3260" y="3984"/>
                  </a:lnTo>
                  <a:lnTo>
                    <a:pt x="3272" y="4008"/>
                  </a:lnTo>
                  <a:lnTo>
                    <a:pt x="3283" y="4031"/>
                  </a:lnTo>
                  <a:lnTo>
                    <a:pt x="3297" y="4054"/>
                  </a:lnTo>
                  <a:lnTo>
                    <a:pt x="3312" y="4077"/>
                  </a:lnTo>
                  <a:lnTo>
                    <a:pt x="3326" y="4099"/>
                  </a:lnTo>
                  <a:lnTo>
                    <a:pt x="3343" y="4119"/>
                  </a:lnTo>
                  <a:lnTo>
                    <a:pt x="3361" y="4139"/>
                  </a:lnTo>
                  <a:lnTo>
                    <a:pt x="3379" y="4159"/>
                  </a:lnTo>
                  <a:lnTo>
                    <a:pt x="3398" y="4176"/>
                  </a:lnTo>
                  <a:lnTo>
                    <a:pt x="3418" y="4194"/>
                  </a:lnTo>
                  <a:lnTo>
                    <a:pt x="3438" y="4211"/>
                  </a:lnTo>
                  <a:lnTo>
                    <a:pt x="3460" y="4227"/>
                  </a:lnTo>
                  <a:lnTo>
                    <a:pt x="3483" y="4241"/>
                  </a:lnTo>
                  <a:lnTo>
                    <a:pt x="3506" y="4254"/>
                  </a:lnTo>
                  <a:lnTo>
                    <a:pt x="3530" y="4265"/>
                  </a:lnTo>
                  <a:lnTo>
                    <a:pt x="3555" y="4277"/>
                  </a:lnTo>
                  <a:lnTo>
                    <a:pt x="3579" y="4287"/>
                  </a:lnTo>
                  <a:lnTo>
                    <a:pt x="3605" y="4296"/>
                  </a:lnTo>
                  <a:lnTo>
                    <a:pt x="3631" y="4303"/>
                  </a:lnTo>
                  <a:lnTo>
                    <a:pt x="3658" y="4309"/>
                  </a:lnTo>
                  <a:lnTo>
                    <a:pt x="3685" y="4314"/>
                  </a:lnTo>
                  <a:lnTo>
                    <a:pt x="3713" y="4317"/>
                  </a:lnTo>
                  <a:lnTo>
                    <a:pt x="3740" y="4320"/>
                  </a:lnTo>
                  <a:lnTo>
                    <a:pt x="3769" y="4320"/>
                  </a:lnTo>
                  <a:lnTo>
                    <a:pt x="3769" y="4320"/>
                  </a:lnTo>
                  <a:lnTo>
                    <a:pt x="3797" y="4320"/>
                  </a:lnTo>
                  <a:lnTo>
                    <a:pt x="3825" y="4317"/>
                  </a:lnTo>
                  <a:lnTo>
                    <a:pt x="3853" y="4314"/>
                  </a:lnTo>
                  <a:lnTo>
                    <a:pt x="3879" y="4309"/>
                  </a:lnTo>
                  <a:lnTo>
                    <a:pt x="3906" y="4303"/>
                  </a:lnTo>
                  <a:lnTo>
                    <a:pt x="3932" y="4296"/>
                  </a:lnTo>
                  <a:lnTo>
                    <a:pt x="3958" y="4287"/>
                  </a:lnTo>
                  <a:lnTo>
                    <a:pt x="3984" y="4277"/>
                  </a:lnTo>
                  <a:lnTo>
                    <a:pt x="4008" y="4265"/>
                  </a:lnTo>
                  <a:lnTo>
                    <a:pt x="4031" y="4254"/>
                  </a:lnTo>
                  <a:lnTo>
                    <a:pt x="4054" y="4241"/>
                  </a:lnTo>
                  <a:lnTo>
                    <a:pt x="4077" y="4227"/>
                  </a:lnTo>
                  <a:lnTo>
                    <a:pt x="4099" y="4211"/>
                  </a:lnTo>
                  <a:lnTo>
                    <a:pt x="4119" y="4194"/>
                  </a:lnTo>
                  <a:lnTo>
                    <a:pt x="4139" y="4176"/>
                  </a:lnTo>
                  <a:lnTo>
                    <a:pt x="4159" y="4159"/>
                  </a:lnTo>
                  <a:lnTo>
                    <a:pt x="4176" y="4139"/>
                  </a:lnTo>
                  <a:lnTo>
                    <a:pt x="4194" y="4119"/>
                  </a:lnTo>
                  <a:lnTo>
                    <a:pt x="4211" y="4099"/>
                  </a:lnTo>
                  <a:lnTo>
                    <a:pt x="4227" y="4077"/>
                  </a:lnTo>
                  <a:lnTo>
                    <a:pt x="4241" y="4054"/>
                  </a:lnTo>
                  <a:lnTo>
                    <a:pt x="4254" y="4031"/>
                  </a:lnTo>
                  <a:lnTo>
                    <a:pt x="4265" y="4008"/>
                  </a:lnTo>
                  <a:lnTo>
                    <a:pt x="4277" y="3984"/>
                  </a:lnTo>
                  <a:lnTo>
                    <a:pt x="4287" y="3958"/>
                  </a:lnTo>
                  <a:lnTo>
                    <a:pt x="4296" y="3932"/>
                  </a:lnTo>
                  <a:lnTo>
                    <a:pt x="4303" y="3906"/>
                  </a:lnTo>
                  <a:lnTo>
                    <a:pt x="4309" y="3879"/>
                  </a:lnTo>
                  <a:lnTo>
                    <a:pt x="4314" y="3853"/>
                  </a:lnTo>
                  <a:lnTo>
                    <a:pt x="4317" y="3825"/>
                  </a:lnTo>
                  <a:lnTo>
                    <a:pt x="4320" y="3797"/>
                  </a:lnTo>
                  <a:lnTo>
                    <a:pt x="4320" y="3769"/>
                  </a:lnTo>
                  <a:lnTo>
                    <a:pt x="4320" y="3769"/>
                  </a:lnTo>
                  <a:lnTo>
                    <a:pt x="4319" y="3727"/>
                  </a:lnTo>
                  <a:lnTo>
                    <a:pt x="4314" y="3685"/>
                  </a:lnTo>
                  <a:lnTo>
                    <a:pt x="4306" y="3645"/>
                  </a:lnTo>
                  <a:lnTo>
                    <a:pt x="4296" y="3606"/>
                  </a:lnTo>
                  <a:lnTo>
                    <a:pt x="4283" y="3567"/>
                  </a:lnTo>
                  <a:lnTo>
                    <a:pt x="4267" y="3532"/>
                  </a:lnTo>
                  <a:lnTo>
                    <a:pt x="4248" y="3496"/>
                  </a:lnTo>
                  <a:lnTo>
                    <a:pt x="4227" y="3463"/>
                  </a:lnTo>
                  <a:lnTo>
                    <a:pt x="4204" y="3430"/>
                  </a:lnTo>
                  <a:lnTo>
                    <a:pt x="4178" y="3399"/>
                  </a:lnTo>
                  <a:lnTo>
                    <a:pt x="4151" y="3372"/>
                  </a:lnTo>
                  <a:lnTo>
                    <a:pt x="4122" y="3345"/>
                  </a:lnTo>
                  <a:lnTo>
                    <a:pt x="4090" y="3320"/>
                  </a:lnTo>
                  <a:lnTo>
                    <a:pt x="4057" y="3299"/>
                  </a:lnTo>
                  <a:lnTo>
                    <a:pt x="4023" y="3279"/>
                  </a:lnTo>
                  <a:lnTo>
                    <a:pt x="3987" y="3262"/>
                  </a:lnTo>
                  <a:lnTo>
                    <a:pt x="3987" y="3262"/>
                  </a:lnTo>
                  <a:close/>
                  <a:moveTo>
                    <a:pt x="869" y="3769"/>
                  </a:moveTo>
                  <a:lnTo>
                    <a:pt x="869" y="3769"/>
                  </a:lnTo>
                  <a:lnTo>
                    <a:pt x="867" y="3802"/>
                  </a:lnTo>
                  <a:lnTo>
                    <a:pt x="863" y="3833"/>
                  </a:lnTo>
                  <a:lnTo>
                    <a:pt x="855" y="3863"/>
                  </a:lnTo>
                  <a:lnTo>
                    <a:pt x="844" y="3892"/>
                  </a:lnTo>
                  <a:lnTo>
                    <a:pt x="832" y="3921"/>
                  </a:lnTo>
                  <a:lnTo>
                    <a:pt x="816" y="3947"/>
                  </a:lnTo>
                  <a:lnTo>
                    <a:pt x="797" y="3971"/>
                  </a:lnTo>
                  <a:lnTo>
                    <a:pt x="777" y="3994"/>
                  </a:lnTo>
                  <a:lnTo>
                    <a:pt x="754" y="4014"/>
                  </a:lnTo>
                  <a:lnTo>
                    <a:pt x="730" y="4033"/>
                  </a:lnTo>
                  <a:lnTo>
                    <a:pt x="702" y="4049"/>
                  </a:lnTo>
                  <a:lnTo>
                    <a:pt x="675" y="4061"/>
                  </a:lnTo>
                  <a:lnTo>
                    <a:pt x="646" y="4073"/>
                  </a:lnTo>
                  <a:lnTo>
                    <a:pt x="616" y="4080"/>
                  </a:lnTo>
                  <a:lnTo>
                    <a:pt x="585" y="4086"/>
                  </a:lnTo>
                  <a:lnTo>
                    <a:pt x="551" y="4087"/>
                  </a:lnTo>
                  <a:lnTo>
                    <a:pt x="551" y="4087"/>
                  </a:lnTo>
                  <a:lnTo>
                    <a:pt x="518" y="4086"/>
                  </a:lnTo>
                  <a:lnTo>
                    <a:pt x="487" y="4080"/>
                  </a:lnTo>
                  <a:lnTo>
                    <a:pt x="457" y="4073"/>
                  </a:lnTo>
                  <a:lnTo>
                    <a:pt x="428" y="4061"/>
                  </a:lnTo>
                  <a:lnTo>
                    <a:pt x="399" y="4049"/>
                  </a:lnTo>
                  <a:lnTo>
                    <a:pt x="373" y="4033"/>
                  </a:lnTo>
                  <a:lnTo>
                    <a:pt x="349" y="4014"/>
                  </a:lnTo>
                  <a:lnTo>
                    <a:pt x="326" y="3994"/>
                  </a:lnTo>
                  <a:lnTo>
                    <a:pt x="306" y="3971"/>
                  </a:lnTo>
                  <a:lnTo>
                    <a:pt x="287" y="3947"/>
                  </a:lnTo>
                  <a:lnTo>
                    <a:pt x="271" y="3921"/>
                  </a:lnTo>
                  <a:lnTo>
                    <a:pt x="259" y="3892"/>
                  </a:lnTo>
                  <a:lnTo>
                    <a:pt x="247" y="3863"/>
                  </a:lnTo>
                  <a:lnTo>
                    <a:pt x="240" y="3833"/>
                  </a:lnTo>
                  <a:lnTo>
                    <a:pt x="234" y="3802"/>
                  </a:lnTo>
                  <a:lnTo>
                    <a:pt x="233" y="3769"/>
                  </a:lnTo>
                  <a:lnTo>
                    <a:pt x="233" y="3769"/>
                  </a:lnTo>
                  <a:lnTo>
                    <a:pt x="234" y="3735"/>
                  </a:lnTo>
                  <a:lnTo>
                    <a:pt x="240" y="3704"/>
                  </a:lnTo>
                  <a:lnTo>
                    <a:pt x="247" y="3674"/>
                  </a:lnTo>
                  <a:lnTo>
                    <a:pt x="259" y="3645"/>
                  </a:lnTo>
                  <a:lnTo>
                    <a:pt x="271" y="3616"/>
                  </a:lnTo>
                  <a:lnTo>
                    <a:pt x="287" y="3590"/>
                  </a:lnTo>
                  <a:lnTo>
                    <a:pt x="306" y="3566"/>
                  </a:lnTo>
                  <a:lnTo>
                    <a:pt x="326" y="3543"/>
                  </a:lnTo>
                  <a:lnTo>
                    <a:pt x="349" y="3523"/>
                  </a:lnTo>
                  <a:lnTo>
                    <a:pt x="373" y="3504"/>
                  </a:lnTo>
                  <a:lnTo>
                    <a:pt x="399" y="3488"/>
                  </a:lnTo>
                  <a:lnTo>
                    <a:pt x="428" y="3476"/>
                  </a:lnTo>
                  <a:lnTo>
                    <a:pt x="457" y="3465"/>
                  </a:lnTo>
                  <a:lnTo>
                    <a:pt x="487" y="3457"/>
                  </a:lnTo>
                  <a:lnTo>
                    <a:pt x="518" y="3453"/>
                  </a:lnTo>
                  <a:lnTo>
                    <a:pt x="551" y="3451"/>
                  </a:lnTo>
                  <a:lnTo>
                    <a:pt x="551" y="3451"/>
                  </a:lnTo>
                  <a:lnTo>
                    <a:pt x="585" y="3453"/>
                  </a:lnTo>
                  <a:lnTo>
                    <a:pt x="616" y="3457"/>
                  </a:lnTo>
                  <a:lnTo>
                    <a:pt x="646" y="3465"/>
                  </a:lnTo>
                  <a:lnTo>
                    <a:pt x="675" y="3476"/>
                  </a:lnTo>
                  <a:lnTo>
                    <a:pt x="702" y="3488"/>
                  </a:lnTo>
                  <a:lnTo>
                    <a:pt x="730" y="3504"/>
                  </a:lnTo>
                  <a:lnTo>
                    <a:pt x="754" y="3523"/>
                  </a:lnTo>
                  <a:lnTo>
                    <a:pt x="777" y="3543"/>
                  </a:lnTo>
                  <a:lnTo>
                    <a:pt x="797" y="3566"/>
                  </a:lnTo>
                  <a:lnTo>
                    <a:pt x="816" y="3590"/>
                  </a:lnTo>
                  <a:lnTo>
                    <a:pt x="832" y="3616"/>
                  </a:lnTo>
                  <a:lnTo>
                    <a:pt x="844" y="3645"/>
                  </a:lnTo>
                  <a:lnTo>
                    <a:pt x="855" y="3674"/>
                  </a:lnTo>
                  <a:lnTo>
                    <a:pt x="863" y="3704"/>
                  </a:lnTo>
                  <a:lnTo>
                    <a:pt x="867" y="3735"/>
                  </a:lnTo>
                  <a:lnTo>
                    <a:pt x="869" y="3769"/>
                  </a:lnTo>
                  <a:lnTo>
                    <a:pt x="869" y="3769"/>
                  </a:lnTo>
                  <a:close/>
                  <a:moveTo>
                    <a:pt x="1841" y="551"/>
                  </a:moveTo>
                  <a:lnTo>
                    <a:pt x="1841" y="551"/>
                  </a:lnTo>
                  <a:lnTo>
                    <a:pt x="1844" y="518"/>
                  </a:lnTo>
                  <a:lnTo>
                    <a:pt x="1848" y="487"/>
                  </a:lnTo>
                  <a:lnTo>
                    <a:pt x="1856" y="457"/>
                  </a:lnTo>
                  <a:lnTo>
                    <a:pt x="1867" y="428"/>
                  </a:lnTo>
                  <a:lnTo>
                    <a:pt x="1880" y="399"/>
                  </a:lnTo>
                  <a:lnTo>
                    <a:pt x="1896" y="373"/>
                  </a:lnTo>
                  <a:lnTo>
                    <a:pt x="1914" y="349"/>
                  </a:lnTo>
                  <a:lnTo>
                    <a:pt x="1935" y="326"/>
                  </a:lnTo>
                  <a:lnTo>
                    <a:pt x="1958" y="306"/>
                  </a:lnTo>
                  <a:lnTo>
                    <a:pt x="1982" y="287"/>
                  </a:lnTo>
                  <a:lnTo>
                    <a:pt x="2008" y="271"/>
                  </a:lnTo>
                  <a:lnTo>
                    <a:pt x="2036" y="259"/>
                  </a:lnTo>
                  <a:lnTo>
                    <a:pt x="2065" y="247"/>
                  </a:lnTo>
                  <a:lnTo>
                    <a:pt x="2095" y="240"/>
                  </a:lnTo>
                  <a:lnTo>
                    <a:pt x="2127" y="234"/>
                  </a:lnTo>
                  <a:lnTo>
                    <a:pt x="2160" y="233"/>
                  </a:lnTo>
                  <a:lnTo>
                    <a:pt x="2160" y="233"/>
                  </a:lnTo>
                  <a:lnTo>
                    <a:pt x="2193" y="234"/>
                  </a:lnTo>
                  <a:lnTo>
                    <a:pt x="2225" y="240"/>
                  </a:lnTo>
                  <a:lnTo>
                    <a:pt x="2255" y="247"/>
                  </a:lnTo>
                  <a:lnTo>
                    <a:pt x="2284" y="259"/>
                  </a:lnTo>
                  <a:lnTo>
                    <a:pt x="2312" y="271"/>
                  </a:lnTo>
                  <a:lnTo>
                    <a:pt x="2338" y="287"/>
                  </a:lnTo>
                  <a:lnTo>
                    <a:pt x="2363" y="306"/>
                  </a:lnTo>
                  <a:lnTo>
                    <a:pt x="2385" y="326"/>
                  </a:lnTo>
                  <a:lnTo>
                    <a:pt x="2406" y="349"/>
                  </a:lnTo>
                  <a:lnTo>
                    <a:pt x="2424" y="373"/>
                  </a:lnTo>
                  <a:lnTo>
                    <a:pt x="2440" y="399"/>
                  </a:lnTo>
                  <a:lnTo>
                    <a:pt x="2453" y="428"/>
                  </a:lnTo>
                  <a:lnTo>
                    <a:pt x="2464" y="457"/>
                  </a:lnTo>
                  <a:lnTo>
                    <a:pt x="2472" y="487"/>
                  </a:lnTo>
                  <a:lnTo>
                    <a:pt x="2476" y="518"/>
                  </a:lnTo>
                  <a:lnTo>
                    <a:pt x="2479" y="551"/>
                  </a:lnTo>
                  <a:lnTo>
                    <a:pt x="2479" y="551"/>
                  </a:lnTo>
                  <a:lnTo>
                    <a:pt x="2476" y="585"/>
                  </a:lnTo>
                  <a:lnTo>
                    <a:pt x="2472" y="616"/>
                  </a:lnTo>
                  <a:lnTo>
                    <a:pt x="2464" y="646"/>
                  </a:lnTo>
                  <a:lnTo>
                    <a:pt x="2453" y="675"/>
                  </a:lnTo>
                  <a:lnTo>
                    <a:pt x="2440" y="704"/>
                  </a:lnTo>
                  <a:lnTo>
                    <a:pt x="2424" y="730"/>
                  </a:lnTo>
                  <a:lnTo>
                    <a:pt x="2406" y="754"/>
                  </a:lnTo>
                  <a:lnTo>
                    <a:pt x="2385" y="777"/>
                  </a:lnTo>
                  <a:lnTo>
                    <a:pt x="2363" y="797"/>
                  </a:lnTo>
                  <a:lnTo>
                    <a:pt x="2338" y="816"/>
                  </a:lnTo>
                  <a:lnTo>
                    <a:pt x="2312" y="832"/>
                  </a:lnTo>
                  <a:lnTo>
                    <a:pt x="2284" y="844"/>
                  </a:lnTo>
                  <a:lnTo>
                    <a:pt x="2255" y="855"/>
                  </a:lnTo>
                  <a:lnTo>
                    <a:pt x="2225" y="863"/>
                  </a:lnTo>
                  <a:lnTo>
                    <a:pt x="2193" y="867"/>
                  </a:lnTo>
                  <a:lnTo>
                    <a:pt x="2160" y="869"/>
                  </a:lnTo>
                  <a:lnTo>
                    <a:pt x="2160" y="869"/>
                  </a:lnTo>
                  <a:lnTo>
                    <a:pt x="2127" y="867"/>
                  </a:lnTo>
                  <a:lnTo>
                    <a:pt x="2095" y="863"/>
                  </a:lnTo>
                  <a:lnTo>
                    <a:pt x="2065" y="855"/>
                  </a:lnTo>
                  <a:lnTo>
                    <a:pt x="2036" y="844"/>
                  </a:lnTo>
                  <a:lnTo>
                    <a:pt x="2008" y="832"/>
                  </a:lnTo>
                  <a:lnTo>
                    <a:pt x="1982" y="816"/>
                  </a:lnTo>
                  <a:lnTo>
                    <a:pt x="1958" y="797"/>
                  </a:lnTo>
                  <a:lnTo>
                    <a:pt x="1935" y="777"/>
                  </a:lnTo>
                  <a:lnTo>
                    <a:pt x="1914" y="754"/>
                  </a:lnTo>
                  <a:lnTo>
                    <a:pt x="1896" y="730"/>
                  </a:lnTo>
                  <a:lnTo>
                    <a:pt x="1880" y="704"/>
                  </a:lnTo>
                  <a:lnTo>
                    <a:pt x="1867" y="675"/>
                  </a:lnTo>
                  <a:lnTo>
                    <a:pt x="1856" y="646"/>
                  </a:lnTo>
                  <a:lnTo>
                    <a:pt x="1848" y="616"/>
                  </a:lnTo>
                  <a:lnTo>
                    <a:pt x="1844" y="585"/>
                  </a:lnTo>
                  <a:lnTo>
                    <a:pt x="1841" y="551"/>
                  </a:lnTo>
                  <a:lnTo>
                    <a:pt x="1841" y="551"/>
                  </a:lnTo>
                  <a:close/>
                  <a:moveTo>
                    <a:pt x="2479" y="3769"/>
                  </a:moveTo>
                  <a:lnTo>
                    <a:pt x="2479" y="3769"/>
                  </a:lnTo>
                  <a:lnTo>
                    <a:pt x="2476" y="3802"/>
                  </a:lnTo>
                  <a:lnTo>
                    <a:pt x="2472" y="3833"/>
                  </a:lnTo>
                  <a:lnTo>
                    <a:pt x="2464" y="3863"/>
                  </a:lnTo>
                  <a:lnTo>
                    <a:pt x="2453" y="3892"/>
                  </a:lnTo>
                  <a:lnTo>
                    <a:pt x="2440" y="3921"/>
                  </a:lnTo>
                  <a:lnTo>
                    <a:pt x="2424" y="3947"/>
                  </a:lnTo>
                  <a:lnTo>
                    <a:pt x="2406" y="3971"/>
                  </a:lnTo>
                  <a:lnTo>
                    <a:pt x="2385" y="3994"/>
                  </a:lnTo>
                  <a:lnTo>
                    <a:pt x="2363" y="4014"/>
                  </a:lnTo>
                  <a:lnTo>
                    <a:pt x="2338" y="4033"/>
                  </a:lnTo>
                  <a:lnTo>
                    <a:pt x="2312" y="4049"/>
                  </a:lnTo>
                  <a:lnTo>
                    <a:pt x="2284" y="4061"/>
                  </a:lnTo>
                  <a:lnTo>
                    <a:pt x="2255" y="4073"/>
                  </a:lnTo>
                  <a:lnTo>
                    <a:pt x="2225" y="4080"/>
                  </a:lnTo>
                  <a:lnTo>
                    <a:pt x="2193" y="4086"/>
                  </a:lnTo>
                  <a:lnTo>
                    <a:pt x="2160" y="4087"/>
                  </a:lnTo>
                  <a:lnTo>
                    <a:pt x="2160" y="4087"/>
                  </a:lnTo>
                  <a:lnTo>
                    <a:pt x="2127" y="4086"/>
                  </a:lnTo>
                  <a:lnTo>
                    <a:pt x="2095" y="4080"/>
                  </a:lnTo>
                  <a:lnTo>
                    <a:pt x="2065" y="4073"/>
                  </a:lnTo>
                  <a:lnTo>
                    <a:pt x="2036" y="4061"/>
                  </a:lnTo>
                  <a:lnTo>
                    <a:pt x="2008" y="4049"/>
                  </a:lnTo>
                  <a:lnTo>
                    <a:pt x="1982" y="4033"/>
                  </a:lnTo>
                  <a:lnTo>
                    <a:pt x="1958" y="4014"/>
                  </a:lnTo>
                  <a:lnTo>
                    <a:pt x="1935" y="3994"/>
                  </a:lnTo>
                  <a:lnTo>
                    <a:pt x="1914" y="3971"/>
                  </a:lnTo>
                  <a:lnTo>
                    <a:pt x="1896" y="3947"/>
                  </a:lnTo>
                  <a:lnTo>
                    <a:pt x="1880" y="3921"/>
                  </a:lnTo>
                  <a:lnTo>
                    <a:pt x="1867" y="3892"/>
                  </a:lnTo>
                  <a:lnTo>
                    <a:pt x="1856" y="3863"/>
                  </a:lnTo>
                  <a:lnTo>
                    <a:pt x="1848" y="3833"/>
                  </a:lnTo>
                  <a:lnTo>
                    <a:pt x="1844" y="3802"/>
                  </a:lnTo>
                  <a:lnTo>
                    <a:pt x="1841" y="3769"/>
                  </a:lnTo>
                  <a:lnTo>
                    <a:pt x="1841" y="3769"/>
                  </a:lnTo>
                  <a:lnTo>
                    <a:pt x="1844" y="3735"/>
                  </a:lnTo>
                  <a:lnTo>
                    <a:pt x="1848" y="3704"/>
                  </a:lnTo>
                  <a:lnTo>
                    <a:pt x="1856" y="3674"/>
                  </a:lnTo>
                  <a:lnTo>
                    <a:pt x="1867" y="3645"/>
                  </a:lnTo>
                  <a:lnTo>
                    <a:pt x="1880" y="3616"/>
                  </a:lnTo>
                  <a:lnTo>
                    <a:pt x="1896" y="3590"/>
                  </a:lnTo>
                  <a:lnTo>
                    <a:pt x="1914" y="3566"/>
                  </a:lnTo>
                  <a:lnTo>
                    <a:pt x="1935" y="3543"/>
                  </a:lnTo>
                  <a:lnTo>
                    <a:pt x="1958" y="3523"/>
                  </a:lnTo>
                  <a:lnTo>
                    <a:pt x="1982" y="3504"/>
                  </a:lnTo>
                  <a:lnTo>
                    <a:pt x="2008" y="3488"/>
                  </a:lnTo>
                  <a:lnTo>
                    <a:pt x="2036" y="3476"/>
                  </a:lnTo>
                  <a:lnTo>
                    <a:pt x="2065" y="3465"/>
                  </a:lnTo>
                  <a:lnTo>
                    <a:pt x="2095" y="3457"/>
                  </a:lnTo>
                  <a:lnTo>
                    <a:pt x="2127" y="3453"/>
                  </a:lnTo>
                  <a:lnTo>
                    <a:pt x="2160" y="3451"/>
                  </a:lnTo>
                  <a:lnTo>
                    <a:pt x="2160" y="3451"/>
                  </a:lnTo>
                  <a:lnTo>
                    <a:pt x="2193" y="3453"/>
                  </a:lnTo>
                  <a:lnTo>
                    <a:pt x="2225" y="3457"/>
                  </a:lnTo>
                  <a:lnTo>
                    <a:pt x="2255" y="3465"/>
                  </a:lnTo>
                  <a:lnTo>
                    <a:pt x="2284" y="3476"/>
                  </a:lnTo>
                  <a:lnTo>
                    <a:pt x="2312" y="3488"/>
                  </a:lnTo>
                  <a:lnTo>
                    <a:pt x="2338" y="3504"/>
                  </a:lnTo>
                  <a:lnTo>
                    <a:pt x="2363" y="3523"/>
                  </a:lnTo>
                  <a:lnTo>
                    <a:pt x="2385" y="3543"/>
                  </a:lnTo>
                  <a:lnTo>
                    <a:pt x="2406" y="3566"/>
                  </a:lnTo>
                  <a:lnTo>
                    <a:pt x="2424" y="3590"/>
                  </a:lnTo>
                  <a:lnTo>
                    <a:pt x="2440" y="3616"/>
                  </a:lnTo>
                  <a:lnTo>
                    <a:pt x="2453" y="3645"/>
                  </a:lnTo>
                  <a:lnTo>
                    <a:pt x="2464" y="3674"/>
                  </a:lnTo>
                  <a:lnTo>
                    <a:pt x="2472" y="3704"/>
                  </a:lnTo>
                  <a:lnTo>
                    <a:pt x="2476" y="3735"/>
                  </a:lnTo>
                  <a:lnTo>
                    <a:pt x="2479" y="3769"/>
                  </a:lnTo>
                  <a:lnTo>
                    <a:pt x="2479" y="3769"/>
                  </a:lnTo>
                  <a:close/>
                  <a:moveTo>
                    <a:pt x="3769" y="4087"/>
                  </a:moveTo>
                  <a:lnTo>
                    <a:pt x="3769" y="4087"/>
                  </a:lnTo>
                  <a:lnTo>
                    <a:pt x="3735" y="4086"/>
                  </a:lnTo>
                  <a:lnTo>
                    <a:pt x="3704" y="4080"/>
                  </a:lnTo>
                  <a:lnTo>
                    <a:pt x="3674" y="4073"/>
                  </a:lnTo>
                  <a:lnTo>
                    <a:pt x="3645" y="4061"/>
                  </a:lnTo>
                  <a:lnTo>
                    <a:pt x="3618" y="4049"/>
                  </a:lnTo>
                  <a:lnTo>
                    <a:pt x="3590" y="4033"/>
                  </a:lnTo>
                  <a:lnTo>
                    <a:pt x="3566" y="4014"/>
                  </a:lnTo>
                  <a:lnTo>
                    <a:pt x="3543" y="3994"/>
                  </a:lnTo>
                  <a:lnTo>
                    <a:pt x="3523" y="3971"/>
                  </a:lnTo>
                  <a:lnTo>
                    <a:pt x="3504" y="3947"/>
                  </a:lnTo>
                  <a:lnTo>
                    <a:pt x="3488" y="3921"/>
                  </a:lnTo>
                  <a:lnTo>
                    <a:pt x="3476" y="3892"/>
                  </a:lnTo>
                  <a:lnTo>
                    <a:pt x="3465" y="3863"/>
                  </a:lnTo>
                  <a:lnTo>
                    <a:pt x="3457" y="3833"/>
                  </a:lnTo>
                  <a:lnTo>
                    <a:pt x="3453" y="3802"/>
                  </a:lnTo>
                  <a:lnTo>
                    <a:pt x="3451" y="3769"/>
                  </a:lnTo>
                  <a:lnTo>
                    <a:pt x="3451" y="3769"/>
                  </a:lnTo>
                  <a:lnTo>
                    <a:pt x="3453" y="3735"/>
                  </a:lnTo>
                  <a:lnTo>
                    <a:pt x="3457" y="3704"/>
                  </a:lnTo>
                  <a:lnTo>
                    <a:pt x="3465" y="3674"/>
                  </a:lnTo>
                  <a:lnTo>
                    <a:pt x="3476" y="3645"/>
                  </a:lnTo>
                  <a:lnTo>
                    <a:pt x="3488" y="3616"/>
                  </a:lnTo>
                  <a:lnTo>
                    <a:pt x="3504" y="3590"/>
                  </a:lnTo>
                  <a:lnTo>
                    <a:pt x="3523" y="3566"/>
                  </a:lnTo>
                  <a:lnTo>
                    <a:pt x="3543" y="3543"/>
                  </a:lnTo>
                  <a:lnTo>
                    <a:pt x="3566" y="3523"/>
                  </a:lnTo>
                  <a:lnTo>
                    <a:pt x="3590" y="3504"/>
                  </a:lnTo>
                  <a:lnTo>
                    <a:pt x="3618" y="3488"/>
                  </a:lnTo>
                  <a:lnTo>
                    <a:pt x="3645" y="3476"/>
                  </a:lnTo>
                  <a:lnTo>
                    <a:pt x="3674" y="3465"/>
                  </a:lnTo>
                  <a:lnTo>
                    <a:pt x="3704" y="3457"/>
                  </a:lnTo>
                  <a:lnTo>
                    <a:pt x="3735" y="3453"/>
                  </a:lnTo>
                  <a:lnTo>
                    <a:pt x="3769" y="3451"/>
                  </a:lnTo>
                  <a:lnTo>
                    <a:pt x="3769" y="3451"/>
                  </a:lnTo>
                  <a:lnTo>
                    <a:pt x="3802" y="3453"/>
                  </a:lnTo>
                  <a:lnTo>
                    <a:pt x="3833" y="3457"/>
                  </a:lnTo>
                  <a:lnTo>
                    <a:pt x="3863" y="3465"/>
                  </a:lnTo>
                  <a:lnTo>
                    <a:pt x="3892" y="3476"/>
                  </a:lnTo>
                  <a:lnTo>
                    <a:pt x="3921" y="3488"/>
                  </a:lnTo>
                  <a:lnTo>
                    <a:pt x="3947" y="3504"/>
                  </a:lnTo>
                  <a:lnTo>
                    <a:pt x="3971" y="3523"/>
                  </a:lnTo>
                  <a:lnTo>
                    <a:pt x="3994" y="3543"/>
                  </a:lnTo>
                  <a:lnTo>
                    <a:pt x="4014" y="3566"/>
                  </a:lnTo>
                  <a:lnTo>
                    <a:pt x="4033" y="3590"/>
                  </a:lnTo>
                  <a:lnTo>
                    <a:pt x="4049" y="3616"/>
                  </a:lnTo>
                  <a:lnTo>
                    <a:pt x="4061" y="3645"/>
                  </a:lnTo>
                  <a:lnTo>
                    <a:pt x="4073" y="3674"/>
                  </a:lnTo>
                  <a:lnTo>
                    <a:pt x="4080" y="3704"/>
                  </a:lnTo>
                  <a:lnTo>
                    <a:pt x="4086" y="3735"/>
                  </a:lnTo>
                  <a:lnTo>
                    <a:pt x="4087" y="3769"/>
                  </a:lnTo>
                  <a:lnTo>
                    <a:pt x="4087" y="3769"/>
                  </a:lnTo>
                  <a:lnTo>
                    <a:pt x="4086" y="3802"/>
                  </a:lnTo>
                  <a:lnTo>
                    <a:pt x="4080" y="3833"/>
                  </a:lnTo>
                  <a:lnTo>
                    <a:pt x="4073" y="3863"/>
                  </a:lnTo>
                  <a:lnTo>
                    <a:pt x="4061" y="3892"/>
                  </a:lnTo>
                  <a:lnTo>
                    <a:pt x="4049" y="3921"/>
                  </a:lnTo>
                  <a:lnTo>
                    <a:pt x="4033" y="3947"/>
                  </a:lnTo>
                  <a:lnTo>
                    <a:pt x="4014" y="3971"/>
                  </a:lnTo>
                  <a:lnTo>
                    <a:pt x="3994" y="3994"/>
                  </a:lnTo>
                  <a:lnTo>
                    <a:pt x="3971" y="4014"/>
                  </a:lnTo>
                  <a:lnTo>
                    <a:pt x="3947" y="4033"/>
                  </a:lnTo>
                  <a:lnTo>
                    <a:pt x="3921" y="4049"/>
                  </a:lnTo>
                  <a:lnTo>
                    <a:pt x="3892" y="4061"/>
                  </a:lnTo>
                  <a:lnTo>
                    <a:pt x="3863" y="4073"/>
                  </a:lnTo>
                  <a:lnTo>
                    <a:pt x="3833" y="4080"/>
                  </a:lnTo>
                  <a:lnTo>
                    <a:pt x="3802" y="4086"/>
                  </a:lnTo>
                  <a:lnTo>
                    <a:pt x="3769" y="4087"/>
                  </a:lnTo>
                  <a:lnTo>
                    <a:pt x="3769" y="4087"/>
                  </a:lnTo>
                  <a:close/>
                </a:path>
              </a:pathLst>
            </a:custGeom>
            <a:solidFill>
              <a:schemeClr val="bg1"/>
            </a:solidFill>
            <a:ln>
              <a:noFill/>
            </a:ln>
            <a:effectLst/>
          </p:spPr>
          <p:txBody>
            <a:bodyPr vert="horz" wrap="square" lIns="91416" tIns="45708" rIns="91416" bIns="45708" numCol="1" anchor="t" anchorCtr="0" compatLnSpc="1">
              <a:prstTxWarp prst="textNoShape">
                <a:avLst/>
              </a:prstTxWarp>
            </a:bodyPr>
            <a:lstStyle/>
            <a:p>
              <a:endParaRPr lang="en-US" sz="1799" dirty="0">
                <a:latin typeface="MS PGothic" charset="-128"/>
                <a:ea typeface="MS PGothic" charset="-128"/>
                <a:cs typeface="MS PGothic" charset="-128"/>
              </a:endParaRPr>
            </a:p>
          </p:txBody>
        </p:sp>
        <p:grpSp>
          <p:nvGrpSpPr>
            <p:cNvPr id="436" name="Group 291"/>
            <p:cNvGrpSpPr>
              <a:grpSpLocks noChangeAspect="1"/>
            </p:cNvGrpSpPr>
            <p:nvPr/>
          </p:nvGrpSpPr>
          <p:grpSpPr>
            <a:xfrm>
              <a:off x="128152" y="1816118"/>
              <a:ext cx="223113" cy="256032"/>
              <a:chOff x="10600716" y="4775729"/>
              <a:chExt cx="348341" cy="399736"/>
            </a:xfrm>
            <a:solidFill>
              <a:schemeClr val="bg1"/>
            </a:solidFill>
            <a:effectLst/>
          </p:grpSpPr>
          <p:sp>
            <p:nvSpPr>
              <p:cNvPr id="443" name="Freeform 7"/>
              <p:cNvSpPr>
                <a:spLocks/>
              </p:cNvSpPr>
              <p:nvPr/>
            </p:nvSpPr>
            <p:spPr bwMode="auto">
              <a:xfrm>
                <a:off x="10600716" y="4906033"/>
                <a:ext cx="218037" cy="183775"/>
              </a:xfrm>
              <a:custGeom>
                <a:avLst/>
                <a:gdLst>
                  <a:gd name="T0" fmla="*/ 431 w 840"/>
                  <a:gd name="T1" fmla="*/ 696 h 708"/>
                  <a:gd name="T2" fmla="*/ 431 w 840"/>
                  <a:gd name="T3" fmla="*/ 696 h 708"/>
                  <a:gd name="T4" fmla="*/ 432 w 840"/>
                  <a:gd name="T5" fmla="*/ 703 h 708"/>
                  <a:gd name="T6" fmla="*/ 433 w 840"/>
                  <a:gd name="T7" fmla="*/ 706 h 708"/>
                  <a:gd name="T8" fmla="*/ 436 w 840"/>
                  <a:gd name="T9" fmla="*/ 708 h 708"/>
                  <a:gd name="T10" fmla="*/ 438 w 840"/>
                  <a:gd name="T11" fmla="*/ 708 h 708"/>
                  <a:gd name="T12" fmla="*/ 441 w 840"/>
                  <a:gd name="T13" fmla="*/ 708 h 708"/>
                  <a:gd name="T14" fmla="*/ 448 w 840"/>
                  <a:gd name="T15" fmla="*/ 705 h 708"/>
                  <a:gd name="T16" fmla="*/ 835 w 840"/>
                  <a:gd name="T17" fmla="*/ 367 h 708"/>
                  <a:gd name="T18" fmla="*/ 835 w 840"/>
                  <a:gd name="T19" fmla="*/ 367 h 708"/>
                  <a:gd name="T20" fmla="*/ 839 w 840"/>
                  <a:gd name="T21" fmla="*/ 361 h 708"/>
                  <a:gd name="T22" fmla="*/ 840 w 840"/>
                  <a:gd name="T23" fmla="*/ 354 h 708"/>
                  <a:gd name="T24" fmla="*/ 839 w 840"/>
                  <a:gd name="T25" fmla="*/ 348 h 708"/>
                  <a:gd name="T26" fmla="*/ 837 w 840"/>
                  <a:gd name="T27" fmla="*/ 345 h 708"/>
                  <a:gd name="T28" fmla="*/ 835 w 840"/>
                  <a:gd name="T29" fmla="*/ 342 h 708"/>
                  <a:gd name="T30" fmla="*/ 448 w 840"/>
                  <a:gd name="T31" fmla="*/ 5 h 708"/>
                  <a:gd name="T32" fmla="*/ 448 w 840"/>
                  <a:gd name="T33" fmla="*/ 5 h 708"/>
                  <a:gd name="T34" fmla="*/ 441 w 840"/>
                  <a:gd name="T35" fmla="*/ 2 h 708"/>
                  <a:gd name="T36" fmla="*/ 438 w 840"/>
                  <a:gd name="T37" fmla="*/ 0 h 708"/>
                  <a:gd name="T38" fmla="*/ 436 w 840"/>
                  <a:gd name="T39" fmla="*/ 2 h 708"/>
                  <a:gd name="T40" fmla="*/ 433 w 840"/>
                  <a:gd name="T41" fmla="*/ 3 h 708"/>
                  <a:gd name="T42" fmla="*/ 432 w 840"/>
                  <a:gd name="T43" fmla="*/ 6 h 708"/>
                  <a:gd name="T44" fmla="*/ 431 w 840"/>
                  <a:gd name="T45" fmla="*/ 12 h 708"/>
                  <a:gd name="T46" fmla="*/ 431 w 840"/>
                  <a:gd name="T47" fmla="*/ 184 h 708"/>
                  <a:gd name="T48" fmla="*/ 21 w 840"/>
                  <a:gd name="T49" fmla="*/ 184 h 708"/>
                  <a:gd name="T50" fmla="*/ 21 w 840"/>
                  <a:gd name="T51" fmla="*/ 184 h 708"/>
                  <a:gd name="T52" fmla="*/ 13 w 840"/>
                  <a:gd name="T53" fmla="*/ 185 h 708"/>
                  <a:gd name="T54" fmla="*/ 6 w 840"/>
                  <a:gd name="T55" fmla="*/ 190 h 708"/>
                  <a:gd name="T56" fmla="*/ 1 w 840"/>
                  <a:gd name="T57" fmla="*/ 196 h 708"/>
                  <a:gd name="T58" fmla="*/ 0 w 840"/>
                  <a:gd name="T59" fmla="*/ 204 h 708"/>
                  <a:gd name="T60" fmla="*/ 0 w 840"/>
                  <a:gd name="T61" fmla="*/ 505 h 708"/>
                  <a:gd name="T62" fmla="*/ 0 w 840"/>
                  <a:gd name="T63" fmla="*/ 505 h 708"/>
                  <a:gd name="T64" fmla="*/ 1 w 840"/>
                  <a:gd name="T65" fmla="*/ 514 h 708"/>
                  <a:gd name="T66" fmla="*/ 6 w 840"/>
                  <a:gd name="T67" fmla="*/ 520 h 708"/>
                  <a:gd name="T68" fmla="*/ 13 w 840"/>
                  <a:gd name="T69" fmla="*/ 524 h 708"/>
                  <a:gd name="T70" fmla="*/ 21 w 840"/>
                  <a:gd name="T71" fmla="*/ 526 h 708"/>
                  <a:gd name="T72" fmla="*/ 431 w 840"/>
                  <a:gd name="T73" fmla="*/ 526 h 708"/>
                  <a:gd name="T74" fmla="*/ 431 w 840"/>
                  <a:gd name="T75" fmla="*/ 696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0" h="708">
                    <a:moveTo>
                      <a:pt x="431" y="696"/>
                    </a:moveTo>
                    <a:lnTo>
                      <a:pt x="431" y="696"/>
                    </a:lnTo>
                    <a:lnTo>
                      <a:pt x="432" y="703"/>
                    </a:lnTo>
                    <a:lnTo>
                      <a:pt x="433" y="706"/>
                    </a:lnTo>
                    <a:lnTo>
                      <a:pt x="436" y="708"/>
                    </a:lnTo>
                    <a:lnTo>
                      <a:pt x="438" y="708"/>
                    </a:lnTo>
                    <a:lnTo>
                      <a:pt x="441" y="708"/>
                    </a:lnTo>
                    <a:lnTo>
                      <a:pt x="448" y="705"/>
                    </a:lnTo>
                    <a:lnTo>
                      <a:pt x="835" y="367"/>
                    </a:lnTo>
                    <a:lnTo>
                      <a:pt x="835" y="367"/>
                    </a:lnTo>
                    <a:lnTo>
                      <a:pt x="839" y="361"/>
                    </a:lnTo>
                    <a:lnTo>
                      <a:pt x="840" y="354"/>
                    </a:lnTo>
                    <a:lnTo>
                      <a:pt x="839" y="348"/>
                    </a:lnTo>
                    <a:lnTo>
                      <a:pt x="837" y="345"/>
                    </a:lnTo>
                    <a:lnTo>
                      <a:pt x="835" y="342"/>
                    </a:lnTo>
                    <a:lnTo>
                      <a:pt x="448" y="5"/>
                    </a:lnTo>
                    <a:lnTo>
                      <a:pt x="448" y="5"/>
                    </a:lnTo>
                    <a:lnTo>
                      <a:pt x="441" y="2"/>
                    </a:lnTo>
                    <a:lnTo>
                      <a:pt x="438" y="0"/>
                    </a:lnTo>
                    <a:lnTo>
                      <a:pt x="436" y="2"/>
                    </a:lnTo>
                    <a:lnTo>
                      <a:pt x="433" y="3"/>
                    </a:lnTo>
                    <a:lnTo>
                      <a:pt x="432" y="6"/>
                    </a:lnTo>
                    <a:lnTo>
                      <a:pt x="431" y="12"/>
                    </a:lnTo>
                    <a:lnTo>
                      <a:pt x="431" y="184"/>
                    </a:lnTo>
                    <a:lnTo>
                      <a:pt x="21" y="184"/>
                    </a:lnTo>
                    <a:lnTo>
                      <a:pt x="21" y="184"/>
                    </a:lnTo>
                    <a:lnTo>
                      <a:pt x="13" y="185"/>
                    </a:lnTo>
                    <a:lnTo>
                      <a:pt x="6" y="190"/>
                    </a:lnTo>
                    <a:lnTo>
                      <a:pt x="1" y="196"/>
                    </a:lnTo>
                    <a:lnTo>
                      <a:pt x="0" y="204"/>
                    </a:lnTo>
                    <a:lnTo>
                      <a:pt x="0" y="505"/>
                    </a:lnTo>
                    <a:lnTo>
                      <a:pt x="0" y="505"/>
                    </a:lnTo>
                    <a:lnTo>
                      <a:pt x="1" y="514"/>
                    </a:lnTo>
                    <a:lnTo>
                      <a:pt x="6" y="520"/>
                    </a:lnTo>
                    <a:lnTo>
                      <a:pt x="13" y="524"/>
                    </a:lnTo>
                    <a:lnTo>
                      <a:pt x="21" y="526"/>
                    </a:lnTo>
                    <a:lnTo>
                      <a:pt x="431" y="526"/>
                    </a:lnTo>
                    <a:lnTo>
                      <a:pt x="431" y="696"/>
                    </a:lnTo>
                    <a:close/>
                  </a:path>
                </a:pathLst>
              </a:custGeom>
              <a:grpFill/>
              <a:ln>
                <a:noFill/>
              </a:ln>
              <a:extLs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S PGothic" charset="-128"/>
                  <a:ea typeface="MS PGothic" charset="-128"/>
                  <a:cs typeface="MS PGothic" charset="-128"/>
                </a:endParaRPr>
              </a:p>
            </p:txBody>
          </p:sp>
          <p:sp>
            <p:nvSpPr>
              <p:cNvPr id="444" name="Freeform 8"/>
              <p:cNvSpPr>
                <a:spLocks/>
              </p:cNvSpPr>
              <p:nvPr/>
            </p:nvSpPr>
            <p:spPr bwMode="auto">
              <a:xfrm>
                <a:off x="10646141" y="4775729"/>
                <a:ext cx="302916" cy="399736"/>
              </a:xfrm>
              <a:custGeom>
                <a:avLst/>
                <a:gdLst>
                  <a:gd name="T0" fmla="*/ 1016 w 1167"/>
                  <a:gd name="T1" fmla="*/ 0 h 1540"/>
                  <a:gd name="T2" fmla="*/ 1010 w 1167"/>
                  <a:gd name="T3" fmla="*/ 0 h 1540"/>
                  <a:gd name="T4" fmla="*/ 988 w 1167"/>
                  <a:gd name="T5" fmla="*/ 8 h 1540"/>
                  <a:gd name="T6" fmla="*/ 969 w 1167"/>
                  <a:gd name="T7" fmla="*/ 21 h 1540"/>
                  <a:gd name="T8" fmla="*/ 800 w 1167"/>
                  <a:gd name="T9" fmla="*/ 261 h 1540"/>
                  <a:gd name="T10" fmla="*/ 799 w 1167"/>
                  <a:gd name="T11" fmla="*/ 264 h 1540"/>
                  <a:gd name="T12" fmla="*/ 105 w 1167"/>
                  <a:gd name="T13" fmla="*/ 264 h 1540"/>
                  <a:gd name="T14" fmla="*/ 82 w 1167"/>
                  <a:gd name="T15" fmla="*/ 265 h 1540"/>
                  <a:gd name="T16" fmla="*/ 63 w 1167"/>
                  <a:gd name="T17" fmla="*/ 271 h 1540"/>
                  <a:gd name="T18" fmla="*/ 45 w 1167"/>
                  <a:gd name="T19" fmla="*/ 282 h 1540"/>
                  <a:gd name="T20" fmla="*/ 31 w 1167"/>
                  <a:gd name="T21" fmla="*/ 295 h 1540"/>
                  <a:gd name="T22" fmla="*/ 17 w 1167"/>
                  <a:gd name="T23" fmla="*/ 310 h 1540"/>
                  <a:gd name="T24" fmla="*/ 8 w 1167"/>
                  <a:gd name="T25" fmla="*/ 327 h 1540"/>
                  <a:gd name="T26" fmla="*/ 1 w 1167"/>
                  <a:gd name="T27" fmla="*/ 347 h 1540"/>
                  <a:gd name="T28" fmla="*/ 0 w 1167"/>
                  <a:gd name="T29" fmla="*/ 369 h 1540"/>
                  <a:gd name="T30" fmla="*/ 143 w 1167"/>
                  <a:gd name="T31" fmla="*/ 612 h 1540"/>
                  <a:gd name="T32" fmla="*/ 763 w 1167"/>
                  <a:gd name="T33" fmla="*/ 407 h 1540"/>
                  <a:gd name="T34" fmla="*/ 143 w 1167"/>
                  <a:gd name="T35" fmla="*/ 1306 h 1540"/>
                  <a:gd name="T36" fmla="*/ 0 w 1167"/>
                  <a:gd name="T37" fmla="*/ 1102 h 1540"/>
                  <a:gd name="T38" fmla="*/ 0 w 1167"/>
                  <a:gd name="T39" fmla="*/ 1345 h 1540"/>
                  <a:gd name="T40" fmla="*/ 1 w 1167"/>
                  <a:gd name="T41" fmla="*/ 1367 h 1540"/>
                  <a:gd name="T42" fmla="*/ 8 w 1167"/>
                  <a:gd name="T43" fmla="*/ 1386 h 1540"/>
                  <a:gd name="T44" fmla="*/ 17 w 1167"/>
                  <a:gd name="T45" fmla="*/ 1404 h 1540"/>
                  <a:gd name="T46" fmla="*/ 31 w 1167"/>
                  <a:gd name="T47" fmla="*/ 1419 h 1540"/>
                  <a:gd name="T48" fmla="*/ 45 w 1167"/>
                  <a:gd name="T49" fmla="*/ 1432 h 1540"/>
                  <a:gd name="T50" fmla="*/ 63 w 1167"/>
                  <a:gd name="T51" fmla="*/ 1441 h 1540"/>
                  <a:gd name="T52" fmla="*/ 82 w 1167"/>
                  <a:gd name="T53" fmla="*/ 1448 h 1540"/>
                  <a:gd name="T54" fmla="*/ 105 w 1167"/>
                  <a:gd name="T55" fmla="*/ 1450 h 1540"/>
                  <a:gd name="T56" fmla="*/ 955 w 1167"/>
                  <a:gd name="T57" fmla="*/ 1524 h 1540"/>
                  <a:gd name="T58" fmla="*/ 969 w 1167"/>
                  <a:gd name="T59" fmla="*/ 1531 h 1540"/>
                  <a:gd name="T60" fmla="*/ 1001 w 1167"/>
                  <a:gd name="T61" fmla="*/ 1540 h 1540"/>
                  <a:gd name="T62" fmla="*/ 1135 w 1167"/>
                  <a:gd name="T63" fmla="*/ 1540 h 1540"/>
                  <a:gd name="T64" fmla="*/ 1142 w 1167"/>
                  <a:gd name="T65" fmla="*/ 1540 h 1540"/>
                  <a:gd name="T66" fmla="*/ 1152 w 1167"/>
                  <a:gd name="T67" fmla="*/ 1536 h 1540"/>
                  <a:gd name="T68" fmla="*/ 1161 w 1167"/>
                  <a:gd name="T69" fmla="*/ 1527 h 1540"/>
                  <a:gd name="T70" fmla="*/ 1167 w 1167"/>
                  <a:gd name="T71" fmla="*/ 1515 h 1540"/>
                  <a:gd name="T72" fmla="*/ 1167 w 1167"/>
                  <a:gd name="T73" fmla="*/ 33 h 1540"/>
                  <a:gd name="T74" fmla="*/ 1167 w 1167"/>
                  <a:gd name="T75" fmla="*/ 27 h 1540"/>
                  <a:gd name="T76" fmla="*/ 1161 w 1167"/>
                  <a:gd name="T77" fmla="*/ 15 h 1540"/>
                  <a:gd name="T78" fmla="*/ 1152 w 1167"/>
                  <a:gd name="T79" fmla="*/ 6 h 1540"/>
                  <a:gd name="T80" fmla="*/ 1142 w 1167"/>
                  <a:gd name="T81" fmla="*/ 2 h 1540"/>
                  <a:gd name="T82" fmla="*/ 1135 w 1167"/>
                  <a:gd name="T83" fmla="*/ 0 h 1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67" h="1540">
                    <a:moveTo>
                      <a:pt x="1135" y="0"/>
                    </a:moveTo>
                    <a:lnTo>
                      <a:pt x="1016" y="0"/>
                    </a:lnTo>
                    <a:lnTo>
                      <a:pt x="1016" y="0"/>
                    </a:lnTo>
                    <a:lnTo>
                      <a:pt x="1010" y="0"/>
                    </a:lnTo>
                    <a:lnTo>
                      <a:pt x="1003" y="2"/>
                    </a:lnTo>
                    <a:lnTo>
                      <a:pt x="988" y="8"/>
                    </a:lnTo>
                    <a:lnTo>
                      <a:pt x="975" y="17"/>
                    </a:lnTo>
                    <a:lnTo>
                      <a:pt x="969" y="21"/>
                    </a:lnTo>
                    <a:lnTo>
                      <a:pt x="964" y="27"/>
                    </a:lnTo>
                    <a:lnTo>
                      <a:pt x="800" y="261"/>
                    </a:lnTo>
                    <a:lnTo>
                      <a:pt x="800" y="261"/>
                    </a:lnTo>
                    <a:lnTo>
                      <a:pt x="799" y="264"/>
                    </a:lnTo>
                    <a:lnTo>
                      <a:pt x="105" y="264"/>
                    </a:lnTo>
                    <a:lnTo>
                      <a:pt x="105" y="264"/>
                    </a:lnTo>
                    <a:lnTo>
                      <a:pt x="93" y="264"/>
                    </a:lnTo>
                    <a:lnTo>
                      <a:pt x="82" y="265"/>
                    </a:lnTo>
                    <a:lnTo>
                      <a:pt x="74" y="268"/>
                    </a:lnTo>
                    <a:lnTo>
                      <a:pt x="63" y="271"/>
                    </a:lnTo>
                    <a:lnTo>
                      <a:pt x="54" y="276"/>
                    </a:lnTo>
                    <a:lnTo>
                      <a:pt x="45" y="282"/>
                    </a:lnTo>
                    <a:lnTo>
                      <a:pt x="38" y="288"/>
                    </a:lnTo>
                    <a:lnTo>
                      <a:pt x="31" y="295"/>
                    </a:lnTo>
                    <a:lnTo>
                      <a:pt x="23" y="302"/>
                    </a:lnTo>
                    <a:lnTo>
                      <a:pt x="17" y="310"/>
                    </a:lnTo>
                    <a:lnTo>
                      <a:pt x="13" y="319"/>
                    </a:lnTo>
                    <a:lnTo>
                      <a:pt x="8" y="327"/>
                    </a:lnTo>
                    <a:lnTo>
                      <a:pt x="4" y="338"/>
                    </a:lnTo>
                    <a:lnTo>
                      <a:pt x="1" y="347"/>
                    </a:lnTo>
                    <a:lnTo>
                      <a:pt x="0" y="357"/>
                    </a:lnTo>
                    <a:lnTo>
                      <a:pt x="0" y="369"/>
                    </a:lnTo>
                    <a:lnTo>
                      <a:pt x="0" y="612"/>
                    </a:lnTo>
                    <a:lnTo>
                      <a:pt x="143" y="612"/>
                    </a:lnTo>
                    <a:lnTo>
                      <a:pt x="143" y="407"/>
                    </a:lnTo>
                    <a:lnTo>
                      <a:pt x="763" y="407"/>
                    </a:lnTo>
                    <a:lnTo>
                      <a:pt x="763" y="1306"/>
                    </a:lnTo>
                    <a:lnTo>
                      <a:pt x="143" y="1306"/>
                    </a:lnTo>
                    <a:lnTo>
                      <a:pt x="143" y="1102"/>
                    </a:lnTo>
                    <a:lnTo>
                      <a:pt x="0" y="1102"/>
                    </a:lnTo>
                    <a:lnTo>
                      <a:pt x="0" y="1345"/>
                    </a:lnTo>
                    <a:lnTo>
                      <a:pt x="0" y="1345"/>
                    </a:lnTo>
                    <a:lnTo>
                      <a:pt x="0" y="1356"/>
                    </a:lnTo>
                    <a:lnTo>
                      <a:pt x="1" y="1367"/>
                    </a:lnTo>
                    <a:lnTo>
                      <a:pt x="4" y="1376"/>
                    </a:lnTo>
                    <a:lnTo>
                      <a:pt x="8" y="1386"/>
                    </a:lnTo>
                    <a:lnTo>
                      <a:pt x="13" y="1395"/>
                    </a:lnTo>
                    <a:lnTo>
                      <a:pt x="17" y="1404"/>
                    </a:lnTo>
                    <a:lnTo>
                      <a:pt x="23" y="1411"/>
                    </a:lnTo>
                    <a:lnTo>
                      <a:pt x="31" y="1419"/>
                    </a:lnTo>
                    <a:lnTo>
                      <a:pt x="38" y="1426"/>
                    </a:lnTo>
                    <a:lnTo>
                      <a:pt x="45" y="1432"/>
                    </a:lnTo>
                    <a:lnTo>
                      <a:pt x="54" y="1436"/>
                    </a:lnTo>
                    <a:lnTo>
                      <a:pt x="63" y="1441"/>
                    </a:lnTo>
                    <a:lnTo>
                      <a:pt x="74" y="1445"/>
                    </a:lnTo>
                    <a:lnTo>
                      <a:pt x="82" y="1448"/>
                    </a:lnTo>
                    <a:lnTo>
                      <a:pt x="93" y="1450"/>
                    </a:lnTo>
                    <a:lnTo>
                      <a:pt x="105" y="1450"/>
                    </a:lnTo>
                    <a:lnTo>
                      <a:pt x="824" y="1450"/>
                    </a:lnTo>
                    <a:lnTo>
                      <a:pt x="955" y="1524"/>
                    </a:lnTo>
                    <a:lnTo>
                      <a:pt x="955" y="1524"/>
                    </a:lnTo>
                    <a:lnTo>
                      <a:pt x="969" y="1531"/>
                    </a:lnTo>
                    <a:lnTo>
                      <a:pt x="985" y="1536"/>
                    </a:lnTo>
                    <a:lnTo>
                      <a:pt x="1001" y="1540"/>
                    </a:lnTo>
                    <a:lnTo>
                      <a:pt x="1016" y="1540"/>
                    </a:lnTo>
                    <a:lnTo>
                      <a:pt x="1135" y="1540"/>
                    </a:lnTo>
                    <a:lnTo>
                      <a:pt x="1135" y="1540"/>
                    </a:lnTo>
                    <a:lnTo>
                      <a:pt x="1142" y="1540"/>
                    </a:lnTo>
                    <a:lnTo>
                      <a:pt x="1148" y="1539"/>
                    </a:lnTo>
                    <a:lnTo>
                      <a:pt x="1152" y="1536"/>
                    </a:lnTo>
                    <a:lnTo>
                      <a:pt x="1158" y="1531"/>
                    </a:lnTo>
                    <a:lnTo>
                      <a:pt x="1161" y="1527"/>
                    </a:lnTo>
                    <a:lnTo>
                      <a:pt x="1164" y="1521"/>
                    </a:lnTo>
                    <a:lnTo>
                      <a:pt x="1167" y="1515"/>
                    </a:lnTo>
                    <a:lnTo>
                      <a:pt x="1167" y="1507"/>
                    </a:lnTo>
                    <a:lnTo>
                      <a:pt x="1167" y="33"/>
                    </a:lnTo>
                    <a:lnTo>
                      <a:pt x="1167" y="33"/>
                    </a:lnTo>
                    <a:lnTo>
                      <a:pt x="1167" y="27"/>
                    </a:lnTo>
                    <a:lnTo>
                      <a:pt x="1164" y="21"/>
                    </a:lnTo>
                    <a:lnTo>
                      <a:pt x="1161" y="15"/>
                    </a:lnTo>
                    <a:lnTo>
                      <a:pt x="1158" y="11"/>
                    </a:lnTo>
                    <a:lnTo>
                      <a:pt x="1152" y="6"/>
                    </a:lnTo>
                    <a:lnTo>
                      <a:pt x="1148" y="3"/>
                    </a:lnTo>
                    <a:lnTo>
                      <a:pt x="1142" y="2"/>
                    </a:lnTo>
                    <a:lnTo>
                      <a:pt x="1135" y="0"/>
                    </a:lnTo>
                    <a:lnTo>
                      <a:pt x="1135" y="0"/>
                    </a:lnTo>
                    <a:close/>
                  </a:path>
                </a:pathLst>
              </a:custGeom>
              <a:grpFill/>
              <a:ln>
                <a:noFill/>
              </a:ln>
              <a:extLs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S PGothic" charset="-128"/>
                  <a:ea typeface="MS PGothic" charset="-128"/>
                  <a:cs typeface="MS PGothic" charset="-128"/>
                </a:endParaRPr>
              </a:p>
            </p:txBody>
          </p:sp>
        </p:grpSp>
        <p:grpSp>
          <p:nvGrpSpPr>
            <p:cNvPr id="437" name="Group 292"/>
            <p:cNvGrpSpPr>
              <a:grpSpLocks noChangeAspect="1"/>
            </p:cNvGrpSpPr>
            <p:nvPr/>
          </p:nvGrpSpPr>
          <p:grpSpPr>
            <a:xfrm>
              <a:off x="91064" y="4090219"/>
              <a:ext cx="302504" cy="256032"/>
              <a:chOff x="2927350" y="4090988"/>
              <a:chExt cx="547688" cy="463550"/>
            </a:xfrm>
            <a:solidFill>
              <a:schemeClr val="bg1"/>
            </a:solidFill>
            <a:effectLst/>
          </p:grpSpPr>
          <p:sp>
            <p:nvSpPr>
              <p:cNvPr id="438" name="Freeform 159"/>
              <p:cNvSpPr>
                <a:spLocks noEditPoints="1"/>
              </p:cNvSpPr>
              <p:nvPr/>
            </p:nvSpPr>
            <p:spPr bwMode="auto">
              <a:xfrm>
                <a:off x="2927350" y="4090988"/>
                <a:ext cx="547688" cy="463550"/>
              </a:xfrm>
              <a:custGeom>
                <a:avLst/>
                <a:gdLst>
                  <a:gd name="T0" fmla="*/ 27 w 690"/>
                  <a:gd name="T1" fmla="*/ 0 h 582"/>
                  <a:gd name="T2" fmla="*/ 7 w 690"/>
                  <a:gd name="T3" fmla="*/ 15 h 582"/>
                  <a:gd name="T4" fmla="*/ 0 w 690"/>
                  <a:gd name="T5" fmla="*/ 550 h 582"/>
                  <a:gd name="T6" fmla="*/ 7 w 690"/>
                  <a:gd name="T7" fmla="*/ 567 h 582"/>
                  <a:gd name="T8" fmla="*/ 27 w 690"/>
                  <a:gd name="T9" fmla="*/ 582 h 582"/>
                  <a:gd name="T10" fmla="*/ 663 w 690"/>
                  <a:gd name="T11" fmla="*/ 582 h 582"/>
                  <a:gd name="T12" fmla="*/ 685 w 690"/>
                  <a:gd name="T13" fmla="*/ 567 h 582"/>
                  <a:gd name="T14" fmla="*/ 690 w 690"/>
                  <a:gd name="T15" fmla="*/ 32 h 582"/>
                  <a:gd name="T16" fmla="*/ 685 w 690"/>
                  <a:gd name="T17" fmla="*/ 15 h 582"/>
                  <a:gd name="T18" fmla="*/ 663 w 690"/>
                  <a:gd name="T19" fmla="*/ 0 h 582"/>
                  <a:gd name="T20" fmla="*/ 232 w 690"/>
                  <a:gd name="T21" fmla="*/ 40 h 582"/>
                  <a:gd name="T22" fmla="*/ 249 w 690"/>
                  <a:gd name="T23" fmla="*/ 48 h 582"/>
                  <a:gd name="T24" fmla="*/ 256 w 690"/>
                  <a:gd name="T25" fmla="*/ 66 h 582"/>
                  <a:gd name="T26" fmla="*/ 252 w 690"/>
                  <a:gd name="T27" fmla="*/ 79 h 582"/>
                  <a:gd name="T28" fmla="*/ 237 w 690"/>
                  <a:gd name="T29" fmla="*/ 89 h 582"/>
                  <a:gd name="T30" fmla="*/ 222 w 690"/>
                  <a:gd name="T31" fmla="*/ 87 h 582"/>
                  <a:gd name="T32" fmla="*/ 209 w 690"/>
                  <a:gd name="T33" fmla="*/ 75 h 582"/>
                  <a:gd name="T34" fmla="*/ 208 w 690"/>
                  <a:gd name="T35" fmla="*/ 60 h 582"/>
                  <a:gd name="T36" fmla="*/ 218 w 690"/>
                  <a:gd name="T37" fmla="*/ 46 h 582"/>
                  <a:gd name="T38" fmla="*/ 232 w 690"/>
                  <a:gd name="T39" fmla="*/ 40 h 582"/>
                  <a:gd name="T40" fmla="*/ 160 w 690"/>
                  <a:gd name="T41" fmla="*/ 43 h 582"/>
                  <a:gd name="T42" fmla="*/ 173 w 690"/>
                  <a:gd name="T43" fmla="*/ 55 h 582"/>
                  <a:gd name="T44" fmla="*/ 174 w 690"/>
                  <a:gd name="T45" fmla="*/ 70 h 582"/>
                  <a:gd name="T46" fmla="*/ 165 w 690"/>
                  <a:gd name="T47" fmla="*/ 86 h 582"/>
                  <a:gd name="T48" fmla="*/ 150 w 690"/>
                  <a:gd name="T49" fmla="*/ 90 h 582"/>
                  <a:gd name="T50" fmla="*/ 133 w 690"/>
                  <a:gd name="T51" fmla="*/ 82 h 582"/>
                  <a:gd name="T52" fmla="*/ 125 w 690"/>
                  <a:gd name="T53" fmla="*/ 66 h 582"/>
                  <a:gd name="T54" fmla="*/ 129 w 690"/>
                  <a:gd name="T55" fmla="*/ 51 h 582"/>
                  <a:gd name="T56" fmla="*/ 146 w 690"/>
                  <a:gd name="T57" fmla="*/ 42 h 582"/>
                  <a:gd name="T58" fmla="*/ 69 w 690"/>
                  <a:gd name="T59" fmla="*/ 40 h 582"/>
                  <a:gd name="T60" fmla="*/ 86 w 690"/>
                  <a:gd name="T61" fmla="*/ 48 h 582"/>
                  <a:gd name="T62" fmla="*/ 93 w 690"/>
                  <a:gd name="T63" fmla="*/ 66 h 582"/>
                  <a:gd name="T64" fmla="*/ 89 w 690"/>
                  <a:gd name="T65" fmla="*/ 79 h 582"/>
                  <a:gd name="T66" fmla="*/ 74 w 690"/>
                  <a:gd name="T67" fmla="*/ 89 h 582"/>
                  <a:gd name="T68" fmla="*/ 59 w 690"/>
                  <a:gd name="T69" fmla="*/ 87 h 582"/>
                  <a:gd name="T70" fmla="*/ 46 w 690"/>
                  <a:gd name="T71" fmla="*/ 75 h 582"/>
                  <a:gd name="T72" fmla="*/ 44 w 690"/>
                  <a:gd name="T73" fmla="*/ 60 h 582"/>
                  <a:gd name="T74" fmla="*/ 55 w 690"/>
                  <a:gd name="T75" fmla="*/ 46 h 582"/>
                  <a:gd name="T76" fmla="*/ 69 w 690"/>
                  <a:gd name="T77" fmla="*/ 40 h 582"/>
                  <a:gd name="T78" fmla="*/ 647 w 690"/>
                  <a:gd name="T79" fmla="*/ 518 h 582"/>
                  <a:gd name="T80" fmla="*/ 630 w 690"/>
                  <a:gd name="T81" fmla="*/ 535 h 582"/>
                  <a:gd name="T82" fmla="*/ 74 w 690"/>
                  <a:gd name="T83" fmla="*/ 538 h 582"/>
                  <a:gd name="T84" fmla="*/ 51 w 690"/>
                  <a:gd name="T85" fmla="*/ 528 h 582"/>
                  <a:gd name="T86" fmla="*/ 42 w 690"/>
                  <a:gd name="T87" fmla="*/ 505 h 582"/>
                  <a:gd name="T88" fmla="*/ 44 w 690"/>
                  <a:gd name="T89" fmla="*/ 172 h 582"/>
                  <a:gd name="T90" fmla="*/ 61 w 690"/>
                  <a:gd name="T91" fmla="*/ 155 h 582"/>
                  <a:gd name="T92" fmla="*/ 616 w 690"/>
                  <a:gd name="T93" fmla="*/ 152 h 582"/>
                  <a:gd name="T94" fmla="*/ 639 w 690"/>
                  <a:gd name="T95" fmla="*/ 162 h 582"/>
                  <a:gd name="T96" fmla="*/ 649 w 690"/>
                  <a:gd name="T97" fmla="*/ 18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0" h="582">
                    <a:moveTo>
                      <a:pt x="658" y="0"/>
                    </a:moveTo>
                    <a:lnTo>
                      <a:pt x="32" y="0"/>
                    </a:lnTo>
                    <a:lnTo>
                      <a:pt x="32" y="0"/>
                    </a:lnTo>
                    <a:lnTo>
                      <a:pt x="27" y="0"/>
                    </a:lnTo>
                    <a:lnTo>
                      <a:pt x="20" y="3"/>
                    </a:lnTo>
                    <a:lnTo>
                      <a:pt x="15" y="5"/>
                    </a:lnTo>
                    <a:lnTo>
                      <a:pt x="9" y="9"/>
                    </a:lnTo>
                    <a:lnTo>
                      <a:pt x="7" y="15"/>
                    </a:lnTo>
                    <a:lnTo>
                      <a:pt x="3" y="20"/>
                    </a:lnTo>
                    <a:lnTo>
                      <a:pt x="1" y="25"/>
                    </a:lnTo>
                    <a:lnTo>
                      <a:pt x="0" y="32"/>
                    </a:lnTo>
                    <a:lnTo>
                      <a:pt x="0" y="550"/>
                    </a:lnTo>
                    <a:lnTo>
                      <a:pt x="0" y="550"/>
                    </a:lnTo>
                    <a:lnTo>
                      <a:pt x="1" y="557"/>
                    </a:lnTo>
                    <a:lnTo>
                      <a:pt x="3" y="562"/>
                    </a:lnTo>
                    <a:lnTo>
                      <a:pt x="7" y="567"/>
                    </a:lnTo>
                    <a:lnTo>
                      <a:pt x="9" y="573"/>
                    </a:lnTo>
                    <a:lnTo>
                      <a:pt x="15" y="577"/>
                    </a:lnTo>
                    <a:lnTo>
                      <a:pt x="20" y="580"/>
                    </a:lnTo>
                    <a:lnTo>
                      <a:pt x="27" y="582"/>
                    </a:lnTo>
                    <a:lnTo>
                      <a:pt x="32" y="582"/>
                    </a:lnTo>
                    <a:lnTo>
                      <a:pt x="658" y="582"/>
                    </a:lnTo>
                    <a:lnTo>
                      <a:pt x="658" y="582"/>
                    </a:lnTo>
                    <a:lnTo>
                      <a:pt x="663" y="582"/>
                    </a:lnTo>
                    <a:lnTo>
                      <a:pt x="670" y="580"/>
                    </a:lnTo>
                    <a:lnTo>
                      <a:pt x="676" y="577"/>
                    </a:lnTo>
                    <a:lnTo>
                      <a:pt x="681" y="573"/>
                    </a:lnTo>
                    <a:lnTo>
                      <a:pt x="685" y="567"/>
                    </a:lnTo>
                    <a:lnTo>
                      <a:pt x="688" y="562"/>
                    </a:lnTo>
                    <a:lnTo>
                      <a:pt x="689" y="557"/>
                    </a:lnTo>
                    <a:lnTo>
                      <a:pt x="690" y="550"/>
                    </a:lnTo>
                    <a:lnTo>
                      <a:pt x="690" y="32"/>
                    </a:lnTo>
                    <a:lnTo>
                      <a:pt x="690" y="32"/>
                    </a:lnTo>
                    <a:lnTo>
                      <a:pt x="689" y="25"/>
                    </a:lnTo>
                    <a:lnTo>
                      <a:pt x="688" y="20"/>
                    </a:lnTo>
                    <a:lnTo>
                      <a:pt x="685" y="15"/>
                    </a:lnTo>
                    <a:lnTo>
                      <a:pt x="681" y="9"/>
                    </a:lnTo>
                    <a:lnTo>
                      <a:pt x="676" y="5"/>
                    </a:lnTo>
                    <a:lnTo>
                      <a:pt x="670" y="3"/>
                    </a:lnTo>
                    <a:lnTo>
                      <a:pt x="663" y="0"/>
                    </a:lnTo>
                    <a:lnTo>
                      <a:pt x="658" y="0"/>
                    </a:lnTo>
                    <a:lnTo>
                      <a:pt x="658" y="0"/>
                    </a:lnTo>
                    <a:close/>
                    <a:moveTo>
                      <a:pt x="232" y="40"/>
                    </a:moveTo>
                    <a:lnTo>
                      <a:pt x="232" y="40"/>
                    </a:lnTo>
                    <a:lnTo>
                      <a:pt x="237" y="42"/>
                    </a:lnTo>
                    <a:lnTo>
                      <a:pt x="241" y="43"/>
                    </a:lnTo>
                    <a:lnTo>
                      <a:pt x="245" y="46"/>
                    </a:lnTo>
                    <a:lnTo>
                      <a:pt x="249" y="48"/>
                    </a:lnTo>
                    <a:lnTo>
                      <a:pt x="252" y="51"/>
                    </a:lnTo>
                    <a:lnTo>
                      <a:pt x="255" y="55"/>
                    </a:lnTo>
                    <a:lnTo>
                      <a:pt x="256" y="60"/>
                    </a:lnTo>
                    <a:lnTo>
                      <a:pt x="256" y="66"/>
                    </a:lnTo>
                    <a:lnTo>
                      <a:pt x="256" y="66"/>
                    </a:lnTo>
                    <a:lnTo>
                      <a:pt x="256" y="70"/>
                    </a:lnTo>
                    <a:lnTo>
                      <a:pt x="255" y="75"/>
                    </a:lnTo>
                    <a:lnTo>
                      <a:pt x="252" y="79"/>
                    </a:lnTo>
                    <a:lnTo>
                      <a:pt x="249" y="82"/>
                    </a:lnTo>
                    <a:lnTo>
                      <a:pt x="245" y="86"/>
                    </a:lnTo>
                    <a:lnTo>
                      <a:pt x="241" y="87"/>
                    </a:lnTo>
                    <a:lnTo>
                      <a:pt x="237" y="89"/>
                    </a:lnTo>
                    <a:lnTo>
                      <a:pt x="232" y="90"/>
                    </a:lnTo>
                    <a:lnTo>
                      <a:pt x="232" y="90"/>
                    </a:lnTo>
                    <a:lnTo>
                      <a:pt x="227" y="89"/>
                    </a:lnTo>
                    <a:lnTo>
                      <a:pt x="222" y="87"/>
                    </a:lnTo>
                    <a:lnTo>
                      <a:pt x="218" y="86"/>
                    </a:lnTo>
                    <a:lnTo>
                      <a:pt x="214" y="82"/>
                    </a:lnTo>
                    <a:lnTo>
                      <a:pt x="212" y="79"/>
                    </a:lnTo>
                    <a:lnTo>
                      <a:pt x="209" y="75"/>
                    </a:lnTo>
                    <a:lnTo>
                      <a:pt x="208" y="70"/>
                    </a:lnTo>
                    <a:lnTo>
                      <a:pt x="208" y="66"/>
                    </a:lnTo>
                    <a:lnTo>
                      <a:pt x="208" y="66"/>
                    </a:lnTo>
                    <a:lnTo>
                      <a:pt x="208" y="60"/>
                    </a:lnTo>
                    <a:lnTo>
                      <a:pt x="209" y="55"/>
                    </a:lnTo>
                    <a:lnTo>
                      <a:pt x="212" y="51"/>
                    </a:lnTo>
                    <a:lnTo>
                      <a:pt x="214" y="48"/>
                    </a:lnTo>
                    <a:lnTo>
                      <a:pt x="218" y="46"/>
                    </a:lnTo>
                    <a:lnTo>
                      <a:pt x="222" y="43"/>
                    </a:lnTo>
                    <a:lnTo>
                      <a:pt x="227" y="42"/>
                    </a:lnTo>
                    <a:lnTo>
                      <a:pt x="232" y="40"/>
                    </a:lnTo>
                    <a:lnTo>
                      <a:pt x="232" y="40"/>
                    </a:lnTo>
                    <a:close/>
                    <a:moveTo>
                      <a:pt x="150" y="40"/>
                    </a:moveTo>
                    <a:lnTo>
                      <a:pt x="150" y="40"/>
                    </a:lnTo>
                    <a:lnTo>
                      <a:pt x="155" y="42"/>
                    </a:lnTo>
                    <a:lnTo>
                      <a:pt x="160" y="43"/>
                    </a:lnTo>
                    <a:lnTo>
                      <a:pt x="165" y="46"/>
                    </a:lnTo>
                    <a:lnTo>
                      <a:pt x="167" y="48"/>
                    </a:lnTo>
                    <a:lnTo>
                      <a:pt x="171" y="51"/>
                    </a:lnTo>
                    <a:lnTo>
                      <a:pt x="173" y="55"/>
                    </a:lnTo>
                    <a:lnTo>
                      <a:pt x="174" y="60"/>
                    </a:lnTo>
                    <a:lnTo>
                      <a:pt x="175" y="66"/>
                    </a:lnTo>
                    <a:lnTo>
                      <a:pt x="175" y="66"/>
                    </a:lnTo>
                    <a:lnTo>
                      <a:pt x="174" y="70"/>
                    </a:lnTo>
                    <a:lnTo>
                      <a:pt x="173" y="75"/>
                    </a:lnTo>
                    <a:lnTo>
                      <a:pt x="171" y="79"/>
                    </a:lnTo>
                    <a:lnTo>
                      <a:pt x="167" y="82"/>
                    </a:lnTo>
                    <a:lnTo>
                      <a:pt x="165" y="86"/>
                    </a:lnTo>
                    <a:lnTo>
                      <a:pt x="160" y="87"/>
                    </a:lnTo>
                    <a:lnTo>
                      <a:pt x="155" y="89"/>
                    </a:lnTo>
                    <a:lnTo>
                      <a:pt x="150" y="90"/>
                    </a:lnTo>
                    <a:lnTo>
                      <a:pt x="150" y="90"/>
                    </a:lnTo>
                    <a:lnTo>
                      <a:pt x="146" y="89"/>
                    </a:lnTo>
                    <a:lnTo>
                      <a:pt x="140" y="87"/>
                    </a:lnTo>
                    <a:lnTo>
                      <a:pt x="136" y="86"/>
                    </a:lnTo>
                    <a:lnTo>
                      <a:pt x="133" y="82"/>
                    </a:lnTo>
                    <a:lnTo>
                      <a:pt x="129" y="79"/>
                    </a:lnTo>
                    <a:lnTo>
                      <a:pt x="128" y="75"/>
                    </a:lnTo>
                    <a:lnTo>
                      <a:pt x="127" y="70"/>
                    </a:lnTo>
                    <a:lnTo>
                      <a:pt x="125" y="66"/>
                    </a:lnTo>
                    <a:lnTo>
                      <a:pt x="125" y="66"/>
                    </a:lnTo>
                    <a:lnTo>
                      <a:pt x="127" y="60"/>
                    </a:lnTo>
                    <a:lnTo>
                      <a:pt x="128" y="55"/>
                    </a:lnTo>
                    <a:lnTo>
                      <a:pt x="129" y="51"/>
                    </a:lnTo>
                    <a:lnTo>
                      <a:pt x="133" y="48"/>
                    </a:lnTo>
                    <a:lnTo>
                      <a:pt x="136" y="46"/>
                    </a:lnTo>
                    <a:lnTo>
                      <a:pt x="140" y="43"/>
                    </a:lnTo>
                    <a:lnTo>
                      <a:pt x="146" y="42"/>
                    </a:lnTo>
                    <a:lnTo>
                      <a:pt x="150" y="40"/>
                    </a:lnTo>
                    <a:lnTo>
                      <a:pt x="150" y="40"/>
                    </a:lnTo>
                    <a:close/>
                    <a:moveTo>
                      <a:pt x="69" y="40"/>
                    </a:moveTo>
                    <a:lnTo>
                      <a:pt x="69" y="40"/>
                    </a:lnTo>
                    <a:lnTo>
                      <a:pt x="74" y="42"/>
                    </a:lnTo>
                    <a:lnTo>
                      <a:pt x="78" y="43"/>
                    </a:lnTo>
                    <a:lnTo>
                      <a:pt x="82" y="46"/>
                    </a:lnTo>
                    <a:lnTo>
                      <a:pt x="86" y="48"/>
                    </a:lnTo>
                    <a:lnTo>
                      <a:pt x="89" y="51"/>
                    </a:lnTo>
                    <a:lnTo>
                      <a:pt x="92" y="55"/>
                    </a:lnTo>
                    <a:lnTo>
                      <a:pt x="93" y="60"/>
                    </a:lnTo>
                    <a:lnTo>
                      <a:pt x="93" y="66"/>
                    </a:lnTo>
                    <a:lnTo>
                      <a:pt x="93" y="66"/>
                    </a:lnTo>
                    <a:lnTo>
                      <a:pt x="93" y="70"/>
                    </a:lnTo>
                    <a:lnTo>
                      <a:pt x="92" y="75"/>
                    </a:lnTo>
                    <a:lnTo>
                      <a:pt x="89" y="79"/>
                    </a:lnTo>
                    <a:lnTo>
                      <a:pt x="86" y="82"/>
                    </a:lnTo>
                    <a:lnTo>
                      <a:pt x="82" y="86"/>
                    </a:lnTo>
                    <a:lnTo>
                      <a:pt x="78" y="87"/>
                    </a:lnTo>
                    <a:lnTo>
                      <a:pt x="74" y="89"/>
                    </a:lnTo>
                    <a:lnTo>
                      <a:pt x="69" y="90"/>
                    </a:lnTo>
                    <a:lnTo>
                      <a:pt x="69" y="90"/>
                    </a:lnTo>
                    <a:lnTo>
                      <a:pt x="63" y="89"/>
                    </a:lnTo>
                    <a:lnTo>
                      <a:pt x="59" y="87"/>
                    </a:lnTo>
                    <a:lnTo>
                      <a:pt x="55" y="86"/>
                    </a:lnTo>
                    <a:lnTo>
                      <a:pt x="51" y="82"/>
                    </a:lnTo>
                    <a:lnTo>
                      <a:pt x="49" y="79"/>
                    </a:lnTo>
                    <a:lnTo>
                      <a:pt x="46" y="75"/>
                    </a:lnTo>
                    <a:lnTo>
                      <a:pt x="44" y="70"/>
                    </a:lnTo>
                    <a:lnTo>
                      <a:pt x="44" y="66"/>
                    </a:lnTo>
                    <a:lnTo>
                      <a:pt x="44" y="66"/>
                    </a:lnTo>
                    <a:lnTo>
                      <a:pt x="44" y="60"/>
                    </a:lnTo>
                    <a:lnTo>
                      <a:pt x="46" y="55"/>
                    </a:lnTo>
                    <a:lnTo>
                      <a:pt x="49" y="51"/>
                    </a:lnTo>
                    <a:lnTo>
                      <a:pt x="51" y="48"/>
                    </a:lnTo>
                    <a:lnTo>
                      <a:pt x="55" y="46"/>
                    </a:lnTo>
                    <a:lnTo>
                      <a:pt x="59" y="43"/>
                    </a:lnTo>
                    <a:lnTo>
                      <a:pt x="63" y="42"/>
                    </a:lnTo>
                    <a:lnTo>
                      <a:pt x="69" y="40"/>
                    </a:lnTo>
                    <a:lnTo>
                      <a:pt x="69" y="40"/>
                    </a:lnTo>
                    <a:close/>
                    <a:moveTo>
                      <a:pt x="649" y="505"/>
                    </a:moveTo>
                    <a:lnTo>
                      <a:pt x="649" y="505"/>
                    </a:lnTo>
                    <a:lnTo>
                      <a:pt x="649" y="511"/>
                    </a:lnTo>
                    <a:lnTo>
                      <a:pt x="647" y="518"/>
                    </a:lnTo>
                    <a:lnTo>
                      <a:pt x="643" y="523"/>
                    </a:lnTo>
                    <a:lnTo>
                      <a:pt x="639" y="528"/>
                    </a:lnTo>
                    <a:lnTo>
                      <a:pt x="635" y="532"/>
                    </a:lnTo>
                    <a:lnTo>
                      <a:pt x="630" y="535"/>
                    </a:lnTo>
                    <a:lnTo>
                      <a:pt x="623" y="536"/>
                    </a:lnTo>
                    <a:lnTo>
                      <a:pt x="616" y="538"/>
                    </a:lnTo>
                    <a:lnTo>
                      <a:pt x="74" y="538"/>
                    </a:lnTo>
                    <a:lnTo>
                      <a:pt x="74" y="538"/>
                    </a:lnTo>
                    <a:lnTo>
                      <a:pt x="67" y="536"/>
                    </a:lnTo>
                    <a:lnTo>
                      <a:pt x="61" y="535"/>
                    </a:lnTo>
                    <a:lnTo>
                      <a:pt x="55" y="532"/>
                    </a:lnTo>
                    <a:lnTo>
                      <a:pt x="51" y="528"/>
                    </a:lnTo>
                    <a:lnTo>
                      <a:pt x="47" y="523"/>
                    </a:lnTo>
                    <a:lnTo>
                      <a:pt x="44" y="518"/>
                    </a:lnTo>
                    <a:lnTo>
                      <a:pt x="42" y="511"/>
                    </a:lnTo>
                    <a:lnTo>
                      <a:pt x="42" y="505"/>
                    </a:lnTo>
                    <a:lnTo>
                      <a:pt x="42" y="185"/>
                    </a:lnTo>
                    <a:lnTo>
                      <a:pt x="42" y="185"/>
                    </a:lnTo>
                    <a:lnTo>
                      <a:pt x="42" y="179"/>
                    </a:lnTo>
                    <a:lnTo>
                      <a:pt x="44" y="172"/>
                    </a:lnTo>
                    <a:lnTo>
                      <a:pt x="47" y="167"/>
                    </a:lnTo>
                    <a:lnTo>
                      <a:pt x="51" y="162"/>
                    </a:lnTo>
                    <a:lnTo>
                      <a:pt x="55" y="158"/>
                    </a:lnTo>
                    <a:lnTo>
                      <a:pt x="61" y="155"/>
                    </a:lnTo>
                    <a:lnTo>
                      <a:pt x="67" y="154"/>
                    </a:lnTo>
                    <a:lnTo>
                      <a:pt x="74" y="152"/>
                    </a:lnTo>
                    <a:lnTo>
                      <a:pt x="616" y="152"/>
                    </a:lnTo>
                    <a:lnTo>
                      <a:pt x="616" y="152"/>
                    </a:lnTo>
                    <a:lnTo>
                      <a:pt x="623" y="154"/>
                    </a:lnTo>
                    <a:lnTo>
                      <a:pt x="630" y="155"/>
                    </a:lnTo>
                    <a:lnTo>
                      <a:pt x="635" y="158"/>
                    </a:lnTo>
                    <a:lnTo>
                      <a:pt x="639" y="162"/>
                    </a:lnTo>
                    <a:lnTo>
                      <a:pt x="643" y="167"/>
                    </a:lnTo>
                    <a:lnTo>
                      <a:pt x="647" y="172"/>
                    </a:lnTo>
                    <a:lnTo>
                      <a:pt x="649" y="179"/>
                    </a:lnTo>
                    <a:lnTo>
                      <a:pt x="649" y="185"/>
                    </a:lnTo>
                    <a:lnTo>
                      <a:pt x="649" y="505"/>
                    </a:lnTo>
                    <a:close/>
                  </a:path>
                </a:pathLst>
              </a:custGeom>
              <a:grpFill/>
              <a:ln>
                <a:noFill/>
              </a:ln>
              <a:extLs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S PGothic" charset="-128"/>
                  <a:ea typeface="MS PGothic" charset="-128"/>
                  <a:cs typeface="MS PGothic" charset="-128"/>
                </a:endParaRPr>
              </a:p>
            </p:txBody>
          </p:sp>
          <p:sp>
            <p:nvSpPr>
              <p:cNvPr id="439" name="Freeform 160"/>
              <p:cNvSpPr>
                <a:spLocks noEditPoints="1"/>
              </p:cNvSpPr>
              <p:nvPr/>
            </p:nvSpPr>
            <p:spPr bwMode="auto">
              <a:xfrm>
                <a:off x="3046413" y="4298950"/>
                <a:ext cx="201613" cy="206375"/>
              </a:xfrm>
              <a:custGeom>
                <a:avLst/>
                <a:gdLst>
                  <a:gd name="T0" fmla="*/ 252 w 253"/>
                  <a:gd name="T1" fmla="*/ 103 h 262"/>
                  <a:gd name="T2" fmla="*/ 253 w 253"/>
                  <a:gd name="T3" fmla="*/ 97 h 262"/>
                  <a:gd name="T4" fmla="*/ 230 w 253"/>
                  <a:gd name="T5" fmla="*/ 51 h 262"/>
                  <a:gd name="T6" fmla="*/ 217 w 253"/>
                  <a:gd name="T7" fmla="*/ 38 h 262"/>
                  <a:gd name="T8" fmla="*/ 209 w 253"/>
                  <a:gd name="T9" fmla="*/ 38 h 262"/>
                  <a:gd name="T10" fmla="*/ 191 w 253"/>
                  <a:gd name="T11" fmla="*/ 40 h 262"/>
                  <a:gd name="T12" fmla="*/ 166 w 253"/>
                  <a:gd name="T13" fmla="*/ 18 h 262"/>
                  <a:gd name="T14" fmla="*/ 166 w 253"/>
                  <a:gd name="T15" fmla="*/ 11 h 262"/>
                  <a:gd name="T16" fmla="*/ 160 w 253"/>
                  <a:gd name="T17" fmla="*/ 4 h 262"/>
                  <a:gd name="T18" fmla="*/ 126 w 253"/>
                  <a:gd name="T19" fmla="*/ 0 h 262"/>
                  <a:gd name="T20" fmla="*/ 91 w 253"/>
                  <a:gd name="T21" fmla="*/ 5 h 262"/>
                  <a:gd name="T22" fmla="*/ 87 w 253"/>
                  <a:gd name="T23" fmla="*/ 14 h 262"/>
                  <a:gd name="T24" fmla="*/ 81 w 253"/>
                  <a:gd name="T25" fmla="*/ 30 h 262"/>
                  <a:gd name="T26" fmla="*/ 47 w 253"/>
                  <a:gd name="T27" fmla="*/ 40 h 262"/>
                  <a:gd name="T28" fmla="*/ 41 w 253"/>
                  <a:gd name="T29" fmla="*/ 36 h 262"/>
                  <a:gd name="T30" fmla="*/ 33 w 253"/>
                  <a:gd name="T31" fmla="*/ 39 h 262"/>
                  <a:gd name="T32" fmla="*/ 13 w 253"/>
                  <a:gd name="T33" fmla="*/ 66 h 262"/>
                  <a:gd name="T34" fmla="*/ 1 w 253"/>
                  <a:gd name="T35" fmla="*/ 97 h 262"/>
                  <a:gd name="T36" fmla="*/ 5 w 253"/>
                  <a:gd name="T37" fmla="*/ 107 h 262"/>
                  <a:gd name="T38" fmla="*/ 17 w 253"/>
                  <a:gd name="T39" fmla="*/ 109 h 262"/>
                  <a:gd name="T40" fmla="*/ 16 w 253"/>
                  <a:gd name="T41" fmla="*/ 142 h 262"/>
                  <a:gd name="T42" fmla="*/ 5 w 253"/>
                  <a:gd name="T43" fmla="*/ 155 h 262"/>
                  <a:gd name="T44" fmla="*/ 0 w 253"/>
                  <a:gd name="T45" fmla="*/ 163 h 262"/>
                  <a:gd name="T46" fmla="*/ 6 w 253"/>
                  <a:gd name="T47" fmla="*/ 181 h 262"/>
                  <a:gd name="T48" fmla="*/ 33 w 253"/>
                  <a:gd name="T49" fmla="*/ 223 h 262"/>
                  <a:gd name="T50" fmla="*/ 39 w 253"/>
                  <a:gd name="T51" fmla="*/ 225 h 262"/>
                  <a:gd name="T52" fmla="*/ 47 w 253"/>
                  <a:gd name="T53" fmla="*/ 221 h 262"/>
                  <a:gd name="T54" fmla="*/ 71 w 253"/>
                  <a:gd name="T55" fmla="*/ 227 h 262"/>
                  <a:gd name="T56" fmla="*/ 87 w 253"/>
                  <a:gd name="T57" fmla="*/ 245 h 262"/>
                  <a:gd name="T58" fmla="*/ 89 w 253"/>
                  <a:gd name="T59" fmla="*/ 254 h 262"/>
                  <a:gd name="T60" fmla="*/ 94 w 253"/>
                  <a:gd name="T61" fmla="*/ 258 h 262"/>
                  <a:gd name="T62" fmla="*/ 144 w 253"/>
                  <a:gd name="T63" fmla="*/ 260 h 262"/>
                  <a:gd name="T64" fmla="*/ 163 w 253"/>
                  <a:gd name="T65" fmla="*/ 256 h 262"/>
                  <a:gd name="T66" fmla="*/ 166 w 253"/>
                  <a:gd name="T67" fmla="*/ 248 h 262"/>
                  <a:gd name="T68" fmla="*/ 172 w 253"/>
                  <a:gd name="T69" fmla="*/ 232 h 262"/>
                  <a:gd name="T70" fmla="*/ 206 w 253"/>
                  <a:gd name="T71" fmla="*/ 221 h 262"/>
                  <a:gd name="T72" fmla="*/ 211 w 253"/>
                  <a:gd name="T73" fmla="*/ 225 h 262"/>
                  <a:gd name="T74" fmla="*/ 219 w 253"/>
                  <a:gd name="T75" fmla="*/ 223 h 262"/>
                  <a:gd name="T76" fmla="*/ 240 w 253"/>
                  <a:gd name="T77" fmla="*/ 197 h 262"/>
                  <a:gd name="T78" fmla="*/ 253 w 253"/>
                  <a:gd name="T79" fmla="*/ 166 h 262"/>
                  <a:gd name="T80" fmla="*/ 248 w 253"/>
                  <a:gd name="T81" fmla="*/ 155 h 262"/>
                  <a:gd name="T82" fmla="*/ 236 w 253"/>
                  <a:gd name="T83" fmla="*/ 152 h 262"/>
                  <a:gd name="T84" fmla="*/ 237 w 253"/>
                  <a:gd name="T85" fmla="*/ 120 h 262"/>
                  <a:gd name="T86" fmla="*/ 248 w 253"/>
                  <a:gd name="T87" fmla="*/ 107 h 262"/>
                  <a:gd name="T88" fmla="*/ 114 w 253"/>
                  <a:gd name="T89" fmla="*/ 191 h 262"/>
                  <a:gd name="T90" fmla="*/ 75 w 253"/>
                  <a:gd name="T91" fmla="*/ 166 h 262"/>
                  <a:gd name="T92" fmla="*/ 64 w 253"/>
                  <a:gd name="T93" fmla="*/ 131 h 262"/>
                  <a:gd name="T94" fmla="*/ 83 w 253"/>
                  <a:gd name="T95" fmla="*/ 88 h 262"/>
                  <a:gd name="T96" fmla="*/ 126 w 253"/>
                  <a:gd name="T97" fmla="*/ 70 h 262"/>
                  <a:gd name="T98" fmla="*/ 161 w 253"/>
                  <a:gd name="T99" fmla="*/ 80 h 262"/>
                  <a:gd name="T100" fmla="*/ 187 w 253"/>
                  <a:gd name="T101" fmla="*/ 119 h 262"/>
                  <a:gd name="T102" fmla="*/ 183 w 253"/>
                  <a:gd name="T103" fmla="*/ 155 h 262"/>
                  <a:gd name="T104" fmla="*/ 151 w 253"/>
                  <a:gd name="T105" fmla="*/ 18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3" h="262">
                    <a:moveTo>
                      <a:pt x="248" y="107"/>
                    </a:moveTo>
                    <a:lnTo>
                      <a:pt x="248" y="107"/>
                    </a:lnTo>
                    <a:lnTo>
                      <a:pt x="250" y="105"/>
                    </a:lnTo>
                    <a:lnTo>
                      <a:pt x="252" y="103"/>
                    </a:lnTo>
                    <a:lnTo>
                      <a:pt x="253" y="100"/>
                    </a:lnTo>
                    <a:lnTo>
                      <a:pt x="253" y="97"/>
                    </a:lnTo>
                    <a:lnTo>
                      <a:pt x="253" y="97"/>
                    </a:lnTo>
                    <a:lnTo>
                      <a:pt x="253" y="97"/>
                    </a:lnTo>
                    <a:lnTo>
                      <a:pt x="246" y="81"/>
                    </a:lnTo>
                    <a:lnTo>
                      <a:pt x="240" y="66"/>
                    </a:lnTo>
                    <a:lnTo>
                      <a:pt x="240" y="66"/>
                    </a:lnTo>
                    <a:lnTo>
                      <a:pt x="230" y="51"/>
                    </a:lnTo>
                    <a:lnTo>
                      <a:pt x="219" y="39"/>
                    </a:lnTo>
                    <a:lnTo>
                      <a:pt x="219" y="39"/>
                    </a:lnTo>
                    <a:lnTo>
                      <a:pt x="219" y="39"/>
                    </a:lnTo>
                    <a:lnTo>
                      <a:pt x="217" y="38"/>
                    </a:lnTo>
                    <a:lnTo>
                      <a:pt x="214" y="36"/>
                    </a:lnTo>
                    <a:lnTo>
                      <a:pt x="211" y="36"/>
                    </a:lnTo>
                    <a:lnTo>
                      <a:pt x="209" y="38"/>
                    </a:lnTo>
                    <a:lnTo>
                      <a:pt x="209" y="38"/>
                    </a:lnTo>
                    <a:lnTo>
                      <a:pt x="206" y="40"/>
                    </a:lnTo>
                    <a:lnTo>
                      <a:pt x="199" y="47"/>
                    </a:lnTo>
                    <a:lnTo>
                      <a:pt x="199" y="47"/>
                    </a:lnTo>
                    <a:lnTo>
                      <a:pt x="191" y="40"/>
                    </a:lnTo>
                    <a:lnTo>
                      <a:pt x="182" y="35"/>
                    </a:lnTo>
                    <a:lnTo>
                      <a:pt x="172" y="30"/>
                    </a:lnTo>
                    <a:lnTo>
                      <a:pt x="163" y="26"/>
                    </a:lnTo>
                    <a:lnTo>
                      <a:pt x="166" y="18"/>
                    </a:lnTo>
                    <a:lnTo>
                      <a:pt x="166" y="18"/>
                    </a:lnTo>
                    <a:lnTo>
                      <a:pt x="166" y="14"/>
                    </a:lnTo>
                    <a:lnTo>
                      <a:pt x="166" y="14"/>
                    </a:lnTo>
                    <a:lnTo>
                      <a:pt x="166" y="11"/>
                    </a:lnTo>
                    <a:lnTo>
                      <a:pt x="164" y="8"/>
                    </a:lnTo>
                    <a:lnTo>
                      <a:pt x="163" y="5"/>
                    </a:lnTo>
                    <a:lnTo>
                      <a:pt x="160" y="4"/>
                    </a:lnTo>
                    <a:lnTo>
                      <a:pt x="160" y="4"/>
                    </a:lnTo>
                    <a:lnTo>
                      <a:pt x="160" y="4"/>
                    </a:lnTo>
                    <a:lnTo>
                      <a:pt x="144" y="1"/>
                    </a:lnTo>
                    <a:lnTo>
                      <a:pt x="126" y="0"/>
                    </a:lnTo>
                    <a:lnTo>
                      <a:pt x="126" y="0"/>
                    </a:lnTo>
                    <a:lnTo>
                      <a:pt x="110" y="1"/>
                    </a:lnTo>
                    <a:lnTo>
                      <a:pt x="93" y="4"/>
                    </a:lnTo>
                    <a:lnTo>
                      <a:pt x="93" y="4"/>
                    </a:lnTo>
                    <a:lnTo>
                      <a:pt x="91" y="5"/>
                    </a:lnTo>
                    <a:lnTo>
                      <a:pt x="89" y="8"/>
                    </a:lnTo>
                    <a:lnTo>
                      <a:pt x="87" y="11"/>
                    </a:lnTo>
                    <a:lnTo>
                      <a:pt x="87" y="14"/>
                    </a:lnTo>
                    <a:lnTo>
                      <a:pt x="87" y="14"/>
                    </a:lnTo>
                    <a:lnTo>
                      <a:pt x="87" y="18"/>
                    </a:lnTo>
                    <a:lnTo>
                      <a:pt x="91" y="26"/>
                    </a:lnTo>
                    <a:lnTo>
                      <a:pt x="91" y="26"/>
                    </a:lnTo>
                    <a:lnTo>
                      <a:pt x="81" y="30"/>
                    </a:lnTo>
                    <a:lnTo>
                      <a:pt x="71" y="35"/>
                    </a:lnTo>
                    <a:lnTo>
                      <a:pt x="62" y="40"/>
                    </a:lnTo>
                    <a:lnTo>
                      <a:pt x="54" y="47"/>
                    </a:lnTo>
                    <a:lnTo>
                      <a:pt x="47" y="40"/>
                    </a:lnTo>
                    <a:lnTo>
                      <a:pt x="47" y="40"/>
                    </a:lnTo>
                    <a:lnTo>
                      <a:pt x="44" y="38"/>
                    </a:lnTo>
                    <a:lnTo>
                      <a:pt x="44" y="38"/>
                    </a:lnTo>
                    <a:lnTo>
                      <a:pt x="41" y="36"/>
                    </a:lnTo>
                    <a:lnTo>
                      <a:pt x="39" y="36"/>
                    </a:lnTo>
                    <a:lnTo>
                      <a:pt x="36" y="38"/>
                    </a:lnTo>
                    <a:lnTo>
                      <a:pt x="33" y="39"/>
                    </a:lnTo>
                    <a:lnTo>
                      <a:pt x="33" y="39"/>
                    </a:lnTo>
                    <a:lnTo>
                      <a:pt x="33" y="39"/>
                    </a:lnTo>
                    <a:lnTo>
                      <a:pt x="23" y="51"/>
                    </a:lnTo>
                    <a:lnTo>
                      <a:pt x="13" y="66"/>
                    </a:lnTo>
                    <a:lnTo>
                      <a:pt x="13" y="66"/>
                    </a:lnTo>
                    <a:lnTo>
                      <a:pt x="6" y="81"/>
                    </a:lnTo>
                    <a:lnTo>
                      <a:pt x="1" y="97"/>
                    </a:lnTo>
                    <a:lnTo>
                      <a:pt x="1" y="97"/>
                    </a:lnTo>
                    <a:lnTo>
                      <a:pt x="1" y="97"/>
                    </a:lnTo>
                    <a:lnTo>
                      <a:pt x="0" y="100"/>
                    </a:lnTo>
                    <a:lnTo>
                      <a:pt x="1" y="103"/>
                    </a:lnTo>
                    <a:lnTo>
                      <a:pt x="2" y="105"/>
                    </a:lnTo>
                    <a:lnTo>
                      <a:pt x="5" y="107"/>
                    </a:lnTo>
                    <a:lnTo>
                      <a:pt x="5" y="107"/>
                    </a:lnTo>
                    <a:lnTo>
                      <a:pt x="9" y="108"/>
                    </a:lnTo>
                    <a:lnTo>
                      <a:pt x="17" y="109"/>
                    </a:lnTo>
                    <a:lnTo>
                      <a:pt x="17" y="109"/>
                    </a:lnTo>
                    <a:lnTo>
                      <a:pt x="16" y="120"/>
                    </a:lnTo>
                    <a:lnTo>
                      <a:pt x="16" y="131"/>
                    </a:lnTo>
                    <a:lnTo>
                      <a:pt x="16" y="131"/>
                    </a:lnTo>
                    <a:lnTo>
                      <a:pt x="16" y="142"/>
                    </a:lnTo>
                    <a:lnTo>
                      <a:pt x="17" y="152"/>
                    </a:lnTo>
                    <a:lnTo>
                      <a:pt x="9" y="154"/>
                    </a:lnTo>
                    <a:lnTo>
                      <a:pt x="9" y="154"/>
                    </a:lnTo>
                    <a:lnTo>
                      <a:pt x="5" y="155"/>
                    </a:lnTo>
                    <a:lnTo>
                      <a:pt x="5" y="155"/>
                    </a:lnTo>
                    <a:lnTo>
                      <a:pt x="2" y="158"/>
                    </a:lnTo>
                    <a:lnTo>
                      <a:pt x="1" y="160"/>
                    </a:lnTo>
                    <a:lnTo>
                      <a:pt x="0" y="163"/>
                    </a:lnTo>
                    <a:lnTo>
                      <a:pt x="1" y="166"/>
                    </a:lnTo>
                    <a:lnTo>
                      <a:pt x="1" y="166"/>
                    </a:lnTo>
                    <a:lnTo>
                      <a:pt x="1" y="166"/>
                    </a:lnTo>
                    <a:lnTo>
                      <a:pt x="6" y="181"/>
                    </a:lnTo>
                    <a:lnTo>
                      <a:pt x="13" y="197"/>
                    </a:lnTo>
                    <a:lnTo>
                      <a:pt x="13" y="197"/>
                    </a:lnTo>
                    <a:lnTo>
                      <a:pt x="23" y="210"/>
                    </a:lnTo>
                    <a:lnTo>
                      <a:pt x="33" y="223"/>
                    </a:lnTo>
                    <a:lnTo>
                      <a:pt x="33" y="223"/>
                    </a:lnTo>
                    <a:lnTo>
                      <a:pt x="33" y="223"/>
                    </a:lnTo>
                    <a:lnTo>
                      <a:pt x="36" y="224"/>
                    </a:lnTo>
                    <a:lnTo>
                      <a:pt x="39" y="225"/>
                    </a:lnTo>
                    <a:lnTo>
                      <a:pt x="41" y="225"/>
                    </a:lnTo>
                    <a:lnTo>
                      <a:pt x="44" y="224"/>
                    </a:lnTo>
                    <a:lnTo>
                      <a:pt x="44" y="224"/>
                    </a:lnTo>
                    <a:lnTo>
                      <a:pt x="47" y="221"/>
                    </a:lnTo>
                    <a:lnTo>
                      <a:pt x="54" y="214"/>
                    </a:lnTo>
                    <a:lnTo>
                      <a:pt x="54" y="214"/>
                    </a:lnTo>
                    <a:lnTo>
                      <a:pt x="62" y="221"/>
                    </a:lnTo>
                    <a:lnTo>
                      <a:pt x="71" y="227"/>
                    </a:lnTo>
                    <a:lnTo>
                      <a:pt x="81" y="232"/>
                    </a:lnTo>
                    <a:lnTo>
                      <a:pt x="91" y="236"/>
                    </a:lnTo>
                    <a:lnTo>
                      <a:pt x="87" y="245"/>
                    </a:lnTo>
                    <a:lnTo>
                      <a:pt x="87" y="245"/>
                    </a:lnTo>
                    <a:lnTo>
                      <a:pt x="87" y="248"/>
                    </a:lnTo>
                    <a:lnTo>
                      <a:pt x="87" y="248"/>
                    </a:lnTo>
                    <a:lnTo>
                      <a:pt x="87" y="252"/>
                    </a:lnTo>
                    <a:lnTo>
                      <a:pt x="89" y="254"/>
                    </a:lnTo>
                    <a:lnTo>
                      <a:pt x="91" y="256"/>
                    </a:lnTo>
                    <a:lnTo>
                      <a:pt x="94" y="258"/>
                    </a:lnTo>
                    <a:lnTo>
                      <a:pt x="94" y="258"/>
                    </a:lnTo>
                    <a:lnTo>
                      <a:pt x="94" y="258"/>
                    </a:lnTo>
                    <a:lnTo>
                      <a:pt x="110" y="260"/>
                    </a:lnTo>
                    <a:lnTo>
                      <a:pt x="126" y="262"/>
                    </a:lnTo>
                    <a:lnTo>
                      <a:pt x="126" y="262"/>
                    </a:lnTo>
                    <a:lnTo>
                      <a:pt x="144" y="260"/>
                    </a:lnTo>
                    <a:lnTo>
                      <a:pt x="160" y="258"/>
                    </a:lnTo>
                    <a:lnTo>
                      <a:pt x="160" y="258"/>
                    </a:lnTo>
                    <a:lnTo>
                      <a:pt x="160" y="258"/>
                    </a:lnTo>
                    <a:lnTo>
                      <a:pt x="163" y="256"/>
                    </a:lnTo>
                    <a:lnTo>
                      <a:pt x="164" y="254"/>
                    </a:lnTo>
                    <a:lnTo>
                      <a:pt x="166" y="252"/>
                    </a:lnTo>
                    <a:lnTo>
                      <a:pt x="166" y="248"/>
                    </a:lnTo>
                    <a:lnTo>
                      <a:pt x="166" y="248"/>
                    </a:lnTo>
                    <a:lnTo>
                      <a:pt x="166" y="245"/>
                    </a:lnTo>
                    <a:lnTo>
                      <a:pt x="163" y="236"/>
                    </a:lnTo>
                    <a:lnTo>
                      <a:pt x="163" y="236"/>
                    </a:lnTo>
                    <a:lnTo>
                      <a:pt x="172" y="232"/>
                    </a:lnTo>
                    <a:lnTo>
                      <a:pt x="182" y="227"/>
                    </a:lnTo>
                    <a:lnTo>
                      <a:pt x="191" y="221"/>
                    </a:lnTo>
                    <a:lnTo>
                      <a:pt x="199" y="214"/>
                    </a:lnTo>
                    <a:lnTo>
                      <a:pt x="206" y="221"/>
                    </a:lnTo>
                    <a:lnTo>
                      <a:pt x="206" y="221"/>
                    </a:lnTo>
                    <a:lnTo>
                      <a:pt x="209" y="224"/>
                    </a:lnTo>
                    <a:lnTo>
                      <a:pt x="209" y="224"/>
                    </a:lnTo>
                    <a:lnTo>
                      <a:pt x="211" y="225"/>
                    </a:lnTo>
                    <a:lnTo>
                      <a:pt x="214" y="225"/>
                    </a:lnTo>
                    <a:lnTo>
                      <a:pt x="217" y="224"/>
                    </a:lnTo>
                    <a:lnTo>
                      <a:pt x="219" y="223"/>
                    </a:lnTo>
                    <a:lnTo>
                      <a:pt x="219" y="223"/>
                    </a:lnTo>
                    <a:lnTo>
                      <a:pt x="219" y="223"/>
                    </a:lnTo>
                    <a:lnTo>
                      <a:pt x="230" y="210"/>
                    </a:lnTo>
                    <a:lnTo>
                      <a:pt x="240" y="197"/>
                    </a:lnTo>
                    <a:lnTo>
                      <a:pt x="240" y="197"/>
                    </a:lnTo>
                    <a:lnTo>
                      <a:pt x="246" y="181"/>
                    </a:lnTo>
                    <a:lnTo>
                      <a:pt x="253" y="166"/>
                    </a:lnTo>
                    <a:lnTo>
                      <a:pt x="253" y="166"/>
                    </a:lnTo>
                    <a:lnTo>
                      <a:pt x="253" y="166"/>
                    </a:lnTo>
                    <a:lnTo>
                      <a:pt x="253" y="163"/>
                    </a:lnTo>
                    <a:lnTo>
                      <a:pt x="252" y="160"/>
                    </a:lnTo>
                    <a:lnTo>
                      <a:pt x="250" y="158"/>
                    </a:lnTo>
                    <a:lnTo>
                      <a:pt x="248" y="155"/>
                    </a:lnTo>
                    <a:lnTo>
                      <a:pt x="248" y="155"/>
                    </a:lnTo>
                    <a:lnTo>
                      <a:pt x="245" y="154"/>
                    </a:lnTo>
                    <a:lnTo>
                      <a:pt x="236" y="152"/>
                    </a:lnTo>
                    <a:lnTo>
                      <a:pt x="236" y="152"/>
                    </a:lnTo>
                    <a:lnTo>
                      <a:pt x="237" y="142"/>
                    </a:lnTo>
                    <a:lnTo>
                      <a:pt x="237" y="131"/>
                    </a:lnTo>
                    <a:lnTo>
                      <a:pt x="237" y="131"/>
                    </a:lnTo>
                    <a:lnTo>
                      <a:pt x="237" y="120"/>
                    </a:lnTo>
                    <a:lnTo>
                      <a:pt x="236" y="109"/>
                    </a:lnTo>
                    <a:lnTo>
                      <a:pt x="245" y="108"/>
                    </a:lnTo>
                    <a:lnTo>
                      <a:pt x="245" y="108"/>
                    </a:lnTo>
                    <a:lnTo>
                      <a:pt x="248" y="107"/>
                    </a:lnTo>
                    <a:lnTo>
                      <a:pt x="248" y="107"/>
                    </a:lnTo>
                    <a:close/>
                    <a:moveTo>
                      <a:pt x="126" y="193"/>
                    </a:moveTo>
                    <a:lnTo>
                      <a:pt x="126" y="193"/>
                    </a:lnTo>
                    <a:lnTo>
                      <a:pt x="114" y="191"/>
                    </a:lnTo>
                    <a:lnTo>
                      <a:pt x="102" y="187"/>
                    </a:lnTo>
                    <a:lnTo>
                      <a:pt x="93" y="182"/>
                    </a:lnTo>
                    <a:lnTo>
                      <a:pt x="83" y="174"/>
                    </a:lnTo>
                    <a:lnTo>
                      <a:pt x="75" y="166"/>
                    </a:lnTo>
                    <a:lnTo>
                      <a:pt x="70" y="155"/>
                    </a:lnTo>
                    <a:lnTo>
                      <a:pt x="66" y="143"/>
                    </a:lnTo>
                    <a:lnTo>
                      <a:pt x="64" y="131"/>
                    </a:lnTo>
                    <a:lnTo>
                      <a:pt x="64" y="131"/>
                    </a:lnTo>
                    <a:lnTo>
                      <a:pt x="66" y="119"/>
                    </a:lnTo>
                    <a:lnTo>
                      <a:pt x="70" y="107"/>
                    </a:lnTo>
                    <a:lnTo>
                      <a:pt x="75" y="97"/>
                    </a:lnTo>
                    <a:lnTo>
                      <a:pt x="83" y="88"/>
                    </a:lnTo>
                    <a:lnTo>
                      <a:pt x="93" y="80"/>
                    </a:lnTo>
                    <a:lnTo>
                      <a:pt x="102" y="74"/>
                    </a:lnTo>
                    <a:lnTo>
                      <a:pt x="114" y="70"/>
                    </a:lnTo>
                    <a:lnTo>
                      <a:pt x="126" y="70"/>
                    </a:lnTo>
                    <a:lnTo>
                      <a:pt x="126" y="70"/>
                    </a:lnTo>
                    <a:lnTo>
                      <a:pt x="139" y="70"/>
                    </a:lnTo>
                    <a:lnTo>
                      <a:pt x="151" y="74"/>
                    </a:lnTo>
                    <a:lnTo>
                      <a:pt x="161" y="80"/>
                    </a:lnTo>
                    <a:lnTo>
                      <a:pt x="170" y="88"/>
                    </a:lnTo>
                    <a:lnTo>
                      <a:pt x="178" y="97"/>
                    </a:lnTo>
                    <a:lnTo>
                      <a:pt x="183" y="107"/>
                    </a:lnTo>
                    <a:lnTo>
                      <a:pt x="187" y="119"/>
                    </a:lnTo>
                    <a:lnTo>
                      <a:pt x="188" y="131"/>
                    </a:lnTo>
                    <a:lnTo>
                      <a:pt x="188" y="131"/>
                    </a:lnTo>
                    <a:lnTo>
                      <a:pt x="187" y="143"/>
                    </a:lnTo>
                    <a:lnTo>
                      <a:pt x="183" y="155"/>
                    </a:lnTo>
                    <a:lnTo>
                      <a:pt x="178" y="166"/>
                    </a:lnTo>
                    <a:lnTo>
                      <a:pt x="170" y="174"/>
                    </a:lnTo>
                    <a:lnTo>
                      <a:pt x="161" y="182"/>
                    </a:lnTo>
                    <a:lnTo>
                      <a:pt x="151" y="187"/>
                    </a:lnTo>
                    <a:lnTo>
                      <a:pt x="139" y="191"/>
                    </a:lnTo>
                    <a:lnTo>
                      <a:pt x="126" y="193"/>
                    </a:lnTo>
                    <a:lnTo>
                      <a:pt x="126" y="193"/>
                    </a:lnTo>
                    <a:close/>
                  </a:path>
                </a:pathLst>
              </a:custGeom>
              <a:grpFill/>
              <a:ln>
                <a:noFill/>
              </a:ln>
              <a:extLs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S PGothic" charset="-128"/>
                  <a:ea typeface="MS PGothic" charset="-128"/>
                  <a:cs typeface="MS PGothic" charset="-128"/>
                </a:endParaRPr>
              </a:p>
            </p:txBody>
          </p:sp>
          <p:sp>
            <p:nvSpPr>
              <p:cNvPr id="440" name="Freeform 161"/>
              <p:cNvSpPr>
                <a:spLocks noEditPoints="1"/>
              </p:cNvSpPr>
              <p:nvPr/>
            </p:nvSpPr>
            <p:spPr bwMode="auto">
              <a:xfrm>
                <a:off x="3236913" y="4249738"/>
                <a:ext cx="112713" cy="115888"/>
              </a:xfrm>
              <a:custGeom>
                <a:avLst/>
                <a:gdLst>
                  <a:gd name="T0" fmla="*/ 129 w 141"/>
                  <a:gd name="T1" fmla="*/ 85 h 146"/>
                  <a:gd name="T2" fmla="*/ 129 w 141"/>
                  <a:gd name="T3" fmla="*/ 62 h 146"/>
                  <a:gd name="T4" fmla="*/ 139 w 141"/>
                  <a:gd name="T5" fmla="*/ 60 h 146"/>
                  <a:gd name="T6" fmla="*/ 141 w 141"/>
                  <a:gd name="T7" fmla="*/ 54 h 146"/>
                  <a:gd name="T8" fmla="*/ 139 w 141"/>
                  <a:gd name="T9" fmla="*/ 46 h 146"/>
                  <a:gd name="T10" fmla="*/ 129 w 141"/>
                  <a:gd name="T11" fmla="*/ 29 h 146"/>
                  <a:gd name="T12" fmla="*/ 122 w 141"/>
                  <a:gd name="T13" fmla="*/ 22 h 146"/>
                  <a:gd name="T14" fmla="*/ 117 w 141"/>
                  <a:gd name="T15" fmla="*/ 22 h 146"/>
                  <a:gd name="T16" fmla="*/ 110 w 141"/>
                  <a:gd name="T17" fmla="*/ 29 h 146"/>
                  <a:gd name="T18" fmla="*/ 93 w 141"/>
                  <a:gd name="T19" fmla="*/ 10 h 146"/>
                  <a:gd name="T20" fmla="*/ 93 w 141"/>
                  <a:gd name="T21" fmla="*/ 8 h 146"/>
                  <a:gd name="T22" fmla="*/ 89 w 141"/>
                  <a:gd name="T23" fmla="*/ 3 h 146"/>
                  <a:gd name="T24" fmla="*/ 71 w 141"/>
                  <a:gd name="T25" fmla="*/ 0 h 146"/>
                  <a:gd name="T26" fmla="*/ 52 w 141"/>
                  <a:gd name="T27" fmla="*/ 3 h 146"/>
                  <a:gd name="T28" fmla="*/ 50 w 141"/>
                  <a:gd name="T29" fmla="*/ 4 h 146"/>
                  <a:gd name="T30" fmla="*/ 50 w 141"/>
                  <a:gd name="T31" fmla="*/ 10 h 146"/>
                  <a:gd name="T32" fmla="*/ 41 w 141"/>
                  <a:gd name="T33" fmla="*/ 22 h 146"/>
                  <a:gd name="T34" fmla="*/ 27 w 141"/>
                  <a:gd name="T35" fmla="*/ 23 h 146"/>
                  <a:gd name="T36" fmla="*/ 21 w 141"/>
                  <a:gd name="T37" fmla="*/ 21 h 146"/>
                  <a:gd name="T38" fmla="*/ 19 w 141"/>
                  <a:gd name="T39" fmla="*/ 22 h 146"/>
                  <a:gd name="T40" fmla="*/ 8 w 141"/>
                  <a:gd name="T41" fmla="*/ 37 h 146"/>
                  <a:gd name="T42" fmla="*/ 0 w 141"/>
                  <a:gd name="T43" fmla="*/ 54 h 146"/>
                  <a:gd name="T44" fmla="*/ 2 w 141"/>
                  <a:gd name="T45" fmla="*/ 60 h 146"/>
                  <a:gd name="T46" fmla="*/ 13 w 141"/>
                  <a:gd name="T47" fmla="*/ 62 h 146"/>
                  <a:gd name="T48" fmla="*/ 12 w 141"/>
                  <a:gd name="T49" fmla="*/ 73 h 146"/>
                  <a:gd name="T50" fmla="*/ 5 w 141"/>
                  <a:gd name="T51" fmla="*/ 87 h 146"/>
                  <a:gd name="T52" fmla="*/ 1 w 141"/>
                  <a:gd name="T53" fmla="*/ 89 h 146"/>
                  <a:gd name="T54" fmla="*/ 0 w 141"/>
                  <a:gd name="T55" fmla="*/ 93 h 146"/>
                  <a:gd name="T56" fmla="*/ 8 w 141"/>
                  <a:gd name="T57" fmla="*/ 110 h 146"/>
                  <a:gd name="T58" fmla="*/ 19 w 141"/>
                  <a:gd name="T59" fmla="*/ 124 h 146"/>
                  <a:gd name="T60" fmla="*/ 25 w 141"/>
                  <a:gd name="T61" fmla="*/ 126 h 146"/>
                  <a:gd name="T62" fmla="*/ 32 w 141"/>
                  <a:gd name="T63" fmla="*/ 118 h 146"/>
                  <a:gd name="T64" fmla="*/ 52 w 141"/>
                  <a:gd name="T65" fmla="*/ 130 h 146"/>
                  <a:gd name="T66" fmla="*/ 48 w 141"/>
                  <a:gd name="T67" fmla="*/ 139 h 146"/>
                  <a:gd name="T68" fmla="*/ 52 w 141"/>
                  <a:gd name="T69" fmla="*/ 145 h 146"/>
                  <a:gd name="T70" fmla="*/ 62 w 141"/>
                  <a:gd name="T71" fmla="*/ 146 h 146"/>
                  <a:gd name="T72" fmla="*/ 81 w 141"/>
                  <a:gd name="T73" fmla="*/ 146 h 146"/>
                  <a:gd name="T74" fmla="*/ 89 w 141"/>
                  <a:gd name="T75" fmla="*/ 145 h 146"/>
                  <a:gd name="T76" fmla="*/ 93 w 141"/>
                  <a:gd name="T77" fmla="*/ 139 h 146"/>
                  <a:gd name="T78" fmla="*/ 90 w 141"/>
                  <a:gd name="T79" fmla="*/ 130 h 146"/>
                  <a:gd name="T80" fmla="*/ 116 w 141"/>
                  <a:gd name="T81" fmla="*/ 124 h 146"/>
                  <a:gd name="T82" fmla="*/ 117 w 141"/>
                  <a:gd name="T83" fmla="*/ 126 h 146"/>
                  <a:gd name="T84" fmla="*/ 122 w 141"/>
                  <a:gd name="T85" fmla="*/ 124 h 146"/>
                  <a:gd name="T86" fmla="*/ 135 w 141"/>
                  <a:gd name="T87" fmla="*/ 110 h 146"/>
                  <a:gd name="T88" fmla="*/ 141 w 141"/>
                  <a:gd name="T89" fmla="*/ 93 h 146"/>
                  <a:gd name="T90" fmla="*/ 141 w 141"/>
                  <a:gd name="T91" fmla="*/ 89 h 146"/>
                  <a:gd name="T92" fmla="*/ 137 w 141"/>
                  <a:gd name="T93" fmla="*/ 87 h 146"/>
                  <a:gd name="T94" fmla="*/ 71 w 141"/>
                  <a:gd name="T95" fmla="*/ 110 h 146"/>
                  <a:gd name="T96" fmla="*/ 51 w 141"/>
                  <a:gd name="T97" fmla="*/ 103 h 146"/>
                  <a:gd name="T98" fmla="*/ 37 w 141"/>
                  <a:gd name="T99" fmla="*/ 88 h 146"/>
                  <a:gd name="T100" fmla="*/ 35 w 141"/>
                  <a:gd name="T101" fmla="*/ 73 h 146"/>
                  <a:gd name="T102" fmla="*/ 41 w 141"/>
                  <a:gd name="T103" fmla="*/ 53 h 146"/>
                  <a:gd name="T104" fmla="*/ 56 w 141"/>
                  <a:gd name="T105" fmla="*/ 41 h 146"/>
                  <a:gd name="T106" fmla="*/ 71 w 141"/>
                  <a:gd name="T107" fmla="*/ 38 h 146"/>
                  <a:gd name="T108" fmla="*/ 91 w 141"/>
                  <a:gd name="T109" fmla="*/ 44 h 146"/>
                  <a:gd name="T110" fmla="*/ 104 w 141"/>
                  <a:gd name="T111" fmla="*/ 60 h 146"/>
                  <a:gd name="T112" fmla="*/ 106 w 141"/>
                  <a:gd name="T113" fmla="*/ 73 h 146"/>
                  <a:gd name="T114" fmla="*/ 101 w 141"/>
                  <a:gd name="T115" fmla="*/ 93 h 146"/>
                  <a:gd name="T116" fmla="*/ 85 w 141"/>
                  <a:gd name="T117" fmla="*/ 107 h 146"/>
                  <a:gd name="T118" fmla="*/ 71 w 141"/>
                  <a:gd name="T119" fmla="*/ 11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1" h="146">
                    <a:moveTo>
                      <a:pt x="137" y="87"/>
                    </a:moveTo>
                    <a:lnTo>
                      <a:pt x="129" y="85"/>
                    </a:lnTo>
                    <a:lnTo>
                      <a:pt x="129" y="85"/>
                    </a:lnTo>
                    <a:lnTo>
                      <a:pt x="130" y="73"/>
                    </a:lnTo>
                    <a:lnTo>
                      <a:pt x="130" y="73"/>
                    </a:lnTo>
                    <a:lnTo>
                      <a:pt x="129" y="62"/>
                    </a:lnTo>
                    <a:lnTo>
                      <a:pt x="137" y="61"/>
                    </a:lnTo>
                    <a:lnTo>
                      <a:pt x="137" y="61"/>
                    </a:lnTo>
                    <a:lnTo>
                      <a:pt x="139" y="60"/>
                    </a:lnTo>
                    <a:lnTo>
                      <a:pt x="139" y="60"/>
                    </a:lnTo>
                    <a:lnTo>
                      <a:pt x="141" y="57"/>
                    </a:lnTo>
                    <a:lnTo>
                      <a:pt x="141" y="54"/>
                    </a:lnTo>
                    <a:lnTo>
                      <a:pt x="141" y="54"/>
                    </a:lnTo>
                    <a:lnTo>
                      <a:pt x="141" y="54"/>
                    </a:lnTo>
                    <a:lnTo>
                      <a:pt x="139" y="46"/>
                    </a:lnTo>
                    <a:lnTo>
                      <a:pt x="135" y="37"/>
                    </a:lnTo>
                    <a:lnTo>
                      <a:pt x="135" y="37"/>
                    </a:lnTo>
                    <a:lnTo>
                      <a:pt x="129" y="29"/>
                    </a:lnTo>
                    <a:lnTo>
                      <a:pt x="122" y="22"/>
                    </a:lnTo>
                    <a:lnTo>
                      <a:pt x="122" y="22"/>
                    </a:lnTo>
                    <a:lnTo>
                      <a:pt x="122" y="22"/>
                    </a:lnTo>
                    <a:lnTo>
                      <a:pt x="120" y="21"/>
                    </a:lnTo>
                    <a:lnTo>
                      <a:pt x="117" y="22"/>
                    </a:lnTo>
                    <a:lnTo>
                      <a:pt x="117" y="22"/>
                    </a:lnTo>
                    <a:lnTo>
                      <a:pt x="116" y="23"/>
                    </a:lnTo>
                    <a:lnTo>
                      <a:pt x="110" y="29"/>
                    </a:lnTo>
                    <a:lnTo>
                      <a:pt x="110" y="29"/>
                    </a:lnTo>
                    <a:lnTo>
                      <a:pt x="101" y="22"/>
                    </a:lnTo>
                    <a:lnTo>
                      <a:pt x="90" y="18"/>
                    </a:lnTo>
                    <a:lnTo>
                      <a:pt x="93" y="10"/>
                    </a:lnTo>
                    <a:lnTo>
                      <a:pt x="93" y="10"/>
                    </a:lnTo>
                    <a:lnTo>
                      <a:pt x="93" y="8"/>
                    </a:lnTo>
                    <a:lnTo>
                      <a:pt x="93" y="8"/>
                    </a:lnTo>
                    <a:lnTo>
                      <a:pt x="91" y="4"/>
                    </a:lnTo>
                    <a:lnTo>
                      <a:pt x="89" y="3"/>
                    </a:lnTo>
                    <a:lnTo>
                      <a:pt x="89" y="3"/>
                    </a:lnTo>
                    <a:lnTo>
                      <a:pt x="89" y="3"/>
                    </a:lnTo>
                    <a:lnTo>
                      <a:pt x="81" y="2"/>
                    </a:lnTo>
                    <a:lnTo>
                      <a:pt x="71" y="0"/>
                    </a:lnTo>
                    <a:lnTo>
                      <a:pt x="71" y="0"/>
                    </a:lnTo>
                    <a:lnTo>
                      <a:pt x="62" y="2"/>
                    </a:lnTo>
                    <a:lnTo>
                      <a:pt x="52" y="3"/>
                    </a:lnTo>
                    <a:lnTo>
                      <a:pt x="52" y="3"/>
                    </a:lnTo>
                    <a:lnTo>
                      <a:pt x="52" y="3"/>
                    </a:lnTo>
                    <a:lnTo>
                      <a:pt x="50" y="4"/>
                    </a:lnTo>
                    <a:lnTo>
                      <a:pt x="48" y="8"/>
                    </a:lnTo>
                    <a:lnTo>
                      <a:pt x="48" y="8"/>
                    </a:lnTo>
                    <a:lnTo>
                      <a:pt x="50" y="10"/>
                    </a:lnTo>
                    <a:lnTo>
                      <a:pt x="52" y="18"/>
                    </a:lnTo>
                    <a:lnTo>
                      <a:pt x="52" y="18"/>
                    </a:lnTo>
                    <a:lnTo>
                      <a:pt x="41" y="22"/>
                    </a:lnTo>
                    <a:lnTo>
                      <a:pt x="32" y="29"/>
                    </a:lnTo>
                    <a:lnTo>
                      <a:pt x="27" y="23"/>
                    </a:lnTo>
                    <a:lnTo>
                      <a:pt x="27" y="23"/>
                    </a:lnTo>
                    <a:lnTo>
                      <a:pt x="25" y="22"/>
                    </a:lnTo>
                    <a:lnTo>
                      <a:pt x="25" y="22"/>
                    </a:lnTo>
                    <a:lnTo>
                      <a:pt x="21" y="21"/>
                    </a:lnTo>
                    <a:lnTo>
                      <a:pt x="19" y="22"/>
                    </a:lnTo>
                    <a:lnTo>
                      <a:pt x="19" y="22"/>
                    </a:lnTo>
                    <a:lnTo>
                      <a:pt x="19" y="22"/>
                    </a:lnTo>
                    <a:lnTo>
                      <a:pt x="13" y="29"/>
                    </a:lnTo>
                    <a:lnTo>
                      <a:pt x="8" y="37"/>
                    </a:lnTo>
                    <a:lnTo>
                      <a:pt x="8" y="37"/>
                    </a:lnTo>
                    <a:lnTo>
                      <a:pt x="4" y="46"/>
                    </a:lnTo>
                    <a:lnTo>
                      <a:pt x="0" y="54"/>
                    </a:lnTo>
                    <a:lnTo>
                      <a:pt x="0" y="54"/>
                    </a:lnTo>
                    <a:lnTo>
                      <a:pt x="0" y="54"/>
                    </a:lnTo>
                    <a:lnTo>
                      <a:pt x="1" y="57"/>
                    </a:lnTo>
                    <a:lnTo>
                      <a:pt x="2" y="60"/>
                    </a:lnTo>
                    <a:lnTo>
                      <a:pt x="2" y="60"/>
                    </a:lnTo>
                    <a:lnTo>
                      <a:pt x="5" y="61"/>
                    </a:lnTo>
                    <a:lnTo>
                      <a:pt x="13" y="62"/>
                    </a:lnTo>
                    <a:lnTo>
                      <a:pt x="13" y="62"/>
                    </a:lnTo>
                    <a:lnTo>
                      <a:pt x="12" y="73"/>
                    </a:lnTo>
                    <a:lnTo>
                      <a:pt x="12" y="73"/>
                    </a:lnTo>
                    <a:lnTo>
                      <a:pt x="13" y="85"/>
                    </a:lnTo>
                    <a:lnTo>
                      <a:pt x="5" y="87"/>
                    </a:lnTo>
                    <a:lnTo>
                      <a:pt x="5" y="87"/>
                    </a:lnTo>
                    <a:lnTo>
                      <a:pt x="2" y="87"/>
                    </a:lnTo>
                    <a:lnTo>
                      <a:pt x="2" y="87"/>
                    </a:lnTo>
                    <a:lnTo>
                      <a:pt x="1" y="89"/>
                    </a:lnTo>
                    <a:lnTo>
                      <a:pt x="0" y="93"/>
                    </a:lnTo>
                    <a:lnTo>
                      <a:pt x="0" y="93"/>
                    </a:lnTo>
                    <a:lnTo>
                      <a:pt x="0" y="93"/>
                    </a:lnTo>
                    <a:lnTo>
                      <a:pt x="4" y="101"/>
                    </a:lnTo>
                    <a:lnTo>
                      <a:pt x="8" y="110"/>
                    </a:lnTo>
                    <a:lnTo>
                      <a:pt x="8" y="110"/>
                    </a:lnTo>
                    <a:lnTo>
                      <a:pt x="13" y="118"/>
                    </a:lnTo>
                    <a:lnTo>
                      <a:pt x="19" y="124"/>
                    </a:lnTo>
                    <a:lnTo>
                      <a:pt x="19" y="124"/>
                    </a:lnTo>
                    <a:lnTo>
                      <a:pt x="19" y="124"/>
                    </a:lnTo>
                    <a:lnTo>
                      <a:pt x="21" y="126"/>
                    </a:lnTo>
                    <a:lnTo>
                      <a:pt x="25" y="126"/>
                    </a:lnTo>
                    <a:lnTo>
                      <a:pt x="25" y="126"/>
                    </a:lnTo>
                    <a:lnTo>
                      <a:pt x="27" y="124"/>
                    </a:lnTo>
                    <a:lnTo>
                      <a:pt x="32" y="118"/>
                    </a:lnTo>
                    <a:lnTo>
                      <a:pt x="32" y="118"/>
                    </a:lnTo>
                    <a:lnTo>
                      <a:pt x="41" y="124"/>
                    </a:lnTo>
                    <a:lnTo>
                      <a:pt x="52" y="130"/>
                    </a:lnTo>
                    <a:lnTo>
                      <a:pt x="50" y="138"/>
                    </a:lnTo>
                    <a:lnTo>
                      <a:pt x="50" y="138"/>
                    </a:lnTo>
                    <a:lnTo>
                      <a:pt x="48" y="139"/>
                    </a:lnTo>
                    <a:lnTo>
                      <a:pt x="48" y="139"/>
                    </a:lnTo>
                    <a:lnTo>
                      <a:pt x="50" y="142"/>
                    </a:lnTo>
                    <a:lnTo>
                      <a:pt x="52" y="145"/>
                    </a:lnTo>
                    <a:lnTo>
                      <a:pt x="52" y="145"/>
                    </a:lnTo>
                    <a:lnTo>
                      <a:pt x="52" y="145"/>
                    </a:lnTo>
                    <a:lnTo>
                      <a:pt x="62" y="146"/>
                    </a:lnTo>
                    <a:lnTo>
                      <a:pt x="71" y="146"/>
                    </a:lnTo>
                    <a:lnTo>
                      <a:pt x="71" y="146"/>
                    </a:lnTo>
                    <a:lnTo>
                      <a:pt x="81" y="146"/>
                    </a:lnTo>
                    <a:lnTo>
                      <a:pt x="89" y="145"/>
                    </a:lnTo>
                    <a:lnTo>
                      <a:pt x="89" y="145"/>
                    </a:lnTo>
                    <a:lnTo>
                      <a:pt x="89" y="145"/>
                    </a:lnTo>
                    <a:lnTo>
                      <a:pt x="91" y="142"/>
                    </a:lnTo>
                    <a:lnTo>
                      <a:pt x="93" y="139"/>
                    </a:lnTo>
                    <a:lnTo>
                      <a:pt x="93" y="139"/>
                    </a:lnTo>
                    <a:lnTo>
                      <a:pt x="93" y="138"/>
                    </a:lnTo>
                    <a:lnTo>
                      <a:pt x="90" y="130"/>
                    </a:lnTo>
                    <a:lnTo>
                      <a:pt x="90" y="130"/>
                    </a:lnTo>
                    <a:lnTo>
                      <a:pt x="101" y="124"/>
                    </a:lnTo>
                    <a:lnTo>
                      <a:pt x="110" y="118"/>
                    </a:lnTo>
                    <a:lnTo>
                      <a:pt x="116" y="124"/>
                    </a:lnTo>
                    <a:lnTo>
                      <a:pt x="116" y="124"/>
                    </a:lnTo>
                    <a:lnTo>
                      <a:pt x="117" y="126"/>
                    </a:lnTo>
                    <a:lnTo>
                      <a:pt x="117" y="126"/>
                    </a:lnTo>
                    <a:lnTo>
                      <a:pt x="120" y="126"/>
                    </a:lnTo>
                    <a:lnTo>
                      <a:pt x="122" y="124"/>
                    </a:lnTo>
                    <a:lnTo>
                      <a:pt x="122" y="124"/>
                    </a:lnTo>
                    <a:lnTo>
                      <a:pt x="122" y="124"/>
                    </a:lnTo>
                    <a:lnTo>
                      <a:pt x="129" y="118"/>
                    </a:lnTo>
                    <a:lnTo>
                      <a:pt x="135" y="110"/>
                    </a:lnTo>
                    <a:lnTo>
                      <a:pt x="135" y="110"/>
                    </a:lnTo>
                    <a:lnTo>
                      <a:pt x="139" y="101"/>
                    </a:lnTo>
                    <a:lnTo>
                      <a:pt x="141" y="93"/>
                    </a:lnTo>
                    <a:lnTo>
                      <a:pt x="141" y="93"/>
                    </a:lnTo>
                    <a:lnTo>
                      <a:pt x="141" y="93"/>
                    </a:lnTo>
                    <a:lnTo>
                      <a:pt x="141" y="89"/>
                    </a:lnTo>
                    <a:lnTo>
                      <a:pt x="139" y="87"/>
                    </a:lnTo>
                    <a:lnTo>
                      <a:pt x="139" y="87"/>
                    </a:lnTo>
                    <a:lnTo>
                      <a:pt x="137" y="87"/>
                    </a:lnTo>
                    <a:lnTo>
                      <a:pt x="137" y="87"/>
                    </a:lnTo>
                    <a:close/>
                    <a:moveTo>
                      <a:pt x="71" y="110"/>
                    </a:moveTo>
                    <a:lnTo>
                      <a:pt x="71" y="110"/>
                    </a:lnTo>
                    <a:lnTo>
                      <a:pt x="63" y="108"/>
                    </a:lnTo>
                    <a:lnTo>
                      <a:pt x="56" y="107"/>
                    </a:lnTo>
                    <a:lnTo>
                      <a:pt x="51" y="103"/>
                    </a:lnTo>
                    <a:lnTo>
                      <a:pt x="46" y="99"/>
                    </a:lnTo>
                    <a:lnTo>
                      <a:pt x="41" y="93"/>
                    </a:lnTo>
                    <a:lnTo>
                      <a:pt x="37" y="88"/>
                    </a:lnTo>
                    <a:lnTo>
                      <a:pt x="36" y="81"/>
                    </a:lnTo>
                    <a:lnTo>
                      <a:pt x="35" y="73"/>
                    </a:lnTo>
                    <a:lnTo>
                      <a:pt x="35" y="73"/>
                    </a:lnTo>
                    <a:lnTo>
                      <a:pt x="36" y="66"/>
                    </a:lnTo>
                    <a:lnTo>
                      <a:pt x="37" y="60"/>
                    </a:lnTo>
                    <a:lnTo>
                      <a:pt x="41" y="53"/>
                    </a:lnTo>
                    <a:lnTo>
                      <a:pt x="46" y="48"/>
                    </a:lnTo>
                    <a:lnTo>
                      <a:pt x="51" y="44"/>
                    </a:lnTo>
                    <a:lnTo>
                      <a:pt x="56" y="41"/>
                    </a:lnTo>
                    <a:lnTo>
                      <a:pt x="63" y="38"/>
                    </a:lnTo>
                    <a:lnTo>
                      <a:pt x="71" y="38"/>
                    </a:lnTo>
                    <a:lnTo>
                      <a:pt x="71" y="38"/>
                    </a:lnTo>
                    <a:lnTo>
                      <a:pt x="78" y="38"/>
                    </a:lnTo>
                    <a:lnTo>
                      <a:pt x="85" y="41"/>
                    </a:lnTo>
                    <a:lnTo>
                      <a:pt x="91" y="44"/>
                    </a:lnTo>
                    <a:lnTo>
                      <a:pt x="97" y="48"/>
                    </a:lnTo>
                    <a:lnTo>
                      <a:pt x="101" y="53"/>
                    </a:lnTo>
                    <a:lnTo>
                      <a:pt x="104" y="60"/>
                    </a:lnTo>
                    <a:lnTo>
                      <a:pt x="106" y="66"/>
                    </a:lnTo>
                    <a:lnTo>
                      <a:pt x="106" y="73"/>
                    </a:lnTo>
                    <a:lnTo>
                      <a:pt x="106" y="73"/>
                    </a:lnTo>
                    <a:lnTo>
                      <a:pt x="106" y="81"/>
                    </a:lnTo>
                    <a:lnTo>
                      <a:pt x="104" y="88"/>
                    </a:lnTo>
                    <a:lnTo>
                      <a:pt x="101" y="93"/>
                    </a:lnTo>
                    <a:lnTo>
                      <a:pt x="97" y="99"/>
                    </a:lnTo>
                    <a:lnTo>
                      <a:pt x="91" y="103"/>
                    </a:lnTo>
                    <a:lnTo>
                      <a:pt x="85" y="107"/>
                    </a:lnTo>
                    <a:lnTo>
                      <a:pt x="78" y="108"/>
                    </a:lnTo>
                    <a:lnTo>
                      <a:pt x="71" y="110"/>
                    </a:lnTo>
                    <a:lnTo>
                      <a:pt x="71" y="110"/>
                    </a:lnTo>
                    <a:close/>
                  </a:path>
                </a:pathLst>
              </a:custGeom>
              <a:grpFill/>
              <a:ln>
                <a:noFill/>
              </a:ln>
              <a:extLs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S PGothic" charset="-128"/>
                  <a:ea typeface="MS PGothic" charset="-128"/>
                  <a:cs typeface="MS PGothic" charset="-128"/>
                </a:endParaRPr>
              </a:p>
            </p:txBody>
          </p:sp>
          <p:sp>
            <p:nvSpPr>
              <p:cNvPr id="441" name="Freeform 162"/>
              <p:cNvSpPr>
                <a:spLocks/>
              </p:cNvSpPr>
              <p:nvPr/>
            </p:nvSpPr>
            <p:spPr bwMode="auto">
              <a:xfrm>
                <a:off x="3119438" y="4373563"/>
                <a:ext cx="55563" cy="55563"/>
              </a:xfrm>
              <a:custGeom>
                <a:avLst/>
                <a:gdLst>
                  <a:gd name="T0" fmla="*/ 35 w 70"/>
                  <a:gd name="T1" fmla="*/ 0 h 70"/>
                  <a:gd name="T2" fmla="*/ 35 w 70"/>
                  <a:gd name="T3" fmla="*/ 0 h 70"/>
                  <a:gd name="T4" fmla="*/ 29 w 70"/>
                  <a:gd name="T5" fmla="*/ 1 h 70"/>
                  <a:gd name="T6" fmla="*/ 22 w 70"/>
                  <a:gd name="T7" fmla="*/ 2 h 70"/>
                  <a:gd name="T8" fmla="*/ 17 w 70"/>
                  <a:gd name="T9" fmla="*/ 7 h 70"/>
                  <a:gd name="T10" fmla="*/ 11 w 70"/>
                  <a:gd name="T11" fmla="*/ 11 h 70"/>
                  <a:gd name="T12" fmla="*/ 7 w 70"/>
                  <a:gd name="T13" fmla="*/ 16 h 70"/>
                  <a:gd name="T14" fmla="*/ 3 w 70"/>
                  <a:gd name="T15" fmla="*/ 21 h 70"/>
                  <a:gd name="T16" fmla="*/ 2 w 70"/>
                  <a:gd name="T17" fmla="*/ 28 h 70"/>
                  <a:gd name="T18" fmla="*/ 0 w 70"/>
                  <a:gd name="T19" fmla="*/ 35 h 70"/>
                  <a:gd name="T20" fmla="*/ 0 w 70"/>
                  <a:gd name="T21" fmla="*/ 35 h 70"/>
                  <a:gd name="T22" fmla="*/ 2 w 70"/>
                  <a:gd name="T23" fmla="*/ 42 h 70"/>
                  <a:gd name="T24" fmla="*/ 3 w 70"/>
                  <a:gd name="T25" fmla="*/ 48 h 70"/>
                  <a:gd name="T26" fmla="*/ 7 w 70"/>
                  <a:gd name="T27" fmla="*/ 55 h 70"/>
                  <a:gd name="T28" fmla="*/ 11 w 70"/>
                  <a:gd name="T29" fmla="*/ 59 h 70"/>
                  <a:gd name="T30" fmla="*/ 17 w 70"/>
                  <a:gd name="T31" fmla="*/ 64 h 70"/>
                  <a:gd name="T32" fmla="*/ 22 w 70"/>
                  <a:gd name="T33" fmla="*/ 67 h 70"/>
                  <a:gd name="T34" fmla="*/ 29 w 70"/>
                  <a:gd name="T35" fmla="*/ 69 h 70"/>
                  <a:gd name="T36" fmla="*/ 35 w 70"/>
                  <a:gd name="T37" fmla="*/ 70 h 70"/>
                  <a:gd name="T38" fmla="*/ 35 w 70"/>
                  <a:gd name="T39" fmla="*/ 70 h 70"/>
                  <a:gd name="T40" fmla="*/ 42 w 70"/>
                  <a:gd name="T41" fmla="*/ 69 h 70"/>
                  <a:gd name="T42" fmla="*/ 49 w 70"/>
                  <a:gd name="T43" fmla="*/ 67 h 70"/>
                  <a:gd name="T44" fmla="*/ 54 w 70"/>
                  <a:gd name="T45" fmla="*/ 64 h 70"/>
                  <a:gd name="T46" fmla="*/ 60 w 70"/>
                  <a:gd name="T47" fmla="*/ 59 h 70"/>
                  <a:gd name="T48" fmla="*/ 64 w 70"/>
                  <a:gd name="T49" fmla="*/ 55 h 70"/>
                  <a:gd name="T50" fmla="*/ 68 w 70"/>
                  <a:gd name="T51" fmla="*/ 48 h 70"/>
                  <a:gd name="T52" fmla="*/ 69 w 70"/>
                  <a:gd name="T53" fmla="*/ 42 h 70"/>
                  <a:gd name="T54" fmla="*/ 70 w 70"/>
                  <a:gd name="T55" fmla="*/ 35 h 70"/>
                  <a:gd name="T56" fmla="*/ 70 w 70"/>
                  <a:gd name="T57" fmla="*/ 35 h 70"/>
                  <a:gd name="T58" fmla="*/ 69 w 70"/>
                  <a:gd name="T59" fmla="*/ 28 h 70"/>
                  <a:gd name="T60" fmla="*/ 68 w 70"/>
                  <a:gd name="T61" fmla="*/ 21 h 70"/>
                  <a:gd name="T62" fmla="*/ 64 w 70"/>
                  <a:gd name="T63" fmla="*/ 16 h 70"/>
                  <a:gd name="T64" fmla="*/ 60 w 70"/>
                  <a:gd name="T65" fmla="*/ 11 h 70"/>
                  <a:gd name="T66" fmla="*/ 54 w 70"/>
                  <a:gd name="T67" fmla="*/ 7 h 70"/>
                  <a:gd name="T68" fmla="*/ 49 w 70"/>
                  <a:gd name="T69" fmla="*/ 2 h 70"/>
                  <a:gd name="T70" fmla="*/ 42 w 70"/>
                  <a:gd name="T71" fmla="*/ 1 h 70"/>
                  <a:gd name="T72" fmla="*/ 35 w 70"/>
                  <a:gd name="T73" fmla="*/ 0 h 70"/>
                  <a:gd name="T74" fmla="*/ 35 w 70"/>
                  <a:gd name="T7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0">
                    <a:moveTo>
                      <a:pt x="35" y="0"/>
                    </a:moveTo>
                    <a:lnTo>
                      <a:pt x="35" y="0"/>
                    </a:lnTo>
                    <a:lnTo>
                      <a:pt x="29" y="1"/>
                    </a:lnTo>
                    <a:lnTo>
                      <a:pt x="22" y="2"/>
                    </a:lnTo>
                    <a:lnTo>
                      <a:pt x="17" y="7"/>
                    </a:lnTo>
                    <a:lnTo>
                      <a:pt x="11" y="11"/>
                    </a:lnTo>
                    <a:lnTo>
                      <a:pt x="7" y="16"/>
                    </a:lnTo>
                    <a:lnTo>
                      <a:pt x="3" y="21"/>
                    </a:lnTo>
                    <a:lnTo>
                      <a:pt x="2" y="28"/>
                    </a:lnTo>
                    <a:lnTo>
                      <a:pt x="0" y="35"/>
                    </a:lnTo>
                    <a:lnTo>
                      <a:pt x="0" y="35"/>
                    </a:lnTo>
                    <a:lnTo>
                      <a:pt x="2" y="42"/>
                    </a:lnTo>
                    <a:lnTo>
                      <a:pt x="3" y="48"/>
                    </a:lnTo>
                    <a:lnTo>
                      <a:pt x="7" y="55"/>
                    </a:lnTo>
                    <a:lnTo>
                      <a:pt x="11" y="59"/>
                    </a:lnTo>
                    <a:lnTo>
                      <a:pt x="17" y="64"/>
                    </a:lnTo>
                    <a:lnTo>
                      <a:pt x="22" y="67"/>
                    </a:lnTo>
                    <a:lnTo>
                      <a:pt x="29" y="69"/>
                    </a:lnTo>
                    <a:lnTo>
                      <a:pt x="35" y="70"/>
                    </a:lnTo>
                    <a:lnTo>
                      <a:pt x="35" y="70"/>
                    </a:lnTo>
                    <a:lnTo>
                      <a:pt x="42" y="69"/>
                    </a:lnTo>
                    <a:lnTo>
                      <a:pt x="49" y="67"/>
                    </a:lnTo>
                    <a:lnTo>
                      <a:pt x="54" y="64"/>
                    </a:lnTo>
                    <a:lnTo>
                      <a:pt x="60" y="59"/>
                    </a:lnTo>
                    <a:lnTo>
                      <a:pt x="64" y="55"/>
                    </a:lnTo>
                    <a:lnTo>
                      <a:pt x="68" y="48"/>
                    </a:lnTo>
                    <a:lnTo>
                      <a:pt x="69" y="42"/>
                    </a:lnTo>
                    <a:lnTo>
                      <a:pt x="70" y="35"/>
                    </a:lnTo>
                    <a:lnTo>
                      <a:pt x="70" y="35"/>
                    </a:lnTo>
                    <a:lnTo>
                      <a:pt x="69" y="28"/>
                    </a:lnTo>
                    <a:lnTo>
                      <a:pt x="68" y="21"/>
                    </a:lnTo>
                    <a:lnTo>
                      <a:pt x="64" y="16"/>
                    </a:lnTo>
                    <a:lnTo>
                      <a:pt x="60" y="11"/>
                    </a:lnTo>
                    <a:lnTo>
                      <a:pt x="54" y="7"/>
                    </a:lnTo>
                    <a:lnTo>
                      <a:pt x="49" y="2"/>
                    </a:lnTo>
                    <a:lnTo>
                      <a:pt x="42" y="1"/>
                    </a:lnTo>
                    <a:lnTo>
                      <a:pt x="35" y="0"/>
                    </a:lnTo>
                    <a:lnTo>
                      <a:pt x="35" y="0"/>
                    </a:lnTo>
                    <a:close/>
                  </a:path>
                </a:pathLst>
              </a:custGeom>
              <a:grpFill/>
              <a:ln>
                <a:noFill/>
              </a:ln>
              <a:extLs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S PGothic" charset="-128"/>
                  <a:ea typeface="MS PGothic" charset="-128"/>
                  <a:cs typeface="MS PGothic" charset="-128"/>
                </a:endParaRPr>
              </a:p>
            </p:txBody>
          </p:sp>
          <p:sp>
            <p:nvSpPr>
              <p:cNvPr id="442" name="Freeform 163"/>
              <p:cNvSpPr>
                <a:spLocks/>
              </p:cNvSpPr>
              <p:nvPr/>
            </p:nvSpPr>
            <p:spPr bwMode="auto">
              <a:xfrm>
                <a:off x="3279775" y="4294188"/>
                <a:ext cx="26988" cy="26988"/>
              </a:xfrm>
              <a:custGeom>
                <a:avLst/>
                <a:gdLst>
                  <a:gd name="T0" fmla="*/ 16 w 32"/>
                  <a:gd name="T1" fmla="*/ 0 h 32"/>
                  <a:gd name="T2" fmla="*/ 16 w 32"/>
                  <a:gd name="T3" fmla="*/ 0 h 32"/>
                  <a:gd name="T4" fmla="*/ 9 w 32"/>
                  <a:gd name="T5" fmla="*/ 1 h 32"/>
                  <a:gd name="T6" fmla="*/ 4 w 32"/>
                  <a:gd name="T7" fmla="*/ 5 h 32"/>
                  <a:gd name="T8" fmla="*/ 1 w 32"/>
                  <a:gd name="T9" fmla="*/ 11 h 32"/>
                  <a:gd name="T10" fmla="*/ 0 w 32"/>
                  <a:gd name="T11" fmla="*/ 16 h 32"/>
                  <a:gd name="T12" fmla="*/ 0 w 32"/>
                  <a:gd name="T13" fmla="*/ 16 h 32"/>
                  <a:gd name="T14" fmla="*/ 1 w 32"/>
                  <a:gd name="T15" fmla="*/ 23 h 32"/>
                  <a:gd name="T16" fmla="*/ 4 w 32"/>
                  <a:gd name="T17" fmla="*/ 28 h 32"/>
                  <a:gd name="T18" fmla="*/ 9 w 32"/>
                  <a:gd name="T19" fmla="*/ 31 h 32"/>
                  <a:gd name="T20" fmla="*/ 16 w 32"/>
                  <a:gd name="T21" fmla="*/ 32 h 32"/>
                  <a:gd name="T22" fmla="*/ 16 w 32"/>
                  <a:gd name="T23" fmla="*/ 32 h 32"/>
                  <a:gd name="T24" fmla="*/ 22 w 32"/>
                  <a:gd name="T25" fmla="*/ 31 h 32"/>
                  <a:gd name="T26" fmla="*/ 27 w 32"/>
                  <a:gd name="T27" fmla="*/ 28 h 32"/>
                  <a:gd name="T28" fmla="*/ 31 w 32"/>
                  <a:gd name="T29" fmla="*/ 23 h 32"/>
                  <a:gd name="T30" fmla="*/ 32 w 32"/>
                  <a:gd name="T31" fmla="*/ 16 h 32"/>
                  <a:gd name="T32" fmla="*/ 32 w 32"/>
                  <a:gd name="T33" fmla="*/ 16 h 32"/>
                  <a:gd name="T34" fmla="*/ 31 w 32"/>
                  <a:gd name="T35" fmla="*/ 11 h 32"/>
                  <a:gd name="T36" fmla="*/ 27 w 32"/>
                  <a:gd name="T37" fmla="*/ 5 h 32"/>
                  <a:gd name="T38" fmla="*/ 22 w 32"/>
                  <a:gd name="T39" fmla="*/ 1 h 32"/>
                  <a:gd name="T40" fmla="*/ 16 w 32"/>
                  <a:gd name="T41" fmla="*/ 0 h 32"/>
                  <a:gd name="T42" fmla="*/ 16 w 32"/>
                  <a:gd name="T4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2">
                    <a:moveTo>
                      <a:pt x="16" y="0"/>
                    </a:moveTo>
                    <a:lnTo>
                      <a:pt x="16" y="0"/>
                    </a:lnTo>
                    <a:lnTo>
                      <a:pt x="9" y="1"/>
                    </a:lnTo>
                    <a:lnTo>
                      <a:pt x="4" y="5"/>
                    </a:lnTo>
                    <a:lnTo>
                      <a:pt x="1" y="11"/>
                    </a:lnTo>
                    <a:lnTo>
                      <a:pt x="0" y="16"/>
                    </a:lnTo>
                    <a:lnTo>
                      <a:pt x="0" y="16"/>
                    </a:lnTo>
                    <a:lnTo>
                      <a:pt x="1" y="23"/>
                    </a:lnTo>
                    <a:lnTo>
                      <a:pt x="4" y="28"/>
                    </a:lnTo>
                    <a:lnTo>
                      <a:pt x="9" y="31"/>
                    </a:lnTo>
                    <a:lnTo>
                      <a:pt x="16" y="32"/>
                    </a:lnTo>
                    <a:lnTo>
                      <a:pt x="16" y="32"/>
                    </a:lnTo>
                    <a:lnTo>
                      <a:pt x="22" y="31"/>
                    </a:lnTo>
                    <a:lnTo>
                      <a:pt x="27" y="28"/>
                    </a:lnTo>
                    <a:lnTo>
                      <a:pt x="31" y="23"/>
                    </a:lnTo>
                    <a:lnTo>
                      <a:pt x="32" y="16"/>
                    </a:lnTo>
                    <a:lnTo>
                      <a:pt x="32" y="16"/>
                    </a:lnTo>
                    <a:lnTo>
                      <a:pt x="31" y="11"/>
                    </a:lnTo>
                    <a:lnTo>
                      <a:pt x="27" y="5"/>
                    </a:lnTo>
                    <a:lnTo>
                      <a:pt x="22" y="1"/>
                    </a:lnTo>
                    <a:lnTo>
                      <a:pt x="16" y="0"/>
                    </a:lnTo>
                    <a:lnTo>
                      <a:pt x="16" y="0"/>
                    </a:lnTo>
                    <a:close/>
                  </a:path>
                </a:pathLst>
              </a:custGeom>
              <a:grpFill/>
              <a:ln>
                <a:noFill/>
              </a:ln>
              <a:extLs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S PGothic" charset="-128"/>
                  <a:ea typeface="MS PGothic" charset="-128"/>
                  <a:cs typeface="MS PGothic" charset="-128"/>
                </a:endParaRPr>
              </a:p>
            </p:txBody>
          </p:sp>
        </p:grpSp>
      </p:grpSp>
      <p:sp>
        <p:nvSpPr>
          <p:cNvPr id="455" name="角丸四角形 454"/>
          <p:cNvSpPr/>
          <p:nvPr/>
        </p:nvSpPr>
        <p:spPr>
          <a:xfrm>
            <a:off x="7592829" y="142996"/>
            <a:ext cx="1416963" cy="428581"/>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smtClean="0">
                <a:latin typeface="MS PGothic" charset="-128"/>
                <a:ea typeface="MS PGothic" charset="-128"/>
                <a:cs typeface="MS PGothic" charset="-128"/>
              </a:rPr>
              <a:t>連携</a:t>
            </a:r>
          </a:p>
        </p:txBody>
      </p:sp>
    </p:spTree>
    <p:extLst>
      <p:ext uri="{BB962C8B-B14F-4D97-AF65-F5344CB8AC3E}">
        <p14:creationId xmlns:p14="http://schemas.microsoft.com/office/powerpoint/2010/main" val="50281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wipe(down)">
                                      <p:cBhvr>
                                        <p:cTn id="7" dur="500"/>
                                        <p:tgtEl>
                                          <p:spTgt spid="3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5"/>
                                        </p:tgtEl>
                                        <p:attrNameLst>
                                          <p:attrName>style.visibility</p:attrName>
                                        </p:attrNameLst>
                                      </p:cBhvr>
                                      <p:to>
                                        <p:strVal val="visible"/>
                                      </p:to>
                                    </p:set>
                                    <p:animEffect transition="in" filter="fade">
                                      <p:cBhvr>
                                        <p:cTn id="10" dur="500"/>
                                        <p:tgtEl>
                                          <p:spTgt spid="365"/>
                                        </p:tgtEl>
                                      </p:cBhvr>
                                    </p:animEffect>
                                  </p:childTnLst>
                                </p:cTn>
                              </p:par>
                              <p:par>
                                <p:cTn id="11" presetID="0" presetClass="path" presetSubtype="0" repeatCount="indefinite" accel="50000" decel="50000" fill="remove" nodeType="withEffect">
                                  <p:stCondLst>
                                    <p:cond delay="0"/>
                                  </p:stCondLst>
                                  <p:endCondLst>
                                    <p:cond evt="onNext" delay="0">
                                      <p:tgtEl>
                                        <p:sldTgt/>
                                      </p:tgtEl>
                                    </p:cond>
                                  </p:endCondLst>
                                  <p:childTnLst>
                                    <p:animMotion origin="layout" path="M -5.54244E-6 1.4665E-6 L 0.03853 -0.05403 L 0.03905 -0.10929 L -0.02847 -0.20623 L -0.02726 -0.44427 L -0.05017 -0.49737 " pathEditMode="relative" ptsTypes="AAAAAA">
                                      <p:cBhvr>
                                        <p:cTn id="12" dur="2000" fill="hold"/>
                                        <p:tgtEl>
                                          <p:spTgt spid="366"/>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65"/>
                                        </p:tgtEl>
                                      </p:cBhvr>
                                    </p:animEffect>
                                    <p:set>
                                      <p:cBhvr>
                                        <p:cTn id="17" dur="1" fill="hold">
                                          <p:stCondLst>
                                            <p:cond delay="499"/>
                                          </p:stCondLst>
                                        </p:cTn>
                                        <p:tgtEl>
                                          <p:spTgt spid="365"/>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66"/>
                                        </p:tgtEl>
                                      </p:cBhvr>
                                    </p:animEffect>
                                    <p:set>
                                      <p:cBhvr>
                                        <p:cTn id="20" dur="1" fill="hold">
                                          <p:stCondLst>
                                            <p:cond delay="499"/>
                                          </p:stCondLst>
                                        </p:cTn>
                                        <p:tgtEl>
                                          <p:spTgt spid="366"/>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364"/>
                                        </p:tgtEl>
                                      </p:cBhvr>
                                    </p:animEffect>
                                    <p:set>
                                      <p:cBhvr>
                                        <p:cTn id="23" dur="1" fill="hold">
                                          <p:stCondLst>
                                            <p:cond delay="499"/>
                                          </p:stCondLst>
                                        </p:cTn>
                                        <p:tgtEl>
                                          <p:spTgt spid="36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9"/>
                                        </p:tgtEl>
                                        <p:attrNameLst>
                                          <p:attrName>style.visibility</p:attrName>
                                        </p:attrNameLst>
                                      </p:cBhvr>
                                      <p:to>
                                        <p:strVal val="visible"/>
                                      </p:to>
                                    </p:set>
                                    <p:animEffect transition="in" filter="fade">
                                      <p:cBhvr>
                                        <p:cTn id="28" dur="500"/>
                                        <p:tgtEl>
                                          <p:spTgt spid="369"/>
                                        </p:tgtEl>
                                      </p:cBhvr>
                                    </p:animEffect>
                                  </p:childTnLst>
                                </p:cTn>
                              </p:par>
                            </p:childTnLst>
                          </p:cTn>
                        </p:par>
                        <p:par>
                          <p:cTn id="29" fill="hold">
                            <p:stCondLst>
                              <p:cond delay="500"/>
                            </p:stCondLst>
                            <p:childTnLst>
                              <p:par>
                                <p:cTn id="30" presetID="0" presetClass="path" presetSubtype="0" repeatCount="indefinite" accel="50000" decel="50000" fill="remove" nodeType="afterEffect">
                                  <p:stCondLst>
                                    <p:cond delay="0"/>
                                  </p:stCondLst>
                                  <p:endCondLst>
                                    <p:cond evt="onNext" delay="0">
                                      <p:tgtEl>
                                        <p:sldTgt/>
                                      </p:tgtEl>
                                    </p:cond>
                                  </p:endCondLst>
                                  <p:childTnLst>
                                    <p:animMotion origin="layout" path="M 1.38889E-6 5.30864E-6 L 0.03941 -0.05617 L 0.03941 -0.11203 L -0.02361 -0.21018 L -0.02361 -0.32222 " pathEditMode="relative" ptsTypes="AAAAA">
                                      <p:cBhvr>
                                        <p:cTn id="31" dur="2000" fill="hold"/>
                                        <p:tgtEl>
                                          <p:spTgt spid="369"/>
                                        </p:tgtEl>
                                        <p:attrNameLst>
                                          <p:attrName>ppt_x</p:attrName>
                                          <p:attrName>ppt_y</p:attrName>
                                        </p:attrNameLst>
                                      </p:cBhvr>
                                    </p:animMotion>
                                  </p:childTnLst>
                                  <p:subTnLst>
                                    <p:set>
                                      <p:cBhvr override="childStyle">
                                        <p:cTn dur="1" fill="hold" display="0" masterRel="sameClick" afterEffect="1">
                                          <p:stCondLst>
                                            <p:cond evt="end" delay="0">
                                              <p:tn val="30"/>
                                            </p:cond>
                                          </p:stCondLst>
                                        </p:cTn>
                                        <p:tgtEl>
                                          <p:spTgt spid="369"/>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1"/>
                                        </p:tgtEl>
                                        <p:attrNameLst>
                                          <p:attrName>style.visibility</p:attrName>
                                        </p:attrNameLst>
                                      </p:cBhvr>
                                      <p:to>
                                        <p:strVal val="visible"/>
                                      </p:to>
                                    </p:set>
                                    <p:animEffect transition="in" filter="wipe(left)">
                                      <p:cBhvr>
                                        <p:cTn id="36" dur="500"/>
                                        <p:tgtEl>
                                          <p:spTgt spid="221"/>
                                        </p:tgtEl>
                                      </p:cBhvr>
                                    </p:animEffect>
                                  </p:childTnLst>
                                </p:cTn>
                              </p:par>
                              <p:par>
                                <p:cTn id="37" presetID="22" presetClass="entr" presetSubtype="8" repeatCount="indefinite" fill="hold" grpId="0" nodeType="withEffect">
                                  <p:stCondLst>
                                    <p:cond delay="0"/>
                                  </p:stCondLst>
                                  <p:iterate type="lt">
                                    <p:tmPct val="10000"/>
                                  </p:iterate>
                                  <p:childTnLst>
                                    <p:set>
                                      <p:cBhvr>
                                        <p:cTn id="38" dur="1" fill="hold">
                                          <p:stCondLst>
                                            <p:cond delay="0"/>
                                          </p:stCondLst>
                                        </p:cTn>
                                        <p:tgtEl>
                                          <p:spTgt spid="220"/>
                                        </p:tgtEl>
                                        <p:attrNameLst>
                                          <p:attrName>style.visibility</p:attrName>
                                        </p:attrNameLst>
                                      </p:cBhvr>
                                      <p:to>
                                        <p:strVal val="visible"/>
                                      </p:to>
                                    </p:set>
                                    <p:animEffect transition="in" filter="wipe(left)">
                                      <p:cBhvr>
                                        <p:cTn id="39" dur="500"/>
                                        <p:tgtEl>
                                          <p:spTgt spid="220"/>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51"/>
                                        </p:tgtEl>
                                        <p:attrNameLst>
                                          <p:attrName>style.visibility</p:attrName>
                                        </p:attrNameLst>
                                      </p:cBhvr>
                                      <p:to>
                                        <p:strVal val="visible"/>
                                      </p:to>
                                    </p:set>
                                    <p:animEffect transition="in" filter="wipe(up)">
                                      <p:cBhvr>
                                        <p:cTn id="42" dur="500"/>
                                        <p:tgtEl>
                                          <p:spTgt spid="351"/>
                                        </p:tgtEl>
                                      </p:cBhvr>
                                    </p:animEffect>
                                  </p:childTnLst>
                                </p:cTn>
                              </p:par>
                              <p:par>
                                <p:cTn id="43" presetID="22" presetClass="entr" presetSubtype="8" repeatCount="indefinite" fill="hold" grpId="0" nodeType="withEffect">
                                  <p:stCondLst>
                                    <p:cond delay="0"/>
                                  </p:stCondLst>
                                  <p:iterate type="lt">
                                    <p:tmPct val="10000"/>
                                  </p:iterate>
                                  <p:childTnLst>
                                    <p:set>
                                      <p:cBhvr>
                                        <p:cTn id="44" dur="1" fill="hold">
                                          <p:stCondLst>
                                            <p:cond delay="0"/>
                                          </p:stCondLst>
                                        </p:cTn>
                                        <p:tgtEl>
                                          <p:spTgt spid="219"/>
                                        </p:tgtEl>
                                        <p:attrNameLst>
                                          <p:attrName>style.visibility</p:attrName>
                                        </p:attrNameLst>
                                      </p:cBhvr>
                                      <p:to>
                                        <p:strVal val="visible"/>
                                      </p:to>
                                    </p:set>
                                    <p:animEffect transition="in" filter="wipe(left)">
                                      <p:cBhvr>
                                        <p:cTn id="45" dur="500"/>
                                        <p:tgtEl>
                                          <p:spTgt spid="219"/>
                                        </p:tgtEl>
                                      </p:cBhvr>
                                    </p:animEffect>
                                  </p:childTnLst>
                                </p:cTn>
                              </p:par>
                              <p:par>
                                <p:cTn id="46" presetID="22" presetClass="entr" presetSubtype="8" repeatCount="indefinite" fill="hold" grpId="0" nodeType="withEffect">
                                  <p:stCondLst>
                                    <p:cond delay="0"/>
                                  </p:stCondLst>
                                  <p:iterate type="lt">
                                    <p:tmPct val="10000"/>
                                  </p:iterate>
                                  <p:childTnLst>
                                    <p:set>
                                      <p:cBhvr>
                                        <p:cTn id="47" dur="1" fill="hold">
                                          <p:stCondLst>
                                            <p:cond delay="0"/>
                                          </p:stCondLst>
                                        </p:cTn>
                                        <p:tgtEl>
                                          <p:spTgt spid="218"/>
                                        </p:tgtEl>
                                        <p:attrNameLst>
                                          <p:attrName>style.visibility</p:attrName>
                                        </p:attrNameLst>
                                      </p:cBhvr>
                                      <p:to>
                                        <p:strVal val="visible"/>
                                      </p:to>
                                    </p:set>
                                    <p:animEffect transition="in" filter="wipe(left)">
                                      <p:cBhvr>
                                        <p:cTn id="48" dur="500"/>
                                        <p:tgtEl>
                                          <p:spTgt spid="21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52"/>
                                        </p:tgtEl>
                                        <p:attrNameLst>
                                          <p:attrName>style.visibility</p:attrName>
                                        </p:attrNameLst>
                                      </p:cBhvr>
                                      <p:to>
                                        <p:strVal val="visible"/>
                                      </p:to>
                                    </p:set>
                                    <p:animEffect transition="in" filter="wipe(down)">
                                      <p:cBhvr>
                                        <p:cTn id="51" dur="500"/>
                                        <p:tgtEl>
                                          <p:spTgt spid="352"/>
                                        </p:tgtEl>
                                      </p:cBhvr>
                                    </p:animEffect>
                                  </p:childTnLst>
                                </p:cTn>
                              </p:par>
                            </p:childTnLst>
                          </p:cTn>
                        </p:par>
                        <p:par>
                          <p:cTn id="52" fill="hold">
                            <p:stCondLst>
                              <p:cond delay="1050"/>
                            </p:stCondLst>
                            <p:childTnLst>
                              <p:par>
                                <p:cTn id="53" presetID="22" presetClass="entr" presetSubtype="8" fill="hold" grpId="0" nodeType="afterEffect">
                                  <p:stCondLst>
                                    <p:cond delay="0"/>
                                  </p:stCondLst>
                                  <p:childTnLst>
                                    <p:set>
                                      <p:cBhvr>
                                        <p:cTn id="54" dur="1" fill="hold">
                                          <p:stCondLst>
                                            <p:cond delay="0"/>
                                          </p:stCondLst>
                                        </p:cTn>
                                        <p:tgtEl>
                                          <p:spTgt spid="354"/>
                                        </p:tgtEl>
                                        <p:attrNameLst>
                                          <p:attrName>style.visibility</p:attrName>
                                        </p:attrNameLst>
                                      </p:cBhvr>
                                      <p:to>
                                        <p:strVal val="visible"/>
                                      </p:to>
                                    </p:set>
                                    <p:animEffect transition="in" filter="wipe(left)">
                                      <p:cBhvr>
                                        <p:cTn id="55" dur="500"/>
                                        <p:tgtEl>
                                          <p:spTgt spid="354"/>
                                        </p:tgtEl>
                                      </p:cBhvr>
                                    </p:animEffect>
                                  </p:childTnLst>
                                </p:cTn>
                              </p:par>
                            </p:childTnLst>
                          </p:cTn>
                        </p:par>
                        <p:par>
                          <p:cTn id="56" fill="hold">
                            <p:stCondLst>
                              <p:cond delay="1550"/>
                            </p:stCondLst>
                            <p:childTnLst>
                              <p:par>
                                <p:cTn id="57" presetID="10" presetClass="entr" presetSubtype="0" fill="hold" nodeType="afterEffect">
                                  <p:stCondLst>
                                    <p:cond delay="0"/>
                                  </p:stCondLst>
                                  <p:childTnLst>
                                    <p:set>
                                      <p:cBhvr>
                                        <p:cTn id="58" dur="1" fill="hold">
                                          <p:stCondLst>
                                            <p:cond delay="0"/>
                                          </p:stCondLst>
                                        </p:cTn>
                                        <p:tgtEl>
                                          <p:spTgt spid="358"/>
                                        </p:tgtEl>
                                        <p:attrNameLst>
                                          <p:attrName>style.visibility</p:attrName>
                                        </p:attrNameLst>
                                      </p:cBhvr>
                                      <p:to>
                                        <p:strVal val="visible"/>
                                      </p:to>
                                    </p:set>
                                    <p:animEffect transition="in" filter="fade">
                                      <p:cBhvr>
                                        <p:cTn id="59" dur="500"/>
                                        <p:tgtEl>
                                          <p:spTgt spid="358"/>
                                        </p:tgtEl>
                                      </p:cBhvr>
                                    </p:animEffect>
                                  </p:childTnLst>
                                </p:cTn>
                              </p:par>
                            </p:childTnLst>
                          </p:cTn>
                        </p:par>
                        <p:par>
                          <p:cTn id="60" fill="hold">
                            <p:stCondLst>
                              <p:cond delay="2050"/>
                            </p:stCondLst>
                            <p:childTnLst>
                              <p:par>
                                <p:cTn id="61" presetID="22" presetClass="entr" presetSubtype="1" fill="hold" grpId="0" nodeType="afterEffect">
                                  <p:stCondLst>
                                    <p:cond delay="0"/>
                                  </p:stCondLst>
                                  <p:childTnLst>
                                    <p:set>
                                      <p:cBhvr>
                                        <p:cTn id="62" dur="1" fill="hold">
                                          <p:stCondLst>
                                            <p:cond delay="0"/>
                                          </p:stCondLst>
                                        </p:cTn>
                                        <p:tgtEl>
                                          <p:spTgt spid="355"/>
                                        </p:tgtEl>
                                        <p:attrNameLst>
                                          <p:attrName>style.visibility</p:attrName>
                                        </p:attrNameLst>
                                      </p:cBhvr>
                                      <p:to>
                                        <p:strVal val="visible"/>
                                      </p:to>
                                    </p:set>
                                    <p:animEffect transition="in" filter="wipe(up)">
                                      <p:cBhvr>
                                        <p:cTn id="63" dur="500"/>
                                        <p:tgtEl>
                                          <p:spTgt spid="355"/>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53"/>
                                        </p:tgtEl>
                                        <p:attrNameLst>
                                          <p:attrName>style.visibility</p:attrName>
                                        </p:attrNameLst>
                                      </p:cBhvr>
                                      <p:to>
                                        <p:strVal val="visible"/>
                                      </p:to>
                                    </p:set>
                                    <p:animEffect transition="in" filter="wipe(left)">
                                      <p:cBhvr>
                                        <p:cTn id="66" dur="500"/>
                                        <p:tgtEl>
                                          <p:spTgt spid="353"/>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342"/>
                                        </p:tgtEl>
                                        <p:attrNameLst>
                                          <p:attrName>style.visibility</p:attrName>
                                        </p:attrNameLst>
                                      </p:cBhvr>
                                      <p:to>
                                        <p:strVal val="visible"/>
                                      </p:to>
                                    </p:set>
                                    <p:animEffect transition="in" filter="wipe(left)">
                                      <p:cBhvr>
                                        <p:cTn id="69" dur="500"/>
                                        <p:tgtEl>
                                          <p:spTgt spid="342"/>
                                        </p:tgtEl>
                                      </p:cBhvr>
                                    </p:animEffect>
                                  </p:childTnLst>
                                </p:cTn>
                              </p:par>
                            </p:childTnLst>
                          </p:cTn>
                        </p:par>
                        <p:par>
                          <p:cTn id="70" fill="hold">
                            <p:stCondLst>
                              <p:cond delay="2550"/>
                            </p:stCondLst>
                            <p:childTnLst>
                              <p:par>
                                <p:cTn id="71" presetID="10" presetClass="entr" presetSubtype="0" fill="hold" grpId="0" nodeType="afterEffect">
                                  <p:stCondLst>
                                    <p:cond delay="0"/>
                                  </p:stCondLst>
                                  <p:childTnLst>
                                    <p:set>
                                      <p:cBhvr>
                                        <p:cTn id="72" dur="1" fill="hold">
                                          <p:stCondLst>
                                            <p:cond delay="0"/>
                                          </p:stCondLst>
                                        </p:cTn>
                                        <p:tgtEl>
                                          <p:spTgt spid="383"/>
                                        </p:tgtEl>
                                        <p:attrNameLst>
                                          <p:attrName>style.visibility</p:attrName>
                                        </p:attrNameLst>
                                      </p:cBhvr>
                                      <p:to>
                                        <p:strVal val="visible"/>
                                      </p:to>
                                    </p:set>
                                    <p:animEffect transition="in" filter="fade">
                                      <p:cBhvr>
                                        <p:cTn id="73" dur="500"/>
                                        <p:tgtEl>
                                          <p:spTgt spid="383"/>
                                        </p:tgtEl>
                                      </p:cBhvr>
                                    </p:animEffect>
                                  </p:childTnLst>
                                </p:cTn>
                              </p:par>
                              <p:par>
                                <p:cTn id="74" presetID="35" presetClass="emph" presetSubtype="0" repeatCount="indefinite" fill="remove" grpId="1" nodeType="withEffect">
                                  <p:stCondLst>
                                    <p:cond delay="0"/>
                                  </p:stCondLst>
                                  <p:childTnLst>
                                    <p:anim calcmode="discrete" valueType="str">
                                      <p:cBhvr>
                                        <p:cTn id="75" dur="1000" fill="hold"/>
                                        <p:tgtEl>
                                          <p:spTgt spid="383"/>
                                        </p:tgtEl>
                                        <p:attrNameLst>
                                          <p:attrName>style.visibility</p:attrName>
                                        </p:attrNameLst>
                                      </p:cBhvr>
                                      <p:tavLst>
                                        <p:tav tm="0">
                                          <p:val>
                                            <p:strVal val="hidden"/>
                                          </p:val>
                                        </p:tav>
                                        <p:tav tm="50000">
                                          <p:val>
                                            <p:strVal val="visible"/>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356"/>
                                        </p:tgtEl>
                                        <p:attrNameLst>
                                          <p:attrName>style.visibility</p:attrName>
                                        </p:attrNameLst>
                                      </p:cBhvr>
                                      <p:to>
                                        <p:strVal val="visible"/>
                                      </p:to>
                                    </p:set>
                                    <p:animEffect transition="in" filter="wipe(right)">
                                      <p:cBhvr>
                                        <p:cTn id="80" dur="500"/>
                                        <p:tgtEl>
                                          <p:spTgt spid="356"/>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357"/>
                                        </p:tgtEl>
                                        <p:attrNameLst>
                                          <p:attrName>style.visibility</p:attrName>
                                        </p:attrNameLst>
                                      </p:cBhvr>
                                      <p:to>
                                        <p:strVal val="visible"/>
                                      </p:to>
                                    </p:set>
                                    <p:animEffect transition="in" filter="fade">
                                      <p:cBhvr>
                                        <p:cTn id="84" dur="500"/>
                                        <p:tgtEl>
                                          <p:spTgt spid="357"/>
                                        </p:tgtEl>
                                      </p:cBhvr>
                                    </p:animEffect>
                                  </p:childTnLst>
                                </p:cTn>
                              </p:par>
                              <p:par>
                                <p:cTn id="85" presetID="35" presetClass="emph" presetSubtype="0" repeatCount="indefinite" fill="remove" grpId="1" nodeType="withEffect">
                                  <p:stCondLst>
                                    <p:cond delay="0"/>
                                  </p:stCondLst>
                                  <p:childTnLst>
                                    <p:anim calcmode="discrete" valueType="str">
                                      <p:cBhvr>
                                        <p:cTn id="86" dur="1000" fill="hold"/>
                                        <p:tgtEl>
                                          <p:spTgt spid="357"/>
                                        </p:tgtEl>
                                        <p:attrNameLst>
                                          <p:attrName>style.visibility</p:attrName>
                                        </p:attrNameLst>
                                      </p:cBhvr>
                                      <p:tavLst>
                                        <p:tav tm="0">
                                          <p:val>
                                            <p:strVal val="hidden"/>
                                          </p:val>
                                        </p:tav>
                                        <p:tav tm="50000">
                                          <p:val>
                                            <p:strVal val="visible"/>
                                          </p:val>
                                        </p:tav>
                                      </p:tavLst>
                                    </p:anim>
                                  </p:childTnLst>
                                </p:cTn>
                              </p:par>
                            </p:childTnLst>
                          </p:cTn>
                        </p:par>
                        <p:par>
                          <p:cTn id="87" fill="hold">
                            <p:stCondLst>
                              <p:cond delay="1500"/>
                            </p:stCondLst>
                            <p:childTnLst>
                              <p:par>
                                <p:cTn id="88" presetID="10" presetClass="entr" presetSubtype="0" fill="hold" nodeType="afterEffect">
                                  <p:stCondLst>
                                    <p:cond delay="0"/>
                                  </p:stCondLst>
                                  <p:childTnLst>
                                    <p:set>
                                      <p:cBhvr>
                                        <p:cTn id="89" dur="1" fill="hold">
                                          <p:stCondLst>
                                            <p:cond delay="0"/>
                                          </p:stCondLst>
                                        </p:cTn>
                                        <p:tgtEl>
                                          <p:spTgt spid="384"/>
                                        </p:tgtEl>
                                        <p:attrNameLst>
                                          <p:attrName>style.visibility</p:attrName>
                                        </p:attrNameLst>
                                      </p:cBhvr>
                                      <p:to>
                                        <p:strVal val="visible"/>
                                      </p:to>
                                    </p:set>
                                    <p:animEffect transition="in" filter="fade">
                                      <p:cBhvr>
                                        <p:cTn id="90" dur="500"/>
                                        <p:tgtEl>
                                          <p:spTgt spid="384"/>
                                        </p:tgtEl>
                                      </p:cBhvr>
                                    </p:animEffect>
                                  </p:childTnLst>
                                </p:cTn>
                              </p:par>
                            </p:childTnLst>
                          </p:cTn>
                        </p:par>
                        <p:par>
                          <p:cTn id="91" fill="hold">
                            <p:stCondLst>
                              <p:cond delay="2000"/>
                            </p:stCondLst>
                            <p:childTnLst>
                              <p:par>
                                <p:cTn id="92" presetID="10" presetClass="entr" presetSubtype="0" fill="hold" nodeType="afterEffect">
                                  <p:stCondLst>
                                    <p:cond delay="0"/>
                                  </p:stCondLst>
                                  <p:childTnLst>
                                    <p:set>
                                      <p:cBhvr>
                                        <p:cTn id="93" dur="1" fill="hold">
                                          <p:stCondLst>
                                            <p:cond delay="0"/>
                                          </p:stCondLst>
                                        </p:cTn>
                                        <p:tgtEl>
                                          <p:spTgt spid="389"/>
                                        </p:tgtEl>
                                        <p:attrNameLst>
                                          <p:attrName>style.visibility</p:attrName>
                                        </p:attrNameLst>
                                      </p:cBhvr>
                                      <p:to>
                                        <p:strVal val="visible"/>
                                      </p:to>
                                    </p:set>
                                    <p:animEffect transition="in" filter="fade">
                                      <p:cBhvr>
                                        <p:cTn id="94" dur="500"/>
                                        <p:tgtEl>
                                          <p:spTgt spid="389"/>
                                        </p:tgtEl>
                                      </p:cBhvr>
                                    </p:animEffect>
                                  </p:childTnLst>
                                </p:cTn>
                              </p:par>
                            </p:childTnLst>
                          </p:cTn>
                        </p:par>
                        <p:par>
                          <p:cTn id="95" fill="hold">
                            <p:stCondLst>
                              <p:cond delay="2500"/>
                            </p:stCondLst>
                            <p:childTnLst>
                              <p:par>
                                <p:cTn id="96" presetID="22" presetClass="entr" presetSubtype="2" fill="hold" nodeType="afterEffect">
                                  <p:stCondLst>
                                    <p:cond delay="0"/>
                                  </p:stCondLst>
                                  <p:childTnLst>
                                    <p:set>
                                      <p:cBhvr>
                                        <p:cTn id="97" dur="1" fill="hold">
                                          <p:stCondLst>
                                            <p:cond delay="0"/>
                                          </p:stCondLst>
                                        </p:cTn>
                                        <p:tgtEl>
                                          <p:spTgt spid="395"/>
                                        </p:tgtEl>
                                        <p:attrNameLst>
                                          <p:attrName>style.visibility</p:attrName>
                                        </p:attrNameLst>
                                      </p:cBhvr>
                                      <p:to>
                                        <p:strVal val="visible"/>
                                      </p:to>
                                    </p:set>
                                    <p:animEffect transition="in" filter="wipe(right)">
                                      <p:cBhvr>
                                        <p:cTn id="98" dur="500"/>
                                        <p:tgtEl>
                                          <p:spTgt spid="395"/>
                                        </p:tgtEl>
                                      </p:cBhvr>
                                    </p:animEffect>
                                  </p:childTnLst>
                                </p:cTn>
                              </p:par>
                            </p:childTnLst>
                          </p:cTn>
                        </p:par>
                      </p:childTnLst>
                    </p:cTn>
                  </p:par>
                  <p:par>
                    <p:cTn id="99" fill="hold">
                      <p:stCondLst>
                        <p:cond delay="indefinite"/>
                      </p:stCondLst>
                      <p:childTnLst>
                        <p:par>
                          <p:cTn id="100" fill="hold">
                            <p:stCondLst>
                              <p:cond delay="0"/>
                            </p:stCondLst>
                            <p:childTnLst>
                              <p:par>
                                <p:cTn id="101" presetID="0" presetClass="path" presetSubtype="0" accel="50000" decel="50000" fill="hold" nodeType="clickEffect">
                                  <p:stCondLst>
                                    <p:cond delay="0"/>
                                  </p:stCondLst>
                                  <p:childTnLst>
                                    <p:animMotion origin="layout" path="M -4.40083E-6 -3.36316E-7 L -0.21066 -3.36316E-7 L -0.21066 -0.28078 " pathEditMode="relative" rAng="0" ptsTypes="AAA">
                                      <p:cBhvr>
                                        <p:cTn id="102" dur="2000" fill="hold"/>
                                        <p:tgtEl>
                                          <p:spTgt spid="345"/>
                                        </p:tgtEl>
                                        <p:attrNameLst>
                                          <p:attrName>ppt_x</p:attrName>
                                          <p:attrName>ppt_y</p:attrName>
                                        </p:attrNameLst>
                                      </p:cBhvr>
                                      <p:rCtr x="-10542" y="-14039"/>
                                    </p:animMotion>
                                  </p:childTnLst>
                                </p:cTn>
                              </p:par>
                              <p:par>
                                <p:cTn id="103" presetID="0" presetClass="path" presetSubtype="0" accel="50000" decel="50000" fill="hold" nodeType="withEffect">
                                  <p:stCondLst>
                                    <p:cond delay="0"/>
                                  </p:stCondLst>
                                  <p:childTnLst>
                                    <p:animMotion origin="layout" path="M 5.45676E-6 7.78463E-6 L -0.20492 7.78463E-6 L -0.20492 -0.26596 " pathEditMode="relative" ptsTypes="AAA">
                                      <p:cBhvr>
                                        <p:cTn id="104" dur="2000" fill="hold"/>
                                        <p:tgtEl>
                                          <p:spTgt spid="369"/>
                                        </p:tgtEl>
                                        <p:attrNameLst>
                                          <p:attrName>ppt_x</p:attrName>
                                          <p:attrName>ppt_y</p:attrName>
                                        </p:attrNameLst>
                                      </p:cBhvr>
                                    </p:animMotion>
                                  </p:childTnLst>
                                </p:cTn>
                              </p:par>
                            </p:childTnLst>
                          </p:cTn>
                        </p:par>
                        <p:par>
                          <p:cTn id="105" fill="hold">
                            <p:stCondLst>
                              <p:cond delay="2000"/>
                            </p:stCondLst>
                            <p:childTnLst>
                              <p:par>
                                <p:cTn id="106" presetID="22" presetClass="entr" presetSubtype="4" fill="hold" nodeType="afterEffect">
                                  <p:stCondLst>
                                    <p:cond delay="0"/>
                                  </p:stCondLst>
                                  <p:childTnLst>
                                    <p:set>
                                      <p:cBhvr>
                                        <p:cTn id="107" dur="1" fill="hold">
                                          <p:stCondLst>
                                            <p:cond delay="0"/>
                                          </p:stCondLst>
                                        </p:cTn>
                                        <p:tgtEl>
                                          <p:spTgt spid="398"/>
                                        </p:tgtEl>
                                        <p:attrNameLst>
                                          <p:attrName>style.visibility</p:attrName>
                                        </p:attrNameLst>
                                      </p:cBhvr>
                                      <p:to>
                                        <p:strVal val="visible"/>
                                      </p:to>
                                    </p:set>
                                    <p:animEffect transition="in" filter="wipe(down)">
                                      <p:cBhvr>
                                        <p:cTn id="108" dur="5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p:bldP spid="219" grpId="0"/>
      <p:bldP spid="220" grpId="0"/>
      <p:bldP spid="221" grpId="0" animBg="1"/>
      <p:bldP spid="342" grpId="0"/>
      <p:bldP spid="351" grpId="0" animBg="1"/>
      <p:bldP spid="352" grpId="0" animBg="1"/>
      <p:bldP spid="353" grpId="0"/>
      <p:bldP spid="354" grpId="0" animBg="1"/>
      <p:bldP spid="355" grpId="0" animBg="1"/>
      <p:bldP spid="356" grpId="0" animBg="1"/>
      <p:bldP spid="357" grpId="0"/>
      <p:bldP spid="357" grpId="1"/>
      <p:bldP spid="364" grpId="0" animBg="1"/>
      <p:bldP spid="364" grpId="1" animBg="1"/>
      <p:bldP spid="365" grpId="0" animBg="1"/>
      <p:bldP spid="365" grpId="1" animBg="1"/>
      <p:bldP spid="383" grpId="0"/>
      <p:bldP spid="38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9009" y="144435"/>
            <a:ext cx="8345488" cy="731837"/>
          </a:xfrm>
        </p:spPr>
        <p:txBody>
          <a:bodyPr/>
          <a:lstStyle/>
          <a:p>
            <a:r>
              <a:rPr lang="ja-JP" altLang="en-US" sz="2400" dirty="0" smtClean="0">
                <a:solidFill>
                  <a:schemeClr val="accent1"/>
                </a:solidFill>
                <a:latin typeface="MS PGothic" charset="-128"/>
                <a:ea typeface="MS PGothic" charset="-128"/>
                <a:cs typeface="MS PGothic" charset="-128"/>
              </a:rPr>
              <a:t>日本におけるセキュリティ侵害の現状</a:t>
            </a:r>
            <a:endParaRPr lang="en-US" sz="2400" dirty="0">
              <a:solidFill>
                <a:schemeClr val="accent1"/>
              </a:solidFill>
              <a:latin typeface="MS PGothic" charset="-128"/>
              <a:ea typeface="MS PGothic" charset="-128"/>
              <a:cs typeface="MS PGothic" charset="-128"/>
            </a:endParaRPr>
          </a:p>
        </p:txBody>
      </p:sp>
      <p:pic>
        <p:nvPicPr>
          <p:cNvPr id="5" name="Picture 4" descr="Screen Shot 2015-06-22 at 22.05.5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0164" y="1138926"/>
            <a:ext cx="2474659" cy="3261370"/>
          </a:xfrm>
          <a:prstGeom prst="rect">
            <a:avLst/>
          </a:prstGeom>
          <a:ln>
            <a:solidFill>
              <a:schemeClr val="bg1">
                <a:lumMod val="65000"/>
              </a:schemeClr>
            </a:solidFill>
          </a:ln>
        </p:spPr>
      </p:pic>
      <p:pic>
        <p:nvPicPr>
          <p:cNvPr id="6" name="Picture 5" descr="Screen Shot 2015-06-22 at 22.04.2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8965" y="2079336"/>
            <a:ext cx="3437881" cy="1348978"/>
          </a:xfrm>
          <a:prstGeom prst="rect">
            <a:avLst/>
          </a:prstGeom>
          <a:ln>
            <a:solidFill>
              <a:srgbClr val="A6A6A6"/>
            </a:solidFill>
          </a:ln>
        </p:spPr>
      </p:pic>
      <p:sp>
        <p:nvSpPr>
          <p:cNvPr id="2" name="Rectangle 1"/>
          <p:cNvSpPr/>
          <p:nvPr/>
        </p:nvSpPr>
        <p:spPr>
          <a:xfrm>
            <a:off x="4544746" y="600304"/>
            <a:ext cx="3642114" cy="446276"/>
          </a:xfrm>
          <a:prstGeom prst="rect">
            <a:avLst/>
          </a:prstGeom>
          <a:noFill/>
          <a:ln>
            <a:noFill/>
          </a:ln>
        </p:spPr>
        <p:txBody>
          <a:bodyPr wrap="square">
            <a:spAutoFit/>
          </a:bodyPr>
          <a:lstStyle/>
          <a:p>
            <a:r>
              <a:rPr lang="en-US" altLang="ja-JP" sz="1200" dirty="0">
                <a:solidFill>
                  <a:schemeClr val="accent1"/>
                </a:solidFill>
                <a:latin typeface="MS PGothic" charset="-128"/>
                <a:ea typeface="MS PGothic" charset="-128"/>
                <a:cs typeface="MS PGothic" charset="-128"/>
              </a:rPr>
              <a:t>【</a:t>
            </a:r>
            <a:r>
              <a:rPr lang="ja-JP" altLang="en-US" sz="1200" dirty="0">
                <a:solidFill>
                  <a:schemeClr val="accent1"/>
                </a:solidFill>
                <a:latin typeface="MS PGothic" charset="-128"/>
                <a:ea typeface="MS PGothic" charset="-128"/>
                <a:cs typeface="MS PGothic" charset="-128"/>
              </a:rPr>
              <a:t>注意喚起</a:t>
            </a:r>
            <a:r>
              <a:rPr lang="en-US" altLang="ja-JP" sz="1200" dirty="0">
                <a:solidFill>
                  <a:schemeClr val="accent1"/>
                </a:solidFill>
                <a:latin typeface="MS PGothic" charset="-128"/>
                <a:ea typeface="MS PGothic" charset="-128"/>
                <a:cs typeface="MS PGothic" charset="-128"/>
              </a:rPr>
              <a:t>】</a:t>
            </a:r>
            <a:r>
              <a:rPr lang="ja-JP" altLang="en-US" sz="1200" dirty="0" smtClean="0">
                <a:solidFill>
                  <a:schemeClr val="accent1"/>
                </a:solidFill>
                <a:latin typeface="MS PGothic" charset="-128"/>
                <a:ea typeface="MS PGothic" charset="-128"/>
                <a:cs typeface="MS PGothic" charset="-128"/>
              </a:rPr>
              <a:t>ランサムウェア</a:t>
            </a:r>
            <a:r>
              <a:rPr lang="ja-JP" altLang="en-US" sz="1200" dirty="0">
                <a:solidFill>
                  <a:schemeClr val="accent1"/>
                </a:solidFill>
                <a:latin typeface="MS PGothic" charset="-128"/>
                <a:ea typeface="MS PGothic" charset="-128"/>
                <a:cs typeface="MS PGothic" charset="-128"/>
              </a:rPr>
              <a:t>感染を狙った攻撃に注意</a:t>
            </a:r>
          </a:p>
          <a:p>
            <a:r>
              <a:rPr lang="en-US" altLang="ja-JP" sz="1100" dirty="0" smtClean="0">
                <a:solidFill>
                  <a:schemeClr val="accent1"/>
                </a:solidFill>
                <a:latin typeface="MS PGothic" charset="-128"/>
                <a:ea typeface="MS PGothic" charset="-128"/>
                <a:cs typeface="MS PGothic" charset="-128"/>
              </a:rPr>
              <a:t>(2016</a:t>
            </a:r>
            <a:r>
              <a:rPr lang="ja-JP" altLang="en-US" sz="1100" dirty="0" smtClean="0">
                <a:solidFill>
                  <a:schemeClr val="accent1"/>
                </a:solidFill>
                <a:latin typeface="MS PGothic" charset="-128"/>
                <a:ea typeface="MS PGothic" charset="-128"/>
                <a:cs typeface="MS PGothic" charset="-128"/>
              </a:rPr>
              <a:t>年</a:t>
            </a:r>
            <a:r>
              <a:rPr lang="en-US" altLang="ja-JP" sz="1100" dirty="0" smtClean="0">
                <a:solidFill>
                  <a:schemeClr val="accent1"/>
                </a:solidFill>
                <a:latin typeface="MS PGothic" charset="-128"/>
                <a:ea typeface="MS PGothic" charset="-128"/>
                <a:cs typeface="MS PGothic" charset="-128"/>
              </a:rPr>
              <a:t>7</a:t>
            </a:r>
            <a:r>
              <a:rPr lang="ja-JP" altLang="en-US" sz="1100" dirty="0" smtClean="0">
                <a:solidFill>
                  <a:schemeClr val="accent1"/>
                </a:solidFill>
                <a:latin typeface="MS PGothic" charset="-128"/>
                <a:ea typeface="MS PGothic" charset="-128"/>
                <a:cs typeface="MS PGothic" charset="-128"/>
              </a:rPr>
              <a:t>月</a:t>
            </a:r>
            <a:r>
              <a:rPr lang="en-US" altLang="ja-JP" sz="1100" dirty="0" smtClean="0">
                <a:solidFill>
                  <a:schemeClr val="accent1"/>
                </a:solidFill>
                <a:latin typeface="MS PGothic" charset="-128"/>
                <a:ea typeface="MS PGothic" charset="-128"/>
                <a:cs typeface="MS PGothic" charset="-128"/>
              </a:rPr>
              <a:t>, IPA)</a:t>
            </a:r>
            <a:endParaRPr lang="en-US" sz="1100" dirty="0">
              <a:solidFill>
                <a:schemeClr val="accent1"/>
              </a:solidFill>
              <a:latin typeface="MS PGothic" charset="-128"/>
              <a:ea typeface="MS PGothic" charset="-128"/>
              <a:cs typeface="MS PGothic" charset="-128"/>
            </a:endParaRPr>
          </a:p>
        </p:txBody>
      </p:sp>
      <p:sp>
        <p:nvSpPr>
          <p:cNvPr id="10" name="Rectangle 9"/>
          <p:cNvSpPr/>
          <p:nvPr/>
        </p:nvSpPr>
        <p:spPr>
          <a:xfrm>
            <a:off x="330654" y="731088"/>
            <a:ext cx="3979147" cy="446276"/>
          </a:xfrm>
          <a:prstGeom prst="rect">
            <a:avLst/>
          </a:prstGeom>
          <a:noFill/>
          <a:ln>
            <a:noFill/>
          </a:ln>
        </p:spPr>
        <p:txBody>
          <a:bodyPr wrap="square">
            <a:spAutoFit/>
          </a:bodyPr>
          <a:lstStyle/>
          <a:p>
            <a:r>
              <a:rPr lang="ja-JP" altLang="en-US" sz="1200" dirty="0">
                <a:solidFill>
                  <a:schemeClr val="accent1"/>
                </a:solidFill>
                <a:latin typeface="MS PGothic" charset="-128"/>
                <a:ea typeface="MS PGothic" charset="-128"/>
                <a:cs typeface="MS PGothic" charset="-128"/>
              </a:rPr>
              <a:t>データ漏洩</a:t>
            </a:r>
            <a:r>
              <a:rPr lang="en-US" altLang="ja-JP" sz="1200" dirty="0">
                <a:solidFill>
                  <a:schemeClr val="accent1"/>
                </a:solidFill>
                <a:latin typeface="MS PGothic" charset="-128"/>
                <a:ea typeface="MS PGothic" charset="-128"/>
                <a:cs typeface="MS PGothic" charset="-128"/>
              </a:rPr>
              <a:t>/</a:t>
            </a:r>
            <a:r>
              <a:rPr lang="ja-JP" altLang="en-US" sz="1200" dirty="0" smtClean="0">
                <a:solidFill>
                  <a:schemeClr val="accent1"/>
                </a:solidFill>
                <a:latin typeface="MS PGothic" charset="-128"/>
                <a:ea typeface="MS PGothic" charset="-128"/>
                <a:cs typeface="MS PGothic" charset="-128"/>
              </a:rPr>
              <a:t>侵害に関するニュース</a:t>
            </a:r>
            <a:r>
              <a:rPr lang="en-US" altLang="ja-JP" sz="1200" dirty="0" smtClean="0">
                <a:solidFill>
                  <a:schemeClr val="accent1"/>
                </a:solidFill>
                <a:latin typeface="MS PGothic" charset="-128"/>
                <a:ea typeface="MS PGothic" charset="-128"/>
                <a:cs typeface="MS PGothic" charset="-128"/>
              </a:rPr>
              <a:t> </a:t>
            </a:r>
          </a:p>
          <a:p>
            <a:r>
              <a:rPr lang="en-US" altLang="ja-JP" sz="1100" dirty="0" smtClean="0">
                <a:solidFill>
                  <a:schemeClr val="accent1"/>
                </a:solidFill>
                <a:latin typeface="MS PGothic" charset="-128"/>
                <a:ea typeface="MS PGothic" charset="-128"/>
                <a:cs typeface="MS PGothic" charset="-128"/>
              </a:rPr>
              <a:t>(</a:t>
            </a:r>
            <a:r>
              <a:rPr lang="ja-JP" altLang="en-US" sz="1100" dirty="0" smtClean="0">
                <a:solidFill>
                  <a:schemeClr val="accent1"/>
                </a:solidFill>
                <a:latin typeface="MS PGothic" charset="-128"/>
                <a:ea typeface="MS PGothic" charset="-128"/>
                <a:cs typeface="MS PGothic" charset="-128"/>
              </a:rPr>
              <a:t>日経コンピュータ、日本産経新聞、</a:t>
            </a:r>
            <a:r>
              <a:rPr lang="en-US" altLang="ja-JP" sz="1100" dirty="0" err="1" smtClean="0">
                <a:solidFill>
                  <a:schemeClr val="accent1"/>
                </a:solidFill>
                <a:latin typeface="MS PGothic" charset="-128"/>
                <a:ea typeface="MS PGothic" charset="-128"/>
                <a:cs typeface="MS PGothic" charset="-128"/>
              </a:rPr>
              <a:t>Itmedia</a:t>
            </a:r>
            <a:r>
              <a:rPr lang="ja-JP" altLang="en-US" sz="1100" dirty="0" smtClean="0">
                <a:solidFill>
                  <a:schemeClr val="accent1"/>
                </a:solidFill>
                <a:latin typeface="MS PGothic" charset="-128"/>
                <a:ea typeface="MS PGothic" charset="-128"/>
                <a:cs typeface="MS PGothic" charset="-128"/>
              </a:rPr>
              <a:t>、</a:t>
            </a:r>
            <a:r>
              <a:rPr lang="en-US" altLang="ja-JP" sz="1100" dirty="0" smtClean="0">
                <a:solidFill>
                  <a:schemeClr val="accent1"/>
                </a:solidFill>
                <a:latin typeface="MS PGothic" charset="-128"/>
                <a:ea typeface="MS PGothic" charset="-128"/>
                <a:cs typeface="MS PGothic" charset="-128"/>
              </a:rPr>
              <a:t>NHK</a:t>
            </a:r>
            <a:r>
              <a:rPr lang="ja-JP" altLang="en-US" sz="1100" dirty="0" smtClean="0">
                <a:solidFill>
                  <a:schemeClr val="accent1"/>
                </a:solidFill>
                <a:latin typeface="MS PGothic" charset="-128"/>
                <a:ea typeface="MS PGothic" charset="-128"/>
                <a:cs typeface="MS PGothic" charset="-128"/>
              </a:rPr>
              <a:t> </a:t>
            </a:r>
            <a:r>
              <a:rPr lang="en-US" altLang="ja-JP" sz="1100" dirty="0" smtClean="0">
                <a:solidFill>
                  <a:schemeClr val="accent1"/>
                </a:solidFill>
                <a:latin typeface="MS PGothic" charset="-128"/>
                <a:ea typeface="MS PGothic" charset="-128"/>
                <a:cs typeface="MS PGothic" charset="-128"/>
              </a:rPr>
              <a:t>news</a:t>
            </a:r>
            <a:r>
              <a:rPr lang="ja-JP" altLang="en-US" sz="1100" dirty="0" smtClean="0">
                <a:solidFill>
                  <a:schemeClr val="accent1"/>
                </a:solidFill>
                <a:latin typeface="MS PGothic" charset="-128"/>
                <a:ea typeface="MS PGothic" charset="-128"/>
                <a:cs typeface="MS PGothic" charset="-128"/>
              </a:rPr>
              <a:t> </a:t>
            </a:r>
            <a:r>
              <a:rPr lang="en-US" altLang="ja-JP" sz="1100" dirty="0" smtClean="0">
                <a:solidFill>
                  <a:schemeClr val="accent1"/>
                </a:solidFill>
                <a:latin typeface="MS PGothic" charset="-128"/>
                <a:ea typeface="MS PGothic" charset="-128"/>
                <a:cs typeface="MS PGothic" charset="-128"/>
              </a:rPr>
              <a:t>web)</a:t>
            </a:r>
            <a:endParaRPr lang="en-US" sz="1100" dirty="0">
              <a:solidFill>
                <a:schemeClr val="accent1"/>
              </a:solidFill>
              <a:latin typeface="MS PGothic" charset="-128"/>
              <a:ea typeface="MS PGothic" charset="-128"/>
              <a:cs typeface="MS PGothic" charset="-128"/>
            </a:endParaRPr>
          </a:p>
        </p:txBody>
      </p:sp>
      <p:sp>
        <p:nvSpPr>
          <p:cNvPr id="13" name="Rectangle 12"/>
          <p:cNvSpPr/>
          <p:nvPr/>
        </p:nvSpPr>
        <p:spPr>
          <a:xfrm>
            <a:off x="5181370" y="3115010"/>
            <a:ext cx="3642114" cy="276999"/>
          </a:xfrm>
          <a:prstGeom prst="rect">
            <a:avLst/>
          </a:prstGeom>
          <a:noFill/>
          <a:ln>
            <a:noFill/>
          </a:ln>
        </p:spPr>
        <p:txBody>
          <a:bodyPr wrap="square">
            <a:spAutoFit/>
          </a:bodyPr>
          <a:lstStyle/>
          <a:p>
            <a:r>
              <a:rPr lang="ja-JP" altLang="en-US" sz="1200" dirty="0" smtClean="0">
                <a:solidFill>
                  <a:schemeClr val="accent1"/>
                </a:solidFill>
                <a:latin typeface="MS PGothic" charset="-128"/>
                <a:ea typeface="MS PGothic" charset="-128"/>
                <a:cs typeface="MS PGothic" charset="-128"/>
              </a:rPr>
              <a:t>国内セキュリティ市場規模予測</a:t>
            </a:r>
            <a:r>
              <a:rPr lang="en-US" altLang="ja-JP" sz="1100" dirty="0">
                <a:solidFill>
                  <a:schemeClr val="accent1"/>
                </a:solidFill>
                <a:latin typeface="MS PGothic" charset="-128"/>
                <a:ea typeface="MS PGothic" charset="-128"/>
                <a:cs typeface="MS PGothic" charset="-128"/>
              </a:rPr>
              <a:t> </a:t>
            </a:r>
            <a:r>
              <a:rPr lang="en-US" altLang="ja-JP" sz="1100" dirty="0" smtClean="0">
                <a:solidFill>
                  <a:schemeClr val="accent1"/>
                </a:solidFill>
                <a:latin typeface="MS PGothic" charset="-128"/>
                <a:ea typeface="MS PGothic" charset="-128"/>
                <a:cs typeface="MS PGothic" charset="-128"/>
              </a:rPr>
              <a:t>(2016</a:t>
            </a:r>
            <a:r>
              <a:rPr lang="ja-JP" altLang="en-US" sz="1100" dirty="0" smtClean="0">
                <a:solidFill>
                  <a:schemeClr val="accent1"/>
                </a:solidFill>
                <a:latin typeface="MS PGothic" charset="-128"/>
                <a:ea typeface="MS PGothic" charset="-128"/>
                <a:cs typeface="MS PGothic" charset="-128"/>
              </a:rPr>
              <a:t>年</a:t>
            </a:r>
            <a:r>
              <a:rPr lang="en-US" altLang="ja-JP" sz="1100" dirty="0" smtClean="0">
                <a:solidFill>
                  <a:schemeClr val="accent1"/>
                </a:solidFill>
                <a:latin typeface="MS PGothic" charset="-128"/>
                <a:ea typeface="MS PGothic" charset="-128"/>
                <a:cs typeface="MS PGothic" charset="-128"/>
              </a:rPr>
              <a:t>6</a:t>
            </a:r>
            <a:r>
              <a:rPr lang="ja-JP" altLang="en-US" sz="1100" dirty="0" smtClean="0">
                <a:solidFill>
                  <a:schemeClr val="accent1"/>
                </a:solidFill>
                <a:latin typeface="MS PGothic" charset="-128"/>
                <a:ea typeface="MS PGothic" charset="-128"/>
                <a:cs typeface="MS PGothic" charset="-128"/>
              </a:rPr>
              <a:t>月</a:t>
            </a:r>
            <a:r>
              <a:rPr lang="en-US" altLang="ja-JP" sz="1100" dirty="0" smtClean="0">
                <a:solidFill>
                  <a:schemeClr val="accent1"/>
                </a:solidFill>
                <a:latin typeface="MS PGothic" charset="-128"/>
                <a:ea typeface="MS PGothic" charset="-128"/>
                <a:cs typeface="MS PGothic" charset="-128"/>
              </a:rPr>
              <a:t>, IDC)</a:t>
            </a:r>
            <a:endParaRPr lang="en-US" sz="1200" dirty="0">
              <a:solidFill>
                <a:schemeClr val="accent1"/>
              </a:solidFill>
              <a:latin typeface="MS PGothic" charset="-128"/>
              <a:ea typeface="MS PGothic" charset="-128"/>
              <a:cs typeface="MS PGothic" charset="-128"/>
            </a:endParaRPr>
          </a:p>
        </p:txBody>
      </p:sp>
      <p:pic>
        <p:nvPicPr>
          <p:cNvPr id="3" name="Picture 2"/>
          <p:cNvPicPr>
            <a:picLocks noChangeAspect="1"/>
          </p:cNvPicPr>
          <p:nvPr/>
        </p:nvPicPr>
        <p:blipFill>
          <a:blip r:embed="rId5"/>
          <a:stretch>
            <a:fillRect/>
          </a:stretch>
        </p:blipFill>
        <p:spPr>
          <a:xfrm>
            <a:off x="941922" y="2572406"/>
            <a:ext cx="3607971" cy="2195931"/>
          </a:xfrm>
          <a:prstGeom prst="rect">
            <a:avLst/>
          </a:prstGeom>
          <a:ln>
            <a:solidFill>
              <a:schemeClr val="tx1">
                <a:lumMod val="75000"/>
              </a:schemeClr>
            </a:solidFill>
          </a:ln>
        </p:spPr>
      </p:pic>
      <p:pic>
        <p:nvPicPr>
          <p:cNvPr id="8" name="Picture 7"/>
          <p:cNvPicPr>
            <a:picLocks noChangeAspect="1"/>
          </p:cNvPicPr>
          <p:nvPr/>
        </p:nvPicPr>
        <p:blipFill>
          <a:blip r:embed="rId6"/>
          <a:stretch>
            <a:fillRect/>
          </a:stretch>
        </p:blipFill>
        <p:spPr>
          <a:xfrm>
            <a:off x="5186137" y="3392009"/>
            <a:ext cx="3352420" cy="160001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04649" y="2871753"/>
            <a:ext cx="2144604" cy="2046836"/>
          </a:xfrm>
          <a:prstGeom prst="rect">
            <a:avLst/>
          </a:prstGeom>
          <a:ln>
            <a:solidFill>
              <a:schemeClr val="tx1"/>
            </a:solidFill>
          </a:ln>
        </p:spPr>
      </p:pic>
      <p:pic>
        <p:nvPicPr>
          <p:cNvPr id="14" name="Picture 13"/>
          <p:cNvPicPr>
            <a:picLocks noChangeAspect="1"/>
          </p:cNvPicPr>
          <p:nvPr/>
        </p:nvPicPr>
        <p:blipFill>
          <a:blip r:embed="rId8"/>
          <a:stretch>
            <a:fillRect/>
          </a:stretch>
        </p:blipFill>
        <p:spPr>
          <a:xfrm>
            <a:off x="4701306" y="1250862"/>
            <a:ext cx="3461716" cy="1550096"/>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48759" y="3118069"/>
            <a:ext cx="2506146" cy="1960767"/>
          </a:xfrm>
          <a:prstGeom prst="rect">
            <a:avLst/>
          </a:prstGeom>
          <a:ln>
            <a:solidFill>
              <a:schemeClr val="tx1"/>
            </a:solidFill>
          </a:ln>
        </p:spPr>
      </p:pic>
      <p:grpSp>
        <p:nvGrpSpPr>
          <p:cNvPr id="18" name="Group 17"/>
          <p:cNvGrpSpPr/>
          <p:nvPr/>
        </p:nvGrpSpPr>
        <p:grpSpPr>
          <a:xfrm>
            <a:off x="2964333" y="1223639"/>
            <a:ext cx="3453240" cy="3544698"/>
            <a:chOff x="5453911" y="-347796"/>
            <a:chExt cx="3643313" cy="3739805"/>
          </a:xfrm>
        </p:grpSpPr>
        <p:sp>
          <p:nvSpPr>
            <p:cNvPr id="17" name="Rectangle 16"/>
            <p:cNvSpPr/>
            <p:nvPr/>
          </p:nvSpPr>
          <p:spPr>
            <a:xfrm>
              <a:off x="5453911" y="-347796"/>
              <a:ext cx="3643313" cy="3739805"/>
            </a:xfrm>
            <a:prstGeom prst="rect">
              <a:avLst/>
            </a:prstGeom>
            <a:solidFill>
              <a:schemeClr val="bg1"/>
            </a:solidFill>
            <a:ln w="9525">
              <a:solidFill>
                <a:schemeClr val="tx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grpSp>
          <p:nvGrpSpPr>
            <p:cNvPr id="16" name="Group 15"/>
            <p:cNvGrpSpPr/>
            <p:nvPr/>
          </p:nvGrpSpPr>
          <p:grpSpPr>
            <a:xfrm>
              <a:off x="5521672" y="-282063"/>
              <a:ext cx="3511831" cy="3594107"/>
              <a:chOff x="5090666" y="194070"/>
              <a:chExt cx="4328161" cy="4750358"/>
            </a:xfrm>
          </p:grpSpPr>
          <p:pic>
            <p:nvPicPr>
              <p:cNvPr id="12" name="Picture 11"/>
              <p:cNvPicPr>
                <a:picLocks noChangeAspect="1"/>
              </p:cNvPicPr>
              <p:nvPr/>
            </p:nvPicPr>
            <p:blipFill>
              <a:blip r:embed="rId10"/>
              <a:stretch>
                <a:fillRect/>
              </a:stretch>
            </p:blipFill>
            <p:spPr>
              <a:xfrm>
                <a:off x="5096783" y="194070"/>
                <a:ext cx="4322044" cy="924831"/>
              </a:xfrm>
              <a:prstGeom prst="rect">
                <a:avLst/>
              </a:prstGeom>
              <a:ln>
                <a:noFill/>
              </a:ln>
            </p:spPr>
          </p:pic>
          <p:pic>
            <p:nvPicPr>
              <p:cNvPr id="15" name="Picture 14"/>
              <p:cNvPicPr>
                <a:picLocks noChangeAspect="1"/>
              </p:cNvPicPr>
              <p:nvPr/>
            </p:nvPicPr>
            <p:blipFill>
              <a:blip r:embed="rId11"/>
              <a:stretch>
                <a:fillRect/>
              </a:stretch>
            </p:blipFill>
            <p:spPr>
              <a:xfrm>
                <a:off x="5090666" y="1131590"/>
                <a:ext cx="4322044" cy="3812838"/>
              </a:xfrm>
              <a:prstGeom prst="rect">
                <a:avLst/>
              </a:prstGeom>
              <a:ln>
                <a:noFill/>
              </a:ln>
            </p:spPr>
          </p:pic>
        </p:grpSp>
      </p:grpSp>
      <p:grpSp>
        <p:nvGrpSpPr>
          <p:cNvPr id="22" name="Group 21"/>
          <p:cNvGrpSpPr/>
          <p:nvPr/>
        </p:nvGrpSpPr>
        <p:grpSpPr>
          <a:xfrm>
            <a:off x="2806681" y="1145055"/>
            <a:ext cx="3672153" cy="3939910"/>
            <a:chOff x="5960650" y="-373921"/>
            <a:chExt cx="3768579" cy="4043367"/>
          </a:xfrm>
        </p:grpSpPr>
        <p:sp>
          <p:nvSpPr>
            <p:cNvPr id="21" name="Rectangle 20"/>
            <p:cNvSpPr/>
            <p:nvPr/>
          </p:nvSpPr>
          <p:spPr>
            <a:xfrm>
              <a:off x="5960650" y="-373921"/>
              <a:ext cx="3768579" cy="4043367"/>
            </a:xfrm>
            <a:prstGeom prst="rect">
              <a:avLst/>
            </a:prstGeom>
            <a:solidFill>
              <a:schemeClr val="bg1"/>
            </a:solidFill>
            <a:ln w="6350">
              <a:solidFill>
                <a:schemeClr val="tx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grpSp>
          <p:nvGrpSpPr>
            <p:cNvPr id="20" name="Group 19"/>
            <p:cNvGrpSpPr/>
            <p:nvPr/>
          </p:nvGrpSpPr>
          <p:grpSpPr>
            <a:xfrm>
              <a:off x="6084168" y="-258448"/>
              <a:ext cx="3596282" cy="3927894"/>
              <a:chOff x="3801831" y="-383132"/>
              <a:chExt cx="5973650" cy="6524477"/>
            </a:xfrm>
          </p:grpSpPr>
          <p:pic>
            <p:nvPicPr>
              <p:cNvPr id="11" name="Picture 10"/>
              <p:cNvPicPr>
                <a:picLocks noChangeAspect="1"/>
              </p:cNvPicPr>
              <p:nvPr/>
            </p:nvPicPr>
            <p:blipFill>
              <a:blip r:embed="rId12"/>
              <a:stretch>
                <a:fillRect/>
              </a:stretch>
            </p:blipFill>
            <p:spPr>
              <a:xfrm>
                <a:off x="3801832" y="-383132"/>
                <a:ext cx="5973649" cy="1269720"/>
              </a:xfrm>
              <a:prstGeom prst="rect">
                <a:avLst/>
              </a:prstGeom>
            </p:spPr>
          </p:pic>
          <p:pic>
            <p:nvPicPr>
              <p:cNvPr id="19" name="Picture 18"/>
              <p:cNvPicPr>
                <a:picLocks noChangeAspect="1"/>
              </p:cNvPicPr>
              <p:nvPr/>
            </p:nvPicPr>
            <p:blipFill>
              <a:blip r:embed="rId13"/>
              <a:stretch>
                <a:fillRect/>
              </a:stretch>
            </p:blipFill>
            <p:spPr>
              <a:xfrm>
                <a:off x="3801831" y="886588"/>
                <a:ext cx="5973649" cy="5254757"/>
              </a:xfrm>
              <a:prstGeom prst="rect">
                <a:avLst/>
              </a:prstGeom>
            </p:spPr>
          </p:pic>
        </p:grpSp>
      </p:grpSp>
    </p:spTree>
    <p:extLst>
      <p:ext uri="{BB962C8B-B14F-4D97-AF65-F5344CB8AC3E}">
        <p14:creationId xmlns:p14="http://schemas.microsoft.com/office/powerpoint/2010/main" val="766079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54" y="0"/>
            <a:ext cx="9149354" cy="5143500"/>
          </a:xfrm>
          <a:prstGeom prst="rect">
            <a:avLst/>
          </a:prstGeom>
          <a:solidFill>
            <a:srgbClr val="1325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2" name="Title 1"/>
          <p:cNvSpPr>
            <a:spLocks noGrp="1"/>
          </p:cNvSpPr>
          <p:nvPr>
            <p:ph type="title"/>
          </p:nvPr>
        </p:nvSpPr>
        <p:spPr/>
        <p:txBody>
          <a:bodyPr/>
          <a:lstStyle/>
          <a:p>
            <a:endParaRPr lang="en-US">
              <a:latin typeface="MS PGothic" charset="-128"/>
              <a:ea typeface="MS PGothic" charset="-128"/>
              <a:cs typeface="MS PGothic" charset="-128"/>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221" y="168538"/>
            <a:ext cx="9120779" cy="4849419"/>
          </a:xfrm>
          <a:prstGeom prst="rect">
            <a:avLst/>
          </a:prstGeom>
        </p:spPr>
      </p:pic>
      <p:sp>
        <p:nvSpPr>
          <p:cNvPr id="5" name="TextBox 4"/>
          <p:cNvSpPr txBox="1"/>
          <p:nvPr/>
        </p:nvSpPr>
        <p:spPr>
          <a:xfrm>
            <a:off x="4999666" y="1510992"/>
            <a:ext cx="1768957" cy="461665"/>
          </a:xfrm>
          <a:prstGeom prst="rect">
            <a:avLst/>
          </a:prstGeom>
          <a:solidFill>
            <a:srgbClr val="122C3F"/>
          </a:solidFill>
        </p:spPr>
        <p:txBody>
          <a:bodyPr wrap="square" rtlCol="0">
            <a:spAutoFit/>
          </a:bodyPr>
          <a:lstStyle/>
          <a:p>
            <a:r>
              <a:rPr kumimoji="1" lang="en-US" altLang="ja-JP" sz="800" dirty="0" smtClean="0">
                <a:solidFill>
                  <a:schemeClr val="bg1"/>
                </a:solidFill>
                <a:latin typeface="MS PGothic" charset="-128"/>
                <a:ea typeface="MS PGothic" charset="-128"/>
                <a:cs typeface="MS PGothic" charset="-128"/>
              </a:rPr>
              <a:t>The</a:t>
            </a:r>
            <a:r>
              <a:rPr kumimoji="1" lang="ja-JP" altLang="en-US" sz="800" dirty="0" smtClean="0">
                <a:solidFill>
                  <a:schemeClr val="bg1"/>
                </a:solidFill>
                <a:latin typeface="MS PGothic" charset="-128"/>
                <a:ea typeface="MS PGothic" charset="-128"/>
                <a:cs typeface="MS PGothic" charset="-128"/>
              </a:rPr>
              <a:t> </a:t>
            </a:r>
            <a:r>
              <a:rPr kumimoji="1" lang="en-US" altLang="ja-JP" sz="800" dirty="0" smtClean="0">
                <a:solidFill>
                  <a:schemeClr val="bg1"/>
                </a:solidFill>
                <a:latin typeface="MS PGothic" charset="-128"/>
                <a:ea typeface="MS PGothic" charset="-128"/>
                <a:cs typeface="MS PGothic" charset="-128"/>
              </a:rPr>
              <a:t>Shadow</a:t>
            </a:r>
            <a:r>
              <a:rPr kumimoji="1" lang="ja-JP" altLang="en-US" sz="800" dirty="0" smtClean="0">
                <a:solidFill>
                  <a:schemeClr val="bg1"/>
                </a:solidFill>
                <a:latin typeface="MS PGothic" charset="-128"/>
                <a:ea typeface="MS PGothic" charset="-128"/>
                <a:cs typeface="MS PGothic" charset="-128"/>
              </a:rPr>
              <a:t> </a:t>
            </a:r>
            <a:r>
              <a:rPr kumimoji="1" lang="en-US" altLang="ja-JP" sz="800" dirty="0" smtClean="0">
                <a:solidFill>
                  <a:schemeClr val="bg1"/>
                </a:solidFill>
                <a:latin typeface="MS PGothic" charset="-128"/>
                <a:ea typeface="MS PGothic" charset="-128"/>
                <a:cs typeface="MS PGothic" charset="-128"/>
              </a:rPr>
              <a:t>Brokers</a:t>
            </a:r>
            <a:r>
              <a:rPr kumimoji="1" lang="ja-JP" altLang="en-US" sz="800" dirty="0" smtClean="0">
                <a:solidFill>
                  <a:schemeClr val="bg1"/>
                </a:solidFill>
                <a:latin typeface="MS PGothic" charset="-128"/>
                <a:ea typeface="MS PGothic" charset="-128"/>
                <a:cs typeface="MS PGothic" charset="-128"/>
              </a:rPr>
              <a:t>グループが、</a:t>
            </a:r>
            <a:r>
              <a:rPr kumimoji="1" lang="en-US" altLang="ja-JP" sz="800" dirty="0" smtClean="0">
                <a:solidFill>
                  <a:schemeClr val="bg1"/>
                </a:solidFill>
                <a:latin typeface="MS PGothic" charset="-128"/>
                <a:ea typeface="MS PGothic" charset="-128"/>
                <a:cs typeface="MS PGothic" charset="-128"/>
              </a:rPr>
              <a:t>Eternal</a:t>
            </a:r>
            <a:r>
              <a:rPr kumimoji="1" lang="ja-JP" altLang="en-US" sz="800" dirty="0" smtClean="0">
                <a:solidFill>
                  <a:schemeClr val="bg1"/>
                </a:solidFill>
                <a:latin typeface="MS PGothic" charset="-128"/>
                <a:ea typeface="MS PGothic" charset="-128"/>
                <a:cs typeface="MS PGothic" charset="-128"/>
              </a:rPr>
              <a:t> </a:t>
            </a:r>
            <a:r>
              <a:rPr kumimoji="1" lang="en-US" altLang="ja-JP" sz="800" dirty="0" smtClean="0">
                <a:solidFill>
                  <a:schemeClr val="bg1"/>
                </a:solidFill>
                <a:latin typeface="MS PGothic" charset="-128"/>
                <a:ea typeface="MS PGothic" charset="-128"/>
                <a:cs typeface="MS PGothic" charset="-128"/>
              </a:rPr>
              <a:t>Blue</a:t>
            </a:r>
            <a:r>
              <a:rPr kumimoji="1" lang="ja-JP" altLang="en-US" sz="800" dirty="0" smtClean="0">
                <a:solidFill>
                  <a:schemeClr val="bg1"/>
                </a:solidFill>
                <a:latin typeface="MS PGothic" charset="-128"/>
                <a:ea typeface="MS PGothic" charset="-128"/>
                <a:cs typeface="MS PGothic" charset="-128"/>
              </a:rPr>
              <a:t>や</a:t>
            </a:r>
            <a:r>
              <a:rPr kumimoji="1" lang="en-US" altLang="ja-JP" sz="800" dirty="0" smtClean="0">
                <a:solidFill>
                  <a:schemeClr val="bg1"/>
                </a:solidFill>
                <a:latin typeface="MS PGothic" charset="-128"/>
                <a:ea typeface="MS PGothic" charset="-128"/>
                <a:cs typeface="MS PGothic" charset="-128"/>
              </a:rPr>
              <a:t>Double</a:t>
            </a:r>
            <a:r>
              <a:rPr kumimoji="1" lang="ja-JP" altLang="en-US" sz="800" dirty="0" smtClean="0">
                <a:solidFill>
                  <a:schemeClr val="bg1"/>
                </a:solidFill>
                <a:latin typeface="MS PGothic" charset="-128"/>
                <a:ea typeface="MS PGothic" charset="-128"/>
                <a:cs typeface="MS PGothic" charset="-128"/>
              </a:rPr>
              <a:t> </a:t>
            </a:r>
            <a:r>
              <a:rPr kumimoji="1" lang="en-US" altLang="ja-JP" sz="800" dirty="0" smtClean="0">
                <a:solidFill>
                  <a:schemeClr val="bg1"/>
                </a:solidFill>
                <a:latin typeface="MS PGothic" charset="-128"/>
                <a:ea typeface="MS PGothic" charset="-128"/>
                <a:cs typeface="MS PGothic" charset="-128"/>
              </a:rPr>
              <a:t>Pulsar</a:t>
            </a:r>
            <a:r>
              <a:rPr kumimoji="1" lang="ja-JP" altLang="en-US" sz="800" dirty="0">
                <a:solidFill>
                  <a:schemeClr val="bg1"/>
                </a:solidFill>
                <a:latin typeface="MS PGothic" charset="-128"/>
                <a:ea typeface="MS PGothic" charset="-128"/>
                <a:cs typeface="MS PGothic" charset="-128"/>
              </a:rPr>
              <a:t>をリリース</a:t>
            </a:r>
            <a:r>
              <a:rPr kumimoji="1" lang="ja-JP" altLang="en-US" sz="800" dirty="0" smtClean="0">
                <a:solidFill>
                  <a:schemeClr val="bg1"/>
                </a:solidFill>
                <a:latin typeface="MS PGothic" charset="-128"/>
                <a:ea typeface="MS PGothic" charset="-128"/>
                <a:cs typeface="MS PGothic" charset="-128"/>
              </a:rPr>
              <a:t>。</a:t>
            </a:r>
            <a:endParaRPr kumimoji="1" lang="en-US" altLang="ja-JP" sz="800" dirty="0" smtClean="0">
              <a:solidFill>
                <a:schemeClr val="bg1"/>
              </a:solidFill>
              <a:latin typeface="MS PGothic" charset="-128"/>
              <a:ea typeface="MS PGothic" charset="-128"/>
              <a:cs typeface="MS PGothic" charset="-128"/>
            </a:endParaRPr>
          </a:p>
        </p:txBody>
      </p:sp>
      <p:sp>
        <p:nvSpPr>
          <p:cNvPr id="6" name="TextBox 5"/>
          <p:cNvSpPr txBox="1"/>
          <p:nvPr/>
        </p:nvSpPr>
        <p:spPr>
          <a:xfrm>
            <a:off x="884944" y="1562562"/>
            <a:ext cx="1658231" cy="307777"/>
          </a:xfrm>
          <a:prstGeom prst="rect">
            <a:avLst/>
          </a:prstGeom>
          <a:solidFill>
            <a:srgbClr val="122C3F"/>
          </a:solidFill>
        </p:spPr>
        <p:txBody>
          <a:bodyPr wrap="square" rtlCol="0">
            <a:spAutoFit/>
          </a:bodyPr>
          <a:lstStyle/>
          <a:p>
            <a:r>
              <a:rPr kumimoji="1" lang="ja-JP" altLang="en-US" sz="700" dirty="0" smtClean="0">
                <a:solidFill>
                  <a:schemeClr val="bg1"/>
                </a:solidFill>
                <a:latin typeface="MS PGothic" charset="-128"/>
                <a:ea typeface="MS PGothic" charset="-128"/>
                <a:cs typeface="MS PGothic" charset="-128"/>
              </a:rPr>
              <a:t>マイクロソフトが、新しい</a:t>
            </a:r>
            <a:r>
              <a:rPr kumimoji="1" lang="en-US" altLang="ja-JP" sz="700" dirty="0" smtClean="0">
                <a:solidFill>
                  <a:schemeClr val="bg1"/>
                </a:solidFill>
                <a:latin typeface="MS PGothic" charset="-128"/>
                <a:ea typeface="MS PGothic" charset="-128"/>
                <a:cs typeface="MS PGothic" charset="-128"/>
              </a:rPr>
              <a:t>SMB</a:t>
            </a:r>
            <a:r>
              <a:rPr kumimoji="1" lang="ja-JP" altLang="en-US" sz="700" dirty="0" smtClean="0">
                <a:solidFill>
                  <a:schemeClr val="bg1"/>
                </a:solidFill>
                <a:latin typeface="MS PGothic" charset="-128"/>
                <a:ea typeface="MS PGothic" charset="-128"/>
                <a:cs typeface="MS PGothic" charset="-128"/>
              </a:rPr>
              <a:t>脆弱性に関するパ</a:t>
            </a:r>
            <a:r>
              <a:rPr kumimoji="1" lang="ja-JP" altLang="en-US" sz="700" dirty="0">
                <a:solidFill>
                  <a:schemeClr val="bg1"/>
                </a:solidFill>
                <a:latin typeface="MS PGothic" charset="-128"/>
                <a:ea typeface="MS PGothic" charset="-128"/>
                <a:cs typeface="MS PGothic" charset="-128"/>
              </a:rPr>
              <a:t>ッ</a:t>
            </a:r>
            <a:r>
              <a:rPr kumimoji="1" lang="ja-JP" altLang="en-US" sz="700" dirty="0" smtClean="0">
                <a:solidFill>
                  <a:schemeClr val="bg1"/>
                </a:solidFill>
                <a:latin typeface="MS PGothic" charset="-128"/>
                <a:ea typeface="MS PGothic" charset="-128"/>
                <a:cs typeface="MS PGothic" charset="-128"/>
              </a:rPr>
              <a:t>チ（</a:t>
            </a:r>
            <a:r>
              <a:rPr kumimoji="1" lang="en-US" altLang="ja-JP" sz="700" dirty="0" smtClean="0">
                <a:solidFill>
                  <a:schemeClr val="bg1"/>
                </a:solidFill>
                <a:latin typeface="MS PGothic" charset="-128"/>
                <a:ea typeface="MS PGothic" charset="-128"/>
                <a:cs typeface="MS PGothic" charset="-128"/>
              </a:rPr>
              <a:t>MS17-010</a:t>
            </a:r>
            <a:r>
              <a:rPr kumimoji="1" lang="ja-JP" altLang="en-US" sz="700" dirty="0" smtClean="0">
                <a:solidFill>
                  <a:schemeClr val="bg1"/>
                </a:solidFill>
                <a:latin typeface="MS PGothic" charset="-128"/>
                <a:ea typeface="MS PGothic" charset="-128"/>
                <a:cs typeface="MS PGothic" charset="-128"/>
              </a:rPr>
              <a:t>）をリリース。</a:t>
            </a:r>
            <a:endParaRPr kumimoji="1" lang="ja-JP" altLang="en-US" sz="700" dirty="0">
              <a:solidFill>
                <a:schemeClr val="bg1"/>
              </a:solidFill>
              <a:latin typeface="MS PGothic" charset="-128"/>
              <a:ea typeface="MS PGothic" charset="-128"/>
              <a:cs typeface="MS PGothic" charset="-128"/>
            </a:endParaRPr>
          </a:p>
        </p:txBody>
      </p:sp>
      <p:sp>
        <p:nvSpPr>
          <p:cNvPr id="7" name="TextBox 6"/>
          <p:cNvSpPr txBox="1"/>
          <p:nvPr/>
        </p:nvSpPr>
        <p:spPr>
          <a:xfrm>
            <a:off x="2917888" y="1524089"/>
            <a:ext cx="1687979" cy="461665"/>
          </a:xfrm>
          <a:prstGeom prst="rect">
            <a:avLst/>
          </a:prstGeom>
          <a:solidFill>
            <a:srgbClr val="122C3F"/>
          </a:solidFill>
        </p:spPr>
        <p:txBody>
          <a:bodyPr wrap="square" rtlCol="0">
            <a:spAutoFit/>
          </a:bodyPr>
          <a:lstStyle/>
          <a:p>
            <a:r>
              <a:rPr kumimoji="1" lang="ja-JP" altLang="en-US" sz="800" b="1" dirty="0" smtClean="0">
                <a:solidFill>
                  <a:srgbClr val="FFF2AF"/>
                </a:solidFill>
                <a:latin typeface="MS PGothic" charset="-128"/>
                <a:ea typeface="MS PGothic" charset="-128"/>
                <a:cs typeface="MS PGothic" charset="-128"/>
              </a:rPr>
              <a:t>シスコの</a:t>
            </a:r>
            <a:r>
              <a:rPr kumimoji="1" lang="en-US" altLang="ja-JP" sz="800" b="1" dirty="0" err="1" smtClean="0">
                <a:solidFill>
                  <a:srgbClr val="FFF2AF"/>
                </a:solidFill>
                <a:latin typeface="MS PGothic" charset="-128"/>
                <a:ea typeface="MS PGothic" charset="-128"/>
                <a:cs typeface="MS PGothic" charset="-128"/>
              </a:rPr>
              <a:t>Talos</a:t>
            </a:r>
            <a:r>
              <a:rPr kumimoji="1" lang="ja-JP" altLang="en-US" sz="800" b="1" dirty="0" smtClean="0">
                <a:solidFill>
                  <a:srgbClr val="FFF2AF"/>
                </a:solidFill>
                <a:latin typeface="MS PGothic" charset="-128"/>
                <a:ea typeface="MS PGothic" charset="-128"/>
                <a:cs typeface="MS PGothic" charset="-128"/>
              </a:rPr>
              <a:t>チーム</a:t>
            </a:r>
            <a:endParaRPr kumimoji="1" lang="en-US" altLang="ja-JP" sz="800" b="1" dirty="0" smtClean="0">
              <a:solidFill>
                <a:srgbClr val="FFF2AF"/>
              </a:solidFill>
              <a:latin typeface="MS PGothic" charset="-128"/>
              <a:ea typeface="MS PGothic" charset="-128"/>
              <a:cs typeface="MS PGothic" charset="-128"/>
            </a:endParaRPr>
          </a:p>
          <a:p>
            <a:r>
              <a:rPr kumimoji="1" lang="en-US" altLang="ja-JP" sz="800" b="1" dirty="0" smtClean="0">
                <a:solidFill>
                  <a:srgbClr val="FFF2AF"/>
                </a:solidFill>
                <a:latin typeface="MS PGothic" charset="-128"/>
                <a:ea typeface="MS PGothic" charset="-128"/>
                <a:cs typeface="MS PGothic" charset="-128"/>
              </a:rPr>
              <a:t>MS17-010</a:t>
            </a:r>
            <a:r>
              <a:rPr kumimoji="1" lang="ja-JP" altLang="en-US" sz="800" b="1" dirty="0" smtClean="0">
                <a:solidFill>
                  <a:srgbClr val="FFF2AF"/>
                </a:solidFill>
                <a:latin typeface="MS PGothic" charset="-128"/>
                <a:ea typeface="MS PGothic" charset="-128"/>
                <a:cs typeface="MS PGothic" charset="-128"/>
              </a:rPr>
              <a:t>脆弱性への攻撃検知、防止</a:t>
            </a:r>
            <a:r>
              <a:rPr kumimoji="1" lang="ja-JP" altLang="en-US" sz="800" b="1" dirty="0">
                <a:solidFill>
                  <a:srgbClr val="FFF2AF"/>
                </a:solidFill>
                <a:latin typeface="MS PGothic" charset="-128"/>
                <a:ea typeface="MS PGothic" charset="-128"/>
                <a:cs typeface="MS PGothic" charset="-128"/>
              </a:rPr>
              <a:t>可能</a:t>
            </a:r>
          </a:p>
        </p:txBody>
      </p:sp>
      <p:sp>
        <p:nvSpPr>
          <p:cNvPr id="9" name="TextBox 8"/>
          <p:cNvSpPr txBox="1"/>
          <p:nvPr/>
        </p:nvSpPr>
        <p:spPr>
          <a:xfrm>
            <a:off x="6974877" y="1524089"/>
            <a:ext cx="2059055" cy="461665"/>
          </a:xfrm>
          <a:prstGeom prst="rect">
            <a:avLst/>
          </a:prstGeom>
          <a:solidFill>
            <a:srgbClr val="132531"/>
          </a:solidFill>
        </p:spPr>
        <p:txBody>
          <a:bodyPr wrap="square" rtlCol="0">
            <a:spAutoFit/>
          </a:bodyPr>
          <a:lstStyle/>
          <a:p>
            <a:r>
              <a:rPr kumimoji="1" lang="ja-JP" altLang="en-US" sz="800" b="1" dirty="0">
                <a:solidFill>
                  <a:srgbClr val="FFF2AF"/>
                </a:solidFill>
                <a:latin typeface="MS PGothic" charset="-128"/>
                <a:ea typeface="MS PGothic" charset="-128"/>
                <a:cs typeface="MS PGothic" charset="-128"/>
              </a:rPr>
              <a:t>シスコの</a:t>
            </a:r>
            <a:r>
              <a:rPr kumimoji="1" lang="en-US" altLang="ja-JP" sz="800" b="1" dirty="0" err="1">
                <a:solidFill>
                  <a:srgbClr val="FFF2AF"/>
                </a:solidFill>
                <a:latin typeface="MS PGothic" charset="-128"/>
                <a:ea typeface="MS PGothic" charset="-128"/>
                <a:cs typeface="MS PGothic" charset="-128"/>
              </a:rPr>
              <a:t>Talos</a:t>
            </a:r>
            <a:r>
              <a:rPr kumimoji="1" lang="ja-JP" altLang="en-US" sz="800" b="1" dirty="0">
                <a:solidFill>
                  <a:srgbClr val="FFF2AF"/>
                </a:solidFill>
                <a:latin typeface="MS PGothic" charset="-128"/>
                <a:ea typeface="MS PGothic" charset="-128"/>
                <a:cs typeface="MS PGothic" charset="-128"/>
              </a:rPr>
              <a:t>チーム</a:t>
            </a:r>
            <a:endParaRPr kumimoji="1" lang="en-US" altLang="ja-JP" sz="800" b="1" dirty="0">
              <a:solidFill>
                <a:srgbClr val="FFF2AF"/>
              </a:solidFill>
              <a:latin typeface="MS PGothic" charset="-128"/>
              <a:ea typeface="MS PGothic" charset="-128"/>
              <a:cs typeface="MS PGothic" charset="-128"/>
            </a:endParaRPr>
          </a:p>
          <a:p>
            <a:r>
              <a:rPr kumimoji="1" lang="en-US" altLang="ja-JP" sz="800" b="1" dirty="0" smtClean="0">
                <a:solidFill>
                  <a:srgbClr val="FFF2AF"/>
                </a:solidFill>
                <a:latin typeface="MS PGothic" charset="-128"/>
                <a:ea typeface="MS PGothic" charset="-128"/>
                <a:cs typeface="MS PGothic" charset="-128"/>
              </a:rPr>
              <a:t>Double</a:t>
            </a:r>
            <a:r>
              <a:rPr kumimoji="1" lang="ja-JP" altLang="en-US" sz="800" b="1" dirty="0" smtClean="0">
                <a:solidFill>
                  <a:srgbClr val="FFF2AF"/>
                </a:solidFill>
                <a:latin typeface="MS PGothic" charset="-128"/>
                <a:ea typeface="MS PGothic" charset="-128"/>
                <a:cs typeface="MS PGothic" charset="-128"/>
              </a:rPr>
              <a:t> </a:t>
            </a:r>
            <a:r>
              <a:rPr kumimoji="1" lang="en-US" altLang="ja-JP" sz="800" b="1" dirty="0" smtClean="0">
                <a:solidFill>
                  <a:srgbClr val="FFF2AF"/>
                </a:solidFill>
                <a:latin typeface="MS PGothic" charset="-128"/>
                <a:ea typeface="MS PGothic" charset="-128"/>
                <a:cs typeface="MS PGothic" charset="-128"/>
              </a:rPr>
              <a:t>Pulsar</a:t>
            </a:r>
            <a:r>
              <a:rPr kumimoji="1" lang="ja-JP" altLang="en-US" sz="800" b="1" dirty="0" smtClean="0">
                <a:solidFill>
                  <a:srgbClr val="FFF2AF"/>
                </a:solidFill>
                <a:latin typeface="MS PGothic" charset="-128"/>
                <a:ea typeface="MS PGothic" charset="-128"/>
                <a:cs typeface="MS PGothic" charset="-128"/>
              </a:rPr>
              <a:t>と</a:t>
            </a:r>
            <a:r>
              <a:rPr kumimoji="1" lang="en-US" altLang="ja-JP" sz="800" b="1" dirty="0" err="1" smtClean="0">
                <a:solidFill>
                  <a:srgbClr val="FFF2AF"/>
                </a:solidFill>
                <a:latin typeface="MS PGothic" charset="-128"/>
                <a:ea typeface="MS PGothic" charset="-128"/>
                <a:cs typeface="MS PGothic" charset="-128"/>
              </a:rPr>
              <a:t>Eternalblue</a:t>
            </a:r>
            <a:r>
              <a:rPr kumimoji="1" lang="ja-JP" altLang="en-US" sz="800" b="1" dirty="0" smtClean="0">
                <a:solidFill>
                  <a:srgbClr val="FFF2AF"/>
                </a:solidFill>
                <a:latin typeface="MS PGothic" charset="-128"/>
                <a:ea typeface="MS PGothic" charset="-128"/>
                <a:cs typeface="MS PGothic" charset="-128"/>
              </a:rPr>
              <a:t>のシグネチャ </a:t>
            </a:r>
            <a:r>
              <a:rPr kumimoji="1" lang="en-US" altLang="ja-JP" sz="800" b="1" dirty="0" smtClean="0">
                <a:solidFill>
                  <a:srgbClr val="FFF2AF"/>
                </a:solidFill>
                <a:latin typeface="MS PGothic" charset="-128"/>
                <a:ea typeface="MS PGothic" charset="-128"/>
                <a:cs typeface="MS PGothic" charset="-128"/>
              </a:rPr>
              <a:t>#42329, #42332, #42340 </a:t>
            </a:r>
            <a:r>
              <a:rPr kumimoji="1" lang="ja-JP" altLang="en-US" sz="800" b="1" dirty="0" smtClean="0">
                <a:solidFill>
                  <a:srgbClr val="FFF2AF"/>
                </a:solidFill>
                <a:latin typeface="MS PGothic" charset="-128"/>
                <a:ea typeface="MS PGothic" charset="-128"/>
                <a:cs typeface="MS PGothic" charset="-128"/>
              </a:rPr>
              <a:t>をリリース。</a:t>
            </a:r>
            <a:endParaRPr kumimoji="1" lang="en-US" altLang="ja-JP" sz="800" b="1" dirty="0" smtClean="0">
              <a:solidFill>
                <a:srgbClr val="FFF2AF"/>
              </a:solidFill>
              <a:latin typeface="MS PGothic" charset="-128"/>
              <a:ea typeface="MS PGothic" charset="-128"/>
              <a:cs typeface="MS PGothic" charset="-128"/>
            </a:endParaRPr>
          </a:p>
        </p:txBody>
      </p:sp>
      <p:sp>
        <p:nvSpPr>
          <p:cNvPr id="10" name="TextBox 9"/>
          <p:cNvSpPr txBox="1"/>
          <p:nvPr/>
        </p:nvSpPr>
        <p:spPr>
          <a:xfrm>
            <a:off x="7311816" y="3624845"/>
            <a:ext cx="1660734" cy="707886"/>
          </a:xfrm>
          <a:prstGeom prst="rect">
            <a:avLst/>
          </a:prstGeom>
          <a:solidFill>
            <a:srgbClr val="122C3F"/>
          </a:solidFill>
        </p:spPr>
        <p:txBody>
          <a:bodyPr wrap="square" rtlCol="0">
            <a:spAutoFit/>
          </a:bodyPr>
          <a:lstStyle/>
          <a:p>
            <a:r>
              <a:rPr kumimoji="1" lang="en-US" altLang="ja-JP" sz="800" b="1" dirty="0">
                <a:solidFill>
                  <a:srgbClr val="FFF2AF"/>
                </a:solidFill>
                <a:latin typeface="MS PGothic" charset="-128"/>
                <a:ea typeface="MS PGothic" charset="-128"/>
                <a:cs typeface="MS PGothic" charset="-128"/>
              </a:rPr>
              <a:t>Cisco</a:t>
            </a:r>
            <a:r>
              <a:rPr kumimoji="1" lang="ja-JP" altLang="en-US" sz="800" b="1" dirty="0">
                <a:solidFill>
                  <a:srgbClr val="FFF2AF"/>
                </a:solidFill>
                <a:latin typeface="MS PGothic" charset="-128"/>
                <a:ea typeface="MS PGothic" charset="-128"/>
                <a:cs typeface="MS PGothic" charset="-128"/>
              </a:rPr>
              <a:t> </a:t>
            </a:r>
            <a:r>
              <a:rPr kumimoji="1" lang="en-US" altLang="ja-JP" sz="800" b="1" dirty="0">
                <a:solidFill>
                  <a:srgbClr val="FFF2AF"/>
                </a:solidFill>
                <a:latin typeface="MS PGothic" charset="-128"/>
                <a:ea typeface="MS PGothic" charset="-128"/>
                <a:cs typeface="MS PGothic" charset="-128"/>
              </a:rPr>
              <a:t>Investigate </a:t>
            </a:r>
            <a:r>
              <a:rPr kumimoji="1" lang="ja-JP" altLang="en-US" sz="800" b="1" dirty="0" smtClean="0">
                <a:solidFill>
                  <a:srgbClr val="FFF2AF"/>
                </a:solidFill>
                <a:latin typeface="MS PGothic" charset="-128"/>
                <a:ea typeface="MS PGothic" charset="-128"/>
                <a:cs typeface="MS PGothic" charset="-128"/>
              </a:rPr>
              <a:t>にて「</a:t>
            </a:r>
            <a:r>
              <a:rPr kumimoji="1" lang="en-US" altLang="ja-JP" sz="800" b="1" dirty="0" err="1" smtClean="0">
                <a:solidFill>
                  <a:srgbClr val="FFF2AF"/>
                </a:solidFill>
                <a:latin typeface="MS PGothic" charset="-128"/>
                <a:ea typeface="MS PGothic" charset="-128"/>
                <a:cs typeface="MS PGothic" charset="-128"/>
              </a:rPr>
              <a:t>WannaCry</a:t>
            </a:r>
            <a:r>
              <a:rPr kumimoji="1" lang="ja-JP" altLang="en-US" sz="800" b="1" dirty="0" smtClean="0">
                <a:solidFill>
                  <a:srgbClr val="FFF2AF"/>
                </a:solidFill>
                <a:latin typeface="MS PGothic" charset="-128"/>
                <a:ea typeface="MS PGothic" charset="-128"/>
                <a:cs typeface="MS PGothic" charset="-128"/>
              </a:rPr>
              <a:t>」の攻撃開始を検出</a:t>
            </a:r>
            <a:endParaRPr kumimoji="1" lang="en-US" altLang="ja-JP" sz="800" b="1" dirty="0" smtClean="0">
              <a:solidFill>
                <a:srgbClr val="FFF2AF"/>
              </a:solidFill>
              <a:latin typeface="MS PGothic" charset="-128"/>
              <a:ea typeface="MS PGothic" charset="-128"/>
              <a:cs typeface="MS PGothic" charset="-128"/>
            </a:endParaRPr>
          </a:p>
          <a:p>
            <a:endParaRPr kumimoji="1" lang="en-US" altLang="ja-JP" sz="800" b="1" dirty="0">
              <a:solidFill>
                <a:srgbClr val="FFF2AF"/>
              </a:solidFill>
              <a:latin typeface="MS PGothic" charset="-128"/>
              <a:ea typeface="MS PGothic" charset="-128"/>
              <a:cs typeface="MS PGothic" charset="-128"/>
            </a:endParaRPr>
          </a:p>
          <a:p>
            <a:endParaRPr kumimoji="1" lang="en-US" altLang="ja-JP" sz="800" b="1" dirty="0" smtClean="0">
              <a:solidFill>
                <a:srgbClr val="FFF2AF"/>
              </a:solidFill>
              <a:latin typeface="MS PGothic" charset="-128"/>
              <a:ea typeface="MS PGothic" charset="-128"/>
              <a:cs typeface="MS PGothic" charset="-128"/>
            </a:endParaRPr>
          </a:p>
          <a:p>
            <a:endParaRPr kumimoji="1" lang="en-US" altLang="ja-JP" sz="800" b="1" dirty="0" smtClean="0">
              <a:solidFill>
                <a:srgbClr val="FFF2AF"/>
              </a:solidFill>
              <a:latin typeface="MS PGothic" charset="-128"/>
              <a:ea typeface="MS PGothic" charset="-128"/>
              <a:cs typeface="MS PGothic" charset="-128"/>
            </a:endParaRPr>
          </a:p>
        </p:txBody>
      </p:sp>
      <p:sp>
        <p:nvSpPr>
          <p:cNvPr id="11" name="TextBox 10"/>
          <p:cNvSpPr txBox="1"/>
          <p:nvPr/>
        </p:nvSpPr>
        <p:spPr>
          <a:xfrm>
            <a:off x="5529602" y="3624846"/>
            <a:ext cx="1610764" cy="523220"/>
          </a:xfrm>
          <a:prstGeom prst="rect">
            <a:avLst/>
          </a:prstGeom>
          <a:solidFill>
            <a:srgbClr val="122C3F"/>
          </a:solidFill>
        </p:spPr>
        <p:txBody>
          <a:bodyPr wrap="square" rtlCol="0">
            <a:spAutoFit/>
          </a:bodyPr>
          <a:lstStyle/>
          <a:p>
            <a:r>
              <a:rPr kumimoji="1" lang="en-US" altLang="ja-JP" sz="700" b="1" dirty="0" smtClean="0">
                <a:solidFill>
                  <a:srgbClr val="FFF2AF"/>
                </a:solidFill>
                <a:latin typeface="MS PGothic" charset="-128"/>
                <a:ea typeface="MS PGothic" charset="-128"/>
                <a:cs typeface="MS PGothic" charset="-128"/>
              </a:rPr>
              <a:t>Cisco</a:t>
            </a:r>
            <a:r>
              <a:rPr kumimoji="1" lang="ja-JP" altLang="en-US" sz="700" b="1" dirty="0" smtClean="0">
                <a:solidFill>
                  <a:srgbClr val="FFF2AF"/>
                </a:solidFill>
                <a:latin typeface="MS PGothic" charset="-128"/>
                <a:ea typeface="MS PGothic" charset="-128"/>
                <a:cs typeface="MS PGothic" charset="-128"/>
              </a:rPr>
              <a:t> </a:t>
            </a:r>
            <a:r>
              <a:rPr kumimoji="1" lang="en-US" altLang="ja-JP" sz="700" b="1" dirty="0" smtClean="0">
                <a:solidFill>
                  <a:srgbClr val="FFF2AF"/>
                </a:solidFill>
                <a:latin typeface="MS PGothic" charset="-128"/>
                <a:ea typeface="MS PGothic" charset="-128"/>
                <a:cs typeface="MS PGothic" charset="-128"/>
              </a:rPr>
              <a:t>Umbrella</a:t>
            </a:r>
            <a:r>
              <a:rPr kumimoji="1" lang="ja-JP" altLang="en-US" sz="700" b="1" dirty="0" smtClean="0">
                <a:solidFill>
                  <a:srgbClr val="FFF2AF"/>
                </a:solidFill>
                <a:latin typeface="MS PGothic" charset="-128"/>
                <a:ea typeface="MS PGothic" charset="-128"/>
                <a:cs typeface="MS PGothic" charset="-128"/>
              </a:rPr>
              <a:t> にて、</a:t>
            </a:r>
            <a:r>
              <a:rPr kumimoji="1" lang="en-US" altLang="ja-JP" sz="700" b="1" dirty="0" err="1" smtClean="0">
                <a:solidFill>
                  <a:srgbClr val="FFF2AF"/>
                </a:solidFill>
                <a:latin typeface="MS PGothic" charset="-128"/>
                <a:ea typeface="MS PGothic" charset="-128"/>
                <a:cs typeface="MS PGothic" charset="-128"/>
              </a:rPr>
              <a:t>WannaCry</a:t>
            </a:r>
            <a:endParaRPr kumimoji="1" lang="en-US" altLang="ja-JP" sz="700" b="1" dirty="0" smtClean="0">
              <a:solidFill>
                <a:srgbClr val="FFF2AF"/>
              </a:solidFill>
              <a:latin typeface="MS PGothic" charset="-128"/>
              <a:ea typeface="MS PGothic" charset="-128"/>
              <a:cs typeface="MS PGothic" charset="-128"/>
            </a:endParaRPr>
          </a:p>
          <a:p>
            <a:r>
              <a:rPr kumimoji="1" lang="ja-JP" altLang="en-US" sz="700" b="1" dirty="0" smtClean="0">
                <a:solidFill>
                  <a:srgbClr val="FFF2AF"/>
                </a:solidFill>
                <a:latin typeface="MS PGothic" charset="-128"/>
                <a:ea typeface="MS PGothic" charset="-128"/>
                <a:cs typeface="MS PGothic" charset="-128"/>
              </a:rPr>
              <a:t>拡散</a:t>
            </a:r>
            <a:r>
              <a:rPr kumimoji="1" lang="ja-JP" altLang="en-US" sz="700" b="1" dirty="0">
                <a:solidFill>
                  <a:srgbClr val="FFF2AF"/>
                </a:solidFill>
                <a:latin typeface="MS PGothic" charset="-128"/>
                <a:ea typeface="MS PGothic" charset="-128"/>
                <a:cs typeface="MS PGothic" charset="-128"/>
              </a:rPr>
              <a:t>・関連ドメインの自動</a:t>
            </a:r>
            <a:r>
              <a:rPr kumimoji="1" lang="ja-JP" altLang="en-US" sz="700" b="1" dirty="0" smtClean="0">
                <a:solidFill>
                  <a:srgbClr val="FFF2AF"/>
                </a:solidFill>
                <a:latin typeface="MS PGothic" charset="-128"/>
                <a:ea typeface="MS PGothic" charset="-128"/>
                <a:cs typeface="MS PGothic" charset="-128"/>
              </a:rPr>
              <a:t>識別。</a:t>
            </a:r>
            <a:endParaRPr kumimoji="1" lang="ja-JP" altLang="en-US" sz="700" b="1" dirty="0">
              <a:solidFill>
                <a:srgbClr val="FFF2AF"/>
              </a:solidFill>
              <a:latin typeface="MS PGothic" charset="-128"/>
              <a:ea typeface="MS PGothic" charset="-128"/>
              <a:cs typeface="MS PGothic" charset="-128"/>
            </a:endParaRPr>
          </a:p>
          <a:p>
            <a:r>
              <a:rPr kumimoji="1" lang="ja-JP" altLang="en-US" sz="700" b="1" dirty="0" smtClean="0">
                <a:solidFill>
                  <a:srgbClr val="FFF2AF"/>
                </a:solidFill>
                <a:latin typeface="MS PGothic" charset="-128"/>
                <a:ea typeface="MS PGothic" charset="-128"/>
                <a:cs typeface="MS PGothic" charset="-128"/>
              </a:rPr>
              <a:t>ランサムウェアやワームの拡散を抑止。</a:t>
            </a:r>
            <a:endParaRPr kumimoji="1" lang="en-US" altLang="ja-JP" sz="700" b="1" dirty="0" smtClean="0">
              <a:solidFill>
                <a:srgbClr val="FFF2AF"/>
              </a:solidFill>
              <a:latin typeface="MS PGothic" charset="-128"/>
              <a:ea typeface="MS PGothic" charset="-128"/>
              <a:cs typeface="MS PGothic" charset="-128"/>
            </a:endParaRPr>
          </a:p>
          <a:p>
            <a:endParaRPr kumimoji="1" lang="en-US" altLang="ja-JP" sz="700" b="1" dirty="0" smtClean="0">
              <a:solidFill>
                <a:srgbClr val="FFF2AF"/>
              </a:solidFill>
              <a:latin typeface="MS PGothic" charset="-128"/>
              <a:ea typeface="MS PGothic" charset="-128"/>
              <a:cs typeface="MS PGothic" charset="-128"/>
            </a:endParaRPr>
          </a:p>
        </p:txBody>
      </p:sp>
      <p:sp>
        <p:nvSpPr>
          <p:cNvPr id="13" name="TextBox 12"/>
          <p:cNvSpPr txBox="1"/>
          <p:nvPr/>
        </p:nvSpPr>
        <p:spPr>
          <a:xfrm>
            <a:off x="3763507" y="3635829"/>
            <a:ext cx="1782214" cy="830997"/>
          </a:xfrm>
          <a:prstGeom prst="rect">
            <a:avLst/>
          </a:prstGeom>
          <a:solidFill>
            <a:srgbClr val="122C3F"/>
          </a:solidFill>
        </p:spPr>
        <p:txBody>
          <a:bodyPr wrap="square" rtlCol="0">
            <a:spAutoFit/>
          </a:bodyPr>
          <a:lstStyle/>
          <a:p>
            <a:r>
              <a:rPr kumimoji="1" lang="ja-JP" altLang="en-US" sz="800" dirty="0" smtClean="0">
                <a:solidFill>
                  <a:srgbClr val="FFF2AF"/>
                </a:solidFill>
                <a:latin typeface="MS PGothic" charset="-128"/>
                <a:ea typeface="MS PGothic" charset="-128"/>
                <a:cs typeface="MS PGothic" charset="-128"/>
              </a:rPr>
              <a:t>最初のサンプルが見られてから約</a:t>
            </a:r>
            <a:r>
              <a:rPr kumimoji="1" lang="en-US" altLang="ja-JP" sz="800" dirty="0" smtClean="0">
                <a:solidFill>
                  <a:srgbClr val="FFF2AF"/>
                </a:solidFill>
                <a:latin typeface="MS PGothic" charset="-128"/>
                <a:ea typeface="MS PGothic" charset="-128"/>
                <a:cs typeface="MS PGothic" charset="-128"/>
              </a:rPr>
              <a:t>60</a:t>
            </a:r>
            <a:r>
              <a:rPr kumimoji="1" lang="ja-JP" altLang="en-US" sz="800" dirty="0" smtClean="0">
                <a:solidFill>
                  <a:srgbClr val="FFF2AF"/>
                </a:solidFill>
                <a:latin typeface="MS PGothic" charset="-128"/>
                <a:ea typeface="MS PGothic" charset="-128"/>
                <a:cs typeface="MS PGothic" charset="-128"/>
              </a:rPr>
              <a:t>分以内に、</a:t>
            </a:r>
            <a:r>
              <a:rPr kumimoji="1" lang="en-US" altLang="ja-JP" sz="800" dirty="0" smtClean="0">
                <a:solidFill>
                  <a:srgbClr val="FFF2AF"/>
                </a:solidFill>
                <a:latin typeface="MS PGothic" charset="-128"/>
                <a:ea typeface="MS PGothic" charset="-128"/>
                <a:cs typeface="MS PGothic" charset="-128"/>
              </a:rPr>
              <a:t>Cisco</a:t>
            </a:r>
            <a:r>
              <a:rPr kumimoji="1" lang="ja-JP" altLang="en-US" sz="800" dirty="0" smtClean="0">
                <a:solidFill>
                  <a:srgbClr val="FFF2AF"/>
                </a:solidFill>
                <a:latin typeface="MS PGothic" charset="-128"/>
                <a:ea typeface="MS PGothic" charset="-128"/>
                <a:cs typeface="MS PGothic" charset="-128"/>
              </a:rPr>
              <a:t> </a:t>
            </a:r>
            <a:r>
              <a:rPr kumimoji="1" lang="en-US" altLang="ja-JP" sz="800" dirty="0" smtClean="0">
                <a:solidFill>
                  <a:srgbClr val="FFF2AF"/>
                </a:solidFill>
                <a:latin typeface="MS PGothic" charset="-128"/>
                <a:ea typeface="MS PGothic" charset="-128"/>
                <a:cs typeface="MS PGothic" charset="-128"/>
              </a:rPr>
              <a:t>AMP</a:t>
            </a:r>
            <a:r>
              <a:rPr kumimoji="1" lang="ja-JP" altLang="en-US" sz="800" dirty="0" smtClean="0">
                <a:solidFill>
                  <a:srgbClr val="FFF2AF"/>
                </a:solidFill>
                <a:latin typeface="MS PGothic" charset="-128"/>
                <a:ea typeface="MS PGothic" charset="-128"/>
                <a:cs typeface="MS PGothic" charset="-128"/>
              </a:rPr>
              <a:t>はランサムウェアを検知。</a:t>
            </a:r>
            <a:endParaRPr kumimoji="1" lang="en-US" altLang="ja-JP" sz="800" dirty="0" smtClean="0">
              <a:solidFill>
                <a:srgbClr val="FFF2AF"/>
              </a:solidFill>
              <a:latin typeface="MS PGothic" charset="-128"/>
              <a:ea typeface="MS PGothic" charset="-128"/>
              <a:cs typeface="MS PGothic" charset="-128"/>
            </a:endParaRPr>
          </a:p>
          <a:p>
            <a:r>
              <a:rPr kumimoji="1" lang="en-US" altLang="ja-JP" sz="800" dirty="0" smtClean="0">
                <a:solidFill>
                  <a:srgbClr val="FFF2AF"/>
                </a:solidFill>
                <a:latin typeface="MS PGothic" charset="-128"/>
                <a:ea typeface="MS PGothic" charset="-128"/>
                <a:cs typeface="MS PGothic" charset="-128"/>
              </a:rPr>
              <a:t>Cisco</a:t>
            </a:r>
            <a:r>
              <a:rPr kumimoji="1" lang="ja-JP" altLang="en-US" sz="800" dirty="0" smtClean="0">
                <a:solidFill>
                  <a:srgbClr val="FFF2AF"/>
                </a:solidFill>
                <a:latin typeface="MS PGothic" charset="-128"/>
                <a:ea typeface="MS PGothic" charset="-128"/>
                <a:cs typeface="MS PGothic" charset="-128"/>
              </a:rPr>
              <a:t> </a:t>
            </a:r>
            <a:r>
              <a:rPr kumimoji="1" lang="en-US" altLang="ja-JP" sz="800" dirty="0" smtClean="0">
                <a:solidFill>
                  <a:srgbClr val="FFF2AF"/>
                </a:solidFill>
                <a:latin typeface="MS PGothic" charset="-128"/>
                <a:ea typeface="MS PGothic" charset="-128"/>
                <a:cs typeface="MS PGothic" charset="-128"/>
              </a:rPr>
              <a:t>AMP</a:t>
            </a:r>
            <a:r>
              <a:rPr kumimoji="1" lang="ja-JP" altLang="en-US" sz="800" dirty="0" smtClean="0">
                <a:solidFill>
                  <a:srgbClr val="FFF2AF"/>
                </a:solidFill>
                <a:latin typeface="MS PGothic" charset="-128"/>
                <a:ea typeface="MS PGothic" charset="-128"/>
                <a:cs typeface="MS PGothic" charset="-128"/>
              </a:rPr>
              <a:t>にて、エンドポイント、メール、ウェブゲートウェイ、ネットワーク・セキュリティにおいて検知、ブロック。</a:t>
            </a:r>
            <a:endParaRPr kumimoji="1" lang="en-US" altLang="ja-JP" sz="800" dirty="0" smtClean="0">
              <a:solidFill>
                <a:srgbClr val="FFF2AF"/>
              </a:solidFill>
              <a:latin typeface="MS PGothic" charset="-128"/>
              <a:ea typeface="MS PGothic" charset="-128"/>
              <a:cs typeface="MS PGothic" charset="-128"/>
            </a:endParaRPr>
          </a:p>
        </p:txBody>
      </p:sp>
      <p:sp>
        <p:nvSpPr>
          <p:cNvPr id="14" name="TextBox 13"/>
          <p:cNvSpPr txBox="1"/>
          <p:nvPr/>
        </p:nvSpPr>
        <p:spPr>
          <a:xfrm>
            <a:off x="2114031" y="3635830"/>
            <a:ext cx="1649476" cy="461665"/>
          </a:xfrm>
          <a:prstGeom prst="rect">
            <a:avLst/>
          </a:prstGeom>
          <a:solidFill>
            <a:srgbClr val="122C3F"/>
          </a:solidFill>
        </p:spPr>
        <p:txBody>
          <a:bodyPr wrap="square" rtlCol="0">
            <a:spAutoFit/>
          </a:bodyPr>
          <a:lstStyle/>
          <a:p>
            <a:r>
              <a:rPr kumimoji="1" lang="en-US" altLang="ja-JP" sz="800" dirty="0" smtClean="0">
                <a:solidFill>
                  <a:srgbClr val="FFF2AF"/>
                </a:solidFill>
                <a:latin typeface="MS PGothic" charset="-128"/>
                <a:ea typeface="MS PGothic" charset="-128"/>
                <a:cs typeface="MS PGothic" charset="-128"/>
              </a:rPr>
              <a:t>Cisco</a:t>
            </a:r>
            <a:r>
              <a:rPr kumimoji="1" lang="ja-JP" altLang="en-US" sz="800" dirty="0" smtClean="0">
                <a:solidFill>
                  <a:srgbClr val="FFF2AF"/>
                </a:solidFill>
                <a:latin typeface="MS PGothic" charset="-128"/>
                <a:ea typeface="MS PGothic" charset="-128"/>
                <a:cs typeface="MS PGothic" charset="-128"/>
              </a:rPr>
              <a:t> </a:t>
            </a:r>
            <a:r>
              <a:rPr kumimoji="1" lang="en-US" altLang="ja-JP" sz="800" dirty="0" smtClean="0">
                <a:solidFill>
                  <a:srgbClr val="FFF2AF"/>
                </a:solidFill>
                <a:latin typeface="MS PGothic" charset="-128"/>
                <a:ea typeface="MS PGothic" charset="-128"/>
                <a:cs typeface="MS PGothic" charset="-128"/>
              </a:rPr>
              <a:t>Umbrella</a:t>
            </a:r>
            <a:r>
              <a:rPr kumimoji="1" lang="ja-JP" altLang="en-US" sz="800" dirty="0" smtClean="0">
                <a:solidFill>
                  <a:srgbClr val="FFF2AF"/>
                </a:solidFill>
                <a:latin typeface="MS PGothic" charset="-128"/>
                <a:ea typeface="MS PGothic" charset="-128"/>
                <a:cs typeface="MS PGothic" charset="-128"/>
              </a:rPr>
              <a:t>は、</a:t>
            </a:r>
            <a:r>
              <a:rPr kumimoji="1" lang="en-US" altLang="ja-JP" sz="800" dirty="0" err="1">
                <a:solidFill>
                  <a:srgbClr val="FFF2AF"/>
                </a:solidFill>
                <a:latin typeface="MS PGothic" charset="-128"/>
                <a:ea typeface="MS PGothic" charset="-128"/>
                <a:cs typeface="MS PGothic" charset="-128"/>
              </a:rPr>
              <a:t>WannaCry</a:t>
            </a:r>
            <a:endParaRPr kumimoji="1" lang="en-US" altLang="ja-JP" sz="800" dirty="0">
              <a:solidFill>
                <a:srgbClr val="FFF2AF"/>
              </a:solidFill>
              <a:latin typeface="MS PGothic" charset="-128"/>
              <a:ea typeface="MS PGothic" charset="-128"/>
              <a:cs typeface="MS PGothic" charset="-128"/>
            </a:endParaRPr>
          </a:p>
          <a:p>
            <a:r>
              <a:rPr kumimoji="1" lang="ja-JP" altLang="en-US" sz="800" dirty="0">
                <a:solidFill>
                  <a:srgbClr val="FFF2AF"/>
                </a:solidFill>
                <a:latin typeface="MS PGothic" charset="-128"/>
                <a:ea typeface="MS PGothic" charset="-128"/>
                <a:cs typeface="MS PGothic" charset="-128"/>
              </a:rPr>
              <a:t>関連</a:t>
            </a:r>
            <a:r>
              <a:rPr kumimoji="1" lang="ja-JP" altLang="en-US" sz="800" dirty="0" smtClean="0">
                <a:solidFill>
                  <a:srgbClr val="FFF2AF"/>
                </a:solidFill>
                <a:latin typeface="MS PGothic" charset="-128"/>
                <a:ea typeface="MS PGothic" charset="-128"/>
                <a:cs typeface="MS PGothic" charset="-128"/>
              </a:rPr>
              <a:t>ドメインを遮断。</a:t>
            </a:r>
            <a:endParaRPr kumimoji="1" lang="en-US" altLang="ja-JP" sz="800" dirty="0" smtClean="0">
              <a:solidFill>
                <a:srgbClr val="FFF2AF"/>
              </a:solidFill>
              <a:latin typeface="MS PGothic" charset="-128"/>
              <a:ea typeface="MS PGothic" charset="-128"/>
              <a:cs typeface="MS PGothic" charset="-128"/>
            </a:endParaRPr>
          </a:p>
          <a:p>
            <a:endParaRPr kumimoji="1" lang="ja-JP" altLang="en-US" sz="800" dirty="0">
              <a:solidFill>
                <a:srgbClr val="FFF2AF"/>
              </a:solidFill>
              <a:latin typeface="MS PGothic" charset="-128"/>
              <a:ea typeface="MS PGothic" charset="-128"/>
              <a:cs typeface="MS PGothic" charset="-128"/>
            </a:endParaRPr>
          </a:p>
        </p:txBody>
      </p:sp>
      <p:sp>
        <p:nvSpPr>
          <p:cNvPr id="15" name="TextBox 14"/>
          <p:cNvSpPr txBox="1"/>
          <p:nvPr/>
        </p:nvSpPr>
        <p:spPr>
          <a:xfrm>
            <a:off x="463550" y="3452956"/>
            <a:ext cx="1533862" cy="738664"/>
          </a:xfrm>
          <a:prstGeom prst="rect">
            <a:avLst/>
          </a:prstGeom>
          <a:solidFill>
            <a:srgbClr val="132531"/>
          </a:solidFill>
        </p:spPr>
        <p:txBody>
          <a:bodyPr wrap="square" rtlCol="0">
            <a:spAutoFit/>
          </a:bodyPr>
          <a:lstStyle/>
          <a:p>
            <a:r>
              <a:rPr kumimoji="1" lang="ja-JP" altLang="en-US" sz="700" dirty="0" smtClean="0">
                <a:solidFill>
                  <a:srgbClr val="FFF2AF"/>
                </a:solidFill>
                <a:latin typeface="MS PGothic" charset="-128"/>
                <a:ea typeface="MS PGothic" charset="-128"/>
                <a:cs typeface="MS PGothic" charset="-128"/>
              </a:rPr>
              <a:t>数百名のワールドクラスの研究者を世界中に抱えて、インテリジェンスのグローバル・ネットワークとデータ・ソースを活かし、シスコは、お客様を「</a:t>
            </a:r>
            <a:r>
              <a:rPr kumimoji="1" lang="en-US" altLang="ja-JP" sz="700" dirty="0" err="1" smtClean="0">
                <a:solidFill>
                  <a:srgbClr val="FFF2AF"/>
                </a:solidFill>
                <a:latin typeface="MS PGothic" charset="-128"/>
                <a:ea typeface="MS PGothic" charset="-128"/>
                <a:cs typeface="MS PGothic" charset="-128"/>
              </a:rPr>
              <a:t>WannaCry</a:t>
            </a:r>
            <a:r>
              <a:rPr kumimoji="1" lang="ja-JP" altLang="en-US" sz="700" dirty="0" smtClean="0">
                <a:solidFill>
                  <a:srgbClr val="FFF2AF"/>
                </a:solidFill>
                <a:latin typeface="MS PGothic" charset="-128"/>
                <a:ea typeface="MS PGothic" charset="-128"/>
                <a:cs typeface="MS PGothic" charset="-128"/>
              </a:rPr>
              <a:t>」および他の新しい脅威を監視、研究、防御しています。</a:t>
            </a:r>
            <a:endParaRPr kumimoji="1" lang="en-US" altLang="ja-JP" sz="700" dirty="0" smtClean="0">
              <a:solidFill>
                <a:srgbClr val="FFF2AF"/>
              </a:solidFill>
              <a:latin typeface="MS PGothic" charset="-128"/>
              <a:ea typeface="MS PGothic" charset="-128"/>
              <a:cs typeface="MS PGothic" charset="-128"/>
            </a:endParaRPr>
          </a:p>
        </p:txBody>
      </p:sp>
      <p:sp>
        <p:nvSpPr>
          <p:cNvPr id="16" name="TextBox 15"/>
          <p:cNvSpPr txBox="1"/>
          <p:nvPr/>
        </p:nvSpPr>
        <p:spPr>
          <a:xfrm>
            <a:off x="463550" y="325463"/>
            <a:ext cx="7204794" cy="707886"/>
          </a:xfrm>
          <a:prstGeom prst="rect">
            <a:avLst/>
          </a:prstGeom>
          <a:solidFill>
            <a:srgbClr val="122C3F"/>
          </a:solidFill>
        </p:spPr>
        <p:txBody>
          <a:bodyPr wrap="square" rtlCol="0">
            <a:spAutoFit/>
          </a:bodyPr>
          <a:lstStyle/>
          <a:p>
            <a:r>
              <a:rPr kumimoji="1" lang="ja-JP" altLang="en-US" sz="2000" dirty="0" smtClean="0">
                <a:solidFill>
                  <a:schemeClr val="bg2">
                    <a:lumMod val="60000"/>
                    <a:lumOff val="40000"/>
                  </a:schemeClr>
                </a:solidFill>
                <a:latin typeface="MS PGothic" charset="-128"/>
                <a:ea typeface="MS PGothic" charset="-128"/>
                <a:cs typeface="MS PGothic" charset="-128"/>
              </a:rPr>
              <a:t>「</a:t>
            </a:r>
            <a:r>
              <a:rPr kumimoji="1" lang="en-US" altLang="ja-JP" sz="2000" dirty="0" err="1" smtClean="0">
                <a:solidFill>
                  <a:schemeClr val="bg2">
                    <a:lumMod val="60000"/>
                    <a:lumOff val="40000"/>
                  </a:schemeClr>
                </a:solidFill>
                <a:latin typeface="MS PGothic" charset="-128"/>
                <a:ea typeface="MS PGothic" charset="-128"/>
                <a:cs typeface="MS PGothic" charset="-128"/>
              </a:rPr>
              <a:t>WannaCry</a:t>
            </a:r>
            <a:r>
              <a:rPr kumimoji="1" lang="ja-JP" altLang="en-US" sz="2000" dirty="0" smtClean="0">
                <a:solidFill>
                  <a:schemeClr val="bg2">
                    <a:lumMod val="60000"/>
                    <a:lumOff val="40000"/>
                  </a:schemeClr>
                </a:solidFill>
                <a:latin typeface="MS PGothic" charset="-128"/>
                <a:ea typeface="MS PGothic" charset="-128"/>
                <a:cs typeface="MS PGothic" charset="-128"/>
              </a:rPr>
              <a:t>」に関するランサムウェア防御のタイムラインと、</a:t>
            </a:r>
            <a:endParaRPr kumimoji="1" lang="en-US" altLang="ja-JP" sz="2000" dirty="0" smtClean="0">
              <a:solidFill>
                <a:schemeClr val="bg2">
                  <a:lumMod val="60000"/>
                  <a:lumOff val="40000"/>
                </a:schemeClr>
              </a:solidFill>
              <a:latin typeface="MS PGothic" charset="-128"/>
              <a:ea typeface="MS PGothic" charset="-128"/>
              <a:cs typeface="MS PGothic" charset="-128"/>
            </a:endParaRPr>
          </a:p>
          <a:p>
            <a:r>
              <a:rPr kumimoji="1" lang="ja-JP" altLang="en-US" sz="2000" dirty="0" smtClean="0">
                <a:solidFill>
                  <a:schemeClr val="bg2">
                    <a:lumMod val="60000"/>
                    <a:lumOff val="40000"/>
                  </a:schemeClr>
                </a:solidFill>
                <a:latin typeface="MS PGothic" charset="-128"/>
                <a:ea typeface="MS PGothic" charset="-128"/>
                <a:cs typeface="MS PGothic" charset="-128"/>
              </a:rPr>
              <a:t>世界最強の</a:t>
            </a:r>
            <a:r>
              <a:rPr kumimoji="1" lang="ja-JP" altLang="en-US" sz="2000" dirty="0" smtClean="0">
                <a:solidFill>
                  <a:schemeClr val="bg2">
                    <a:lumMod val="60000"/>
                    <a:lumOff val="40000"/>
                  </a:schemeClr>
                </a:solidFill>
                <a:latin typeface="MS PGothic" charset="-128"/>
                <a:ea typeface="MS PGothic" charset="-128"/>
                <a:cs typeface="MS PGothic" charset="-128"/>
              </a:rPr>
              <a:t>セキュリティ</a:t>
            </a:r>
            <a:r>
              <a:rPr kumimoji="1" lang="en-US" altLang="ja-JP" sz="2000" dirty="0" smtClean="0">
                <a:solidFill>
                  <a:schemeClr val="bg2">
                    <a:lumMod val="60000"/>
                    <a:lumOff val="40000"/>
                  </a:schemeClr>
                </a:solidFill>
                <a:latin typeface="MS PGothic" charset="-128"/>
                <a:ea typeface="MS PGothic" charset="-128"/>
                <a:cs typeface="MS PGothic" charset="-128"/>
              </a:rPr>
              <a:t> </a:t>
            </a:r>
            <a:r>
              <a:rPr kumimoji="1" lang="ja-JP" altLang="en-US" sz="2000" dirty="0" smtClean="0">
                <a:solidFill>
                  <a:schemeClr val="bg2">
                    <a:lumMod val="60000"/>
                    <a:lumOff val="40000"/>
                  </a:schemeClr>
                </a:solidFill>
                <a:latin typeface="MS PGothic" charset="-128"/>
                <a:ea typeface="MS PGothic" charset="-128"/>
                <a:cs typeface="MS PGothic" charset="-128"/>
              </a:rPr>
              <a:t>インテリジェンス</a:t>
            </a:r>
            <a:r>
              <a:rPr kumimoji="1" lang="ja-JP" altLang="en-US" sz="2000" dirty="0" smtClean="0">
                <a:solidFill>
                  <a:schemeClr val="bg2">
                    <a:lumMod val="60000"/>
                    <a:lumOff val="40000"/>
                  </a:schemeClr>
                </a:solidFill>
                <a:latin typeface="MS PGothic" charset="-128"/>
                <a:ea typeface="MS PGothic" charset="-128"/>
                <a:cs typeface="MS PGothic" charset="-128"/>
              </a:rPr>
              <a:t>　”</a:t>
            </a:r>
            <a:r>
              <a:rPr kumimoji="1" lang="en-US" altLang="ja-JP" sz="2000" dirty="0" err="1" smtClean="0">
                <a:solidFill>
                  <a:schemeClr val="bg2">
                    <a:lumMod val="60000"/>
                    <a:lumOff val="40000"/>
                  </a:schemeClr>
                </a:solidFill>
                <a:latin typeface="MS PGothic" charset="-128"/>
                <a:ea typeface="MS PGothic" charset="-128"/>
                <a:cs typeface="MS PGothic" charset="-128"/>
              </a:rPr>
              <a:t>Talos</a:t>
            </a:r>
            <a:r>
              <a:rPr kumimoji="1" lang="ja-JP" altLang="en-US" sz="2000" dirty="0" smtClean="0">
                <a:solidFill>
                  <a:schemeClr val="bg2">
                    <a:lumMod val="60000"/>
                    <a:lumOff val="40000"/>
                  </a:schemeClr>
                </a:solidFill>
                <a:latin typeface="MS PGothic" charset="-128"/>
                <a:ea typeface="MS PGothic" charset="-128"/>
                <a:cs typeface="MS PGothic" charset="-128"/>
              </a:rPr>
              <a:t>”の対応</a:t>
            </a:r>
            <a:endParaRPr kumimoji="1" lang="en-US" altLang="ja-JP" sz="2000" dirty="0" smtClean="0">
              <a:solidFill>
                <a:schemeClr val="bg2">
                  <a:lumMod val="60000"/>
                  <a:lumOff val="40000"/>
                </a:schemeClr>
              </a:solidFill>
              <a:latin typeface="MS PGothic" charset="-128"/>
              <a:ea typeface="MS PGothic" charset="-128"/>
              <a:cs typeface="MS PGothic" charset="-128"/>
            </a:endParaRPr>
          </a:p>
        </p:txBody>
      </p:sp>
    </p:spTree>
    <p:extLst>
      <p:ext uri="{BB962C8B-B14F-4D97-AF65-F5344CB8AC3E}">
        <p14:creationId xmlns:p14="http://schemas.microsoft.com/office/powerpoint/2010/main" val="1501870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AMP for Endpoints</a:t>
            </a:r>
            <a:endParaRPr lang="en-US" dirty="0"/>
          </a:p>
        </p:txBody>
      </p:sp>
      <p:sp>
        <p:nvSpPr>
          <p:cNvPr id="3" name="正方形/長方形 2"/>
          <p:cNvSpPr/>
          <p:nvPr/>
        </p:nvSpPr>
        <p:spPr>
          <a:xfrm>
            <a:off x="492699" y="4134535"/>
            <a:ext cx="8320322" cy="369332"/>
          </a:xfrm>
          <a:prstGeom prst="rect">
            <a:avLst/>
          </a:prstGeom>
        </p:spPr>
        <p:txBody>
          <a:bodyPr wrap="square">
            <a:spAutoFit/>
          </a:bodyPr>
          <a:lstStyle/>
          <a:p>
            <a:r>
              <a:rPr lang="ja-JP" altLang="en-US" dirty="0">
                <a:hlinkClick r:id="rId2"/>
              </a:rPr>
              <a:t>https://www.youtube.com/watch?v=-m88ht24syQ&amp;feature=youtu.</a:t>
            </a:r>
            <a:r>
              <a:rPr lang="ja-JP" altLang="en-US" dirty="0" smtClean="0">
                <a:hlinkClick r:id="rId2"/>
              </a:rPr>
              <a:t>be</a:t>
            </a:r>
            <a:endParaRPr lang="en-US" altLang="ja-JP" dirty="0" smtClean="0"/>
          </a:p>
        </p:txBody>
      </p:sp>
    </p:spTree>
    <p:extLst>
      <p:ext uri="{BB962C8B-B14F-4D97-AF65-F5344CB8AC3E}">
        <p14:creationId xmlns:p14="http://schemas.microsoft.com/office/powerpoint/2010/main" val="2094463346"/>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528107" y="681849"/>
            <a:ext cx="8059175" cy="629644"/>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defTabSz="456778"/>
            <a:endParaRPr lang="ja-JP" altLang="en-US" sz="898" dirty="0">
              <a:solidFill>
                <a:srgbClr val="004BAF"/>
              </a:solidFill>
              <a:latin typeface="MS PGothic" charset="-128"/>
              <a:ea typeface="MS PGothic" charset="-128"/>
              <a:cs typeface="MS PGothic" charset="-128"/>
            </a:endParaRPr>
          </a:p>
        </p:txBody>
      </p:sp>
      <p:sp>
        <p:nvSpPr>
          <p:cNvPr id="44" name="TextBox 43"/>
          <p:cNvSpPr txBox="1"/>
          <p:nvPr/>
        </p:nvSpPr>
        <p:spPr>
          <a:xfrm>
            <a:off x="528106" y="1171666"/>
            <a:ext cx="8054810" cy="91811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defTabSz="456778"/>
            <a:endParaRPr lang="ja-JP" altLang="en-US" sz="898" dirty="0">
              <a:solidFill>
                <a:srgbClr val="004BAF"/>
              </a:solidFill>
              <a:latin typeface="MS PGothic" charset="-128"/>
              <a:ea typeface="MS PGothic" charset="-128"/>
              <a:cs typeface="MS PGothic" charset="-128"/>
            </a:endParaRPr>
          </a:p>
        </p:txBody>
      </p:sp>
      <p:pic>
        <p:nvPicPr>
          <p:cNvPr id="19" name="Picture 26" descr="C:\Users\ecoffey\AppData\Local\Temp\Rar$DRa0.376\30028_Device_file_server_unreachable_256.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80382" y="1653092"/>
            <a:ext cx="288547" cy="288547"/>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26" descr="C:\Users\ecoffey\AppData\Local\Temp\Rar$DRa1.653\30059_Device_laptop_3145_unreachable_256.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89801" y="1677554"/>
            <a:ext cx="279289" cy="279289"/>
          </a:xfrm>
          <a:prstGeom prst="rect">
            <a:avLst/>
          </a:prstGeom>
          <a:noFill/>
          <a:extLst>
            <a:ext uri="{909E8E84-426E-40dd-AFC4-6F175D3DCCD1}">
              <a14:hiddenFill xmlns="" xmlns:a14="http://schemas.microsoft.com/office/drawing/2010/main">
                <a:solidFill>
                  <a:srgbClr val="FFFFFF"/>
                </a:solidFill>
              </a14:hiddenFill>
            </a:ext>
          </a:extLst>
        </p:spPr>
      </p:pic>
      <p:sp>
        <p:nvSpPr>
          <p:cNvPr id="45" name="Freeform 6"/>
          <p:cNvSpPr>
            <a:spLocks noEditPoints="1"/>
          </p:cNvSpPr>
          <p:nvPr/>
        </p:nvSpPr>
        <p:spPr bwMode="auto">
          <a:xfrm>
            <a:off x="1251595" y="1623338"/>
            <a:ext cx="186839" cy="332325"/>
          </a:xfrm>
          <a:custGeom>
            <a:avLst/>
            <a:gdLst>
              <a:gd name="T0" fmla="*/ 87 w 103"/>
              <a:gd name="T1" fmla="*/ 0 h 184"/>
              <a:gd name="T2" fmla="*/ 16 w 103"/>
              <a:gd name="T3" fmla="*/ 0 h 184"/>
              <a:gd name="T4" fmla="*/ 0 w 103"/>
              <a:gd name="T5" fmla="*/ 17 h 184"/>
              <a:gd name="T6" fmla="*/ 0 w 103"/>
              <a:gd name="T7" fmla="*/ 168 h 184"/>
              <a:gd name="T8" fmla="*/ 16 w 103"/>
              <a:gd name="T9" fmla="*/ 184 h 184"/>
              <a:gd name="T10" fmla="*/ 87 w 103"/>
              <a:gd name="T11" fmla="*/ 184 h 184"/>
              <a:gd name="T12" fmla="*/ 103 w 103"/>
              <a:gd name="T13" fmla="*/ 168 h 184"/>
              <a:gd name="T14" fmla="*/ 103 w 103"/>
              <a:gd name="T15" fmla="*/ 17 h 184"/>
              <a:gd name="T16" fmla="*/ 87 w 103"/>
              <a:gd name="T17" fmla="*/ 0 h 184"/>
              <a:gd name="T18" fmla="*/ 51 w 103"/>
              <a:gd name="T19" fmla="*/ 175 h 184"/>
              <a:gd name="T20" fmla="*/ 42 w 103"/>
              <a:gd name="T21" fmla="*/ 165 h 184"/>
              <a:gd name="T22" fmla="*/ 51 w 103"/>
              <a:gd name="T23" fmla="*/ 155 h 184"/>
              <a:gd name="T24" fmla="*/ 61 w 103"/>
              <a:gd name="T25" fmla="*/ 165 h 184"/>
              <a:gd name="T26" fmla="*/ 51 w 103"/>
              <a:gd name="T27" fmla="*/ 175 h 184"/>
              <a:gd name="T28" fmla="*/ 92 w 103"/>
              <a:gd name="T29" fmla="*/ 147 h 184"/>
              <a:gd name="T30" fmla="*/ 11 w 103"/>
              <a:gd name="T31" fmla="*/ 147 h 184"/>
              <a:gd name="T32" fmla="*/ 11 w 103"/>
              <a:gd name="T33" fmla="*/ 27 h 184"/>
              <a:gd name="T34" fmla="*/ 92 w 103"/>
              <a:gd name="T35" fmla="*/ 27 h 184"/>
              <a:gd name="T36" fmla="*/ 92 w 103"/>
              <a:gd name="T37" fmla="*/ 14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 h="184">
                <a:moveTo>
                  <a:pt x="87" y="0"/>
                </a:moveTo>
                <a:cubicBezTo>
                  <a:pt x="16" y="0"/>
                  <a:pt x="16" y="0"/>
                  <a:pt x="16" y="0"/>
                </a:cubicBezTo>
                <a:cubicBezTo>
                  <a:pt x="7" y="0"/>
                  <a:pt x="0" y="8"/>
                  <a:pt x="0" y="17"/>
                </a:cubicBezTo>
                <a:cubicBezTo>
                  <a:pt x="0" y="168"/>
                  <a:pt x="0" y="168"/>
                  <a:pt x="0" y="168"/>
                </a:cubicBezTo>
                <a:cubicBezTo>
                  <a:pt x="0" y="177"/>
                  <a:pt x="7" y="184"/>
                  <a:pt x="16" y="184"/>
                </a:cubicBezTo>
                <a:cubicBezTo>
                  <a:pt x="87" y="184"/>
                  <a:pt x="87" y="184"/>
                  <a:pt x="87" y="184"/>
                </a:cubicBezTo>
                <a:cubicBezTo>
                  <a:pt x="96" y="184"/>
                  <a:pt x="103" y="177"/>
                  <a:pt x="103" y="168"/>
                </a:cubicBezTo>
                <a:cubicBezTo>
                  <a:pt x="103" y="17"/>
                  <a:pt x="103" y="17"/>
                  <a:pt x="103" y="17"/>
                </a:cubicBezTo>
                <a:cubicBezTo>
                  <a:pt x="103" y="8"/>
                  <a:pt x="96" y="0"/>
                  <a:pt x="87" y="0"/>
                </a:cubicBezTo>
                <a:moveTo>
                  <a:pt x="51" y="175"/>
                </a:moveTo>
                <a:cubicBezTo>
                  <a:pt x="46" y="175"/>
                  <a:pt x="42" y="171"/>
                  <a:pt x="42" y="165"/>
                </a:cubicBezTo>
                <a:cubicBezTo>
                  <a:pt x="42" y="160"/>
                  <a:pt x="46" y="155"/>
                  <a:pt x="51" y="155"/>
                </a:cubicBezTo>
                <a:cubicBezTo>
                  <a:pt x="57" y="155"/>
                  <a:pt x="61" y="160"/>
                  <a:pt x="61" y="165"/>
                </a:cubicBezTo>
                <a:cubicBezTo>
                  <a:pt x="61" y="171"/>
                  <a:pt x="57" y="175"/>
                  <a:pt x="51" y="175"/>
                </a:cubicBezTo>
                <a:moveTo>
                  <a:pt x="92" y="147"/>
                </a:moveTo>
                <a:cubicBezTo>
                  <a:pt x="11" y="147"/>
                  <a:pt x="11" y="147"/>
                  <a:pt x="11" y="147"/>
                </a:cubicBezTo>
                <a:cubicBezTo>
                  <a:pt x="11" y="27"/>
                  <a:pt x="11" y="27"/>
                  <a:pt x="11" y="27"/>
                </a:cubicBezTo>
                <a:cubicBezTo>
                  <a:pt x="92" y="27"/>
                  <a:pt x="92" y="27"/>
                  <a:pt x="92" y="27"/>
                </a:cubicBezTo>
                <a:lnTo>
                  <a:pt x="92" y="147"/>
                </a:lnTo>
                <a:close/>
              </a:path>
            </a:pathLst>
          </a:custGeom>
          <a:solidFill>
            <a:schemeClr val="bg1">
              <a:lumMod val="65000"/>
            </a:schemeClr>
          </a:solidFill>
          <a:ln>
            <a:noFill/>
          </a:ln>
        </p:spPr>
        <p:txBody>
          <a:bodyPr vert="horz" wrap="square" lIns="68454" tIns="34226" rIns="68454" bIns="34226" numCol="1" anchor="t" anchorCtr="0" compatLnSpc="1">
            <a:prstTxWarp prst="textNoShape">
              <a:avLst/>
            </a:prstTxWarp>
          </a:bodyPr>
          <a:lstStyle/>
          <a:p>
            <a:pPr defTabSz="912732">
              <a:defRPr/>
            </a:pPr>
            <a:endParaRPr lang="en-US" sz="1048" kern="0">
              <a:solidFill>
                <a:schemeClr val="accent1"/>
              </a:solidFill>
              <a:latin typeface="MS PGothic" charset="-128"/>
              <a:ea typeface="MS PGothic" charset="-128"/>
              <a:cs typeface="MS PGothic" charset="-128"/>
            </a:endParaRPr>
          </a:p>
        </p:txBody>
      </p:sp>
      <p:cxnSp>
        <p:nvCxnSpPr>
          <p:cNvPr id="60" name="Straight Arrow Connector 59"/>
          <p:cNvCxnSpPr>
            <a:endCxn id="75" idx="1"/>
          </p:cNvCxnSpPr>
          <p:nvPr/>
        </p:nvCxnSpPr>
        <p:spPr>
          <a:xfrm flipV="1">
            <a:off x="3207569" y="1454675"/>
            <a:ext cx="206019" cy="9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6529534" y="1437570"/>
            <a:ext cx="236282" cy="2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28105" y="110203"/>
            <a:ext cx="8289324" cy="400110"/>
          </a:xfrm>
          <a:prstGeom prst="rect">
            <a:avLst/>
          </a:prstGeom>
          <a:noFill/>
        </p:spPr>
        <p:txBody>
          <a:bodyPr wrap="square" rtlCol="0">
            <a:spAutoFit/>
          </a:bodyPr>
          <a:lstStyle/>
          <a:p>
            <a:pPr defTabSz="456778"/>
            <a:r>
              <a:rPr lang="ja-JP" altLang="en-US" sz="2000" dirty="0" smtClean="0">
                <a:latin typeface="MS PGothic" charset="-128"/>
                <a:ea typeface="MS PGothic" charset="-128"/>
                <a:cs typeface="MS PGothic" charset="-128"/>
              </a:rPr>
              <a:t>キル</a:t>
            </a:r>
            <a:r>
              <a:rPr lang="en-US" altLang="ja-JP" sz="2000" dirty="0" smtClean="0">
                <a:latin typeface="MS PGothic" charset="-128"/>
                <a:ea typeface="MS PGothic" charset="-128"/>
                <a:cs typeface="MS PGothic" charset="-128"/>
              </a:rPr>
              <a:t> </a:t>
            </a:r>
            <a:r>
              <a:rPr lang="ja-JP" altLang="en-US" sz="2000" dirty="0" smtClean="0">
                <a:latin typeface="MS PGothic" charset="-128"/>
                <a:ea typeface="MS PGothic" charset="-128"/>
                <a:cs typeface="MS PGothic" charset="-128"/>
              </a:rPr>
              <a:t>チェーン</a:t>
            </a:r>
            <a:r>
              <a:rPr lang="ja-JP" altLang="en-US" sz="2000" dirty="0">
                <a:latin typeface="MS PGothic" charset="-128"/>
                <a:ea typeface="MS PGothic" charset="-128"/>
                <a:cs typeface="MS PGothic" charset="-128"/>
              </a:rPr>
              <a:t>の一連の流れと多層防御</a:t>
            </a:r>
          </a:p>
        </p:txBody>
      </p:sp>
      <p:sp>
        <p:nvSpPr>
          <p:cNvPr id="65" name="TextBox 45"/>
          <p:cNvSpPr txBox="1"/>
          <p:nvPr/>
        </p:nvSpPr>
        <p:spPr>
          <a:xfrm>
            <a:off x="1859331" y="1268701"/>
            <a:ext cx="1405090" cy="276819"/>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899" dirty="0">
                <a:solidFill>
                  <a:schemeClr val="accent1"/>
                </a:solidFill>
                <a:latin typeface="MS PGothic" charset="-128"/>
                <a:ea typeface="MS PGothic" charset="-128"/>
                <a:cs typeface="MS PGothic" charset="-128"/>
              </a:rPr>
              <a:t>1.</a:t>
            </a:r>
            <a:r>
              <a:rPr lang="ja-JP" altLang="en-US" sz="899" dirty="0">
                <a:solidFill>
                  <a:schemeClr val="accent1"/>
                </a:solidFill>
                <a:latin typeface="MS PGothic" charset="-128"/>
                <a:ea typeface="MS PGothic" charset="-128"/>
                <a:cs typeface="MS PGothic" charset="-128"/>
              </a:rPr>
              <a:t>インターネットから攻撃</a:t>
            </a:r>
            <a:endParaRPr lang="en-US" altLang="ja-JP" sz="899" dirty="0">
              <a:solidFill>
                <a:schemeClr val="accent1"/>
              </a:solidFill>
              <a:latin typeface="MS PGothic" charset="-128"/>
              <a:ea typeface="MS PGothic" charset="-128"/>
              <a:cs typeface="MS PGothic" charset="-128"/>
            </a:endParaRPr>
          </a:p>
        </p:txBody>
      </p:sp>
      <p:sp>
        <p:nvSpPr>
          <p:cNvPr id="56" name="TextBox 45"/>
          <p:cNvSpPr txBox="1"/>
          <p:nvPr/>
        </p:nvSpPr>
        <p:spPr>
          <a:xfrm>
            <a:off x="1859331" y="1544018"/>
            <a:ext cx="1402264" cy="245885"/>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899" dirty="0">
                <a:solidFill>
                  <a:schemeClr val="accent1"/>
                </a:solidFill>
                <a:latin typeface="MS PGothic" charset="-128"/>
                <a:ea typeface="MS PGothic" charset="-128"/>
                <a:cs typeface="MS PGothic" charset="-128"/>
              </a:rPr>
              <a:t>2.</a:t>
            </a:r>
            <a:r>
              <a:rPr lang="ja-JP" altLang="en-US" sz="899" dirty="0">
                <a:solidFill>
                  <a:schemeClr val="accent1"/>
                </a:solidFill>
                <a:latin typeface="MS PGothic" charset="-128"/>
                <a:ea typeface="MS PGothic" charset="-128"/>
                <a:cs typeface="MS PGothic" charset="-128"/>
              </a:rPr>
              <a:t>メール経由の侵入</a:t>
            </a:r>
            <a:endParaRPr lang="en-US" altLang="ja-JP" sz="899" dirty="0">
              <a:solidFill>
                <a:schemeClr val="accent1"/>
              </a:solidFill>
              <a:latin typeface="MS PGothic" charset="-128"/>
              <a:ea typeface="MS PGothic" charset="-128"/>
              <a:cs typeface="MS PGothic" charset="-128"/>
            </a:endParaRPr>
          </a:p>
        </p:txBody>
      </p:sp>
      <p:sp>
        <p:nvSpPr>
          <p:cNvPr id="72" name="TextBox 45"/>
          <p:cNvSpPr txBox="1"/>
          <p:nvPr/>
        </p:nvSpPr>
        <p:spPr>
          <a:xfrm>
            <a:off x="1861443" y="1795640"/>
            <a:ext cx="1400152" cy="245885"/>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899" dirty="0">
                <a:solidFill>
                  <a:schemeClr val="accent1"/>
                </a:solidFill>
                <a:latin typeface="MS PGothic" charset="-128"/>
                <a:ea typeface="MS PGothic" charset="-128"/>
                <a:cs typeface="MS PGothic" charset="-128"/>
              </a:rPr>
              <a:t>3.</a:t>
            </a:r>
            <a:r>
              <a:rPr lang="ja-JP" altLang="en-US" sz="899" dirty="0">
                <a:solidFill>
                  <a:schemeClr val="accent1"/>
                </a:solidFill>
                <a:latin typeface="MS PGothic" charset="-128"/>
                <a:ea typeface="MS PGothic" charset="-128"/>
                <a:cs typeface="MS PGothic" charset="-128"/>
              </a:rPr>
              <a:t>ウェブ経由の侵入</a:t>
            </a:r>
            <a:endParaRPr lang="en-US" altLang="ja-JP" sz="899" dirty="0">
              <a:solidFill>
                <a:schemeClr val="accent1"/>
              </a:solidFill>
              <a:latin typeface="MS PGothic" charset="-128"/>
              <a:ea typeface="MS PGothic" charset="-128"/>
              <a:cs typeface="MS PGothic" charset="-128"/>
            </a:endParaRPr>
          </a:p>
        </p:txBody>
      </p:sp>
      <p:sp>
        <p:nvSpPr>
          <p:cNvPr id="75" name="TextBox 45"/>
          <p:cNvSpPr txBox="1"/>
          <p:nvPr/>
        </p:nvSpPr>
        <p:spPr>
          <a:xfrm>
            <a:off x="3413589" y="1280235"/>
            <a:ext cx="1090480" cy="348880"/>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en-US" altLang="ja-JP" sz="899" dirty="0">
                <a:solidFill>
                  <a:schemeClr val="accent1"/>
                </a:solidFill>
                <a:latin typeface="MS PGothic" charset="-128"/>
                <a:ea typeface="MS PGothic" charset="-128"/>
                <a:cs typeface="MS PGothic" charset="-128"/>
              </a:rPr>
              <a:t>ETERNAL BLUE </a:t>
            </a:r>
            <a:r>
              <a:rPr lang="ja-JP" altLang="en-US" sz="898" dirty="0">
                <a:solidFill>
                  <a:schemeClr val="accent1"/>
                </a:solidFill>
                <a:latin typeface="MS PGothic" charset="-128"/>
                <a:ea typeface="MS PGothic" charset="-128"/>
                <a:cs typeface="MS PGothic" charset="-128"/>
              </a:rPr>
              <a:t>脆弱性利用</a:t>
            </a:r>
            <a:endParaRPr lang="en-US" altLang="ja-JP" sz="899" dirty="0">
              <a:solidFill>
                <a:schemeClr val="accent1"/>
              </a:solidFill>
              <a:latin typeface="MS PGothic" charset="-128"/>
              <a:ea typeface="MS PGothic" charset="-128"/>
              <a:cs typeface="MS PGothic" charset="-128"/>
            </a:endParaRPr>
          </a:p>
        </p:txBody>
      </p:sp>
      <p:sp>
        <p:nvSpPr>
          <p:cNvPr id="77" name="TextBox 45"/>
          <p:cNvSpPr txBox="1"/>
          <p:nvPr/>
        </p:nvSpPr>
        <p:spPr>
          <a:xfrm>
            <a:off x="4629962" y="1275231"/>
            <a:ext cx="868716" cy="348106"/>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en-US" altLang="ja-JP" sz="899" dirty="0">
                <a:solidFill>
                  <a:schemeClr val="accent1"/>
                </a:solidFill>
                <a:latin typeface="MS PGothic" charset="-128"/>
                <a:ea typeface="MS PGothic" charset="-128"/>
                <a:cs typeface="MS PGothic" charset="-128"/>
              </a:rPr>
              <a:t>WannaCry</a:t>
            </a:r>
          </a:p>
          <a:p>
            <a:pPr algn="ctr"/>
            <a:r>
              <a:rPr lang="ja-JP" altLang="en-US" sz="899" dirty="0">
                <a:solidFill>
                  <a:schemeClr val="accent1"/>
                </a:solidFill>
                <a:latin typeface="MS PGothic" charset="-128"/>
                <a:ea typeface="MS PGothic" charset="-128"/>
                <a:cs typeface="MS PGothic" charset="-128"/>
              </a:rPr>
              <a:t>感染</a:t>
            </a:r>
            <a:endParaRPr lang="ja-JP" altLang="en-US" sz="898" dirty="0">
              <a:solidFill>
                <a:schemeClr val="accent1"/>
              </a:solidFill>
              <a:latin typeface="MS PGothic" charset="-128"/>
              <a:ea typeface="MS PGothic" charset="-128"/>
              <a:cs typeface="MS PGothic" charset="-128"/>
            </a:endParaRPr>
          </a:p>
        </p:txBody>
      </p:sp>
      <p:cxnSp>
        <p:nvCxnSpPr>
          <p:cNvPr id="80" name="Straight Arrow Connector 79"/>
          <p:cNvCxnSpPr/>
          <p:nvPr/>
        </p:nvCxnSpPr>
        <p:spPr>
          <a:xfrm>
            <a:off x="4511759" y="1440596"/>
            <a:ext cx="122837" cy="5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5498679" y="1446028"/>
            <a:ext cx="94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TextBox 45"/>
          <p:cNvSpPr txBox="1"/>
          <p:nvPr/>
        </p:nvSpPr>
        <p:spPr>
          <a:xfrm>
            <a:off x="5588341" y="1274457"/>
            <a:ext cx="1035902" cy="348106"/>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ja-JP" altLang="en-US" sz="899" dirty="0">
                <a:solidFill>
                  <a:schemeClr val="accent1"/>
                </a:solidFill>
                <a:latin typeface="MS PGothic" charset="-128"/>
                <a:ea typeface="MS PGothic" charset="-128"/>
                <a:cs typeface="MS PGothic" charset="-128"/>
              </a:rPr>
              <a:t>内部</a:t>
            </a:r>
            <a:r>
              <a:rPr lang="en-US" altLang="ja-JP" sz="899" dirty="0">
                <a:solidFill>
                  <a:schemeClr val="accent1"/>
                </a:solidFill>
                <a:latin typeface="MS PGothic" charset="-128"/>
                <a:ea typeface="MS PGothic" charset="-128"/>
                <a:cs typeface="MS PGothic" charset="-128"/>
              </a:rPr>
              <a:t>NW</a:t>
            </a:r>
          </a:p>
          <a:p>
            <a:pPr algn="ctr"/>
            <a:r>
              <a:rPr lang="en-US" altLang="ja-JP" sz="899" dirty="0">
                <a:solidFill>
                  <a:schemeClr val="accent1"/>
                </a:solidFill>
                <a:latin typeface="MS PGothic" charset="-128"/>
                <a:ea typeface="MS PGothic" charset="-128"/>
                <a:cs typeface="MS PGothic" charset="-128"/>
              </a:rPr>
              <a:t>TCP445</a:t>
            </a:r>
            <a:r>
              <a:rPr lang="ja-JP" altLang="en-US" sz="899" dirty="0">
                <a:solidFill>
                  <a:schemeClr val="accent1"/>
                </a:solidFill>
                <a:latin typeface="MS PGothic" charset="-128"/>
                <a:ea typeface="MS PGothic" charset="-128"/>
                <a:cs typeface="MS PGothic" charset="-128"/>
              </a:rPr>
              <a:t>スキャン</a:t>
            </a:r>
            <a:endParaRPr lang="en-US" altLang="ja-JP" sz="899" dirty="0">
              <a:solidFill>
                <a:schemeClr val="accent1"/>
              </a:solidFill>
              <a:latin typeface="MS PGothic" charset="-128"/>
              <a:ea typeface="MS PGothic" charset="-128"/>
              <a:cs typeface="MS PGothic" charset="-128"/>
            </a:endParaRPr>
          </a:p>
        </p:txBody>
      </p:sp>
      <p:sp>
        <p:nvSpPr>
          <p:cNvPr id="88" name="TextBox 45"/>
          <p:cNvSpPr txBox="1"/>
          <p:nvPr/>
        </p:nvSpPr>
        <p:spPr>
          <a:xfrm>
            <a:off x="6891871" y="1263516"/>
            <a:ext cx="1484937" cy="348106"/>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ja-JP" altLang="en-US" sz="899" dirty="0">
                <a:solidFill>
                  <a:schemeClr val="accent1"/>
                </a:solidFill>
                <a:latin typeface="MS PGothic" charset="-128"/>
                <a:ea typeface="MS PGothic" charset="-128"/>
                <a:cs typeface="MS PGothic" charset="-128"/>
              </a:rPr>
              <a:t>データ暗号、画面書換</a:t>
            </a:r>
            <a:endParaRPr lang="en-US" altLang="ja-JP" sz="899" dirty="0">
              <a:solidFill>
                <a:schemeClr val="accent1"/>
              </a:solidFill>
              <a:latin typeface="MS PGothic" charset="-128"/>
              <a:ea typeface="MS PGothic" charset="-128"/>
              <a:cs typeface="MS PGothic" charset="-128"/>
            </a:endParaRPr>
          </a:p>
          <a:p>
            <a:pPr algn="ctr"/>
            <a:r>
              <a:rPr lang="ja-JP" altLang="en-US" sz="899" dirty="0">
                <a:solidFill>
                  <a:schemeClr val="accent1"/>
                </a:solidFill>
                <a:latin typeface="MS PGothic" charset="-128"/>
                <a:ea typeface="MS PGothic" charset="-128"/>
                <a:cs typeface="MS PGothic" charset="-128"/>
              </a:rPr>
              <a:t>（身代金要求）</a:t>
            </a:r>
            <a:endParaRPr lang="en-US" altLang="ja-JP" sz="899" dirty="0">
              <a:solidFill>
                <a:schemeClr val="accent1"/>
              </a:solidFill>
              <a:latin typeface="MS PGothic" charset="-128"/>
              <a:ea typeface="MS PGothic" charset="-128"/>
              <a:cs typeface="MS PGothic" charset="-128"/>
            </a:endParaRPr>
          </a:p>
        </p:txBody>
      </p:sp>
      <p:sp>
        <p:nvSpPr>
          <p:cNvPr id="90" name="フリーフォーム 14"/>
          <p:cNvSpPr/>
          <p:nvPr/>
        </p:nvSpPr>
        <p:spPr>
          <a:xfrm>
            <a:off x="3416415" y="1195580"/>
            <a:ext cx="3323460" cy="112119"/>
          </a:xfrm>
          <a:custGeom>
            <a:avLst/>
            <a:gdLst>
              <a:gd name="connsiteX0" fmla="*/ 4196315 w 4704319"/>
              <a:gd name="connsiteY0" fmla="*/ 159253 h 205552"/>
              <a:gd name="connsiteX1" fmla="*/ 4358361 w 4704319"/>
              <a:gd name="connsiteY1" fmla="*/ 20357 h 205552"/>
              <a:gd name="connsiteX2" fmla="*/ 249348 w 4704319"/>
              <a:gd name="connsiteY2" fmla="*/ 20357 h 205552"/>
              <a:gd name="connsiteX3" fmla="*/ 434543 w 4704319"/>
              <a:gd name="connsiteY3" fmla="*/ 205552 h 205552"/>
            </a:gdLst>
            <a:ahLst/>
            <a:cxnLst>
              <a:cxn ang="0">
                <a:pos x="connsiteX0" y="connsiteY0"/>
              </a:cxn>
              <a:cxn ang="0">
                <a:pos x="connsiteX1" y="connsiteY1"/>
              </a:cxn>
              <a:cxn ang="0">
                <a:pos x="connsiteX2" y="connsiteY2"/>
              </a:cxn>
              <a:cxn ang="0">
                <a:pos x="connsiteX3" y="connsiteY3"/>
              </a:cxn>
            </a:cxnLst>
            <a:rect l="l" t="t" r="r" b="b"/>
            <a:pathLst>
              <a:path w="4704319" h="205552">
                <a:moveTo>
                  <a:pt x="4196315" y="159253"/>
                </a:moveTo>
                <a:cubicBezTo>
                  <a:pt x="4606252" y="101379"/>
                  <a:pt x="5016189" y="43506"/>
                  <a:pt x="4358361" y="20357"/>
                </a:cubicBezTo>
                <a:cubicBezTo>
                  <a:pt x="3700533" y="-2792"/>
                  <a:pt x="903318" y="-10509"/>
                  <a:pt x="249348" y="20357"/>
                </a:cubicBezTo>
                <a:cubicBezTo>
                  <a:pt x="-404622" y="51223"/>
                  <a:pt x="434543" y="205552"/>
                  <a:pt x="434543" y="205552"/>
                </a:cubicBezTo>
              </a:path>
            </a:pathLst>
          </a:custGeom>
          <a:noFill/>
          <a:ln w="9525">
            <a:solidFill>
              <a:srgbClr val="FF0000"/>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98">
              <a:latin typeface="MS PGothic" charset="-128"/>
              <a:ea typeface="MS PGothic" charset="-128"/>
              <a:cs typeface="MS PGothic" charset="-128"/>
            </a:endParaRPr>
          </a:p>
        </p:txBody>
      </p:sp>
      <p:cxnSp>
        <p:nvCxnSpPr>
          <p:cNvPr id="97" name="Elbow Connector 96"/>
          <p:cNvCxnSpPr>
            <a:stCxn id="72" idx="3"/>
            <a:endCxn id="77" idx="2"/>
          </p:cNvCxnSpPr>
          <p:nvPr/>
        </p:nvCxnSpPr>
        <p:spPr>
          <a:xfrm flipV="1">
            <a:off x="3261595" y="1623336"/>
            <a:ext cx="1802726" cy="29524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Elbow Connector 100"/>
          <p:cNvCxnSpPr/>
          <p:nvPr/>
        </p:nvCxnSpPr>
        <p:spPr>
          <a:xfrm flipV="1">
            <a:off x="3261593" y="1623759"/>
            <a:ext cx="1637460" cy="107844"/>
          </a:xfrm>
          <a:prstGeom prst="bentConnector3">
            <a:avLst>
              <a:gd name="adj1" fmla="val 100238"/>
            </a:avLst>
          </a:prstGeom>
          <a:ln>
            <a:tailEnd type="triangle"/>
          </a:ln>
        </p:spPr>
        <p:style>
          <a:lnRef idx="1">
            <a:schemeClr val="accent1"/>
          </a:lnRef>
          <a:fillRef idx="0">
            <a:schemeClr val="accent1"/>
          </a:fillRef>
          <a:effectRef idx="0">
            <a:schemeClr val="accent1"/>
          </a:effectRef>
          <a:fontRef idx="minor">
            <a:schemeClr val="tx1"/>
          </a:fontRef>
        </p:style>
      </p:cxnSp>
      <p:sp>
        <p:nvSpPr>
          <p:cNvPr id="105" name="TextBox 45"/>
          <p:cNvSpPr txBox="1"/>
          <p:nvPr/>
        </p:nvSpPr>
        <p:spPr>
          <a:xfrm>
            <a:off x="1861110" y="1543596"/>
            <a:ext cx="1403310" cy="245885"/>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899" dirty="0">
                <a:solidFill>
                  <a:schemeClr val="accent1"/>
                </a:solidFill>
                <a:latin typeface="MS PGothic" charset="-128"/>
                <a:ea typeface="MS PGothic" charset="-128"/>
                <a:cs typeface="MS PGothic" charset="-128"/>
              </a:rPr>
              <a:t>2.</a:t>
            </a:r>
            <a:r>
              <a:rPr lang="ja-JP" altLang="en-US" sz="899" dirty="0">
                <a:solidFill>
                  <a:schemeClr val="accent1"/>
                </a:solidFill>
                <a:latin typeface="MS PGothic" charset="-128"/>
                <a:ea typeface="MS PGothic" charset="-128"/>
                <a:cs typeface="MS PGothic" charset="-128"/>
              </a:rPr>
              <a:t>メール経由の侵入</a:t>
            </a:r>
            <a:endParaRPr lang="en-US" altLang="ja-JP" sz="899" dirty="0">
              <a:solidFill>
                <a:schemeClr val="accent1"/>
              </a:solidFill>
              <a:latin typeface="MS PGothic" charset="-128"/>
              <a:ea typeface="MS PGothic" charset="-128"/>
              <a:cs typeface="MS PGothic" charset="-128"/>
            </a:endParaRPr>
          </a:p>
        </p:txBody>
      </p:sp>
      <p:graphicFrame>
        <p:nvGraphicFramePr>
          <p:cNvPr id="110" name="Table 109"/>
          <p:cNvGraphicFramePr>
            <a:graphicFrameLocks noGrp="1"/>
          </p:cNvGraphicFramePr>
          <p:nvPr>
            <p:extLst>
              <p:ext uri="{D42A27DB-BD31-4B8C-83A1-F6EECF244321}">
                <p14:modId xmlns:p14="http://schemas.microsoft.com/office/powerpoint/2010/main" val="1740670897"/>
              </p:ext>
            </p:extLst>
          </p:nvPr>
        </p:nvGraphicFramePr>
        <p:xfrm>
          <a:off x="1859331" y="2123071"/>
          <a:ext cx="6713513" cy="2371401"/>
        </p:xfrm>
        <a:graphic>
          <a:graphicData uri="http://schemas.openxmlformats.org/drawingml/2006/table">
            <a:tbl>
              <a:tblPr bandRow="1">
                <a:tableStyleId>{5C22544A-7EE6-4342-B048-85BDC9FD1C3A}</a:tableStyleId>
              </a:tblPr>
              <a:tblGrid>
                <a:gridCol w="1501218"/>
                <a:gridCol w="1184465">
                  <a:extLst>
                    <a:ext uri="{9D8B030D-6E8A-4147-A177-3AD203B41FA5}">
                      <a16:colId xmlns:a16="http://schemas.microsoft.com/office/drawing/2014/main" xmlns="" val="1212673148"/>
                    </a:ext>
                  </a:extLst>
                </a:gridCol>
                <a:gridCol w="960808"/>
                <a:gridCol w="1164072">
                  <a:extLst>
                    <a:ext uri="{9D8B030D-6E8A-4147-A177-3AD203B41FA5}">
                      <a16:colId xmlns:a16="http://schemas.microsoft.com/office/drawing/2014/main" xmlns="" val="260145222"/>
                    </a:ext>
                  </a:extLst>
                </a:gridCol>
                <a:gridCol w="1902950">
                  <a:extLst>
                    <a:ext uri="{9D8B030D-6E8A-4147-A177-3AD203B41FA5}">
                      <a16:colId xmlns:a16="http://schemas.microsoft.com/office/drawing/2014/main" xmlns="" val="3610098981"/>
                    </a:ext>
                  </a:extLst>
                </a:gridCol>
              </a:tblGrid>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xmlns="" val="81590147"/>
                  </a:ext>
                </a:extLst>
              </a:tr>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xmlns="" val="630789635"/>
                  </a:ext>
                </a:extLst>
              </a:tr>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xmlns="" val="2637913271"/>
                  </a:ext>
                </a:extLst>
              </a:tr>
              <a:tr h="356805">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xmlns="" val="297431467"/>
                  </a:ext>
                </a:extLst>
              </a:tr>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extLst>
                  <a:ext uri="{0D108BD9-81ED-4DB2-BD59-A6C34878D82A}">
                    <a16:rowId xmlns:a16="http://schemas.microsoft.com/office/drawing/2014/main" xmlns="" val="1126026018"/>
                  </a:ext>
                </a:extLst>
              </a:tr>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tr>
              <a:tr h="335766">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lang="en-US" sz="1400" dirty="0"/>
                    </a:p>
                  </a:txBody>
                  <a:tcPr marL="91270" marR="91270" marT="45636" marB="45636"/>
                </a:tc>
                <a:tc>
                  <a:txBody>
                    <a:bodyPr/>
                    <a:lstStyle/>
                    <a:p>
                      <a:endParaRPr kumimoji="1" lang="ja-JP" altLang="en-US" sz="1400" dirty="0"/>
                    </a:p>
                  </a:txBody>
                  <a:tcPr marL="91270" marR="91270" marT="45636" marB="45636"/>
                </a:tc>
                <a:tc>
                  <a:txBody>
                    <a:bodyPr/>
                    <a:lstStyle/>
                    <a:p>
                      <a:endParaRPr kumimoji="1" lang="ja-JP" altLang="en-US" sz="1400" dirty="0"/>
                    </a:p>
                  </a:txBody>
                  <a:tcPr marL="91270" marR="91270" marT="45636" marB="45636"/>
                </a:tc>
              </a:tr>
            </a:tbl>
          </a:graphicData>
        </a:graphic>
      </p:graphicFrame>
      <p:sp>
        <p:nvSpPr>
          <p:cNvPr id="118" name="TextBox 117"/>
          <p:cNvSpPr txBox="1"/>
          <p:nvPr/>
        </p:nvSpPr>
        <p:spPr>
          <a:xfrm>
            <a:off x="548224" y="2137735"/>
            <a:ext cx="1271588" cy="291002"/>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oAutofit/>
          </a:bodyPr>
          <a:lstStyle/>
          <a:p>
            <a:pPr algn="ctr" defTabSz="456778"/>
            <a:r>
              <a:rPr lang="ja-JP" altLang="en-US" sz="799" dirty="0">
                <a:solidFill>
                  <a:schemeClr val="bg1"/>
                </a:solidFill>
                <a:latin typeface="MS PGothic" charset="-128"/>
                <a:ea typeface="MS PGothic" charset="-128"/>
                <a:cs typeface="MS PGothic" charset="-128"/>
              </a:rPr>
              <a:t>ファイアウォール</a:t>
            </a:r>
            <a:r>
              <a:rPr lang="en-US" altLang="ja-JP" sz="799" dirty="0">
                <a:solidFill>
                  <a:schemeClr val="bg1"/>
                </a:solidFill>
                <a:latin typeface="MS PGothic" charset="-128"/>
                <a:ea typeface="MS PGothic" charset="-128"/>
                <a:cs typeface="MS PGothic" charset="-128"/>
              </a:rPr>
              <a:t>/IPS</a:t>
            </a:r>
          </a:p>
          <a:p>
            <a:pPr algn="ctr" defTabSz="456778"/>
            <a:r>
              <a:rPr lang="en-US" altLang="ja-JP" sz="799" dirty="0">
                <a:solidFill>
                  <a:schemeClr val="bg1"/>
                </a:solidFill>
                <a:latin typeface="MS PGothic" charset="-128"/>
                <a:ea typeface="MS PGothic" charset="-128"/>
                <a:cs typeface="MS PGothic" charset="-128"/>
              </a:rPr>
              <a:t>(ASA,FP,FTD)</a:t>
            </a:r>
            <a:endParaRPr lang="ja-JP" altLang="en-US" sz="799" dirty="0">
              <a:solidFill>
                <a:schemeClr val="bg1"/>
              </a:solidFill>
              <a:latin typeface="MS PGothic" charset="-128"/>
              <a:ea typeface="MS PGothic" charset="-128"/>
              <a:cs typeface="MS PGothic" charset="-128"/>
            </a:endParaRPr>
          </a:p>
        </p:txBody>
      </p:sp>
      <p:sp>
        <p:nvSpPr>
          <p:cNvPr id="124" name="TextBox 123"/>
          <p:cNvSpPr txBox="1"/>
          <p:nvPr/>
        </p:nvSpPr>
        <p:spPr>
          <a:xfrm>
            <a:off x="1993185" y="2155393"/>
            <a:ext cx="1296946" cy="251085"/>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t">
            <a:noAutofit/>
          </a:bodyPr>
          <a:lstStyle/>
          <a:p>
            <a:pPr algn="ctr" defTabSz="456778"/>
            <a:r>
              <a:rPr lang="ja-JP" altLang="en-US" sz="898" dirty="0">
                <a:solidFill>
                  <a:srgbClr val="004BAF"/>
                </a:solidFill>
                <a:latin typeface="MS PGothic" charset="-128"/>
                <a:ea typeface="MS PGothic" charset="-128"/>
                <a:cs typeface="MS PGothic" charset="-128"/>
              </a:rPr>
              <a:t>ポートフィルタによる</a:t>
            </a:r>
            <a:endParaRPr lang="en-US" altLang="ja-JP" sz="898" dirty="0">
              <a:solidFill>
                <a:srgbClr val="004BAF"/>
              </a:solidFill>
              <a:latin typeface="MS PGothic" charset="-128"/>
              <a:ea typeface="MS PGothic" charset="-128"/>
              <a:cs typeface="MS PGothic" charset="-128"/>
            </a:endParaRPr>
          </a:p>
          <a:p>
            <a:pPr algn="ctr" defTabSz="456778"/>
            <a:r>
              <a:rPr lang="ja-JP" altLang="en-US" sz="898" dirty="0">
                <a:solidFill>
                  <a:srgbClr val="004BAF"/>
                </a:solidFill>
                <a:latin typeface="MS PGothic" charset="-128"/>
                <a:ea typeface="MS PGothic" charset="-128"/>
                <a:cs typeface="MS PGothic" charset="-128"/>
              </a:rPr>
              <a:t>ブロック　</a:t>
            </a:r>
            <a:endParaRPr lang="en-US" altLang="ja-JP" sz="898" dirty="0">
              <a:solidFill>
                <a:srgbClr val="004BAF"/>
              </a:solidFill>
              <a:latin typeface="MS PGothic" charset="-128"/>
              <a:ea typeface="MS PGothic" charset="-128"/>
              <a:cs typeface="MS PGothic" charset="-128"/>
            </a:endParaRPr>
          </a:p>
        </p:txBody>
      </p:sp>
      <p:sp>
        <p:nvSpPr>
          <p:cNvPr id="125" name="TextBox 124"/>
          <p:cNvSpPr txBox="1"/>
          <p:nvPr/>
        </p:nvSpPr>
        <p:spPr>
          <a:xfrm>
            <a:off x="6955143" y="2149416"/>
            <a:ext cx="1296946" cy="23112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78"/>
            <a:r>
              <a:rPr lang="en-US" altLang="ja-JP" sz="898" dirty="0">
                <a:solidFill>
                  <a:srgbClr val="004BAF"/>
                </a:solidFill>
                <a:latin typeface="MS PGothic" charset="-128"/>
                <a:ea typeface="MS PGothic" charset="-128"/>
                <a:cs typeface="MS PGothic" charset="-128"/>
              </a:rPr>
              <a:t>C2</a:t>
            </a:r>
            <a:r>
              <a:rPr lang="ja-JP" altLang="en-US" sz="898" dirty="0">
                <a:solidFill>
                  <a:srgbClr val="004BAF"/>
                </a:solidFill>
                <a:latin typeface="MS PGothic" charset="-128"/>
                <a:ea typeface="MS PGothic" charset="-128"/>
                <a:cs typeface="MS PGothic" charset="-128"/>
              </a:rPr>
              <a:t>接続防止</a:t>
            </a:r>
            <a:endParaRPr lang="en-US" altLang="ja-JP" sz="898" dirty="0">
              <a:solidFill>
                <a:srgbClr val="004BAF"/>
              </a:solidFill>
              <a:latin typeface="MS PGothic" charset="-128"/>
              <a:ea typeface="MS PGothic" charset="-128"/>
              <a:cs typeface="MS PGothic" charset="-128"/>
            </a:endParaRPr>
          </a:p>
        </p:txBody>
      </p:sp>
      <p:sp>
        <p:nvSpPr>
          <p:cNvPr id="126" name="TextBox 125"/>
          <p:cNvSpPr txBox="1"/>
          <p:nvPr/>
        </p:nvSpPr>
        <p:spPr>
          <a:xfrm>
            <a:off x="546184" y="2476585"/>
            <a:ext cx="1273628" cy="291002"/>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oAutofit/>
          </a:bodyPr>
          <a:lstStyle/>
          <a:p>
            <a:pPr algn="ctr" defTabSz="456778"/>
            <a:r>
              <a:rPr lang="ja-JP" altLang="en-US" sz="898" b="1" dirty="0">
                <a:solidFill>
                  <a:schemeClr val="bg1"/>
                </a:solidFill>
                <a:latin typeface="MS PGothic" charset="-128"/>
                <a:ea typeface="MS PGothic" charset="-128"/>
                <a:cs typeface="MS PGothic" charset="-128"/>
              </a:rPr>
              <a:t>　</a:t>
            </a:r>
            <a:r>
              <a:rPr lang="en-US" altLang="ja-JP" sz="799" b="1" dirty="0">
                <a:solidFill>
                  <a:schemeClr val="bg1"/>
                </a:solidFill>
                <a:latin typeface="MS PGothic" charset="-128"/>
                <a:ea typeface="MS PGothic" charset="-128"/>
                <a:cs typeface="MS PGothic" charset="-128"/>
              </a:rPr>
              <a:t>Email</a:t>
            </a:r>
            <a:r>
              <a:rPr lang="ja-JP" altLang="en-US" sz="799" b="1" dirty="0">
                <a:solidFill>
                  <a:schemeClr val="bg1"/>
                </a:solidFill>
                <a:latin typeface="MS PGothic" charset="-128"/>
                <a:ea typeface="MS PGothic" charset="-128"/>
                <a:cs typeface="MS PGothic" charset="-128"/>
              </a:rPr>
              <a:t>セキュリティ</a:t>
            </a:r>
            <a:endParaRPr lang="en-US" altLang="ja-JP" sz="799" b="1" dirty="0">
              <a:solidFill>
                <a:schemeClr val="bg1"/>
              </a:solidFill>
              <a:latin typeface="MS PGothic" charset="-128"/>
              <a:ea typeface="MS PGothic" charset="-128"/>
              <a:cs typeface="MS PGothic" charset="-128"/>
            </a:endParaRPr>
          </a:p>
          <a:p>
            <a:pPr algn="ctr" defTabSz="456778"/>
            <a:r>
              <a:rPr lang="en-US" altLang="ja-JP" sz="799" b="1" dirty="0">
                <a:solidFill>
                  <a:schemeClr val="bg1"/>
                </a:solidFill>
                <a:latin typeface="MS PGothic" charset="-128"/>
                <a:ea typeface="MS PGothic" charset="-128"/>
                <a:cs typeface="MS PGothic" charset="-128"/>
              </a:rPr>
              <a:t>(ESA, CES)</a:t>
            </a:r>
            <a:endParaRPr lang="ja-JP" altLang="en-US" sz="799" b="1" dirty="0">
              <a:solidFill>
                <a:schemeClr val="bg1"/>
              </a:solidFill>
              <a:latin typeface="MS PGothic" charset="-128"/>
              <a:ea typeface="MS PGothic" charset="-128"/>
              <a:cs typeface="MS PGothic" charset="-128"/>
            </a:endParaRPr>
          </a:p>
        </p:txBody>
      </p:sp>
      <p:sp>
        <p:nvSpPr>
          <p:cNvPr id="127" name="TextBox 126"/>
          <p:cNvSpPr txBox="1"/>
          <p:nvPr/>
        </p:nvSpPr>
        <p:spPr>
          <a:xfrm>
            <a:off x="3649134" y="2496498"/>
            <a:ext cx="1728599" cy="289151"/>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t">
            <a:noAutofit/>
          </a:bodyPr>
          <a:lstStyle/>
          <a:p>
            <a:pPr algn="ctr" defTabSz="456778"/>
            <a:r>
              <a:rPr lang="ja-JP" altLang="en-US" sz="898" dirty="0">
                <a:solidFill>
                  <a:srgbClr val="004BAF"/>
                </a:solidFill>
                <a:latin typeface="MS PGothic" charset="-128"/>
                <a:ea typeface="MS PGothic" charset="-128"/>
                <a:cs typeface="MS PGothic" charset="-128"/>
              </a:rPr>
              <a:t>メール経由の</a:t>
            </a:r>
            <a:r>
              <a:rPr lang="ja-JP" altLang="en-US" sz="898">
                <a:solidFill>
                  <a:srgbClr val="004BAF"/>
                </a:solidFill>
                <a:latin typeface="MS PGothic" charset="-128"/>
                <a:ea typeface="MS PGothic" charset="-128"/>
                <a:cs typeface="MS PGothic" charset="-128"/>
              </a:rPr>
              <a:t>攻撃に対して</a:t>
            </a:r>
            <a:endParaRPr lang="en-US" altLang="ja-JP" sz="898" dirty="0">
              <a:solidFill>
                <a:srgbClr val="004BAF"/>
              </a:solidFill>
              <a:latin typeface="MS PGothic" charset="-128"/>
              <a:ea typeface="MS PGothic" charset="-128"/>
              <a:cs typeface="MS PGothic" charset="-128"/>
            </a:endParaRPr>
          </a:p>
          <a:p>
            <a:pPr algn="ctr" defTabSz="456778"/>
            <a:r>
              <a:rPr lang="ja-JP" altLang="en-US" sz="898" dirty="0">
                <a:solidFill>
                  <a:srgbClr val="004BAF"/>
                </a:solidFill>
                <a:latin typeface="MS PGothic" charset="-128"/>
                <a:ea typeface="MS PGothic" charset="-128"/>
                <a:cs typeface="MS PGothic" charset="-128"/>
              </a:rPr>
              <a:t>添付ファイルの検査</a:t>
            </a:r>
            <a:endParaRPr lang="en-US" altLang="ja-JP" sz="898" dirty="0">
              <a:solidFill>
                <a:srgbClr val="004BAF"/>
              </a:solidFill>
              <a:latin typeface="MS PGothic" charset="-128"/>
              <a:ea typeface="MS PGothic" charset="-128"/>
              <a:cs typeface="MS PGothic" charset="-128"/>
            </a:endParaRPr>
          </a:p>
        </p:txBody>
      </p:sp>
      <p:sp>
        <p:nvSpPr>
          <p:cNvPr id="128" name="TextBox 127"/>
          <p:cNvSpPr txBox="1"/>
          <p:nvPr/>
        </p:nvSpPr>
        <p:spPr>
          <a:xfrm>
            <a:off x="546184" y="2818453"/>
            <a:ext cx="1273627" cy="291002"/>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oAutofit/>
          </a:bodyPr>
          <a:lstStyle/>
          <a:p>
            <a:pPr algn="ctr" defTabSz="456778"/>
            <a:r>
              <a:rPr lang="ja-JP" altLang="en-US" sz="898" b="1" dirty="0">
                <a:solidFill>
                  <a:schemeClr val="bg1"/>
                </a:solidFill>
                <a:latin typeface="MS PGothic" charset="-128"/>
                <a:ea typeface="MS PGothic" charset="-128"/>
                <a:cs typeface="MS PGothic" charset="-128"/>
              </a:rPr>
              <a:t>　</a:t>
            </a:r>
            <a:r>
              <a:rPr lang="en-US" altLang="ja-JP" sz="898" b="1" dirty="0">
                <a:solidFill>
                  <a:schemeClr val="bg1"/>
                </a:solidFill>
                <a:latin typeface="MS PGothic" charset="-128"/>
                <a:ea typeface="MS PGothic" charset="-128"/>
                <a:cs typeface="MS PGothic" charset="-128"/>
              </a:rPr>
              <a:t>DNS </a:t>
            </a:r>
            <a:r>
              <a:rPr lang="ja-JP" altLang="en-US" sz="898" b="1" dirty="0">
                <a:solidFill>
                  <a:schemeClr val="bg1"/>
                </a:solidFill>
                <a:latin typeface="MS PGothic" charset="-128"/>
                <a:ea typeface="MS PGothic" charset="-128"/>
                <a:cs typeface="MS PGothic" charset="-128"/>
              </a:rPr>
              <a:t>セキュリティ</a:t>
            </a:r>
            <a:endParaRPr lang="en-US" altLang="ja-JP" sz="898" b="1" dirty="0">
              <a:solidFill>
                <a:schemeClr val="bg1"/>
              </a:solidFill>
              <a:latin typeface="MS PGothic" charset="-128"/>
              <a:ea typeface="MS PGothic" charset="-128"/>
              <a:cs typeface="MS PGothic" charset="-128"/>
            </a:endParaRPr>
          </a:p>
          <a:p>
            <a:pPr algn="ctr" defTabSz="456778"/>
            <a:r>
              <a:rPr lang="en-US" altLang="ja-JP" sz="799" b="1" dirty="0">
                <a:solidFill>
                  <a:schemeClr val="bg1"/>
                </a:solidFill>
                <a:latin typeface="MS PGothic" charset="-128"/>
                <a:ea typeface="MS PGothic" charset="-128"/>
                <a:cs typeface="MS PGothic" charset="-128"/>
              </a:rPr>
              <a:t>(Umbrella)</a:t>
            </a:r>
            <a:endParaRPr lang="ja-JP" altLang="en-US" sz="799" b="1" dirty="0">
              <a:solidFill>
                <a:schemeClr val="bg1"/>
              </a:solidFill>
              <a:latin typeface="MS PGothic" charset="-128"/>
              <a:ea typeface="MS PGothic" charset="-128"/>
              <a:cs typeface="MS PGothic" charset="-128"/>
            </a:endParaRPr>
          </a:p>
        </p:txBody>
      </p:sp>
      <p:sp>
        <p:nvSpPr>
          <p:cNvPr id="129" name="TextBox 128"/>
          <p:cNvSpPr txBox="1"/>
          <p:nvPr/>
        </p:nvSpPr>
        <p:spPr>
          <a:xfrm>
            <a:off x="546185" y="3845710"/>
            <a:ext cx="1273626" cy="291002"/>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oAutofit/>
          </a:bodyPr>
          <a:lstStyle/>
          <a:p>
            <a:pPr algn="ctr" defTabSz="456778"/>
            <a:r>
              <a:rPr lang="ja-JP" altLang="en-US" sz="898" b="1">
                <a:solidFill>
                  <a:schemeClr val="bg1"/>
                </a:solidFill>
                <a:latin typeface="MS PGothic" charset="-128"/>
                <a:ea typeface="MS PGothic" charset="-128"/>
                <a:cs typeface="MS PGothic" charset="-128"/>
              </a:rPr>
              <a:t>　</a:t>
            </a:r>
            <a:r>
              <a:rPr lang="ja-JP" altLang="en-US" sz="799" b="1">
                <a:solidFill>
                  <a:schemeClr val="bg1"/>
                </a:solidFill>
                <a:latin typeface="MS PGothic" charset="-128"/>
                <a:ea typeface="MS PGothic" charset="-128"/>
                <a:cs typeface="MS PGothic" charset="-128"/>
              </a:rPr>
              <a:t>ネットワーク</a:t>
            </a:r>
            <a:r>
              <a:rPr lang="ja-JP" altLang="en-US" sz="799" b="1" dirty="0">
                <a:solidFill>
                  <a:schemeClr val="bg1"/>
                </a:solidFill>
                <a:latin typeface="MS PGothic" charset="-128"/>
                <a:ea typeface="MS PGothic" charset="-128"/>
                <a:cs typeface="MS PGothic" charset="-128"/>
              </a:rPr>
              <a:t>可視化</a:t>
            </a:r>
            <a:endParaRPr lang="en-US" altLang="ja-JP" sz="799" b="1" dirty="0">
              <a:solidFill>
                <a:schemeClr val="bg1"/>
              </a:solidFill>
              <a:latin typeface="MS PGothic" charset="-128"/>
              <a:ea typeface="MS PGothic" charset="-128"/>
              <a:cs typeface="MS PGothic" charset="-128"/>
            </a:endParaRPr>
          </a:p>
          <a:p>
            <a:pPr algn="ctr" defTabSz="456778"/>
            <a:r>
              <a:rPr lang="ja-JP" altLang="en-US" sz="799" b="1" dirty="0">
                <a:solidFill>
                  <a:schemeClr val="bg1"/>
                </a:solidFill>
                <a:latin typeface="MS PGothic" charset="-128"/>
                <a:ea typeface="MS PGothic" charset="-128"/>
                <a:cs typeface="MS PGothic" charset="-128"/>
              </a:rPr>
              <a:t>（</a:t>
            </a:r>
            <a:r>
              <a:rPr lang="en-US" altLang="ja-JP" sz="799" b="1" dirty="0" err="1">
                <a:solidFill>
                  <a:schemeClr val="bg1"/>
                </a:solidFill>
                <a:latin typeface="MS PGothic" charset="-128"/>
                <a:ea typeface="MS PGothic" charset="-128"/>
                <a:cs typeface="MS PGothic" charset="-128"/>
              </a:rPr>
              <a:t>StealthWatch</a:t>
            </a:r>
            <a:r>
              <a:rPr lang="en-US" altLang="ja-JP" sz="799" b="1" dirty="0">
                <a:solidFill>
                  <a:schemeClr val="bg1"/>
                </a:solidFill>
                <a:latin typeface="MS PGothic" charset="-128"/>
                <a:ea typeface="MS PGothic" charset="-128"/>
                <a:cs typeface="MS PGothic" charset="-128"/>
              </a:rPr>
              <a:t>)</a:t>
            </a:r>
          </a:p>
          <a:p>
            <a:pPr algn="ctr" defTabSz="456778"/>
            <a:endParaRPr lang="en-US" altLang="ja-JP" sz="898" b="1" dirty="0">
              <a:solidFill>
                <a:schemeClr val="bg1"/>
              </a:solidFill>
              <a:latin typeface="MS PGothic" charset="-128"/>
              <a:ea typeface="MS PGothic" charset="-128"/>
              <a:cs typeface="MS PGothic" charset="-128"/>
            </a:endParaRPr>
          </a:p>
        </p:txBody>
      </p:sp>
      <p:sp>
        <p:nvSpPr>
          <p:cNvPr id="130" name="TextBox 129"/>
          <p:cNvSpPr txBox="1"/>
          <p:nvPr/>
        </p:nvSpPr>
        <p:spPr>
          <a:xfrm>
            <a:off x="546185" y="4167666"/>
            <a:ext cx="1273626" cy="331106"/>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oAutofit/>
          </a:bodyPr>
          <a:lstStyle/>
          <a:p>
            <a:pPr algn="ctr" defTabSz="456778"/>
            <a:r>
              <a:rPr lang="ja-JP" altLang="en-US" sz="898" b="1" dirty="0">
                <a:solidFill>
                  <a:schemeClr val="bg1"/>
                </a:solidFill>
                <a:latin typeface="MS PGothic" charset="-128"/>
                <a:ea typeface="MS PGothic" charset="-128"/>
                <a:cs typeface="MS PGothic" charset="-128"/>
              </a:rPr>
              <a:t>　</a:t>
            </a:r>
            <a:r>
              <a:rPr lang="ja-JP" altLang="en-US" sz="799" b="1" dirty="0">
                <a:solidFill>
                  <a:schemeClr val="bg1"/>
                </a:solidFill>
                <a:latin typeface="MS PGothic" charset="-128"/>
                <a:ea typeface="MS PGothic" charset="-128"/>
                <a:cs typeface="MS PGothic" charset="-128"/>
              </a:rPr>
              <a:t>ポリシーアクセス制御</a:t>
            </a:r>
            <a:endParaRPr lang="en-US" altLang="ja-JP" sz="799" b="1" dirty="0">
              <a:solidFill>
                <a:schemeClr val="bg1"/>
              </a:solidFill>
              <a:latin typeface="MS PGothic" charset="-128"/>
              <a:ea typeface="MS PGothic" charset="-128"/>
              <a:cs typeface="MS PGothic" charset="-128"/>
            </a:endParaRPr>
          </a:p>
          <a:p>
            <a:pPr algn="ctr" defTabSz="456778"/>
            <a:r>
              <a:rPr lang="en-US" altLang="ja-JP" sz="799" b="1" dirty="0">
                <a:solidFill>
                  <a:schemeClr val="bg1"/>
                </a:solidFill>
                <a:latin typeface="MS PGothic" charset="-128"/>
                <a:ea typeface="MS PGothic" charset="-128"/>
                <a:cs typeface="MS PGothic" charset="-128"/>
              </a:rPr>
              <a:t>(ISE)</a:t>
            </a:r>
            <a:endParaRPr lang="ja-JP" altLang="en-US" sz="799" b="1" dirty="0">
              <a:solidFill>
                <a:schemeClr val="bg1"/>
              </a:solidFill>
              <a:latin typeface="MS PGothic" charset="-128"/>
              <a:ea typeface="MS PGothic" charset="-128"/>
              <a:cs typeface="MS PGothic" charset="-128"/>
            </a:endParaRPr>
          </a:p>
        </p:txBody>
      </p:sp>
      <p:sp>
        <p:nvSpPr>
          <p:cNvPr id="131" name="TextBox 130"/>
          <p:cNvSpPr txBox="1"/>
          <p:nvPr/>
        </p:nvSpPr>
        <p:spPr>
          <a:xfrm>
            <a:off x="5545791" y="3842403"/>
            <a:ext cx="1129564" cy="29761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t">
            <a:noAutofit/>
          </a:bodyPr>
          <a:lstStyle/>
          <a:p>
            <a:pPr algn="ctr" defTabSz="456778"/>
            <a:r>
              <a:rPr lang="ja-JP" altLang="en-US" sz="898" dirty="0">
                <a:solidFill>
                  <a:srgbClr val="004BAF"/>
                </a:solidFill>
                <a:latin typeface="MS PGothic" charset="-128"/>
                <a:ea typeface="MS PGothic" charset="-128"/>
                <a:cs typeface="MS PGothic" charset="-128"/>
              </a:rPr>
              <a:t>感染端末の</a:t>
            </a:r>
            <a:endParaRPr lang="en-US" altLang="ja-JP" sz="898" dirty="0">
              <a:solidFill>
                <a:srgbClr val="004BAF"/>
              </a:solidFill>
              <a:latin typeface="MS PGothic" charset="-128"/>
              <a:ea typeface="MS PGothic" charset="-128"/>
              <a:cs typeface="MS PGothic" charset="-128"/>
            </a:endParaRPr>
          </a:p>
          <a:p>
            <a:pPr algn="ctr" defTabSz="456778"/>
            <a:r>
              <a:rPr lang="ja-JP" altLang="en-US" sz="898" dirty="0">
                <a:solidFill>
                  <a:srgbClr val="004BAF"/>
                </a:solidFill>
                <a:latin typeface="MS PGothic" charset="-128"/>
                <a:ea typeface="MS PGothic" charset="-128"/>
                <a:cs typeface="MS PGothic" charset="-128"/>
              </a:rPr>
              <a:t>特定</a:t>
            </a:r>
            <a:endParaRPr lang="en-US" altLang="ja-JP" sz="898" dirty="0">
              <a:solidFill>
                <a:srgbClr val="004BAF"/>
              </a:solidFill>
              <a:latin typeface="MS PGothic" charset="-128"/>
              <a:ea typeface="MS PGothic" charset="-128"/>
              <a:cs typeface="MS PGothic" charset="-128"/>
            </a:endParaRPr>
          </a:p>
        </p:txBody>
      </p:sp>
      <p:sp>
        <p:nvSpPr>
          <p:cNvPr id="133" name="TextBox 132"/>
          <p:cNvSpPr txBox="1"/>
          <p:nvPr/>
        </p:nvSpPr>
        <p:spPr>
          <a:xfrm>
            <a:off x="546185" y="3163561"/>
            <a:ext cx="1273626" cy="291002"/>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oAutofit/>
          </a:bodyPr>
          <a:lstStyle/>
          <a:p>
            <a:pPr algn="ctr" defTabSz="456778"/>
            <a:r>
              <a:rPr lang="ja-JP" altLang="en-US" sz="898" b="1" dirty="0">
                <a:solidFill>
                  <a:schemeClr val="bg1"/>
                </a:solidFill>
                <a:latin typeface="MS PGothic" charset="-128"/>
                <a:ea typeface="MS PGothic" charset="-128"/>
                <a:cs typeface="MS PGothic" charset="-128"/>
              </a:rPr>
              <a:t>　</a:t>
            </a:r>
            <a:r>
              <a:rPr lang="ja-JP" altLang="en-US" sz="799" b="1" dirty="0">
                <a:solidFill>
                  <a:schemeClr val="bg1"/>
                </a:solidFill>
                <a:latin typeface="MS PGothic" charset="-128"/>
                <a:ea typeface="MS PGothic" charset="-128"/>
                <a:cs typeface="MS PGothic" charset="-128"/>
              </a:rPr>
              <a:t>エンドポイント</a:t>
            </a:r>
            <a:endParaRPr lang="en-US" altLang="ja-JP" sz="799" b="1" dirty="0">
              <a:solidFill>
                <a:schemeClr val="bg1"/>
              </a:solidFill>
              <a:latin typeface="MS PGothic" charset="-128"/>
              <a:ea typeface="MS PGothic" charset="-128"/>
              <a:cs typeface="MS PGothic" charset="-128"/>
            </a:endParaRPr>
          </a:p>
          <a:p>
            <a:pPr algn="ctr" defTabSz="456778"/>
            <a:r>
              <a:rPr lang="ja-JP" altLang="en-US" sz="799" b="1" dirty="0">
                <a:solidFill>
                  <a:schemeClr val="bg1"/>
                </a:solidFill>
                <a:latin typeface="MS PGothic" charset="-128"/>
                <a:ea typeface="MS PGothic" charset="-128"/>
                <a:cs typeface="MS PGothic" charset="-128"/>
              </a:rPr>
              <a:t>（</a:t>
            </a:r>
            <a:r>
              <a:rPr lang="en-US" altLang="ja-JP" sz="799" b="1" dirty="0">
                <a:solidFill>
                  <a:schemeClr val="bg1"/>
                </a:solidFill>
                <a:latin typeface="MS PGothic" charset="-128"/>
                <a:ea typeface="MS PGothic" charset="-128"/>
                <a:cs typeface="MS PGothic" charset="-128"/>
              </a:rPr>
              <a:t>AMP4E)</a:t>
            </a:r>
            <a:endParaRPr lang="ja-JP" altLang="en-US" sz="799" b="1" dirty="0">
              <a:solidFill>
                <a:schemeClr val="bg1"/>
              </a:solidFill>
              <a:latin typeface="MS PGothic" charset="-128"/>
              <a:ea typeface="MS PGothic" charset="-128"/>
              <a:cs typeface="MS PGothic" charset="-128"/>
            </a:endParaRPr>
          </a:p>
        </p:txBody>
      </p:sp>
      <p:sp>
        <p:nvSpPr>
          <p:cNvPr id="134" name="TextBox 133"/>
          <p:cNvSpPr txBox="1"/>
          <p:nvPr/>
        </p:nvSpPr>
        <p:spPr>
          <a:xfrm>
            <a:off x="546184" y="3505806"/>
            <a:ext cx="1273627" cy="291002"/>
          </a:xfrm>
          <a:prstGeom prst="rect">
            <a:avLst/>
          </a:prstGeom>
          <a:solidFill>
            <a:schemeClr val="accent1"/>
          </a:solidFill>
          <a:ln w="3175">
            <a:solidFill>
              <a:srgbClr val="004BAF"/>
            </a:solidFill>
          </a:ln>
        </p:spPr>
        <p:style>
          <a:lnRef idx="2">
            <a:schemeClr val="accent1"/>
          </a:lnRef>
          <a:fillRef idx="1">
            <a:schemeClr val="lt1"/>
          </a:fillRef>
          <a:effectRef idx="0">
            <a:schemeClr val="accent1"/>
          </a:effectRef>
          <a:fontRef idx="minor">
            <a:schemeClr val="dk1"/>
          </a:fontRef>
        </p:style>
        <p:txBody>
          <a:bodyPr wrap="none" rtlCol="0">
            <a:noAutofit/>
          </a:bodyPr>
          <a:lstStyle/>
          <a:p>
            <a:pPr algn="ctr" defTabSz="456778"/>
            <a:r>
              <a:rPr lang="ja-JP" altLang="en-US" sz="898" b="1" dirty="0">
                <a:solidFill>
                  <a:schemeClr val="bg1"/>
                </a:solidFill>
                <a:latin typeface="MS PGothic" charset="-128"/>
                <a:ea typeface="MS PGothic" charset="-128"/>
                <a:cs typeface="MS PGothic" charset="-128"/>
              </a:rPr>
              <a:t>　</a:t>
            </a:r>
            <a:r>
              <a:rPr lang="ja-JP" altLang="en-US" sz="799" b="1" dirty="0">
                <a:solidFill>
                  <a:schemeClr val="bg1"/>
                </a:solidFill>
                <a:latin typeface="MS PGothic" charset="-128"/>
                <a:ea typeface="MS PGothic" charset="-128"/>
                <a:cs typeface="MS PGothic" charset="-128"/>
              </a:rPr>
              <a:t>サンドボックス</a:t>
            </a:r>
            <a:endParaRPr lang="en-US" altLang="ja-JP" sz="799" b="1" dirty="0">
              <a:solidFill>
                <a:schemeClr val="bg1"/>
              </a:solidFill>
              <a:latin typeface="MS PGothic" charset="-128"/>
              <a:ea typeface="MS PGothic" charset="-128"/>
              <a:cs typeface="MS PGothic" charset="-128"/>
            </a:endParaRPr>
          </a:p>
          <a:p>
            <a:pPr algn="ctr" defTabSz="456778"/>
            <a:r>
              <a:rPr lang="en-US" altLang="ja-JP" sz="799" b="1" dirty="0">
                <a:solidFill>
                  <a:schemeClr val="bg1"/>
                </a:solidFill>
                <a:latin typeface="MS PGothic" charset="-128"/>
                <a:ea typeface="MS PGothic" charset="-128"/>
                <a:cs typeface="MS PGothic" charset="-128"/>
              </a:rPr>
              <a:t>(Threat Grid)</a:t>
            </a:r>
            <a:endParaRPr lang="ja-JP" altLang="en-US" sz="799" b="1" dirty="0">
              <a:solidFill>
                <a:schemeClr val="bg1"/>
              </a:solidFill>
              <a:latin typeface="MS PGothic" charset="-128"/>
              <a:ea typeface="MS PGothic" charset="-128"/>
              <a:cs typeface="MS PGothic" charset="-128"/>
            </a:endParaRPr>
          </a:p>
        </p:txBody>
      </p:sp>
      <p:sp>
        <p:nvSpPr>
          <p:cNvPr id="135" name="TextBox 134"/>
          <p:cNvSpPr txBox="1"/>
          <p:nvPr/>
        </p:nvSpPr>
        <p:spPr>
          <a:xfrm>
            <a:off x="5545791" y="4176995"/>
            <a:ext cx="1129564" cy="29761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t">
            <a:noAutofit/>
          </a:bodyPr>
          <a:lstStyle/>
          <a:p>
            <a:pPr algn="ctr" defTabSz="456778"/>
            <a:r>
              <a:rPr lang="ja-JP" altLang="en-US" sz="898" dirty="0">
                <a:solidFill>
                  <a:srgbClr val="004BAF"/>
                </a:solidFill>
                <a:latin typeface="MS PGothic" charset="-128"/>
                <a:ea typeface="MS PGothic" charset="-128"/>
                <a:cs typeface="MS PGothic" charset="-128"/>
              </a:rPr>
              <a:t>感染端末の</a:t>
            </a:r>
            <a:endParaRPr lang="en-US" altLang="ja-JP" sz="898" dirty="0">
              <a:solidFill>
                <a:srgbClr val="004BAF"/>
              </a:solidFill>
              <a:latin typeface="MS PGothic" charset="-128"/>
              <a:ea typeface="MS PGothic" charset="-128"/>
              <a:cs typeface="MS PGothic" charset="-128"/>
            </a:endParaRPr>
          </a:p>
          <a:p>
            <a:pPr algn="ctr" defTabSz="456778"/>
            <a:r>
              <a:rPr lang="ja-JP" altLang="en-US" sz="898" dirty="0">
                <a:solidFill>
                  <a:srgbClr val="004BAF"/>
                </a:solidFill>
                <a:latin typeface="MS PGothic" charset="-128"/>
                <a:ea typeface="MS PGothic" charset="-128"/>
                <a:cs typeface="MS PGothic" charset="-128"/>
              </a:rPr>
              <a:t>隔離</a:t>
            </a:r>
            <a:endParaRPr lang="en-US" altLang="ja-JP" sz="898" dirty="0">
              <a:solidFill>
                <a:srgbClr val="004BAF"/>
              </a:solidFill>
              <a:latin typeface="MS PGothic" charset="-128"/>
              <a:ea typeface="MS PGothic" charset="-128"/>
              <a:cs typeface="MS PGothic" charset="-128"/>
            </a:endParaRPr>
          </a:p>
        </p:txBody>
      </p:sp>
      <p:sp>
        <p:nvSpPr>
          <p:cNvPr id="137" name="TextBox 136"/>
          <p:cNvSpPr txBox="1"/>
          <p:nvPr/>
        </p:nvSpPr>
        <p:spPr>
          <a:xfrm>
            <a:off x="3530377" y="2149415"/>
            <a:ext cx="1265162" cy="251085"/>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t">
            <a:noAutofit/>
          </a:bodyPr>
          <a:lstStyle/>
          <a:p>
            <a:pPr algn="ctr" defTabSz="456778"/>
            <a:r>
              <a:rPr lang="en-US" altLang="ja-JP" sz="898" dirty="0">
                <a:solidFill>
                  <a:srgbClr val="004BAF"/>
                </a:solidFill>
                <a:latin typeface="MS PGothic" charset="-128"/>
                <a:ea typeface="MS PGothic" charset="-128"/>
                <a:cs typeface="MS PGothic" charset="-128"/>
              </a:rPr>
              <a:t>SNORT Signature</a:t>
            </a:r>
            <a:r>
              <a:rPr lang="ja-JP" altLang="en-US" sz="898" dirty="0">
                <a:solidFill>
                  <a:srgbClr val="004BAF"/>
                </a:solidFill>
                <a:latin typeface="MS PGothic" charset="-128"/>
                <a:ea typeface="MS PGothic" charset="-128"/>
                <a:cs typeface="MS PGothic" charset="-128"/>
              </a:rPr>
              <a:t>で</a:t>
            </a:r>
            <a:endParaRPr lang="en-US" altLang="ja-JP" sz="898" dirty="0">
              <a:solidFill>
                <a:srgbClr val="004BAF"/>
              </a:solidFill>
              <a:latin typeface="MS PGothic" charset="-128"/>
              <a:ea typeface="MS PGothic" charset="-128"/>
              <a:cs typeface="MS PGothic" charset="-128"/>
            </a:endParaRPr>
          </a:p>
          <a:p>
            <a:pPr algn="ctr" defTabSz="456778"/>
            <a:r>
              <a:rPr lang="ja-JP" altLang="en-US" sz="898" dirty="0">
                <a:solidFill>
                  <a:srgbClr val="004BAF"/>
                </a:solidFill>
                <a:latin typeface="MS PGothic" charset="-128"/>
                <a:ea typeface="MS PGothic" charset="-128"/>
                <a:cs typeface="MS PGothic" charset="-128"/>
              </a:rPr>
              <a:t>検知</a:t>
            </a:r>
            <a:endParaRPr lang="en-US" altLang="ja-JP" sz="898" dirty="0">
              <a:solidFill>
                <a:srgbClr val="004BAF"/>
              </a:solidFill>
              <a:latin typeface="MS PGothic" charset="-128"/>
              <a:ea typeface="MS PGothic" charset="-128"/>
              <a:cs typeface="MS PGothic" charset="-128"/>
            </a:endParaRPr>
          </a:p>
        </p:txBody>
      </p:sp>
      <p:sp>
        <p:nvSpPr>
          <p:cNvPr id="138" name="TextBox 137"/>
          <p:cNvSpPr txBox="1"/>
          <p:nvPr/>
        </p:nvSpPr>
        <p:spPr>
          <a:xfrm>
            <a:off x="3649134" y="2829884"/>
            <a:ext cx="1728599" cy="251085"/>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78"/>
            <a:r>
              <a:rPr lang="ja-JP" altLang="en-US" sz="898" dirty="0">
                <a:solidFill>
                  <a:srgbClr val="004BAF"/>
                </a:solidFill>
                <a:latin typeface="MS PGothic" charset="-128"/>
                <a:ea typeface="MS PGothic" charset="-128"/>
                <a:cs typeface="MS PGothic" charset="-128"/>
              </a:rPr>
              <a:t>怪しいドメインの名前解決検知</a:t>
            </a:r>
            <a:endParaRPr lang="en-US" altLang="ja-JP" sz="898" dirty="0">
              <a:solidFill>
                <a:srgbClr val="004BAF"/>
              </a:solidFill>
              <a:latin typeface="MS PGothic" charset="-128"/>
              <a:ea typeface="MS PGothic" charset="-128"/>
              <a:cs typeface="MS PGothic" charset="-128"/>
            </a:endParaRPr>
          </a:p>
        </p:txBody>
      </p:sp>
      <p:sp>
        <p:nvSpPr>
          <p:cNvPr id="139" name="TextBox 138"/>
          <p:cNvSpPr txBox="1"/>
          <p:nvPr/>
        </p:nvSpPr>
        <p:spPr>
          <a:xfrm>
            <a:off x="3396831" y="3163270"/>
            <a:ext cx="3210654" cy="291002"/>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78"/>
            <a:r>
              <a:rPr lang="ja-JP" altLang="en-US" sz="898" dirty="0">
                <a:solidFill>
                  <a:srgbClr val="FF0000"/>
                </a:solidFill>
                <a:latin typeface="MS PGothic" charset="-128"/>
                <a:ea typeface="MS PGothic" charset="-128"/>
                <a:cs typeface="MS PGothic" charset="-128"/>
              </a:rPr>
              <a:t>マルウェア本体を検知、レトロスペクティブ（過去に遡って追跡）</a:t>
            </a:r>
            <a:endParaRPr lang="en-US" altLang="ja-JP" sz="898" dirty="0">
              <a:solidFill>
                <a:srgbClr val="FF0000"/>
              </a:solidFill>
              <a:latin typeface="MS PGothic" charset="-128"/>
              <a:ea typeface="MS PGothic" charset="-128"/>
              <a:cs typeface="MS PGothic" charset="-128"/>
            </a:endParaRPr>
          </a:p>
        </p:txBody>
      </p:sp>
      <p:sp>
        <p:nvSpPr>
          <p:cNvPr id="140" name="TextBox 139"/>
          <p:cNvSpPr txBox="1"/>
          <p:nvPr/>
        </p:nvSpPr>
        <p:spPr>
          <a:xfrm>
            <a:off x="3396831" y="3515575"/>
            <a:ext cx="3210654" cy="261966"/>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78"/>
            <a:r>
              <a:rPr lang="en-US" altLang="ja-JP" sz="898" dirty="0">
                <a:solidFill>
                  <a:srgbClr val="004BAF"/>
                </a:solidFill>
                <a:latin typeface="MS PGothic" charset="-128"/>
                <a:ea typeface="MS PGothic" charset="-128"/>
                <a:cs typeface="MS PGothic" charset="-128"/>
              </a:rPr>
              <a:t>NW, Gateway, Endpoint</a:t>
            </a:r>
            <a:r>
              <a:rPr lang="ja-JP" altLang="en-US" sz="898" dirty="0">
                <a:solidFill>
                  <a:srgbClr val="004BAF"/>
                </a:solidFill>
                <a:latin typeface="MS PGothic" charset="-128"/>
                <a:ea typeface="MS PGothic" charset="-128"/>
                <a:cs typeface="MS PGothic" charset="-128"/>
              </a:rPr>
              <a:t>から送られるファイルを検査</a:t>
            </a:r>
            <a:endParaRPr lang="en-US" altLang="ja-JP" sz="898" dirty="0">
              <a:solidFill>
                <a:srgbClr val="004BAF"/>
              </a:solidFill>
              <a:latin typeface="MS PGothic" charset="-128"/>
              <a:ea typeface="MS PGothic" charset="-128"/>
              <a:cs typeface="MS PGothic" charset="-128"/>
            </a:endParaRPr>
          </a:p>
        </p:txBody>
      </p:sp>
      <p:sp>
        <p:nvSpPr>
          <p:cNvPr id="141" name="TextBox 140"/>
          <p:cNvSpPr txBox="1"/>
          <p:nvPr/>
        </p:nvSpPr>
        <p:spPr>
          <a:xfrm>
            <a:off x="6955143" y="3875647"/>
            <a:ext cx="1296946" cy="23112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78"/>
            <a:r>
              <a:rPr lang="en-US" altLang="ja-JP" sz="898" dirty="0">
                <a:solidFill>
                  <a:srgbClr val="004BAF"/>
                </a:solidFill>
                <a:latin typeface="MS PGothic" charset="-128"/>
                <a:ea typeface="MS PGothic" charset="-128"/>
                <a:cs typeface="MS PGothic" charset="-128"/>
              </a:rPr>
              <a:t>C2</a:t>
            </a:r>
            <a:r>
              <a:rPr lang="ja-JP" altLang="en-US" sz="898" dirty="0">
                <a:solidFill>
                  <a:srgbClr val="004BAF"/>
                </a:solidFill>
                <a:latin typeface="MS PGothic" charset="-128"/>
                <a:ea typeface="MS PGothic" charset="-128"/>
                <a:cs typeface="MS PGothic" charset="-128"/>
              </a:rPr>
              <a:t>接続の検知</a:t>
            </a:r>
            <a:endParaRPr lang="en-US" altLang="ja-JP" sz="898" dirty="0">
              <a:solidFill>
                <a:srgbClr val="004BAF"/>
              </a:solidFill>
              <a:latin typeface="MS PGothic" charset="-128"/>
              <a:ea typeface="MS PGothic" charset="-128"/>
              <a:cs typeface="MS PGothic" charset="-128"/>
            </a:endParaRPr>
          </a:p>
        </p:txBody>
      </p:sp>
      <p:sp>
        <p:nvSpPr>
          <p:cNvPr id="49" name="TextBox 124"/>
          <p:cNvSpPr txBox="1"/>
          <p:nvPr/>
        </p:nvSpPr>
        <p:spPr>
          <a:xfrm>
            <a:off x="6955143" y="2837127"/>
            <a:ext cx="1296946" cy="231127"/>
          </a:xfrm>
          <a:prstGeom prst="rect">
            <a:avLst/>
          </a:prstGeom>
          <a:ln w="3175">
            <a:solidFill>
              <a:srgbClr val="004BAF"/>
            </a:solidFill>
          </a:ln>
        </p:spPr>
        <p:style>
          <a:lnRef idx="2">
            <a:schemeClr val="accent1"/>
          </a:lnRef>
          <a:fillRef idx="1">
            <a:schemeClr val="lt1"/>
          </a:fillRef>
          <a:effectRef idx="0">
            <a:schemeClr val="accent1"/>
          </a:effectRef>
          <a:fontRef idx="minor">
            <a:schemeClr val="dk1"/>
          </a:fontRef>
        </p:style>
        <p:txBody>
          <a:bodyPr wrap="square" tIns="0" rtlCol="0" anchor="ctr">
            <a:noAutofit/>
          </a:bodyPr>
          <a:lstStyle/>
          <a:p>
            <a:pPr algn="ctr" defTabSz="456778"/>
            <a:r>
              <a:rPr lang="en-US" altLang="ja-JP" sz="898" dirty="0">
                <a:solidFill>
                  <a:srgbClr val="004BAF"/>
                </a:solidFill>
                <a:latin typeface="MS PGothic" charset="-128"/>
                <a:ea typeface="MS PGothic" charset="-128"/>
                <a:cs typeface="MS PGothic" charset="-128"/>
              </a:rPr>
              <a:t>C2</a:t>
            </a:r>
            <a:r>
              <a:rPr lang="ja-JP" altLang="en-US" sz="898" dirty="0">
                <a:solidFill>
                  <a:srgbClr val="004BAF"/>
                </a:solidFill>
                <a:latin typeface="MS PGothic" charset="-128"/>
                <a:ea typeface="MS PGothic" charset="-128"/>
                <a:cs typeface="MS PGothic" charset="-128"/>
              </a:rPr>
              <a:t>接続防止</a:t>
            </a:r>
            <a:endParaRPr lang="en-US" altLang="ja-JP" sz="898" dirty="0">
              <a:solidFill>
                <a:srgbClr val="004BAF"/>
              </a:solidFill>
              <a:latin typeface="MS PGothic" charset="-128"/>
              <a:ea typeface="MS PGothic" charset="-128"/>
              <a:cs typeface="MS PGothic" charset="-128"/>
            </a:endParaRPr>
          </a:p>
        </p:txBody>
      </p:sp>
      <p:sp>
        <p:nvSpPr>
          <p:cNvPr id="2" name="右矢印 1"/>
          <p:cNvSpPr/>
          <p:nvPr/>
        </p:nvSpPr>
        <p:spPr>
          <a:xfrm>
            <a:off x="1758883" y="881852"/>
            <a:ext cx="6800597" cy="14250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S PGothic" charset="-128"/>
              <a:ea typeface="MS PGothic" charset="-128"/>
              <a:cs typeface="MS PGothic" charset="-128"/>
            </a:endParaRPr>
          </a:p>
        </p:txBody>
      </p:sp>
      <p:sp>
        <p:nvSpPr>
          <p:cNvPr id="33" name="TextBox 32"/>
          <p:cNvSpPr txBox="1"/>
          <p:nvPr/>
        </p:nvSpPr>
        <p:spPr>
          <a:xfrm>
            <a:off x="1859332" y="726025"/>
            <a:ext cx="1419176" cy="384764"/>
          </a:xfrm>
          <a:prstGeom prst="rect">
            <a:avLst/>
          </a:prstGeom>
          <a:ln w="3175">
            <a:solidFill>
              <a:srgbClr val="FF0000"/>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78"/>
            <a:r>
              <a:rPr lang="ja-JP" altLang="en-US" sz="898" b="1" dirty="0">
                <a:solidFill>
                  <a:srgbClr val="FF0000"/>
                </a:solidFill>
                <a:latin typeface="MS PGothic" charset="-128"/>
                <a:ea typeface="MS PGothic" charset="-128"/>
                <a:cs typeface="MS PGothic" charset="-128"/>
              </a:rPr>
              <a:t>偵察・攻撃準備</a:t>
            </a:r>
            <a:endParaRPr lang="en-US" altLang="ja-JP" sz="898" b="1" dirty="0">
              <a:solidFill>
                <a:srgbClr val="FF0000"/>
              </a:solidFill>
              <a:latin typeface="MS PGothic" charset="-128"/>
              <a:ea typeface="MS PGothic" charset="-128"/>
              <a:cs typeface="MS PGothic" charset="-128"/>
            </a:endParaRPr>
          </a:p>
        </p:txBody>
      </p:sp>
      <p:pic>
        <p:nvPicPr>
          <p:cNvPr id="111" name="Picture 28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06797" y="695906"/>
            <a:ext cx="242996" cy="195858"/>
          </a:xfrm>
          <a:prstGeom prst="rect">
            <a:avLst/>
          </a:prstGeom>
        </p:spPr>
      </p:pic>
      <p:sp>
        <p:nvSpPr>
          <p:cNvPr id="42" name="TextBox 41"/>
          <p:cNvSpPr txBox="1"/>
          <p:nvPr/>
        </p:nvSpPr>
        <p:spPr>
          <a:xfrm>
            <a:off x="3363498" y="724826"/>
            <a:ext cx="1112344" cy="384763"/>
          </a:xfrm>
          <a:prstGeom prst="rect">
            <a:avLst/>
          </a:prstGeom>
          <a:ln w="3175">
            <a:solidFill>
              <a:srgbClr val="FF0000"/>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78"/>
            <a:r>
              <a:rPr lang="ja-JP" altLang="en-US" sz="898" b="1" dirty="0">
                <a:solidFill>
                  <a:srgbClr val="FF0000"/>
                </a:solidFill>
                <a:latin typeface="MS PGothic" charset="-128"/>
                <a:ea typeface="MS PGothic" charset="-128"/>
                <a:cs typeface="MS PGothic" charset="-128"/>
              </a:rPr>
              <a:t>攻撃</a:t>
            </a:r>
          </a:p>
        </p:txBody>
      </p:sp>
      <p:sp>
        <p:nvSpPr>
          <p:cNvPr id="47" name="TextBox 46"/>
          <p:cNvSpPr txBox="1"/>
          <p:nvPr/>
        </p:nvSpPr>
        <p:spPr>
          <a:xfrm>
            <a:off x="4556688" y="729135"/>
            <a:ext cx="904423" cy="384763"/>
          </a:xfrm>
          <a:prstGeom prst="rect">
            <a:avLst/>
          </a:prstGeom>
          <a:ln w="3175">
            <a:solidFill>
              <a:srgbClr val="FF0000"/>
            </a:solidFill>
          </a:ln>
        </p:spPr>
        <p:style>
          <a:lnRef idx="2">
            <a:schemeClr val="accent1"/>
          </a:lnRef>
          <a:fillRef idx="1">
            <a:schemeClr val="lt1"/>
          </a:fillRef>
          <a:effectRef idx="0">
            <a:schemeClr val="accent1"/>
          </a:effectRef>
          <a:fontRef idx="minor">
            <a:schemeClr val="dk1"/>
          </a:fontRef>
        </p:style>
        <p:txBody>
          <a:bodyPr wrap="none" rtlCol="0" anchor="ctr">
            <a:noAutofit/>
          </a:bodyPr>
          <a:lstStyle/>
          <a:p>
            <a:pPr algn="ctr" defTabSz="456778"/>
            <a:r>
              <a:rPr lang="ja-JP" altLang="en-US" sz="898" b="1" dirty="0">
                <a:solidFill>
                  <a:srgbClr val="FF0000"/>
                </a:solidFill>
                <a:latin typeface="MS PGothic" charset="-128"/>
                <a:ea typeface="MS PGothic" charset="-128"/>
                <a:cs typeface="MS PGothic" charset="-128"/>
              </a:rPr>
              <a:t>感染</a:t>
            </a:r>
          </a:p>
        </p:txBody>
      </p:sp>
      <p:pic>
        <p:nvPicPr>
          <p:cNvPr id="113" name="Picture 30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55511" y="618997"/>
            <a:ext cx="288963" cy="234613"/>
          </a:xfrm>
          <a:prstGeom prst="rect">
            <a:avLst/>
          </a:prstGeom>
        </p:spPr>
      </p:pic>
      <p:sp>
        <p:nvSpPr>
          <p:cNvPr id="64" name="TextBox 51"/>
          <p:cNvSpPr txBox="1"/>
          <p:nvPr/>
        </p:nvSpPr>
        <p:spPr>
          <a:xfrm>
            <a:off x="5548181" y="735394"/>
            <a:ext cx="1078038" cy="384764"/>
          </a:xfrm>
          <a:prstGeom prst="rect">
            <a:avLst/>
          </a:prstGeom>
          <a:ln w="3175">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defTabSz="456778"/>
            <a:r>
              <a:rPr lang="ja-JP" altLang="en-US" sz="999" b="1" dirty="0">
                <a:solidFill>
                  <a:srgbClr val="FF0000"/>
                </a:solidFill>
                <a:latin typeface="MS PGothic" charset="-128"/>
                <a:ea typeface="MS PGothic" charset="-128"/>
                <a:cs typeface="MS PGothic" charset="-128"/>
              </a:rPr>
              <a:t>感染拡大</a:t>
            </a:r>
            <a:endParaRPr lang="en-US" altLang="ja-JP" sz="999" b="1" dirty="0">
              <a:solidFill>
                <a:srgbClr val="FF0000"/>
              </a:solidFill>
              <a:latin typeface="MS PGothic" charset="-128"/>
              <a:ea typeface="MS PGothic" charset="-128"/>
              <a:cs typeface="MS PGothic" charset="-128"/>
            </a:endParaRPr>
          </a:p>
        </p:txBody>
      </p:sp>
      <p:sp>
        <p:nvSpPr>
          <p:cNvPr id="106" name="TextBox 51"/>
          <p:cNvSpPr txBox="1"/>
          <p:nvPr/>
        </p:nvSpPr>
        <p:spPr>
          <a:xfrm>
            <a:off x="6891871" y="745984"/>
            <a:ext cx="1484936" cy="384764"/>
          </a:xfrm>
          <a:prstGeom prst="rect">
            <a:avLst/>
          </a:prstGeom>
          <a:ln w="3175">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defTabSz="456778"/>
            <a:r>
              <a:rPr lang="ja-JP" altLang="en-US" sz="900" b="1" dirty="0">
                <a:solidFill>
                  <a:srgbClr val="FF0000"/>
                </a:solidFill>
                <a:latin typeface="MS PGothic" charset="-128"/>
                <a:ea typeface="MS PGothic" charset="-128"/>
                <a:cs typeface="MS PGothic" charset="-128"/>
              </a:rPr>
              <a:t>実行</a:t>
            </a:r>
            <a:endParaRPr lang="en-US" altLang="ja-JP" sz="900" b="1" dirty="0">
              <a:solidFill>
                <a:srgbClr val="FF0000"/>
              </a:solidFill>
              <a:latin typeface="MS PGothic" charset="-128"/>
              <a:ea typeface="MS PGothic" charset="-128"/>
              <a:cs typeface="MS PGothic" charset="-128"/>
            </a:endParaRPr>
          </a:p>
        </p:txBody>
      </p:sp>
      <p:pic>
        <p:nvPicPr>
          <p:cNvPr id="114" name="Picture 28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46509" y="703087"/>
            <a:ext cx="211442" cy="178766"/>
          </a:xfrm>
          <a:prstGeom prst="rect">
            <a:avLst/>
          </a:prstGeom>
        </p:spPr>
      </p:pic>
      <p:sp>
        <p:nvSpPr>
          <p:cNvPr id="4" name="正方形/長方形 3"/>
          <p:cNvSpPr/>
          <p:nvPr/>
        </p:nvSpPr>
        <p:spPr>
          <a:xfrm>
            <a:off x="528105" y="3110946"/>
            <a:ext cx="8054811" cy="39469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Tree>
    <p:custDataLst>
      <p:tags r:id="rId1"/>
    </p:custDataLst>
    <p:extLst>
      <p:ext uri="{BB962C8B-B14F-4D97-AF65-F5344CB8AC3E}">
        <p14:creationId xmlns:p14="http://schemas.microsoft.com/office/powerpoint/2010/main" val="2043822485"/>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462301" y="1201738"/>
            <a:ext cx="5194580" cy="3389312"/>
          </a:xfrm>
        </p:spPr>
        <p:txBody>
          <a:bodyPr/>
          <a:lstStyle/>
          <a:p>
            <a:r>
              <a:rPr kumimoji="1" lang="ja-JP" altLang="en-US" dirty="0" smtClean="0">
                <a:latin typeface="MS PGothic" charset="-128"/>
                <a:ea typeface="MS PGothic" charset="-128"/>
                <a:cs typeface="MS PGothic" charset="-128"/>
              </a:rPr>
              <a:t>近年のマルウェアは止められない</a:t>
            </a:r>
            <a:endParaRPr kumimoji="1" lang="en-US" altLang="ja-JP" dirty="0" smtClean="0">
              <a:latin typeface="MS PGothic" charset="-128"/>
              <a:ea typeface="MS PGothic" charset="-128"/>
              <a:cs typeface="MS PGothic" charset="-128"/>
            </a:endParaRPr>
          </a:p>
          <a:p>
            <a:pPr lvl="1"/>
            <a:r>
              <a:rPr lang="ja-JP" altLang="en-US" dirty="0" smtClean="0">
                <a:latin typeface="MS PGothic" charset="-128"/>
                <a:ea typeface="MS PGothic" charset="-128"/>
                <a:cs typeface="MS PGothic" charset="-128"/>
              </a:rPr>
              <a:t>ユニーク</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マルウェア</a:t>
            </a:r>
            <a:endParaRPr lang="en-US" altLang="ja-JP" dirty="0" smtClean="0">
              <a:latin typeface="MS PGothic" charset="-128"/>
              <a:ea typeface="MS PGothic" charset="-128"/>
              <a:cs typeface="MS PGothic" charset="-128"/>
            </a:endParaRPr>
          </a:p>
          <a:p>
            <a:pPr lvl="1"/>
            <a:r>
              <a:rPr kumimoji="1" lang="ja-JP" altLang="en-US" dirty="0" smtClean="0">
                <a:latin typeface="MS PGothic" charset="-128"/>
                <a:ea typeface="MS PGothic" charset="-128"/>
                <a:cs typeface="MS PGothic" charset="-128"/>
              </a:rPr>
              <a:t>脆弱性の放置</a:t>
            </a:r>
            <a:endParaRPr kumimoji="1" lang="en-US" altLang="ja-JP" dirty="0" smtClean="0">
              <a:latin typeface="MS PGothic" charset="-128"/>
              <a:ea typeface="MS PGothic" charset="-128"/>
              <a:cs typeface="MS PGothic" charset="-128"/>
            </a:endParaRPr>
          </a:p>
          <a:p>
            <a:pPr lvl="1"/>
            <a:r>
              <a:rPr lang="ja-JP" altLang="en-US" dirty="0" smtClean="0">
                <a:latin typeface="MS PGothic" charset="-128"/>
                <a:ea typeface="MS PGothic" charset="-128"/>
                <a:cs typeface="MS PGothic" charset="-128"/>
              </a:rPr>
              <a:t>設定ミス</a:t>
            </a:r>
            <a:endParaRPr lang="en-US" altLang="ja-JP" dirty="0" smtClean="0">
              <a:latin typeface="MS PGothic" charset="-128"/>
              <a:ea typeface="MS PGothic" charset="-128"/>
              <a:cs typeface="MS PGothic" charset="-128"/>
            </a:endParaRPr>
          </a:p>
          <a:p>
            <a:pPr lvl="1"/>
            <a:r>
              <a:rPr kumimoji="1" lang="ja-JP" altLang="en-US" dirty="0" smtClean="0">
                <a:latin typeface="MS PGothic" charset="-128"/>
                <a:ea typeface="MS PGothic" charset="-128"/>
                <a:cs typeface="MS PGothic" charset="-128"/>
              </a:rPr>
              <a:t>マルウェア開発環境の向上</a:t>
            </a:r>
            <a:endParaRPr kumimoji="1" lang="en-US" altLang="ja-JP" dirty="0" smtClean="0">
              <a:latin typeface="MS PGothic" charset="-128"/>
              <a:ea typeface="MS PGothic" charset="-128"/>
              <a:cs typeface="MS PGothic" charset="-128"/>
            </a:endParaRPr>
          </a:p>
          <a:p>
            <a:r>
              <a:rPr kumimoji="1" lang="ja-JP" altLang="en-US" dirty="0" smtClean="0">
                <a:latin typeface="MS PGothic" charset="-128"/>
                <a:ea typeface="MS PGothic" charset="-128"/>
                <a:cs typeface="MS PGothic" charset="-128"/>
              </a:rPr>
              <a:t>マルウェアの攻撃性強化</a:t>
            </a:r>
            <a:endParaRPr kumimoji="1" lang="en-US" altLang="ja-JP" dirty="0" smtClean="0">
              <a:latin typeface="MS PGothic" charset="-128"/>
              <a:ea typeface="MS PGothic" charset="-128"/>
              <a:cs typeface="MS PGothic" charset="-128"/>
            </a:endParaRPr>
          </a:p>
          <a:p>
            <a:pPr lvl="1"/>
            <a:r>
              <a:rPr kumimoji="1" lang="ja-JP" altLang="en-US" dirty="0" smtClean="0">
                <a:latin typeface="MS PGothic" charset="-128"/>
                <a:ea typeface="MS PGothic" charset="-128"/>
                <a:cs typeface="MS PGothic" charset="-128"/>
              </a:rPr>
              <a:t>ランサムウェアに代表されるファイルの暗号化</a:t>
            </a:r>
            <a:endParaRPr kumimoji="1" lang="en-US" altLang="ja-JP" dirty="0" smtClean="0">
              <a:latin typeface="MS PGothic" charset="-128"/>
              <a:ea typeface="MS PGothic" charset="-128"/>
              <a:cs typeface="MS PGothic" charset="-128"/>
            </a:endParaRPr>
          </a:p>
          <a:p>
            <a:pPr lvl="1"/>
            <a:r>
              <a:rPr lang="ja-JP" altLang="en-US" dirty="0" smtClean="0">
                <a:latin typeface="MS PGothic" charset="-128"/>
                <a:ea typeface="MS PGothic" charset="-128"/>
                <a:cs typeface="MS PGothic" charset="-128"/>
              </a:rPr>
              <a:t>感染方法の巧妙化</a:t>
            </a:r>
            <a:endParaRPr kumimoji="1" lang="ja-JP" altLang="en-US" dirty="0">
              <a:latin typeface="MS PGothic" charset="-128"/>
              <a:ea typeface="MS PGothic" charset="-128"/>
              <a:cs typeface="MS PGothic" charset="-128"/>
            </a:endParaRPr>
          </a:p>
        </p:txBody>
      </p:sp>
      <p:sp>
        <p:nvSpPr>
          <p:cNvPr id="3" name="タイトル 2"/>
          <p:cNvSpPr>
            <a:spLocks noGrp="1"/>
          </p:cNvSpPr>
          <p:nvPr>
            <p:ph type="title"/>
          </p:nvPr>
        </p:nvSpPr>
        <p:spPr/>
        <p:txBody>
          <a:bodyPr/>
          <a:lstStyle/>
          <a:p>
            <a:r>
              <a:rPr kumimoji="1" lang="ja-JP" altLang="en-US" dirty="0" smtClean="0">
                <a:solidFill>
                  <a:schemeClr val="tx1">
                    <a:lumMod val="90000"/>
                    <a:lumOff val="10000"/>
                  </a:schemeClr>
                </a:solidFill>
                <a:latin typeface="MS PGothic" charset="-128"/>
                <a:ea typeface="MS PGothic" charset="-128"/>
                <a:cs typeface="MS PGothic" charset="-128"/>
              </a:rPr>
              <a:t>近年のマルウェアの特徴</a:t>
            </a:r>
            <a:endParaRPr kumimoji="1" lang="ja-JP" altLang="en-US" dirty="0">
              <a:solidFill>
                <a:schemeClr val="tx1">
                  <a:lumMod val="90000"/>
                  <a:lumOff val="10000"/>
                </a:schemeClr>
              </a:solidFill>
              <a:latin typeface="MS PGothic" charset="-128"/>
              <a:ea typeface="MS PGothic" charset="-128"/>
              <a:cs typeface="MS PGothic" charset="-128"/>
            </a:endParaRPr>
          </a:p>
        </p:txBody>
      </p:sp>
      <p:sp>
        <p:nvSpPr>
          <p:cNvPr id="4" name="テキスト ボックス 3"/>
          <p:cNvSpPr txBox="1"/>
          <p:nvPr/>
        </p:nvSpPr>
        <p:spPr>
          <a:xfrm>
            <a:off x="5610385" y="2014779"/>
            <a:ext cx="2973891" cy="646331"/>
          </a:xfrm>
          <a:prstGeom prst="rect">
            <a:avLst/>
          </a:prstGeom>
          <a:noFill/>
        </p:spPr>
        <p:txBody>
          <a:bodyPr wrap="none" rtlCol="0">
            <a:spAutoFit/>
          </a:bodyPr>
          <a:lstStyle/>
          <a:p>
            <a:r>
              <a:rPr kumimoji="1" lang="ja-JP" altLang="en-US" dirty="0" smtClean="0">
                <a:solidFill>
                  <a:srgbClr val="282828"/>
                </a:solidFill>
                <a:latin typeface="MS PGothic" charset="-128"/>
                <a:ea typeface="MS PGothic" charset="-128"/>
                <a:cs typeface="MS PGothic" charset="-128"/>
              </a:rPr>
              <a:t>抜けてしまった場合の対処を</a:t>
            </a:r>
            <a:endParaRPr kumimoji="1" lang="en-US" altLang="ja-JP" dirty="0" smtClean="0">
              <a:solidFill>
                <a:srgbClr val="282828"/>
              </a:solidFill>
              <a:latin typeface="MS PGothic" charset="-128"/>
              <a:ea typeface="MS PGothic" charset="-128"/>
              <a:cs typeface="MS PGothic" charset="-128"/>
            </a:endParaRPr>
          </a:p>
          <a:p>
            <a:r>
              <a:rPr kumimoji="1" lang="ja-JP" altLang="en-US" dirty="0" smtClean="0">
                <a:solidFill>
                  <a:srgbClr val="282828"/>
                </a:solidFill>
                <a:latin typeface="MS PGothic" charset="-128"/>
                <a:ea typeface="MS PGothic" charset="-128"/>
                <a:cs typeface="MS PGothic" charset="-128"/>
              </a:rPr>
              <a:t>間違えると被害が甚大に</a:t>
            </a:r>
          </a:p>
        </p:txBody>
      </p:sp>
      <p:sp>
        <p:nvSpPr>
          <p:cNvPr id="5" name="山形 4"/>
          <p:cNvSpPr/>
          <p:nvPr/>
        </p:nvSpPr>
        <p:spPr>
          <a:xfrm>
            <a:off x="4610510" y="1888493"/>
            <a:ext cx="480683" cy="898902"/>
          </a:xfrm>
          <a:prstGeom prst="chevron">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282828"/>
              </a:solidFill>
              <a:latin typeface="MS PGothic" charset="-128"/>
              <a:ea typeface="MS PGothic" charset="-128"/>
              <a:cs typeface="MS PGothic" charset="-128"/>
            </a:endParaRPr>
          </a:p>
        </p:txBody>
      </p:sp>
      <p:sp>
        <p:nvSpPr>
          <p:cNvPr id="6" name="テキスト ボックス 5"/>
          <p:cNvSpPr txBox="1"/>
          <p:nvPr/>
        </p:nvSpPr>
        <p:spPr>
          <a:xfrm>
            <a:off x="4533253" y="2153278"/>
            <a:ext cx="780983" cy="369332"/>
          </a:xfrm>
          <a:prstGeom prst="rect">
            <a:avLst/>
          </a:prstGeom>
          <a:noFill/>
        </p:spPr>
        <p:txBody>
          <a:bodyPr wrap="none" rtlCol="0">
            <a:spAutoFit/>
          </a:bodyPr>
          <a:lstStyle/>
          <a:p>
            <a:r>
              <a:rPr kumimoji="1" lang="ja-JP" altLang="en-US" smtClean="0">
                <a:solidFill>
                  <a:srgbClr val="282828"/>
                </a:solidFill>
                <a:latin typeface="MS PGothic" charset="-128"/>
                <a:ea typeface="MS PGothic" charset="-128"/>
                <a:cs typeface="MS PGothic" charset="-128"/>
              </a:rPr>
              <a:t>つまり</a:t>
            </a:r>
            <a:endParaRPr kumimoji="1" lang="ja-JP" altLang="en-US" dirty="0" smtClean="0">
              <a:solidFill>
                <a:srgbClr val="282828"/>
              </a:solidFill>
              <a:latin typeface="MS PGothic" charset="-128"/>
              <a:ea typeface="MS PGothic" charset="-128"/>
              <a:cs typeface="MS PGothic" charset="-128"/>
            </a:endParaRPr>
          </a:p>
        </p:txBody>
      </p:sp>
    </p:spTree>
    <p:extLst>
      <p:ext uri="{BB962C8B-B14F-4D97-AF65-F5344CB8AC3E}">
        <p14:creationId xmlns:p14="http://schemas.microsoft.com/office/powerpoint/2010/main" val="109542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12476" y="1020686"/>
            <a:ext cx="6161009" cy="2516453"/>
          </a:xfrm>
        </p:spPr>
        <p:txBody>
          <a:bodyPr/>
          <a:lstStyle/>
          <a:p>
            <a:r>
              <a:rPr lang="ja-JP" altLang="en-US" sz="1600" dirty="0">
                <a:latin typeface="MS PGothic" charset="-128"/>
                <a:ea typeface="MS PGothic" charset="-128"/>
                <a:cs typeface="MS PGothic" charset="-128"/>
              </a:rPr>
              <a:t>次世代マルウェア対策ソリューション＋インシデント対策に有効</a:t>
            </a:r>
          </a:p>
          <a:p>
            <a:r>
              <a:rPr lang="ja-JP" altLang="en-US" sz="1600" b="1" dirty="0">
                <a:solidFill>
                  <a:srgbClr val="FF0000"/>
                </a:solidFill>
                <a:latin typeface="MS PGothic" charset="-128"/>
                <a:ea typeface="MS PGothic" charset="-128"/>
                <a:cs typeface="MS PGothic" charset="-128"/>
              </a:rPr>
              <a:t>クラウドを使った新しいマルウェアの検知・隔離・感染の証跡を提供</a:t>
            </a:r>
          </a:p>
          <a:p>
            <a:pPr lvl="1"/>
            <a:r>
              <a:rPr lang="ja-JP" altLang="en-US" sz="1400" dirty="0">
                <a:latin typeface="MS PGothic" charset="-128"/>
                <a:ea typeface="MS PGothic" charset="-128"/>
                <a:cs typeface="MS PGothic" charset="-128"/>
              </a:rPr>
              <a:t>ハッシュ値をベースにしたマルウェア検知</a:t>
            </a:r>
          </a:p>
          <a:p>
            <a:pPr lvl="1"/>
            <a:r>
              <a:rPr lang="ja-JP" altLang="en-US" sz="1400" dirty="0">
                <a:latin typeface="MS PGothic" charset="-128"/>
                <a:ea typeface="MS PGothic" charset="-128"/>
                <a:cs typeface="MS PGothic" charset="-128"/>
              </a:rPr>
              <a:t>後からマルウェアと発覚したファイルを直ちに隔離</a:t>
            </a:r>
          </a:p>
          <a:p>
            <a:pPr lvl="1"/>
            <a:r>
              <a:rPr lang="ja-JP" altLang="en-US" sz="1400" dirty="0">
                <a:latin typeface="MS PGothic" charset="-128"/>
                <a:ea typeface="MS PGothic" charset="-128"/>
                <a:cs typeface="MS PGothic" charset="-128"/>
              </a:rPr>
              <a:t>マルウェアの感染源、ネットワーク内での拡散状況を可視化</a:t>
            </a:r>
            <a:endParaRPr lang="ja-JP" altLang="en-US" sz="1600" dirty="0">
              <a:latin typeface="MS PGothic" charset="-128"/>
              <a:ea typeface="MS PGothic" charset="-128"/>
              <a:cs typeface="MS PGothic" charset="-128"/>
            </a:endParaRPr>
          </a:p>
          <a:p>
            <a:r>
              <a:rPr lang="ja-JP" altLang="en-US" sz="1600" dirty="0">
                <a:latin typeface="MS PGothic" charset="-128"/>
                <a:ea typeface="MS PGothic" charset="-128"/>
                <a:cs typeface="MS PGothic" charset="-128"/>
              </a:rPr>
              <a:t>パブリック クラウド連携</a:t>
            </a:r>
            <a:r>
              <a:rPr lang="en-US" altLang="ja-JP" sz="1600" dirty="0">
                <a:latin typeface="MS PGothic" charset="-128"/>
                <a:ea typeface="MS PGothic" charset="-128"/>
                <a:cs typeface="MS PGothic" charset="-128"/>
              </a:rPr>
              <a:t>:Windows</a:t>
            </a:r>
            <a:r>
              <a:rPr lang="ja-JP" altLang="en-US" sz="1600" dirty="0" err="1">
                <a:latin typeface="MS PGothic" charset="-128"/>
                <a:ea typeface="MS PGothic" charset="-128"/>
                <a:cs typeface="MS PGothic" charset="-128"/>
              </a:rPr>
              <a:t>、</a:t>
            </a:r>
            <a:r>
              <a:rPr lang="en-US" altLang="ja-JP" sz="1600" dirty="0">
                <a:latin typeface="MS PGothic" charset="-128"/>
                <a:ea typeface="MS PGothic" charset="-128"/>
                <a:cs typeface="MS PGothic" charset="-128"/>
              </a:rPr>
              <a:t>Mac</a:t>
            </a:r>
            <a:r>
              <a:rPr lang="ja-JP" altLang="en-US" sz="1600" dirty="0">
                <a:latin typeface="MS PGothic" charset="-128"/>
                <a:ea typeface="MS PGothic" charset="-128"/>
                <a:cs typeface="MS PGothic" charset="-128"/>
              </a:rPr>
              <a:t> </a:t>
            </a:r>
            <a:r>
              <a:rPr lang="en-US" altLang="ja-JP" sz="1600" dirty="0">
                <a:latin typeface="MS PGothic" charset="-128"/>
                <a:ea typeface="MS PGothic" charset="-128"/>
                <a:cs typeface="MS PGothic" charset="-128"/>
              </a:rPr>
              <a:t>OS</a:t>
            </a:r>
            <a:r>
              <a:rPr lang="ja-JP" altLang="en-US" sz="1600" dirty="0">
                <a:latin typeface="MS PGothic" charset="-128"/>
                <a:ea typeface="MS PGothic" charset="-128"/>
                <a:cs typeface="MS PGothic" charset="-128"/>
              </a:rPr>
              <a:t>、</a:t>
            </a:r>
            <a:r>
              <a:rPr lang="en-US" altLang="ja-JP" sz="1600" dirty="0">
                <a:latin typeface="MS PGothic" charset="-128"/>
                <a:ea typeface="MS PGothic" charset="-128"/>
                <a:cs typeface="MS PGothic" charset="-128"/>
              </a:rPr>
              <a:t>Android</a:t>
            </a:r>
            <a:br>
              <a:rPr lang="en-US" altLang="ja-JP" sz="1600" dirty="0">
                <a:latin typeface="MS PGothic" charset="-128"/>
                <a:ea typeface="MS PGothic" charset="-128"/>
                <a:cs typeface="MS PGothic" charset="-128"/>
              </a:rPr>
            </a:br>
            <a:r>
              <a:rPr lang="ja-JP" altLang="en-US" sz="1600" dirty="0">
                <a:latin typeface="MS PGothic" charset="-128"/>
                <a:ea typeface="MS PGothic" charset="-128"/>
                <a:cs typeface="MS PGothic" charset="-128"/>
              </a:rPr>
              <a:t>プライベート クラウド連携</a:t>
            </a:r>
            <a:r>
              <a:rPr lang="en-US" altLang="ja-JP" sz="1600" dirty="0">
                <a:latin typeface="MS PGothic" charset="-128"/>
                <a:ea typeface="MS PGothic" charset="-128"/>
                <a:cs typeface="MS PGothic" charset="-128"/>
              </a:rPr>
              <a:t>:Windows </a:t>
            </a:r>
            <a:r>
              <a:rPr lang="ja-JP" altLang="en-US" sz="1600" dirty="0">
                <a:latin typeface="MS PGothic" charset="-128"/>
                <a:ea typeface="MS PGothic" charset="-128"/>
                <a:cs typeface="MS PGothic" charset="-128"/>
              </a:rPr>
              <a:t>のみ</a:t>
            </a:r>
          </a:p>
          <a:p>
            <a:r>
              <a:rPr lang="ja-JP" altLang="en-US" sz="1600" dirty="0">
                <a:latin typeface="MS PGothic" charset="-128"/>
                <a:ea typeface="MS PGothic" charset="-128"/>
                <a:cs typeface="MS PGothic" charset="-128"/>
              </a:rPr>
              <a:t>既に稼働しているアンチ ウイルス ソフトウェアとも共存が可能</a:t>
            </a:r>
          </a:p>
        </p:txBody>
      </p:sp>
      <p:sp>
        <p:nvSpPr>
          <p:cNvPr id="3" name="タイトル 2"/>
          <p:cNvSpPr>
            <a:spLocks noGrp="1"/>
          </p:cNvSpPr>
          <p:nvPr>
            <p:ph type="title"/>
          </p:nvPr>
        </p:nvSpPr>
        <p:spPr>
          <a:xfrm>
            <a:off x="437766" y="209562"/>
            <a:ext cx="8345488" cy="731837"/>
          </a:xfrm>
        </p:spPr>
        <p:txBody>
          <a:bodyPr/>
          <a:lstStyle/>
          <a:p>
            <a:r>
              <a:rPr lang="en-US" altLang="ja-JP" sz="2800" dirty="0">
                <a:latin typeface="MS PGothic" charset="-128"/>
                <a:ea typeface="MS PGothic" charset="-128"/>
                <a:cs typeface="MS PGothic" charset="-128"/>
              </a:rPr>
              <a:t>Cisco </a:t>
            </a:r>
            <a:r>
              <a:rPr lang="en-US" altLang="ja-JP" sz="2800" u="sng" dirty="0" smtClean="0">
                <a:latin typeface="MS PGothic" charset="-128"/>
                <a:ea typeface="MS PGothic" charset="-128"/>
                <a:cs typeface="MS PGothic" charset="-128"/>
              </a:rPr>
              <a:t>A</a:t>
            </a:r>
            <a:r>
              <a:rPr lang="en-US" altLang="ja-JP" sz="2800" dirty="0" smtClean="0">
                <a:latin typeface="MS PGothic" charset="-128"/>
                <a:ea typeface="MS PGothic" charset="-128"/>
                <a:cs typeface="MS PGothic" charset="-128"/>
              </a:rPr>
              <a:t>dvanced </a:t>
            </a:r>
            <a:r>
              <a:rPr lang="en-US" altLang="ja-JP" sz="2800" u="sng" dirty="0" smtClean="0">
                <a:latin typeface="MS PGothic" charset="-128"/>
                <a:ea typeface="MS PGothic" charset="-128"/>
                <a:cs typeface="MS PGothic" charset="-128"/>
              </a:rPr>
              <a:t>M</a:t>
            </a:r>
            <a:r>
              <a:rPr lang="en-US" altLang="ja-JP" sz="2800" dirty="0" smtClean="0">
                <a:latin typeface="MS PGothic" charset="-128"/>
                <a:ea typeface="MS PGothic" charset="-128"/>
                <a:cs typeface="MS PGothic" charset="-128"/>
              </a:rPr>
              <a:t>alware </a:t>
            </a:r>
            <a:r>
              <a:rPr lang="en-US" altLang="ja-JP" sz="2800" u="sng" dirty="0" smtClean="0">
                <a:latin typeface="MS PGothic" charset="-128"/>
                <a:ea typeface="MS PGothic" charset="-128"/>
                <a:cs typeface="MS PGothic" charset="-128"/>
              </a:rPr>
              <a:t>P</a:t>
            </a:r>
            <a:r>
              <a:rPr lang="en-US" altLang="ja-JP" sz="2800" dirty="0" smtClean="0">
                <a:latin typeface="MS PGothic" charset="-128"/>
                <a:ea typeface="MS PGothic" charset="-128"/>
                <a:cs typeface="MS PGothic" charset="-128"/>
              </a:rPr>
              <a:t>rotection</a:t>
            </a:r>
            <a:r>
              <a:rPr lang="ja-JP" altLang="en-US" sz="2800" dirty="0" smtClean="0">
                <a:latin typeface="MS PGothic" charset="-128"/>
                <a:ea typeface="MS PGothic" charset="-128"/>
                <a:cs typeface="MS PGothic" charset="-128"/>
              </a:rPr>
              <a:t>（</a:t>
            </a:r>
            <a:r>
              <a:rPr lang="en-US" altLang="ja-JP" sz="2800" dirty="0" smtClean="0">
                <a:latin typeface="MS PGothic" charset="-128"/>
                <a:ea typeface="MS PGothic" charset="-128"/>
                <a:cs typeface="MS PGothic" charset="-128"/>
              </a:rPr>
              <a:t>AMP)</a:t>
            </a:r>
            <a:endParaRPr lang="ja-JP" altLang="en-US" sz="2800" dirty="0">
              <a:latin typeface="MS PGothic" charset="-128"/>
              <a:ea typeface="MS PGothic" charset="-128"/>
              <a:cs typeface="MS PGothic" charset="-128"/>
            </a:endParaRPr>
          </a:p>
        </p:txBody>
      </p:sp>
      <p:sp>
        <p:nvSpPr>
          <p:cNvPr id="4" name="角丸四角形 3"/>
          <p:cNvSpPr/>
          <p:nvPr/>
        </p:nvSpPr>
        <p:spPr>
          <a:xfrm>
            <a:off x="5890348" y="2999624"/>
            <a:ext cx="3132458" cy="167181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dirty="0">
              <a:latin typeface="MS PGothic" charset="-128"/>
              <a:ea typeface="MS PGothic" charset="-128"/>
              <a:cs typeface="MS PGothic" charset="-128"/>
            </a:endParaRPr>
          </a:p>
        </p:txBody>
      </p:sp>
      <p:sp>
        <p:nvSpPr>
          <p:cNvPr id="5" name="フローチャート: 書類 4"/>
          <p:cNvSpPr/>
          <p:nvPr/>
        </p:nvSpPr>
        <p:spPr>
          <a:xfrm>
            <a:off x="7367390" y="3803866"/>
            <a:ext cx="804249" cy="770420"/>
          </a:xfrm>
          <a:prstGeom prst="flowChartDocumen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latin typeface="MS PGothic" charset="-128"/>
              <a:ea typeface="MS PGothic" charset="-128"/>
              <a:cs typeface="MS PGothic" charset="-128"/>
            </a:endParaRPr>
          </a:p>
        </p:txBody>
      </p:sp>
      <p:sp>
        <p:nvSpPr>
          <p:cNvPr id="6" name="テキスト ボックス 5"/>
          <p:cNvSpPr txBox="1"/>
          <p:nvPr/>
        </p:nvSpPr>
        <p:spPr>
          <a:xfrm>
            <a:off x="7360737" y="4010127"/>
            <a:ext cx="792205" cy="307777"/>
          </a:xfrm>
          <a:prstGeom prst="rect">
            <a:avLst/>
          </a:prstGeom>
          <a:noFill/>
        </p:spPr>
        <p:txBody>
          <a:bodyPr wrap="none" rtlCol="0">
            <a:spAutoFit/>
          </a:bodyPr>
          <a:lstStyle/>
          <a:p>
            <a:r>
              <a:rPr lang="ja-JP" altLang="en-US" sz="1400" dirty="0">
                <a:solidFill>
                  <a:schemeClr val="bg2"/>
                </a:solidFill>
                <a:latin typeface="MS PGothic" charset="-128"/>
                <a:ea typeface="MS PGothic" charset="-128"/>
                <a:cs typeface="MS PGothic" charset="-128"/>
              </a:rPr>
              <a:t>ファイル</a:t>
            </a:r>
          </a:p>
        </p:txBody>
      </p:sp>
      <p:sp>
        <p:nvSpPr>
          <p:cNvPr id="7" name="雲 6"/>
          <p:cNvSpPr/>
          <p:nvPr/>
        </p:nvSpPr>
        <p:spPr>
          <a:xfrm>
            <a:off x="6066630" y="891502"/>
            <a:ext cx="2850229" cy="1024466"/>
          </a:xfrm>
          <a:prstGeom prst="cloud">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dirty="0">
                <a:solidFill>
                  <a:srgbClr val="000000"/>
                </a:solidFill>
                <a:latin typeface="MS PGothic" charset="-128"/>
                <a:ea typeface="MS PGothic" charset="-128"/>
                <a:cs typeface="MS PGothic" charset="-128"/>
              </a:rPr>
              <a:t>クラウド</a:t>
            </a:r>
          </a:p>
        </p:txBody>
      </p:sp>
      <p:cxnSp>
        <p:nvCxnSpPr>
          <p:cNvPr id="8" name="直線矢印コネクタ 7"/>
          <p:cNvCxnSpPr/>
          <p:nvPr/>
        </p:nvCxnSpPr>
        <p:spPr>
          <a:xfrm>
            <a:off x="7647072" y="1662545"/>
            <a:ext cx="32816" cy="731676"/>
          </a:xfrm>
          <a:prstGeom prst="straightConnector1">
            <a:avLst/>
          </a:prstGeom>
          <a:ln w="57150" cmpd="sng">
            <a:solidFill>
              <a:srgbClr val="FF0000"/>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円柱 8"/>
          <p:cNvSpPr/>
          <p:nvPr/>
        </p:nvSpPr>
        <p:spPr>
          <a:xfrm>
            <a:off x="7204692" y="397378"/>
            <a:ext cx="1134533" cy="770467"/>
          </a:xfrm>
          <a:prstGeom prst="can">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400" dirty="0">
                <a:latin typeface="MS PGothic" charset="-128"/>
                <a:ea typeface="MS PGothic" charset="-128"/>
                <a:cs typeface="MS PGothic" charset="-128"/>
              </a:rPr>
              <a:t>マルウェアハッシュ</a:t>
            </a:r>
            <a:r>
              <a:rPr lang="en-US" altLang="ja-JP" sz="1400" dirty="0">
                <a:latin typeface="MS PGothic" charset="-128"/>
                <a:ea typeface="MS PGothic" charset="-128"/>
                <a:cs typeface="MS PGothic" charset="-128"/>
              </a:rPr>
              <a:t>DB</a:t>
            </a:r>
            <a:endParaRPr lang="ja-JP" altLang="en-US" sz="1400" dirty="0">
              <a:latin typeface="MS PGothic" charset="-128"/>
              <a:ea typeface="MS PGothic" charset="-128"/>
              <a:cs typeface="MS PGothic" charset="-128"/>
            </a:endParaRPr>
          </a:p>
        </p:txBody>
      </p:sp>
      <p:sp>
        <p:nvSpPr>
          <p:cNvPr id="10" name="角丸四角形 9"/>
          <p:cNvSpPr/>
          <p:nvPr/>
        </p:nvSpPr>
        <p:spPr>
          <a:xfrm>
            <a:off x="7187026" y="2404702"/>
            <a:ext cx="981725" cy="425592"/>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altLang="ja-JP" sz="700" dirty="0">
                <a:solidFill>
                  <a:schemeClr val="tx1">
                    <a:lumMod val="20000"/>
                    <a:lumOff val="80000"/>
                  </a:schemeClr>
                </a:solidFill>
                <a:latin typeface="MS PGothic" charset="-128"/>
                <a:ea typeface="MS PGothic" charset="-128"/>
                <a:cs typeface="MS PGothic" charset="-128"/>
              </a:rPr>
              <a:t>9a9de323dc2ba4059c3eb10d20e8b93a4cc44c9</a:t>
            </a:r>
          </a:p>
        </p:txBody>
      </p:sp>
      <p:pic>
        <p:nvPicPr>
          <p:cNvPr id="11" name="図 10" descr="cap.tif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5192" y="1043177"/>
            <a:ext cx="964819" cy="760325"/>
          </a:xfrm>
          <a:prstGeom prst="rect">
            <a:avLst/>
          </a:prstGeom>
          <a:ln w="9525" cap="sq" cmpd="sng">
            <a:solidFill>
              <a:srgbClr val="000000"/>
            </a:solidFill>
            <a:prstDash val="solid"/>
            <a:miter lim="800000"/>
          </a:ln>
          <a:effectLst>
            <a:outerShdw blurRad="50800" dist="38100" dir="2700000" algn="tl" rotWithShape="0">
              <a:srgbClr val="000000">
                <a:alpha val="43000"/>
              </a:srgbClr>
            </a:outerShdw>
          </a:effectLst>
        </p:spPr>
      </p:pic>
      <p:sp>
        <p:nvSpPr>
          <p:cNvPr id="12" name="テキスト ボックス 11"/>
          <p:cNvSpPr txBox="1"/>
          <p:nvPr/>
        </p:nvSpPr>
        <p:spPr>
          <a:xfrm>
            <a:off x="7762577" y="1803502"/>
            <a:ext cx="1300356" cy="276999"/>
          </a:xfrm>
          <a:prstGeom prst="rect">
            <a:avLst/>
          </a:prstGeom>
          <a:noFill/>
        </p:spPr>
        <p:txBody>
          <a:bodyPr wrap="none" rtlCol="0">
            <a:spAutoFit/>
          </a:bodyPr>
          <a:lstStyle/>
          <a:p>
            <a:r>
              <a:rPr lang="ja-JP" altLang="en-US" sz="1200" dirty="0">
                <a:solidFill>
                  <a:srgbClr val="FF0000"/>
                </a:solidFill>
                <a:latin typeface="MS PGothic" charset="-128"/>
                <a:ea typeface="MS PGothic" charset="-128"/>
                <a:cs typeface="MS PGothic" charset="-128"/>
              </a:rPr>
              <a:t>クラウド ポータル</a:t>
            </a:r>
          </a:p>
        </p:txBody>
      </p:sp>
      <p:sp>
        <p:nvSpPr>
          <p:cNvPr id="13" name="テキスト ボックス 12"/>
          <p:cNvSpPr txBox="1"/>
          <p:nvPr/>
        </p:nvSpPr>
        <p:spPr>
          <a:xfrm>
            <a:off x="5873443" y="4278501"/>
            <a:ext cx="1317990" cy="276999"/>
          </a:xfrm>
          <a:prstGeom prst="rect">
            <a:avLst/>
          </a:prstGeom>
          <a:noFill/>
        </p:spPr>
        <p:txBody>
          <a:bodyPr wrap="none" rtlCol="0">
            <a:spAutoFit/>
          </a:bodyPr>
          <a:lstStyle/>
          <a:p>
            <a:r>
              <a:rPr lang="en-US" altLang="ja-JP" sz="1200" dirty="0">
                <a:solidFill>
                  <a:schemeClr val="bg1"/>
                </a:solidFill>
                <a:latin typeface="MS PGothic" charset="-128"/>
                <a:ea typeface="MS PGothic" charset="-128"/>
                <a:cs typeface="MS PGothic" charset="-128"/>
              </a:rPr>
              <a:t>Win/Mac/Android</a:t>
            </a:r>
            <a:endParaRPr lang="ja-JP" altLang="en-US" sz="1200" dirty="0">
              <a:solidFill>
                <a:schemeClr val="bg1"/>
              </a:solidFill>
              <a:latin typeface="MS PGothic" charset="-128"/>
              <a:ea typeface="MS PGothic" charset="-128"/>
              <a:cs typeface="MS PGothic" charset="-128"/>
            </a:endParaRPr>
          </a:p>
        </p:txBody>
      </p:sp>
      <p:sp>
        <p:nvSpPr>
          <p:cNvPr id="14" name="Rectangle 3"/>
          <p:cNvSpPr/>
          <p:nvPr/>
        </p:nvSpPr>
        <p:spPr>
          <a:xfrm>
            <a:off x="6018354" y="4871731"/>
            <a:ext cx="2901365" cy="261610"/>
          </a:xfrm>
          <a:prstGeom prst="rect">
            <a:avLst/>
          </a:prstGeom>
        </p:spPr>
        <p:txBody>
          <a:bodyPr wrap="square">
            <a:spAutoFit/>
          </a:bodyPr>
          <a:lstStyle/>
          <a:p>
            <a:r>
              <a:rPr lang="ja-JP" altLang="en-US" sz="1100" dirty="0">
                <a:latin typeface="MS PGothic" charset="-128"/>
                <a:ea typeface="MS PGothic" charset="-128"/>
                <a:cs typeface="MS PGothic" charset="-128"/>
              </a:rPr>
              <a:t>エンドポイント向け</a:t>
            </a:r>
            <a:r>
              <a:rPr lang="en-US" altLang="ja-JP" sz="1100" dirty="0">
                <a:latin typeface="MS PGothic" charset="-128"/>
                <a:ea typeface="MS PGothic" charset="-128"/>
                <a:cs typeface="MS PGothic" charset="-128"/>
              </a:rPr>
              <a:t> Cisco AMP</a:t>
            </a:r>
            <a:r>
              <a:rPr lang="ja-JP" altLang="en-US" sz="1100" dirty="0">
                <a:latin typeface="MS PGothic" charset="-128"/>
                <a:ea typeface="MS PGothic" charset="-128"/>
                <a:cs typeface="MS PGothic" charset="-128"/>
              </a:rPr>
              <a:t>概念図</a:t>
            </a:r>
            <a:endParaRPr lang="en-US" sz="1100" dirty="0">
              <a:latin typeface="MS PGothic" charset="-128"/>
              <a:ea typeface="MS PGothic" charset="-128"/>
              <a:cs typeface="MS PGothic" charset="-128"/>
            </a:endParaRPr>
          </a:p>
        </p:txBody>
      </p:sp>
      <p:sp>
        <p:nvSpPr>
          <p:cNvPr id="15" name="テキスト ボックス 24"/>
          <p:cNvSpPr txBox="1"/>
          <p:nvPr/>
        </p:nvSpPr>
        <p:spPr>
          <a:xfrm>
            <a:off x="5987601" y="1946941"/>
            <a:ext cx="1824542" cy="430887"/>
          </a:xfrm>
          <a:prstGeom prst="rect">
            <a:avLst/>
          </a:prstGeom>
          <a:noFill/>
        </p:spPr>
        <p:txBody>
          <a:bodyPr wrap="square" rtlCol="0">
            <a:spAutoFit/>
          </a:bodyPr>
          <a:lstStyle/>
          <a:p>
            <a:r>
              <a:rPr lang="ja-JP" altLang="en-US" sz="1100" dirty="0">
                <a:latin typeface="MS PGothic" charset="-128"/>
                <a:ea typeface="MS PGothic" charset="-128"/>
                <a:cs typeface="MS PGothic" charset="-128"/>
              </a:rPr>
              <a:t>ファイルから生成された</a:t>
            </a:r>
            <a:endParaRPr lang="en-US" altLang="ja-JP" sz="1100" dirty="0">
              <a:latin typeface="MS PGothic" charset="-128"/>
              <a:ea typeface="MS PGothic" charset="-128"/>
              <a:cs typeface="MS PGothic" charset="-128"/>
            </a:endParaRPr>
          </a:p>
          <a:p>
            <a:r>
              <a:rPr lang="ja-JP" altLang="en-US" sz="1100" dirty="0">
                <a:latin typeface="MS PGothic" charset="-128"/>
                <a:ea typeface="MS PGothic" charset="-128"/>
                <a:cs typeface="MS PGothic" charset="-128"/>
              </a:rPr>
              <a:t>ハッシュ値</a:t>
            </a:r>
            <a:endParaRPr lang="en-US" altLang="ja-JP" sz="1100" dirty="0">
              <a:latin typeface="MS PGothic" charset="-128"/>
              <a:ea typeface="MS PGothic" charset="-128"/>
              <a:cs typeface="MS PGothic" charset="-128"/>
            </a:endParaRPr>
          </a:p>
        </p:txBody>
      </p:sp>
      <p:sp>
        <p:nvSpPr>
          <p:cNvPr id="19" name="Up Arrow 14"/>
          <p:cNvSpPr/>
          <p:nvPr/>
        </p:nvSpPr>
        <p:spPr>
          <a:xfrm>
            <a:off x="7611756" y="2866201"/>
            <a:ext cx="179684" cy="902054"/>
          </a:xfrm>
          <a:prstGeom prst="upArrow">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PGothic" charset="-128"/>
              <a:ea typeface="MS PGothic" charset="-128"/>
              <a:cs typeface="MS PGothic" charset="-128"/>
            </a:endParaRPr>
          </a:p>
        </p:txBody>
      </p:sp>
      <p:sp>
        <p:nvSpPr>
          <p:cNvPr id="20" name="フローチャート: 代替処理 19"/>
          <p:cNvSpPr/>
          <p:nvPr/>
        </p:nvSpPr>
        <p:spPr>
          <a:xfrm>
            <a:off x="6675528" y="3129000"/>
            <a:ext cx="2045851" cy="462620"/>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ja-JP" altLang="en-US" dirty="0">
              <a:latin typeface="MS PGothic" charset="-128"/>
              <a:ea typeface="MS PGothic" charset="-128"/>
              <a:cs typeface="MS PGothic" charset="-128"/>
            </a:endParaRPr>
          </a:p>
        </p:txBody>
      </p:sp>
      <p:sp>
        <p:nvSpPr>
          <p:cNvPr id="21" name="Freeform 131"/>
          <p:cNvSpPr>
            <a:spLocks noEditPoints="1"/>
          </p:cNvSpPr>
          <p:nvPr/>
        </p:nvSpPr>
        <p:spPr bwMode="auto">
          <a:xfrm>
            <a:off x="7434093" y="3239086"/>
            <a:ext cx="299705" cy="309348"/>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rgbClr val="FF6600"/>
          </a:solidFill>
          <a:ln w="9525">
            <a:noFill/>
            <a:round/>
            <a:headEnd/>
            <a:tailEnd/>
          </a:ln>
        </p:spPr>
        <p:txBody>
          <a:bodyPr vert="horz" wrap="square" lIns="91440" tIns="45720" rIns="91440" bIns="45720" numCol="1" anchor="t" anchorCtr="0" compatLnSpc="1">
            <a:prstTxWarp prst="textNoShape">
              <a:avLst/>
            </a:prstTxWarp>
          </a:bodyPr>
          <a:lstStyle/>
          <a:p>
            <a:pPr defTabSz="914378">
              <a:defRPr/>
            </a:pPr>
            <a:endParaRPr lang="ja-JP" altLang="en-US" kern="0" dirty="0">
              <a:solidFill>
                <a:srgbClr val="0096D6"/>
              </a:solidFill>
              <a:latin typeface="MS PGothic" charset="-128"/>
              <a:ea typeface="MS PGothic" charset="-128"/>
              <a:cs typeface="MS PGothic" charset="-128"/>
            </a:endParaRPr>
          </a:p>
        </p:txBody>
      </p:sp>
      <p:sp>
        <p:nvSpPr>
          <p:cNvPr id="22" name="テキスト ボックス 24"/>
          <p:cNvSpPr txBox="1"/>
          <p:nvPr/>
        </p:nvSpPr>
        <p:spPr>
          <a:xfrm>
            <a:off x="6838694" y="3229218"/>
            <a:ext cx="1100532" cy="338554"/>
          </a:xfrm>
          <a:prstGeom prst="rect">
            <a:avLst/>
          </a:prstGeom>
          <a:noFill/>
        </p:spPr>
        <p:txBody>
          <a:bodyPr wrap="square" rtlCol="0">
            <a:spAutoFit/>
          </a:bodyPr>
          <a:lstStyle/>
          <a:p>
            <a:r>
              <a:rPr lang="en-US" altLang="ja-JP" sz="1600" dirty="0">
                <a:solidFill>
                  <a:schemeClr val="bg1"/>
                </a:solidFill>
                <a:latin typeface="MS PGothic" charset="-128"/>
                <a:ea typeface="MS PGothic" charset="-128"/>
                <a:cs typeface="MS PGothic" charset="-128"/>
              </a:rPr>
              <a:t>AMP </a:t>
            </a:r>
            <a:endParaRPr lang="ja-JP" altLang="en-US" sz="1600" dirty="0">
              <a:solidFill>
                <a:schemeClr val="bg1"/>
              </a:solidFill>
              <a:latin typeface="MS PGothic" charset="-128"/>
              <a:ea typeface="MS PGothic" charset="-128"/>
              <a:cs typeface="MS PGothic" charset="-128"/>
            </a:endParaRPr>
          </a:p>
        </p:txBody>
      </p:sp>
      <p:sp>
        <p:nvSpPr>
          <p:cNvPr id="23" name="Freeform 131"/>
          <p:cNvSpPr>
            <a:spLocks noEditPoints="1"/>
          </p:cNvSpPr>
          <p:nvPr/>
        </p:nvSpPr>
        <p:spPr bwMode="auto">
          <a:xfrm>
            <a:off x="7793908" y="3239462"/>
            <a:ext cx="299705" cy="309348"/>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rgbClr val="0096D6"/>
          </a:solidFill>
          <a:ln w="9525">
            <a:noFill/>
            <a:round/>
            <a:headEnd/>
            <a:tailEnd/>
          </a:ln>
        </p:spPr>
        <p:txBody>
          <a:bodyPr vert="horz" wrap="square" lIns="91440" tIns="45720" rIns="91440" bIns="45720" numCol="1" anchor="t" anchorCtr="0" compatLnSpc="1">
            <a:prstTxWarp prst="textNoShape">
              <a:avLst/>
            </a:prstTxWarp>
          </a:bodyPr>
          <a:lstStyle/>
          <a:p>
            <a:pPr defTabSz="914378">
              <a:defRPr/>
            </a:pPr>
            <a:endParaRPr lang="ja-JP" altLang="en-US" kern="0" dirty="0">
              <a:solidFill>
                <a:srgbClr val="0096D6"/>
              </a:solidFill>
              <a:latin typeface="MS PGothic" charset="-128"/>
              <a:ea typeface="MS PGothic" charset="-128"/>
              <a:cs typeface="MS PGothic" charset="-128"/>
            </a:endParaRPr>
          </a:p>
        </p:txBody>
      </p:sp>
      <p:sp>
        <p:nvSpPr>
          <p:cNvPr id="24" name="Freeform 131"/>
          <p:cNvSpPr>
            <a:spLocks noEditPoints="1"/>
          </p:cNvSpPr>
          <p:nvPr/>
        </p:nvSpPr>
        <p:spPr bwMode="auto">
          <a:xfrm>
            <a:off x="8178323" y="3235943"/>
            <a:ext cx="299705" cy="309348"/>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chemeClr val="tx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378">
              <a:defRPr/>
            </a:pPr>
            <a:endParaRPr lang="ja-JP" altLang="en-US" kern="0" dirty="0">
              <a:solidFill>
                <a:srgbClr val="0096D6"/>
              </a:solidFill>
              <a:latin typeface="MS PGothic" charset="-128"/>
              <a:ea typeface="MS PGothic" charset="-128"/>
              <a:cs typeface="MS PGothic" charset="-128"/>
            </a:endParaRPr>
          </a:p>
        </p:txBody>
      </p:sp>
      <p:grpSp>
        <p:nvGrpSpPr>
          <p:cNvPr id="31" name="図形グループ 30"/>
          <p:cNvGrpSpPr/>
          <p:nvPr/>
        </p:nvGrpSpPr>
        <p:grpSpPr>
          <a:xfrm>
            <a:off x="5345292" y="3463618"/>
            <a:ext cx="1505341" cy="872438"/>
            <a:chOff x="4725803" y="3191590"/>
            <a:chExt cx="2112891" cy="1224551"/>
          </a:xfrm>
        </p:grpSpPr>
        <p:grpSp>
          <p:nvGrpSpPr>
            <p:cNvPr id="27" name="Group 6"/>
            <p:cNvGrpSpPr/>
            <p:nvPr/>
          </p:nvGrpSpPr>
          <p:grpSpPr>
            <a:xfrm>
              <a:off x="4725803" y="3191590"/>
              <a:ext cx="2112891" cy="1224551"/>
              <a:chOff x="1079500" y="2423750"/>
              <a:chExt cx="5253287" cy="2999150"/>
            </a:xfrm>
          </p:grpSpPr>
          <p:pic>
            <p:nvPicPr>
              <p:cNvPr id="29" name="Picture 3"/>
              <p:cNvPicPr>
                <a:picLocks noChangeAspect="1"/>
              </p:cNvPicPr>
              <p:nvPr/>
            </p:nvPicPr>
            <p:blipFill>
              <a:blip r:embed="rId3" cstate="email">
                <a:extLst>
                  <a:ext uri="{BEBA8EAE-BF5A-486C-A8C5-ECC9F3942E4B}">
                    <a14:imgProps xmlns:a14="http://schemas.microsoft.com/office/drawing/2010/main">
                      <a14:imgLayer r:embed="rId4">
                        <a14:imgEffect>
                          <a14:backgroundRemoval t="0" b="99682" l="364" r="100000"/>
                        </a14:imgEffect>
                      </a14:imgLayer>
                    </a14:imgProps>
                  </a:ext>
                  <a:ext uri="{28A0092B-C50C-407E-A947-70E740481C1C}">
                    <a14:useLocalDpi xmlns:a14="http://schemas.microsoft.com/office/drawing/2010/main"/>
                  </a:ext>
                </a:extLst>
              </a:blip>
              <a:stretch>
                <a:fillRect/>
              </a:stretch>
            </p:blipFill>
            <p:spPr>
              <a:xfrm>
                <a:off x="1079500" y="2423750"/>
                <a:ext cx="5253287" cy="2999150"/>
              </a:xfrm>
              <a:prstGeom prst="rect">
                <a:avLst/>
              </a:prstGeom>
            </p:spPr>
          </p:pic>
          <p:pic>
            <p:nvPicPr>
              <p:cNvPr id="30"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06755" y="2656430"/>
                <a:ext cx="3383188" cy="1909915"/>
              </a:xfrm>
              <a:prstGeom prst="rect">
                <a:avLst/>
              </a:prstGeom>
            </p:spPr>
          </p:pic>
        </p:grpSp>
        <p:pic>
          <p:nvPicPr>
            <p:cNvPr id="28" name="Picture 13" descr="1.tif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50009" y="3480399"/>
              <a:ext cx="581014" cy="557629"/>
            </a:xfrm>
            <a:prstGeom prst="rect">
              <a:avLst/>
            </a:prstGeom>
          </p:spPr>
        </p:pic>
      </p:grpSp>
      <p:pic>
        <p:nvPicPr>
          <p:cNvPr id="32" name="Picture 3" descr="SF8K2U.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29549" y="4256402"/>
            <a:ext cx="1342363" cy="528143"/>
          </a:xfrm>
          <a:prstGeom prst="rect">
            <a:avLst/>
          </a:prstGeom>
          <a:noFill/>
          <a:ln w="9525">
            <a:noFill/>
            <a:miter lim="800000"/>
            <a:headEnd/>
            <a:tailEnd/>
          </a:ln>
        </p:spPr>
      </p:pic>
      <p:sp>
        <p:nvSpPr>
          <p:cNvPr id="36" name="テキスト ボックス 35"/>
          <p:cNvSpPr txBox="1"/>
          <p:nvPr/>
        </p:nvSpPr>
        <p:spPr>
          <a:xfrm>
            <a:off x="2986561" y="3807588"/>
            <a:ext cx="1420582" cy="338554"/>
          </a:xfrm>
          <a:prstGeom prst="rect">
            <a:avLst/>
          </a:prstGeom>
          <a:noFill/>
        </p:spPr>
        <p:txBody>
          <a:bodyPr wrap="none" rtlCol="0">
            <a:spAutoFit/>
          </a:bodyPr>
          <a:lstStyle/>
          <a:p>
            <a:r>
              <a:rPr lang="ja-JP" altLang="en-US" sz="1600" dirty="0">
                <a:latin typeface="MS PGothic" charset="-128"/>
                <a:ea typeface="MS PGothic" charset="-128"/>
                <a:cs typeface="MS PGothic" charset="-128"/>
              </a:rPr>
              <a:t>ネットワーク型</a:t>
            </a:r>
          </a:p>
        </p:txBody>
      </p:sp>
      <p:sp>
        <p:nvSpPr>
          <p:cNvPr id="39" name="テキスト ボックス 38"/>
          <p:cNvSpPr txBox="1"/>
          <p:nvPr/>
        </p:nvSpPr>
        <p:spPr>
          <a:xfrm>
            <a:off x="1154604" y="4767993"/>
            <a:ext cx="1508746" cy="246221"/>
          </a:xfrm>
          <a:prstGeom prst="rect">
            <a:avLst/>
          </a:prstGeom>
          <a:noFill/>
        </p:spPr>
        <p:txBody>
          <a:bodyPr wrap="none" rtlCol="0">
            <a:spAutoFit/>
          </a:bodyPr>
          <a:lstStyle/>
          <a:p>
            <a:r>
              <a:rPr lang="en-US" altLang="ja-JP" sz="1000" dirty="0">
                <a:latin typeface="MS PGothic" charset="-128"/>
                <a:ea typeface="MS PGothic" charset="-128"/>
                <a:cs typeface="MS PGothic" charset="-128"/>
              </a:rPr>
              <a:t>Email Security Appliance</a:t>
            </a:r>
            <a:endParaRPr lang="ja-JP" altLang="en-US" sz="1000" dirty="0">
              <a:latin typeface="MS PGothic" charset="-128"/>
              <a:ea typeface="MS PGothic" charset="-128"/>
              <a:cs typeface="MS PGothic" charset="-128"/>
            </a:endParaRPr>
          </a:p>
        </p:txBody>
      </p:sp>
      <p:sp>
        <p:nvSpPr>
          <p:cNvPr id="40" name="テキスト ボックス 39"/>
          <p:cNvSpPr txBox="1"/>
          <p:nvPr/>
        </p:nvSpPr>
        <p:spPr>
          <a:xfrm>
            <a:off x="3340922" y="4776269"/>
            <a:ext cx="1449436" cy="246221"/>
          </a:xfrm>
          <a:prstGeom prst="rect">
            <a:avLst/>
          </a:prstGeom>
          <a:noFill/>
        </p:spPr>
        <p:txBody>
          <a:bodyPr wrap="none" rtlCol="0">
            <a:spAutoFit/>
          </a:bodyPr>
          <a:lstStyle/>
          <a:p>
            <a:r>
              <a:rPr lang="en-US" altLang="ja-JP" sz="1000" dirty="0">
                <a:latin typeface="MS PGothic" charset="-128"/>
                <a:ea typeface="MS PGothic" charset="-128"/>
                <a:cs typeface="MS PGothic" charset="-128"/>
              </a:rPr>
              <a:t>Web Security Appliance</a:t>
            </a:r>
            <a:endParaRPr lang="ja-JP" altLang="en-US" sz="1000" dirty="0">
              <a:latin typeface="MS PGothic" charset="-128"/>
              <a:ea typeface="MS PGothic" charset="-128"/>
              <a:cs typeface="MS PGothic" charset="-128"/>
            </a:endParaRPr>
          </a:p>
        </p:txBody>
      </p:sp>
      <p:grpSp>
        <p:nvGrpSpPr>
          <p:cNvPr id="41" name="図形グループ 30"/>
          <p:cNvGrpSpPr/>
          <p:nvPr/>
        </p:nvGrpSpPr>
        <p:grpSpPr>
          <a:xfrm>
            <a:off x="960129" y="4120346"/>
            <a:ext cx="1175692" cy="673287"/>
            <a:chOff x="4725803" y="3191590"/>
            <a:chExt cx="2112891" cy="1224551"/>
          </a:xfrm>
        </p:grpSpPr>
        <p:grpSp>
          <p:nvGrpSpPr>
            <p:cNvPr id="42" name="Group 6"/>
            <p:cNvGrpSpPr/>
            <p:nvPr/>
          </p:nvGrpSpPr>
          <p:grpSpPr>
            <a:xfrm>
              <a:off x="4725803" y="3191590"/>
              <a:ext cx="2112891" cy="1224551"/>
              <a:chOff x="1079500" y="2423750"/>
              <a:chExt cx="5253287" cy="2999150"/>
            </a:xfrm>
          </p:grpSpPr>
          <p:pic>
            <p:nvPicPr>
              <p:cNvPr id="44" name="Picture 3"/>
              <p:cNvPicPr>
                <a:picLocks noChangeAspect="1"/>
              </p:cNvPicPr>
              <p:nvPr/>
            </p:nvPicPr>
            <p:blipFill>
              <a:blip r:embed="rId3" cstate="email">
                <a:extLst>
                  <a:ext uri="{BEBA8EAE-BF5A-486C-A8C5-ECC9F3942E4B}">
                    <a14:imgProps xmlns:a14="http://schemas.microsoft.com/office/drawing/2010/main">
                      <a14:imgLayer r:embed="rId4">
                        <a14:imgEffect>
                          <a14:backgroundRemoval t="0" b="99682" l="364" r="100000"/>
                        </a14:imgEffect>
                      </a14:imgLayer>
                    </a14:imgProps>
                  </a:ext>
                  <a:ext uri="{28A0092B-C50C-407E-A947-70E740481C1C}">
                    <a14:useLocalDpi xmlns:a14="http://schemas.microsoft.com/office/drawing/2010/main"/>
                  </a:ext>
                </a:extLst>
              </a:blip>
              <a:stretch>
                <a:fillRect/>
              </a:stretch>
            </p:blipFill>
            <p:spPr>
              <a:xfrm>
                <a:off x="1079500" y="2423750"/>
                <a:ext cx="5253287" cy="2999150"/>
              </a:xfrm>
              <a:prstGeom prst="rect">
                <a:avLst/>
              </a:prstGeom>
            </p:spPr>
          </p:pic>
          <p:pic>
            <p:nvPicPr>
              <p:cNvPr id="45" name="Picture 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006755" y="2656430"/>
                <a:ext cx="3383188" cy="1909915"/>
              </a:xfrm>
              <a:prstGeom prst="rect">
                <a:avLst/>
              </a:prstGeom>
            </p:spPr>
          </p:pic>
        </p:grpSp>
        <p:pic>
          <p:nvPicPr>
            <p:cNvPr id="43" name="Picture 13" descr="1.tif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50009" y="3480399"/>
              <a:ext cx="581014" cy="557629"/>
            </a:xfrm>
            <a:prstGeom prst="rect">
              <a:avLst/>
            </a:prstGeom>
          </p:spPr>
        </p:pic>
      </p:grpSp>
      <p:sp>
        <p:nvSpPr>
          <p:cNvPr id="46" name="テキスト ボックス 45"/>
          <p:cNvSpPr txBox="1"/>
          <p:nvPr/>
        </p:nvSpPr>
        <p:spPr>
          <a:xfrm>
            <a:off x="652093" y="3786307"/>
            <a:ext cx="1574470" cy="338554"/>
          </a:xfrm>
          <a:prstGeom prst="rect">
            <a:avLst/>
          </a:prstGeom>
          <a:noFill/>
        </p:spPr>
        <p:txBody>
          <a:bodyPr wrap="none" rtlCol="0">
            <a:spAutoFit/>
          </a:bodyPr>
          <a:lstStyle/>
          <a:p>
            <a:r>
              <a:rPr lang="ja-JP" altLang="en-US" sz="1600" dirty="0">
                <a:latin typeface="MS PGothic" charset="-128"/>
                <a:ea typeface="MS PGothic" charset="-128"/>
                <a:cs typeface="MS PGothic" charset="-128"/>
              </a:rPr>
              <a:t>エンドポイント型</a:t>
            </a:r>
          </a:p>
        </p:txBody>
      </p:sp>
      <p:pic>
        <p:nvPicPr>
          <p:cNvPr id="47" name="Picture 37" descr="\\Mv-fs\projects\Cisco\10-0539_Beth_Cole\Source\HKK06040_S670_small.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797039" y="4157360"/>
            <a:ext cx="1734351" cy="586396"/>
          </a:xfrm>
          <a:prstGeom prst="rect">
            <a:avLst/>
          </a:prstGeom>
          <a:noFill/>
          <a:ln w="9525">
            <a:noFill/>
            <a:miter lim="800000"/>
            <a:headEnd/>
            <a:tailEnd/>
          </a:ln>
        </p:spPr>
      </p:pic>
    </p:spTree>
    <p:extLst>
      <p:ext uri="{BB962C8B-B14F-4D97-AF65-F5344CB8AC3E}">
        <p14:creationId xmlns:p14="http://schemas.microsoft.com/office/powerpoint/2010/main" val="1734299685"/>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ounded Rectangular Callout 46"/>
          <p:cNvSpPr/>
          <p:nvPr/>
        </p:nvSpPr>
        <p:spPr>
          <a:xfrm flipV="1">
            <a:off x="3212417" y="3530059"/>
            <a:ext cx="4023740" cy="1559518"/>
          </a:xfrm>
          <a:prstGeom prst="wedgeRoundRectCallout">
            <a:avLst>
              <a:gd name="adj1" fmla="val -43451"/>
              <a:gd name="adj2" fmla="val 60053"/>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latin typeface="MS PGothic" charset="-128"/>
              <a:ea typeface="MS PGothic" charset="-128"/>
              <a:cs typeface="MS PGothic" charset="-128"/>
            </a:endParaRPr>
          </a:p>
        </p:txBody>
      </p:sp>
      <p:sp>
        <p:nvSpPr>
          <p:cNvPr id="57" name="cloud"/>
          <p:cNvSpPr>
            <a:spLocks/>
          </p:cNvSpPr>
          <p:nvPr/>
        </p:nvSpPr>
        <p:spPr bwMode="auto">
          <a:xfrm>
            <a:off x="5043319" y="831940"/>
            <a:ext cx="3966307" cy="2373941"/>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11535" rIns="91412" bIns="45706" rtlCol="0" anchor="b"/>
          <a:lstStyle/>
          <a:p>
            <a:pPr algn="ctr"/>
            <a:r>
              <a:rPr lang="en-US" altLang="ja-JP" sz="1000" dirty="0" smtClean="0">
                <a:solidFill>
                  <a:schemeClr val="tx1"/>
                </a:solidFill>
                <a:latin typeface="MS PGothic" charset="-128"/>
                <a:ea typeface="MS PGothic" charset="-128"/>
                <a:cs typeface="MS PGothic" charset="-128"/>
              </a:rPr>
              <a:t>Collective Security Intelligence </a:t>
            </a:r>
            <a:r>
              <a:rPr lang="ja-JP" altLang="en-US" sz="1000" dirty="0" smtClean="0">
                <a:solidFill>
                  <a:schemeClr val="tx1"/>
                </a:solidFill>
                <a:latin typeface="MS PGothic" charset="-128"/>
                <a:ea typeface="MS PGothic" charset="-128"/>
                <a:cs typeface="MS PGothic" charset="-128"/>
              </a:rPr>
              <a:t>クラウド</a:t>
            </a:r>
            <a:endParaRPr lang="ja-JP" altLang="en-US" sz="1000" dirty="0">
              <a:solidFill>
                <a:schemeClr val="tx1"/>
              </a:solidFill>
              <a:latin typeface="MS PGothic" charset="-128"/>
              <a:ea typeface="MS PGothic" charset="-128"/>
              <a:cs typeface="MS PGothic" charset="-128"/>
            </a:endParaRPr>
          </a:p>
        </p:txBody>
      </p:sp>
      <p:sp>
        <p:nvSpPr>
          <p:cNvPr id="58" name="Freeform 57"/>
          <p:cNvSpPr>
            <a:spLocks/>
          </p:cNvSpPr>
          <p:nvPr/>
        </p:nvSpPr>
        <p:spPr bwMode="auto">
          <a:xfrm>
            <a:off x="4990143" y="826001"/>
            <a:ext cx="4063664" cy="2366361"/>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F2F2F2">
              <a:alpha val="10000"/>
            </a:srgb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a:solidFill>
                <a:srgbClr val="FFFFFF"/>
              </a:solidFill>
              <a:latin typeface="MS PGothic" charset="-128"/>
              <a:ea typeface="MS PGothic" charset="-128"/>
              <a:cs typeface="MS PGothic" charset="-128"/>
            </a:endParaRPr>
          </a:p>
        </p:txBody>
      </p:sp>
      <p:sp>
        <p:nvSpPr>
          <p:cNvPr id="5" name="テキスト ボックス 387"/>
          <p:cNvSpPr txBox="1"/>
          <p:nvPr/>
        </p:nvSpPr>
        <p:spPr>
          <a:xfrm>
            <a:off x="7236157" y="2682090"/>
            <a:ext cx="1701735" cy="369328"/>
          </a:xfrm>
          <a:prstGeom prst="rect">
            <a:avLst/>
          </a:prstGeom>
          <a:noFill/>
        </p:spPr>
        <p:txBody>
          <a:bodyPr wrap="square" lIns="91436" tIns="45718" rIns="91436" bIns="45718" rtlCol="0">
            <a:spAutoFit/>
          </a:bodyPr>
          <a:lstStyle/>
          <a:p>
            <a:pPr algn="ctr"/>
            <a:r>
              <a:rPr kumimoji="1" lang="en-US" altLang="ja-JP" dirty="0" smtClean="0">
                <a:latin typeface="MS PGothic" charset="-128"/>
                <a:ea typeface="MS PGothic" charset="-128"/>
                <a:cs typeface="MS PGothic" charset="-128"/>
              </a:rPr>
              <a:t>AMP Cloud</a:t>
            </a:r>
            <a:endParaRPr kumimoji="1" lang="ja-JP" altLang="en-US" dirty="0">
              <a:latin typeface="MS PGothic" charset="-128"/>
              <a:ea typeface="MS PGothic" charset="-128"/>
              <a:cs typeface="MS PGothic" charset="-128"/>
            </a:endParaRPr>
          </a:p>
        </p:txBody>
      </p:sp>
      <p:sp>
        <p:nvSpPr>
          <p:cNvPr id="6" name="円柱 63"/>
          <p:cNvSpPr/>
          <p:nvPr/>
        </p:nvSpPr>
        <p:spPr>
          <a:xfrm>
            <a:off x="5043319" y="2440559"/>
            <a:ext cx="774842" cy="572746"/>
          </a:xfrm>
          <a:prstGeom prst="can">
            <a:avLst/>
          </a:prstGeom>
          <a:solidFill>
            <a:schemeClr val="tx1">
              <a:lumMod val="60000"/>
              <a:lumOff val="40000"/>
            </a:schemeClr>
          </a:solidFill>
          <a:ln/>
        </p:spPr>
        <p:style>
          <a:lnRef idx="0">
            <a:schemeClr val="accent2"/>
          </a:lnRef>
          <a:fillRef idx="3">
            <a:schemeClr val="accent2"/>
          </a:fillRef>
          <a:effectRef idx="3">
            <a:schemeClr val="accent2"/>
          </a:effectRef>
          <a:fontRef idx="minor">
            <a:schemeClr val="lt1"/>
          </a:fontRef>
        </p:style>
        <p:txBody>
          <a:bodyPr lIns="91436" tIns="45718" rIns="91436" bIns="45718" rtlCol="0" anchor="ctr"/>
          <a:lstStyle/>
          <a:p>
            <a:pPr algn="ctr"/>
            <a:endParaRPr kumimoji="1" lang="ja-JP" altLang="en-US" sz="2400" dirty="0" smtClean="0">
              <a:latin typeface="MS PGothic" charset="-128"/>
              <a:ea typeface="MS PGothic" charset="-128"/>
              <a:cs typeface="MS PGothic" charset="-128"/>
            </a:endParaRPr>
          </a:p>
        </p:txBody>
      </p:sp>
      <p:sp>
        <p:nvSpPr>
          <p:cNvPr id="7" name="テキスト ボックス 64"/>
          <p:cNvSpPr txBox="1"/>
          <p:nvPr/>
        </p:nvSpPr>
        <p:spPr>
          <a:xfrm>
            <a:off x="5080675" y="2627552"/>
            <a:ext cx="695154" cy="324002"/>
          </a:xfrm>
          <a:prstGeom prst="rect">
            <a:avLst/>
          </a:prstGeom>
          <a:noFill/>
          <a:ln>
            <a:noFill/>
          </a:ln>
        </p:spPr>
        <p:style>
          <a:lnRef idx="0">
            <a:schemeClr val="accent4"/>
          </a:lnRef>
          <a:fillRef idx="3">
            <a:schemeClr val="accent4"/>
          </a:fillRef>
          <a:effectRef idx="3">
            <a:schemeClr val="accent4"/>
          </a:effectRef>
          <a:fontRef idx="minor">
            <a:schemeClr val="lt1"/>
          </a:fontRef>
        </p:style>
        <p:txBody>
          <a:bodyPr wrap="square" lIns="91436" tIns="45718" rIns="91436" bIns="45718" rtlCol="0" anchor="ctr" anchorCtr="0">
            <a:noAutofit/>
          </a:bodyPr>
          <a:lstStyle/>
          <a:p>
            <a:pPr algn="ctr"/>
            <a:r>
              <a:rPr kumimoji="1" lang="en-US" altLang="ja-JP" sz="900" dirty="0" smtClean="0">
                <a:solidFill>
                  <a:srgbClr val="0000FF"/>
                </a:solidFill>
                <a:latin typeface="MS PGothic" charset="-128"/>
                <a:ea typeface="MS PGothic" charset="-128"/>
                <a:cs typeface="MS PGothic" charset="-128"/>
              </a:rPr>
              <a:t>Malware</a:t>
            </a:r>
            <a:endParaRPr kumimoji="1" lang="en-US" altLang="ja-JP" sz="900" dirty="0">
              <a:solidFill>
                <a:srgbClr val="0000FF"/>
              </a:solidFill>
              <a:latin typeface="MS PGothic" charset="-128"/>
              <a:ea typeface="MS PGothic" charset="-128"/>
              <a:cs typeface="MS PGothic" charset="-128"/>
            </a:endParaRPr>
          </a:p>
          <a:p>
            <a:pPr algn="ctr"/>
            <a:r>
              <a:rPr kumimoji="1" lang="en-US" altLang="ja-JP" sz="900" dirty="0" smtClean="0">
                <a:solidFill>
                  <a:srgbClr val="0000FF"/>
                </a:solidFill>
                <a:latin typeface="MS PGothic" charset="-128"/>
                <a:ea typeface="MS PGothic" charset="-128"/>
                <a:cs typeface="MS PGothic" charset="-128"/>
              </a:rPr>
              <a:t>Hash DB</a:t>
            </a:r>
            <a:endParaRPr kumimoji="1" lang="ja-JP" altLang="en-US" sz="900" dirty="0">
              <a:solidFill>
                <a:srgbClr val="0000FF"/>
              </a:solidFill>
              <a:latin typeface="MS PGothic" charset="-128"/>
              <a:ea typeface="MS PGothic" charset="-128"/>
              <a:cs typeface="MS PGothic" charset="-128"/>
            </a:endParaRPr>
          </a:p>
        </p:txBody>
      </p:sp>
      <p:sp>
        <p:nvSpPr>
          <p:cNvPr id="40" name="TextBox 39"/>
          <p:cNvSpPr txBox="1"/>
          <p:nvPr/>
        </p:nvSpPr>
        <p:spPr>
          <a:xfrm>
            <a:off x="2497187" y="2387146"/>
            <a:ext cx="2040943" cy="369332"/>
          </a:xfrm>
          <a:prstGeom prst="rect">
            <a:avLst/>
          </a:prstGeom>
          <a:noFill/>
        </p:spPr>
        <p:txBody>
          <a:bodyPr wrap="none" rtlCol="0">
            <a:spAutoFit/>
          </a:bodyPr>
          <a:lstStyle/>
          <a:p>
            <a:r>
              <a:rPr lang="ja-JP" altLang="en-US" dirty="0" smtClean="0">
                <a:latin typeface="MS PGothic" charset="-128"/>
                <a:ea typeface="MS PGothic" charset="-128"/>
                <a:cs typeface="MS PGothic" charset="-128"/>
              </a:rPr>
              <a:t>ハッシュ</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 メタ情報</a:t>
            </a:r>
            <a:endParaRPr lang="en-US" dirty="0">
              <a:latin typeface="MS PGothic" charset="-128"/>
              <a:ea typeface="MS PGothic" charset="-128"/>
              <a:cs typeface="MS PGothic" charset="-128"/>
            </a:endParaRPr>
          </a:p>
        </p:txBody>
      </p:sp>
      <p:sp>
        <p:nvSpPr>
          <p:cNvPr id="46" name="Freeform 45"/>
          <p:cNvSpPr>
            <a:spLocks noEditPoints="1"/>
          </p:cNvSpPr>
          <p:nvPr/>
        </p:nvSpPr>
        <p:spPr bwMode="auto">
          <a:xfrm>
            <a:off x="743272" y="2454638"/>
            <a:ext cx="1483362" cy="984671"/>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MS PGothic" charset="-128"/>
              <a:ea typeface="MS PGothic" charset="-128"/>
              <a:cs typeface="MS PGothic" charset="-128"/>
            </a:endParaRPr>
          </a:p>
        </p:txBody>
      </p:sp>
      <p:sp>
        <p:nvSpPr>
          <p:cNvPr id="47" name="Rounded Rectangular Callout 46"/>
          <p:cNvSpPr/>
          <p:nvPr/>
        </p:nvSpPr>
        <p:spPr>
          <a:xfrm>
            <a:off x="651851" y="991715"/>
            <a:ext cx="3075149" cy="1132850"/>
          </a:xfrm>
          <a:prstGeom prst="wedgeRoundRectCallout">
            <a:avLst>
              <a:gd name="adj1" fmla="val 37585"/>
              <a:gd name="adj2" fmla="val 77140"/>
              <a:gd name="adj3" fmla="val 1666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48" name="Document 47"/>
          <p:cNvSpPr/>
          <p:nvPr/>
        </p:nvSpPr>
        <p:spPr>
          <a:xfrm>
            <a:off x="544662" y="2313398"/>
            <a:ext cx="674020" cy="703463"/>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smtClean="0">
                <a:solidFill>
                  <a:srgbClr val="676767"/>
                </a:solidFill>
                <a:latin typeface="MS PGothic" charset="-128"/>
                <a:ea typeface="MS PGothic" charset="-128"/>
                <a:cs typeface="MS PGothic" charset="-128"/>
              </a:rPr>
              <a:t>ファイル</a:t>
            </a:r>
            <a:endParaRPr lang="en-US" sz="900" dirty="0" smtClean="0">
              <a:solidFill>
                <a:srgbClr val="676767"/>
              </a:solidFill>
              <a:latin typeface="MS PGothic" charset="-128"/>
              <a:ea typeface="MS PGothic" charset="-128"/>
              <a:cs typeface="MS PGothic" charset="-128"/>
            </a:endParaRPr>
          </a:p>
        </p:txBody>
      </p:sp>
      <p:cxnSp>
        <p:nvCxnSpPr>
          <p:cNvPr id="51" name="直線矢印コネクタ 6"/>
          <p:cNvCxnSpPr/>
          <p:nvPr/>
        </p:nvCxnSpPr>
        <p:spPr>
          <a:xfrm flipH="1">
            <a:off x="2226634" y="2743825"/>
            <a:ext cx="2728325" cy="0"/>
          </a:xfrm>
          <a:prstGeom prst="straightConnector1">
            <a:avLst/>
          </a:prstGeom>
          <a:ln w="38100" cmpd="sng">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3" name="直線矢印コネクタ 6"/>
          <p:cNvCxnSpPr/>
          <p:nvPr/>
        </p:nvCxnSpPr>
        <p:spPr>
          <a:xfrm flipH="1">
            <a:off x="2226634" y="2982093"/>
            <a:ext cx="2728325" cy="0"/>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108177" y="2981167"/>
            <a:ext cx="646331" cy="369332"/>
          </a:xfrm>
          <a:prstGeom prst="rect">
            <a:avLst/>
          </a:prstGeom>
          <a:noFill/>
        </p:spPr>
        <p:txBody>
          <a:bodyPr wrap="none" rtlCol="0">
            <a:spAutoFit/>
          </a:bodyPr>
          <a:lstStyle/>
          <a:p>
            <a:r>
              <a:rPr lang="ja-JP" altLang="en-US" dirty="0" smtClean="0">
                <a:latin typeface="MS PGothic" charset="-128"/>
                <a:ea typeface="MS PGothic" charset="-128"/>
                <a:cs typeface="MS PGothic" charset="-128"/>
              </a:rPr>
              <a:t>結果</a:t>
            </a:r>
            <a:endParaRPr lang="en-US" dirty="0">
              <a:latin typeface="MS PGothic" charset="-128"/>
              <a:ea typeface="MS PGothic" charset="-128"/>
              <a:cs typeface="MS PGothic" charset="-128"/>
            </a:endParaRPr>
          </a:p>
        </p:txBody>
      </p:sp>
      <p:sp>
        <p:nvSpPr>
          <p:cNvPr id="55" name="TextBox 54"/>
          <p:cNvSpPr txBox="1"/>
          <p:nvPr/>
        </p:nvSpPr>
        <p:spPr>
          <a:xfrm>
            <a:off x="781429" y="1088382"/>
            <a:ext cx="658260" cy="846386"/>
          </a:xfrm>
          <a:prstGeom prst="rect">
            <a:avLst/>
          </a:prstGeom>
          <a:noFill/>
          <a:ln>
            <a:solidFill>
              <a:srgbClr val="4D4D4D"/>
            </a:solidFill>
          </a:ln>
        </p:spPr>
        <p:txBody>
          <a:bodyPr wrap="square" rtlCol="0">
            <a:spAutoFit/>
          </a:bodyPr>
          <a:lstStyle/>
          <a:p>
            <a:r>
              <a:rPr lang="sv-SE" sz="700" dirty="0">
                <a:solidFill>
                  <a:schemeClr val="bg1"/>
                </a:solidFill>
                <a:latin typeface="MS PGothic" charset="-128"/>
                <a:ea typeface="MS PGothic" charset="-128"/>
                <a:cs typeface="MS PGothic" charset="-128"/>
              </a:rPr>
              <a:t>3372c1edab46837f1e973164fa2d726c5c5e17bcb888828ccd7c4dfcc234a370</a:t>
            </a:r>
            <a:endParaRPr lang="en-US" sz="700" dirty="0">
              <a:solidFill>
                <a:schemeClr val="bg1"/>
              </a:solidFill>
              <a:latin typeface="MS PGothic" charset="-128"/>
              <a:ea typeface="MS PGothic" charset="-128"/>
              <a:cs typeface="MS PGothic" charset="-128"/>
            </a:endParaRPr>
          </a:p>
        </p:txBody>
      </p:sp>
      <p:sp>
        <p:nvSpPr>
          <p:cNvPr id="56" name="TextBox 55"/>
          <p:cNvSpPr txBox="1"/>
          <p:nvPr/>
        </p:nvSpPr>
        <p:spPr>
          <a:xfrm>
            <a:off x="1332414" y="1175471"/>
            <a:ext cx="2429422" cy="738664"/>
          </a:xfrm>
          <a:prstGeom prst="rect">
            <a:avLst/>
          </a:prstGeom>
          <a:noFill/>
          <a:ln>
            <a:noFill/>
          </a:ln>
        </p:spPr>
        <p:txBody>
          <a:bodyPr wrap="square" rtlCol="0">
            <a:spAutoFit/>
          </a:bodyPr>
          <a:lstStyle/>
          <a:p>
            <a:r>
              <a:rPr lang="ja-JP" altLang="en-US" sz="1400" dirty="0" smtClean="0">
                <a:solidFill>
                  <a:schemeClr val="bg1"/>
                </a:solidFill>
                <a:latin typeface="MS PGothic" charset="-128"/>
                <a:ea typeface="MS PGothic" charset="-128"/>
                <a:cs typeface="MS PGothic" charset="-128"/>
              </a:rPr>
              <a:t>このファイル名は</a:t>
            </a:r>
            <a:r>
              <a:rPr lang="en-US" altLang="ja-JP" sz="1400" dirty="0" smtClean="0">
                <a:solidFill>
                  <a:schemeClr val="bg1"/>
                </a:solidFill>
                <a:latin typeface="MS PGothic" charset="-128"/>
                <a:ea typeface="MS PGothic" charset="-128"/>
                <a:cs typeface="MS PGothic" charset="-128"/>
              </a:rPr>
              <a:t> </a:t>
            </a:r>
            <a:r>
              <a:rPr lang="en-US" altLang="ja-JP" sz="1400" dirty="0" err="1" smtClean="0">
                <a:solidFill>
                  <a:schemeClr val="bg1"/>
                </a:solidFill>
                <a:latin typeface="MS PGothic" charset="-128"/>
                <a:ea typeface="MS PGothic" charset="-128"/>
                <a:cs typeface="MS PGothic" charset="-128"/>
              </a:rPr>
              <a:t>aaa</a:t>
            </a:r>
            <a:r>
              <a:rPr lang="en-US" altLang="ja-JP" sz="1400" dirty="0" smtClean="0">
                <a:solidFill>
                  <a:schemeClr val="bg1"/>
                </a:solidFill>
                <a:latin typeface="MS PGothic" charset="-128"/>
                <a:ea typeface="MS PGothic" charset="-128"/>
                <a:cs typeface="MS PGothic" charset="-128"/>
              </a:rPr>
              <a:t> </a:t>
            </a:r>
            <a:br>
              <a:rPr lang="en-US" altLang="ja-JP" sz="1400" dirty="0" smtClean="0">
                <a:solidFill>
                  <a:schemeClr val="bg1"/>
                </a:solidFill>
                <a:latin typeface="MS PGothic" charset="-128"/>
                <a:ea typeface="MS PGothic" charset="-128"/>
                <a:cs typeface="MS PGothic" charset="-128"/>
              </a:rPr>
            </a:br>
            <a:r>
              <a:rPr lang="ja-JP" altLang="en-US" sz="1400" dirty="0" smtClean="0">
                <a:solidFill>
                  <a:schemeClr val="bg1"/>
                </a:solidFill>
                <a:latin typeface="MS PGothic" charset="-128"/>
                <a:ea typeface="MS PGothic" charset="-128"/>
                <a:cs typeface="MS PGothic" charset="-128"/>
              </a:rPr>
              <a:t>フォルダ</a:t>
            </a:r>
            <a:r>
              <a:rPr lang="en-US" altLang="ja-JP" sz="1400" dirty="0" smtClean="0">
                <a:solidFill>
                  <a:schemeClr val="bg1"/>
                </a:solidFill>
                <a:latin typeface="MS PGothic" charset="-128"/>
                <a:ea typeface="MS PGothic" charset="-128"/>
                <a:cs typeface="MS PGothic" charset="-128"/>
              </a:rPr>
              <a:t> </a:t>
            </a:r>
            <a:r>
              <a:rPr lang="en-US" sz="1400" dirty="0" smtClean="0">
                <a:solidFill>
                  <a:schemeClr val="bg1"/>
                </a:solidFill>
                <a:latin typeface="MS PGothic" charset="-128"/>
                <a:ea typeface="MS PGothic" charset="-128"/>
                <a:cs typeface="MS PGothic" charset="-128"/>
              </a:rPr>
              <a:t>C:\</a:t>
            </a:r>
            <a:r>
              <a:rPr lang="en-US" sz="1400" dirty="0" err="1" smtClean="0">
                <a:solidFill>
                  <a:schemeClr val="bg1"/>
                </a:solidFill>
                <a:latin typeface="MS PGothic" charset="-128"/>
                <a:ea typeface="MS PGothic" charset="-128"/>
                <a:cs typeface="MS PGothic" charset="-128"/>
              </a:rPr>
              <a:t>bbb</a:t>
            </a:r>
            <a:r>
              <a:rPr lang="en-US" sz="1400" dirty="0" smtClean="0">
                <a:solidFill>
                  <a:schemeClr val="bg1"/>
                </a:solidFill>
                <a:latin typeface="MS PGothic" charset="-128"/>
                <a:ea typeface="MS PGothic" charset="-128"/>
                <a:cs typeface="MS PGothic" charset="-128"/>
              </a:rPr>
              <a:t> </a:t>
            </a:r>
            <a:r>
              <a:rPr lang="ja-JP" altLang="en-US" sz="1400" dirty="0" smtClean="0">
                <a:solidFill>
                  <a:schemeClr val="bg1"/>
                </a:solidFill>
                <a:latin typeface="MS PGothic" charset="-128"/>
                <a:ea typeface="MS PGothic" charset="-128"/>
                <a:cs typeface="MS PGothic" charset="-128"/>
              </a:rPr>
              <a:t>配下に存在</a:t>
            </a:r>
            <a:r>
              <a:rPr lang="en-US" altLang="ja-JP" sz="1400" dirty="0" smtClean="0">
                <a:solidFill>
                  <a:schemeClr val="bg1"/>
                </a:solidFill>
                <a:latin typeface="MS PGothic" charset="-128"/>
                <a:ea typeface="MS PGothic" charset="-128"/>
                <a:cs typeface="MS PGothic" charset="-128"/>
              </a:rPr>
              <a:t/>
            </a:r>
            <a:br>
              <a:rPr lang="en-US" altLang="ja-JP" sz="1400" dirty="0" smtClean="0">
                <a:solidFill>
                  <a:schemeClr val="bg1"/>
                </a:solidFill>
                <a:latin typeface="MS PGothic" charset="-128"/>
                <a:ea typeface="MS PGothic" charset="-128"/>
                <a:cs typeface="MS PGothic" charset="-128"/>
              </a:rPr>
            </a:br>
            <a:r>
              <a:rPr lang="ja-JP" altLang="en-US" sz="1400" dirty="0" smtClean="0">
                <a:solidFill>
                  <a:schemeClr val="bg1"/>
                </a:solidFill>
                <a:latin typeface="MS PGothic" charset="-128"/>
                <a:ea typeface="MS PGothic" charset="-128"/>
                <a:cs typeface="MS PGothic" charset="-128"/>
              </a:rPr>
              <a:t>作成したのは</a:t>
            </a:r>
            <a:r>
              <a:rPr lang="en-US" altLang="ja-JP" sz="1400" dirty="0" smtClean="0">
                <a:solidFill>
                  <a:schemeClr val="bg1"/>
                </a:solidFill>
                <a:latin typeface="MS PGothic" charset="-128"/>
                <a:ea typeface="MS PGothic" charset="-128"/>
                <a:cs typeface="MS PGothic" charset="-128"/>
              </a:rPr>
              <a:t> ccc</a:t>
            </a:r>
            <a:endParaRPr lang="en-US" sz="1400" dirty="0">
              <a:solidFill>
                <a:schemeClr val="bg1"/>
              </a:solidFill>
              <a:latin typeface="MS PGothic" charset="-128"/>
              <a:ea typeface="MS PGothic" charset="-128"/>
              <a:cs typeface="MS PGothic" charset="-128"/>
            </a:endParaRPr>
          </a:p>
        </p:txBody>
      </p:sp>
      <p:sp>
        <p:nvSpPr>
          <p:cNvPr id="66" name="Text Placeholder 2"/>
          <p:cNvSpPr>
            <a:spLocks noGrp="1"/>
          </p:cNvSpPr>
          <p:nvPr>
            <p:ph type="body" sz="quarter" idx="4294967295"/>
          </p:nvPr>
        </p:nvSpPr>
        <p:spPr>
          <a:xfrm>
            <a:off x="3212417" y="3613636"/>
            <a:ext cx="4490497" cy="1073775"/>
          </a:xfrm>
          <a:prstGeom prst="rect">
            <a:avLst/>
          </a:prstGeom>
        </p:spPr>
        <p:txBody>
          <a:bodyPr/>
          <a:lstStyle/>
          <a:p>
            <a:pPr>
              <a:buClr>
                <a:srgbClr val="C00000"/>
              </a:buClr>
            </a:pPr>
            <a:r>
              <a:rPr lang="ja-JP" altLang="ja-JP" b="1" dirty="0" smtClean="0">
                <a:solidFill>
                  <a:srgbClr val="008000"/>
                </a:solidFill>
                <a:latin typeface="MS PGothic" charset="-128"/>
                <a:ea typeface="MS PGothic" charset="-128"/>
                <a:cs typeface="MS PGothic" charset="-128"/>
              </a:rPr>
              <a:t>G</a:t>
            </a:r>
            <a:r>
              <a:rPr lang="en-US" altLang="ja-JP" b="1" dirty="0" err="1" smtClean="0">
                <a:solidFill>
                  <a:srgbClr val="008000"/>
                </a:solidFill>
                <a:latin typeface="MS PGothic" charset="-128"/>
                <a:ea typeface="MS PGothic" charset="-128"/>
                <a:cs typeface="MS PGothic" charset="-128"/>
              </a:rPr>
              <a:t>ood</a:t>
            </a:r>
            <a:r>
              <a:rPr lang="en-US" altLang="ja-JP" dirty="0" smtClean="0">
                <a:solidFill>
                  <a:schemeClr val="tx1">
                    <a:lumMod val="50000"/>
                  </a:schemeClr>
                </a:solidFill>
                <a:latin typeface="MS PGothic" charset="-128"/>
                <a:ea typeface="MS PGothic" charset="-128"/>
                <a:cs typeface="MS PGothic" charset="-128"/>
              </a:rPr>
              <a:t>: </a:t>
            </a:r>
            <a:r>
              <a:rPr lang="ja-JP" altLang="en-US" dirty="0" smtClean="0">
                <a:solidFill>
                  <a:schemeClr val="tx1">
                    <a:lumMod val="50000"/>
                  </a:schemeClr>
                </a:solidFill>
                <a:latin typeface="MS PGothic" charset="-128"/>
                <a:ea typeface="MS PGothic" charset="-128"/>
                <a:cs typeface="MS PGothic" charset="-128"/>
              </a:rPr>
              <a:t>既知の正常ファイル</a:t>
            </a:r>
            <a:r>
              <a:rPr lang="en-US" altLang="ja-JP" dirty="0" smtClean="0">
                <a:solidFill>
                  <a:schemeClr val="tx1">
                    <a:lumMod val="50000"/>
                  </a:schemeClr>
                </a:solidFill>
                <a:latin typeface="MS PGothic" charset="-128"/>
                <a:ea typeface="MS PGothic" charset="-128"/>
                <a:cs typeface="MS PGothic" charset="-128"/>
              </a:rPr>
              <a:t>, </a:t>
            </a:r>
            <a:r>
              <a:rPr lang="ja-JP" altLang="en-US" dirty="0" smtClean="0">
                <a:solidFill>
                  <a:schemeClr val="tx1">
                    <a:lumMod val="50000"/>
                  </a:schemeClr>
                </a:solidFill>
                <a:latin typeface="MS PGothic" charset="-128"/>
                <a:ea typeface="MS PGothic" charset="-128"/>
                <a:cs typeface="MS PGothic" charset="-128"/>
              </a:rPr>
              <a:t>ベンダー提供</a:t>
            </a:r>
            <a:endParaRPr lang="en-US" altLang="ja-JP" dirty="0" smtClean="0">
              <a:solidFill>
                <a:schemeClr val="tx1">
                  <a:lumMod val="50000"/>
                </a:schemeClr>
              </a:solidFill>
              <a:latin typeface="MS PGothic" charset="-128"/>
              <a:ea typeface="MS PGothic" charset="-128"/>
              <a:cs typeface="MS PGothic" charset="-128"/>
            </a:endParaRPr>
          </a:p>
          <a:p>
            <a:pPr>
              <a:buClr>
                <a:srgbClr val="C00000"/>
              </a:buClr>
            </a:pPr>
            <a:r>
              <a:rPr lang="en-US" dirty="0" smtClean="0">
                <a:solidFill>
                  <a:srgbClr val="FF0000"/>
                </a:solidFill>
                <a:latin typeface="MS PGothic" charset="-128"/>
                <a:ea typeface="MS PGothic" charset="-128"/>
                <a:cs typeface="MS PGothic" charset="-128"/>
              </a:rPr>
              <a:t>Malicious</a:t>
            </a:r>
            <a:r>
              <a:rPr lang="en-US" altLang="ja-JP" dirty="0">
                <a:solidFill>
                  <a:schemeClr val="tx1">
                    <a:lumMod val="50000"/>
                  </a:schemeClr>
                </a:solidFill>
                <a:latin typeface="MS PGothic" charset="-128"/>
                <a:ea typeface="MS PGothic" charset="-128"/>
                <a:cs typeface="MS PGothic" charset="-128"/>
              </a:rPr>
              <a:t>: </a:t>
            </a:r>
            <a:r>
              <a:rPr lang="ja-JP" altLang="en-US" dirty="0" smtClean="0">
                <a:solidFill>
                  <a:schemeClr val="tx1">
                    <a:lumMod val="50000"/>
                  </a:schemeClr>
                </a:solidFill>
                <a:latin typeface="MS PGothic" charset="-128"/>
                <a:ea typeface="MS PGothic" charset="-128"/>
                <a:cs typeface="MS PGothic" charset="-128"/>
              </a:rPr>
              <a:t>マルウェア</a:t>
            </a:r>
            <a:endParaRPr lang="en-US" altLang="ja-JP" dirty="0" smtClean="0">
              <a:solidFill>
                <a:schemeClr val="tx1">
                  <a:lumMod val="50000"/>
                </a:schemeClr>
              </a:solidFill>
              <a:latin typeface="MS PGothic" charset="-128"/>
              <a:ea typeface="MS PGothic" charset="-128"/>
              <a:cs typeface="MS PGothic" charset="-128"/>
            </a:endParaRPr>
          </a:p>
          <a:p>
            <a:pPr>
              <a:buClr>
                <a:srgbClr val="C00000"/>
              </a:buClr>
            </a:pPr>
            <a:r>
              <a:rPr lang="en-US" altLang="ja-JP" dirty="0">
                <a:solidFill>
                  <a:schemeClr val="tx1">
                    <a:lumMod val="50000"/>
                  </a:schemeClr>
                </a:solidFill>
                <a:latin typeface="MS PGothic" charset="-128"/>
                <a:ea typeface="MS PGothic" charset="-128"/>
                <a:cs typeface="MS PGothic" charset="-128"/>
              </a:rPr>
              <a:t>Unknown: AMP DB </a:t>
            </a:r>
            <a:r>
              <a:rPr lang="ja-JP" altLang="en-US" dirty="0">
                <a:solidFill>
                  <a:schemeClr val="tx1">
                    <a:lumMod val="50000"/>
                  </a:schemeClr>
                </a:solidFill>
                <a:latin typeface="MS PGothic" charset="-128"/>
                <a:ea typeface="MS PGothic" charset="-128"/>
                <a:cs typeface="MS PGothic" charset="-128"/>
              </a:rPr>
              <a:t>に情報なし</a:t>
            </a:r>
            <a:endParaRPr lang="en-US" altLang="ja-JP" dirty="0">
              <a:solidFill>
                <a:schemeClr val="tx1">
                  <a:lumMod val="50000"/>
                </a:schemeClr>
              </a:solidFill>
              <a:latin typeface="MS PGothic" charset="-128"/>
              <a:ea typeface="MS PGothic" charset="-128"/>
              <a:cs typeface="MS PGothic" charset="-128"/>
            </a:endParaRPr>
          </a:p>
          <a:p>
            <a:pPr>
              <a:buClr>
                <a:srgbClr val="C00000"/>
              </a:buClr>
            </a:pPr>
            <a:endParaRPr lang="en-US" altLang="ja-JP" dirty="0" smtClean="0">
              <a:solidFill>
                <a:schemeClr val="tx1">
                  <a:lumMod val="50000"/>
                </a:schemeClr>
              </a:solidFill>
              <a:latin typeface="MS PGothic" charset="-128"/>
              <a:ea typeface="MS PGothic" charset="-128"/>
              <a:cs typeface="MS PGothic" charset="-128"/>
            </a:endParaRPr>
          </a:p>
          <a:p>
            <a:pPr>
              <a:buClr>
                <a:srgbClr val="C00000"/>
              </a:buClr>
            </a:pPr>
            <a:endParaRPr lang="en-US" dirty="0">
              <a:solidFill>
                <a:srgbClr val="FF0000"/>
              </a:solidFill>
              <a:latin typeface="MS PGothic" charset="-128"/>
              <a:ea typeface="MS PGothic" charset="-128"/>
              <a:cs typeface="MS PGothic" charset="-128"/>
            </a:endParaRPr>
          </a:p>
        </p:txBody>
      </p:sp>
      <p:sp>
        <p:nvSpPr>
          <p:cNvPr id="67" name="Right Arrow 66"/>
          <p:cNvSpPr/>
          <p:nvPr/>
        </p:nvSpPr>
        <p:spPr>
          <a:xfrm>
            <a:off x="3920413" y="4775258"/>
            <a:ext cx="465994" cy="228397"/>
          </a:xfrm>
          <a:prstGeom prst="rightArrow">
            <a:avLst/>
          </a:prstGeom>
          <a:solidFill>
            <a:srgbClr val="FFFFFF"/>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69" name="TextBox 68"/>
          <p:cNvSpPr txBox="1"/>
          <p:nvPr/>
        </p:nvSpPr>
        <p:spPr>
          <a:xfrm>
            <a:off x="4482894" y="4703828"/>
            <a:ext cx="2122697" cy="369332"/>
          </a:xfrm>
          <a:prstGeom prst="rect">
            <a:avLst/>
          </a:prstGeom>
          <a:noFill/>
        </p:spPr>
        <p:txBody>
          <a:bodyPr wrap="none" rtlCol="0">
            <a:spAutoFit/>
          </a:bodyPr>
          <a:lstStyle/>
          <a:p>
            <a:r>
              <a:rPr lang="ja-JP" altLang="en-US" dirty="0" smtClean="0">
                <a:solidFill>
                  <a:schemeClr val="tx1">
                    <a:lumMod val="50000"/>
                  </a:schemeClr>
                </a:solidFill>
                <a:latin typeface="MS PGothic" charset="-128"/>
                <a:ea typeface="MS PGothic" charset="-128"/>
                <a:cs typeface="MS PGothic" charset="-128"/>
              </a:rPr>
              <a:t>検知</a:t>
            </a:r>
            <a:r>
              <a:rPr lang="en-US" altLang="en-US" dirty="0" smtClean="0">
                <a:solidFill>
                  <a:schemeClr val="tx1">
                    <a:lumMod val="50000"/>
                  </a:schemeClr>
                </a:solidFill>
                <a:latin typeface="MS PGothic" charset="-128"/>
                <a:ea typeface="MS PGothic" charset="-128"/>
                <a:cs typeface="MS PGothic" charset="-128"/>
              </a:rPr>
              <a:t>, </a:t>
            </a:r>
            <a:r>
              <a:rPr lang="ja-JP" altLang="en-US" dirty="0" smtClean="0">
                <a:solidFill>
                  <a:schemeClr val="tx1">
                    <a:lumMod val="50000"/>
                  </a:schemeClr>
                </a:solidFill>
                <a:latin typeface="MS PGothic" charset="-128"/>
                <a:ea typeface="MS PGothic" charset="-128"/>
                <a:cs typeface="MS PGothic" charset="-128"/>
              </a:rPr>
              <a:t>隔離</a:t>
            </a:r>
            <a:r>
              <a:rPr lang="en-US" altLang="en-US" dirty="0" smtClean="0">
                <a:solidFill>
                  <a:schemeClr val="tx1">
                    <a:lumMod val="50000"/>
                  </a:schemeClr>
                </a:solidFill>
                <a:latin typeface="MS PGothic" charset="-128"/>
                <a:ea typeface="MS PGothic" charset="-128"/>
                <a:cs typeface="MS PGothic" charset="-128"/>
              </a:rPr>
              <a:t>, </a:t>
            </a:r>
            <a:r>
              <a:rPr lang="ja-JP" altLang="en-US" dirty="0" smtClean="0">
                <a:solidFill>
                  <a:schemeClr val="tx1">
                    <a:lumMod val="50000"/>
                  </a:schemeClr>
                </a:solidFill>
                <a:latin typeface="MS PGothic" charset="-128"/>
                <a:ea typeface="MS PGothic" charset="-128"/>
                <a:cs typeface="MS PGothic" charset="-128"/>
              </a:rPr>
              <a:t>ブロック</a:t>
            </a:r>
            <a:endParaRPr lang="en-US" dirty="0">
              <a:solidFill>
                <a:schemeClr val="tx1">
                  <a:lumMod val="50000"/>
                </a:schemeClr>
              </a:solidFill>
              <a:latin typeface="MS PGothic" charset="-128"/>
              <a:ea typeface="MS PGothic" charset="-128"/>
              <a:cs typeface="MS PGothic" charset="-128"/>
            </a:endParaRPr>
          </a:p>
        </p:txBody>
      </p:sp>
      <p:sp>
        <p:nvSpPr>
          <p:cNvPr id="187" name="Freeform 86"/>
          <p:cNvSpPr>
            <a:spLocks noEditPoints="1"/>
          </p:cNvSpPr>
          <p:nvPr/>
        </p:nvSpPr>
        <p:spPr bwMode="auto">
          <a:xfrm>
            <a:off x="1741386" y="2766974"/>
            <a:ext cx="448040" cy="526812"/>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srgbClr val="FFFFFF"/>
              </a:solidFill>
              <a:latin typeface="MS PGothic" charset="-128"/>
              <a:ea typeface="MS PGothic" charset="-128"/>
              <a:cs typeface="MS PGothic" charset="-128"/>
            </a:endParaRPr>
          </a:p>
        </p:txBody>
      </p:sp>
      <p:grpSp>
        <p:nvGrpSpPr>
          <p:cNvPr id="2" name="図形グループ 1"/>
          <p:cNvGrpSpPr/>
          <p:nvPr/>
        </p:nvGrpSpPr>
        <p:grpSpPr>
          <a:xfrm>
            <a:off x="5790907" y="1858368"/>
            <a:ext cx="654538" cy="689036"/>
            <a:chOff x="5392613" y="1094154"/>
            <a:chExt cx="863632" cy="896823"/>
          </a:xfrm>
          <a:solidFill>
            <a:schemeClr val="tx2">
              <a:lumMod val="75000"/>
            </a:schemeClr>
          </a:solidFill>
        </p:grpSpPr>
        <p:sp>
          <p:nvSpPr>
            <p:cNvPr id="190" name="Block Arc 131"/>
            <p:cNvSpPr/>
            <p:nvPr/>
          </p:nvSpPr>
          <p:spPr>
            <a:xfrm>
              <a:off x="5392615" y="1094154"/>
              <a:ext cx="863630" cy="896823"/>
            </a:xfrm>
            <a:prstGeom prst="blockArc">
              <a:avLst>
                <a:gd name="adj1" fmla="val 10800000"/>
                <a:gd name="adj2" fmla="val 21454085"/>
                <a:gd name="adj3" fmla="val 11481"/>
              </a:avLst>
            </a:prstGeom>
            <a:grp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latin typeface="MS PGothic" charset="-128"/>
                <a:ea typeface="MS PGothic" charset="-128"/>
                <a:cs typeface="MS PGothic" charset="-128"/>
              </a:endParaRPr>
            </a:p>
          </p:txBody>
        </p:sp>
        <p:sp>
          <p:nvSpPr>
            <p:cNvPr id="191" name="Block Arc 132"/>
            <p:cNvSpPr/>
            <p:nvPr/>
          </p:nvSpPr>
          <p:spPr>
            <a:xfrm rot="10800000">
              <a:off x="5392613" y="1101251"/>
              <a:ext cx="860389" cy="823286"/>
            </a:xfrm>
            <a:prstGeom prst="blockArc">
              <a:avLst>
                <a:gd name="adj1" fmla="val 10800000"/>
                <a:gd name="adj2" fmla="val 21454085"/>
                <a:gd name="adj3" fmla="val 11481"/>
              </a:avLst>
            </a:prstGeom>
            <a:grp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latin typeface="MS PGothic" charset="-128"/>
                <a:ea typeface="MS PGothic" charset="-128"/>
                <a:cs typeface="MS PGothic" charset="-128"/>
              </a:endParaRPr>
            </a:p>
          </p:txBody>
        </p:sp>
      </p:grpSp>
      <p:grpSp>
        <p:nvGrpSpPr>
          <p:cNvPr id="193" name="Group 134"/>
          <p:cNvGrpSpPr/>
          <p:nvPr/>
        </p:nvGrpSpPr>
        <p:grpSpPr>
          <a:xfrm>
            <a:off x="5984528" y="2013795"/>
            <a:ext cx="260275" cy="313355"/>
            <a:chOff x="663239" y="2943930"/>
            <a:chExt cx="702966" cy="647528"/>
          </a:xfrm>
          <a:solidFill>
            <a:srgbClr val="1F4E83"/>
          </a:solidFill>
        </p:grpSpPr>
        <p:sp>
          <p:nvSpPr>
            <p:cNvPr id="194" name="Freeform 226"/>
            <p:cNvSpPr>
              <a:spLocks/>
            </p:cNvSpPr>
            <p:nvPr/>
          </p:nvSpPr>
          <p:spPr bwMode="auto">
            <a:xfrm>
              <a:off x="799438" y="3266295"/>
              <a:ext cx="46868" cy="46869"/>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39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89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89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39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39"/>
                  </a:lnTo>
                  <a:lnTo>
                    <a:pt x="3" y="46"/>
                  </a:lnTo>
                  <a:lnTo>
                    <a:pt x="1" y="52"/>
                  </a:lnTo>
                  <a:lnTo>
                    <a:pt x="1" y="58"/>
                  </a:lnTo>
                  <a:lnTo>
                    <a:pt x="0" y="65"/>
                  </a:lnTo>
                  <a:lnTo>
                    <a:pt x="0" y="65"/>
                  </a:lnTo>
                  <a:lnTo>
                    <a:pt x="1" y="71"/>
                  </a:lnTo>
                  <a:lnTo>
                    <a:pt x="1" y="77"/>
                  </a:lnTo>
                  <a:lnTo>
                    <a:pt x="3" y="83"/>
                  </a:lnTo>
                  <a:lnTo>
                    <a:pt x="5" y="89"/>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89"/>
                  </a:lnTo>
                  <a:lnTo>
                    <a:pt x="127" y="83"/>
                  </a:lnTo>
                  <a:lnTo>
                    <a:pt x="129" y="77"/>
                  </a:lnTo>
                  <a:lnTo>
                    <a:pt x="130" y="71"/>
                  </a:lnTo>
                  <a:lnTo>
                    <a:pt x="130" y="65"/>
                  </a:lnTo>
                  <a:lnTo>
                    <a:pt x="130" y="65"/>
                  </a:lnTo>
                  <a:lnTo>
                    <a:pt x="130" y="58"/>
                  </a:lnTo>
                  <a:lnTo>
                    <a:pt x="129" y="52"/>
                  </a:lnTo>
                  <a:lnTo>
                    <a:pt x="127" y="46"/>
                  </a:lnTo>
                  <a:lnTo>
                    <a:pt x="125" y="39"/>
                  </a:lnTo>
                  <a:lnTo>
                    <a:pt x="118" y="28"/>
                  </a:lnTo>
                  <a:lnTo>
                    <a:pt x="110" y="19"/>
                  </a:lnTo>
                  <a:lnTo>
                    <a:pt x="101" y="11"/>
                  </a:lnTo>
                  <a:lnTo>
                    <a:pt x="90" y="5"/>
                  </a:lnTo>
                  <a:lnTo>
                    <a:pt x="84" y="3"/>
                  </a:lnTo>
                  <a:lnTo>
                    <a:pt x="78" y="1"/>
                  </a:lnTo>
                  <a:lnTo>
                    <a:pt x="71"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latin typeface="MS PGothic" charset="-128"/>
                <a:ea typeface="MS PGothic" charset="-128"/>
                <a:cs typeface="MS PGothic" charset="-128"/>
              </a:endParaRPr>
            </a:p>
          </p:txBody>
        </p:sp>
        <p:sp>
          <p:nvSpPr>
            <p:cNvPr id="195" name="Freeform 227"/>
            <p:cNvSpPr>
              <a:spLocks/>
            </p:cNvSpPr>
            <p:nvPr/>
          </p:nvSpPr>
          <p:spPr bwMode="auto">
            <a:xfrm>
              <a:off x="799438" y="3347696"/>
              <a:ext cx="46868" cy="46869"/>
            </a:xfrm>
            <a:custGeom>
              <a:avLst/>
              <a:gdLst>
                <a:gd name="T0" fmla="*/ 65 w 130"/>
                <a:gd name="T1" fmla="*/ 0 h 130"/>
                <a:gd name="T2" fmla="*/ 65 w 130"/>
                <a:gd name="T3" fmla="*/ 0 h 130"/>
                <a:gd name="T4" fmla="*/ 58 w 130"/>
                <a:gd name="T5" fmla="*/ 1 h 130"/>
                <a:gd name="T6" fmla="*/ 52 w 130"/>
                <a:gd name="T7" fmla="*/ 1 h 130"/>
                <a:gd name="T8" fmla="*/ 46 w 130"/>
                <a:gd name="T9" fmla="*/ 3 h 130"/>
                <a:gd name="T10" fmla="*/ 40 w 130"/>
                <a:gd name="T11" fmla="*/ 5 h 130"/>
                <a:gd name="T12" fmla="*/ 34 w 130"/>
                <a:gd name="T13" fmla="*/ 8 h 130"/>
                <a:gd name="T14" fmla="*/ 29 w 130"/>
                <a:gd name="T15" fmla="*/ 11 h 130"/>
                <a:gd name="T16" fmla="*/ 19 w 130"/>
                <a:gd name="T17" fmla="*/ 20 h 130"/>
                <a:gd name="T18" fmla="*/ 11 w 130"/>
                <a:gd name="T19" fmla="*/ 29 h 130"/>
                <a:gd name="T20" fmla="*/ 5 w 130"/>
                <a:gd name="T21" fmla="*/ 40 h 130"/>
                <a:gd name="T22" fmla="*/ 3 w 130"/>
                <a:gd name="T23" fmla="*/ 46 h 130"/>
                <a:gd name="T24" fmla="*/ 1 w 130"/>
                <a:gd name="T25" fmla="*/ 52 h 130"/>
                <a:gd name="T26" fmla="*/ 1 w 130"/>
                <a:gd name="T27" fmla="*/ 58 h 130"/>
                <a:gd name="T28" fmla="*/ 0 w 130"/>
                <a:gd name="T29" fmla="*/ 66 h 130"/>
                <a:gd name="T30" fmla="*/ 0 w 130"/>
                <a:gd name="T31" fmla="*/ 66 h 130"/>
                <a:gd name="T32" fmla="*/ 1 w 130"/>
                <a:gd name="T33" fmla="*/ 72 h 130"/>
                <a:gd name="T34" fmla="*/ 1 w 130"/>
                <a:gd name="T35" fmla="*/ 78 h 130"/>
                <a:gd name="T36" fmla="*/ 3 w 130"/>
                <a:gd name="T37" fmla="*/ 84 h 130"/>
                <a:gd name="T38" fmla="*/ 5 w 130"/>
                <a:gd name="T39" fmla="*/ 90 h 130"/>
                <a:gd name="T40" fmla="*/ 11 w 130"/>
                <a:gd name="T41" fmla="*/ 101 h 130"/>
                <a:gd name="T42" fmla="*/ 19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9 h 130"/>
                <a:gd name="T54" fmla="*/ 58 w 130"/>
                <a:gd name="T55" fmla="*/ 130 h 130"/>
                <a:gd name="T56" fmla="*/ 65 w 130"/>
                <a:gd name="T57" fmla="*/ 130 h 130"/>
                <a:gd name="T58" fmla="*/ 65 w 130"/>
                <a:gd name="T59" fmla="*/ 130 h 130"/>
                <a:gd name="T60" fmla="*/ 71 w 130"/>
                <a:gd name="T61" fmla="*/ 130 h 130"/>
                <a:gd name="T62" fmla="*/ 78 w 130"/>
                <a:gd name="T63" fmla="*/ 129 h 130"/>
                <a:gd name="T64" fmla="*/ 84 w 130"/>
                <a:gd name="T65" fmla="*/ 127 h 130"/>
                <a:gd name="T66" fmla="*/ 90 w 130"/>
                <a:gd name="T67" fmla="*/ 125 h 130"/>
                <a:gd name="T68" fmla="*/ 101 w 130"/>
                <a:gd name="T69" fmla="*/ 119 h 130"/>
                <a:gd name="T70" fmla="*/ 110 w 130"/>
                <a:gd name="T71" fmla="*/ 110 h 130"/>
                <a:gd name="T72" fmla="*/ 118 w 130"/>
                <a:gd name="T73" fmla="*/ 101 h 130"/>
                <a:gd name="T74" fmla="*/ 125 w 130"/>
                <a:gd name="T75" fmla="*/ 90 h 130"/>
                <a:gd name="T76" fmla="*/ 127 w 130"/>
                <a:gd name="T77" fmla="*/ 84 h 130"/>
                <a:gd name="T78" fmla="*/ 129 w 130"/>
                <a:gd name="T79" fmla="*/ 78 h 130"/>
                <a:gd name="T80" fmla="*/ 130 w 130"/>
                <a:gd name="T81" fmla="*/ 72 h 130"/>
                <a:gd name="T82" fmla="*/ 130 w 130"/>
                <a:gd name="T83" fmla="*/ 66 h 130"/>
                <a:gd name="T84" fmla="*/ 130 w 130"/>
                <a:gd name="T85" fmla="*/ 66 h 130"/>
                <a:gd name="T86" fmla="*/ 130 w 130"/>
                <a:gd name="T87" fmla="*/ 58 h 130"/>
                <a:gd name="T88" fmla="*/ 129 w 130"/>
                <a:gd name="T89" fmla="*/ 52 h 130"/>
                <a:gd name="T90" fmla="*/ 127 w 130"/>
                <a:gd name="T91" fmla="*/ 46 h 130"/>
                <a:gd name="T92" fmla="*/ 125 w 130"/>
                <a:gd name="T93" fmla="*/ 40 h 130"/>
                <a:gd name="T94" fmla="*/ 118 w 130"/>
                <a:gd name="T95" fmla="*/ 29 h 130"/>
                <a:gd name="T96" fmla="*/ 110 w 130"/>
                <a:gd name="T97" fmla="*/ 20 h 130"/>
                <a:gd name="T98" fmla="*/ 101 w 130"/>
                <a:gd name="T99" fmla="*/ 11 h 130"/>
                <a:gd name="T100" fmla="*/ 90 w 130"/>
                <a:gd name="T101" fmla="*/ 5 h 130"/>
                <a:gd name="T102" fmla="*/ 84 w 130"/>
                <a:gd name="T103" fmla="*/ 3 h 130"/>
                <a:gd name="T104" fmla="*/ 78 w 130"/>
                <a:gd name="T105" fmla="*/ 1 h 130"/>
                <a:gd name="T106" fmla="*/ 71 w 130"/>
                <a:gd name="T107" fmla="*/ 1 h 130"/>
                <a:gd name="T108" fmla="*/ 65 w 130"/>
                <a:gd name="T109" fmla="*/ 0 h 130"/>
                <a:gd name="T110" fmla="*/ 65 w 130"/>
                <a:gd name="T11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0"/>
                  </a:moveTo>
                  <a:lnTo>
                    <a:pt x="65" y="0"/>
                  </a:lnTo>
                  <a:lnTo>
                    <a:pt x="58" y="1"/>
                  </a:lnTo>
                  <a:lnTo>
                    <a:pt x="52" y="1"/>
                  </a:lnTo>
                  <a:lnTo>
                    <a:pt x="46" y="3"/>
                  </a:lnTo>
                  <a:lnTo>
                    <a:pt x="40" y="5"/>
                  </a:lnTo>
                  <a:lnTo>
                    <a:pt x="34" y="8"/>
                  </a:lnTo>
                  <a:lnTo>
                    <a:pt x="29" y="11"/>
                  </a:lnTo>
                  <a:lnTo>
                    <a:pt x="19" y="20"/>
                  </a:lnTo>
                  <a:lnTo>
                    <a:pt x="11" y="29"/>
                  </a:lnTo>
                  <a:lnTo>
                    <a:pt x="5" y="40"/>
                  </a:lnTo>
                  <a:lnTo>
                    <a:pt x="3" y="46"/>
                  </a:lnTo>
                  <a:lnTo>
                    <a:pt x="1" y="52"/>
                  </a:lnTo>
                  <a:lnTo>
                    <a:pt x="1" y="58"/>
                  </a:lnTo>
                  <a:lnTo>
                    <a:pt x="0" y="66"/>
                  </a:lnTo>
                  <a:lnTo>
                    <a:pt x="0" y="66"/>
                  </a:lnTo>
                  <a:lnTo>
                    <a:pt x="1" y="72"/>
                  </a:lnTo>
                  <a:lnTo>
                    <a:pt x="1" y="78"/>
                  </a:lnTo>
                  <a:lnTo>
                    <a:pt x="3" y="84"/>
                  </a:lnTo>
                  <a:lnTo>
                    <a:pt x="5" y="90"/>
                  </a:lnTo>
                  <a:lnTo>
                    <a:pt x="11" y="101"/>
                  </a:lnTo>
                  <a:lnTo>
                    <a:pt x="19" y="110"/>
                  </a:lnTo>
                  <a:lnTo>
                    <a:pt x="29" y="119"/>
                  </a:lnTo>
                  <a:lnTo>
                    <a:pt x="34" y="122"/>
                  </a:lnTo>
                  <a:lnTo>
                    <a:pt x="40" y="125"/>
                  </a:lnTo>
                  <a:lnTo>
                    <a:pt x="46" y="127"/>
                  </a:lnTo>
                  <a:lnTo>
                    <a:pt x="52" y="129"/>
                  </a:lnTo>
                  <a:lnTo>
                    <a:pt x="58" y="130"/>
                  </a:lnTo>
                  <a:lnTo>
                    <a:pt x="65" y="130"/>
                  </a:lnTo>
                  <a:lnTo>
                    <a:pt x="65" y="130"/>
                  </a:lnTo>
                  <a:lnTo>
                    <a:pt x="71" y="130"/>
                  </a:lnTo>
                  <a:lnTo>
                    <a:pt x="78" y="129"/>
                  </a:lnTo>
                  <a:lnTo>
                    <a:pt x="84" y="127"/>
                  </a:lnTo>
                  <a:lnTo>
                    <a:pt x="90" y="125"/>
                  </a:lnTo>
                  <a:lnTo>
                    <a:pt x="101" y="119"/>
                  </a:lnTo>
                  <a:lnTo>
                    <a:pt x="110" y="110"/>
                  </a:lnTo>
                  <a:lnTo>
                    <a:pt x="118" y="101"/>
                  </a:lnTo>
                  <a:lnTo>
                    <a:pt x="125" y="90"/>
                  </a:lnTo>
                  <a:lnTo>
                    <a:pt x="127" y="84"/>
                  </a:lnTo>
                  <a:lnTo>
                    <a:pt x="129" y="78"/>
                  </a:lnTo>
                  <a:lnTo>
                    <a:pt x="130" y="72"/>
                  </a:lnTo>
                  <a:lnTo>
                    <a:pt x="130" y="66"/>
                  </a:lnTo>
                  <a:lnTo>
                    <a:pt x="130" y="66"/>
                  </a:lnTo>
                  <a:lnTo>
                    <a:pt x="130" y="58"/>
                  </a:lnTo>
                  <a:lnTo>
                    <a:pt x="129" y="52"/>
                  </a:lnTo>
                  <a:lnTo>
                    <a:pt x="127" y="46"/>
                  </a:lnTo>
                  <a:lnTo>
                    <a:pt x="125" y="40"/>
                  </a:lnTo>
                  <a:lnTo>
                    <a:pt x="118" y="29"/>
                  </a:lnTo>
                  <a:lnTo>
                    <a:pt x="110" y="20"/>
                  </a:lnTo>
                  <a:lnTo>
                    <a:pt x="101" y="11"/>
                  </a:lnTo>
                  <a:lnTo>
                    <a:pt x="90" y="5"/>
                  </a:lnTo>
                  <a:lnTo>
                    <a:pt x="84" y="3"/>
                  </a:lnTo>
                  <a:lnTo>
                    <a:pt x="78" y="1"/>
                  </a:lnTo>
                  <a:lnTo>
                    <a:pt x="71" y="1"/>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latin typeface="MS PGothic" charset="-128"/>
                <a:ea typeface="MS PGothic" charset="-128"/>
                <a:cs typeface="MS PGothic" charset="-128"/>
              </a:endParaRPr>
            </a:p>
          </p:txBody>
        </p:sp>
        <p:sp>
          <p:nvSpPr>
            <p:cNvPr id="196" name="Freeform 228"/>
            <p:cNvSpPr>
              <a:spLocks/>
            </p:cNvSpPr>
            <p:nvPr/>
          </p:nvSpPr>
          <p:spPr bwMode="auto">
            <a:xfrm>
              <a:off x="799438" y="3431564"/>
              <a:ext cx="46868" cy="44401"/>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90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40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4" y="3"/>
                  </a:lnTo>
                  <a:lnTo>
                    <a:pt x="78" y="1"/>
                  </a:lnTo>
                  <a:lnTo>
                    <a:pt x="71"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latin typeface="MS PGothic" charset="-128"/>
                <a:ea typeface="MS PGothic" charset="-128"/>
                <a:cs typeface="MS PGothic" charset="-128"/>
              </a:endParaRPr>
            </a:p>
          </p:txBody>
        </p:sp>
        <p:sp>
          <p:nvSpPr>
            <p:cNvPr id="197" name="Freeform 229"/>
            <p:cNvSpPr>
              <a:spLocks/>
            </p:cNvSpPr>
            <p:nvPr/>
          </p:nvSpPr>
          <p:spPr bwMode="auto">
            <a:xfrm>
              <a:off x="883306" y="3431564"/>
              <a:ext cx="44401" cy="44401"/>
            </a:xfrm>
            <a:custGeom>
              <a:avLst/>
              <a:gdLst>
                <a:gd name="T0" fmla="*/ 65 w 129"/>
                <a:gd name="T1" fmla="*/ 0 h 129"/>
                <a:gd name="T2" fmla="*/ 65 w 129"/>
                <a:gd name="T3" fmla="*/ 0 h 129"/>
                <a:gd name="T4" fmla="*/ 58 w 129"/>
                <a:gd name="T5" fmla="*/ 0 h 129"/>
                <a:gd name="T6" fmla="*/ 52 w 129"/>
                <a:gd name="T7" fmla="*/ 1 h 129"/>
                <a:gd name="T8" fmla="*/ 45 w 129"/>
                <a:gd name="T9" fmla="*/ 3 h 129"/>
                <a:gd name="T10" fmla="*/ 39 w 129"/>
                <a:gd name="T11" fmla="*/ 5 h 129"/>
                <a:gd name="T12" fmla="*/ 28 w 129"/>
                <a:gd name="T13" fmla="*/ 11 h 129"/>
                <a:gd name="T14" fmla="*/ 19 w 129"/>
                <a:gd name="T15" fmla="*/ 19 h 129"/>
                <a:gd name="T16" fmla="*/ 11 w 129"/>
                <a:gd name="T17" fmla="*/ 28 h 129"/>
                <a:gd name="T18" fmla="*/ 5 w 129"/>
                <a:gd name="T19" fmla="*/ 40 h 129"/>
                <a:gd name="T20" fmla="*/ 3 w 129"/>
                <a:gd name="T21" fmla="*/ 46 h 129"/>
                <a:gd name="T22" fmla="*/ 1 w 129"/>
                <a:gd name="T23" fmla="*/ 52 h 129"/>
                <a:gd name="T24" fmla="*/ 1 w 129"/>
                <a:gd name="T25" fmla="*/ 58 h 129"/>
                <a:gd name="T26" fmla="*/ 0 w 129"/>
                <a:gd name="T27" fmla="*/ 65 h 129"/>
                <a:gd name="T28" fmla="*/ 0 w 129"/>
                <a:gd name="T29" fmla="*/ 65 h 129"/>
                <a:gd name="T30" fmla="*/ 1 w 129"/>
                <a:gd name="T31" fmla="*/ 71 h 129"/>
                <a:gd name="T32" fmla="*/ 1 w 129"/>
                <a:gd name="T33" fmla="*/ 77 h 129"/>
                <a:gd name="T34" fmla="*/ 3 w 129"/>
                <a:gd name="T35" fmla="*/ 83 h 129"/>
                <a:gd name="T36" fmla="*/ 5 w 129"/>
                <a:gd name="T37" fmla="*/ 90 h 129"/>
                <a:gd name="T38" fmla="*/ 11 w 129"/>
                <a:gd name="T39" fmla="*/ 101 h 129"/>
                <a:gd name="T40" fmla="*/ 19 w 129"/>
                <a:gd name="T41" fmla="*/ 110 h 129"/>
                <a:gd name="T42" fmla="*/ 28 w 129"/>
                <a:gd name="T43" fmla="*/ 118 h 129"/>
                <a:gd name="T44" fmla="*/ 39 w 129"/>
                <a:gd name="T45" fmla="*/ 124 h 129"/>
                <a:gd name="T46" fmla="*/ 45 w 129"/>
                <a:gd name="T47" fmla="*/ 126 h 129"/>
                <a:gd name="T48" fmla="*/ 52 w 129"/>
                <a:gd name="T49" fmla="*/ 128 h 129"/>
                <a:gd name="T50" fmla="*/ 58 w 129"/>
                <a:gd name="T51" fmla="*/ 129 h 129"/>
                <a:gd name="T52" fmla="*/ 65 w 129"/>
                <a:gd name="T53" fmla="*/ 129 h 129"/>
                <a:gd name="T54" fmla="*/ 65 w 129"/>
                <a:gd name="T55" fmla="*/ 129 h 129"/>
                <a:gd name="T56" fmla="*/ 71 w 129"/>
                <a:gd name="T57" fmla="*/ 129 h 129"/>
                <a:gd name="T58" fmla="*/ 77 w 129"/>
                <a:gd name="T59" fmla="*/ 128 h 129"/>
                <a:gd name="T60" fmla="*/ 83 w 129"/>
                <a:gd name="T61" fmla="*/ 126 h 129"/>
                <a:gd name="T62" fmla="*/ 89 w 129"/>
                <a:gd name="T63" fmla="*/ 124 h 129"/>
                <a:gd name="T64" fmla="*/ 101 w 129"/>
                <a:gd name="T65" fmla="*/ 118 h 129"/>
                <a:gd name="T66" fmla="*/ 110 w 129"/>
                <a:gd name="T67" fmla="*/ 110 h 129"/>
                <a:gd name="T68" fmla="*/ 118 w 129"/>
                <a:gd name="T69" fmla="*/ 101 h 129"/>
                <a:gd name="T70" fmla="*/ 124 w 129"/>
                <a:gd name="T71" fmla="*/ 90 h 129"/>
                <a:gd name="T72" fmla="*/ 126 w 129"/>
                <a:gd name="T73" fmla="*/ 83 h 129"/>
                <a:gd name="T74" fmla="*/ 128 w 129"/>
                <a:gd name="T75" fmla="*/ 77 h 129"/>
                <a:gd name="T76" fmla="*/ 129 w 129"/>
                <a:gd name="T77" fmla="*/ 71 h 129"/>
                <a:gd name="T78" fmla="*/ 129 w 129"/>
                <a:gd name="T79" fmla="*/ 65 h 129"/>
                <a:gd name="T80" fmla="*/ 129 w 129"/>
                <a:gd name="T81" fmla="*/ 65 h 129"/>
                <a:gd name="T82" fmla="*/ 129 w 129"/>
                <a:gd name="T83" fmla="*/ 58 h 129"/>
                <a:gd name="T84" fmla="*/ 128 w 129"/>
                <a:gd name="T85" fmla="*/ 52 h 129"/>
                <a:gd name="T86" fmla="*/ 126 w 129"/>
                <a:gd name="T87" fmla="*/ 46 h 129"/>
                <a:gd name="T88" fmla="*/ 124 w 129"/>
                <a:gd name="T89" fmla="*/ 40 h 129"/>
                <a:gd name="T90" fmla="*/ 118 w 129"/>
                <a:gd name="T91" fmla="*/ 28 h 129"/>
                <a:gd name="T92" fmla="*/ 110 w 129"/>
                <a:gd name="T93" fmla="*/ 19 h 129"/>
                <a:gd name="T94" fmla="*/ 101 w 129"/>
                <a:gd name="T95" fmla="*/ 11 h 129"/>
                <a:gd name="T96" fmla="*/ 95 w 129"/>
                <a:gd name="T97" fmla="*/ 8 h 129"/>
                <a:gd name="T98" fmla="*/ 89 w 129"/>
                <a:gd name="T99" fmla="*/ 5 h 129"/>
                <a:gd name="T100" fmla="*/ 83 w 129"/>
                <a:gd name="T101" fmla="*/ 3 h 129"/>
                <a:gd name="T102" fmla="*/ 77 w 129"/>
                <a:gd name="T103" fmla="*/ 1 h 129"/>
                <a:gd name="T104" fmla="*/ 71 w 129"/>
                <a:gd name="T105" fmla="*/ 0 h 129"/>
                <a:gd name="T106" fmla="*/ 65 w 129"/>
                <a:gd name="T107" fmla="*/ 0 h 129"/>
                <a:gd name="T108" fmla="*/ 65 w 129"/>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 h="129">
                  <a:moveTo>
                    <a:pt x="65" y="0"/>
                  </a:moveTo>
                  <a:lnTo>
                    <a:pt x="65" y="0"/>
                  </a:lnTo>
                  <a:lnTo>
                    <a:pt x="58" y="0"/>
                  </a:lnTo>
                  <a:lnTo>
                    <a:pt x="52" y="1"/>
                  </a:lnTo>
                  <a:lnTo>
                    <a:pt x="45" y="3"/>
                  </a:lnTo>
                  <a:lnTo>
                    <a:pt x="39" y="5"/>
                  </a:lnTo>
                  <a:lnTo>
                    <a:pt x="28"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8" y="118"/>
                  </a:lnTo>
                  <a:lnTo>
                    <a:pt x="39" y="124"/>
                  </a:lnTo>
                  <a:lnTo>
                    <a:pt x="45" y="126"/>
                  </a:lnTo>
                  <a:lnTo>
                    <a:pt x="52" y="128"/>
                  </a:lnTo>
                  <a:lnTo>
                    <a:pt x="58" y="129"/>
                  </a:lnTo>
                  <a:lnTo>
                    <a:pt x="65" y="129"/>
                  </a:lnTo>
                  <a:lnTo>
                    <a:pt x="65" y="129"/>
                  </a:lnTo>
                  <a:lnTo>
                    <a:pt x="71" y="129"/>
                  </a:lnTo>
                  <a:lnTo>
                    <a:pt x="77" y="128"/>
                  </a:lnTo>
                  <a:lnTo>
                    <a:pt x="83" y="126"/>
                  </a:lnTo>
                  <a:lnTo>
                    <a:pt x="89" y="124"/>
                  </a:lnTo>
                  <a:lnTo>
                    <a:pt x="101" y="118"/>
                  </a:lnTo>
                  <a:lnTo>
                    <a:pt x="110" y="110"/>
                  </a:lnTo>
                  <a:lnTo>
                    <a:pt x="118" y="101"/>
                  </a:lnTo>
                  <a:lnTo>
                    <a:pt x="124" y="90"/>
                  </a:lnTo>
                  <a:lnTo>
                    <a:pt x="126" y="83"/>
                  </a:lnTo>
                  <a:lnTo>
                    <a:pt x="128" y="77"/>
                  </a:lnTo>
                  <a:lnTo>
                    <a:pt x="129" y="71"/>
                  </a:lnTo>
                  <a:lnTo>
                    <a:pt x="129" y="65"/>
                  </a:lnTo>
                  <a:lnTo>
                    <a:pt x="129" y="65"/>
                  </a:lnTo>
                  <a:lnTo>
                    <a:pt x="129" y="58"/>
                  </a:lnTo>
                  <a:lnTo>
                    <a:pt x="128" y="52"/>
                  </a:lnTo>
                  <a:lnTo>
                    <a:pt x="126" y="46"/>
                  </a:lnTo>
                  <a:lnTo>
                    <a:pt x="124" y="40"/>
                  </a:lnTo>
                  <a:lnTo>
                    <a:pt x="118" y="28"/>
                  </a:lnTo>
                  <a:lnTo>
                    <a:pt x="110" y="19"/>
                  </a:lnTo>
                  <a:lnTo>
                    <a:pt x="101" y="11"/>
                  </a:lnTo>
                  <a:lnTo>
                    <a:pt x="95" y="8"/>
                  </a:lnTo>
                  <a:lnTo>
                    <a:pt x="89" y="5"/>
                  </a:lnTo>
                  <a:lnTo>
                    <a:pt x="83" y="3"/>
                  </a:lnTo>
                  <a:lnTo>
                    <a:pt x="77" y="1"/>
                  </a:lnTo>
                  <a:lnTo>
                    <a:pt x="71"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latin typeface="MS PGothic" charset="-128"/>
                <a:ea typeface="MS PGothic" charset="-128"/>
                <a:cs typeface="MS PGothic" charset="-128"/>
              </a:endParaRPr>
            </a:p>
          </p:txBody>
        </p:sp>
        <p:sp>
          <p:nvSpPr>
            <p:cNvPr id="198" name="Freeform 230"/>
            <p:cNvSpPr>
              <a:spLocks/>
            </p:cNvSpPr>
            <p:nvPr/>
          </p:nvSpPr>
          <p:spPr bwMode="auto">
            <a:xfrm>
              <a:off x="964707" y="3431564"/>
              <a:ext cx="44401" cy="44401"/>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8 w 130"/>
                <a:gd name="T41" fmla="*/ 96 h 129"/>
                <a:gd name="T42" fmla="*/ 11 w 130"/>
                <a:gd name="T43" fmla="*/ 101 h 129"/>
                <a:gd name="T44" fmla="*/ 19 w 130"/>
                <a:gd name="T45" fmla="*/ 110 h 129"/>
                <a:gd name="T46" fmla="*/ 29 w 130"/>
                <a:gd name="T47" fmla="*/ 118 h 129"/>
                <a:gd name="T48" fmla="*/ 34 w 130"/>
                <a:gd name="T49" fmla="*/ 121 h 129"/>
                <a:gd name="T50" fmla="*/ 40 w 130"/>
                <a:gd name="T51" fmla="*/ 124 h 129"/>
                <a:gd name="T52" fmla="*/ 46 w 130"/>
                <a:gd name="T53" fmla="*/ 126 h 129"/>
                <a:gd name="T54" fmla="*/ 52 w 130"/>
                <a:gd name="T55" fmla="*/ 128 h 129"/>
                <a:gd name="T56" fmla="*/ 58 w 130"/>
                <a:gd name="T57" fmla="*/ 129 h 129"/>
                <a:gd name="T58" fmla="*/ 65 w 130"/>
                <a:gd name="T59" fmla="*/ 129 h 129"/>
                <a:gd name="T60" fmla="*/ 65 w 130"/>
                <a:gd name="T61" fmla="*/ 129 h 129"/>
                <a:gd name="T62" fmla="*/ 72 w 130"/>
                <a:gd name="T63" fmla="*/ 129 h 129"/>
                <a:gd name="T64" fmla="*/ 78 w 130"/>
                <a:gd name="T65" fmla="*/ 128 h 129"/>
                <a:gd name="T66" fmla="*/ 85 w 130"/>
                <a:gd name="T67" fmla="*/ 126 h 129"/>
                <a:gd name="T68" fmla="*/ 90 w 130"/>
                <a:gd name="T69" fmla="*/ 124 h 129"/>
                <a:gd name="T70" fmla="*/ 101 w 130"/>
                <a:gd name="T71" fmla="*/ 118 h 129"/>
                <a:gd name="T72" fmla="*/ 110 w 130"/>
                <a:gd name="T73" fmla="*/ 110 h 129"/>
                <a:gd name="T74" fmla="*/ 118 w 130"/>
                <a:gd name="T75" fmla="*/ 101 h 129"/>
                <a:gd name="T76" fmla="*/ 125 w 130"/>
                <a:gd name="T77" fmla="*/ 90 h 129"/>
                <a:gd name="T78" fmla="*/ 127 w 130"/>
                <a:gd name="T79" fmla="*/ 83 h 129"/>
                <a:gd name="T80" fmla="*/ 129 w 130"/>
                <a:gd name="T81" fmla="*/ 77 h 129"/>
                <a:gd name="T82" fmla="*/ 130 w 130"/>
                <a:gd name="T83" fmla="*/ 71 h 129"/>
                <a:gd name="T84" fmla="*/ 130 w 130"/>
                <a:gd name="T85" fmla="*/ 65 h 129"/>
                <a:gd name="T86" fmla="*/ 130 w 130"/>
                <a:gd name="T87" fmla="*/ 65 h 129"/>
                <a:gd name="T88" fmla="*/ 130 w 130"/>
                <a:gd name="T89" fmla="*/ 58 h 129"/>
                <a:gd name="T90" fmla="*/ 129 w 130"/>
                <a:gd name="T91" fmla="*/ 52 h 129"/>
                <a:gd name="T92" fmla="*/ 127 w 130"/>
                <a:gd name="T93" fmla="*/ 46 h 129"/>
                <a:gd name="T94" fmla="*/ 125 w 130"/>
                <a:gd name="T95" fmla="*/ 40 h 129"/>
                <a:gd name="T96" fmla="*/ 118 w 130"/>
                <a:gd name="T97" fmla="*/ 28 h 129"/>
                <a:gd name="T98" fmla="*/ 110 w 130"/>
                <a:gd name="T99" fmla="*/ 19 h 129"/>
                <a:gd name="T100" fmla="*/ 101 w 130"/>
                <a:gd name="T101" fmla="*/ 11 h 129"/>
                <a:gd name="T102" fmla="*/ 90 w 130"/>
                <a:gd name="T103" fmla="*/ 5 h 129"/>
                <a:gd name="T104" fmla="*/ 85 w 130"/>
                <a:gd name="T105" fmla="*/ 3 h 129"/>
                <a:gd name="T106" fmla="*/ 78 w 130"/>
                <a:gd name="T107" fmla="*/ 1 h 129"/>
                <a:gd name="T108" fmla="*/ 72 w 130"/>
                <a:gd name="T109" fmla="*/ 0 h 129"/>
                <a:gd name="T110" fmla="*/ 65 w 130"/>
                <a:gd name="T111" fmla="*/ 0 h 129"/>
                <a:gd name="T112" fmla="*/ 65 w 130"/>
                <a:gd name="T11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8" y="96"/>
                  </a:lnTo>
                  <a:lnTo>
                    <a:pt x="11" y="101"/>
                  </a:lnTo>
                  <a:lnTo>
                    <a:pt x="19" y="110"/>
                  </a:lnTo>
                  <a:lnTo>
                    <a:pt x="29" y="118"/>
                  </a:lnTo>
                  <a:lnTo>
                    <a:pt x="34" y="121"/>
                  </a:lnTo>
                  <a:lnTo>
                    <a:pt x="40" y="124"/>
                  </a:lnTo>
                  <a:lnTo>
                    <a:pt x="46" y="126"/>
                  </a:lnTo>
                  <a:lnTo>
                    <a:pt x="52" y="128"/>
                  </a:lnTo>
                  <a:lnTo>
                    <a:pt x="58" y="129"/>
                  </a:lnTo>
                  <a:lnTo>
                    <a:pt x="65" y="129"/>
                  </a:lnTo>
                  <a:lnTo>
                    <a:pt x="65" y="129"/>
                  </a:lnTo>
                  <a:lnTo>
                    <a:pt x="72" y="129"/>
                  </a:lnTo>
                  <a:lnTo>
                    <a:pt x="78" y="128"/>
                  </a:lnTo>
                  <a:lnTo>
                    <a:pt x="85"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5" y="3"/>
                  </a:lnTo>
                  <a:lnTo>
                    <a:pt x="78" y="1"/>
                  </a:lnTo>
                  <a:lnTo>
                    <a:pt x="72"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latin typeface="MS PGothic" charset="-128"/>
                <a:ea typeface="MS PGothic" charset="-128"/>
                <a:cs typeface="MS PGothic" charset="-128"/>
              </a:endParaRPr>
            </a:p>
          </p:txBody>
        </p:sp>
        <p:sp>
          <p:nvSpPr>
            <p:cNvPr id="199" name="Freeform 231"/>
            <p:cNvSpPr>
              <a:spLocks/>
            </p:cNvSpPr>
            <p:nvPr/>
          </p:nvSpPr>
          <p:spPr bwMode="auto">
            <a:xfrm>
              <a:off x="1169444" y="3226828"/>
              <a:ext cx="44401" cy="44401"/>
            </a:xfrm>
            <a:custGeom>
              <a:avLst/>
              <a:gdLst>
                <a:gd name="T0" fmla="*/ 65 w 130"/>
                <a:gd name="T1" fmla="*/ 129 h 129"/>
                <a:gd name="T2" fmla="*/ 65 w 130"/>
                <a:gd name="T3" fmla="*/ 129 h 129"/>
                <a:gd name="T4" fmla="*/ 72 w 130"/>
                <a:gd name="T5" fmla="*/ 129 h 129"/>
                <a:gd name="T6" fmla="*/ 78 w 130"/>
                <a:gd name="T7" fmla="*/ 128 h 129"/>
                <a:gd name="T8" fmla="*/ 84 w 130"/>
                <a:gd name="T9" fmla="*/ 126 h 129"/>
                <a:gd name="T10" fmla="*/ 90 w 130"/>
                <a:gd name="T11" fmla="*/ 124 h 129"/>
                <a:gd name="T12" fmla="*/ 101 w 130"/>
                <a:gd name="T13" fmla="*/ 118 h 129"/>
                <a:gd name="T14" fmla="*/ 110 w 130"/>
                <a:gd name="T15" fmla="*/ 111 h 129"/>
                <a:gd name="T16" fmla="*/ 119 w 130"/>
                <a:gd name="T17" fmla="*/ 100 h 129"/>
                <a:gd name="T18" fmla="*/ 122 w 130"/>
                <a:gd name="T19" fmla="*/ 95 h 129"/>
                <a:gd name="T20" fmla="*/ 125 w 130"/>
                <a:gd name="T21" fmla="*/ 90 h 129"/>
                <a:gd name="T22" fmla="*/ 127 w 130"/>
                <a:gd name="T23" fmla="*/ 84 h 129"/>
                <a:gd name="T24" fmla="*/ 128 w 130"/>
                <a:gd name="T25" fmla="*/ 78 h 129"/>
                <a:gd name="T26" fmla="*/ 129 w 130"/>
                <a:gd name="T27" fmla="*/ 71 h 129"/>
                <a:gd name="T28" fmla="*/ 130 w 130"/>
                <a:gd name="T29" fmla="*/ 65 h 129"/>
                <a:gd name="T30" fmla="*/ 130 w 130"/>
                <a:gd name="T31" fmla="*/ 65 h 129"/>
                <a:gd name="T32" fmla="*/ 129 w 130"/>
                <a:gd name="T33" fmla="*/ 58 h 129"/>
                <a:gd name="T34" fmla="*/ 128 w 130"/>
                <a:gd name="T35" fmla="*/ 51 h 129"/>
                <a:gd name="T36" fmla="*/ 127 w 130"/>
                <a:gd name="T37" fmla="*/ 45 h 129"/>
                <a:gd name="T38" fmla="*/ 125 w 130"/>
                <a:gd name="T39" fmla="*/ 39 h 129"/>
                <a:gd name="T40" fmla="*/ 119 w 130"/>
                <a:gd name="T41" fmla="*/ 28 h 129"/>
                <a:gd name="T42" fmla="*/ 110 w 130"/>
                <a:gd name="T43" fmla="*/ 19 h 129"/>
                <a:gd name="T44" fmla="*/ 101 w 130"/>
                <a:gd name="T45" fmla="*/ 11 h 129"/>
                <a:gd name="T46" fmla="*/ 90 w 130"/>
                <a:gd name="T47" fmla="*/ 6 h 129"/>
                <a:gd name="T48" fmla="*/ 84 w 130"/>
                <a:gd name="T49" fmla="*/ 3 h 129"/>
                <a:gd name="T50" fmla="*/ 78 w 130"/>
                <a:gd name="T51" fmla="*/ 1 h 129"/>
                <a:gd name="T52" fmla="*/ 72 w 130"/>
                <a:gd name="T53" fmla="*/ 0 h 129"/>
                <a:gd name="T54" fmla="*/ 65 w 130"/>
                <a:gd name="T55" fmla="*/ 0 h 129"/>
                <a:gd name="T56" fmla="*/ 65 w 130"/>
                <a:gd name="T57" fmla="*/ 0 h 129"/>
                <a:gd name="T58" fmla="*/ 58 w 130"/>
                <a:gd name="T59" fmla="*/ 0 h 129"/>
                <a:gd name="T60" fmla="*/ 51 w 130"/>
                <a:gd name="T61" fmla="*/ 1 h 129"/>
                <a:gd name="T62" fmla="*/ 45 w 130"/>
                <a:gd name="T63" fmla="*/ 3 h 129"/>
                <a:gd name="T64" fmla="*/ 40 w 130"/>
                <a:gd name="T65" fmla="*/ 6 h 129"/>
                <a:gd name="T66" fmla="*/ 29 w 130"/>
                <a:gd name="T67" fmla="*/ 11 h 129"/>
                <a:gd name="T68" fmla="*/ 20 w 130"/>
                <a:gd name="T69" fmla="*/ 19 h 129"/>
                <a:gd name="T70" fmla="*/ 12 w 130"/>
                <a:gd name="T71" fmla="*/ 28 h 129"/>
                <a:gd name="T72" fmla="*/ 5 w 130"/>
                <a:gd name="T73" fmla="*/ 39 h 129"/>
                <a:gd name="T74" fmla="*/ 3 w 130"/>
                <a:gd name="T75" fmla="*/ 45 h 129"/>
                <a:gd name="T76" fmla="*/ 1 w 130"/>
                <a:gd name="T77" fmla="*/ 51 h 129"/>
                <a:gd name="T78" fmla="*/ 0 w 130"/>
                <a:gd name="T79" fmla="*/ 58 h 129"/>
                <a:gd name="T80" fmla="*/ 0 w 130"/>
                <a:gd name="T81" fmla="*/ 65 h 129"/>
                <a:gd name="T82" fmla="*/ 0 w 130"/>
                <a:gd name="T83" fmla="*/ 65 h 129"/>
                <a:gd name="T84" fmla="*/ 0 w 130"/>
                <a:gd name="T85" fmla="*/ 71 h 129"/>
                <a:gd name="T86" fmla="*/ 1 w 130"/>
                <a:gd name="T87" fmla="*/ 78 h 129"/>
                <a:gd name="T88" fmla="*/ 3 w 130"/>
                <a:gd name="T89" fmla="*/ 84 h 129"/>
                <a:gd name="T90" fmla="*/ 5 w 130"/>
                <a:gd name="T91" fmla="*/ 90 h 129"/>
                <a:gd name="T92" fmla="*/ 12 w 130"/>
                <a:gd name="T93" fmla="*/ 100 h 129"/>
                <a:gd name="T94" fmla="*/ 20 w 130"/>
                <a:gd name="T95" fmla="*/ 111 h 129"/>
                <a:gd name="T96" fmla="*/ 29 w 130"/>
                <a:gd name="T97" fmla="*/ 118 h 129"/>
                <a:gd name="T98" fmla="*/ 40 w 130"/>
                <a:gd name="T99" fmla="*/ 124 h 129"/>
                <a:gd name="T100" fmla="*/ 45 w 130"/>
                <a:gd name="T101" fmla="*/ 126 h 129"/>
                <a:gd name="T102" fmla="*/ 51 w 130"/>
                <a:gd name="T103" fmla="*/ 128 h 129"/>
                <a:gd name="T104" fmla="*/ 58 w 130"/>
                <a:gd name="T105" fmla="*/ 129 h 129"/>
                <a:gd name="T106" fmla="*/ 65 w 130"/>
                <a:gd name="T107" fmla="*/ 129 h 129"/>
                <a:gd name="T108" fmla="*/ 65 w 130"/>
                <a:gd name="T10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 h="129">
                  <a:moveTo>
                    <a:pt x="65" y="129"/>
                  </a:moveTo>
                  <a:lnTo>
                    <a:pt x="65" y="129"/>
                  </a:lnTo>
                  <a:lnTo>
                    <a:pt x="72" y="129"/>
                  </a:lnTo>
                  <a:lnTo>
                    <a:pt x="78" y="128"/>
                  </a:lnTo>
                  <a:lnTo>
                    <a:pt x="84" y="126"/>
                  </a:lnTo>
                  <a:lnTo>
                    <a:pt x="90" y="124"/>
                  </a:lnTo>
                  <a:lnTo>
                    <a:pt x="101" y="118"/>
                  </a:lnTo>
                  <a:lnTo>
                    <a:pt x="110" y="111"/>
                  </a:lnTo>
                  <a:lnTo>
                    <a:pt x="119" y="100"/>
                  </a:lnTo>
                  <a:lnTo>
                    <a:pt x="122" y="95"/>
                  </a:lnTo>
                  <a:lnTo>
                    <a:pt x="125" y="90"/>
                  </a:lnTo>
                  <a:lnTo>
                    <a:pt x="127" y="84"/>
                  </a:lnTo>
                  <a:lnTo>
                    <a:pt x="128" y="78"/>
                  </a:lnTo>
                  <a:lnTo>
                    <a:pt x="129" y="71"/>
                  </a:lnTo>
                  <a:lnTo>
                    <a:pt x="130" y="65"/>
                  </a:lnTo>
                  <a:lnTo>
                    <a:pt x="130" y="65"/>
                  </a:lnTo>
                  <a:lnTo>
                    <a:pt x="129" y="58"/>
                  </a:lnTo>
                  <a:lnTo>
                    <a:pt x="128" y="51"/>
                  </a:lnTo>
                  <a:lnTo>
                    <a:pt x="127" y="45"/>
                  </a:lnTo>
                  <a:lnTo>
                    <a:pt x="125" y="39"/>
                  </a:lnTo>
                  <a:lnTo>
                    <a:pt x="119" y="28"/>
                  </a:lnTo>
                  <a:lnTo>
                    <a:pt x="110" y="19"/>
                  </a:lnTo>
                  <a:lnTo>
                    <a:pt x="101" y="11"/>
                  </a:lnTo>
                  <a:lnTo>
                    <a:pt x="90" y="6"/>
                  </a:lnTo>
                  <a:lnTo>
                    <a:pt x="84" y="3"/>
                  </a:lnTo>
                  <a:lnTo>
                    <a:pt x="78" y="1"/>
                  </a:lnTo>
                  <a:lnTo>
                    <a:pt x="72" y="0"/>
                  </a:lnTo>
                  <a:lnTo>
                    <a:pt x="65" y="0"/>
                  </a:lnTo>
                  <a:lnTo>
                    <a:pt x="65" y="0"/>
                  </a:lnTo>
                  <a:lnTo>
                    <a:pt x="58" y="0"/>
                  </a:lnTo>
                  <a:lnTo>
                    <a:pt x="51" y="1"/>
                  </a:lnTo>
                  <a:lnTo>
                    <a:pt x="45" y="3"/>
                  </a:lnTo>
                  <a:lnTo>
                    <a:pt x="40" y="6"/>
                  </a:lnTo>
                  <a:lnTo>
                    <a:pt x="29" y="11"/>
                  </a:lnTo>
                  <a:lnTo>
                    <a:pt x="20" y="19"/>
                  </a:lnTo>
                  <a:lnTo>
                    <a:pt x="12" y="28"/>
                  </a:lnTo>
                  <a:lnTo>
                    <a:pt x="5" y="39"/>
                  </a:lnTo>
                  <a:lnTo>
                    <a:pt x="3" y="45"/>
                  </a:lnTo>
                  <a:lnTo>
                    <a:pt x="1" y="51"/>
                  </a:lnTo>
                  <a:lnTo>
                    <a:pt x="0" y="58"/>
                  </a:lnTo>
                  <a:lnTo>
                    <a:pt x="0" y="65"/>
                  </a:lnTo>
                  <a:lnTo>
                    <a:pt x="0" y="65"/>
                  </a:lnTo>
                  <a:lnTo>
                    <a:pt x="0" y="71"/>
                  </a:lnTo>
                  <a:lnTo>
                    <a:pt x="1" y="78"/>
                  </a:lnTo>
                  <a:lnTo>
                    <a:pt x="3" y="84"/>
                  </a:lnTo>
                  <a:lnTo>
                    <a:pt x="5" y="90"/>
                  </a:lnTo>
                  <a:lnTo>
                    <a:pt x="12" y="100"/>
                  </a:lnTo>
                  <a:lnTo>
                    <a:pt x="20" y="111"/>
                  </a:lnTo>
                  <a:lnTo>
                    <a:pt x="29" y="118"/>
                  </a:lnTo>
                  <a:lnTo>
                    <a:pt x="40" y="124"/>
                  </a:lnTo>
                  <a:lnTo>
                    <a:pt x="45" y="126"/>
                  </a:lnTo>
                  <a:lnTo>
                    <a:pt x="51" y="128"/>
                  </a:lnTo>
                  <a:lnTo>
                    <a:pt x="58" y="129"/>
                  </a:lnTo>
                  <a:lnTo>
                    <a:pt x="65" y="129"/>
                  </a:lnTo>
                  <a:lnTo>
                    <a:pt x="65" y="1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latin typeface="MS PGothic" charset="-128"/>
                <a:ea typeface="MS PGothic" charset="-128"/>
                <a:cs typeface="MS PGothic" charset="-128"/>
              </a:endParaRPr>
            </a:p>
          </p:txBody>
        </p:sp>
        <p:sp>
          <p:nvSpPr>
            <p:cNvPr id="200" name="Freeform 232"/>
            <p:cNvSpPr>
              <a:spLocks/>
            </p:cNvSpPr>
            <p:nvPr/>
          </p:nvSpPr>
          <p:spPr bwMode="auto">
            <a:xfrm>
              <a:off x="1169444" y="3145427"/>
              <a:ext cx="44401" cy="44401"/>
            </a:xfrm>
            <a:custGeom>
              <a:avLst/>
              <a:gdLst>
                <a:gd name="T0" fmla="*/ 65 w 130"/>
                <a:gd name="T1" fmla="*/ 128 h 128"/>
                <a:gd name="T2" fmla="*/ 65 w 130"/>
                <a:gd name="T3" fmla="*/ 128 h 128"/>
                <a:gd name="T4" fmla="*/ 72 w 130"/>
                <a:gd name="T5" fmla="*/ 128 h 128"/>
                <a:gd name="T6" fmla="*/ 78 w 130"/>
                <a:gd name="T7" fmla="*/ 127 h 128"/>
                <a:gd name="T8" fmla="*/ 84 w 130"/>
                <a:gd name="T9" fmla="*/ 125 h 128"/>
                <a:gd name="T10" fmla="*/ 90 w 130"/>
                <a:gd name="T11" fmla="*/ 123 h 128"/>
                <a:gd name="T12" fmla="*/ 95 w 130"/>
                <a:gd name="T13" fmla="*/ 121 h 128"/>
                <a:gd name="T14" fmla="*/ 101 w 130"/>
                <a:gd name="T15" fmla="*/ 117 h 128"/>
                <a:gd name="T16" fmla="*/ 110 w 130"/>
                <a:gd name="T17" fmla="*/ 110 h 128"/>
                <a:gd name="T18" fmla="*/ 119 w 130"/>
                <a:gd name="T19" fmla="*/ 100 h 128"/>
                <a:gd name="T20" fmla="*/ 125 w 130"/>
                <a:gd name="T21" fmla="*/ 90 h 128"/>
                <a:gd name="T22" fmla="*/ 127 w 130"/>
                <a:gd name="T23" fmla="*/ 84 h 128"/>
                <a:gd name="T24" fmla="*/ 128 w 130"/>
                <a:gd name="T25" fmla="*/ 77 h 128"/>
                <a:gd name="T26" fmla="*/ 129 w 130"/>
                <a:gd name="T27" fmla="*/ 70 h 128"/>
                <a:gd name="T28" fmla="*/ 130 w 130"/>
                <a:gd name="T29" fmla="*/ 64 h 128"/>
                <a:gd name="T30" fmla="*/ 130 w 130"/>
                <a:gd name="T31" fmla="*/ 64 h 128"/>
                <a:gd name="T32" fmla="*/ 129 w 130"/>
                <a:gd name="T33" fmla="*/ 57 h 128"/>
                <a:gd name="T34" fmla="*/ 128 w 130"/>
                <a:gd name="T35" fmla="*/ 51 h 128"/>
                <a:gd name="T36" fmla="*/ 127 w 130"/>
                <a:gd name="T37" fmla="*/ 45 h 128"/>
                <a:gd name="T38" fmla="*/ 125 w 130"/>
                <a:gd name="T39" fmla="*/ 39 h 128"/>
                <a:gd name="T40" fmla="*/ 122 w 130"/>
                <a:gd name="T41" fmla="*/ 34 h 128"/>
                <a:gd name="T42" fmla="*/ 119 w 130"/>
                <a:gd name="T43" fmla="*/ 27 h 128"/>
                <a:gd name="T44" fmla="*/ 110 w 130"/>
                <a:gd name="T45" fmla="*/ 18 h 128"/>
                <a:gd name="T46" fmla="*/ 101 w 130"/>
                <a:gd name="T47" fmla="*/ 10 h 128"/>
                <a:gd name="T48" fmla="*/ 90 w 130"/>
                <a:gd name="T49" fmla="*/ 5 h 128"/>
                <a:gd name="T50" fmla="*/ 84 w 130"/>
                <a:gd name="T51" fmla="*/ 2 h 128"/>
                <a:gd name="T52" fmla="*/ 78 w 130"/>
                <a:gd name="T53" fmla="*/ 1 h 128"/>
                <a:gd name="T54" fmla="*/ 72 w 130"/>
                <a:gd name="T55" fmla="*/ 0 h 128"/>
                <a:gd name="T56" fmla="*/ 65 w 130"/>
                <a:gd name="T57" fmla="*/ 0 h 128"/>
                <a:gd name="T58" fmla="*/ 65 w 130"/>
                <a:gd name="T59" fmla="*/ 0 h 128"/>
                <a:gd name="T60" fmla="*/ 58 w 130"/>
                <a:gd name="T61" fmla="*/ 0 h 128"/>
                <a:gd name="T62" fmla="*/ 51 w 130"/>
                <a:gd name="T63" fmla="*/ 1 h 128"/>
                <a:gd name="T64" fmla="*/ 45 w 130"/>
                <a:gd name="T65" fmla="*/ 2 h 128"/>
                <a:gd name="T66" fmla="*/ 40 w 130"/>
                <a:gd name="T67" fmla="*/ 5 h 128"/>
                <a:gd name="T68" fmla="*/ 29 w 130"/>
                <a:gd name="T69" fmla="*/ 10 h 128"/>
                <a:gd name="T70" fmla="*/ 20 w 130"/>
                <a:gd name="T71" fmla="*/ 18 h 128"/>
                <a:gd name="T72" fmla="*/ 12 w 130"/>
                <a:gd name="T73" fmla="*/ 27 h 128"/>
                <a:gd name="T74" fmla="*/ 5 w 130"/>
                <a:gd name="T75" fmla="*/ 39 h 128"/>
                <a:gd name="T76" fmla="*/ 3 w 130"/>
                <a:gd name="T77" fmla="*/ 45 h 128"/>
                <a:gd name="T78" fmla="*/ 1 w 130"/>
                <a:gd name="T79" fmla="*/ 51 h 128"/>
                <a:gd name="T80" fmla="*/ 0 w 130"/>
                <a:gd name="T81" fmla="*/ 57 h 128"/>
                <a:gd name="T82" fmla="*/ 0 w 130"/>
                <a:gd name="T83" fmla="*/ 64 h 128"/>
                <a:gd name="T84" fmla="*/ 0 w 130"/>
                <a:gd name="T85" fmla="*/ 64 h 128"/>
                <a:gd name="T86" fmla="*/ 0 w 130"/>
                <a:gd name="T87" fmla="*/ 70 h 128"/>
                <a:gd name="T88" fmla="*/ 1 w 130"/>
                <a:gd name="T89" fmla="*/ 77 h 128"/>
                <a:gd name="T90" fmla="*/ 3 w 130"/>
                <a:gd name="T91" fmla="*/ 84 h 128"/>
                <a:gd name="T92" fmla="*/ 5 w 130"/>
                <a:gd name="T93" fmla="*/ 90 h 128"/>
                <a:gd name="T94" fmla="*/ 12 w 130"/>
                <a:gd name="T95" fmla="*/ 100 h 128"/>
                <a:gd name="T96" fmla="*/ 20 w 130"/>
                <a:gd name="T97" fmla="*/ 110 h 128"/>
                <a:gd name="T98" fmla="*/ 29 w 130"/>
                <a:gd name="T99" fmla="*/ 117 h 128"/>
                <a:gd name="T100" fmla="*/ 40 w 130"/>
                <a:gd name="T101" fmla="*/ 123 h 128"/>
                <a:gd name="T102" fmla="*/ 45 w 130"/>
                <a:gd name="T103" fmla="*/ 125 h 128"/>
                <a:gd name="T104" fmla="*/ 51 w 130"/>
                <a:gd name="T105" fmla="*/ 127 h 128"/>
                <a:gd name="T106" fmla="*/ 58 w 130"/>
                <a:gd name="T107" fmla="*/ 128 h 128"/>
                <a:gd name="T108" fmla="*/ 65 w 130"/>
                <a:gd name="T109" fmla="*/ 128 h 128"/>
                <a:gd name="T110" fmla="*/ 65 w 130"/>
                <a:gd name="T11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8">
                  <a:moveTo>
                    <a:pt x="65" y="128"/>
                  </a:moveTo>
                  <a:lnTo>
                    <a:pt x="65" y="128"/>
                  </a:lnTo>
                  <a:lnTo>
                    <a:pt x="72" y="128"/>
                  </a:lnTo>
                  <a:lnTo>
                    <a:pt x="78" y="127"/>
                  </a:lnTo>
                  <a:lnTo>
                    <a:pt x="84" y="125"/>
                  </a:lnTo>
                  <a:lnTo>
                    <a:pt x="90" y="123"/>
                  </a:lnTo>
                  <a:lnTo>
                    <a:pt x="95" y="121"/>
                  </a:lnTo>
                  <a:lnTo>
                    <a:pt x="101" y="117"/>
                  </a:lnTo>
                  <a:lnTo>
                    <a:pt x="110" y="110"/>
                  </a:lnTo>
                  <a:lnTo>
                    <a:pt x="119" y="100"/>
                  </a:lnTo>
                  <a:lnTo>
                    <a:pt x="125" y="90"/>
                  </a:lnTo>
                  <a:lnTo>
                    <a:pt x="127" y="84"/>
                  </a:lnTo>
                  <a:lnTo>
                    <a:pt x="128" y="77"/>
                  </a:lnTo>
                  <a:lnTo>
                    <a:pt x="129" y="70"/>
                  </a:lnTo>
                  <a:lnTo>
                    <a:pt x="130" y="64"/>
                  </a:lnTo>
                  <a:lnTo>
                    <a:pt x="130" y="64"/>
                  </a:lnTo>
                  <a:lnTo>
                    <a:pt x="129" y="57"/>
                  </a:lnTo>
                  <a:lnTo>
                    <a:pt x="128" y="51"/>
                  </a:lnTo>
                  <a:lnTo>
                    <a:pt x="127" y="45"/>
                  </a:lnTo>
                  <a:lnTo>
                    <a:pt x="125" y="39"/>
                  </a:lnTo>
                  <a:lnTo>
                    <a:pt x="122" y="34"/>
                  </a:lnTo>
                  <a:lnTo>
                    <a:pt x="119" y="27"/>
                  </a:lnTo>
                  <a:lnTo>
                    <a:pt x="110" y="18"/>
                  </a:lnTo>
                  <a:lnTo>
                    <a:pt x="101" y="10"/>
                  </a:lnTo>
                  <a:lnTo>
                    <a:pt x="90" y="5"/>
                  </a:lnTo>
                  <a:lnTo>
                    <a:pt x="84" y="2"/>
                  </a:lnTo>
                  <a:lnTo>
                    <a:pt x="78" y="1"/>
                  </a:lnTo>
                  <a:lnTo>
                    <a:pt x="72" y="0"/>
                  </a:lnTo>
                  <a:lnTo>
                    <a:pt x="65" y="0"/>
                  </a:lnTo>
                  <a:lnTo>
                    <a:pt x="65" y="0"/>
                  </a:lnTo>
                  <a:lnTo>
                    <a:pt x="58" y="0"/>
                  </a:lnTo>
                  <a:lnTo>
                    <a:pt x="51" y="1"/>
                  </a:lnTo>
                  <a:lnTo>
                    <a:pt x="45" y="2"/>
                  </a:lnTo>
                  <a:lnTo>
                    <a:pt x="40" y="5"/>
                  </a:lnTo>
                  <a:lnTo>
                    <a:pt x="29" y="10"/>
                  </a:lnTo>
                  <a:lnTo>
                    <a:pt x="20" y="18"/>
                  </a:lnTo>
                  <a:lnTo>
                    <a:pt x="12" y="27"/>
                  </a:lnTo>
                  <a:lnTo>
                    <a:pt x="5" y="39"/>
                  </a:lnTo>
                  <a:lnTo>
                    <a:pt x="3" y="45"/>
                  </a:lnTo>
                  <a:lnTo>
                    <a:pt x="1" y="51"/>
                  </a:lnTo>
                  <a:lnTo>
                    <a:pt x="0" y="57"/>
                  </a:lnTo>
                  <a:lnTo>
                    <a:pt x="0" y="64"/>
                  </a:lnTo>
                  <a:lnTo>
                    <a:pt x="0" y="64"/>
                  </a:lnTo>
                  <a:lnTo>
                    <a:pt x="0" y="70"/>
                  </a:lnTo>
                  <a:lnTo>
                    <a:pt x="1" y="77"/>
                  </a:lnTo>
                  <a:lnTo>
                    <a:pt x="3" y="84"/>
                  </a:lnTo>
                  <a:lnTo>
                    <a:pt x="5" y="90"/>
                  </a:lnTo>
                  <a:lnTo>
                    <a:pt x="12" y="100"/>
                  </a:lnTo>
                  <a:lnTo>
                    <a:pt x="20" y="110"/>
                  </a:lnTo>
                  <a:lnTo>
                    <a:pt x="29" y="117"/>
                  </a:lnTo>
                  <a:lnTo>
                    <a:pt x="40" y="123"/>
                  </a:lnTo>
                  <a:lnTo>
                    <a:pt x="45" y="125"/>
                  </a:lnTo>
                  <a:lnTo>
                    <a:pt x="51" y="127"/>
                  </a:lnTo>
                  <a:lnTo>
                    <a:pt x="58" y="128"/>
                  </a:lnTo>
                  <a:lnTo>
                    <a:pt x="65" y="128"/>
                  </a:lnTo>
                  <a:lnTo>
                    <a:pt x="65" y="1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latin typeface="MS PGothic" charset="-128"/>
                <a:ea typeface="MS PGothic" charset="-128"/>
                <a:cs typeface="MS PGothic" charset="-128"/>
              </a:endParaRPr>
            </a:p>
          </p:txBody>
        </p:sp>
        <p:sp>
          <p:nvSpPr>
            <p:cNvPr id="201" name="Freeform 233"/>
            <p:cNvSpPr>
              <a:spLocks/>
            </p:cNvSpPr>
            <p:nvPr/>
          </p:nvSpPr>
          <p:spPr bwMode="auto">
            <a:xfrm>
              <a:off x="1169444" y="3064026"/>
              <a:ext cx="44401" cy="44401"/>
            </a:xfrm>
            <a:custGeom>
              <a:avLst/>
              <a:gdLst>
                <a:gd name="T0" fmla="*/ 65 w 130"/>
                <a:gd name="T1" fmla="*/ 130 h 130"/>
                <a:gd name="T2" fmla="*/ 65 w 130"/>
                <a:gd name="T3" fmla="*/ 130 h 130"/>
                <a:gd name="T4" fmla="*/ 72 w 130"/>
                <a:gd name="T5" fmla="*/ 129 h 130"/>
                <a:gd name="T6" fmla="*/ 78 w 130"/>
                <a:gd name="T7" fmla="*/ 128 h 130"/>
                <a:gd name="T8" fmla="*/ 84 w 130"/>
                <a:gd name="T9" fmla="*/ 127 h 130"/>
                <a:gd name="T10" fmla="*/ 90 w 130"/>
                <a:gd name="T11" fmla="*/ 125 h 130"/>
                <a:gd name="T12" fmla="*/ 95 w 130"/>
                <a:gd name="T13" fmla="*/ 122 h 130"/>
                <a:gd name="T14" fmla="*/ 101 w 130"/>
                <a:gd name="T15" fmla="*/ 119 h 130"/>
                <a:gd name="T16" fmla="*/ 110 w 130"/>
                <a:gd name="T17" fmla="*/ 110 h 130"/>
                <a:gd name="T18" fmla="*/ 119 w 130"/>
                <a:gd name="T19" fmla="*/ 100 h 130"/>
                <a:gd name="T20" fmla="*/ 125 w 130"/>
                <a:gd name="T21" fmla="*/ 90 h 130"/>
                <a:gd name="T22" fmla="*/ 127 w 130"/>
                <a:gd name="T23" fmla="*/ 84 h 130"/>
                <a:gd name="T24" fmla="*/ 128 w 130"/>
                <a:gd name="T25" fmla="*/ 78 h 130"/>
                <a:gd name="T26" fmla="*/ 129 w 130"/>
                <a:gd name="T27" fmla="*/ 71 h 130"/>
                <a:gd name="T28" fmla="*/ 130 w 130"/>
                <a:gd name="T29" fmla="*/ 65 h 130"/>
                <a:gd name="T30" fmla="*/ 130 w 130"/>
                <a:gd name="T31" fmla="*/ 65 h 130"/>
                <a:gd name="T32" fmla="*/ 129 w 130"/>
                <a:gd name="T33" fmla="*/ 57 h 130"/>
                <a:gd name="T34" fmla="*/ 128 w 130"/>
                <a:gd name="T35" fmla="*/ 51 h 130"/>
                <a:gd name="T36" fmla="*/ 127 w 130"/>
                <a:gd name="T37" fmla="*/ 45 h 130"/>
                <a:gd name="T38" fmla="*/ 125 w 130"/>
                <a:gd name="T39" fmla="*/ 39 h 130"/>
                <a:gd name="T40" fmla="*/ 119 w 130"/>
                <a:gd name="T41" fmla="*/ 29 h 130"/>
                <a:gd name="T42" fmla="*/ 110 w 130"/>
                <a:gd name="T43" fmla="*/ 19 h 130"/>
                <a:gd name="T44" fmla="*/ 101 w 130"/>
                <a:gd name="T45" fmla="*/ 11 h 130"/>
                <a:gd name="T46" fmla="*/ 90 w 130"/>
                <a:gd name="T47" fmla="*/ 5 h 130"/>
                <a:gd name="T48" fmla="*/ 84 w 130"/>
                <a:gd name="T49" fmla="*/ 2 h 130"/>
                <a:gd name="T50" fmla="*/ 78 w 130"/>
                <a:gd name="T51" fmla="*/ 1 h 130"/>
                <a:gd name="T52" fmla="*/ 72 w 130"/>
                <a:gd name="T53" fmla="*/ 0 h 130"/>
                <a:gd name="T54" fmla="*/ 65 w 130"/>
                <a:gd name="T55" fmla="*/ 0 h 130"/>
                <a:gd name="T56" fmla="*/ 65 w 130"/>
                <a:gd name="T57" fmla="*/ 0 h 130"/>
                <a:gd name="T58" fmla="*/ 58 w 130"/>
                <a:gd name="T59" fmla="*/ 0 h 130"/>
                <a:gd name="T60" fmla="*/ 51 w 130"/>
                <a:gd name="T61" fmla="*/ 1 h 130"/>
                <a:gd name="T62" fmla="*/ 45 w 130"/>
                <a:gd name="T63" fmla="*/ 2 h 130"/>
                <a:gd name="T64" fmla="*/ 40 w 130"/>
                <a:gd name="T65" fmla="*/ 5 h 130"/>
                <a:gd name="T66" fmla="*/ 29 w 130"/>
                <a:gd name="T67" fmla="*/ 11 h 130"/>
                <a:gd name="T68" fmla="*/ 20 w 130"/>
                <a:gd name="T69" fmla="*/ 19 h 130"/>
                <a:gd name="T70" fmla="*/ 12 w 130"/>
                <a:gd name="T71" fmla="*/ 29 h 130"/>
                <a:gd name="T72" fmla="*/ 5 w 130"/>
                <a:gd name="T73" fmla="*/ 39 h 130"/>
                <a:gd name="T74" fmla="*/ 3 w 130"/>
                <a:gd name="T75" fmla="*/ 45 h 130"/>
                <a:gd name="T76" fmla="*/ 1 w 130"/>
                <a:gd name="T77" fmla="*/ 51 h 130"/>
                <a:gd name="T78" fmla="*/ 0 w 130"/>
                <a:gd name="T79" fmla="*/ 57 h 130"/>
                <a:gd name="T80" fmla="*/ 0 w 130"/>
                <a:gd name="T81" fmla="*/ 65 h 130"/>
                <a:gd name="T82" fmla="*/ 0 w 130"/>
                <a:gd name="T83" fmla="*/ 65 h 130"/>
                <a:gd name="T84" fmla="*/ 0 w 130"/>
                <a:gd name="T85" fmla="*/ 71 h 130"/>
                <a:gd name="T86" fmla="*/ 1 w 130"/>
                <a:gd name="T87" fmla="*/ 78 h 130"/>
                <a:gd name="T88" fmla="*/ 3 w 130"/>
                <a:gd name="T89" fmla="*/ 84 h 130"/>
                <a:gd name="T90" fmla="*/ 5 w 130"/>
                <a:gd name="T91" fmla="*/ 90 h 130"/>
                <a:gd name="T92" fmla="*/ 12 w 130"/>
                <a:gd name="T93" fmla="*/ 100 h 130"/>
                <a:gd name="T94" fmla="*/ 20 w 130"/>
                <a:gd name="T95" fmla="*/ 110 h 130"/>
                <a:gd name="T96" fmla="*/ 29 w 130"/>
                <a:gd name="T97" fmla="*/ 119 h 130"/>
                <a:gd name="T98" fmla="*/ 34 w 130"/>
                <a:gd name="T99" fmla="*/ 122 h 130"/>
                <a:gd name="T100" fmla="*/ 40 w 130"/>
                <a:gd name="T101" fmla="*/ 125 h 130"/>
                <a:gd name="T102" fmla="*/ 45 w 130"/>
                <a:gd name="T103" fmla="*/ 127 h 130"/>
                <a:gd name="T104" fmla="*/ 51 w 130"/>
                <a:gd name="T105" fmla="*/ 128 h 130"/>
                <a:gd name="T106" fmla="*/ 58 w 130"/>
                <a:gd name="T107" fmla="*/ 129 h 130"/>
                <a:gd name="T108" fmla="*/ 65 w 130"/>
                <a:gd name="T109" fmla="*/ 130 h 130"/>
                <a:gd name="T110" fmla="*/ 65 w 130"/>
                <a:gd name="T111"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130"/>
                  </a:moveTo>
                  <a:lnTo>
                    <a:pt x="65" y="130"/>
                  </a:lnTo>
                  <a:lnTo>
                    <a:pt x="72" y="129"/>
                  </a:lnTo>
                  <a:lnTo>
                    <a:pt x="78" y="128"/>
                  </a:lnTo>
                  <a:lnTo>
                    <a:pt x="84" y="127"/>
                  </a:lnTo>
                  <a:lnTo>
                    <a:pt x="90" y="125"/>
                  </a:lnTo>
                  <a:lnTo>
                    <a:pt x="95" y="122"/>
                  </a:lnTo>
                  <a:lnTo>
                    <a:pt x="101" y="119"/>
                  </a:lnTo>
                  <a:lnTo>
                    <a:pt x="110" y="110"/>
                  </a:lnTo>
                  <a:lnTo>
                    <a:pt x="119" y="100"/>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lnTo>
                    <a:pt x="58" y="0"/>
                  </a:lnTo>
                  <a:lnTo>
                    <a:pt x="51" y="1"/>
                  </a:lnTo>
                  <a:lnTo>
                    <a:pt x="45"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12" y="100"/>
                  </a:lnTo>
                  <a:lnTo>
                    <a:pt x="20" y="110"/>
                  </a:lnTo>
                  <a:lnTo>
                    <a:pt x="29" y="119"/>
                  </a:lnTo>
                  <a:lnTo>
                    <a:pt x="34" y="122"/>
                  </a:lnTo>
                  <a:lnTo>
                    <a:pt x="40" y="125"/>
                  </a:lnTo>
                  <a:lnTo>
                    <a:pt x="45" y="127"/>
                  </a:lnTo>
                  <a:lnTo>
                    <a:pt x="51" y="128"/>
                  </a:lnTo>
                  <a:lnTo>
                    <a:pt x="58" y="129"/>
                  </a:lnTo>
                  <a:lnTo>
                    <a:pt x="65" y="130"/>
                  </a:lnTo>
                  <a:lnTo>
                    <a:pt x="65"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latin typeface="MS PGothic" charset="-128"/>
                <a:ea typeface="MS PGothic" charset="-128"/>
                <a:cs typeface="MS PGothic" charset="-128"/>
              </a:endParaRPr>
            </a:p>
          </p:txBody>
        </p:sp>
        <p:sp>
          <p:nvSpPr>
            <p:cNvPr id="202" name="Freeform 234"/>
            <p:cNvSpPr>
              <a:spLocks/>
            </p:cNvSpPr>
            <p:nvPr/>
          </p:nvSpPr>
          <p:spPr bwMode="auto">
            <a:xfrm>
              <a:off x="1085576" y="3064026"/>
              <a:ext cx="46868" cy="44401"/>
            </a:xfrm>
            <a:custGeom>
              <a:avLst/>
              <a:gdLst>
                <a:gd name="T0" fmla="*/ 64 w 129"/>
                <a:gd name="T1" fmla="*/ 130 h 130"/>
                <a:gd name="T2" fmla="*/ 64 w 129"/>
                <a:gd name="T3" fmla="*/ 130 h 130"/>
                <a:gd name="T4" fmla="*/ 71 w 129"/>
                <a:gd name="T5" fmla="*/ 129 h 130"/>
                <a:gd name="T6" fmla="*/ 77 w 129"/>
                <a:gd name="T7" fmla="*/ 128 h 130"/>
                <a:gd name="T8" fmla="*/ 83 w 129"/>
                <a:gd name="T9" fmla="*/ 127 h 130"/>
                <a:gd name="T10" fmla="*/ 90 w 129"/>
                <a:gd name="T11" fmla="*/ 125 h 130"/>
                <a:gd name="T12" fmla="*/ 96 w 129"/>
                <a:gd name="T13" fmla="*/ 122 h 130"/>
                <a:gd name="T14" fmla="*/ 101 w 129"/>
                <a:gd name="T15" fmla="*/ 119 h 130"/>
                <a:gd name="T16" fmla="*/ 110 w 129"/>
                <a:gd name="T17" fmla="*/ 110 h 130"/>
                <a:gd name="T18" fmla="*/ 118 w 129"/>
                <a:gd name="T19" fmla="*/ 101 h 130"/>
                <a:gd name="T20" fmla="*/ 124 w 129"/>
                <a:gd name="T21" fmla="*/ 90 h 130"/>
                <a:gd name="T22" fmla="*/ 126 w 129"/>
                <a:gd name="T23" fmla="*/ 84 h 130"/>
                <a:gd name="T24" fmla="*/ 127 w 129"/>
                <a:gd name="T25" fmla="*/ 78 h 130"/>
                <a:gd name="T26" fmla="*/ 128 w 129"/>
                <a:gd name="T27" fmla="*/ 71 h 130"/>
                <a:gd name="T28" fmla="*/ 129 w 129"/>
                <a:gd name="T29" fmla="*/ 65 h 130"/>
                <a:gd name="T30" fmla="*/ 129 w 129"/>
                <a:gd name="T31" fmla="*/ 65 h 130"/>
                <a:gd name="T32" fmla="*/ 128 w 129"/>
                <a:gd name="T33" fmla="*/ 57 h 130"/>
                <a:gd name="T34" fmla="*/ 127 w 129"/>
                <a:gd name="T35" fmla="*/ 51 h 130"/>
                <a:gd name="T36" fmla="*/ 126 w 129"/>
                <a:gd name="T37" fmla="*/ 45 h 130"/>
                <a:gd name="T38" fmla="*/ 124 w 129"/>
                <a:gd name="T39" fmla="*/ 39 h 130"/>
                <a:gd name="T40" fmla="*/ 118 w 129"/>
                <a:gd name="T41" fmla="*/ 29 h 130"/>
                <a:gd name="T42" fmla="*/ 110 w 129"/>
                <a:gd name="T43" fmla="*/ 19 h 130"/>
                <a:gd name="T44" fmla="*/ 101 w 129"/>
                <a:gd name="T45" fmla="*/ 11 h 130"/>
                <a:gd name="T46" fmla="*/ 96 w 129"/>
                <a:gd name="T47" fmla="*/ 7 h 130"/>
                <a:gd name="T48" fmla="*/ 90 w 129"/>
                <a:gd name="T49" fmla="*/ 5 h 130"/>
                <a:gd name="T50" fmla="*/ 83 w 129"/>
                <a:gd name="T51" fmla="*/ 2 h 130"/>
                <a:gd name="T52" fmla="*/ 77 w 129"/>
                <a:gd name="T53" fmla="*/ 1 h 130"/>
                <a:gd name="T54" fmla="*/ 71 w 129"/>
                <a:gd name="T55" fmla="*/ 0 h 130"/>
                <a:gd name="T56" fmla="*/ 64 w 129"/>
                <a:gd name="T57" fmla="*/ 0 h 130"/>
                <a:gd name="T58" fmla="*/ 64 w 129"/>
                <a:gd name="T59" fmla="*/ 0 h 130"/>
                <a:gd name="T60" fmla="*/ 58 w 129"/>
                <a:gd name="T61" fmla="*/ 0 h 130"/>
                <a:gd name="T62" fmla="*/ 52 w 129"/>
                <a:gd name="T63" fmla="*/ 1 h 130"/>
                <a:gd name="T64" fmla="*/ 46 w 129"/>
                <a:gd name="T65" fmla="*/ 2 h 130"/>
                <a:gd name="T66" fmla="*/ 40 w 129"/>
                <a:gd name="T67" fmla="*/ 5 h 130"/>
                <a:gd name="T68" fmla="*/ 33 w 129"/>
                <a:gd name="T69" fmla="*/ 7 h 130"/>
                <a:gd name="T70" fmla="*/ 28 w 129"/>
                <a:gd name="T71" fmla="*/ 11 h 130"/>
                <a:gd name="T72" fmla="*/ 19 w 129"/>
                <a:gd name="T73" fmla="*/ 19 h 130"/>
                <a:gd name="T74" fmla="*/ 11 w 129"/>
                <a:gd name="T75" fmla="*/ 29 h 130"/>
                <a:gd name="T76" fmla="*/ 5 w 129"/>
                <a:gd name="T77" fmla="*/ 39 h 130"/>
                <a:gd name="T78" fmla="*/ 3 w 129"/>
                <a:gd name="T79" fmla="*/ 45 h 130"/>
                <a:gd name="T80" fmla="*/ 1 w 129"/>
                <a:gd name="T81" fmla="*/ 51 h 130"/>
                <a:gd name="T82" fmla="*/ 0 w 129"/>
                <a:gd name="T83" fmla="*/ 57 h 130"/>
                <a:gd name="T84" fmla="*/ 0 w 129"/>
                <a:gd name="T85" fmla="*/ 65 h 130"/>
                <a:gd name="T86" fmla="*/ 0 w 129"/>
                <a:gd name="T87" fmla="*/ 65 h 130"/>
                <a:gd name="T88" fmla="*/ 0 w 129"/>
                <a:gd name="T89" fmla="*/ 71 h 130"/>
                <a:gd name="T90" fmla="*/ 1 w 129"/>
                <a:gd name="T91" fmla="*/ 78 h 130"/>
                <a:gd name="T92" fmla="*/ 3 w 129"/>
                <a:gd name="T93" fmla="*/ 84 h 130"/>
                <a:gd name="T94" fmla="*/ 5 w 129"/>
                <a:gd name="T95" fmla="*/ 90 h 130"/>
                <a:gd name="T96" fmla="*/ 8 w 129"/>
                <a:gd name="T97" fmla="*/ 95 h 130"/>
                <a:gd name="T98" fmla="*/ 11 w 129"/>
                <a:gd name="T99" fmla="*/ 101 h 130"/>
                <a:gd name="T100" fmla="*/ 19 w 129"/>
                <a:gd name="T101" fmla="*/ 110 h 130"/>
                <a:gd name="T102" fmla="*/ 28 w 129"/>
                <a:gd name="T103" fmla="*/ 119 h 130"/>
                <a:gd name="T104" fmla="*/ 33 w 129"/>
                <a:gd name="T105" fmla="*/ 122 h 130"/>
                <a:gd name="T106" fmla="*/ 40 w 129"/>
                <a:gd name="T107" fmla="*/ 125 h 130"/>
                <a:gd name="T108" fmla="*/ 46 w 129"/>
                <a:gd name="T109" fmla="*/ 127 h 130"/>
                <a:gd name="T110" fmla="*/ 52 w 129"/>
                <a:gd name="T111" fmla="*/ 128 h 130"/>
                <a:gd name="T112" fmla="*/ 58 w 129"/>
                <a:gd name="T113" fmla="*/ 129 h 130"/>
                <a:gd name="T114" fmla="*/ 64 w 129"/>
                <a:gd name="T115" fmla="*/ 130 h 130"/>
                <a:gd name="T116" fmla="*/ 64 w 129"/>
                <a:gd name="T11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 h="130">
                  <a:moveTo>
                    <a:pt x="64" y="130"/>
                  </a:moveTo>
                  <a:lnTo>
                    <a:pt x="64" y="130"/>
                  </a:lnTo>
                  <a:lnTo>
                    <a:pt x="71" y="129"/>
                  </a:lnTo>
                  <a:lnTo>
                    <a:pt x="77" y="128"/>
                  </a:lnTo>
                  <a:lnTo>
                    <a:pt x="83" y="127"/>
                  </a:lnTo>
                  <a:lnTo>
                    <a:pt x="90" y="125"/>
                  </a:lnTo>
                  <a:lnTo>
                    <a:pt x="96" y="122"/>
                  </a:lnTo>
                  <a:lnTo>
                    <a:pt x="101" y="119"/>
                  </a:lnTo>
                  <a:lnTo>
                    <a:pt x="110" y="110"/>
                  </a:lnTo>
                  <a:lnTo>
                    <a:pt x="118" y="101"/>
                  </a:lnTo>
                  <a:lnTo>
                    <a:pt x="124" y="90"/>
                  </a:lnTo>
                  <a:lnTo>
                    <a:pt x="126" y="84"/>
                  </a:lnTo>
                  <a:lnTo>
                    <a:pt x="127" y="78"/>
                  </a:lnTo>
                  <a:lnTo>
                    <a:pt x="128" y="71"/>
                  </a:lnTo>
                  <a:lnTo>
                    <a:pt x="129" y="65"/>
                  </a:lnTo>
                  <a:lnTo>
                    <a:pt x="129" y="65"/>
                  </a:lnTo>
                  <a:lnTo>
                    <a:pt x="128" y="57"/>
                  </a:lnTo>
                  <a:lnTo>
                    <a:pt x="127" y="51"/>
                  </a:lnTo>
                  <a:lnTo>
                    <a:pt x="126" y="45"/>
                  </a:lnTo>
                  <a:lnTo>
                    <a:pt x="124" y="39"/>
                  </a:lnTo>
                  <a:lnTo>
                    <a:pt x="118" y="29"/>
                  </a:lnTo>
                  <a:lnTo>
                    <a:pt x="110" y="19"/>
                  </a:lnTo>
                  <a:lnTo>
                    <a:pt x="101" y="11"/>
                  </a:lnTo>
                  <a:lnTo>
                    <a:pt x="96" y="7"/>
                  </a:lnTo>
                  <a:lnTo>
                    <a:pt x="90" y="5"/>
                  </a:lnTo>
                  <a:lnTo>
                    <a:pt x="83" y="2"/>
                  </a:lnTo>
                  <a:lnTo>
                    <a:pt x="77" y="1"/>
                  </a:lnTo>
                  <a:lnTo>
                    <a:pt x="71" y="0"/>
                  </a:lnTo>
                  <a:lnTo>
                    <a:pt x="64" y="0"/>
                  </a:lnTo>
                  <a:lnTo>
                    <a:pt x="64" y="0"/>
                  </a:lnTo>
                  <a:lnTo>
                    <a:pt x="58" y="0"/>
                  </a:lnTo>
                  <a:lnTo>
                    <a:pt x="52" y="1"/>
                  </a:lnTo>
                  <a:lnTo>
                    <a:pt x="46" y="2"/>
                  </a:lnTo>
                  <a:lnTo>
                    <a:pt x="40" y="5"/>
                  </a:lnTo>
                  <a:lnTo>
                    <a:pt x="33" y="7"/>
                  </a:lnTo>
                  <a:lnTo>
                    <a:pt x="28" y="11"/>
                  </a:lnTo>
                  <a:lnTo>
                    <a:pt x="19" y="19"/>
                  </a:lnTo>
                  <a:lnTo>
                    <a:pt x="11" y="29"/>
                  </a:lnTo>
                  <a:lnTo>
                    <a:pt x="5" y="39"/>
                  </a:lnTo>
                  <a:lnTo>
                    <a:pt x="3" y="45"/>
                  </a:lnTo>
                  <a:lnTo>
                    <a:pt x="1" y="51"/>
                  </a:lnTo>
                  <a:lnTo>
                    <a:pt x="0" y="57"/>
                  </a:lnTo>
                  <a:lnTo>
                    <a:pt x="0" y="65"/>
                  </a:lnTo>
                  <a:lnTo>
                    <a:pt x="0" y="65"/>
                  </a:lnTo>
                  <a:lnTo>
                    <a:pt x="0" y="71"/>
                  </a:lnTo>
                  <a:lnTo>
                    <a:pt x="1" y="78"/>
                  </a:lnTo>
                  <a:lnTo>
                    <a:pt x="3" y="84"/>
                  </a:lnTo>
                  <a:lnTo>
                    <a:pt x="5" y="90"/>
                  </a:lnTo>
                  <a:lnTo>
                    <a:pt x="8" y="95"/>
                  </a:lnTo>
                  <a:lnTo>
                    <a:pt x="11" y="101"/>
                  </a:lnTo>
                  <a:lnTo>
                    <a:pt x="19" y="110"/>
                  </a:lnTo>
                  <a:lnTo>
                    <a:pt x="28" y="119"/>
                  </a:lnTo>
                  <a:lnTo>
                    <a:pt x="33" y="122"/>
                  </a:lnTo>
                  <a:lnTo>
                    <a:pt x="40" y="125"/>
                  </a:lnTo>
                  <a:lnTo>
                    <a:pt x="46" y="127"/>
                  </a:lnTo>
                  <a:lnTo>
                    <a:pt x="52" y="128"/>
                  </a:lnTo>
                  <a:lnTo>
                    <a:pt x="58" y="129"/>
                  </a:lnTo>
                  <a:lnTo>
                    <a:pt x="64" y="130"/>
                  </a:lnTo>
                  <a:lnTo>
                    <a:pt x="64"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latin typeface="MS PGothic" charset="-128"/>
                <a:ea typeface="MS PGothic" charset="-128"/>
                <a:cs typeface="MS PGothic" charset="-128"/>
              </a:endParaRPr>
            </a:p>
          </p:txBody>
        </p:sp>
        <p:sp>
          <p:nvSpPr>
            <p:cNvPr id="203" name="Freeform 235"/>
            <p:cNvSpPr>
              <a:spLocks/>
            </p:cNvSpPr>
            <p:nvPr/>
          </p:nvSpPr>
          <p:spPr bwMode="auto">
            <a:xfrm>
              <a:off x="1004174" y="3064026"/>
              <a:ext cx="46868" cy="44401"/>
            </a:xfrm>
            <a:custGeom>
              <a:avLst/>
              <a:gdLst>
                <a:gd name="T0" fmla="*/ 65 w 130"/>
                <a:gd name="T1" fmla="*/ 0 h 130"/>
                <a:gd name="T2" fmla="*/ 65 w 130"/>
                <a:gd name="T3" fmla="*/ 0 h 130"/>
                <a:gd name="T4" fmla="*/ 58 w 130"/>
                <a:gd name="T5" fmla="*/ 0 h 130"/>
                <a:gd name="T6" fmla="*/ 52 w 130"/>
                <a:gd name="T7" fmla="*/ 1 h 130"/>
                <a:gd name="T8" fmla="*/ 46 w 130"/>
                <a:gd name="T9" fmla="*/ 2 h 130"/>
                <a:gd name="T10" fmla="*/ 40 w 130"/>
                <a:gd name="T11" fmla="*/ 5 h 130"/>
                <a:gd name="T12" fmla="*/ 29 w 130"/>
                <a:gd name="T13" fmla="*/ 11 h 130"/>
                <a:gd name="T14" fmla="*/ 20 w 130"/>
                <a:gd name="T15" fmla="*/ 19 h 130"/>
                <a:gd name="T16" fmla="*/ 12 w 130"/>
                <a:gd name="T17" fmla="*/ 29 h 130"/>
                <a:gd name="T18" fmla="*/ 5 w 130"/>
                <a:gd name="T19" fmla="*/ 39 h 130"/>
                <a:gd name="T20" fmla="*/ 3 w 130"/>
                <a:gd name="T21" fmla="*/ 45 h 130"/>
                <a:gd name="T22" fmla="*/ 1 w 130"/>
                <a:gd name="T23" fmla="*/ 51 h 130"/>
                <a:gd name="T24" fmla="*/ 0 w 130"/>
                <a:gd name="T25" fmla="*/ 57 h 130"/>
                <a:gd name="T26" fmla="*/ 0 w 130"/>
                <a:gd name="T27" fmla="*/ 65 h 130"/>
                <a:gd name="T28" fmla="*/ 0 w 130"/>
                <a:gd name="T29" fmla="*/ 65 h 130"/>
                <a:gd name="T30" fmla="*/ 0 w 130"/>
                <a:gd name="T31" fmla="*/ 71 h 130"/>
                <a:gd name="T32" fmla="*/ 1 w 130"/>
                <a:gd name="T33" fmla="*/ 78 h 130"/>
                <a:gd name="T34" fmla="*/ 3 w 130"/>
                <a:gd name="T35" fmla="*/ 84 h 130"/>
                <a:gd name="T36" fmla="*/ 5 w 130"/>
                <a:gd name="T37" fmla="*/ 90 h 130"/>
                <a:gd name="T38" fmla="*/ 8 w 130"/>
                <a:gd name="T39" fmla="*/ 95 h 130"/>
                <a:gd name="T40" fmla="*/ 12 w 130"/>
                <a:gd name="T41" fmla="*/ 101 h 130"/>
                <a:gd name="T42" fmla="*/ 20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8 h 130"/>
                <a:gd name="T54" fmla="*/ 58 w 130"/>
                <a:gd name="T55" fmla="*/ 129 h 130"/>
                <a:gd name="T56" fmla="*/ 65 w 130"/>
                <a:gd name="T57" fmla="*/ 130 h 130"/>
                <a:gd name="T58" fmla="*/ 65 w 130"/>
                <a:gd name="T59" fmla="*/ 130 h 130"/>
                <a:gd name="T60" fmla="*/ 72 w 130"/>
                <a:gd name="T61" fmla="*/ 129 h 130"/>
                <a:gd name="T62" fmla="*/ 78 w 130"/>
                <a:gd name="T63" fmla="*/ 128 h 130"/>
                <a:gd name="T64" fmla="*/ 84 w 130"/>
                <a:gd name="T65" fmla="*/ 127 h 130"/>
                <a:gd name="T66" fmla="*/ 90 w 130"/>
                <a:gd name="T67" fmla="*/ 125 h 130"/>
                <a:gd name="T68" fmla="*/ 101 w 130"/>
                <a:gd name="T69" fmla="*/ 119 h 130"/>
                <a:gd name="T70" fmla="*/ 110 w 130"/>
                <a:gd name="T71" fmla="*/ 110 h 130"/>
                <a:gd name="T72" fmla="*/ 119 w 130"/>
                <a:gd name="T73" fmla="*/ 101 h 130"/>
                <a:gd name="T74" fmla="*/ 122 w 130"/>
                <a:gd name="T75" fmla="*/ 95 h 130"/>
                <a:gd name="T76" fmla="*/ 125 w 130"/>
                <a:gd name="T77" fmla="*/ 90 h 130"/>
                <a:gd name="T78" fmla="*/ 127 w 130"/>
                <a:gd name="T79" fmla="*/ 84 h 130"/>
                <a:gd name="T80" fmla="*/ 128 w 130"/>
                <a:gd name="T81" fmla="*/ 78 h 130"/>
                <a:gd name="T82" fmla="*/ 129 w 130"/>
                <a:gd name="T83" fmla="*/ 71 h 130"/>
                <a:gd name="T84" fmla="*/ 130 w 130"/>
                <a:gd name="T85" fmla="*/ 65 h 130"/>
                <a:gd name="T86" fmla="*/ 130 w 130"/>
                <a:gd name="T87" fmla="*/ 65 h 130"/>
                <a:gd name="T88" fmla="*/ 129 w 130"/>
                <a:gd name="T89" fmla="*/ 57 h 130"/>
                <a:gd name="T90" fmla="*/ 128 w 130"/>
                <a:gd name="T91" fmla="*/ 51 h 130"/>
                <a:gd name="T92" fmla="*/ 127 w 130"/>
                <a:gd name="T93" fmla="*/ 45 h 130"/>
                <a:gd name="T94" fmla="*/ 125 w 130"/>
                <a:gd name="T95" fmla="*/ 39 h 130"/>
                <a:gd name="T96" fmla="*/ 119 w 130"/>
                <a:gd name="T97" fmla="*/ 29 h 130"/>
                <a:gd name="T98" fmla="*/ 110 w 130"/>
                <a:gd name="T99" fmla="*/ 19 h 130"/>
                <a:gd name="T100" fmla="*/ 101 w 130"/>
                <a:gd name="T101" fmla="*/ 11 h 130"/>
                <a:gd name="T102" fmla="*/ 90 w 130"/>
                <a:gd name="T103" fmla="*/ 5 h 130"/>
                <a:gd name="T104" fmla="*/ 84 w 130"/>
                <a:gd name="T105" fmla="*/ 2 h 130"/>
                <a:gd name="T106" fmla="*/ 78 w 130"/>
                <a:gd name="T107" fmla="*/ 1 h 130"/>
                <a:gd name="T108" fmla="*/ 72 w 130"/>
                <a:gd name="T109" fmla="*/ 0 h 130"/>
                <a:gd name="T110" fmla="*/ 65 w 130"/>
                <a:gd name="T111" fmla="*/ 0 h 130"/>
                <a:gd name="T112" fmla="*/ 65 w 130"/>
                <a:gd name="T11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30">
                  <a:moveTo>
                    <a:pt x="65" y="0"/>
                  </a:moveTo>
                  <a:lnTo>
                    <a:pt x="65" y="0"/>
                  </a:lnTo>
                  <a:lnTo>
                    <a:pt x="58" y="0"/>
                  </a:lnTo>
                  <a:lnTo>
                    <a:pt x="52" y="1"/>
                  </a:lnTo>
                  <a:lnTo>
                    <a:pt x="46"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8" y="95"/>
                  </a:lnTo>
                  <a:lnTo>
                    <a:pt x="12" y="101"/>
                  </a:lnTo>
                  <a:lnTo>
                    <a:pt x="20" y="110"/>
                  </a:lnTo>
                  <a:lnTo>
                    <a:pt x="29" y="119"/>
                  </a:lnTo>
                  <a:lnTo>
                    <a:pt x="34" y="122"/>
                  </a:lnTo>
                  <a:lnTo>
                    <a:pt x="40" y="125"/>
                  </a:lnTo>
                  <a:lnTo>
                    <a:pt x="46" y="127"/>
                  </a:lnTo>
                  <a:lnTo>
                    <a:pt x="52" y="128"/>
                  </a:lnTo>
                  <a:lnTo>
                    <a:pt x="58" y="129"/>
                  </a:lnTo>
                  <a:lnTo>
                    <a:pt x="65" y="130"/>
                  </a:lnTo>
                  <a:lnTo>
                    <a:pt x="65" y="130"/>
                  </a:lnTo>
                  <a:lnTo>
                    <a:pt x="72" y="129"/>
                  </a:lnTo>
                  <a:lnTo>
                    <a:pt x="78" y="128"/>
                  </a:lnTo>
                  <a:lnTo>
                    <a:pt x="84" y="127"/>
                  </a:lnTo>
                  <a:lnTo>
                    <a:pt x="90" y="125"/>
                  </a:lnTo>
                  <a:lnTo>
                    <a:pt x="101" y="119"/>
                  </a:lnTo>
                  <a:lnTo>
                    <a:pt x="110" y="110"/>
                  </a:lnTo>
                  <a:lnTo>
                    <a:pt x="119" y="101"/>
                  </a:lnTo>
                  <a:lnTo>
                    <a:pt x="122" y="95"/>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latin typeface="MS PGothic" charset="-128"/>
                <a:ea typeface="MS PGothic" charset="-128"/>
                <a:cs typeface="MS PGothic" charset="-128"/>
              </a:endParaRPr>
            </a:p>
          </p:txBody>
        </p:sp>
        <p:grpSp>
          <p:nvGrpSpPr>
            <p:cNvPr id="204" name="Group 145"/>
            <p:cNvGrpSpPr/>
            <p:nvPr/>
          </p:nvGrpSpPr>
          <p:grpSpPr>
            <a:xfrm>
              <a:off x="663239" y="2943930"/>
              <a:ext cx="319266" cy="286919"/>
              <a:chOff x="2708095" y="2906283"/>
              <a:chExt cx="357455" cy="321239"/>
            </a:xfrm>
            <a:grpFill/>
          </p:grpSpPr>
          <p:sp>
            <p:nvSpPr>
              <p:cNvPr id="227" name="Rectangle 186"/>
              <p:cNvSpPr/>
              <p:nvPr/>
            </p:nvSpPr>
            <p:spPr>
              <a:xfrm>
                <a:off x="2709377"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28" name="Rectangle 187"/>
              <p:cNvSpPr/>
              <p:nvPr/>
            </p:nvSpPr>
            <p:spPr>
              <a:xfrm>
                <a:off x="3010385"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29" name="Rectangle 188"/>
              <p:cNvSpPr/>
              <p:nvPr/>
            </p:nvSpPr>
            <p:spPr>
              <a:xfrm>
                <a:off x="2708095"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30" name="Rectangle 189"/>
              <p:cNvSpPr/>
              <p:nvPr/>
            </p:nvSpPr>
            <p:spPr>
              <a:xfrm>
                <a:off x="2859241"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31" name="Rectangle 193"/>
              <p:cNvSpPr/>
              <p:nvPr/>
            </p:nvSpPr>
            <p:spPr>
              <a:xfrm>
                <a:off x="2800754"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32" name="Rectangle 194"/>
              <p:cNvSpPr/>
              <p:nvPr/>
            </p:nvSpPr>
            <p:spPr>
              <a:xfrm>
                <a:off x="2870632"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33" name="Rectangle 196"/>
              <p:cNvSpPr/>
              <p:nvPr/>
            </p:nvSpPr>
            <p:spPr>
              <a:xfrm>
                <a:off x="2940510" y="2906283"/>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34" name="Rectangle 198"/>
              <p:cNvSpPr/>
              <p:nvPr/>
            </p:nvSpPr>
            <p:spPr>
              <a:xfrm>
                <a:off x="2708097"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35" name="Rectangle 201"/>
              <p:cNvSpPr/>
              <p:nvPr/>
            </p:nvSpPr>
            <p:spPr>
              <a:xfrm>
                <a:off x="3009105"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36" name="Rectangle 202"/>
              <p:cNvSpPr/>
              <p:nvPr/>
            </p:nvSpPr>
            <p:spPr>
              <a:xfrm>
                <a:off x="2799472"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37" name="Rectangle 205"/>
              <p:cNvSpPr/>
              <p:nvPr/>
            </p:nvSpPr>
            <p:spPr>
              <a:xfrm>
                <a:off x="2869351"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38" name="Rectangle 206"/>
              <p:cNvSpPr/>
              <p:nvPr/>
            </p:nvSpPr>
            <p:spPr>
              <a:xfrm>
                <a:off x="2939229"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39" name="Rectangle 207"/>
              <p:cNvSpPr/>
              <p:nvPr/>
            </p:nvSpPr>
            <p:spPr>
              <a:xfrm>
                <a:off x="2708097"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40" name="Rectangle 208"/>
              <p:cNvSpPr/>
              <p:nvPr/>
            </p:nvSpPr>
            <p:spPr>
              <a:xfrm>
                <a:off x="3009106"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41" name="Rectangle 209"/>
              <p:cNvSpPr/>
              <p:nvPr/>
            </p:nvSpPr>
            <p:spPr>
              <a:xfrm>
                <a:off x="2799473" y="3192889"/>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42" name="Rectangle 210"/>
              <p:cNvSpPr/>
              <p:nvPr/>
            </p:nvSpPr>
            <p:spPr>
              <a:xfrm>
                <a:off x="2869351" y="3192888"/>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43" name="Rectangle 211"/>
              <p:cNvSpPr/>
              <p:nvPr/>
            </p:nvSpPr>
            <p:spPr>
              <a:xfrm>
                <a:off x="2939229" y="3192887"/>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44" name="Rectangle 212"/>
              <p:cNvSpPr/>
              <p:nvPr/>
            </p:nvSpPr>
            <p:spPr>
              <a:xfrm>
                <a:off x="3010389" y="2977417"/>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45" name="Rectangle 213"/>
              <p:cNvSpPr/>
              <p:nvPr/>
            </p:nvSpPr>
            <p:spPr>
              <a:xfrm>
                <a:off x="2708099" y="3109090"/>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46" name="Rectangle 214"/>
              <p:cNvSpPr/>
              <p:nvPr/>
            </p:nvSpPr>
            <p:spPr>
              <a:xfrm>
                <a:off x="2859250" y="3109088"/>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47" name="Rectangle 215"/>
              <p:cNvSpPr/>
              <p:nvPr/>
            </p:nvSpPr>
            <p:spPr>
              <a:xfrm>
                <a:off x="3010394" y="3109130"/>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grpSp>
        <p:grpSp>
          <p:nvGrpSpPr>
            <p:cNvPr id="205" name="Group 146"/>
            <p:cNvGrpSpPr/>
            <p:nvPr/>
          </p:nvGrpSpPr>
          <p:grpSpPr>
            <a:xfrm>
              <a:off x="1046939" y="3304539"/>
              <a:ext cx="319266" cy="286919"/>
              <a:chOff x="2708095" y="2906283"/>
              <a:chExt cx="357455" cy="321239"/>
            </a:xfrm>
            <a:grpFill/>
          </p:grpSpPr>
          <p:sp>
            <p:nvSpPr>
              <p:cNvPr id="206" name="Rectangle 147"/>
              <p:cNvSpPr/>
              <p:nvPr/>
            </p:nvSpPr>
            <p:spPr>
              <a:xfrm>
                <a:off x="2709377"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07" name="Rectangle 148"/>
              <p:cNvSpPr/>
              <p:nvPr/>
            </p:nvSpPr>
            <p:spPr>
              <a:xfrm>
                <a:off x="3010385"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08" name="Rectangle 149"/>
              <p:cNvSpPr/>
              <p:nvPr/>
            </p:nvSpPr>
            <p:spPr>
              <a:xfrm>
                <a:off x="2708095"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09" name="Rectangle 150"/>
              <p:cNvSpPr/>
              <p:nvPr/>
            </p:nvSpPr>
            <p:spPr>
              <a:xfrm>
                <a:off x="2859241"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10" name="Rectangle 151"/>
              <p:cNvSpPr/>
              <p:nvPr/>
            </p:nvSpPr>
            <p:spPr>
              <a:xfrm>
                <a:off x="2800754"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11" name="Rectangle 152"/>
              <p:cNvSpPr/>
              <p:nvPr/>
            </p:nvSpPr>
            <p:spPr>
              <a:xfrm>
                <a:off x="2870632"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12" name="Rectangle 153"/>
              <p:cNvSpPr/>
              <p:nvPr/>
            </p:nvSpPr>
            <p:spPr>
              <a:xfrm>
                <a:off x="2940510" y="2906283"/>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13" name="Rectangle 154"/>
              <p:cNvSpPr/>
              <p:nvPr/>
            </p:nvSpPr>
            <p:spPr>
              <a:xfrm>
                <a:off x="2708097"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14" name="Rectangle 155"/>
              <p:cNvSpPr/>
              <p:nvPr/>
            </p:nvSpPr>
            <p:spPr>
              <a:xfrm>
                <a:off x="3009105"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15" name="Rectangle 156"/>
              <p:cNvSpPr/>
              <p:nvPr/>
            </p:nvSpPr>
            <p:spPr>
              <a:xfrm>
                <a:off x="2799472"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16" name="Rectangle 157"/>
              <p:cNvSpPr/>
              <p:nvPr/>
            </p:nvSpPr>
            <p:spPr>
              <a:xfrm>
                <a:off x="2869351"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17" name="Rectangle 158"/>
              <p:cNvSpPr/>
              <p:nvPr/>
            </p:nvSpPr>
            <p:spPr>
              <a:xfrm>
                <a:off x="2939229"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18" name="Rectangle 159"/>
              <p:cNvSpPr/>
              <p:nvPr/>
            </p:nvSpPr>
            <p:spPr>
              <a:xfrm>
                <a:off x="2708097"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19" name="Rectangle 160"/>
              <p:cNvSpPr/>
              <p:nvPr/>
            </p:nvSpPr>
            <p:spPr>
              <a:xfrm>
                <a:off x="3009106"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20" name="Rectangle 161"/>
              <p:cNvSpPr/>
              <p:nvPr/>
            </p:nvSpPr>
            <p:spPr>
              <a:xfrm>
                <a:off x="2799473" y="3192889"/>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21" name="Rectangle 162"/>
              <p:cNvSpPr/>
              <p:nvPr/>
            </p:nvSpPr>
            <p:spPr>
              <a:xfrm>
                <a:off x="2869351" y="3192888"/>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22" name="Rectangle 163"/>
              <p:cNvSpPr/>
              <p:nvPr/>
            </p:nvSpPr>
            <p:spPr>
              <a:xfrm>
                <a:off x="2939229" y="3192887"/>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23" name="Rectangle 164"/>
              <p:cNvSpPr/>
              <p:nvPr/>
            </p:nvSpPr>
            <p:spPr>
              <a:xfrm>
                <a:off x="3010389" y="2977417"/>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24" name="Rectangle 173"/>
              <p:cNvSpPr/>
              <p:nvPr/>
            </p:nvSpPr>
            <p:spPr>
              <a:xfrm>
                <a:off x="2708099" y="3109090"/>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25" name="Rectangle 174"/>
              <p:cNvSpPr/>
              <p:nvPr/>
            </p:nvSpPr>
            <p:spPr>
              <a:xfrm>
                <a:off x="2859250" y="3109088"/>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sp>
            <p:nvSpPr>
              <p:cNvPr id="226" name="Rectangle 175"/>
              <p:cNvSpPr/>
              <p:nvPr/>
            </p:nvSpPr>
            <p:spPr>
              <a:xfrm>
                <a:off x="3010394" y="3109130"/>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latin typeface="MS PGothic" charset="-128"/>
                  <a:ea typeface="MS PGothic" charset="-128"/>
                  <a:cs typeface="MS PGothic" charset="-128"/>
                </a:endParaRPr>
              </a:p>
            </p:txBody>
          </p:sp>
        </p:grpSp>
      </p:grpSp>
      <p:grpSp>
        <p:nvGrpSpPr>
          <p:cNvPr id="248" name="図形グループ 247"/>
          <p:cNvGrpSpPr/>
          <p:nvPr/>
        </p:nvGrpSpPr>
        <p:grpSpPr>
          <a:xfrm>
            <a:off x="6698535" y="1852915"/>
            <a:ext cx="654538" cy="689036"/>
            <a:chOff x="5392613" y="1094154"/>
            <a:chExt cx="863632" cy="896823"/>
          </a:xfrm>
        </p:grpSpPr>
        <p:sp>
          <p:nvSpPr>
            <p:cNvPr id="249" name="Block Arc 131"/>
            <p:cNvSpPr/>
            <p:nvPr/>
          </p:nvSpPr>
          <p:spPr>
            <a:xfrm>
              <a:off x="5392615" y="1094154"/>
              <a:ext cx="863630" cy="896823"/>
            </a:xfrm>
            <a:prstGeom prst="blockArc">
              <a:avLst>
                <a:gd name="adj1" fmla="val 10800000"/>
                <a:gd name="adj2" fmla="val 21454085"/>
                <a:gd name="adj3" fmla="val 11481"/>
              </a:avLst>
            </a:prstGeom>
            <a:solidFill>
              <a:srgbClr val="408B39"/>
            </a:solidFill>
            <a:ln>
              <a:solidFill>
                <a:srgbClr val="408B3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latin typeface="MS PGothic" charset="-128"/>
                <a:ea typeface="MS PGothic" charset="-128"/>
                <a:cs typeface="MS PGothic" charset="-128"/>
              </a:endParaRPr>
            </a:p>
          </p:txBody>
        </p:sp>
        <p:sp>
          <p:nvSpPr>
            <p:cNvPr id="250" name="Block Arc 132"/>
            <p:cNvSpPr/>
            <p:nvPr/>
          </p:nvSpPr>
          <p:spPr>
            <a:xfrm rot="10800000">
              <a:off x="5392613" y="1101251"/>
              <a:ext cx="860389" cy="823286"/>
            </a:xfrm>
            <a:prstGeom prst="blockArc">
              <a:avLst>
                <a:gd name="adj1" fmla="val 10800000"/>
                <a:gd name="adj2" fmla="val 21454085"/>
                <a:gd name="adj3" fmla="val 11481"/>
              </a:avLst>
            </a:prstGeom>
            <a:solidFill>
              <a:srgbClr val="408B39"/>
            </a:solid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latin typeface="MS PGothic" charset="-128"/>
                <a:ea typeface="MS PGothic" charset="-128"/>
                <a:cs typeface="MS PGothic" charset="-128"/>
              </a:endParaRPr>
            </a:p>
          </p:txBody>
        </p:sp>
      </p:grpSp>
      <p:grpSp>
        <p:nvGrpSpPr>
          <p:cNvPr id="251" name="図形グループ 250"/>
          <p:cNvGrpSpPr/>
          <p:nvPr/>
        </p:nvGrpSpPr>
        <p:grpSpPr>
          <a:xfrm>
            <a:off x="7594571" y="1851729"/>
            <a:ext cx="654538" cy="689036"/>
            <a:chOff x="5392613" y="1094154"/>
            <a:chExt cx="863632" cy="896823"/>
          </a:xfrm>
        </p:grpSpPr>
        <p:sp>
          <p:nvSpPr>
            <p:cNvPr id="252" name="Block Arc 131"/>
            <p:cNvSpPr/>
            <p:nvPr/>
          </p:nvSpPr>
          <p:spPr>
            <a:xfrm>
              <a:off x="5392615" y="1094154"/>
              <a:ext cx="863630" cy="896823"/>
            </a:xfrm>
            <a:prstGeom prst="blockArc">
              <a:avLst>
                <a:gd name="adj1" fmla="val 10800000"/>
                <a:gd name="adj2" fmla="val 21454085"/>
                <a:gd name="adj3" fmla="val 11481"/>
              </a:avLst>
            </a:prstGeom>
            <a:solidFill>
              <a:srgbClr val="1C8AB1"/>
            </a:solidFill>
            <a:ln>
              <a:solidFill>
                <a:srgbClr val="1C8A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latin typeface="MS PGothic" charset="-128"/>
                <a:ea typeface="MS PGothic" charset="-128"/>
                <a:cs typeface="MS PGothic" charset="-128"/>
              </a:endParaRPr>
            </a:p>
          </p:txBody>
        </p:sp>
        <p:sp>
          <p:nvSpPr>
            <p:cNvPr id="253" name="Block Arc 132"/>
            <p:cNvSpPr/>
            <p:nvPr/>
          </p:nvSpPr>
          <p:spPr>
            <a:xfrm rot="10800000">
              <a:off x="5392613" y="1101251"/>
              <a:ext cx="860389" cy="823286"/>
            </a:xfrm>
            <a:prstGeom prst="blockArc">
              <a:avLst>
                <a:gd name="adj1" fmla="val 10800000"/>
                <a:gd name="adj2" fmla="val 21454085"/>
                <a:gd name="adj3" fmla="val 11481"/>
              </a:avLst>
            </a:prstGeom>
            <a:solidFill>
              <a:srgbClr val="1C8AB1"/>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latin typeface="MS PGothic" charset="-128"/>
                <a:ea typeface="MS PGothic" charset="-128"/>
                <a:cs typeface="MS PGothic" charset="-128"/>
              </a:endParaRPr>
            </a:p>
          </p:txBody>
        </p:sp>
      </p:grpSp>
      <p:grpSp>
        <p:nvGrpSpPr>
          <p:cNvPr id="259" name="Group 115"/>
          <p:cNvGrpSpPr>
            <a:grpSpLocks noChangeAspect="1"/>
          </p:cNvGrpSpPr>
          <p:nvPr/>
        </p:nvGrpSpPr>
        <p:grpSpPr>
          <a:xfrm>
            <a:off x="6914363" y="2019411"/>
            <a:ext cx="231250" cy="305543"/>
            <a:chOff x="3346450" y="2720976"/>
            <a:chExt cx="447675" cy="563563"/>
          </a:xfrm>
          <a:solidFill>
            <a:schemeClr val="accent4">
              <a:lumMod val="75000"/>
            </a:schemeClr>
          </a:solidFill>
        </p:grpSpPr>
        <p:sp>
          <p:nvSpPr>
            <p:cNvPr id="260" name="Freeform 14"/>
            <p:cNvSpPr>
              <a:spLocks/>
            </p:cNvSpPr>
            <p:nvPr/>
          </p:nvSpPr>
          <p:spPr bwMode="auto">
            <a:xfrm>
              <a:off x="3379788" y="2876551"/>
              <a:ext cx="285750" cy="354013"/>
            </a:xfrm>
            <a:custGeom>
              <a:avLst/>
              <a:gdLst>
                <a:gd name="T0" fmla="*/ 1072 w 1085"/>
                <a:gd name="T1" fmla="*/ 267 h 1335"/>
                <a:gd name="T2" fmla="*/ 1019 w 1085"/>
                <a:gd name="T3" fmla="*/ 134 h 1335"/>
                <a:gd name="T4" fmla="*/ 932 w 1085"/>
                <a:gd name="T5" fmla="*/ 44 h 1335"/>
                <a:gd name="T6" fmla="*/ 840 w 1085"/>
                <a:gd name="T7" fmla="*/ 7 h 1335"/>
                <a:gd name="T8" fmla="*/ 725 w 1085"/>
                <a:gd name="T9" fmla="*/ 4 h 1335"/>
                <a:gd name="T10" fmla="*/ 629 w 1085"/>
                <a:gd name="T11" fmla="*/ 41 h 1335"/>
                <a:gd name="T12" fmla="*/ 547 w 1085"/>
                <a:gd name="T13" fmla="*/ 114 h 1335"/>
                <a:gd name="T14" fmla="*/ 462 w 1085"/>
                <a:gd name="T15" fmla="*/ 238 h 1335"/>
                <a:gd name="T16" fmla="*/ 328 w 1085"/>
                <a:gd name="T17" fmla="*/ 510 h 1335"/>
                <a:gd name="T18" fmla="*/ 212 w 1085"/>
                <a:gd name="T19" fmla="*/ 743 h 1335"/>
                <a:gd name="T20" fmla="*/ 45 w 1085"/>
                <a:gd name="T21" fmla="*/ 958 h 1335"/>
                <a:gd name="T22" fmla="*/ 51 w 1085"/>
                <a:gd name="T23" fmla="*/ 1101 h 1335"/>
                <a:gd name="T24" fmla="*/ 215 w 1085"/>
                <a:gd name="T25" fmla="*/ 966 h 1335"/>
                <a:gd name="T26" fmla="*/ 362 w 1085"/>
                <a:gd name="T27" fmla="*/ 752 h 1335"/>
                <a:gd name="T28" fmla="*/ 449 w 1085"/>
                <a:gd name="T29" fmla="*/ 565 h 1335"/>
                <a:gd name="T30" fmla="*/ 592 w 1085"/>
                <a:gd name="T31" fmla="*/ 281 h 1335"/>
                <a:gd name="T32" fmla="*/ 667 w 1085"/>
                <a:gd name="T33" fmla="*/ 183 h 1335"/>
                <a:gd name="T34" fmla="*/ 724 w 1085"/>
                <a:gd name="T35" fmla="*/ 145 h 1335"/>
                <a:gd name="T36" fmla="*/ 787 w 1085"/>
                <a:gd name="T37" fmla="*/ 135 h 1335"/>
                <a:gd name="T38" fmla="*/ 842 w 1085"/>
                <a:gd name="T39" fmla="*/ 147 h 1335"/>
                <a:gd name="T40" fmla="*/ 897 w 1085"/>
                <a:gd name="T41" fmla="*/ 191 h 1335"/>
                <a:gd name="T42" fmla="*/ 935 w 1085"/>
                <a:gd name="T43" fmla="*/ 268 h 1335"/>
                <a:gd name="T44" fmla="*/ 951 w 1085"/>
                <a:gd name="T45" fmla="*/ 371 h 1335"/>
                <a:gd name="T46" fmla="*/ 949 w 1085"/>
                <a:gd name="T47" fmla="*/ 458 h 1335"/>
                <a:gd name="T48" fmla="*/ 928 w 1085"/>
                <a:gd name="T49" fmla="*/ 568 h 1335"/>
                <a:gd name="T50" fmla="*/ 886 w 1085"/>
                <a:gd name="T51" fmla="*/ 678 h 1335"/>
                <a:gd name="T52" fmla="*/ 825 w 1085"/>
                <a:gd name="T53" fmla="*/ 781 h 1335"/>
                <a:gd name="T54" fmla="*/ 744 w 1085"/>
                <a:gd name="T55" fmla="*/ 874 h 1335"/>
                <a:gd name="T56" fmla="*/ 643 w 1085"/>
                <a:gd name="T57" fmla="*/ 951 h 1335"/>
                <a:gd name="T58" fmla="*/ 623 w 1085"/>
                <a:gd name="T59" fmla="*/ 919 h 1335"/>
                <a:gd name="T60" fmla="*/ 749 w 1085"/>
                <a:gd name="T61" fmla="*/ 731 h 1335"/>
                <a:gd name="T62" fmla="*/ 820 w 1085"/>
                <a:gd name="T63" fmla="*/ 569 h 1335"/>
                <a:gd name="T64" fmla="*/ 847 w 1085"/>
                <a:gd name="T65" fmla="*/ 441 h 1335"/>
                <a:gd name="T66" fmla="*/ 843 w 1085"/>
                <a:gd name="T67" fmla="*/ 359 h 1335"/>
                <a:gd name="T68" fmla="*/ 807 w 1085"/>
                <a:gd name="T69" fmla="*/ 312 h 1335"/>
                <a:gd name="T70" fmla="*/ 747 w 1085"/>
                <a:gd name="T71" fmla="*/ 306 h 1335"/>
                <a:gd name="T72" fmla="*/ 684 w 1085"/>
                <a:gd name="T73" fmla="*/ 342 h 1335"/>
                <a:gd name="T74" fmla="*/ 644 w 1085"/>
                <a:gd name="T75" fmla="*/ 401 h 1335"/>
                <a:gd name="T76" fmla="*/ 599 w 1085"/>
                <a:gd name="T77" fmla="*/ 553 h 1335"/>
                <a:gd name="T78" fmla="*/ 500 w 1085"/>
                <a:gd name="T79" fmla="*/ 814 h 1335"/>
                <a:gd name="T80" fmla="*/ 415 w 1085"/>
                <a:gd name="T81" fmla="*/ 958 h 1335"/>
                <a:gd name="T82" fmla="*/ 321 w 1085"/>
                <a:gd name="T83" fmla="*/ 1074 h 1335"/>
                <a:gd name="T84" fmla="*/ 203 w 1085"/>
                <a:gd name="T85" fmla="*/ 1190 h 1335"/>
                <a:gd name="T86" fmla="*/ 194 w 1085"/>
                <a:gd name="T87" fmla="*/ 1288 h 1335"/>
                <a:gd name="T88" fmla="*/ 339 w 1085"/>
                <a:gd name="T89" fmla="*/ 1267 h 1335"/>
                <a:gd name="T90" fmla="*/ 554 w 1085"/>
                <a:gd name="T91" fmla="*/ 1142 h 1335"/>
                <a:gd name="T92" fmla="*/ 686 w 1085"/>
                <a:gd name="T93" fmla="*/ 1082 h 1335"/>
                <a:gd name="T94" fmla="*/ 821 w 1085"/>
                <a:gd name="T95" fmla="*/ 988 h 1335"/>
                <a:gd name="T96" fmla="*/ 927 w 1085"/>
                <a:gd name="T97" fmla="*/ 873 h 1335"/>
                <a:gd name="T98" fmla="*/ 1004 w 1085"/>
                <a:gd name="T99" fmla="*/ 744 h 1335"/>
                <a:gd name="T100" fmla="*/ 1055 w 1085"/>
                <a:gd name="T101" fmla="*/ 607 h 1335"/>
                <a:gd name="T102" fmla="*/ 1081 w 1085"/>
                <a:gd name="T103" fmla="*/ 471 h 1335"/>
                <a:gd name="T104" fmla="*/ 1085 w 1085"/>
                <a:gd name="T105" fmla="*/ 366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5" h="1335">
                  <a:moveTo>
                    <a:pt x="1085" y="366"/>
                  </a:moveTo>
                  <a:lnTo>
                    <a:pt x="1085" y="366"/>
                  </a:lnTo>
                  <a:lnTo>
                    <a:pt x="1082" y="332"/>
                  </a:lnTo>
                  <a:lnTo>
                    <a:pt x="1078" y="299"/>
                  </a:lnTo>
                  <a:lnTo>
                    <a:pt x="1072" y="267"/>
                  </a:lnTo>
                  <a:lnTo>
                    <a:pt x="1065" y="238"/>
                  </a:lnTo>
                  <a:lnTo>
                    <a:pt x="1055" y="210"/>
                  </a:lnTo>
                  <a:lnTo>
                    <a:pt x="1045" y="183"/>
                  </a:lnTo>
                  <a:lnTo>
                    <a:pt x="1033" y="157"/>
                  </a:lnTo>
                  <a:lnTo>
                    <a:pt x="1019" y="134"/>
                  </a:lnTo>
                  <a:lnTo>
                    <a:pt x="1005" y="112"/>
                  </a:lnTo>
                  <a:lnTo>
                    <a:pt x="989" y="92"/>
                  </a:lnTo>
                  <a:lnTo>
                    <a:pt x="971" y="74"/>
                  </a:lnTo>
                  <a:lnTo>
                    <a:pt x="952" y="58"/>
                  </a:lnTo>
                  <a:lnTo>
                    <a:pt x="932" y="44"/>
                  </a:lnTo>
                  <a:lnTo>
                    <a:pt x="911" y="32"/>
                  </a:lnTo>
                  <a:lnTo>
                    <a:pt x="888" y="21"/>
                  </a:lnTo>
                  <a:lnTo>
                    <a:pt x="864" y="14"/>
                  </a:lnTo>
                  <a:lnTo>
                    <a:pt x="864" y="14"/>
                  </a:lnTo>
                  <a:lnTo>
                    <a:pt x="840" y="7"/>
                  </a:lnTo>
                  <a:lnTo>
                    <a:pt x="815" y="4"/>
                  </a:lnTo>
                  <a:lnTo>
                    <a:pt x="791" y="1"/>
                  </a:lnTo>
                  <a:lnTo>
                    <a:pt x="768" y="0"/>
                  </a:lnTo>
                  <a:lnTo>
                    <a:pt x="746" y="1"/>
                  </a:lnTo>
                  <a:lnTo>
                    <a:pt x="725" y="4"/>
                  </a:lnTo>
                  <a:lnTo>
                    <a:pt x="705" y="9"/>
                  </a:lnTo>
                  <a:lnTo>
                    <a:pt x="685" y="14"/>
                  </a:lnTo>
                  <a:lnTo>
                    <a:pt x="665" y="21"/>
                  </a:lnTo>
                  <a:lnTo>
                    <a:pt x="648" y="31"/>
                  </a:lnTo>
                  <a:lnTo>
                    <a:pt x="629" y="41"/>
                  </a:lnTo>
                  <a:lnTo>
                    <a:pt x="613" y="53"/>
                  </a:lnTo>
                  <a:lnTo>
                    <a:pt x="595" y="66"/>
                  </a:lnTo>
                  <a:lnTo>
                    <a:pt x="579" y="81"/>
                  </a:lnTo>
                  <a:lnTo>
                    <a:pt x="564" y="96"/>
                  </a:lnTo>
                  <a:lnTo>
                    <a:pt x="547" y="114"/>
                  </a:lnTo>
                  <a:lnTo>
                    <a:pt x="533" y="131"/>
                  </a:lnTo>
                  <a:lnTo>
                    <a:pt x="518" y="150"/>
                  </a:lnTo>
                  <a:lnTo>
                    <a:pt x="504" y="171"/>
                  </a:lnTo>
                  <a:lnTo>
                    <a:pt x="490" y="192"/>
                  </a:lnTo>
                  <a:lnTo>
                    <a:pt x="462" y="238"/>
                  </a:lnTo>
                  <a:lnTo>
                    <a:pt x="435" y="287"/>
                  </a:lnTo>
                  <a:lnTo>
                    <a:pt x="408" y="339"/>
                  </a:lnTo>
                  <a:lnTo>
                    <a:pt x="382" y="394"/>
                  </a:lnTo>
                  <a:lnTo>
                    <a:pt x="328" y="510"/>
                  </a:lnTo>
                  <a:lnTo>
                    <a:pt x="328" y="510"/>
                  </a:lnTo>
                  <a:lnTo>
                    <a:pt x="292" y="589"/>
                  </a:lnTo>
                  <a:lnTo>
                    <a:pt x="252" y="674"/>
                  </a:lnTo>
                  <a:lnTo>
                    <a:pt x="252" y="674"/>
                  </a:lnTo>
                  <a:lnTo>
                    <a:pt x="235" y="706"/>
                  </a:lnTo>
                  <a:lnTo>
                    <a:pt x="212" y="743"/>
                  </a:lnTo>
                  <a:lnTo>
                    <a:pt x="187" y="782"/>
                  </a:lnTo>
                  <a:lnTo>
                    <a:pt x="157" y="823"/>
                  </a:lnTo>
                  <a:lnTo>
                    <a:pt x="123" y="867"/>
                  </a:lnTo>
                  <a:lnTo>
                    <a:pt x="86" y="911"/>
                  </a:lnTo>
                  <a:lnTo>
                    <a:pt x="45" y="958"/>
                  </a:lnTo>
                  <a:lnTo>
                    <a:pt x="0" y="1006"/>
                  </a:lnTo>
                  <a:lnTo>
                    <a:pt x="0" y="1006"/>
                  </a:lnTo>
                  <a:lnTo>
                    <a:pt x="17" y="1039"/>
                  </a:lnTo>
                  <a:lnTo>
                    <a:pt x="33" y="1069"/>
                  </a:lnTo>
                  <a:lnTo>
                    <a:pt x="51" y="1101"/>
                  </a:lnTo>
                  <a:lnTo>
                    <a:pt x="68" y="1130"/>
                  </a:lnTo>
                  <a:lnTo>
                    <a:pt x="68" y="1130"/>
                  </a:lnTo>
                  <a:lnTo>
                    <a:pt x="121" y="1074"/>
                  </a:lnTo>
                  <a:lnTo>
                    <a:pt x="170" y="1019"/>
                  </a:lnTo>
                  <a:lnTo>
                    <a:pt x="215" y="966"/>
                  </a:lnTo>
                  <a:lnTo>
                    <a:pt x="256" y="915"/>
                  </a:lnTo>
                  <a:lnTo>
                    <a:pt x="291" y="866"/>
                  </a:lnTo>
                  <a:lnTo>
                    <a:pt x="324" y="818"/>
                  </a:lnTo>
                  <a:lnTo>
                    <a:pt x="350" y="773"/>
                  </a:lnTo>
                  <a:lnTo>
                    <a:pt x="362" y="752"/>
                  </a:lnTo>
                  <a:lnTo>
                    <a:pt x="373" y="731"/>
                  </a:lnTo>
                  <a:lnTo>
                    <a:pt x="373" y="731"/>
                  </a:lnTo>
                  <a:lnTo>
                    <a:pt x="412" y="647"/>
                  </a:lnTo>
                  <a:lnTo>
                    <a:pt x="449" y="565"/>
                  </a:lnTo>
                  <a:lnTo>
                    <a:pt x="449" y="565"/>
                  </a:lnTo>
                  <a:lnTo>
                    <a:pt x="500" y="455"/>
                  </a:lnTo>
                  <a:lnTo>
                    <a:pt x="525" y="405"/>
                  </a:lnTo>
                  <a:lnTo>
                    <a:pt x="547" y="360"/>
                  </a:lnTo>
                  <a:lnTo>
                    <a:pt x="569" y="319"/>
                  </a:lnTo>
                  <a:lnTo>
                    <a:pt x="592" y="281"/>
                  </a:lnTo>
                  <a:lnTo>
                    <a:pt x="613" y="247"/>
                  </a:lnTo>
                  <a:lnTo>
                    <a:pt x="634" y="219"/>
                  </a:lnTo>
                  <a:lnTo>
                    <a:pt x="644" y="206"/>
                  </a:lnTo>
                  <a:lnTo>
                    <a:pt x="656" y="195"/>
                  </a:lnTo>
                  <a:lnTo>
                    <a:pt x="667" y="183"/>
                  </a:lnTo>
                  <a:lnTo>
                    <a:pt x="677" y="174"/>
                  </a:lnTo>
                  <a:lnTo>
                    <a:pt x="689" y="165"/>
                  </a:lnTo>
                  <a:lnTo>
                    <a:pt x="701" y="157"/>
                  </a:lnTo>
                  <a:lnTo>
                    <a:pt x="711" y="151"/>
                  </a:lnTo>
                  <a:lnTo>
                    <a:pt x="724" y="145"/>
                  </a:lnTo>
                  <a:lnTo>
                    <a:pt x="736" y="142"/>
                  </a:lnTo>
                  <a:lnTo>
                    <a:pt x="747" y="138"/>
                  </a:lnTo>
                  <a:lnTo>
                    <a:pt x="760" y="136"/>
                  </a:lnTo>
                  <a:lnTo>
                    <a:pt x="773" y="135"/>
                  </a:lnTo>
                  <a:lnTo>
                    <a:pt x="787" y="135"/>
                  </a:lnTo>
                  <a:lnTo>
                    <a:pt x="800" y="136"/>
                  </a:lnTo>
                  <a:lnTo>
                    <a:pt x="814" y="138"/>
                  </a:lnTo>
                  <a:lnTo>
                    <a:pt x="829" y="142"/>
                  </a:lnTo>
                  <a:lnTo>
                    <a:pt x="829" y="142"/>
                  </a:lnTo>
                  <a:lnTo>
                    <a:pt x="842" y="147"/>
                  </a:lnTo>
                  <a:lnTo>
                    <a:pt x="854" y="153"/>
                  </a:lnTo>
                  <a:lnTo>
                    <a:pt x="866" y="161"/>
                  </a:lnTo>
                  <a:lnTo>
                    <a:pt x="877" y="169"/>
                  </a:lnTo>
                  <a:lnTo>
                    <a:pt x="887" y="179"/>
                  </a:lnTo>
                  <a:lnTo>
                    <a:pt x="897" y="191"/>
                  </a:lnTo>
                  <a:lnTo>
                    <a:pt x="905" y="204"/>
                  </a:lnTo>
                  <a:lnTo>
                    <a:pt x="914" y="218"/>
                  </a:lnTo>
                  <a:lnTo>
                    <a:pt x="922" y="234"/>
                  </a:lnTo>
                  <a:lnTo>
                    <a:pt x="929" y="251"/>
                  </a:lnTo>
                  <a:lnTo>
                    <a:pt x="935" y="268"/>
                  </a:lnTo>
                  <a:lnTo>
                    <a:pt x="939" y="287"/>
                  </a:lnTo>
                  <a:lnTo>
                    <a:pt x="944" y="307"/>
                  </a:lnTo>
                  <a:lnTo>
                    <a:pt x="946" y="328"/>
                  </a:lnTo>
                  <a:lnTo>
                    <a:pt x="950" y="349"/>
                  </a:lnTo>
                  <a:lnTo>
                    <a:pt x="951" y="371"/>
                  </a:lnTo>
                  <a:lnTo>
                    <a:pt x="951" y="371"/>
                  </a:lnTo>
                  <a:lnTo>
                    <a:pt x="951" y="393"/>
                  </a:lnTo>
                  <a:lnTo>
                    <a:pt x="951" y="415"/>
                  </a:lnTo>
                  <a:lnTo>
                    <a:pt x="950" y="436"/>
                  </a:lnTo>
                  <a:lnTo>
                    <a:pt x="949" y="458"/>
                  </a:lnTo>
                  <a:lnTo>
                    <a:pt x="946" y="480"/>
                  </a:lnTo>
                  <a:lnTo>
                    <a:pt x="943" y="501"/>
                  </a:lnTo>
                  <a:lnTo>
                    <a:pt x="938" y="524"/>
                  </a:lnTo>
                  <a:lnTo>
                    <a:pt x="934" y="546"/>
                  </a:lnTo>
                  <a:lnTo>
                    <a:pt x="928" y="568"/>
                  </a:lnTo>
                  <a:lnTo>
                    <a:pt x="921" y="590"/>
                  </a:lnTo>
                  <a:lnTo>
                    <a:pt x="914" y="613"/>
                  </a:lnTo>
                  <a:lnTo>
                    <a:pt x="904" y="635"/>
                  </a:lnTo>
                  <a:lnTo>
                    <a:pt x="896" y="656"/>
                  </a:lnTo>
                  <a:lnTo>
                    <a:pt x="886" y="678"/>
                  </a:lnTo>
                  <a:lnTo>
                    <a:pt x="875" y="699"/>
                  </a:lnTo>
                  <a:lnTo>
                    <a:pt x="863" y="720"/>
                  </a:lnTo>
                  <a:lnTo>
                    <a:pt x="852" y="741"/>
                  </a:lnTo>
                  <a:lnTo>
                    <a:pt x="839" y="761"/>
                  </a:lnTo>
                  <a:lnTo>
                    <a:pt x="825" y="781"/>
                  </a:lnTo>
                  <a:lnTo>
                    <a:pt x="809" y="801"/>
                  </a:lnTo>
                  <a:lnTo>
                    <a:pt x="794" y="820"/>
                  </a:lnTo>
                  <a:lnTo>
                    <a:pt x="778" y="839"/>
                  </a:lnTo>
                  <a:lnTo>
                    <a:pt x="761" y="857"/>
                  </a:lnTo>
                  <a:lnTo>
                    <a:pt x="744" y="874"/>
                  </a:lnTo>
                  <a:lnTo>
                    <a:pt x="725" y="891"/>
                  </a:lnTo>
                  <a:lnTo>
                    <a:pt x="705" y="908"/>
                  </a:lnTo>
                  <a:lnTo>
                    <a:pt x="685" y="923"/>
                  </a:lnTo>
                  <a:lnTo>
                    <a:pt x="664" y="937"/>
                  </a:lnTo>
                  <a:lnTo>
                    <a:pt x="643" y="951"/>
                  </a:lnTo>
                  <a:lnTo>
                    <a:pt x="620" y="964"/>
                  </a:lnTo>
                  <a:lnTo>
                    <a:pt x="596" y="977"/>
                  </a:lnTo>
                  <a:lnTo>
                    <a:pt x="573" y="987"/>
                  </a:lnTo>
                  <a:lnTo>
                    <a:pt x="573" y="987"/>
                  </a:lnTo>
                  <a:lnTo>
                    <a:pt x="623" y="919"/>
                  </a:lnTo>
                  <a:lnTo>
                    <a:pt x="670" y="855"/>
                  </a:lnTo>
                  <a:lnTo>
                    <a:pt x="691" y="823"/>
                  </a:lnTo>
                  <a:lnTo>
                    <a:pt x="712" y="793"/>
                  </a:lnTo>
                  <a:lnTo>
                    <a:pt x="731" y="763"/>
                  </a:lnTo>
                  <a:lnTo>
                    <a:pt x="749" y="731"/>
                  </a:lnTo>
                  <a:lnTo>
                    <a:pt x="766" y="700"/>
                  </a:lnTo>
                  <a:lnTo>
                    <a:pt x="781" y="669"/>
                  </a:lnTo>
                  <a:lnTo>
                    <a:pt x="795" y="636"/>
                  </a:lnTo>
                  <a:lnTo>
                    <a:pt x="808" y="603"/>
                  </a:lnTo>
                  <a:lnTo>
                    <a:pt x="820" y="569"/>
                  </a:lnTo>
                  <a:lnTo>
                    <a:pt x="829" y="533"/>
                  </a:lnTo>
                  <a:lnTo>
                    <a:pt x="838" y="497"/>
                  </a:lnTo>
                  <a:lnTo>
                    <a:pt x="845" y="457"/>
                  </a:lnTo>
                  <a:lnTo>
                    <a:pt x="845" y="457"/>
                  </a:lnTo>
                  <a:lnTo>
                    <a:pt x="847" y="441"/>
                  </a:lnTo>
                  <a:lnTo>
                    <a:pt x="849" y="419"/>
                  </a:lnTo>
                  <a:lnTo>
                    <a:pt x="849" y="396"/>
                  </a:lnTo>
                  <a:lnTo>
                    <a:pt x="848" y="383"/>
                  </a:lnTo>
                  <a:lnTo>
                    <a:pt x="847" y="371"/>
                  </a:lnTo>
                  <a:lnTo>
                    <a:pt x="843" y="359"/>
                  </a:lnTo>
                  <a:lnTo>
                    <a:pt x="840" y="348"/>
                  </a:lnTo>
                  <a:lnTo>
                    <a:pt x="834" y="338"/>
                  </a:lnTo>
                  <a:lnTo>
                    <a:pt x="827" y="327"/>
                  </a:lnTo>
                  <a:lnTo>
                    <a:pt x="818" y="319"/>
                  </a:lnTo>
                  <a:lnTo>
                    <a:pt x="807" y="312"/>
                  </a:lnTo>
                  <a:lnTo>
                    <a:pt x="794" y="307"/>
                  </a:lnTo>
                  <a:lnTo>
                    <a:pt x="779" y="305"/>
                  </a:lnTo>
                  <a:lnTo>
                    <a:pt x="779" y="305"/>
                  </a:lnTo>
                  <a:lnTo>
                    <a:pt x="763" y="304"/>
                  </a:lnTo>
                  <a:lnTo>
                    <a:pt x="747" y="306"/>
                  </a:lnTo>
                  <a:lnTo>
                    <a:pt x="733" y="309"/>
                  </a:lnTo>
                  <a:lnTo>
                    <a:pt x="719" y="315"/>
                  </a:lnTo>
                  <a:lnTo>
                    <a:pt x="708" y="323"/>
                  </a:lnTo>
                  <a:lnTo>
                    <a:pt x="696" y="333"/>
                  </a:lnTo>
                  <a:lnTo>
                    <a:pt x="684" y="342"/>
                  </a:lnTo>
                  <a:lnTo>
                    <a:pt x="675" y="354"/>
                  </a:lnTo>
                  <a:lnTo>
                    <a:pt x="665" y="366"/>
                  </a:lnTo>
                  <a:lnTo>
                    <a:pt x="658" y="377"/>
                  </a:lnTo>
                  <a:lnTo>
                    <a:pt x="650" y="389"/>
                  </a:lnTo>
                  <a:lnTo>
                    <a:pt x="644" y="401"/>
                  </a:lnTo>
                  <a:lnTo>
                    <a:pt x="635" y="422"/>
                  </a:lnTo>
                  <a:lnTo>
                    <a:pt x="630" y="438"/>
                  </a:lnTo>
                  <a:lnTo>
                    <a:pt x="630" y="438"/>
                  </a:lnTo>
                  <a:lnTo>
                    <a:pt x="615" y="497"/>
                  </a:lnTo>
                  <a:lnTo>
                    <a:pt x="599" y="553"/>
                  </a:lnTo>
                  <a:lnTo>
                    <a:pt x="582" y="608"/>
                  </a:lnTo>
                  <a:lnTo>
                    <a:pt x="564" y="662"/>
                  </a:lnTo>
                  <a:lnTo>
                    <a:pt x="545" y="713"/>
                  </a:lnTo>
                  <a:lnTo>
                    <a:pt x="524" y="764"/>
                  </a:lnTo>
                  <a:lnTo>
                    <a:pt x="500" y="814"/>
                  </a:lnTo>
                  <a:lnTo>
                    <a:pt x="475" y="862"/>
                  </a:lnTo>
                  <a:lnTo>
                    <a:pt x="461" y="887"/>
                  </a:lnTo>
                  <a:lnTo>
                    <a:pt x="446" y="910"/>
                  </a:lnTo>
                  <a:lnTo>
                    <a:pt x="431" y="933"/>
                  </a:lnTo>
                  <a:lnTo>
                    <a:pt x="415" y="958"/>
                  </a:lnTo>
                  <a:lnTo>
                    <a:pt x="398" y="981"/>
                  </a:lnTo>
                  <a:lnTo>
                    <a:pt x="381" y="1005"/>
                  </a:lnTo>
                  <a:lnTo>
                    <a:pt x="362" y="1027"/>
                  </a:lnTo>
                  <a:lnTo>
                    <a:pt x="342" y="1051"/>
                  </a:lnTo>
                  <a:lnTo>
                    <a:pt x="321" y="1074"/>
                  </a:lnTo>
                  <a:lnTo>
                    <a:pt x="300" y="1097"/>
                  </a:lnTo>
                  <a:lnTo>
                    <a:pt x="278" y="1121"/>
                  </a:lnTo>
                  <a:lnTo>
                    <a:pt x="253" y="1143"/>
                  </a:lnTo>
                  <a:lnTo>
                    <a:pt x="229" y="1166"/>
                  </a:lnTo>
                  <a:lnTo>
                    <a:pt x="203" y="1190"/>
                  </a:lnTo>
                  <a:lnTo>
                    <a:pt x="176" y="1213"/>
                  </a:lnTo>
                  <a:lnTo>
                    <a:pt x="147" y="1237"/>
                  </a:lnTo>
                  <a:lnTo>
                    <a:pt x="147" y="1237"/>
                  </a:lnTo>
                  <a:lnTo>
                    <a:pt x="170" y="1262"/>
                  </a:lnTo>
                  <a:lnTo>
                    <a:pt x="194" y="1288"/>
                  </a:lnTo>
                  <a:lnTo>
                    <a:pt x="218" y="1312"/>
                  </a:lnTo>
                  <a:lnTo>
                    <a:pt x="243" y="1335"/>
                  </a:lnTo>
                  <a:lnTo>
                    <a:pt x="243" y="1335"/>
                  </a:lnTo>
                  <a:lnTo>
                    <a:pt x="292" y="1300"/>
                  </a:lnTo>
                  <a:lnTo>
                    <a:pt x="339" y="1267"/>
                  </a:lnTo>
                  <a:lnTo>
                    <a:pt x="386" y="1237"/>
                  </a:lnTo>
                  <a:lnTo>
                    <a:pt x="430" y="1209"/>
                  </a:lnTo>
                  <a:lnTo>
                    <a:pt x="473" y="1183"/>
                  </a:lnTo>
                  <a:lnTo>
                    <a:pt x="514" y="1161"/>
                  </a:lnTo>
                  <a:lnTo>
                    <a:pt x="554" y="1142"/>
                  </a:lnTo>
                  <a:lnTo>
                    <a:pt x="592" y="1125"/>
                  </a:lnTo>
                  <a:lnTo>
                    <a:pt x="592" y="1125"/>
                  </a:lnTo>
                  <a:lnTo>
                    <a:pt x="624" y="1113"/>
                  </a:lnTo>
                  <a:lnTo>
                    <a:pt x="656" y="1099"/>
                  </a:lnTo>
                  <a:lnTo>
                    <a:pt x="686" y="1082"/>
                  </a:lnTo>
                  <a:lnTo>
                    <a:pt x="716" y="1066"/>
                  </a:lnTo>
                  <a:lnTo>
                    <a:pt x="744" y="1047"/>
                  </a:lnTo>
                  <a:lnTo>
                    <a:pt x="771" y="1028"/>
                  </a:lnTo>
                  <a:lnTo>
                    <a:pt x="797" y="1008"/>
                  </a:lnTo>
                  <a:lnTo>
                    <a:pt x="821" y="988"/>
                  </a:lnTo>
                  <a:lnTo>
                    <a:pt x="845" y="966"/>
                  </a:lnTo>
                  <a:lnTo>
                    <a:pt x="867" y="944"/>
                  </a:lnTo>
                  <a:lnTo>
                    <a:pt x="888" y="921"/>
                  </a:lnTo>
                  <a:lnTo>
                    <a:pt x="908" y="897"/>
                  </a:lnTo>
                  <a:lnTo>
                    <a:pt x="927" y="873"/>
                  </a:lnTo>
                  <a:lnTo>
                    <a:pt x="944" y="848"/>
                  </a:lnTo>
                  <a:lnTo>
                    <a:pt x="960" y="822"/>
                  </a:lnTo>
                  <a:lnTo>
                    <a:pt x="977" y="796"/>
                  </a:lnTo>
                  <a:lnTo>
                    <a:pt x="991" y="771"/>
                  </a:lnTo>
                  <a:lnTo>
                    <a:pt x="1004" y="744"/>
                  </a:lnTo>
                  <a:lnTo>
                    <a:pt x="1017" y="717"/>
                  </a:lnTo>
                  <a:lnTo>
                    <a:pt x="1028" y="690"/>
                  </a:lnTo>
                  <a:lnTo>
                    <a:pt x="1038" y="662"/>
                  </a:lnTo>
                  <a:lnTo>
                    <a:pt x="1047" y="635"/>
                  </a:lnTo>
                  <a:lnTo>
                    <a:pt x="1055" y="607"/>
                  </a:lnTo>
                  <a:lnTo>
                    <a:pt x="1062" y="580"/>
                  </a:lnTo>
                  <a:lnTo>
                    <a:pt x="1069" y="552"/>
                  </a:lnTo>
                  <a:lnTo>
                    <a:pt x="1074" y="525"/>
                  </a:lnTo>
                  <a:lnTo>
                    <a:pt x="1078" y="498"/>
                  </a:lnTo>
                  <a:lnTo>
                    <a:pt x="1081" y="471"/>
                  </a:lnTo>
                  <a:lnTo>
                    <a:pt x="1083" y="444"/>
                  </a:lnTo>
                  <a:lnTo>
                    <a:pt x="1085" y="417"/>
                  </a:lnTo>
                  <a:lnTo>
                    <a:pt x="1085" y="391"/>
                  </a:lnTo>
                  <a:lnTo>
                    <a:pt x="1085" y="366"/>
                  </a:lnTo>
                  <a:lnTo>
                    <a:pt x="1085" y="3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1200">
                <a:solidFill>
                  <a:sysClr val="windowText" lastClr="000000"/>
                </a:solidFill>
                <a:latin typeface="MS PGothic" charset="-128"/>
                <a:ea typeface="MS PGothic" charset="-128"/>
                <a:cs typeface="MS PGothic" charset="-128"/>
              </a:endParaRPr>
            </a:p>
          </p:txBody>
        </p:sp>
        <p:sp>
          <p:nvSpPr>
            <p:cNvPr id="261" name="Freeform 15"/>
            <p:cNvSpPr>
              <a:spLocks/>
            </p:cNvSpPr>
            <p:nvPr/>
          </p:nvSpPr>
          <p:spPr bwMode="auto">
            <a:xfrm>
              <a:off x="3346450" y="2720976"/>
              <a:ext cx="447675" cy="563563"/>
            </a:xfrm>
            <a:custGeom>
              <a:avLst/>
              <a:gdLst>
                <a:gd name="T0" fmla="*/ 842 w 1692"/>
                <a:gd name="T1" fmla="*/ 2095 h 2130"/>
                <a:gd name="T2" fmla="*/ 794 w 1692"/>
                <a:gd name="T3" fmla="*/ 2124 h 2130"/>
                <a:gd name="T4" fmla="*/ 873 w 1692"/>
                <a:gd name="T5" fmla="*/ 2130 h 2130"/>
                <a:gd name="T6" fmla="*/ 1022 w 1692"/>
                <a:gd name="T7" fmla="*/ 2113 h 2130"/>
                <a:gd name="T8" fmla="*/ 1163 w 1692"/>
                <a:gd name="T9" fmla="*/ 2067 h 2130"/>
                <a:gd name="T10" fmla="*/ 1294 w 1692"/>
                <a:gd name="T11" fmla="*/ 1993 h 2130"/>
                <a:gd name="T12" fmla="*/ 1412 w 1692"/>
                <a:gd name="T13" fmla="*/ 1894 h 2130"/>
                <a:gd name="T14" fmla="*/ 1466 w 1692"/>
                <a:gd name="T15" fmla="*/ 1821 h 2130"/>
                <a:gd name="T16" fmla="*/ 1529 w 1692"/>
                <a:gd name="T17" fmla="*/ 1715 h 2130"/>
                <a:gd name="T18" fmla="*/ 1582 w 1692"/>
                <a:gd name="T19" fmla="*/ 1604 h 2130"/>
                <a:gd name="T20" fmla="*/ 1649 w 1692"/>
                <a:gd name="T21" fmla="*/ 1398 h 2130"/>
                <a:gd name="T22" fmla="*/ 1687 w 1692"/>
                <a:gd name="T23" fmla="*/ 1156 h 2130"/>
                <a:gd name="T24" fmla="*/ 1691 w 1692"/>
                <a:gd name="T25" fmla="*/ 977 h 2130"/>
                <a:gd name="T26" fmla="*/ 1677 w 1692"/>
                <a:gd name="T27" fmla="*/ 822 h 2130"/>
                <a:gd name="T28" fmla="*/ 1644 w 1692"/>
                <a:gd name="T29" fmla="*/ 667 h 2130"/>
                <a:gd name="T30" fmla="*/ 1594 w 1692"/>
                <a:gd name="T31" fmla="*/ 518 h 2130"/>
                <a:gd name="T32" fmla="*/ 1521 w 1692"/>
                <a:gd name="T33" fmla="*/ 377 h 2130"/>
                <a:gd name="T34" fmla="*/ 1428 w 1692"/>
                <a:gd name="T35" fmla="*/ 252 h 2130"/>
                <a:gd name="T36" fmla="*/ 1310 w 1692"/>
                <a:gd name="T37" fmla="*/ 145 h 2130"/>
                <a:gd name="T38" fmla="*/ 1169 w 1692"/>
                <a:gd name="T39" fmla="*/ 64 h 2130"/>
                <a:gd name="T40" fmla="*/ 1001 w 1692"/>
                <a:gd name="T41" fmla="*/ 14 h 2130"/>
                <a:gd name="T42" fmla="*/ 926 w 1692"/>
                <a:gd name="T43" fmla="*/ 4 h 2130"/>
                <a:gd name="T44" fmla="*/ 835 w 1692"/>
                <a:gd name="T45" fmla="*/ 0 h 2130"/>
                <a:gd name="T46" fmla="*/ 751 w 1692"/>
                <a:gd name="T47" fmla="*/ 7 h 2130"/>
                <a:gd name="T48" fmla="*/ 655 w 1692"/>
                <a:gd name="T49" fmla="*/ 32 h 2130"/>
                <a:gd name="T50" fmla="*/ 521 w 1692"/>
                <a:gd name="T51" fmla="*/ 101 h 2130"/>
                <a:gd name="T52" fmla="*/ 409 w 1692"/>
                <a:gd name="T53" fmla="*/ 200 h 2130"/>
                <a:gd name="T54" fmla="*/ 315 w 1692"/>
                <a:gd name="T55" fmla="*/ 322 h 2130"/>
                <a:gd name="T56" fmla="*/ 234 w 1692"/>
                <a:gd name="T57" fmla="*/ 461 h 2130"/>
                <a:gd name="T58" fmla="*/ 130 w 1692"/>
                <a:gd name="T59" fmla="*/ 685 h 2130"/>
                <a:gd name="T60" fmla="*/ 27 w 1692"/>
                <a:gd name="T61" fmla="*/ 924 h 2130"/>
                <a:gd name="T62" fmla="*/ 0 w 1692"/>
                <a:gd name="T63" fmla="*/ 1039 h 2130"/>
                <a:gd name="T64" fmla="*/ 7 w 1692"/>
                <a:gd name="T65" fmla="*/ 1178 h 2130"/>
                <a:gd name="T66" fmla="*/ 69 w 1692"/>
                <a:gd name="T67" fmla="*/ 1136 h 2130"/>
                <a:gd name="T68" fmla="*/ 143 w 1692"/>
                <a:gd name="T69" fmla="*/ 992 h 2130"/>
                <a:gd name="T70" fmla="*/ 253 w 1692"/>
                <a:gd name="T71" fmla="*/ 738 h 2130"/>
                <a:gd name="T72" fmla="*/ 367 w 1692"/>
                <a:gd name="T73" fmla="*/ 494 h 2130"/>
                <a:gd name="T74" fmla="*/ 439 w 1692"/>
                <a:gd name="T75" fmla="*/ 375 h 2130"/>
                <a:gd name="T76" fmla="*/ 521 w 1692"/>
                <a:gd name="T77" fmla="*/ 274 h 2130"/>
                <a:gd name="T78" fmla="*/ 616 w 1692"/>
                <a:gd name="T79" fmla="*/ 198 h 2130"/>
                <a:gd name="T80" fmla="*/ 729 w 1692"/>
                <a:gd name="T81" fmla="*/ 149 h 2130"/>
                <a:gd name="T82" fmla="*/ 861 w 1692"/>
                <a:gd name="T83" fmla="*/ 134 h 2130"/>
                <a:gd name="T84" fmla="*/ 977 w 1692"/>
                <a:gd name="T85" fmla="*/ 145 h 2130"/>
                <a:gd name="T86" fmla="*/ 1117 w 1692"/>
                <a:gd name="T87" fmla="*/ 189 h 2130"/>
                <a:gd name="T88" fmla="*/ 1237 w 1692"/>
                <a:gd name="T89" fmla="*/ 258 h 2130"/>
                <a:gd name="T90" fmla="*/ 1336 w 1692"/>
                <a:gd name="T91" fmla="*/ 350 h 2130"/>
                <a:gd name="T92" fmla="*/ 1415 w 1692"/>
                <a:gd name="T93" fmla="*/ 459 h 2130"/>
                <a:gd name="T94" fmla="*/ 1476 w 1692"/>
                <a:gd name="T95" fmla="*/ 581 h 2130"/>
                <a:gd name="T96" fmla="*/ 1519 w 1692"/>
                <a:gd name="T97" fmla="*/ 712 h 2130"/>
                <a:gd name="T98" fmla="*/ 1546 w 1692"/>
                <a:gd name="T99" fmla="*/ 847 h 2130"/>
                <a:gd name="T100" fmla="*/ 1558 w 1692"/>
                <a:gd name="T101" fmla="*/ 981 h 2130"/>
                <a:gd name="T102" fmla="*/ 1558 w 1692"/>
                <a:gd name="T103" fmla="*/ 1110 h 2130"/>
                <a:gd name="T104" fmla="*/ 1536 w 1692"/>
                <a:gd name="T105" fmla="*/ 1282 h 2130"/>
                <a:gd name="T106" fmla="*/ 1494 w 1692"/>
                <a:gd name="T107" fmla="*/ 1452 h 2130"/>
                <a:gd name="T108" fmla="*/ 1430 w 1692"/>
                <a:gd name="T109" fmla="*/ 1612 h 2130"/>
                <a:gd name="T110" fmla="*/ 1344 w 1692"/>
                <a:gd name="T111" fmla="*/ 1760 h 2130"/>
                <a:gd name="T112" fmla="*/ 1238 w 1692"/>
                <a:gd name="T113" fmla="*/ 1886 h 2130"/>
                <a:gd name="T114" fmla="*/ 1109 w 1692"/>
                <a:gd name="T115" fmla="*/ 1988 h 2130"/>
                <a:gd name="T116" fmla="*/ 958 w 1692"/>
                <a:gd name="T117" fmla="*/ 2061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2" h="2130">
                  <a:moveTo>
                    <a:pt x="917" y="2072"/>
                  </a:moveTo>
                  <a:lnTo>
                    <a:pt x="917" y="2072"/>
                  </a:lnTo>
                  <a:lnTo>
                    <a:pt x="880" y="2083"/>
                  </a:lnTo>
                  <a:lnTo>
                    <a:pt x="842" y="2095"/>
                  </a:lnTo>
                  <a:lnTo>
                    <a:pt x="805" y="2108"/>
                  </a:lnTo>
                  <a:lnTo>
                    <a:pt x="767" y="2120"/>
                  </a:lnTo>
                  <a:lnTo>
                    <a:pt x="767" y="2120"/>
                  </a:lnTo>
                  <a:lnTo>
                    <a:pt x="794" y="2124"/>
                  </a:lnTo>
                  <a:lnTo>
                    <a:pt x="820" y="2126"/>
                  </a:lnTo>
                  <a:lnTo>
                    <a:pt x="847" y="2129"/>
                  </a:lnTo>
                  <a:lnTo>
                    <a:pt x="873" y="2130"/>
                  </a:lnTo>
                  <a:lnTo>
                    <a:pt x="873" y="2130"/>
                  </a:lnTo>
                  <a:lnTo>
                    <a:pt x="911" y="2129"/>
                  </a:lnTo>
                  <a:lnTo>
                    <a:pt x="949" y="2125"/>
                  </a:lnTo>
                  <a:lnTo>
                    <a:pt x="986" y="2120"/>
                  </a:lnTo>
                  <a:lnTo>
                    <a:pt x="1022" y="2113"/>
                  </a:lnTo>
                  <a:lnTo>
                    <a:pt x="1059" y="2104"/>
                  </a:lnTo>
                  <a:lnTo>
                    <a:pt x="1094" y="2093"/>
                  </a:lnTo>
                  <a:lnTo>
                    <a:pt x="1129" y="2081"/>
                  </a:lnTo>
                  <a:lnTo>
                    <a:pt x="1163" y="2067"/>
                  </a:lnTo>
                  <a:lnTo>
                    <a:pt x="1197" y="2051"/>
                  </a:lnTo>
                  <a:lnTo>
                    <a:pt x="1230" y="2034"/>
                  </a:lnTo>
                  <a:lnTo>
                    <a:pt x="1262" y="2014"/>
                  </a:lnTo>
                  <a:lnTo>
                    <a:pt x="1294" y="1993"/>
                  </a:lnTo>
                  <a:lnTo>
                    <a:pt x="1325" y="1971"/>
                  </a:lnTo>
                  <a:lnTo>
                    <a:pt x="1355" y="1947"/>
                  </a:lnTo>
                  <a:lnTo>
                    <a:pt x="1384" y="1921"/>
                  </a:lnTo>
                  <a:lnTo>
                    <a:pt x="1412" y="1894"/>
                  </a:lnTo>
                  <a:lnTo>
                    <a:pt x="1412" y="1894"/>
                  </a:lnTo>
                  <a:lnTo>
                    <a:pt x="1431" y="1871"/>
                  </a:lnTo>
                  <a:lnTo>
                    <a:pt x="1450" y="1846"/>
                  </a:lnTo>
                  <a:lnTo>
                    <a:pt x="1466" y="1821"/>
                  </a:lnTo>
                  <a:lnTo>
                    <a:pt x="1484" y="1795"/>
                  </a:lnTo>
                  <a:lnTo>
                    <a:pt x="1499" y="1769"/>
                  </a:lnTo>
                  <a:lnTo>
                    <a:pt x="1515" y="1742"/>
                  </a:lnTo>
                  <a:lnTo>
                    <a:pt x="1529" y="1715"/>
                  </a:lnTo>
                  <a:lnTo>
                    <a:pt x="1543" y="1688"/>
                  </a:lnTo>
                  <a:lnTo>
                    <a:pt x="1558" y="1660"/>
                  </a:lnTo>
                  <a:lnTo>
                    <a:pt x="1570" y="1632"/>
                  </a:lnTo>
                  <a:lnTo>
                    <a:pt x="1582" y="1604"/>
                  </a:lnTo>
                  <a:lnTo>
                    <a:pt x="1594" y="1575"/>
                  </a:lnTo>
                  <a:lnTo>
                    <a:pt x="1615" y="1516"/>
                  </a:lnTo>
                  <a:lnTo>
                    <a:pt x="1632" y="1458"/>
                  </a:lnTo>
                  <a:lnTo>
                    <a:pt x="1649" y="1398"/>
                  </a:lnTo>
                  <a:lnTo>
                    <a:pt x="1662" y="1337"/>
                  </a:lnTo>
                  <a:lnTo>
                    <a:pt x="1673" y="1276"/>
                  </a:lnTo>
                  <a:lnTo>
                    <a:pt x="1682" y="1215"/>
                  </a:lnTo>
                  <a:lnTo>
                    <a:pt x="1687" y="1156"/>
                  </a:lnTo>
                  <a:lnTo>
                    <a:pt x="1691" y="1095"/>
                  </a:lnTo>
                  <a:lnTo>
                    <a:pt x="1692" y="1035"/>
                  </a:lnTo>
                  <a:lnTo>
                    <a:pt x="1691" y="977"/>
                  </a:lnTo>
                  <a:lnTo>
                    <a:pt x="1691" y="977"/>
                  </a:lnTo>
                  <a:lnTo>
                    <a:pt x="1689" y="938"/>
                  </a:lnTo>
                  <a:lnTo>
                    <a:pt x="1686" y="899"/>
                  </a:lnTo>
                  <a:lnTo>
                    <a:pt x="1682" y="861"/>
                  </a:lnTo>
                  <a:lnTo>
                    <a:pt x="1677" y="822"/>
                  </a:lnTo>
                  <a:lnTo>
                    <a:pt x="1670" y="783"/>
                  </a:lnTo>
                  <a:lnTo>
                    <a:pt x="1663" y="745"/>
                  </a:lnTo>
                  <a:lnTo>
                    <a:pt x="1655" y="706"/>
                  </a:lnTo>
                  <a:lnTo>
                    <a:pt x="1644" y="667"/>
                  </a:lnTo>
                  <a:lnTo>
                    <a:pt x="1634" y="630"/>
                  </a:lnTo>
                  <a:lnTo>
                    <a:pt x="1622" y="591"/>
                  </a:lnTo>
                  <a:lnTo>
                    <a:pt x="1608" y="554"/>
                  </a:lnTo>
                  <a:lnTo>
                    <a:pt x="1594" y="518"/>
                  </a:lnTo>
                  <a:lnTo>
                    <a:pt x="1577" y="481"/>
                  </a:lnTo>
                  <a:lnTo>
                    <a:pt x="1560" y="446"/>
                  </a:lnTo>
                  <a:lnTo>
                    <a:pt x="1541" y="411"/>
                  </a:lnTo>
                  <a:lnTo>
                    <a:pt x="1521" y="377"/>
                  </a:lnTo>
                  <a:lnTo>
                    <a:pt x="1500" y="344"/>
                  </a:lnTo>
                  <a:lnTo>
                    <a:pt x="1478" y="313"/>
                  </a:lnTo>
                  <a:lnTo>
                    <a:pt x="1453" y="281"/>
                  </a:lnTo>
                  <a:lnTo>
                    <a:pt x="1428" y="252"/>
                  </a:lnTo>
                  <a:lnTo>
                    <a:pt x="1401" y="222"/>
                  </a:lnTo>
                  <a:lnTo>
                    <a:pt x="1373" y="196"/>
                  </a:lnTo>
                  <a:lnTo>
                    <a:pt x="1342" y="170"/>
                  </a:lnTo>
                  <a:lnTo>
                    <a:pt x="1310" y="145"/>
                  </a:lnTo>
                  <a:lnTo>
                    <a:pt x="1278" y="123"/>
                  </a:lnTo>
                  <a:lnTo>
                    <a:pt x="1243" y="102"/>
                  </a:lnTo>
                  <a:lnTo>
                    <a:pt x="1207" y="82"/>
                  </a:lnTo>
                  <a:lnTo>
                    <a:pt x="1169" y="64"/>
                  </a:lnTo>
                  <a:lnTo>
                    <a:pt x="1129" y="49"/>
                  </a:lnTo>
                  <a:lnTo>
                    <a:pt x="1088" y="35"/>
                  </a:lnTo>
                  <a:lnTo>
                    <a:pt x="1046" y="23"/>
                  </a:lnTo>
                  <a:lnTo>
                    <a:pt x="1001" y="14"/>
                  </a:lnTo>
                  <a:lnTo>
                    <a:pt x="1001" y="14"/>
                  </a:lnTo>
                  <a:lnTo>
                    <a:pt x="976" y="9"/>
                  </a:lnTo>
                  <a:lnTo>
                    <a:pt x="951" y="6"/>
                  </a:lnTo>
                  <a:lnTo>
                    <a:pt x="926" y="4"/>
                  </a:lnTo>
                  <a:lnTo>
                    <a:pt x="903" y="1"/>
                  </a:lnTo>
                  <a:lnTo>
                    <a:pt x="880" y="0"/>
                  </a:lnTo>
                  <a:lnTo>
                    <a:pt x="857" y="0"/>
                  </a:lnTo>
                  <a:lnTo>
                    <a:pt x="835" y="0"/>
                  </a:lnTo>
                  <a:lnTo>
                    <a:pt x="813" y="0"/>
                  </a:lnTo>
                  <a:lnTo>
                    <a:pt x="792" y="2"/>
                  </a:lnTo>
                  <a:lnTo>
                    <a:pt x="771" y="5"/>
                  </a:lnTo>
                  <a:lnTo>
                    <a:pt x="751" y="7"/>
                  </a:lnTo>
                  <a:lnTo>
                    <a:pt x="731" y="11"/>
                  </a:lnTo>
                  <a:lnTo>
                    <a:pt x="711" y="15"/>
                  </a:lnTo>
                  <a:lnTo>
                    <a:pt x="692" y="20"/>
                  </a:lnTo>
                  <a:lnTo>
                    <a:pt x="655" y="32"/>
                  </a:lnTo>
                  <a:lnTo>
                    <a:pt x="620" y="46"/>
                  </a:lnTo>
                  <a:lnTo>
                    <a:pt x="585" y="62"/>
                  </a:lnTo>
                  <a:lnTo>
                    <a:pt x="553" y="80"/>
                  </a:lnTo>
                  <a:lnTo>
                    <a:pt x="521" y="101"/>
                  </a:lnTo>
                  <a:lnTo>
                    <a:pt x="491" y="123"/>
                  </a:lnTo>
                  <a:lnTo>
                    <a:pt x="463" y="146"/>
                  </a:lnTo>
                  <a:lnTo>
                    <a:pt x="436" y="172"/>
                  </a:lnTo>
                  <a:lnTo>
                    <a:pt x="409" y="200"/>
                  </a:lnTo>
                  <a:lnTo>
                    <a:pt x="384" y="228"/>
                  </a:lnTo>
                  <a:lnTo>
                    <a:pt x="360" y="259"/>
                  </a:lnTo>
                  <a:lnTo>
                    <a:pt x="337" y="290"/>
                  </a:lnTo>
                  <a:lnTo>
                    <a:pt x="315" y="322"/>
                  </a:lnTo>
                  <a:lnTo>
                    <a:pt x="293" y="356"/>
                  </a:lnTo>
                  <a:lnTo>
                    <a:pt x="273" y="390"/>
                  </a:lnTo>
                  <a:lnTo>
                    <a:pt x="253" y="425"/>
                  </a:lnTo>
                  <a:lnTo>
                    <a:pt x="234" y="461"/>
                  </a:lnTo>
                  <a:lnTo>
                    <a:pt x="216" y="498"/>
                  </a:lnTo>
                  <a:lnTo>
                    <a:pt x="198" y="535"/>
                  </a:lnTo>
                  <a:lnTo>
                    <a:pt x="163" y="610"/>
                  </a:lnTo>
                  <a:lnTo>
                    <a:pt x="130" y="685"/>
                  </a:lnTo>
                  <a:lnTo>
                    <a:pt x="99" y="760"/>
                  </a:lnTo>
                  <a:lnTo>
                    <a:pt x="99" y="760"/>
                  </a:lnTo>
                  <a:lnTo>
                    <a:pt x="51" y="870"/>
                  </a:lnTo>
                  <a:lnTo>
                    <a:pt x="27" y="924"/>
                  </a:lnTo>
                  <a:lnTo>
                    <a:pt x="3" y="978"/>
                  </a:lnTo>
                  <a:lnTo>
                    <a:pt x="3" y="978"/>
                  </a:lnTo>
                  <a:lnTo>
                    <a:pt x="0" y="1007"/>
                  </a:lnTo>
                  <a:lnTo>
                    <a:pt x="0" y="1039"/>
                  </a:lnTo>
                  <a:lnTo>
                    <a:pt x="0" y="1039"/>
                  </a:lnTo>
                  <a:lnTo>
                    <a:pt x="0" y="1085"/>
                  </a:lnTo>
                  <a:lnTo>
                    <a:pt x="4" y="1132"/>
                  </a:lnTo>
                  <a:lnTo>
                    <a:pt x="7" y="1178"/>
                  </a:lnTo>
                  <a:lnTo>
                    <a:pt x="13" y="1224"/>
                  </a:lnTo>
                  <a:lnTo>
                    <a:pt x="13" y="1224"/>
                  </a:lnTo>
                  <a:lnTo>
                    <a:pt x="42" y="1179"/>
                  </a:lnTo>
                  <a:lnTo>
                    <a:pt x="69" y="1136"/>
                  </a:lnTo>
                  <a:lnTo>
                    <a:pt x="94" y="1092"/>
                  </a:lnTo>
                  <a:lnTo>
                    <a:pt x="116" y="1050"/>
                  </a:lnTo>
                  <a:lnTo>
                    <a:pt x="116" y="1050"/>
                  </a:lnTo>
                  <a:lnTo>
                    <a:pt x="143" y="992"/>
                  </a:lnTo>
                  <a:lnTo>
                    <a:pt x="169" y="932"/>
                  </a:lnTo>
                  <a:lnTo>
                    <a:pt x="220" y="813"/>
                  </a:lnTo>
                  <a:lnTo>
                    <a:pt x="220" y="813"/>
                  </a:lnTo>
                  <a:lnTo>
                    <a:pt x="253" y="738"/>
                  </a:lnTo>
                  <a:lnTo>
                    <a:pt x="285" y="665"/>
                  </a:lnTo>
                  <a:lnTo>
                    <a:pt x="316" y="595"/>
                  </a:lnTo>
                  <a:lnTo>
                    <a:pt x="349" y="527"/>
                  </a:lnTo>
                  <a:lnTo>
                    <a:pt x="367" y="494"/>
                  </a:lnTo>
                  <a:lnTo>
                    <a:pt x="384" y="463"/>
                  </a:lnTo>
                  <a:lnTo>
                    <a:pt x="402" y="432"/>
                  </a:lnTo>
                  <a:lnTo>
                    <a:pt x="419" y="403"/>
                  </a:lnTo>
                  <a:lnTo>
                    <a:pt x="439" y="375"/>
                  </a:lnTo>
                  <a:lnTo>
                    <a:pt x="458" y="348"/>
                  </a:lnTo>
                  <a:lnTo>
                    <a:pt x="478" y="322"/>
                  </a:lnTo>
                  <a:lnTo>
                    <a:pt x="499" y="297"/>
                  </a:lnTo>
                  <a:lnTo>
                    <a:pt x="521" y="274"/>
                  </a:lnTo>
                  <a:lnTo>
                    <a:pt x="544" y="253"/>
                  </a:lnTo>
                  <a:lnTo>
                    <a:pt x="567" y="233"/>
                  </a:lnTo>
                  <a:lnTo>
                    <a:pt x="590" y="214"/>
                  </a:lnTo>
                  <a:lnTo>
                    <a:pt x="616" y="198"/>
                  </a:lnTo>
                  <a:lnTo>
                    <a:pt x="642" y="183"/>
                  </a:lnTo>
                  <a:lnTo>
                    <a:pt x="670" y="170"/>
                  </a:lnTo>
                  <a:lnTo>
                    <a:pt x="698" y="158"/>
                  </a:lnTo>
                  <a:lnTo>
                    <a:pt x="729" y="149"/>
                  </a:lnTo>
                  <a:lnTo>
                    <a:pt x="759" y="142"/>
                  </a:lnTo>
                  <a:lnTo>
                    <a:pt x="792" y="137"/>
                  </a:lnTo>
                  <a:lnTo>
                    <a:pt x="826" y="134"/>
                  </a:lnTo>
                  <a:lnTo>
                    <a:pt x="861" y="134"/>
                  </a:lnTo>
                  <a:lnTo>
                    <a:pt x="898" y="135"/>
                  </a:lnTo>
                  <a:lnTo>
                    <a:pt x="936" y="138"/>
                  </a:lnTo>
                  <a:lnTo>
                    <a:pt x="977" y="145"/>
                  </a:lnTo>
                  <a:lnTo>
                    <a:pt x="977" y="145"/>
                  </a:lnTo>
                  <a:lnTo>
                    <a:pt x="1014" y="153"/>
                  </a:lnTo>
                  <a:lnTo>
                    <a:pt x="1049" y="163"/>
                  </a:lnTo>
                  <a:lnTo>
                    <a:pt x="1084" y="174"/>
                  </a:lnTo>
                  <a:lnTo>
                    <a:pt x="1117" y="189"/>
                  </a:lnTo>
                  <a:lnTo>
                    <a:pt x="1150" y="204"/>
                  </a:lnTo>
                  <a:lnTo>
                    <a:pt x="1180" y="220"/>
                  </a:lnTo>
                  <a:lnTo>
                    <a:pt x="1210" y="239"/>
                  </a:lnTo>
                  <a:lnTo>
                    <a:pt x="1237" y="258"/>
                  </a:lnTo>
                  <a:lnTo>
                    <a:pt x="1264" y="279"/>
                  </a:lnTo>
                  <a:lnTo>
                    <a:pt x="1289" y="301"/>
                  </a:lnTo>
                  <a:lnTo>
                    <a:pt x="1313" y="326"/>
                  </a:lnTo>
                  <a:lnTo>
                    <a:pt x="1336" y="350"/>
                  </a:lnTo>
                  <a:lnTo>
                    <a:pt x="1357" y="376"/>
                  </a:lnTo>
                  <a:lnTo>
                    <a:pt x="1377" y="403"/>
                  </a:lnTo>
                  <a:lnTo>
                    <a:pt x="1397" y="431"/>
                  </a:lnTo>
                  <a:lnTo>
                    <a:pt x="1415" y="459"/>
                  </a:lnTo>
                  <a:lnTo>
                    <a:pt x="1431" y="488"/>
                  </a:lnTo>
                  <a:lnTo>
                    <a:pt x="1447" y="519"/>
                  </a:lnTo>
                  <a:lnTo>
                    <a:pt x="1461" y="549"/>
                  </a:lnTo>
                  <a:lnTo>
                    <a:pt x="1476" y="581"/>
                  </a:lnTo>
                  <a:lnTo>
                    <a:pt x="1487" y="614"/>
                  </a:lnTo>
                  <a:lnTo>
                    <a:pt x="1499" y="646"/>
                  </a:lnTo>
                  <a:lnTo>
                    <a:pt x="1510" y="679"/>
                  </a:lnTo>
                  <a:lnTo>
                    <a:pt x="1519" y="712"/>
                  </a:lnTo>
                  <a:lnTo>
                    <a:pt x="1527" y="746"/>
                  </a:lnTo>
                  <a:lnTo>
                    <a:pt x="1534" y="779"/>
                  </a:lnTo>
                  <a:lnTo>
                    <a:pt x="1540" y="813"/>
                  </a:lnTo>
                  <a:lnTo>
                    <a:pt x="1546" y="847"/>
                  </a:lnTo>
                  <a:lnTo>
                    <a:pt x="1550" y="881"/>
                  </a:lnTo>
                  <a:lnTo>
                    <a:pt x="1554" y="914"/>
                  </a:lnTo>
                  <a:lnTo>
                    <a:pt x="1556" y="948"/>
                  </a:lnTo>
                  <a:lnTo>
                    <a:pt x="1558" y="981"/>
                  </a:lnTo>
                  <a:lnTo>
                    <a:pt x="1558" y="981"/>
                  </a:lnTo>
                  <a:lnTo>
                    <a:pt x="1559" y="1023"/>
                  </a:lnTo>
                  <a:lnTo>
                    <a:pt x="1559" y="1067"/>
                  </a:lnTo>
                  <a:lnTo>
                    <a:pt x="1558" y="1110"/>
                  </a:lnTo>
                  <a:lnTo>
                    <a:pt x="1554" y="1153"/>
                  </a:lnTo>
                  <a:lnTo>
                    <a:pt x="1549" y="1195"/>
                  </a:lnTo>
                  <a:lnTo>
                    <a:pt x="1543" y="1239"/>
                  </a:lnTo>
                  <a:lnTo>
                    <a:pt x="1536" y="1282"/>
                  </a:lnTo>
                  <a:lnTo>
                    <a:pt x="1528" y="1325"/>
                  </a:lnTo>
                  <a:lnTo>
                    <a:pt x="1518" y="1368"/>
                  </a:lnTo>
                  <a:lnTo>
                    <a:pt x="1507" y="1410"/>
                  </a:lnTo>
                  <a:lnTo>
                    <a:pt x="1494" y="1452"/>
                  </a:lnTo>
                  <a:lnTo>
                    <a:pt x="1480" y="1493"/>
                  </a:lnTo>
                  <a:lnTo>
                    <a:pt x="1465" y="1534"/>
                  </a:lnTo>
                  <a:lnTo>
                    <a:pt x="1449" y="1574"/>
                  </a:lnTo>
                  <a:lnTo>
                    <a:pt x="1430" y="1612"/>
                  </a:lnTo>
                  <a:lnTo>
                    <a:pt x="1411" y="1651"/>
                  </a:lnTo>
                  <a:lnTo>
                    <a:pt x="1390" y="1688"/>
                  </a:lnTo>
                  <a:lnTo>
                    <a:pt x="1368" y="1725"/>
                  </a:lnTo>
                  <a:lnTo>
                    <a:pt x="1344" y="1760"/>
                  </a:lnTo>
                  <a:lnTo>
                    <a:pt x="1320" y="1794"/>
                  </a:lnTo>
                  <a:lnTo>
                    <a:pt x="1294" y="1825"/>
                  </a:lnTo>
                  <a:lnTo>
                    <a:pt x="1266" y="1857"/>
                  </a:lnTo>
                  <a:lnTo>
                    <a:pt x="1238" y="1886"/>
                  </a:lnTo>
                  <a:lnTo>
                    <a:pt x="1207" y="1914"/>
                  </a:lnTo>
                  <a:lnTo>
                    <a:pt x="1176" y="1941"/>
                  </a:lnTo>
                  <a:lnTo>
                    <a:pt x="1143" y="1966"/>
                  </a:lnTo>
                  <a:lnTo>
                    <a:pt x="1109" y="1988"/>
                  </a:lnTo>
                  <a:lnTo>
                    <a:pt x="1073" y="2009"/>
                  </a:lnTo>
                  <a:lnTo>
                    <a:pt x="1036" y="2029"/>
                  </a:lnTo>
                  <a:lnTo>
                    <a:pt x="998" y="2045"/>
                  </a:lnTo>
                  <a:lnTo>
                    <a:pt x="958" y="2061"/>
                  </a:lnTo>
                  <a:lnTo>
                    <a:pt x="917" y="2072"/>
                  </a:lnTo>
                  <a:lnTo>
                    <a:pt x="917" y="20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1200">
                <a:solidFill>
                  <a:sysClr val="windowText" lastClr="000000"/>
                </a:solidFill>
                <a:latin typeface="MS PGothic" charset="-128"/>
                <a:ea typeface="MS PGothic" charset="-128"/>
                <a:cs typeface="MS PGothic" charset="-128"/>
              </a:endParaRPr>
            </a:p>
          </p:txBody>
        </p:sp>
        <p:sp>
          <p:nvSpPr>
            <p:cNvPr id="262" name="Freeform 16"/>
            <p:cNvSpPr>
              <a:spLocks/>
            </p:cNvSpPr>
            <p:nvPr/>
          </p:nvSpPr>
          <p:spPr bwMode="auto">
            <a:xfrm>
              <a:off x="3355975" y="2797176"/>
              <a:ext cx="376238" cy="469900"/>
            </a:xfrm>
            <a:custGeom>
              <a:avLst/>
              <a:gdLst>
                <a:gd name="T0" fmla="*/ 873 w 1420"/>
                <a:gd name="T1" fmla="*/ 1639 h 1776"/>
                <a:gd name="T2" fmla="*/ 1014 w 1420"/>
                <a:gd name="T3" fmla="*/ 1560 h 1776"/>
                <a:gd name="T4" fmla="*/ 1133 w 1420"/>
                <a:gd name="T5" fmla="*/ 1457 h 1776"/>
                <a:gd name="T6" fmla="*/ 1233 w 1420"/>
                <a:gd name="T7" fmla="*/ 1337 h 1776"/>
                <a:gd name="T8" fmla="*/ 1310 w 1420"/>
                <a:gd name="T9" fmla="*/ 1201 h 1776"/>
                <a:gd name="T10" fmla="*/ 1367 w 1420"/>
                <a:gd name="T11" fmla="*/ 1056 h 1776"/>
                <a:gd name="T12" fmla="*/ 1405 w 1420"/>
                <a:gd name="T13" fmla="*/ 905 h 1776"/>
                <a:gd name="T14" fmla="*/ 1420 w 1420"/>
                <a:gd name="T15" fmla="*/ 755 h 1776"/>
                <a:gd name="T16" fmla="*/ 1418 w 1420"/>
                <a:gd name="T17" fmla="*/ 649 h 1776"/>
                <a:gd name="T18" fmla="*/ 1402 w 1420"/>
                <a:gd name="T19" fmla="*/ 526 h 1776"/>
                <a:gd name="T20" fmla="*/ 1372 w 1420"/>
                <a:gd name="T21" fmla="*/ 413 h 1776"/>
                <a:gd name="T22" fmla="*/ 1327 w 1420"/>
                <a:gd name="T23" fmla="*/ 311 h 1776"/>
                <a:gd name="T24" fmla="*/ 1270 w 1420"/>
                <a:gd name="T25" fmla="*/ 222 h 1776"/>
                <a:gd name="T26" fmla="*/ 1201 w 1420"/>
                <a:gd name="T27" fmla="*/ 147 h 1776"/>
                <a:gd name="T28" fmla="*/ 1121 w 1420"/>
                <a:gd name="T29" fmla="*/ 85 h 1776"/>
                <a:gd name="T30" fmla="*/ 1031 w 1420"/>
                <a:gd name="T31" fmla="*/ 41 h 1776"/>
                <a:gd name="T32" fmla="*/ 957 w 1420"/>
                <a:gd name="T33" fmla="*/ 17 h 1776"/>
                <a:gd name="T34" fmla="*/ 809 w 1420"/>
                <a:gd name="T35" fmla="*/ 0 h 1776"/>
                <a:gd name="T36" fmla="*/ 686 w 1420"/>
                <a:gd name="T37" fmla="*/ 18 h 1776"/>
                <a:gd name="T38" fmla="*/ 582 w 1420"/>
                <a:gd name="T39" fmla="*/ 67 h 1776"/>
                <a:gd name="T40" fmla="*/ 495 w 1420"/>
                <a:gd name="T41" fmla="*/ 142 h 1776"/>
                <a:gd name="T42" fmla="*/ 422 w 1420"/>
                <a:gd name="T43" fmla="*/ 237 h 1776"/>
                <a:gd name="T44" fmla="*/ 360 w 1420"/>
                <a:gd name="T45" fmla="*/ 347 h 1776"/>
                <a:gd name="T46" fmla="*/ 254 w 1420"/>
                <a:gd name="T47" fmla="*/ 590 h 1776"/>
                <a:gd name="T48" fmla="*/ 147 w 1420"/>
                <a:gd name="T49" fmla="*/ 837 h 1776"/>
                <a:gd name="T50" fmla="*/ 104 w 1420"/>
                <a:gd name="T51" fmla="*/ 915 h 1776"/>
                <a:gd name="T52" fmla="*/ 23 w 1420"/>
                <a:gd name="T53" fmla="*/ 1031 h 1776"/>
                <a:gd name="T54" fmla="*/ 21 w 1420"/>
                <a:gd name="T55" fmla="*/ 1138 h 1776"/>
                <a:gd name="T56" fmla="*/ 83 w 1420"/>
                <a:gd name="T57" fmla="*/ 1168 h 1776"/>
                <a:gd name="T58" fmla="*/ 205 w 1420"/>
                <a:gd name="T59" fmla="*/ 1004 h 1776"/>
                <a:gd name="T60" fmla="*/ 268 w 1420"/>
                <a:gd name="T61" fmla="*/ 894 h 1776"/>
                <a:gd name="T62" fmla="*/ 378 w 1420"/>
                <a:gd name="T63" fmla="*/ 640 h 1776"/>
                <a:gd name="T64" fmla="*/ 483 w 1420"/>
                <a:gd name="T65" fmla="*/ 401 h 1776"/>
                <a:gd name="T66" fmla="*/ 550 w 1420"/>
                <a:gd name="T67" fmla="*/ 286 h 1776"/>
                <a:gd name="T68" fmla="*/ 610 w 1420"/>
                <a:gd name="T69" fmla="*/ 216 h 1776"/>
                <a:gd name="T70" fmla="*/ 676 w 1420"/>
                <a:gd name="T71" fmla="*/ 167 h 1776"/>
                <a:gd name="T72" fmla="*/ 755 w 1420"/>
                <a:gd name="T73" fmla="*/ 139 h 1776"/>
                <a:gd name="T74" fmla="*/ 847 w 1420"/>
                <a:gd name="T75" fmla="*/ 134 h 1776"/>
                <a:gd name="T76" fmla="*/ 927 w 1420"/>
                <a:gd name="T77" fmla="*/ 147 h 1776"/>
                <a:gd name="T78" fmla="*/ 1003 w 1420"/>
                <a:gd name="T79" fmla="*/ 173 h 1776"/>
                <a:gd name="T80" fmla="*/ 1072 w 1420"/>
                <a:gd name="T81" fmla="*/ 213 h 1776"/>
                <a:gd name="T82" fmla="*/ 1132 w 1420"/>
                <a:gd name="T83" fmla="*/ 264 h 1776"/>
                <a:gd name="T84" fmla="*/ 1183 w 1420"/>
                <a:gd name="T85" fmla="*/ 327 h 1776"/>
                <a:gd name="T86" fmla="*/ 1224 w 1420"/>
                <a:gd name="T87" fmla="*/ 402 h 1776"/>
                <a:gd name="T88" fmla="*/ 1256 w 1420"/>
                <a:gd name="T89" fmla="*/ 488 h 1776"/>
                <a:gd name="T90" fmla="*/ 1277 w 1420"/>
                <a:gd name="T91" fmla="*/ 583 h 1776"/>
                <a:gd name="T92" fmla="*/ 1287 w 1420"/>
                <a:gd name="T93" fmla="*/ 686 h 1776"/>
                <a:gd name="T94" fmla="*/ 1285 w 1420"/>
                <a:gd name="T95" fmla="*/ 783 h 1776"/>
                <a:gd name="T96" fmla="*/ 1268 w 1420"/>
                <a:gd name="T97" fmla="*/ 914 h 1776"/>
                <a:gd name="T98" fmla="*/ 1233 w 1420"/>
                <a:gd name="T99" fmla="*/ 1043 h 1776"/>
                <a:gd name="T100" fmla="*/ 1179 w 1420"/>
                <a:gd name="T101" fmla="*/ 1167 h 1776"/>
                <a:gd name="T102" fmla="*/ 1107 w 1420"/>
                <a:gd name="T103" fmla="*/ 1282 h 1776"/>
                <a:gd name="T104" fmla="*/ 1020 w 1420"/>
                <a:gd name="T105" fmla="*/ 1383 h 1776"/>
                <a:gd name="T106" fmla="*/ 913 w 1420"/>
                <a:gd name="T107" fmla="*/ 1467 h 1776"/>
                <a:gd name="T108" fmla="*/ 789 w 1420"/>
                <a:gd name="T109" fmla="*/ 1529 h 1776"/>
                <a:gd name="T110" fmla="*/ 672 w 1420"/>
                <a:gd name="T111" fmla="*/ 1570 h 1776"/>
                <a:gd name="T112" fmla="*/ 498 w 1420"/>
                <a:gd name="T113" fmla="*/ 1649 h 1776"/>
                <a:gd name="T114" fmla="*/ 442 w 1420"/>
                <a:gd name="T115" fmla="*/ 1721 h 1776"/>
                <a:gd name="T116" fmla="*/ 547 w 1420"/>
                <a:gd name="T117" fmla="*/ 1776 h 1776"/>
                <a:gd name="T118" fmla="*/ 705 w 1420"/>
                <a:gd name="T119" fmla="*/ 1701 h 1776"/>
                <a:gd name="T120" fmla="*/ 795 w 1420"/>
                <a:gd name="T121" fmla="*/ 1667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0" h="1776">
                  <a:moveTo>
                    <a:pt x="795" y="1667"/>
                  </a:moveTo>
                  <a:lnTo>
                    <a:pt x="795" y="1667"/>
                  </a:lnTo>
                  <a:lnTo>
                    <a:pt x="835" y="1654"/>
                  </a:lnTo>
                  <a:lnTo>
                    <a:pt x="873" y="1639"/>
                  </a:lnTo>
                  <a:lnTo>
                    <a:pt x="911" y="1621"/>
                  </a:lnTo>
                  <a:lnTo>
                    <a:pt x="946" y="1602"/>
                  </a:lnTo>
                  <a:lnTo>
                    <a:pt x="980" y="1583"/>
                  </a:lnTo>
                  <a:lnTo>
                    <a:pt x="1014" y="1560"/>
                  </a:lnTo>
                  <a:lnTo>
                    <a:pt x="1045" y="1537"/>
                  </a:lnTo>
                  <a:lnTo>
                    <a:pt x="1076" y="1511"/>
                  </a:lnTo>
                  <a:lnTo>
                    <a:pt x="1105" y="1485"/>
                  </a:lnTo>
                  <a:lnTo>
                    <a:pt x="1133" y="1457"/>
                  </a:lnTo>
                  <a:lnTo>
                    <a:pt x="1160" y="1429"/>
                  </a:lnTo>
                  <a:lnTo>
                    <a:pt x="1185" y="1399"/>
                  </a:lnTo>
                  <a:lnTo>
                    <a:pt x="1209" y="1368"/>
                  </a:lnTo>
                  <a:lnTo>
                    <a:pt x="1233" y="1337"/>
                  </a:lnTo>
                  <a:lnTo>
                    <a:pt x="1254" y="1304"/>
                  </a:lnTo>
                  <a:lnTo>
                    <a:pt x="1274" y="1270"/>
                  </a:lnTo>
                  <a:lnTo>
                    <a:pt x="1292" y="1236"/>
                  </a:lnTo>
                  <a:lnTo>
                    <a:pt x="1310" y="1201"/>
                  </a:lnTo>
                  <a:lnTo>
                    <a:pt x="1326" y="1165"/>
                  </a:lnTo>
                  <a:lnTo>
                    <a:pt x="1342" y="1128"/>
                  </a:lnTo>
                  <a:lnTo>
                    <a:pt x="1356" y="1092"/>
                  </a:lnTo>
                  <a:lnTo>
                    <a:pt x="1367" y="1056"/>
                  </a:lnTo>
                  <a:lnTo>
                    <a:pt x="1379" y="1018"/>
                  </a:lnTo>
                  <a:lnTo>
                    <a:pt x="1388" y="981"/>
                  </a:lnTo>
                  <a:lnTo>
                    <a:pt x="1397" y="943"/>
                  </a:lnTo>
                  <a:lnTo>
                    <a:pt x="1405" y="905"/>
                  </a:lnTo>
                  <a:lnTo>
                    <a:pt x="1411" y="867"/>
                  </a:lnTo>
                  <a:lnTo>
                    <a:pt x="1414" y="830"/>
                  </a:lnTo>
                  <a:lnTo>
                    <a:pt x="1418" y="792"/>
                  </a:lnTo>
                  <a:lnTo>
                    <a:pt x="1420" y="755"/>
                  </a:lnTo>
                  <a:lnTo>
                    <a:pt x="1420" y="717"/>
                  </a:lnTo>
                  <a:lnTo>
                    <a:pt x="1420" y="681"/>
                  </a:lnTo>
                  <a:lnTo>
                    <a:pt x="1420" y="681"/>
                  </a:lnTo>
                  <a:lnTo>
                    <a:pt x="1418" y="649"/>
                  </a:lnTo>
                  <a:lnTo>
                    <a:pt x="1415" y="618"/>
                  </a:lnTo>
                  <a:lnTo>
                    <a:pt x="1412" y="586"/>
                  </a:lnTo>
                  <a:lnTo>
                    <a:pt x="1407" y="556"/>
                  </a:lnTo>
                  <a:lnTo>
                    <a:pt x="1402" y="526"/>
                  </a:lnTo>
                  <a:lnTo>
                    <a:pt x="1395" y="497"/>
                  </a:lnTo>
                  <a:lnTo>
                    <a:pt x="1388" y="468"/>
                  </a:lnTo>
                  <a:lnTo>
                    <a:pt x="1380" y="441"/>
                  </a:lnTo>
                  <a:lnTo>
                    <a:pt x="1372" y="413"/>
                  </a:lnTo>
                  <a:lnTo>
                    <a:pt x="1361" y="387"/>
                  </a:lnTo>
                  <a:lnTo>
                    <a:pt x="1351" y="361"/>
                  </a:lnTo>
                  <a:lnTo>
                    <a:pt x="1339" y="336"/>
                  </a:lnTo>
                  <a:lnTo>
                    <a:pt x="1327" y="311"/>
                  </a:lnTo>
                  <a:lnTo>
                    <a:pt x="1315" y="288"/>
                  </a:lnTo>
                  <a:lnTo>
                    <a:pt x="1301" y="265"/>
                  </a:lnTo>
                  <a:lnTo>
                    <a:pt x="1285" y="243"/>
                  </a:lnTo>
                  <a:lnTo>
                    <a:pt x="1270" y="222"/>
                  </a:lnTo>
                  <a:lnTo>
                    <a:pt x="1255" y="202"/>
                  </a:lnTo>
                  <a:lnTo>
                    <a:pt x="1237" y="182"/>
                  </a:lnTo>
                  <a:lnTo>
                    <a:pt x="1220" y="165"/>
                  </a:lnTo>
                  <a:lnTo>
                    <a:pt x="1201" y="147"/>
                  </a:lnTo>
                  <a:lnTo>
                    <a:pt x="1182" y="130"/>
                  </a:lnTo>
                  <a:lnTo>
                    <a:pt x="1162" y="114"/>
                  </a:lnTo>
                  <a:lnTo>
                    <a:pt x="1142" y="99"/>
                  </a:lnTo>
                  <a:lnTo>
                    <a:pt x="1121" y="85"/>
                  </a:lnTo>
                  <a:lnTo>
                    <a:pt x="1100" y="72"/>
                  </a:lnTo>
                  <a:lnTo>
                    <a:pt x="1078" y="60"/>
                  </a:lnTo>
                  <a:lnTo>
                    <a:pt x="1055" y="50"/>
                  </a:lnTo>
                  <a:lnTo>
                    <a:pt x="1031" y="41"/>
                  </a:lnTo>
                  <a:lnTo>
                    <a:pt x="1007" y="31"/>
                  </a:lnTo>
                  <a:lnTo>
                    <a:pt x="982" y="24"/>
                  </a:lnTo>
                  <a:lnTo>
                    <a:pt x="957" y="17"/>
                  </a:lnTo>
                  <a:lnTo>
                    <a:pt x="957" y="17"/>
                  </a:lnTo>
                  <a:lnTo>
                    <a:pt x="918" y="9"/>
                  </a:lnTo>
                  <a:lnTo>
                    <a:pt x="880" y="4"/>
                  </a:lnTo>
                  <a:lnTo>
                    <a:pt x="844" y="1"/>
                  </a:lnTo>
                  <a:lnTo>
                    <a:pt x="809" y="0"/>
                  </a:lnTo>
                  <a:lnTo>
                    <a:pt x="776" y="2"/>
                  </a:lnTo>
                  <a:lnTo>
                    <a:pt x="744" y="5"/>
                  </a:lnTo>
                  <a:lnTo>
                    <a:pt x="714" y="11"/>
                  </a:lnTo>
                  <a:lnTo>
                    <a:pt x="686" y="18"/>
                  </a:lnTo>
                  <a:lnTo>
                    <a:pt x="658" y="28"/>
                  </a:lnTo>
                  <a:lnTo>
                    <a:pt x="631" y="39"/>
                  </a:lnTo>
                  <a:lnTo>
                    <a:pt x="606" y="53"/>
                  </a:lnTo>
                  <a:lnTo>
                    <a:pt x="582" y="67"/>
                  </a:lnTo>
                  <a:lnTo>
                    <a:pt x="559" y="84"/>
                  </a:lnTo>
                  <a:lnTo>
                    <a:pt x="537" y="103"/>
                  </a:lnTo>
                  <a:lnTo>
                    <a:pt x="516" y="121"/>
                  </a:lnTo>
                  <a:lnTo>
                    <a:pt x="495" y="142"/>
                  </a:lnTo>
                  <a:lnTo>
                    <a:pt x="476" y="165"/>
                  </a:lnTo>
                  <a:lnTo>
                    <a:pt x="458" y="188"/>
                  </a:lnTo>
                  <a:lnTo>
                    <a:pt x="440" y="213"/>
                  </a:lnTo>
                  <a:lnTo>
                    <a:pt x="422" y="237"/>
                  </a:lnTo>
                  <a:lnTo>
                    <a:pt x="406" y="264"/>
                  </a:lnTo>
                  <a:lnTo>
                    <a:pt x="391" y="291"/>
                  </a:lnTo>
                  <a:lnTo>
                    <a:pt x="376" y="319"/>
                  </a:lnTo>
                  <a:lnTo>
                    <a:pt x="360" y="347"/>
                  </a:lnTo>
                  <a:lnTo>
                    <a:pt x="332" y="406"/>
                  </a:lnTo>
                  <a:lnTo>
                    <a:pt x="305" y="467"/>
                  </a:lnTo>
                  <a:lnTo>
                    <a:pt x="280" y="528"/>
                  </a:lnTo>
                  <a:lnTo>
                    <a:pt x="254" y="590"/>
                  </a:lnTo>
                  <a:lnTo>
                    <a:pt x="254" y="590"/>
                  </a:lnTo>
                  <a:lnTo>
                    <a:pt x="203" y="713"/>
                  </a:lnTo>
                  <a:lnTo>
                    <a:pt x="176" y="775"/>
                  </a:lnTo>
                  <a:lnTo>
                    <a:pt x="147" y="837"/>
                  </a:lnTo>
                  <a:lnTo>
                    <a:pt x="147" y="837"/>
                  </a:lnTo>
                  <a:lnTo>
                    <a:pt x="134" y="861"/>
                  </a:lnTo>
                  <a:lnTo>
                    <a:pt x="120" y="888"/>
                  </a:lnTo>
                  <a:lnTo>
                    <a:pt x="104" y="915"/>
                  </a:lnTo>
                  <a:lnTo>
                    <a:pt x="86" y="943"/>
                  </a:lnTo>
                  <a:lnTo>
                    <a:pt x="66" y="973"/>
                  </a:lnTo>
                  <a:lnTo>
                    <a:pt x="45" y="1002"/>
                  </a:lnTo>
                  <a:lnTo>
                    <a:pt x="23" y="1031"/>
                  </a:lnTo>
                  <a:lnTo>
                    <a:pt x="0" y="1062"/>
                  </a:lnTo>
                  <a:lnTo>
                    <a:pt x="0" y="1062"/>
                  </a:lnTo>
                  <a:lnTo>
                    <a:pt x="9" y="1100"/>
                  </a:lnTo>
                  <a:lnTo>
                    <a:pt x="21" y="1138"/>
                  </a:lnTo>
                  <a:lnTo>
                    <a:pt x="32" y="1175"/>
                  </a:lnTo>
                  <a:lnTo>
                    <a:pt x="47" y="1211"/>
                  </a:lnTo>
                  <a:lnTo>
                    <a:pt x="47" y="1211"/>
                  </a:lnTo>
                  <a:lnTo>
                    <a:pt x="83" y="1168"/>
                  </a:lnTo>
                  <a:lnTo>
                    <a:pt x="118" y="1126"/>
                  </a:lnTo>
                  <a:lnTo>
                    <a:pt x="150" y="1084"/>
                  </a:lnTo>
                  <a:lnTo>
                    <a:pt x="179" y="1044"/>
                  </a:lnTo>
                  <a:lnTo>
                    <a:pt x="205" y="1004"/>
                  </a:lnTo>
                  <a:lnTo>
                    <a:pt x="229" y="966"/>
                  </a:lnTo>
                  <a:lnTo>
                    <a:pt x="250" y="929"/>
                  </a:lnTo>
                  <a:lnTo>
                    <a:pt x="268" y="894"/>
                  </a:lnTo>
                  <a:lnTo>
                    <a:pt x="268" y="894"/>
                  </a:lnTo>
                  <a:lnTo>
                    <a:pt x="297" y="830"/>
                  </a:lnTo>
                  <a:lnTo>
                    <a:pt x="325" y="766"/>
                  </a:lnTo>
                  <a:lnTo>
                    <a:pt x="378" y="640"/>
                  </a:lnTo>
                  <a:lnTo>
                    <a:pt x="378" y="640"/>
                  </a:lnTo>
                  <a:lnTo>
                    <a:pt x="405" y="574"/>
                  </a:lnTo>
                  <a:lnTo>
                    <a:pt x="431" y="512"/>
                  </a:lnTo>
                  <a:lnTo>
                    <a:pt x="458" y="454"/>
                  </a:lnTo>
                  <a:lnTo>
                    <a:pt x="483" y="401"/>
                  </a:lnTo>
                  <a:lnTo>
                    <a:pt x="509" y="351"/>
                  </a:lnTo>
                  <a:lnTo>
                    <a:pt x="523" y="329"/>
                  </a:lnTo>
                  <a:lnTo>
                    <a:pt x="536" y="306"/>
                  </a:lnTo>
                  <a:lnTo>
                    <a:pt x="550" y="286"/>
                  </a:lnTo>
                  <a:lnTo>
                    <a:pt x="564" y="267"/>
                  </a:lnTo>
                  <a:lnTo>
                    <a:pt x="579" y="249"/>
                  </a:lnTo>
                  <a:lnTo>
                    <a:pt x="595" y="231"/>
                  </a:lnTo>
                  <a:lnTo>
                    <a:pt x="610" y="216"/>
                  </a:lnTo>
                  <a:lnTo>
                    <a:pt x="625" y="202"/>
                  </a:lnTo>
                  <a:lnTo>
                    <a:pt x="641" y="188"/>
                  </a:lnTo>
                  <a:lnTo>
                    <a:pt x="659" y="176"/>
                  </a:lnTo>
                  <a:lnTo>
                    <a:pt x="676" y="167"/>
                  </a:lnTo>
                  <a:lnTo>
                    <a:pt x="695" y="158"/>
                  </a:lnTo>
                  <a:lnTo>
                    <a:pt x="714" y="149"/>
                  </a:lnTo>
                  <a:lnTo>
                    <a:pt x="734" y="144"/>
                  </a:lnTo>
                  <a:lnTo>
                    <a:pt x="755" y="139"/>
                  </a:lnTo>
                  <a:lnTo>
                    <a:pt x="776" y="135"/>
                  </a:lnTo>
                  <a:lnTo>
                    <a:pt x="799" y="134"/>
                  </a:lnTo>
                  <a:lnTo>
                    <a:pt x="823" y="133"/>
                  </a:lnTo>
                  <a:lnTo>
                    <a:pt x="847" y="134"/>
                  </a:lnTo>
                  <a:lnTo>
                    <a:pt x="872" y="138"/>
                  </a:lnTo>
                  <a:lnTo>
                    <a:pt x="899" y="141"/>
                  </a:lnTo>
                  <a:lnTo>
                    <a:pt x="927" y="147"/>
                  </a:lnTo>
                  <a:lnTo>
                    <a:pt x="927" y="147"/>
                  </a:lnTo>
                  <a:lnTo>
                    <a:pt x="947" y="153"/>
                  </a:lnTo>
                  <a:lnTo>
                    <a:pt x="966" y="159"/>
                  </a:lnTo>
                  <a:lnTo>
                    <a:pt x="986" y="166"/>
                  </a:lnTo>
                  <a:lnTo>
                    <a:pt x="1003" y="173"/>
                  </a:lnTo>
                  <a:lnTo>
                    <a:pt x="1022" y="181"/>
                  </a:lnTo>
                  <a:lnTo>
                    <a:pt x="1039" y="190"/>
                  </a:lnTo>
                  <a:lnTo>
                    <a:pt x="1056" y="201"/>
                  </a:lnTo>
                  <a:lnTo>
                    <a:pt x="1072" y="213"/>
                  </a:lnTo>
                  <a:lnTo>
                    <a:pt x="1087" y="224"/>
                  </a:lnTo>
                  <a:lnTo>
                    <a:pt x="1104" y="236"/>
                  </a:lnTo>
                  <a:lnTo>
                    <a:pt x="1118" y="250"/>
                  </a:lnTo>
                  <a:lnTo>
                    <a:pt x="1132" y="264"/>
                  </a:lnTo>
                  <a:lnTo>
                    <a:pt x="1146" y="278"/>
                  </a:lnTo>
                  <a:lnTo>
                    <a:pt x="1159" y="295"/>
                  </a:lnTo>
                  <a:lnTo>
                    <a:pt x="1172" y="311"/>
                  </a:lnTo>
                  <a:lnTo>
                    <a:pt x="1183" y="327"/>
                  </a:lnTo>
                  <a:lnTo>
                    <a:pt x="1195" y="345"/>
                  </a:lnTo>
                  <a:lnTo>
                    <a:pt x="1206" y="364"/>
                  </a:lnTo>
                  <a:lnTo>
                    <a:pt x="1215" y="382"/>
                  </a:lnTo>
                  <a:lnTo>
                    <a:pt x="1224" y="402"/>
                  </a:lnTo>
                  <a:lnTo>
                    <a:pt x="1234" y="422"/>
                  </a:lnTo>
                  <a:lnTo>
                    <a:pt x="1242" y="443"/>
                  </a:lnTo>
                  <a:lnTo>
                    <a:pt x="1249" y="466"/>
                  </a:lnTo>
                  <a:lnTo>
                    <a:pt x="1256" y="488"/>
                  </a:lnTo>
                  <a:lnTo>
                    <a:pt x="1262" y="510"/>
                  </a:lnTo>
                  <a:lnTo>
                    <a:pt x="1268" y="533"/>
                  </a:lnTo>
                  <a:lnTo>
                    <a:pt x="1272" y="558"/>
                  </a:lnTo>
                  <a:lnTo>
                    <a:pt x="1277" y="583"/>
                  </a:lnTo>
                  <a:lnTo>
                    <a:pt x="1281" y="607"/>
                  </a:lnTo>
                  <a:lnTo>
                    <a:pt x="1283" y="633"/>
                  </a:lnTo>
                  <a:lnTo>
                    <a:pt x="1285" y="659"/>
                  </a:lnTo>
                  <a:lnTo>
                    <a:pt x="1287" y="686"/>
                  </a:lnTo>
                  <a:lnTo>
                    <a:pt x="1287" y="686"/>
                  </a:lnTo>
                  <a:lnTo>
                    <a:pt x="1288" y="718"/>
                  </a:lnTo>
                  <a:lnTo>
                    <a:pt x="1287" y="750"/>
                  </a:lnTo>
                  <a:lnTo>
                    <a:pt x="1285" y="783"/>
                  </a:lnTo>
                  <a:lnTo>
                    <a:pt x="1283" y="816"/>
                  </a:lnTo>
                  <a:lnTo>
                    <a:pt x="1278" y="848"/>
                  </a:lnTo>
                  <a:lnTo>
                    <a:pt x="1274" y="881"/>
                  </a:lnTo>
                  <a:lnTo>
                    <a:pt x="1268" y="914"/>
                  </a:lnTo>
                  <a:lnTo>
                    <a:pt x="1261" y="946"/>
                  </a:lnTo>
                  <a:lnTo>
                    <a:pt x="1253" y="978"/>
                  </a:lnTo>
                  <a:lnTo>
                    <a:pt x="1243" y="1011"/>
                  </a:lnTo>
                  <a:lnTo>
                    <a:pt x="1233" y="1043"/>
                  </a:lnTo>
                  <a:lnTo>
                    <a:pt x="1221" y="1074"/>
                  </a:lnTo>
                  <a:lnTo>
                    <a:pt x="1208" y="1106"/>
                  </a:lnTo>
                  <a:lnTo>
                    <a:pt x="1194" y="1136"/>
                  </a:lnTo>
                  <a:lnTo>
                    <a:pt x="1179" y="1167"/>
                  </a:lnTo>
                  <a:lnTo>
                    <a:pt x="1162" y="1197"/>
                  </a:lnTo>
                  <a:lnTo>
                    <a:pt x="1146" y="1227"/>
                  </a:lnTo>
                  <a:lnTo>
                    <a:pt x="1127" y="1255"/>
                  </a:lnTo>
                  <a:lnTo>
                    <a:pt x="1107" y="1282"/>
                  </a:lnTo>
                  <a:lnTo>
                    <a:pt x="1087" y="1309"/>
                  </a:lnTo>
                  <a:lnTo>
                    <a:pt x="1066" y="1334"/>
                  </a:lnTo>
                  <a:lnTo>
                    <a:pt x="1043" y="1360"/>
                  </a:lnTo>
                  <a:lnTo>
                    <a:pt x="1020" y="1383"/>
                  </a:lnTo>
                  <a:lnTo>
                    <a:pt x="995" y="1406"/>
                  </a:lnTo>
                  <a:lnTo>
                    <a:pt x="968" y="1428"/>
                  </a:lnTo>
                  <a:lnTo>
                    <a:pt x="941" y="1448"/>
                  </a:lnTo>
                  <a:lnTo>
                    <a:pt x="913" y="1467"/>
                  </a:lnTo>
                  <a:lnTo>
                    <a:pt x="884" y="1484"/>
                  </a:lnTo>
                  <a:lnTo>
                    <a:pt x="853" y="1501"/>
                  </a:lnTo>
                  <a:lnTo>
                    <a:pt x="822" y="1516"/>
                  </a:lnTo>
                  <a:lnTo>
                    <a:pt x="789" y="1529"/>
                  </a:lnTo>
                  <a:lnTo>
                    <a:pt x="755" y="1540"/>
                  </a:lnTo>
                  <a:lnTo>
                    <a:pt x="755" y="1540"/>
                  </a:lnTo>
                  <a:lnTo>
                    <a:pt x="714" y="1554"/>
                  </a:lnTo>
                  <a:lnTo>
                    <a:pt x="672" y="1570"/>
                  </a:lnTo>
                  <a:lnTo>
                    <a:pt x="630" y="1587"/>
                  </a:lnTo>
                  <a:lnTo>
                    <a:pt x="586" y="1606"/>
                  </a:lnTo>
                  <a:lnTo>
                    <a:pt x="543" y="1627"/>
                  </a:lnTo>
                  <a:lnTo>
                    <a:pt x="498" y="1649"/>
                  </a:lnTo>
                  <a:lnTo>
                    <a:pt x="454" y="1674"/>
                  </a:lnTo>
                  <a:lnTo>
                    <a:pt x="410" y="1698"/>
                  </a:lnTo>
                  <a:lnTo>
                    <a:pt x="410" y="1698"/>
                  </a:lnTo>
                  <a:lnTo>
                    <a:pt x="442" y="1721"/>
                  </a:lnTo>
                  <a:lnTo>
                    <a:pt x="476" y="1741"/>
                  </a:lnTo>
                  <a:lnTo>
                    <a:pt x="511" y="1758"/>
                  </a:lnTo>
                  <a:lnTo>
                    <a:pt x="547" y="1776"/>
                  </a:lnTo>
                  <a:lnTo>
                    <a:pt x="547" y="1776"/>
                  </a:lnTo>
                  <a:lnTo>
                    <a:pt x="611" y="1743"/>
                  </a:lnTo>
                  <a:lnTo>
                    <a:pt x="643" y="1728"/>
                  </a:lnTo>
                  <a:lnTo>
                    <a:pt x="674" y="1714"/>
                  </a:lnTo>
                  <a:lnTo>
                    <a:pt x="705" y="1701"/>
                  </a:lnTo>
                  <a:lnTo>
                    <a:pt x="735" y="1688"/>
                  </a:lnTo>
                  <a:lnTo>
                    <a:pt x="765" y="1677"/>
                  </a:lnTo>
                  <a:lnTo>
                    <a:pt x="795" y="1667"/>
                  </a:lnTo>
                  <a:lnTo>
                    <a:pt x="795" y="16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1200">
                <a:solidFill>
                  <a:sysClr val="windowText" lastClr="000000"/>
                </a:solidFill>
                <a:latin typeface="MS PGothic" charset="-128"/>
                <a:ea typeface="MS PGothic" charset="-128"/>
                <a:cs typeface="MS PGothic" charset="-128"/>
              </a:endParaRPr>
            </a:p>
          </p:txBody>
        </p:sp>
      </p:grpSp>
      <p:grpSp>
        <p:nvGrpSpPr>
          <p:cNvPr id="268" name="Group 124"/>
          <p:cNvGrpSpPr>
            <a:grpSpLocks noChangeAspect="1"/>
          </p:cNvGrpSpPr>
          <p:nvPr/>
        </p:nvGrpSpPr>
        <p:grpSpPr>
          <a:xfrm>
            <a:off x="7814680" y="2025402"/>
            <a:ext cx="214448" cy="291276"/>
            <a:chOff x="12249151" y="6053138"/>
            <a:chExt cx="323850" cy="419100"/>
          </a:xfrm>
          <a:solidFill>
            <a:schemeClr val="accent5">
              <a:lumMod val="75000"/>
            </a:schemeClr>
          </a:solidFill>
        </p:grpSpPr>
        <p:sp>
          <p:nvSpPr>
            <p:cNvPr id="269" name="Freeform 164"/>
            <p:cNvSpPr>
              <a:spLocks noEditPoints="1"/>
            </p:cNvSpPr>
            <p:nvPr/>
          </p:nvSpPr>
          <p:spPr bwMode="auto">
            <a:xfrm>
              <a:off x="12430126" y="6151563"/>
              <a:ext cx="42863" cy="42863"/>
            </a:xfrm>
            <a:custGeom>
              <a:avLst/>
              <a:gdLst>
                <a:gd name="T0" fmla="*/ 147 w 191"/>
                <a:gd name="T1" fmla="*/ 15 h 191"/>
                <a:gd name="T2" fmla="*/ 130 w 191"/>
                <a:gd name="T3" fmla="*/ 6 h 191"/>
                <a:gd name="T4" fmla="*/ 112 w 191"/>
                <a:gd name="T5" fmla="*/ 1 h 191"/>
                <a:gd name="T6" fmla="*/ 94 w 191"/>
                <a:gd name="T7" fmla="*/ 0 h 191"/>
                <a:gd name="T8" fmla="*/ 75 w 191"/>
                <a:gd name="T9" fmla="*/ 2 h 191"/>
                <a:gd name="T10" fmla="*/ 58 w 191"/>
                <a:gd name="T11" fmla="*/ 8 h 191"/>
                <a:gd name="T12" fmla="*/ 42 w 191"/>
                <a:gd name="T13" fmla="*/ 16 h 191"/>
                <a:gd name="T14" fmla="*/ 27 w 191"/>
                <a:gd name="T15" fmla="*/ 29 h 191"/>
                <a:gd name="T16" fmla="*/ 15 w 191"/>
                <a:gd name="T17" fmla="*/ 44 h 191"/>
                <a:gd name="T18" fmla="*/ 10 w 191"/>
                <a:gd name="T19" fmla="*/ 52 h 191"/>
                <a:gd name="T20" fmla="*/ 4 w 191"/>
                <a:gd name="T21" fmla="*/ 70 h 191"/>
                <a:gd name="T22" fmla="*/ 0 w 191"/>
                <a:gd name="T23" fmla="*/ 89 h 191"/>
                <a:gd name="T24" fmla="*/ 1 w 191"/>
                <a:gd name="T25" fmla="*/ 107 h 191"/>
                <a:gd name="T26" fmla="*/ 5 w 191"/>
                <a:gd name="T27" fmla="*/ 125 h 191"/>
                <a:gd name="T28" fmla="*/ 12 w 191"/>
                <a:gd name="T29" fmla="*/ 142 h 191"/>
                <a:gd name="T30" fmla="*/ 22 w 191"/>
                <a:gd name="T31" fmla="*/ 157 h 191"/>
                <a:gd name="T32" fmla="*/ 37 w 191"/>
                <a:gd name="T33" fmla="*/ 171 h 191"/>
                <a:gd name="T34" fmla="*/ 44 w 191"/>
                <a:gd name="T35" fmla="*/ 176 h 191"/>
                <a:gd name="T36" fmla="*/ 61 w 191"/>
                <a:gd name="T37" fmla="*/ 185 h 191"/>
                <a:gd name="T38" fmla="*/ 80 w 191"/>
                <a:gd name="T39" fmla="*/ 190 h 191"/>
                <a:gd name="T40" fmla="*/ 98 w 191"/>
                <a:gd name="T41" fmla="*/ 191 h 191"/>
                <a:gd name="T42" fmla="*/ 116 w 191"/>
                <a:gd name="T43" fmla="*/ 189 h 191"/>
                <a:gd name="T44" fmla="*/ 134 w 191"/>
                <a:gd name="T45" fmla="*/ 183 h 191"/>
                <a:gd name="T46" fmla="*/ 150 w 191"/>
                <a:gd name="T47" fmla="*/ 175 h 191"/>
                <a:gd name="T48" fmla="*/ 164 w 191"/>
                <a:gd name="T49" fmla="*/ 162 h 191"/>
                <a:gd name="T50" fmla="*/ 177 w 191"/>
                <a:gd name="T51" fmla="*/ 147 h 191"/>
                <a:gd name="T52" fmla="*/ 181 w 191"/>
                <a:gd name="T53" fmla="*/ 139 h 191"/>
                <a:gd name="T54" fmla="*/ 188 w 191"/>
                <a:gd name="T55" fmla="*/ 121 h 191"/>
                <a:gd name="T56" fmla="*/ 191 w 191"/>
                <a:gd name="T57" fmla="*/ 102 h 191"/>
                <a:gd name="T58" fmla="*/ 191 w 191"/>
                <a:gd name="T59" fmla="*/ 84 h 191"/>
                <a:gd name="T60" fmla="*/ 187 w 191"/>
                <a:gd name="T61" fmla="*/ 66 h 191"/>
                <a:gd name="T62" fmla="*/ 180 w 191"/>
                <a:gd name="T63" fmla="*/ 49 h 191"/>
                <a:gd name="T64" fmla="*/ 169 w 191"/>
                <a:gd name="T65" fmla="*/ 34 h 191"/>
                <a:gd name="T66" fmla="*/ 155 w 191"/>
                <a:gd name="T67" fmla="*/ 20 h 191"/>
                <a:gd name="T68" fmla="*/ 147 w 191"/>
                <a:gd name="T69" fmla="*/ 15 h 191"/>
                <a:gd name="T70" fmla="*/ 132 w 191"/>
                <a:gd name="T71" fmla="*/ 119 h 191"/>
                <a:gd name="T72" fmla="*/ 120 w 191"/>
                <a:gd name="T73" fmla="*/ 131 h 191"/>
                <a:gd name="T74" fmla="*/ 105 w 191"/>
                <a:gd name="T75" fmla="*/ 138 h 191"/>
                <a:gd name="T76" fmla="*/ 89 w 191"/>
                <a:gd name="T77" fmla="*/ 138 h 191"/>
                <a:gd name="T78" fmla="*/ 72 w 191"/>
                <a:gd name="T79" fmla="*/ 132 h 191"/>
                <a:gd name="T80" fmla="*/ 65 w 191"/>
                <a:gd name="T81" fmla="*/ 127 h 191"/>
                <a:gd name="T82" fmla="*/ 56 w 191"/>
                <a:gd name="T83" fmla="*/ 112 h 191"/>
                <a:gd name="T84" fmla="*/ 52 w 191"/>
                <a:gd name="T85" fmla="*/ 97 h 191"/>
                <a:gd name="T86" fmla="*/ 55 w 191"/>
                <a:gd name="T87" fmla="*/ 80 h 191"/>
                <a:gd name="T88" fmla="*/ 59 w 191"/>
                <a:gd name="T89" fmla="*/ 72 h 191"/>
                <a:gd name="T90" fmla="*/ 71 w 191"/>
                <a:gd name="T91" fmla="*/ 60 h 191"/>
                <a:gd name="T92" fmla="*/ 87 w 191"/>
                <a:gd name="T93" fmla="*/ 53 h 191"/>
                <a:gd name="T94" fmla="*/ 103 w 191"/>
                <a:gd name="T95" fmla="*/ 53 h 191"/>
                <a:gd name="T96" fmla="*/ 119 w 191"/>
                <a:gd name="T97" fmla="*/ 59 h 191"/>
                <a:gd name="T98" fmla="*/ 126 w 191"/>
                <a:gd name="T99" fmla="*/ 64 h 191"/>
                <a:gd name="T100" fmla="*/ 136 w 191"/>
                <a:gd name="T101" fmla="*/ 79 h 191"/>
                <a:gd name="T102" fmla="*/ 139 w 191"/>
                <a:gd name="T103" fmla="*/ 95 h 191"/>
                <a:gd name="T104" fmla="*/ 136 w 191"/>
                <a:gd name="T105" fmla="*/ 111 h 191"/>
                <a:gd name="T106" fmla="*/ 132 w 191"/>
                <a:gd name="T107" fmla="*/ 1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1">
                  <a:moveTo>
                    <a:pt x="147" y="15"/>
                  </a:moveTo>
                  <a:lnTo>
                    <a:pt x="147" y="15"/>
                  </a:lnTo>
                  <a:lnTo>
                    <a:pt x="139" y="10"/>
                  </a:lnTo>
                  <a:lnTo>
                    <a:pt x="130" y="6"/>
                  </a:lnTo>
                  <a:lnTo>
                    <a:pt x="121" y="3"/>
                  </a:lnTo>
                  <a:lnTo>
                    <a:pt x="112" y="1"/>
                  </a:lnTo>
                  <a:lnTo>
                    <a:pt x="103" y="0"/>
                  </a:lnTo>
                  <a:lnTo>
                    <a:pt x="94" y="0"/>
                  </a:lnTo>
                  <a:lnTo>
                    <a:pt x="85" y="1"/>
                  </a:lnTo>
                  <a:lnTo>
                    <a:pt x="75" y="2"/>
                  </a:lnTo>
                  <a:lnTo>
                    <a:pt x="66" y="4"/>
                  </a:lnTo>
                  <a:lnTo>
                    <a:pt x="58" y="8"/>
                  </a:lnTo>
                  <a:lnTo>
                    <a:pt x="50" y="12"/>
                  </a:lnTo>
                  <a:lnTo>
                    <a:pt x="42" y="16"/>
                  </a:lnTo>
                  <a:lnTo>
                    <a:pt x="35" y="22"/>
                  </a:lnTo>
                  <a:lnTo>
                    <a:pt x="27" y="29"/>
                  </a:lnTo>
                  <a:lnTo>
                    <a:pt x="21" y="36"/>
                  </a:lnTo>
                  <a:lnTo>
                    <a:pt x="15" y="44"/>
                  </a:lnTo>
                  <a:lnTo>
                    <a:pt x="15" y="44"/>
                  </a:lnTo>
                  <a:lnTo>
                    <a:pt x="10" y="52"/>
                  </a:lnTo>
                  <a:lnTo>
                    <a:pt x="6" y="61"/>
                  </a:lnTo>
                  <a:lnTo>
                    <a:pt x="4" y="70"/>
                  </a:lnTo>
                  <a:lnTo>
                    <a:pt x="2" y="80"/>
                  </a:lnTo>
                  <a:lnTo>
                    <a:pt x="0" y="89"/>
                  </a:lnTo>
                  <a:lnTo>
                    <a:pt x="0" y="98"/>
                  </a:lnTo>
                  <a:lnTo>
                    <a:pt x="1" y="107"/>
                  </a:lnTo>
                  <a:lnTo>
                    <a:pt x="2" y="116"/>
                  </a:lnTo>
                  <a:lnTo>
                    <a:pt x="5" y="125"/>
                  </a:lnTo>
                  <a:lnTo>
                    <a:pt x="8" y="134"/>
                  </a:lnTo>
                  <a:lnTo>
                    <a:pt x="12" y="142"/>
                  </a:lnTo>
                  <a:lnTo>
                    <a:pt x="17" y="150"/>
                  </a:lnTo>
                  <a:lnTo>
                    <a:pt x="22" y="157"/>
                  </a:lnTo>
                  <a:lnTo>
                    <a:pt x="28" y="165"/>
                  </a:lnTo>
                  <a:lnTo>
                    <a:pt x="37" y="171"/>
                  </a:lnTo>
                  <a:lnTo>
                    <a:pt x="44" y="176"/>
                  </a:lnTo>
                  <a:lnTo>
                    <a:pt x="44" y="176"/>
                  </a:lnTo>
                  <a:lnTo>
                    <a:pt x="53" y="181"/>
                  </a:lnTo>
                  <a:lnTo>
                    <a:pt x="61" y="185"/>
                  </a:lnTo>
                  <a:lnTo>
                    <a:pt x="70" y="188"/>
                  </a:lnTo>
                  <a:lnTo>
                    <a:pt x="80" y="190"/>
                  </a:lnTo>
                  <a:lnTo>
                    <a:pt x="89" y="191"/>
                  </a:lnTo>
                  <a:lnTo>
                    <a:pt x="98" y="191"/>
                  </a:lnTo>
                  <a:lnTo>
                    <a:pt x="107" y="190"/>
                  </a:lnTo>
                  <a:lnTo>
                    <a:pt x="116" y="189"/>
                  </a:lnTo>
                  <a:lnTo>
                    <a:pt x="126" y="187"/>
                  </a:lnTo>
                  <a:lnTo>
                    <a:pt x="134" y="183"/>
                  </a:lnTo>
                  <a:lnTo>
                    <a:pt x="142" y="179"/>
                  </a:lnTo>
                  <a:lnTo>
                    <a:pt x="150" y="175"/>
                  </a:lnTo>
                  <a:lnTo>
                    <a:pt x="157" y="169"/>
                  </a:lnTo>
                  <a:lnTo>
                    <a:pt x="164" y="162"/>
                  </a:lnTo>
                  <a:lnTo>
                    <a:pt x="171" y="155"/>
                  </a:lnTo>
                  <a:lnTo>
                    <a:pt x="177" y="147"/>
                  </a:lnTo>
                  <a:lnTo>
                    <a:pt x="177" y="147"/>
                  </a:lnTo>
                  <a:lnTo>
                    <a:pt x="181" y="139"/>
                  </a:lnTo>
                  <a:lnTo>
                    <a:pt x="185" y="130"/>
                  </a:lnTo>
                  <a:lnTo>
                    <a:pt x="188" y="121"/>
                  </a:lnTo>
                  <a:lnTo>
                    <a:pt x="190" y="111"/>
                  </a:lnTo>
                  <a:lnTo>
                    <a:pt x="191" y="102"/>
                  </a:lnTo>
                  <a:lnTo>
                    <a:pt x="191" y="93"/>
                  </a:lnTo>
                  <a:lnTo>
                    <a:pt x="191" y="84"/>
                  </a:lnTo>
                  <a:lnTo>
                    <a:pt x="189" y="76"/>
                  </a:lnTo>
                  <a:lnTo>
                    <a:pt x="187" y="66"/>
                  </a:lnTo>
                  <a:lnTo>
                    <a:pt x="184" y="57"/>
                  </a:lnTo>
                  <a:lnTo>
                    <a:pt x="180" y="49"/>
                  </a:lnTo>
                  <a:lnTo>
                    <a:pt x="175" y="42"/>
                  </a:lnTo>
                  <a:lnTo>
                    <a:pt x="169" y="34"/>
                  </a:lnTo>
                  <a:lnTo>
                    <a:pt x="162" y="27"/>
                  </a:lnTo>
                  <a:lnTo>
                    <a:pt x="155" y="20"/>
                  </a:lnTo>
                  <a:lnTo>
                    <a:pt x="147" y="15"/>
                  </a:lnTo>
                  <a:lnTo>
                    <a:pt x="147" y="15"/>
                  </a:lnTo>
                  <a:close/>
                  <a:moveTo>
                    <a:pt x="132" y="119"/>
                  </a:moveTo>
                  <a:lnTo>
                    <a:pt x="132" y="119"/>
                  </a:lnTo>
                  <a:lnTo>
                    <a:pt x="127" y="126"/>
                  </a:lnTo>
                  <a:lnTo>
                    <a:pt x="120" y="131"/>
                  </a:lnTo>
                  <a:lnTo>
                    <a:pt x="113" y="135"/>
                  </a:lnTo>
                  <a:lnTo>
                    <a:pt x="105" y="138"/>
                  </a:lnTo>
                  <a:lnTo>
                    <a:pt x="97" y="139"/>
                  </a:lnTo>
                  <a:lnTo>
                    <a:pt x="89" y="138"/>
                  </a:lnTo>
                  <a:lnTo>
                    <a:pt x="81" y="136"/>
                  </a:lnTo>
                  <a:lnTo>
                    <a:pt x="72" y="132"/>
                  </a:lnTo>
                  <a:lnTo>
                    <a:pt x="72" y="132"/>
                  </a:lnTo>
                  <a:lnTo>
                    <a:pt x="65" y="127"/>
                  </a:lnTo>
                  <a:lnTo>
                    <a:pt x="60" y="121"/>
                  </a:lnTo>
                  <a:lnTo>
                    <a:pt x="56" y="112"/>
                  </a:lnTo>
                  <a:lnTo>
                    <a:pt x="53" y="105"/>
                  </a:lnTo>
                  <a:lnTo>
                    <a:pt x="52" y="97"/>
                  </a:lnTo>
                  <a:lnTo>
                    <a:pt x="53" y="88"/>
                  </a:lnTo>
                  <a:lnTo>
                    <a:pt x="55" y="80"/>
                  </a:lnTo>
                  <a:lnTo>
                    <a:pt x="59" y="72"/>
                  </a:lnTo>
                  <a:lnTo>
                    <a:pt x="59" y="72"/>
                  </a:lnTo>
                  <a:lnTo>
                    <a:pt x="65" y="65"/>
                  </a:lnTo>
                  <a:lnTo>
                    <a:pt x="71" y="60"/>
                  </a:lnTo>
                  <a:lnTo>
                    <a:pt x="78" y="56"/>
                  </a:lnTo>
                  <a:lnTo>
                    <a:pt x="87" y="53"/>
                  </a:lnTo>
                  <a:lnTo>
                    <a:pt x="95" y="52"/>
                  </a:lnTo>
                  <a:lnTo>
                    <a:pt x="103" y="53"/>
                  </a:lnTo>
                  <a:lnTo>
                    <a:pt x="111" y="55"/>
                  </a:lnTo>
                  <a:lnTo>
                    <a:pt x="119" y="59"/>
                  </a:lnTo>
                  <a:lnTo>
                    <a:pt x="119" y="59"/>
                  </a:lnTo>
                  <a:lnTo>
                    <a:pt x="126" y="64"/>
                  </a:lnTo>
                  <a:lnTo>
                    <a:pt x="132" y="71"/>
                  </a:lnTo>
                  <a:lnTo>
                    <a:pt x="136" y="79"/>
                  </a:lnTo>
                  <a:lnTo>
                    <a:pt x="138" y="87"/>
                  </a:lnTo>
                  <a:lnTo>
                    <a:pt x="139" y="95"/>
                  </a:lnTo>
                  <a:lnTo>
                    <a:pt x="138" y="103"/>
                  </a:lnTo>
                  <a:lnTo>
                    <a:pt x="136" y="111"/>
                  </a:lnTo>
                  <a:lnTo>
                    <a:pt x="132" y="119"/>
                  </a:lnTo>
                  <a:lnTo>
                    <a:pt x="132" y="1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latin typeface="MS PGothic" charset="-128"/>
                <a:ea typeface="MS PGothic" charset="-128"/>
                <a:cs typeface="MS PGothic" charset="-128"/>
              </a:endParaRPr>
            </a:p>
          </p:txBody>
        </p:sp>
        <p:sp>
          <p:nvSpPr>
            <p:cNvPr id="270" name="Freeform 165"/>
            <p:cNvSpPr>
              <a:spLocks noEditPoints="1"/>
            </p:cNvSpPr>
            <p:nvPr/>
          </p:nvSpPr>
          <p:spPr bwMode="auto">
            <a:xfrm>
              <a:off x="12303126" y="6183313"/>
              <a:ext cx="63500" cy="63500"/>
            </a:xfrm>
            <a:custGeom>
              <a:avLst/>
              <a:gdLst>
                <a:gd name="T0" fmla="*/ 126 w 281"/>
                <a:gd name="T1" fmla="*/ 1 h 280"/>
                <a:gd name="T2" fmla="*/ 86 w 281"/>
                <a:gd name="T3" fmla="*/ 11 h 280"/>
                <a:gd name="T4" fmla="*/ 51 w 281"/>
                <a:gd name="T5" fmla="*/ 32 h 280"/>
                <a:gd name="T6" fmla="*/ 24 w 281"/>
                <a:gd name="T7" fmla="*/ 62 h 280"/>
                <a:gd name="T8" fmla="*/ 6 w 281"/>
                <a:gd name="T9" fmla="*/ 98 h 280"/>
                <a:gd name="T10" fmla="*/ 0 w 281"/>
                <a:gd name="T11" fmla="*/ 140 h 280"/>
                <a:gd name="T12" fmla="*/ 3 w 281"/>
                <a:gd name="T13" fmla="*/ 169 h 280"/>
                <a:gd name="T14" fmla="*/ 17 w 281"/>
                <a:gd name="T15" fmla="*/ 207 h 280"/>
                <a:gd name="T16" fmla="*/ 41 w 281"/>
                <a:gd name="T17" fmla="*/ 239 h 280"/>
                <a:gd name="T18" fmla="*/ 74 w 281"/>
                <a:gd name="T19" fmla="*/ 263 h 280"/>
                <a:gd name="T20" fmla="*/ 112 w 281"/>
                <a:gd name="T21" fmla="*/ 277 h 280"/>
                <a:gd name="T22" fmla="*/ 140 w 281"/>
                <a:gd name="T23" fmla="*/ 280 h 280"/>
                <a:gd name="T24" fmla="*/ 181 w 281"/>
                <a:gd name="T25" fmla="*/ 274 h 280"/>
                <a:gd name="T26" fmla="*/ 218 w 281"/>
                <a:gd name="T27" fmla="*/ 256 h 280"/>
                <a:gd name="T28" fmla="*/ 248 w 281"/>
                <a:gd name="T29" fmla="*/ 229 h 280"/>
                <a:gd name="T30" fmla="*/ 269 w 281"/>
                <a:gd name="T31" fmla="*/ 194 h 280"/>
                <a:gd name="T32" fmla="*/ 280 w 281"/>
                <a:gd name="T33" fmla="*/ 154 h 280"/>
                <a:gd name="T34" fmla="*/ 280 w 281"/>
                <a:gd name="T35" fmla="*/ 126 h 280"/>
                <a:gd name="T36" fmla="*/ 269 w 281"/>
                <a:gd name="T37" fmla="*/ 86 h 280"/>
                <a:gd name="T38" fmla="*/ 248 w 281"/>
                <a:gd name="T39" fmla="*/ 51 h 280"/>
                <a:gd name="T40" fmla="*/ 218 w 281"/>
                <a:gd name="T41" fmla="*/ 24 h 280"/>
                <a:gd name="T42" fmla="*/ 181 w 281"/>
                <a:gd name="T43" fmla="*/ 6 h 280"/>
                <a:gd name="T44" fmla="*/ 140 w 281"/>
                <a:gd name="T45" fmla="*/ 0 h 280"/>
                <a:gd name="T46" fmla="*/ 140 w 281"/>
                <a:gd name="T47" fmla="*/ 219 h 280"/>
                <a:gd name="T48" fmla="*/ 117 w 281"/>
                <a:gd name="T49" fmla="*/ 216 h 280"/>
                <a:gd name="T50" fmla="*/ 96 w 281"/>
                <a:gd name="T51" fmla="*/ 206 h 280"/>
                <a:gd name="T52" fmla="*/ 79 w 281"/>
                <a:gd name="T53" fmla="*/ 190 h 280"/>
                <a:gd name="T54" fmla="*/ 67 w 281"/>
                <a:gd name="T55" fmla="*/ 171 h 280"/>
                <a:gd name="T56" fmla="*/ 62 w 281"/>
                <a:gd name="T57" fmla="*/ 148 h 280"/>
                <a:gd name="T58" fmla="*/ 62 w 281"/>
                <a:gd name="T59" fmla="*/ 132 h 280"/>
                <a:gd name="T60" fmla="*/ 67 w 281"/>
                <a:gd name="T61" fmla="*/ 109 h 280"/>
                <a:gd name="T62" fmla="*/ 79 w 281"/>
                <a:gd name="T63" fmla="*/ 90 h 280"/>
                <a:gd name="T64" fmla="*/ 96 w 281"/>
                <a:gd name="T65" fmla="*/ 75 h 280"/>
                <a:gd name="T66" fmla="*/ 117 w 281"/>
                <a:gd name="T67" fmla="*/ 64 h 280"/>
                <a:gd name="T68" fmla="*/ 140 w 281"/>
                <a:gd name="T69" fmla="*/ 61 h 280"/>
                <a:gd name="T70" fmla="*/ 156 w 281"/>
                <a:gd name="T71" fmla="*/ 62 h 280"/>
                <a:gd name="T72" fmla="*/ 178 w 281"/>
                <a:gd name="T73" fmla="*/ 71 h 280"/>
                <a:gd name="T74" fmla="*/ 196 w 281"/>
                <a:gd name="T75" fmla="*/ 84 h 280"/>
                <a:gd name="T76" fmla="*/ 210 w 281"/>
                <a:gd name="T77" fmla="*/ 102 h 280"/>
                <a:gd name="T78" fmla="*/ 218 w 281"/>
                <a:gd name="T79" fmla="*/ 124 h 280"/>
                <a:gd name="T80" fmla="*/ 219 w 281"/>
                <a:gd name="T81" fmla="*/ 140 h 280"/>
                <a:gd name="T82" fmla="*/ 216 w 281"/>
                <a:gd name="T83" fmla="*/ 164 h 280"/>
                <a:gd name="T84" fmla="*/ 206 w 281"/>
                <a:gd name="T85" fmla="*/ 184 h 280"/>
                <a:gd name="T86" fmla="*/ 191 w 281"/>
                <a:gd name="T87" fmla="*/ 201 h 280"/>
                <a:gd name="T88" fmla="*/ 171 w 281"/>
                <a:gd name="T89" fmla="*/ 213 h 280"/>
                <a:gd name="T90" fmla="*/ 149 w 281"/>
                <a:gd name="T91" fmla="*/ 21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1" h="280">
                  <a:moveTo>
                    <a:pt x="140" y="0"/>
                  </a:moveTo>
                  <a:lnTo>
                    <a:pt x="140" y="0"/>
                  </a:lnTo>
                  <a:lnTo>
                    <a:pt x="126" y="1"/>
                  </a:lnTo>
                  <a:lnTo>
                    <a:pt x="112" y="3"/>
                  </a:lnTo>
                  <a:lnTo>
                    <a:pt x="98" y="6"/>
                  </a:lnTo>
                  <a:lnTo>
                    <a:pt x="86" y="11"/>
                  </a:lnTo>
                  <a:lnTo>
                    <a:pt x="74" y="17"/>
                  </a:lnTo>
                  <a:lnTo>
                    <a:pt x="62" y="24"/>
                  </a:lnTo>
                  <a:lnTo>
                    <a:pt x="51" y="32"/>
                  </a:lnTo>
                  <a:lnTo>
                    <a:pt x="41" y="41"/>
                  </a:lnTo>
                  <a:lnTo>
                    <a:pt x="32" y="51"/>
                  </a:lnTo>
                  <a:lnTo>
                    <a:pt x="24" y="62"/>
                  </a:lnTo>
                  <a:lnTo>
                    <a:pt x="17" y="74"/>
                  </a:lnTo>
                  <a:lnTo>
                    <a:pt x="12" y="86"/>
                  </a:lnTo>
                  <a:lnTo>
                    <a:pt x="6" y="98"/>
                  </a:lnTo>
                  <a:lnTo>
                    <a:pt x="3" y="111"/>
                  </a:lnTo>
                  <a:lnTo>
                    <a:pt x="1" y="126"/>
                  </a:lnTo>
                  <a:lnTo>
                    <a:pt x="0" y="140"/>
                  </a:lnTo>
                  <a:lnTo>
                    <a:pt x="0" y="140"/>
                  </a:lnTo>
                  <a:lnTo>
                    <a:pt x="1" y="154"/>
                  </a:lnTo>
                  <a:lnTo>
                    <a:pt x="3" y="169"/>
                  </a:lnTo>
                  <a:lnTo>
                    <a:pt x="6" y="182"/>
                  </a:lnTo>
                  <a:lnTo>
                    <a:pt x="12" y="194"/>
                  </a:lnTo>
                  <a:lnTo>
                    <a:pt x="17" y="207"/>
                  </a:lnTo>
                  <a:lnTo>
                    <a:pt x="24" y="218"/>
                  </a:lnTo>
                  <a:lnTo>
                    <a:pt x="32" y="229"/>
                  </a:lnTo>
                  <a:lnTo>
                    <a:pt x="41" y="239"/>
                  </a:lnTo>
                  <a:lnTo>
                    <a:pt x="51" y="248"/>
                  </a:lnTo>
                  <a:lnTo>
                    <a:pt x="62" y="256"/>
                  </a:lnTo>
                  <a:lnTo>
                    <a:pt x="74" y="263"/>
                  </a:lnTo>
                  <a:lnTo>
                    <a:pt x="86" y="269"/>
                  </a:lnTo>
                  <a:lnTo>
                    <a:pt x="98" y="274"/>
                  </a:lnTo>
                  <a:lnTo>
                    <a:pt x="112" y="277"/>
                  </a:lnTo>
                  <a:lnTo>
                    <a:pt x="126" y="279"/>
                  </a:lnTo>
                  <a:lnTo>
                    <a:pt x="140" y="280"/>
                  </a:lnTo>
                  <a:lnTo>
                    <a:pt x="140" y="280"/>
                  </a:lnTo>
                  <a:lnTo>
                    <a:pt x="155" y="279"/>
                  </a:lnTo>
                  <a:lnTo>
                    <a:pt x="168" y="277"/>
                  </a:lnTo>
                  <a:lnTo>
                    <a:pt x="181" y="274"/>
                  </a:lnTo>
                  <a:lnTo>
                    <a:pt x="195" y="269"/>
                  </a:lnTo>
                  <a:lnTo>
                    <a:pt x="207" y="263"/>
                  </a:lnTo>
                  <a:lnTo>
                    <a:pt x="218" y="256"/>
                  </a:lnTo>
                  <a:lnTo>
                    <a:pt x="229" y="248"/>
                  </a:lnTo>
                  <a:lnTo>
                    <a:pt x="240" y="239"/>
                  </a:lnTo>
                  <a:lnTo>
                    <a:pt x="248" y="229"/>
                  </a:lnTo>
                  <a:lnTo>
                    <a:pt x="256" y="218"/>
                  </a:lnTo>
                  <a:lnTo>
                    <a:pt x="263" y="207"/>
                  </a:lnTo>
                  <a:lnTo>
                    <a:pt x="269" y="194"/>
                  </a:lnTo>
                  <a:lnTo>
                    <a:pt x="273" y="182"/>
                  </a:lnTo>
                  <a:lnTo>
                    <a:pt x="277" y="169"/>
                  </a:lnTo>
                  <a:lnTo>
                    <a:pt x="280" y="154"/>
                  </a:lnTo>
                  <a:lnTo>
                    <a:pt x="281" y="140"/>
                  </a:lnTo>
                  <a:lnTo>
                    <a:pt x="281" y="140"/>
                  </a:lnTo>
                  <a:lnTo>
                    <a:pt x="280" y="126"/>
                  </a:lnTo>
                  <a:lnTo>
                    <a:pt x="277" y="111"/>
                  </a:lnTo>
                  <a:lnTo>
                    <a:pt x="273" y="98"/>
                  </a:lnTo>
                  <a:lnTo>
                    <a:pt x="269" y="86"/>
                  </a:lnTo>
                  <a:lnTo>
                    <a:pt x="263" y="74"/>
                  </a:lnTo>
                  <a:lnTo>
                    <a:pt x="256" y="62"/>
                  </a:lnTo>
                  <a:lnTo>
                    <a:pt x="248" y="51"/>
                  </a:lnTo>
                  <a:lnTo>
                    <a:pt x="240" y="41"/>
                  </a:lnTo>
                  <a:lnTo>
                    <a:pt x="229" y="32"/>
                  </a:lnTo>
                  <a:lnTo>
                    <a:pt x="218" y="24"/>
                  </a:lnTo>
                  <a:lnTo>
                    <a:pt x="207" y="17"/>
                  </a:lnTo>
                  <a:lnTo>
                    <a:pt x="195" y="11"/>
                  </a:lnTo>
                  <a:lnTo>
                    <a:pt x="181" y="6"/>
                  </a:lnTo>
                  <a:lnTo>
                    <a:pt x="168" y="3"/>
                  </a:lnTo>
                  <a:lnTo>
                    <a:pt x="155" y="1"/>
                  </a:lnTo>
                  <a:lnTo>
                    <a:pt x="140" y="0"/>
                  </a:lnTo>
                  <a:lnTo>
                    <a:pt x="140" y="0"/>
                  </a:lnTo>
                  <a:close/>
                  <a:moveTo>
                    <a:pt x="140" y="219"/>
                  </a:moveTo>
                  <a:lnTo>
                    <a:pt x="140" y="219"/>
                  </a:lnTo>
                  <a:lnTo>
                    <a:pt x="132" y="219"/>
                  </a:lnTo>
                  <a:lnTo>
                    <a:pt x="124" y="218"/>
                  </a:lnTo>
                  <a:lnTo>
                    <a:pt x="117" y="216"/>
                  </a:lnTo>
                  <a:lnTo>
                    <a:pt x="110" y="213"/>
                  </a:lnTo>
                  <a:lnTo>
                    <a:pt x="103" y="210"/>
                  </a:lnTo>
                  <a:lnTo>
                    <a:pt x="96" y="206"/>
                  </a:lnTo>
                  <a:lnTo>
                    <a:pt x="90" y="201"/>
                  </a:lnTo>
                  <a:lnTo>
                    <a:pt x="84" y="196"/>
                  </a:lnTo>
                  <a:lnTo>
                    <a:pt x="79" y="190"/>
                  </a:lnTo>
                  <a:lnTo>
                    <a:pt x="75" y="184"/>
                  </a:lnTo>
                  <a:lnTo>
                    <a:pt x="71" y="178"/>
                  </a:lnTo>
                  <a:lnTo>
                    <a:pt x="67" y="171"/>
                  </a:lnTo>
                  <a:lnTo>
                    <a:pt x="65" y="164"/>
                  </a:lnTo>
                  <a:lnTo>
                    <a:pt x="63" y="156"/>
                  </a:lnTo>
                  <a:lnTo>
                    <a:pt x="62" y="148"/>
                  </a:lnTo>
                  <a:lnTo>
                    <a:pt x="61" y="140"/>
                  </a:lnTo>
                  <a:lnTo>
                    <a:pt x="61" y="140"/>
                  </a:lnTo>
                  <a:lnTo>
                    <a:pt x="62" y="132"/>
                  </a:lnTo>
                  <a:lnTo>
                    <a:pt x="63" y="124"/>
                  </a:lnTo>
                  <a:lnTo>
                    <a:pt x="65" y="117"/>
                  </a:lnTo>
                  <a:lnTo>
                    <a:pt x="67" y="109"/>
                  </a:lnTo>
                  <a:lnTo>
                    <a:pt x="71" y="102"/>
                  </a:lnTo>
                  <a:lnTo>
                    <a:pt x="75" y="96"/>
                  </a:lnTo>
                  <a:lnTo>
                    <a:pt x="79" y="90"/>
                  </a:lnTo>
                  <a:lnTo>
                    <a:pt x="84" y="84"/>
                  </a:lnTo>
                  <a:lnTo>
                    <a:pt x="90" y="79"/>
                  </a:lnTo>
                  <a:lnTo>
                    <a:pt x="96" y="75"/>
                  </a:lnTo>
                  <a:lnTo>
                    <a:pt x="103" y="71"/>
                  </a:lnTo>
                  <a:lnTo>
                    <a:pt x="110" y="67"/>
                  </a:lnTo>
                  <a:lnTo>
                    <a:pt x="117" y="64"/>
                  </a:lnTo>
                  <a:lnTo>
                    <a:pt x="124" y="62"/>
                  </a:lnTo>
                  <a:lnTo>
                    <a:pt x="132" y="61"/>
                  </a:lnTo>
                  <a:lnTo>
                    <a:pt x="140" y="61"/>
                  </a:lnTo>
                  <a:lnTo>
                    <a:pt x="140" y="61"/>
                  </a:lnTo>
                  <a:lnTo>
                    <a:pt x="149" y="61"/>
                  </a:lnTo>
                  <a:lnTo>
                    <a:pt x="156" y="62"/>
                  </a:lnTo>
                  <a:lnTo>
                    <a:pt x="164" y="64"/>
                  </a:lnTo>
                  <a:lnTo>
                    <a:pt x="171" y="67"/>
                  </a:lnTo>
                  <a:lnTo>
                    <a:pt x="178" y="71"/>
                  </a:lnTo>
                  <a:lnTo>
                    <a:pt x="184" y="75"/>
                  </a:lnTo>
                  <a:lnTo>
                    <a:pt x="191" y="79"/>
                  </a:lnTo>
                  <a:lnTo>
                    <a:pt x="196" y="84"/>
                  </a:lnTo>
                  <a:lnTo>
                    <a:pt x="201" y="90"/>
                  </a:lnTo>
                  <a:lnTo>
                    <a:pt x="206" y="96"/>
                  </a:lnTo>
                  <a:lnTo>
                    <a:pt x="210" y="102"/>
                  </a:lnTo>
                  <a:lnTo>
                    <a:pt x="213" y="109"/>
                  </a:lnTo>
                  <a:lnTo>
                    <a:pt x="216" y="117"/>
                  </a:lnTo>
                  <a:lnTo>
                    <a:pt x="218" y="124"/>
                  </a:lnTo>
                  <a:lnTo>
                    <a:pt x="219" y="132"/>
                  </a:lnTo>
                  <a:lnTo>
                    <a:pt x="219" y="140"/>
                  </a:lnTo>
                  <a:lnTo>
                    <a:pt x="219" y="140"/>
                  </a:lnTo>
                  <a:lnTo>
                    <a:pt x="219" y="148"/>
                  </a:lnTo>
                  <a:lnTo>
                    <a:pt x="218" y="156"/>
                  </a:lnTo>
                  <a:lnTo>
                    <a:pt x="216" y="164"/>
                  </a:lnTo>
                  <a:lnTo>
                    <a:pt x="213" y="171"/>
                  </a:lnTo>
                  <a:lnTo>
                    <a:pt x="210" y="178"/>
                  </a:lnTo>
                  <a:lnTo>
                    <a:pt x="206" y="184"/>
                  </a:lnTo>
                  <a:lnTo>
                    <a:pt x="201" y="190"/>
                  </a:lnTo>
                  <a:lnTo>
                    <a:pt x="196" y="196"/>
                  </a:lnTo>
                  <a:lnTo>
                    <a:pt x="191" y="201"/>
                  </a:lnTo>
                  <a:lnTo>
                    <a:pt x="184" y="206"/>
                  </a:lnTo>
                  <a:lnTo>
                    <a:pt x="178" y="210"/>
                  </a:lnTo>
                  <a:lnTo>
                    <a:pt x="171" y="213"/>
                  </a:lnTo>
                  <a:lnTo>
                    <a:pt x="164" y="216"/>
                  </a:lnTo>
                  <a:lnTo>
                    <a:pt x="156" y="218"/>
                  </a:lnTo>
                  <a:lnTo>
                    <a:pt x="149" y="219"/>
                  </a:lnTo>
                  <a:lnTo>
                    <a:pt x="140" y="219"/>
                  </a:lnTo>
                  <a:lnTo>
                    <a:pt x="140" y="2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latin typeface="MS PGothic" charset="-128"/>
                <a:ea typeface="MS PGothic" charset="-128"/>
                <a:cs typeface="MS PGothic" charset="-128"/>
              </a:endParaRPr>
            </a:p>
          </p:txBody>
        </p:sp>
        <p:sp>
          <p:nvSpPr>
            <p:cNvPr id="271" name="Freeform 166"/>
            <p:cNvSpPr>
              <a:spLocks noEditPoints="1"/>
            </p:cNvSpPr>
            <p:nvPr/>
          </p:nvSpPr>
          <p:spPr bwMode="auto">
            <a:xfrm>
              <a:off x="12360276" y="6084888"/>
              <a:ext cx="39688" cy="41275"/>
            </a:xfrm>
            <a:custGeom>
              <a:avLst/>
              <a:gdLst>
                <a:gd name="T0" fmla="*/ 90 w 180"/>
                <a:gd name="T1" fmla="*/ 0 h 179"/>
                <a:gd name="T2" fmla="*/ 71 w 180"/>
                <a:gd name="T3" fmla="*/ 1 h 179"/>
                <a:gd name="T4" fmla="*/ 54 w 180"/>
                <a:gd name="T5" fmla="*/ 8 h 179"/>
                <a:gd name="T6" fmla="*/ 40 w 180"/>
                <a:gd name="T7" fmla="*/ 16 h 179"/>
                <a:gd name="T8" fmla="*/ 26 w 180"/>
                <a:gd name="T9" fmla="*/ 26 h 179"/>
                <a:gd name="T10" fmla="*/ 15 w 180"/>
                <a:gd name="T11" fmla="*/ 39 h 179"/>
                <a:gd name="T12" fmla="*/ 7 w 180"/>
                <a:gd name="T13" fmla="*/ 55 h 179"/>
                <a:gd name="T14" fmla="*/ 2 w 180"/>
                <a:gd name="T15" fmla="*/ 72 h 179"/>
                <a:gd name="T16" fmla="*/ 0 w 180"/>
                <a:gd name="T17" fmla="*/ 89 h 179"/>
                <a:gd name="T18" fmla="*/ 0 w 180"/>
                <a:gd name="T19" fmla="*/ 99 h 179"/>
                <a:gd name="T20" fmla="*/ 4 w 180"/>
                <a:gd name="T21" fmla="*/ 117 h 179"/>
                <a:gd name="T22" fmla="*/ 10 w 180"/>
                <a:gd name="T23" fmla="*/ 132 h 179"/>
                <a:gd name="T24" fmla="*/ 20 w 180"/>
                <a:gd name="T25" fmla="*/ 147 h 179"/>
                <a:gd name="T26" fmla="*/ 33 w 180"/>
                <a:gd name="T27" fmla="*/ 159 h 179"/>
                <a:gd name="T28" fmla="*/ 47 w 180"/>
                <a:gd name="T29" fmla="*/ 169 h 179"/>
                <a:gd name="T30" fmla="*/ 63 w 180"/>
                <a:gd name="T31" fmla="*/ 175 h 179"/>
                <a:gd name="T32" fmla="*/ 81 w 180"/>
                <a:gd name="T33" fmla="*/ 179 h 179"/>
                <a:gd name="T34" fmla="*/ 90 w 180"/>
                <a:gd name="T35" fmla="*/ 179 h 179"/>
                <a:gd name="T36" fmla="*/ 107 w 180"/>
                <a:gd name="T37" fmla="*/ 178 h 179"/>
                <a:gd name="T38" fmla="*/ 125 w 180"/>
                <a:gd name="T39" fmla="*/ 173 h 179"/>
                <a:gd name="T40" fmla="*/ 140 w 180"/>
                <a:gd name="T41" fmla="*/ 164 h 179"/>
                <a:gd name="T42" fmla="*/ 153 w 180"/>
                <a:gd name="T43" fmla="*/ 154 h 179"/>
                <a:gd name="T44" fmla="*/ 165 w 180"/>
                <a:gd name="T45" fmla="*/ 140 h 179"/>
                <a:gd name="T46" fmla="*/ 173 w 180"/>
                <a:gd name="T47" fmla="*/ 125 h 179"/>
                <a:gd name="T48" fmla="*/ 178 w 180"/>
                <a:gd name="T49" fmla="*/ 108 h 179"/>
                <a:gd name="T50" fmla="*/ 180 w 180"/>
                <a:gd name="T51" fmla="*/ 89 h 179"/>
                <a:gd name="T52" fmla="*/ 179 w 180"/>
                <a:gd name="T53" fmla="*/ 81 h 179"/>
                <a:gd name="T54" fmla="*/ 176 w 180"/>
                <a:gd name="T55" fmla="*/ 63 h 179"/>
                <a:gd name="T56" fmla="*/ 169 w 180"/>
                <a:gd name="T57" fmla="*/ 47 h 179"/>
                <a:gd name="T58" fmla="*/ 159 w 180"/>
                <a:gd name="T59" fmla="*/ 33 h 179"/>
                <a:gd name="T60" fmla="*/ 147 w 180"/>
                <a:gd name="T61" fmla="*/ 21 h 179"/>
                <a:gd name="T62" fmla="*/ 133 w 180"/>
                <a:gd name="T63" fmla="*/ 11 h 179"/>
                <a:gd name="T64" fmla="*/ 116 w 180"/>
                <a:gd name="T65" fmla="*/ 4 h 179"/>
                <a:gd name="T66" fmla="*/ 99 w 180"/>
                <a:gd name="T67" fmla="*/ 0 h 179"/>
                <a:gd name="T68" fmla="*/ 90 w 180"/>
                <a:gd name="T69" fmla="*/ 0 h 179"/>
                <a:gd name="T70" fmla="*/ 90 w 180"/>
                <a:gd name="T71" fmla="*/ 130 h 179"/>
                <a:gd name="T72" fmla="*/ 73 w 180"/>
                <a:gd name="T73" fmla="*/ 127 h 179"/>
                <a:gd name="T74" fmla="*/ 61 w 180"/>
                <a:gd name="T75" fmla="*/ 119 h 179"/>
                <a:gd name="T76" fmla="*/ 52 w 180"/>
                <a:gd name="T77" fmla="*/ 106 h 179"/>
                <a:gd name="T78" fmla="*/ 49 w 180"/>
                <a:gd name="T79" fmla="*/ 89 h 179"/>
                <a:gd name="T80" fmla="*/ 50 w 180"/>
                <a:gd name="T81" fmla="*/ 81 h 179"/>
                <a:gd name="T82" fmla="*/ 56 w 180"/>
                <a:gd name="T83" fmla="*/ 67 h 179"/>
                <a:gd name="T84" fmla="*/ 67 w 180"/>
                <a:gd name="T85" fmla="*/ 57 h 179"/>
                <a:gd name="T86" fmla="*/ 82 w 180"/>
                <a:gd name="T87" fmla="*/ 50 h 179"/>
                <a:gd name="T88" fmla="*/ 90 w 180"/>
                <a:gd name="T89" fmla="*/ 49 h 179"/>
                <a:gd name="T90" fmla="*/ 105 w 180"/>
                <a:gd name="T91" fmla="*/ 53 h 179"/>
                <a:gd name="T92" fmla="*/ 118 w 180"/>
                <a:gd name="T93" fmla="*/ 61 h 179"/>
                <a:gd name="T94" fmla="*/ 127 w 180"/>
                <a:gd name="T95" fmla="*/ 74 h 179"/>
                <a:gd name="T96" fmla="*/ 130 w 180"/>
                <a:gd name="T97" fmla="*/ 89 h 179"/>
                <a:gd name="T98" fmla="*/ 130 w 180"/>
                <a:gd name="T99" fmla="*/ 99 h 179"/>
                <a:gd name="T100" fmla="*/ 124 w 180"/>
                <a:gd name="T101" fmla="*/ 113 h 179"/>
                <a:gd name="T102" fmla="*/ 112 w 180"/>
                <a:gd name="T103" fmla="*/ 123 h 179"/>
                <a:gd name="T104" fmla="*/ 98 w 180"/>
                <a:gd name="T105" fmla="*/ 129 h 179"/>
                <a:gd name="T106" fmla="*/ 90 w 180"/>
                <a:gd name="T107" fmla="*/ 13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79">
                  <a:moveTo>
                    <a:pt x="90" y="0"/>
                  </a:moveTo>
                  <a:lnTo>
                    <a:pt x="90" y="0"/>
                  </a:lnTo>
                  <a:lnTo>
                    <a:pt x="81" y="0"/>
                  </a:lnTo>
                  <a:lnTo>
                    <a:pt x="71" y="1"/>
                  </a:lnTo>
                  <a:lnTo>
                    <a:pt x="63" y="4"/>
                  </a:lnTo>
                  <a:lnTo>
                    <a:pt x="54" y="8"/>
                  </a:lnTo>
                  <a:lnTo>
                    <a:pt x="47" y="11"/>
                  </a:lnTo>
                  <a:lnTo>
                    <a:pt x="40" y="16"/>
                  </a:lnTo>
                  <a:lnTo>
                    <a:pt x="33" y="21"/>
                  </a:lnTo>
                  <a:lnTo>
                    <a:pt x="26" y="26"/>
                  </a:lnTo>
                  <a:lnTo>
                    <a:pt x="20" y="33"/>
                  </a:lnTo>
                  <a:lnTo>
                    <a:pt x="15" y="39"/>
                  </a:lnTo>
                  <a:lnTo>
                    <a:pt x="10" y="47"/>
                  </a:lnTo>
                  <a:lnTo>
                    <a:pt x="7" y="55"/>
                  </a:lnTo>
                  <a:lnTo>
                    <a:pt x="4" y="63"/>
                  </a:lnTo>
                  <a:lnTo>
                    <a:pt x="2" y="72"/>
                  </a:lnTo>
                  <a:lnTo>
                    <a:pt x="0" y="81"/>
                  </a:lnTo>
                  <a:lnTo>
                    <a:pt x="0" y="89"/>
                  </a:lnTo>
                  <a:lnTo>
                    <a:pt x="0" y="89"/>
                  </a:lnTo>
                  <a:lnTo>
                    <a:pt x="0" y="99"/>
                  </a:lnTo>
                  <a:lnTo>
                    <a:pt x="2" y="108"/>
                  </a:lnTo>
                  <a:lnTo>
                    <a:pt x="4" y="117"/>
                  </a:lnTo>
                  <a:lnTo>
                    <a:pt x="7" y="125"/>
                  </a:lnTo>
                  <a:lnTo>
                    <a:pt x="10" y="132"/>
                  </a:lnTo>
                  <a:lnTo>
                    <a:pt x="15" y="140"/>
                  </a:lnTo>
                  <a:lnTo>
                    <a:pt x="20" y="147"/>
                  </a:lnTo>
                  <a:lnTo>
                    <a:pt x="26" y="154"/>
                  </a:lnTo>
                  <a:lnTo>
                    <a:pt x="33" y="159"/>
                  </a:lnTo>
                  <a:lnTo>
                    <a:pt x="40" y="164"/>
                  </a:lnTo>
                  <a:lnTo>
                    <a:pt x="47" y="169"/>
                  </a:lnTo>
                  <a:lnTo>
                    <a:pt x="54" y="173"/>
                  </a:lnTo>
                  <a:lnTo>
                    <a:pt x="63" y="175"/>
                  </a:lnTo>
                  <a:lnTo>
                    <a:pt x="71" y="178"/>
                  </a:lnTo>
                  <a:lnTo>
                    <a:pt x="81" y="179"/>
                  </a:lnTo>
                  <a:lnTo>
                    <a:pt x="90" y="179"/>
                  </a:lnTo>
                  <a:lnTo>
                    <a:pt x="90" y="179"/>
                  </a:lnTo>
                  <a:lnTo>
                    <a:pt x="99" y="179"/>
                  </a:lnTo>
                  <a:lnTo>
                    <a:pt x="107" y="178"/>
                  </a:lnTo>
                  <a:lnTo>
                    <a:pt x="116" y="175"/>
                  </a:lnTo>
                  <a:lnTo>
                    <a:pt x="125" y="173"/>
                  </a:lnTo>
                  <a:lnTo>
                    <a:pt x="133" y="169"/>
                  </a:lnTo>
                  <a:lnTo>
                    <a:pt x="140" y="164"/>
                  </a:lnTo>
                  <a:lnTo>
                    <a:pt x="147" y="159"/>
                  </a:lnTo>
                  <a:lnTo>
                    <a:pt x="153" y="154"/>
                  </a:lnTo>
                  <a:lnTo>
                    <a:pt x="159" y="147"/>
                  </a:lnTo>
                  <a:lnTo>
                    <a:pt x="165" y="140"/>
                  </a:lnTo>
                  <a:lnTo>
                    <a:pt x="169" y="132"/>
                  </a:lnTo>
                  <a:lnTo>
                    <a:pt x="173" y="125"/>
                  </a:lnTo>
                  <a:lnTo>
                    <a:pt x="176" y="117"/>
                  </a:lnTo>
                  <a:lnTo>
                    <a:pt x="178" y="108"/>
                  </a:lnTo>
                  <a:lnTo>
                    <a:pt x="179" y="99"/>
                  </a:lnTo>
                  <a:lnTo>
                    <a:pt x="180" y="89"/>
                  </a:lnTo>
                  <a:lnTo>
                    <a:pt x="180" y="89"/>
                  </a:lnTo>
                  <a:lnTo>
                    <a:pt x="179" y="81"/>
                  </a:lnTo>
                  <a:lnTo>
                    <a:pt x="178" y="72"/>
                  </a:lnTo>
                  <a:lnTo>
                    <a:pt x="176" y="63"/>
                  </a:lnTo>
                  <a:lnTo>
                    <a:pt x="173" y="55"/>
                  </a:lnTo>
                  <a:lnTo>
                    <a:pt x="169" y="47"/>
                  </a:lnTo>
                  <a:lnTo>
                    <a:pt x="165" y="39"/>
                  </a:lnTo>
                  <a:lnTo>
                    <a:pt x="159" y="33"/>
                  </a:lnTo>
                  <a:lnTo>
                    <a:pt x="153" y="26"/>
                  </a:lnTo>
                  <a:lnTo>
                    <a:pt x="147" y="21"/>
                  </a:lnTo>
                  <a:lnTo>
                    <a:pt x="140" y="16"/>
                  </a:lnTo>
                  <a:lnTo>
                    <a:pt x="133" y="11"/>
                  </a:lnTo>
                  <a:lnTo>
                    <a:pt x="125" y="8"/>
                  </a:lnTo>
                  <a:lnTo>
                    <a:pt x="116" y="4"/>
                  </a:lnTo>
                  <a:lnTo>
                    <a:pt x="107" y="1"/>
                  </a:lnTo>
                  <a:lnTo>
                    <a:pt x="99" y="0"/>
                  </a:lnTo>
                  <a:lnTo>
                    <a:pt x="90" y="0"/>
                  </a:lnTo>
                  <a:lnTo>
                    <a:pt x="90" y="0"/>
                  </a:lnTo>
                  <a:close/>
                  <a:moveTo>
                    <a:pt x="90" y="130"/>
                  </a:moveTo>
                  <a:lnTo>
                    <a:pt x="90" y="130"/>
                  </a:lnTo>
                  <a:lnTo>
                    <a:pt x="82" y="129"/>
                  </a:lnTo>
                  <a:lnTo>
                    <a:pt x="73" y="127"/>
                  </a:lnTo>
                  <a:lnTo>
                    <a:pt x="67" y="123"/>
                  </a:lnTo>
                  <a:lnTo>
                    <a:pt x="61" y="119"/>
                  </a:lnTo>
                  <a:lnTo>
                    <a:pt x="56" y="113"/>
                  </a:lnTo>
                  <a:lnTo>
                    <a:pt x="52" y="106"/>
                  </a:lnTo>
                  <a:lnTo>
                    <a:pt x="50" y="99"/>
                  </a:lnTo>
                  <a:lnTo>
                    <a:pt x="49" y="89"/>
                  </a:lnTo>
                  <a:lnTo>
                    <a:pt x="49" y="89"/>
                  </a:lnTo>
                  <a:lnTo>
                    <a:pt x="50" y="81"/>
                  </a:lnTo>
                  <a:lnTo>
                    <a:pt x="52" y="74"/>
                  </a:lnTo>
                  <a:lnTo>
                    <a:pt x="56" y="67"/>
                  </a:lnTo>
                  <a:lnTo>
                    <a:pt x="61" y="61"/>
                  </a:lnTo>
                  <a:lnTo>
                    <a:pt x="67" y="57"/>
                  </a:lnTo>
                  <a:lnTo>
                    <a:pt x="73" y="53"/>
                  </a:lnTo>
                  <a:lnTo>
                    <a:pt x="82" y="50"/>
                  </a:lnTo>
                  <a:lnTo>
                    <a:pt x="90" y="49"/>
                  </a:lnTo>
                  <a:lnTo>
                    <a:pt x="90" y="49"/>
                  </a:lnTo>
                  <a:lnTo>
                    <a:pt x="98" y="50"/>
                  </a:lnTo>
                  <a:lnTo>
                    <a:pt x="105" y="53"/>
                  </a:lnTo>
                  <a:lnTo>
                    <a:pt x="112" y="57"/>
                  </a:lnTo>
                  <a:lnTo>
                    <a:pt x="118" y="61"/>
                  </a:lnTo>
                  <a:lnTo>
                    <a:pt x="124" y="67"/>
                  </a:lnTo>
                  <a:lnTo>
                    <a:pt x="127" y="74"/>
                  </a:lnTo>
                  <a:lnTo>
                    <a:pt x="130" y="81"/>
                  </a:lnTo>
                  <a:lnTo>
                    <a:pt x="130" y="89"/>
                  </a:lnTo>
                  <a:lnTo>
                    <a:pt x="130" y="89"/>
                  </a:lnTo>
                  <a:lnTo>
                    <a:pt x="130" y="99"/>
                  </a:lnTo>
                  <a:lnTo>
                    <a:pt x="127" y="106"/>
                  </a:lnTo>
                  <a:lnTo>
                    <a:pt x="124" y="113"/>
                  </a:lnTo>
                  <a:lnTo>
                    <a:pt x="118" y="119"/>
                  </a:lnTo>
                  <a:lnTo>
                    <a:pt x="112" y="123"/>
                  </a:lnTo>
                  <a:lnTo>
                    <a:pt x="105" y="127"/>
                  </a:lnTo>
                  <a:lnTo>
                    <a:pt x="98" y="129"/>
                  </a:lnTo>
                  <a:lnTo>
                    <a:pt x="90" y="130"/>
                  </a:lnTo>
                  <a:lnTo>
                    <a:pt x="90"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latin typeface="MS PGothic" charset="-128"/>
                <a:ea typeface="MS PGothic" charset="-128"/>
                <a:cs typeface="MS PGothic" charset="-128"/>
              </a:endParaRPr>
            </a:p>
          </p:txBody>
        </p:sp>
        <p:sp>
          <p:nvSpPr>
            <p:cNvPr id="272" name="Freeform 167"/>
            <p:cNvSpPr>
              <a:spLocks noEditPoints="1"/>
            </p:cNvSpPr>
            <p:nvPr/>
          </p:nvSpPr>
          <p:spPr bwMode="auto">
            <a:xfrm>
              <a:off x="12249151" y="6053138"/>
              <a:ext cx="323850" cy="419100"/>
            </a:xfrm>
            <a:custGeom>
              <a:avLst/>
              <a:gdLst>
                <a:gd name="T0" fmla="*/ 1296 w 1430"/>
                <a:gd name="T1" fmla="*/ 631 h 1852"/>
                <a:gd name="T2" fmla="*/ 1222 w 1430"/>
                <a:gd name="T3" fmla="*/ 292 h 1852"/>
                <a:gd name="T4" fmla="*/ 976 w 1430"/>
                <a:gd name="T5" fmla="*/ 68 h 1852"/>
                <a:gd name="T6" fmla="*/ 506 w 1430"/>
                <a:gd name="T7" fmla="*/ 7 h 1852"/>
                <a:gd name="T8" fmla="*/ 126 w 1430"/>
                <a:gd name="T9" fmla="*/ 234 h 1852"/>
                <a:gd name="T10" fmla="*/ 2 w 1430"/>
                <a:gd name="T11" fmla="*/ 588 h 1852"/>
                <a:gd name="T12" fmla="*/ 101 w 1430"/>
                <a:gd name="T13" fmla="*/ 1047 h 1852"/>
                <a:gd name="T14" fmla="*/ 241 w 1430"/>
                <a:gd name="T15" fmla="*/ 1351 h 1852"/>
                <a:gd name="T16" fmla="*/ 141 w 1430"/>
                <a:gd name="T17" fmla="*/ 1652 h 1852"/>
                <a:gd name="T18" fmla="*/ 92 w 1430"/>
                <a:gd name="T19" fmla="*/ 1828 h 1852"/>
                <a:gd name="T20" fmla="*/ 956 w 1430"/>
                <a:gd name="T21" fmla="*/ 1821 h 1852"/>
                <a:gd name="T22" fmla="*/ 898 w 1430"/>
                <a:gd name="T23" fmla="*/ 1649 h 1852"/>
                <a:gd name="T24" fmla="*/ 912 w 1430"/>
                <a:gd name="T25" fmla="*/ 1484 h 1852"/>
                <a:gd name="T26" fmla="*/ 1155 w 1430"/>
                <a:gd name="T27" fmla="*/ 1452 h 1852"/>
                <a:gd name="T28" fmla="*/ 1279 w 1430"/>
                <a:gd name="T29" fmla="*/ 1422 h 1852"/>
                <a:gd name="T30" fmla="*/ 1323 w 1430"/>
                <a:gd name="T31" fmla="*/ 1262 h 1852"/>
                <a:gd name="T32" fmla="*/ 1338 w 1430"/>
                <a:gd name="T33" fmla="*/ 1181 h 1852"/>
                <a:gd name="T34" fmla="*/ 1341 w 1430"/>
                <a:gd name="T35" fmla="*/ 1072 h 1852"/>
                <a:gd name="T36" fmla="*/ 1430 w 1430"/>
                <a:gd name="T37" fmla="*/ 985 h 1852"/>
                <a:gd name="T38" fmla="*/ 655 w 1430"/>
                <a:gd name="T39" fmla="*/ 768 h 1852"/>
                <a:gd name="T40" fmla="*/ 618 w 1430"/>
                <a:gd name="T41" fmla="*/ 895 h 1852"/>
                <a:gd name="T42" fmla="*/ 508 w 1430"/>
                <a:gd name="T43" fmla="*/ 933 h 1852"/>
                <a:gd name="T44" fmla="*/ 439 w 1430"/>
                <a:gd name="T45" fmla="*/ 1006 h 1852"/>
                <a:gd name="T46" fmla="*/ 291 w 1430"/>
                <a:gd name="T47" fmla="*/ 982 h 1852"/>
                <a:gd name="T48" fmla="*/ 188 w 1430"/>
                <a:gd name="T49" fmla="*/ 928 h 1852"/>
                <a:gd name="T50" fmla="*/ 94 w 1430"/>
                <a:gd name="T51" fmla="*/ 793 h 1852"/>
                <a:gd name="T52" fmla="*/ 129 w 1430"/>
                <a:gd name="T53" fmla="*/ 702 h 1852"/>
                <a:gd name="T54" fmla="*/ 106 w 1430"/>
                <a:gd name="T55" fmla="*/ 600 h 1852"/>
                <a:gd name="T56" fmla="*/ 198 w 1430"/>
                <a:gd name="T57" fmla="*/ 504 h 1852"/>
                <a:gd name="T58" fmla="*/ 295 w 1430"/>
                <a:gd name="T59" fmla="*/ 434 h 1852"/>
                <a:gd name="T60" fmla="*/ 462 w 1430"/>
                <a:gd name="T61" fmla="*/ 429 h 1852"/>
                <a:gd name="T62" fmla="*/ 561 w 1430"/>
                <a:gd name="T63" fmla="*/ 508 h 1852"/>
                <a:gd name="T64" fmla="*/ 639 w 1430"/>
                <a:gd name="T65" fmla="*/ 566 h 1852"/>
                <a:gd name="T66" fmla="*/ 629 w 1430"/>
                <a:gd name="T67" fmla="*/ 665 h 1852"/>
                <a:gd name="T68" fmla="*/ 634 w 1430"/>
                <a:gd name="T69" fmla="*/ 397 h 1852"/>
                <a:gd name="T70" fmla="*/ 533 w 1430"/>
                <a:gd name="T71" fmla="*/ 409 h 1852"/>
                <a:gd name="T72" fmla="*/ 468 w 1430"/>
                <a:gd name="T73" fmla="*/ 359 h 1852"/>
                <a:gd name="T74" fmla="*/ 415 w 1430"/>
                <a:gd name="T75" fmla="*/ 313 h 1852"/>
                <a:gd name="T76" fmla="*/ 431 w 1430"/>
                <a:gd name="T77" fmla="*/ 232 h 1852"/>
                <a:gd name="T78" fmla="*/ 410 w 1430"/>
                <a:gd name="T79" fmla="*/ 163 h 1852"/>
                <a:gd name="T80" fmla="*/ 468 w 1430"/>
                <a:gd name="T81" fmla="*/ 107 h 1852"/>
                <a:gd name="T82" fmla="*/ 533 w 1430"/>
                <a:gd name="T83" fmla="*/ 56 h 1852"/>
                <a:gd name="T84" fmla="*/ 633 w 1430"/>
                <a:gd name="T85" fmla="*/ 65 h 1852"/>
                <a:gd name="T86" fmla="*/ 701 w 1430"/>
                <a:gd name="T87" fmla="*/ 101 h 1852"/>
                <a:gd name="T88" fmla="*/ 755 w 1430"/>
                <a:gd name="T89" fmla="*/ 184 h 1852"/>
                <a:gd name="T90" fmla="*/ 743 w 1430"/>
                <a:gd name="T91" fmla="*/ 265 h 1852"/>
                <a:gd name="T92" fmla="*/ 723 w 1430"/>
                <a:gd name="T93" fmla="*/ 344 h 1852"/>
                <a:gd name="T94" fmla="*/ 1083 w 1430"/>
                <a:gd name="T95" fmla="*/ 566 h 1852"/>
                <a:gd name="T96" fmla="*/ 1025 w 1430"/>
                <a:gd name="T97" fmla="*/ 616 h 1852"/>
                <a:gd name="T98" fmla="*/ 1014 w 1430"/>
                <a:gd name="T99" fmla="*/ 683 h 1852"/>
                <a:gd name="T100" fmla="*/ 921 w 1430"/>
                <a:gd name="T101" fmla="*/ 713 h 1852"/>
                <a:gd name="T102" fmla="*/ 833 w 1430"/>
                <a:gd name="T103" fmla="*/ 716 h 1852"/>
                <a:gd name="T104" fmla="*/ 747 w 1430"/>
                <a:gd name="T105" fmla="*/ 655 h 1852"/>
                <a:gd name="T106" fmla="*/ 716 w 1430"/>
                <a:gd name="T107" fmla="*/ 582 h 1852"/>
                <a:gd name="T108" fmla="*/ 708 w 1430"/>
                <a:gd name="T109" fmla="*/ 474 h 1852"/>
                <a:gd name="T110" fmla="*/ 779 w 1430"/>
                <a:gd name="T111" fmla="*/ 423 h 1852"/>
                <a:gd name="T112" fmla="*/ 804 w 1430"/>
                <a:gd name="T113" fmla="*/ 359 h 1852"/>
                <a:gd name="T114" fmla="*/ 885 w 1430"/>
                <a:gd name="T115" fmla="*/ 374 h 1852"/>
                <a:gd name="T116" fmla="*/ 963 w 1430"/>
                <a:gd name="T117" fmla="*/ 351 h 1852"/>
                <a:gd name="T118" fmla="*/ 1036 w 1430"/>
                <a:gd name="T119" fmla="*/ 416 h 1852"/>
                <a:gd name="T120" fmla="*/ 1081 w 1430"/>
                <a:gd name="T121" fmla="*/ 487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30" h="1852">
                  <a:moveTo>
                    <a:pt x="1389" y="891"/>
                  </a:moveTo>
                  <a:lnTo>
                    <a:pt x="1389" y="891"/>
                  </a:lnTo>
                  <a:lnTo>
                    <a:pt x="1355" y="834"/>
                  </a:lnTo>
                  <a:lnTo>
                    <a:pt x="1340" y="805"/>
                  </a:lnTo>
                  <a:lnTo>
                    <a:pt x="1325" y="776"/>
                  </a:lnTo>
                  <a:lnTo>
                    <a:pt x="1312" y="748"/>
                  </a:lnTo>
                  <a:lnTo>
                    <a:pt x="1302" y="722"/>
                  </a:lnTo>
                  <a:lnTo>
                    <a:pt x="1298" y="710"/>
                  </a:lnTo>
                  <a:lnTo>
                    <a:pt x="1295" y="698"/>
                  </a:lnTo>
                  <a:lnTo>
                    <a:pt x="1292" y="686"/>
                  </a:lnTo>
                  <a:lnTo>
                    <a:pt x="1291" y="676"/>
                  </a:lnTo>
                  <a:lnTo>
                    <a:pt x="1291" y="676"/>
                  </a:lnTo>
                  <a:lnTo>
                    <a:pt x="1291" y="666"/>
                  </a:lnTo>
                  <a:lnTo>
                    <a:pt x="1292" y="655"/>
                  </a:lnTo>
                  <a:lnTo>
                    <a:pt x="1296" y="631"/>
                  </a:lnTo>
                  <a:lnTo>
                    <a:pt x="1301" y="605"/>
                  </a:lnTo>
                  <a:lnTo>
                    <a:pt x="1304" y="590"/>
                  </a:lnTo>
                  <a:lnTo>
                    <a:pt x="1305" y="574"/>
                  </a:lnTo>
                  <a:lnTo>
                    <a:pt x="1306" y="557"/>
                  </a:lnTo>
                  <a:lnTo>
                    <a:pt x="1307" y="538"/>
                  </a:lnTo>
                  <a:lnTo>
                    <a:pt x="1305" y="518"/>
                  </a:lnTo>
                  <a:lnTo>
                    <a:pt x="1303" y="495"/>
                  </a:lnTo>
                  <a:lnTo>
                    <a:pt x="1298" y="472"/>
                  </a:lnTo>
                  <a:lnTo>
                    <a:pt x="1291" y="446"/>
                  </a:lnTo>
                  <a:lnTo>
                    <a:pt x="1283" y="418"/>
                  </a:lnTo>
                  <a:lnTo>
                    <a:pt x="1270" y="389"/>
                  </a:lnTo>
                  <a:lnTo>
                    <a:pt x="1270" y="389"/>
                  </a:lnTo>
                  <a:lnTo>
                    <a:pt x="1257" y="358"/>
                  </a:lnTo>
                  <a:lnTo>
                    <a:pt x="1241" y="325"/>
                  </a:lnTo>
                  <a:lnTo>
                    <a:pt x="1222" y="292"/>
                  </a:lnTo>
                  <a:lnTo>
                    <a:pt x="1213" y="275"/>
                  </a:lnTo>
                  <a:lnTo>
                    <a:pt x="1202" y="259"/>
                  </a:lnTo>
                  <a:lnTo>
                    <a:pt x="1191" y="243"/>
                  </a:lnTo>
                  <a:lnTo>
                    <a:pt x="1178" y="226"/>
                  </a:lnTo>
                  <a:lnTo>
                    <a:pt x="1165" y="210"/>
                  </a:lnTo>
                  <a:lnTo>
                    <a:pt x="1151" y="193"/>
                  </a:lnTo>
                  <a:lnTo>
                    <a:pt x="1135" y="178"/>
                  </a:lnTo>
                  <a:lnTo>
                    <a:pt x="1119" y="163"/>
                  </a:lnTo>
                  <a:lnTo>
                    <a:pt x="1103" y="147"/>
                  </a:lnTo>
                  <a:lnTo>
                    <a:pt x="1084" y="133"/>
                  </a:lnTo>
                  <a:lnTo>
                    <a:pt x="1065" y="119"/>
                  </a:lnTo>
                  <a:lnTo>
                    <a:pt x="1044" y="106"/>
                  </a:lnTo>
                  <a:lnTo>
                    <a:pt x="1023" y="92"/>
                  </a:lnTo>
                  <a:lnTo>
                    <a:pt x="1000" y="80"/>
                  </a:lnTo>
                  <a:lnTo>
                    <a:pt x="976" y="68"/>
                  </a:lnTo>
                  <a:lnTo>
                    <a:pt x="951" y="57"/>
                  </a:lnTo>
                  <a:lnTo>
                    <a:pt x="925" y="47"/>
                  </a:lnTo>
                  <a:lnTo>
                    <a:pt x="896" y="37"/>
                  </a:lnTo>
                  <a:lnTo>
                    <a:pt x="866" y="29"/>
                  </a:lnTo>
                  <a:lnTo>
                    <a:pt x="836" y="22"/>
                  </a:lnTo>
                  <a:lnTo>
                    <a:pt x="803" y="16"/>
                  </a:lnTo>
                  <a:lnTo>
                    <a:pt x="768" y="9"/>
                  </a:lnTo>
                  <a:lnTo>
                    <a:pt x="732" y="5"/>
                  </a:lnTo>
                  <a:lnTo>
                    <a:pt x="694" y="2"/>
                  </a:lnTo>
                  <a:lnTo>
                    <a:pt x="656" y="0"/>
                  </a:lnTo>
                  <a:lnTo>
                    <a:pt x="615" y="0"/>
                  </a:lnTo>
                  <a:lnTo>
                    <a:pt x="615" y="0"/>
                  </a:lnTo>
                  <a:lnTo>
                    <a:pt x="577" y="0"/>
                  </a:lnTo>
                  <a:lnTo>
                    <a:pt x="541" y="3"/>
                  </a:lnTo>
                  <a:lnTo>
                    <a:pt x="506" y="7"/>
                  </a:lnTo>
                  <a:lnTo>
                    <a:pt x="472" y="13"/>
                  </a:lnTo>
                  <a:lnTo>
                    <a:pt x="440" y="22"/>
                  </a:lnTo>
                  <a:lnTo>
                    <a:pt x="408" y="31"/>
                  </a:lnTo>
                  <a:lnTo>
                    <a:pt x="378" y="41"/>
                  </a:lnTo>
                  <a:lnTo>
                    <a:pt x="350" y="53"/>
                  </a:lnTo>
                  <a:lnTo>
                    <a:pt x="322" y="67"/>
                  </a:lnTo>
                  <a:lnTo>
                    <a:pt x="295" y="81"/>
                  </a:lnTo>
                  <a:lnTo>
                    <a:pt x="270" y="96"/>
                  </a:lnTo>
                  <a:lnTo>
                    <a:pt x="246" y="114"/>
                  </a:lnTo>
                  <a:lnTo>
                    <a:pt x="223" y="131"/>
                  </a:lnTo>
                  <a:lnTo>
                    <a:pt x="201" y="151"/>
                  </a:lnTo>
                  <a:lnTo>
                    <a:pt x="181" y="170"/>
                  </a:lnTo>
                  <a:lnTo>
                    <a:pt x="161" y="190"/>
                  </a:lnTo>
                  <a:lnTo>
                    <a:pt x="143" y="212"/>
                  </a:lnTo>
                  <a:lnTo>
                    <a:pt x="126" y="234"/>
                  </a:lnTo>
                  <a:lnTo>
                    <a:pt x="110" y="257"/>
                  </a:lnTo>
                  <a:lnTo>
                    <a:pt x="95" y="280"/>
                  </a:lnTo>
                  <a:lnTo>
                    <a:pt x="82" y="305"/>
                  </a:lnTo>
                  <a:lnTo>
                    <a:pt x="68" y="329"/>
                  </a:lnTo>
                  <a:lnTo>
                    <a:pt x="57" y="355"/>
                  </a:lnTo>
                  <a:lnTo>
                    <a:pt x="47" y="380"/>
                  </a:lnTo>
                  <a:lnTo>
                    <a:pt x="38" y="406"/>
                  </a:lnTo>
                  <a:lnTo>
                    <a:pt x="30" y="432"/>
                  </a:lnTo>
                  <a:lnTo>
                    <a:pt x="21" y="457"/>
                  </a:lnTo>
                  <a:lnTo>
                    <a:pt x="16" y="484"/>
                  </a:lnTo>
                  <a:lnTo>
                    <a:pt x="11" y="511"/>
                  </a:lnTo>
                  <a:lnTo>
                    <a:pt x="7" y="536"/>
                  </a:lnTo>
                  <a:lnTo>
                    <a:pt x="4" y="563"/>
                  </a:lnTo>
                  <a:lnTo>
                    <a:pt x="2" y="588"/>
                  </a:lnTo>
                  <a:lnTo>
                    <a:pt x="2" y="588"/>
                  </a:lnTo>
                  <a:lnTo>
                    <a:pt x="0" y="630"/>
                  </a:lnTo>
                  <a:lnTo>
                    <a:pt x="0" y="671"/>
                  </a:lnTo>
                  <a:lnTo>
                    <a:pt x="2" y="709"/>
                  </a:lnTo>
                  <a:lnTo>
                    <a:pt x="5" y="746"/>
                  </a:lnTo>
                  <a:lnTo>
                    <a:pt x="9" y="781"/>
                  </a:lnTo>
                  <a:lnTo>
                    <a:pt x="14" y="813"/>
                  </a:lnTo>
                  <a:lnTo>
                    <a:pt x="21" y="845"/>
                  </a:lnTo>
                  <a:lnTo>
                    <a:pt x="28" y="876"/>
                  </a:lnTo>
                  <a:lnTo>
                    <a:pt x="37" y="904"/>
                  </a:lnTo>
                  <a:lnTo>
                    <a:pt x="47" y="931"/>
                  </a:lnTo>
                  <a:lnTo>
                    <a:pt x="56" y="956"/>
                  </a:lnTo>
                  <a:lnTo>
                    <a:pt x="67" y="981"/>
                  </a:lnTo>
                  <a:lnTo>
                    <a:pt x="78" y="1005"/>
                  </a:lnTo>
                  <a:lnTo>
                    <a:pt x="90" y="1027"/>
                  </a:lnTo>
                  <a:lnTo>
                    <a:pt x="101" y="1047"/>
                  </a:lnTo>
                  <a:lnTo>
                    <a:pt x="113" y="1068"/>
                  </a:lnTo>
                  <a:lnTo>
                    <a:pt x="137" y="1105"/>
                  </a:lnTo>
                  <a:lnTo>
                    <a:pt x="160" y="1140"/>
                  </a:lnTo>
                  <a:lnTo>
                    <a:pt x="182" y="1170"/>
                  </a:lnTo>
                  <a:lnTo>
                    <a:pt x="202" y="1200"/>
                  </a:lnTo>
                  <a:lnTo>
                    <a:pt x="219" y="1226"/>
                  </a:lnTo>
                  <a:lnTo>
                    <a:pt x="226" y="1240"/>
                  </a:lnTo>
                  <a:lnTo>
                    <a:pt x="232" y="1253"/>
                  </a:lnTo>
                  <a:lnTo>
                    <a:pt x="236" y="1265"/>
                  </a:lnTo>
                  <a:lnTo>
                    <a:pt x="240" y="1279"/>
                  </a:lnTo>
                  <a:lnTo>
                    <a:pt x="242" y="1291"/>
                  </a:lnTo>
                  <a:lnTo>
                    <a:pt x="243" y="1303"/>
                  </a:lnTo>
                  <a:lnTo>
                    <a:pt x="243" y="1303"/>
                  </a:lnTo>
                  <a:lnTo>
                    <a:pt x="243" y="1328"/>
                  </a:lnTo>
                  <a:lnTo>
                    <a:pt x="241" y="1351"/>
                  </a:lnTo>
                  <a:lnTo>
                    <a:pt x="240" y="1375"/>
                  </a:lnTo>
                  <a:lnTo>
                    <a:pt x="237" y="1397"/>
                  </a:lnTo>
                  <a:lnTo>
                    <a:pt x="231" y="1442"/>
                  </a:lnTo>
                  <a:lnTo>
                    <a:pt x="224" y="1486"/>
                  </a:lnTo>
                  <a:lnTo>
                    <a:pt x="216" y="1528"/>
                  </a:lnTo>
                  <a:lnTo>
                    <a:pt x="206" y="1568"/>
                  </a:lnTo>
                  <a:lnTo>
                    <a:pt x="198" y="1606"/>
                  </a:lnTo>
                  <a:lnTo>
                    <a:pt x="192" y="1641"/>
                  </a:lnTo>
                  <a:lnTo>
                    <a:pt x="188" y="1641"/>
                  </a:lnTo>
                  <a:lnTo>
                    <a:pt x="188" y="1641"/>
                  </a:lnTo>
                  <a:lnTo>
                    <a:pt x="178" y="1641"/>
                  </a:lnTo>
                  <a:lnTo>
                    <a:pt x="168" y="1643"/>
                  </a:lnTo>
                  <a:lnTo>
                    <a:pt x="158" y="1645"/>
                  </a:lnTo>
                  <a:lnTo>
                    <a:pt x="149" y="1648"/>
                  </a:lnTo>
                  <a:lnTo>
                    <a:pt x="141" y="1652"/>
                  </a:lnTo>
                  <a:lnTo>
                    <a:pt x="133" y="1657"/>
                  </a:lnTo>
                  <a:lnTo>
                    <a:pt x="125" y="1663"/>
                  </a:lnTo>
                  <a:lnTo>
                    <a:pt x="117" y="1669"/>
                  </a:lnTo>
                  <a:lnTo>
                    <a:pt x="111" y="1676"/>
                  </a:lnTo>
                  <a:lnTo>
                    <a:pt x="105" y="1685"/>
                  </a:lnTo>
                  <a:lnTo>
                    <a:pt x="100" y="1693"/>
                  </a:lnTo>
                  <a:lnTo>
                    <a:pt x="96" y="1701"/>
                  </a:lnTo>
                  <a:lnTo>
                    <a:pt x="93" y="1710"/>
                  </a:lnTo>
                  <a:lnTo>
                    <a:pt x="91" y="1719"/>
                  </a:lnTo>
                  <a:lnTo>
                    <a:pt x="89" y="1730"/>
                  </a:lnTo>
                  <a:lnTo>
                    <a:pt x="89" y="1740"/>
                  </a:lnTo>
                  <a:lnTo>
                    <a:pt x="89" y="1813"/>
                  </a:lnTo>
                  <a:lnTo>
                    <a:pt x="89" y="1813"/>
                  </a:lnTo>
                  <a:lnTo>
                    <a:pt x="89" y="1821"/>
                  </a:lnTo>
                  <a:lnTo>
                    <a:pt x="92" y="1828"/>
                  </a:lnTo>
                  <a:lnTo>
                    <a:pt x="95" y="1835"/>
                  </a:lnTo>
                  <a:lnTo>
                    <a:pt x="100" y="1841"/>
                  </a:lnTo>
                  <a:lnTo>
                    <a:pt x="106" y="1846"/>
                  </a:lnTo>
                  <a:lnTo>
                    <a:pt x="112" y="1849"/>
                  </a:lnTo>
                  <a:lnTo>
                    <a:pt x="121" y="1851"/>
                  </a:lnTo>
                  <a:lnTo>
                    <a:pt x="129" y="1852"/>
                  </a:lnTo>
                  <a:lnTo>
                    <a:pt x="917" y="1852"/>
                  </a:lnTo>
                  <a:lnTo>
                    <a:pt x="917" y="1852"/>
                  </a:lnTo>
                  <a:lnTo>
                    <a:pt x="926" y="1851"/>
                  </a:lnTo>
                  <a:lnTo>
                    <a:pt x="933" y="1849"/>
                  </a:lnTo>
                  <a:lnTo>
                    <a:pt x="940" y="1846"/>
                  </a:lnTo>
                  <a:lnTo>
                    <a:pt x="946" y="1841"/>
                  </a:lnTo>
                  <a:lnTo>
                    <a:pt x="950" y="1835"/>
                  </a:lnTo>
                  <a:lnTo>
                    <a:pt x="954" y="1828"/>
                  </a:lnTo>
                  <a:lnTo>
                    <a:pt x="956" y="1821"/>
                  </a:lnTo>
                  <a:lnTo>
                    <a:pt x="957" y="1813"/>
                  </a:lnTo>
                  <a:lnTo>
                    <a:pt x="957" y="1740"/>
                  </a:lnTo>
                  <a:lnTo>
                    <a:pt x="957" y="1740"/>
                  </a:lnTo>
                  <a:lnTo>
                    <a:pt x="956" y="1730"/>
                  </a:lnTo>
                  <a:lnTo>
                    <a:pt x="955" y="1720"/>
                  </a:lnTo>
                  <a:lnTo>
                    <a:pt x="953" y="1710"/>
                  </a:lnTo>
                  <a:lnTo>
                    <a:pt x="949" y="1702"/>
                  </a:lnTo>
                  <a:lnTo>
                    <a:pt x="945" y="1693"/>
                  </a:lnTo>
                  <a:lnTo>
                    <a:pt x="941" y="1685"/>
                  </a:lnTo>
                  <a:lnTo>
                    <a:pt x="935" y="1677"/>
                  </a:lnTo>
                  <a:lnTo>
                    <a:pt x="929" y="1670"/>
                  </a:lnTo>
                  <a:lnTo>
                    <a:pt x="922" y="1664"/>
                  </a:lnTo>
                  <a:lnTo>
                    <a:pt x="914" y="1658"/>
                  </a:lnTo>
                  <a:lnTo>
                    <a:pt x="906" y="1653"/>
                  </a:lnTo>
                  <a:lnTo>
                    <a:pt x="898" y="1649"/>
                  </a:lnTo>
                  <a:lnTo>
                    <a:pt x="889" y="1646"/>
                  </a:lnTo>
                  <a:lnTo>
                    <a:pt x="880" y="1643"/>
                  </a:lnTo>
                  <a:lnTo>
                    <a:pt x="869" y="1642"/>
                  </a:lnTo>
                  <a:lnTo>
                    <a:pt x="860" y="1641"/>
                  </a:lnTo>
                  <a:lnTo>
                    <a:pt x="860" y="1641"/>
                  </a:lnTo>
                  <a:lnTo>
                    <a:pt x="861" y="1613"/>
                  </a:lnTo>
                  <a:lnTo>
                    <a:pt x="863" y="1600"/>
                  </a:lnTo>
                  <a:lnTo>
                    <a:pt x="866" y="1587"/>
                  </a:lnTo>
                  <a:lnTo>
                    <a:pt x="866" y="1587"/>
                  </a:lnTo>
                  <a:lnTo>
                    <a:pt x="873" y="1562"/>
                  </a:lnTo>
                  <a:lnTo>
                    <a:pt x="882" y="1538"/>
                  </a:lnTo>
                  <a:lnTo>
                    <a:pt x="891" y="1518"/>
                  </a:lnTo>
                  <a:lnTo>
                    <a:pt x="901" y="1500"/>
                  </a:lnTo>
                  <a:lnTo>
                    <a:pt x="906" y="1492"/>
                  </a:lnTo>
                  <a:lnTo>
                    <a:pt x="912" y="1484"/>
                  </a:lnTo>
                  <a:lnTo>
                    <a:pt x="918" y="1478"/>
                  </a:lnTo>
                  <a:lnTo>
                    <a:pt x="926" y="1472"/>
                  </a:lnTo>
                  <a:lnTo>
                    <a:pt x="933" y="1467"/>
                  </a:lnTo>
                  <a:lnTo>
                    <a:pt x="940" y="1462"/>
                  </a:lnTo>
                  <a:lnTo>
                    <a:pt x="948" y="1458"/>
                  </a:lnTo>
                  <a:lnTo>
                    <a:pt x="956" y="1454"/>
                  </a:lnTo>
                  <a:lnTo>
                    <a:pt x="964" y="1450"/>
                  </a:lnTo>
                  <a:lnTo>
                    <a:pt x="974" y="1447"/>
                  </a:lnTo>
                  <a:lnTo>
                    <a:pt x="993" y="1443"/>
                  </a:lnTo>
                  <a:lnTo>
                    <a:pt x="1015" y="1441"/>
                  </a:lnTo>
                  <a:lnTo>
                    <a:pt x="1038" y="1440"/>
                  </a:lnTo>
                  <a:lnTo>
                    <a:pt x="1064" y="1441"/>
                  </a:lnTo>
                  <a:lnTo>
                    <a:pt x="1091" y="1443"/>
                  </a:lnTo>
                  <a:lnTo>
                    <a:pt x="1122" y="1447"/>
                  </a:lnTo>
                  <a:lnTo>
                    <a:pt x="1155" y="1452"/>
                  </a:lnTo>
                  <a:lnTo>
                    <a:pt x="1155" y="1452"/>
                  </a:lnTo>
                  <a:lnTo>
                    <a:pt x="1169" y="1455"/>
                  </a:lnTo>
                  <a:lnTo>
                    <a:pt x="1181" y="1456"/>
                  </a:lnTo>
                  <a:lnTo>
                    <a:pt x="1194" y="1456"/>
                  </a:lnTo>
                  <a:lnTo>
                    <a:pt x="1206" y="1456"/>
                  </a:lnTo>
                  <a:lnTo>
                    <a:pt x="1216" y="1455"/>
                  </a:lnTo>
                  <a:lnTo>
                    <a:pt x="1225" y="1454"/>
                  </a:lnTo>
                  <a:lnTo>
                    <a:pt x="1235" y="1450"/>
                  </a:lnTo>
                  <a:lnTo>
                    <a:pt x="1243" y="1448"/>
                  </a:lnTo>
                  <a:lnTo>
                    <a:pt x="1250" y="1444"/>
                  </a:lnTo>
                  <a:lnTo>
                    <a:pt x="1257" y="1441"/>
                  </a:lnTo>
                  <a:lnTo>
                    <a:pt x="1263" y="1437"/>
                  </a:lnTo>
                  <a:lnTo>
                    <a:pt x="1269" y="1432"/>
                  </a:lnTo>
                  <a:lnTo>
                    <a:pt x="1274" y="1427"/>
                  </a:lnTo>
                  <a:lnTo>
                    <a:pt x="1279" y="1422"/>
                  </a:lnTo>
                  <a:lnTo>
                    <a:pt x="1287" y="1410"/>
                  </a:lnTo>
                  <a:lnTo>
                    <a:pt x="1292" y="1397"/>
                  </a:lnTo>
                  <a:lnTo>
                    <a:pt x="1296" y="1384"/>
                  </a:lnTo>
                  <a:lnTo>
                    <a:pt x="1299" y="1371"/>
                  </a:lnTo>
                  <a:lnTo>
                    <a:pt x="1301" y="1356"/>
                  </a:lnTo>
                  <a:lnTo>
                    <a:pt x="1303" y="1331"/>
                  </a:lnTo>
                  <a:lnTo>
                    <a:pt x="1304" y="1307"/>
                  </a:lnTo>
                  <a:lnTo>
                    <a:pt x="1304" y="1307"/>
                  </a:lnTo>
                  <a:lnTo>
                    <a:pt x="1305" y="1298"/>
                  </a:lnTo>
                  <a:lnTo>
                    <a:pt x="1306" y="1290"/>
                  </a:lnTo>
                  <a:lnTo>
                    <a:pt x="1308" y="1284"/>
                  </a:lnTo>
                  <a:lnTo>
                    <a:pt x="1310" y="1278"/>
                  </a:lnTo>
                  <a:lnTo>
                    <a:pt x="1313" y="1274"/>
                  </a:lnTo>
                  <a:lnTo>
                    <a:pt x="1316" y="1269"/>
                  </a:lnTo>
                  <a:lnTo>
                    <a:pt x="1323" y="1262"/>
                  </a:lnTo>
                  <a:lnTo>
                    <a:pt x="1336" y="1253"/>
                  </a:lnTo>
                  <a:lnTo>
                    <a:pt x="1343" y="1248"/>
                  </a:lnTo>
                  <a:lnTo>
                    <a:pt x="1345" y="1244"/>
                  </a:lnTo>
                  <a:lnTo>
                    <a:pt x="1348" y="1240"/>
                  </a:lnTo>
                  <a:lnTo>
                    <a:pt x="1348" y="1240"/>
                  </a:lnTo>
                  <a:lnTo>
                    <a:pt x="1352" y="1230"/>
                  </a:lnTo>
                  <a:lnTo>
                    <a:pt x="1353" y="1219"/>
                  </a:lnTo>
                  <a:lnTo>
                    <a:pt x="1353" y="1211"/>
                  </a:lnTo>
                  <a:lnTo>
                    <a:pt x="1351" y="1204"/>
                  </a:lnTo>
                  <a:lnTo>
                    <a:pt x="1347" y="1197"/>
                  </a:lnTo>
                  <a:lnTo>
                    <a:pt x="1341" y="1192"/>
                  </a:lnTo>
                  <a:lnTo>
                    <a:pt x="1335" y="1187"/>
                  </a:lnTo>
                  <a:lnTo>
                    <a:pt x="1327" y="1184"/>
                  </a:lnTo>
                  <a:lnTo>
                    <a:pt x="1327" y="1184"/>
                  </a:lnTo>
                  <a:lnTo>
                    <a:pt x="1338" y="1181"/>
                  </a:lnTo>
                  <a:lnTo>
                    <a:pt x="1344" y="1180"/>
                  </a:lnTo>
                  <a:lnTo>
                    <a:pt x="1349" y="1177"/>
                  </a:lnTo>
                  <a:lnTo>
                    <a:pt x="1353" y="1173"/>
                  </a:lnTo>
                  <a:lnTo>
                    <a:pt x="1354" y="1169"/>
                  </a:lnTo>
                  <a:lnTo>
                    <a:pt x="1355" y="1166"/>
                  </a:lnTo>
                  <a:lnTo>
                    <a:pt x="1356" y="1156"/>
                  </a:lnTo>
                  <a:lnTo>
                    <a:pt x="1354" y="1144"/>
                  </a:lnTo>
                  <a:lnTo>
                    <a:pt x="1354" y="1144"/>
                  </a:lnTo>
                  <a:lnTo>
                    <a:pt x="1350" y="1129"/>
                  </a:lnTo>
                  <a:lnTo>
                    <a:pt x="1345" y="1115"/>
                  </a:lnTo>
                  <a:lnTo>
                    <a:pt x="1341" y="1101"/>
                  </a:lnTo>
                  <a:lnTo>
                    <a:pt x="1340" y="1093"/>
                  </a:lnTo>
                  <a:lnTo>
                    <a:pt x="1339" y="1086"/>
                  </a:lnTo>
                  <a:lnTo>
                    <a:pt x="1340" y="1079"/>
                  </a:lnTo>
                  <a:lnTo>
                    <a:pt x="1341" y="1072"/>
                  </a:lnTo>
                  <a:lnTo>
                    <a:pt x="1344" y="1065"/>
                  </a:lnTo>
                  <a:lnTo>
                    <a:pt x="1349" y="1058"/>
                  </a:lnTo>
                  <a:lnTo>
                    <a:pt x="1355" y="1051"/>
                  </a:lnTo>
                  <a:lnTo>
                    <a:pt x="1364" y="1043"/>
                  </a:lnTo>
                  <a:lnTo>
                    <a:pt x="1375" y="1036"/>
                  </a:lnTo>
                  <a:lnTo>
                    <a:pt x="1388" y="1029"/>
                  </a:lnTo>
                  <a:lnTo>
                    <a:pt x="1388" y="1029"/>
                  </a:lnTo>
                  <a:lnTo>
                    <a:pt x="1398" y="1025"/>
                  </a:lnTo>
                  <a:lnTo>
                    <a:pt x="1407" y="1020"/>
                  </a:lnTo>
                  <a:lnTo>
                    <a:pt x="1415" y="1015"/>
                  </a:lnTo>
                  <a:lnTo>
                    <a:pt x="1420" y="1010"/>
                  </a:lnTo>
                  <a:lnTo>
                    <a:pt x="1425" y="1005"/>
                  </a:lnTo>
                  <a:lnTo>
                    <a:pt x="1428" y="998"/>
                  </a:lnTo>
                  <a:lnTo>
                    <a:pt x="1430" y="992"/>
                  </a:lnTo>
                  <a:lnTo>
                    <a:pt x="1430" y="985"/>
                  </a:lnTo>
                  <a:lnTo>
                    <a:pt x="1429" y="977"/>
                  </a:lnTo>
                  <a:lnTo>
                    <a:pt x="1427" y="969"/>
                  </a:lnTo>
                  <a:lnTo>
                    <a:pt x="1424" y="960"/>
                  </a:lnTo>
                  <a:lnTo>
                    <a:pt x="1419" y="948"/>
                  </a:lnTo>
                  <a:lnTo>
                    <a:pt x="1406" y="923"/>
                  </a:lnTo>
                  <a:lnTo>
                    <a:pt x="1389" y="891"/>
                  </a:lnTo>
                  <a:lnTo>
                    <a:pt x="1389" y="891"/>
                  </a:lnTo>
                  <a:close/>
                  <a:moveTo>
                    <a:pt x="634" y="714"/>
                  </a:moveTo>
                  <a:lnTo>
                    <a:pt x="634" y="714"/>
                  </a:lnTo>
                  <a:lnTo>
                    <a:pt x="634" y="726"/>
                  </a:lnTo>
                  <a:lnTo>
                    <a:pt x="633" y="739"/>
                  </a:lnTo>
                  <a:lnTo>
                    <a:pt x="629" y="763"/>
                  </a:lnTo>
                  <a:lnTo>
                    <a:pt x="649" y="767"/>
                  </a:lnTo>
                  <a:lnTo>
                    <a:pt x="649" y="767"/>
                  </a:lnTo>
                  <a:lnTo>
                    <a:pt x="655" y="768"/>
                  </a:lnTo>
                  <a:lnTo>
                    <a:pt x="658" y="770"/>
                  </a:lnTo>
                  <a:lnTo>
                    <a:pt x="658" y="770"/>
                  </a:lnTo>
                  <a:lnTo>
                    <a:pt x="664" y="774"/>
                  </a:lnTo>
                  <a:lnTo>
                    <a:pt x="667" y="780"/>
                  </a:lnTo>
                  <a:lnTo>
                    <a:pt x="669" y="787"/>
                  </a:lnTo>
                  <a:lnTo>
                    <a:pt x="668" y="793"/>
                  </a:lnTo>
                  <a:lnTo>
                    <a:pt x="668" y="793"/>
                  </a:lnTo>
                  <a:lnTo>
                    <a:pt x="668" y="793"/>
                  </a:lnTo>
                  <a:lnTo>
                    <a:pt x="663" y="810"/>
                  </a:lnTo>
                  <a:lnTo>
                    <a:pt x="656" y="829"/>
                  </a:lnTo>
                  <a:lnTo>
                    <a:pt x="647" y="846"/>
                  </a:lnTo>
                  <a:lnTo>
                    <a:pt x="639" y="862"/>
                  </a:lnTo>
                  <a:lnTo>
                    <a:pt x="639" y="862"/>
                  </a:lnTo>
                  <a:lnTo>
                    <a:pt x="629" y="879"/>
                  </a:lnTo>
                  <a:lnTo>
                    <a:pt x="618" y="895"/>
                  </a:lnTo>
                  <a:lnTo>
                    <a:pt x="605" y="909"/>
                  </a:lnTo>
                  <a:lnTo>
                    <a:pt x="593" y="924"/>
                  </a:lnTo>
                  <a:lnTo>
                    <a:pt x="593" y="924"/>
                  </a:lnTo>
                  <a:lnTo>
                    <a:pt x="593" y="924"/>
                  </a:lnTo>
                  <a:lnTo>
                    <a:pt x="587" y="927"/>
                  </a:lnTo>
                  <a:lnTo>
                    <a:pt x="581" y="929"/>
                  </a:lnTo>
                  <a:lnTo>
                    <a:pt x="575" y="928"/>
                  </a:lnTo>
                  <a:lnTo>
                    <a:pt x="569" y="926"/>
                  </a:lnTo>
                  <a:lnTo>
                    <a:pt x="569" y="926"/>
                  </a:lnTo>
                  <a:lnTo>
                    <a:pt x="565" y="924"/>
                  </a:lnTo>
                  <a:lnTo>
                    <a:pt x="561" y="920"/>
                  </a:lnTo>
                  <a:lnTo>
                    <a:pt x="547" y="904"/>
                  </a:lnTo>
                  <a:lnTo>
                    <a:pt x="547" y="904"/>
                  </a:lnTo>
                  <a:lnTo>
                    <a:pt x="529" y="920"/>
                  </a:lnTo>
                  <a:lnTo>
                    <a:pt x="508" y="933"/>
                  </a:lnTo>
                  <a:lnTo>
                    <a:pt x="486" y="944"/>
                  </a:lnTo>
                  <a:lnTo>
                    <a:pt x="474" y="949"/>
                  </a:lnTo>
                  <a:lnTo>
                    <a:pt x="462" y="953"/>
                  </a:lnTo>
                  <a:lnTo>
                    <a:pt x="469" y="973"/>
                  </a:lnTo>
                  <a:lnTo>
                    <a:pt x="469" y="973"/>
                  </a:lnTo>
                  <a:lnTo>
                    <a:pt x="470" y="978"/>
                  </a:lnTo>
                  <a:lnTo>
                    <a:pt x="471" y="982"/>
                  </a:lnTo>
                  <a:lnTo>
                    <a:pt x="471" y="982"/>
                  </a:lnTo>
                  <a:lnTo>
                    <a:pt x="470" y="988"/>
                  </a:lnTo>
                  <a:lnTo>
                    <a:pt x="467" y="994"/>
                  </a:lnTo>
                  <a:lnTo>
                    <a:pt x="462" y="999"/>
                  </a:lnTo>
                  <a:lnTo>
                    <a:pt x="456" y="1002"/>
                  </a:lnTo>
                  <a:lnTo>
                    <a:pt x="457" y="1002"/>
                  </a:lnTo>
                  <a:lnTo>
                    <a:pt x="457" y="1002"/>
                  </a:lnTo>
                  <a:lnTo>
                    <a:pt x="439" y="1006"/>
                  </a:lnTo>
                  <a:lnTo>
                    <a:pt x="419" y="1009"/>
                  </a:lnTo>
                  <a:lnTo>
                    <a:pt x="401" y="1011"/>
                  </a:lnTo>
                  <a:lnTo>
                    <a:pt x="381" y="1012"/>
                  </a:lnTo>
                  <a:lnTo>
                    <a:pt x="381" y="1012"/>
                  </a:lnTo>
                  <a:lnTo>
                    <a:pt x="362" y="1011"/>
                  </a:lnTo>
                  <a:lnTo>
                    <a:pt x="343" y="1009"/>
                  </a:lnTo>
                  <a:lnTo>
                    <a:pt x="324" y="1006"/>
                  </a:lnTo>
                  <a:lnTo>
                    <a:pt x="306" y="1002"/>
                  </a:lnTo>
                  <a:lnTo>
                    <a:pt x="306" y="1002"/>
                  </a:lnTo>
                  <a:lnTo>
                    <a:pt x="306" y="1002"/>
                  </a:lnTo>
                  <a:lnTo>
                    <a:pt x="300" y="999"/>
                  </a:lnTo>
                  <a:lnTo>
                    <a:pt x="295" y="994"/>
                  </a:lnTo>
                  <a:lnTo>
                    <a:pt x="292" y="988"/>
                  </a:lnTo>
                  <a:lnTo>
                    <a:pt x="291" y="982"/>
                  </a:lnTo>
                  <a:lnTo>
                    <a:pt x="291" y="982"/>
                  </a:lnTo>
                  <a:lnTo>
                    <a:pt x="291" y="977"/>
                  </a:lnTo>
                  <a:lnTo>
                    <a:pt x="292" y="973"/>
                  </a:lnTo>
                  <a:lnTo>
                    <a:pt x="300" y="953"/>
                  </a:lnTo>
                  <a:lnTo>
                    <a:pt x="300" y="953"/>
                  </a:lnTo>
                  <a:lnTo>
                    <a:pt x="288" y="949"/>
                  </a:lnTo>
                  <a:lnTo>
                    <a:pt x="277" y="944"/>
                  </a:lnTo>
                  <a:lnTo>
                    <a:pt x="255" y="933"/>
                  </a:lnTo>
                  <a:lnTo>
                    <a:pt x="234" y="920"/>
                  </a:lnTo>
                  <a:lnTo>
                    <a:pt x="215" y="904"/>
                  </a:lnTo>
                  <a:lnTo>
                    <a:pt x="200" y="920"/>
                  </a:lnTo>
                  <a:lnTo>
                    <a:pt x="200" y="920"/>
                  </a:lnTo>
                  <a:lnTo>
                    <a:pt x="198" y="924"/>
                  </a:lnTo>
                  <a:lnTo>
                    <a:pt x="194" y="926"/>
                  </a:lnTo>
                  <a:lnTo>
                    <a:pt x="194" y="926"/>
                  </a:lnTo>
                  <a:lnTo>
                    <a:pt x="188" y="928"/>
                  </a:lnTo>
                  <a:lnTo>
                    <a:pt x="181" y="929"/>
                  </a:lnTo>
                  <a:lnTo>
                    <a:pt x="175" y="927"/>
                  </a:lnTo>
                  <a:lnTo>
                    <a:pt x="170" y="924"/>
                  </a:lnTo>
                  <a:lnTo>
                    <a:pt x="170" y="924"/>
                  </a:lnTo>
                  <a:lnTo>
                    <a:pt x="170" y="924"/>
                  </a:lnTo>
                  <a:lnTo>
                    <a:pt x="157" y="909"/>
                  </a:lnTo>
                  <a:lnTo>
                    <a:pt x="145" y="895"/>
                  </a:lnTo>
                  <a:lnTo>
                    <a:pt x="134" y="879"/>
                  </a:lnTo>
                  <a:lnTo>
                    <a:pt x="124" y="862"/>
                  </a:lnTo>
                  <a:lnTo>
                    <a:pt x="124" y="862"/>
                  </a:lnTo>
                  <a:lnTo>
                    <a:pt x="114" y="846"/>
                  </a:lnTo>
                  <a:lnTo>
                    <a:pt x="106" y="829"/>
                  </a:lnTo>
                  <a:lnTo>
                    <a:pt x="100" y="810"/>
                  </a:lnTo>
                  <a:lnTo>
                    <a:pt x="94" y="793"/>
                  </a:lnTo>
                  <a:lnTo>
                    <a:pt x="94" y="793"/>
                  </a:lnTo>
                  <a:lnTo>
                    <a:pt x="94" y="793"/>
                  </a:lnTo>
                  <a:lnTo>
                    <a:pt x="94" y="787"/>
                  </a:lnTo>
                  <a:lnTo>
                    <a:pt x="95" y="780"/>
                  </a:lnTo>
                  <a:lnTo>
                    <a:pt x="99" y="774"/>
                  </a:lnTo>
                  <a:lnTo>
                    <a:pt x="104" y="770"/>
                  </a:lnTo>
                  <a:lnTo>
                    <a:pt x="104" y="770"/>
                  </a:lnTo>
                  <a:lnTo>
                    <a:pt x="108" y="768"/>
                  </a:lnTo>
                  <a:lnTo>
                    <a:pt x="112" y="767"/>
                  </a:lnTo>
                  <a:lnTo>
                    <a:pt x="133" y="763"/>
                  </a:lnTo>
                  <a:lnTo>
                    <a:pt x="133" y="763"/>
                  </a:lnTo>
                  <a:lnTo>
                    <a:pt x="130" y="739"/>
                  </a:lnTo>
                  <a:lnTo>
                    <a:pt x="129" y="726"/>
                  </a:lnTo>
                  <a:lnTo>
                    <a:pt x="129" y="714"/>
                  </a:lnTo>
                  <a:lnTo>
                    <a:pt x="129" y="714"/>
                  </a:lnTo>
                  <a:lnTo>
                    <a:pt x="129" y="702"/>
                  </a:lnTo>
                  <a:lnTo>
                    <a:pt x="130" y="690"/>
                  </a:lnTo>
                  <a:lnTo>
                    <a:pt x="133" y="665"/>
                  </a:lnTo>
                  <a:lnTo>
                    <a:pt x="112" y="661"/>
                  </a:lnTo>
                  <a:lnTo>
                    <a:pt x="112" y="661"/>
                  </a:lnTo>
                  <a:lnTo>
                    <a:pt x="108" y="660"/>
                  </a:lnTo>
                  <a:lnTo>
                    <a:pt x="104" y="658"/>
                  </a:lnTo>
                  <a:lnTo>
                    <a:pt x="104" y="658"/>
                  </a:lnTo>
                  <a:lnTo>
                    <a:pt x="99" y="654"/>
                  </a:lnTo>
                  <a:lnTo>
                    <a:pt x="95" y="649"/>
                  </a:lnTo>
                  <a:lnTo>
                    <a:pt x="94" y="642"/>
                  </a:lnTo>
                  <a:lnTo>
                    <a:pt x="94" y="635"/>
                  </a:lnTo>
                  <a:lnTo>
                    <a:pt x="94" y="635"/>
                  </a:lnTo>
                  <a:lnTo>
                    <a:pt x="94" y="635"/>
                  </a:lnTo>
                  <a:lnTo>
                    <a:pt x="100" y="618"/>
                  </a:lnTo>
                  <a:lnTo>
                    <a:pt x="106" y="600"/>
                  </a:lnTo>
                  <a:lnTo>
                    <a:pt x="114" y="582"/>
                  </a:lnTo>
                  <a:lnTo>
                    <a:pt x="124" y="566"/>
                  </a:lnTo>
                  <a:lnTo>
                    <a:pt x="124" y="566"/>
                  </a:lnTo>
                  <a:lnTo>
                    <a:pt x="134" y="549"/>
                  </a:lnTo>
                  <a:lnTo>
                    <a:pt x="145" y="533"/>
                  </a:lnTo>
                  <a:lnTo>
                    <a:pt x="157" y="519"/>
                  </a:lnTo>
                  <a:lnTo>
                    <a:pt x="170" y="504"/>
                  </a:lnTo>
                  <a:lnTo>
                    <a:pt x="170" y="504"/>
                  </a:lnTo>
                  <a:lnTo>
                    <a:pt x="170" y="504"/>
                  </a:lnTo>
                  <a:lnTo>
                    <a:pt x="175" y="501"/>
                  </a:lnTo>
                  <a:lnTo>
                    <a:pt x="181" y="499"/>
                  </a:lnTo>
                  <a:lnTo>
                    <a:pt x="188" y="500"/>
                  </a:lnTo>
                  <a:lnTo>
                    <a:pt x="194" y="502"/>
                  </a:lnTo>
                  <a:lnTo>
                    <a:pt x="194" y="502"/>
                  </a:lnTo>
                  <a:lnTo>
                    <a:pt x="198" y="504"/>
                  </a:lnTo>
                  <a:lnTo>
                    <a:pt x="200" y="508"/>
                  </a:lnTo>
                  <a:lnTo>
                    <a:pt x="215" y="524"/>
                  </a:lnTo>
                  <a:lnTo>
                    <a:pt x="215" y="524"/>
                  </a:lnTo>
                  <a:lnTo>
                    <a:pt x="234" y="508"/>
                  </a:lnTo>
                  <a:lnTo>
                    <a:pt x="255" y="495"/>
                  </a:lnTo>
                  <a:lnTo>
                    <a:pt x="277" y="484"/>
                  </a:lnTo>
                  <a:lnTo>
                    <a:pt x="288" y="479"/>
                  </a:lnTo>
                  <a:lnTo>
                    <a:pt x="300" y="475"/>
                  </a:lnTo>
                  <a:lnTo>
                    <a:pt x="292" y="455"/>
                  </a:lnTo>
                  <a:lnTo>
                    <a:pt x="292" y="455"/>
                  </a:lnTo>
                  <a:lnTo>
                    <a:pt x="291" y="450"/>
                  </a:lnTo>
                  <a:lnTo>
                    <a:pt x="291" y="446"/>
                  </a:lnTo>
                  <a:lnTo>
                    <a:pt x="291" y="446"/>
                  </a:lnTo>
                  <a:lnTo>
                    <a:pt x="292" y="440"/>
                  </a:lnTo>
                  <a:lnTo>
                    <a:pt x="295" y="434"/>
                  </a:lnTo>
                  <a:lnTo>
                    <a:pt x="300" y="429"/>
                  </a:lnTo>
                  <a:lnTo>
                    <a:pt x="306" y="426"/>
                  </a:lnTo>
                  <a:lnTo>
                    <a:pt x="306" y="426"/>
                  </a:lnTo>
                  <a:lnTo>
                    <a:pt x="324" y="423"/>
                  </a:lnTo>
                  <a:lnTo>
                    <a:pt x="343" y="419"/>
                  </a:lnTo>
                  <a:lnTo>
                    <a:pt x="362" y="417"/>
                  </a:lnTo>
                  <a:lnTo>
                    <a:pt x="381" y="416"/>
                  </a:lnTo>
                  <a:lnTo>
                    <a:pt x="381" y="416"/>
                  </a:lnTo>
                  <a:lnTo>
                    <a:pt x="401" y="417"/>
                  </a:lnTo>
                  <a:lnTo>
                    <a:pt x="419" y="419"/>
                  </a:lnTo>
                  <a:lnTo>
                    <a:pt x="439" y="423"/>
                  </a:lnTo>
                  <a:lnTo>
                    <a:pt x="457" y="426"/>
                  </a:lnTo>
                  <a:lnTo>
                    <a:pt x="456" y="426"/>
                  </a:lnTo>
                  <a:lnTo>
                    <a:pt x="456" y="426"/>
                  </a:lnTo>
                  <a:lnTo>
                    <a:pt x="462" y="429"/>
                  </a:lnTo>
                  <a:lnTo>
                    <a:pt x="467" y="434"/>
                  </a:lnTo>
                  <a:lnTo>
                    <a:pt x="470" y="440"/>
                  </a:lnTo>
                  <a:lnTo>
                    <a:pt x="471" y="446"/>
                  </a:lnTo>
                  <a:lnTo>
                    <a:pt x="471" y="446"/>
                  </a:lnTo>
                  <a:lnTo>
                    <a:pt x="470" y="450"/>
                  </a:lnTo>
                  <a:lnTo>
                    <a:pt x="469" y="455"/>
                  </a:lnTo>
                  <a:lnTo>
                    <a:pt x="462" y="475"/>
                  </a:lnTo>
                  <a:lnTo>
                    <a:pt x="462" y="475"/>
                  </a:lnTo>
                  <a:lnTo>
                    <a:pt x="474" y="479"/>
                  </a:lnTo>
                  <a:lnTo>
                    <a:pt x="486" y="484"/>
                  </a:lnTo>
                  <a:lnTo>
                    <a:pt x="497" y="489"/>
                  </a:lnTo>
                  <a:lnTo>
                    <a:pt x="508" y="495"/>
                  </a:lnTo>
                  <a:lnTo>
                    <a:pt x="529" y="508"/>
                  </a:lnTo>
                  <a:lnTo>
                    <a:pt x="547" y="524"/>
                  </a:lnTo>
                  <a:lnTo>
                    <a:pt x="561" y="508"/>
                  </a:lnTo>
                  <a:lnTo>
                    <a:pt x="561" y="508"/>
                  </a:lnTo>
                  <a:lnTo>
                    <a:pt x="565" y="504"/>
                  </a:lnTo>
                  <a:lnTo>
                    <a:pt x="568" y="502"/>
                  </a:lnTo>
                  <a:lnTo>
                    <a:pt x="568" y="502"/>
                  </a:lnTo>
                  <a:lnTo>
                    <a:pt x="575" y="500"/>
                  </a:lnTo>
                  <a:lnTo>
                    <a:pt x="581" y="499"/>
                  </a:lnTo>
                  <a:lnTo>
                    <a:pt x="587" y="501"/>
                  </a:lnTo>
                  <a:lnTo>
                    <a:pt x="593" y="504"/>
                  </a:lnTo>
                  <a:lnTo>
                    <a:pt x="593" y="504"/>
                  </a:lnTo>
                  <a:lnTo>
                    <a:pt x="593" y="504"/>
                  </a:lnTo>
                  <a:lnTo>
                    <a:pt x="605" y="519"/>
                  </a:lnTo>
                  <a:lnTo>
                    <a:pt x="618" y="533"/>
                  </a:lnTo>
                  <a:lnTo>
                    <a:pt x="628" y="549"/>
                  </a:lnTo>
                  <a:lnTo>
                    <a:pt x="639" y="566"/>
                  </a:lnTo>
                  <a:lnTo>
                    <a:pt x="639" y="566"/>
                  </a:lnTo>
                  <a:lnTo>
                    <a:pt x="647" y="582"/>
                  </a:lnTo>
                  <a:lnTo>
                    <a:pt x="656" y="600"/>
                  </a:lnTo>
                  <a:lnTo>
                    <a:pt x="663" y="618"/>
                  </a:lnTo>
                  <a:lnTo>
                    <a:pt x="668" y="635"/>
                  </a:lnTo>
                  <a:lnTo>
                    <a:pt x="668" y="635"/>
                  </a:lnTo>
                  <a:lnTo>
                    <a:pt x="668" y="635"/>
                  </a:lnTo>
                  <a:lnTo>
                    <a:pt x="669" y="642"/>
                  </a:lnTo>
                  <a:lnTo>
                    <a:pt x="667" y="649"/>
                  </a:lnTo>
                  <a:lnTo>
                    <a:pt x="664" y="654"/>
                  </a:lnTo>
                  <a:lnTo>
                    <a:pt x="658" y="658"/>
                  </a:lnTo>
                  <a:lnTo>
                    <a:pt x="658" y="658"/>
                  </a:lnTo>
                  <a:lnTo>
                    <a:pt x="655" y="660"/>
                  </a:lnTo>
                  <a:lnTo>
                    <a:pt x="649" y="661"/>
                  </a:lnTo>
                  <a:lnTo>
                    <a:pt x="629" y="665"/>
                  </a:lnTo>
                  <a:lnTo>
                    <a:pt x="629" y="665"/>
                  </a:lnTo>
                  <a:lnTo>
                    <a:pt x="633" y="690"/>
                  </a:lnTo>
                  <a:lnTo>
                    <a:pt x="634" y="702"/>
                  </a:lnTo>
                  <a:lnTo>
                    <a:pt x="634" y="714"/>
                  </a:lnTo>
                  <a:lnTo>
                    <a:pt x="634" y="714"/>
                  </a:lnTo>
                  <a:close/>
                  <a:moveTo>
                    <a:pt x="689" y="359"/>
                  </a:moveTo>
                  <a:lnTo>
                    <a:pt x="676" y="344"/>
                  </a:lnTo>
                  <a:lnTo>
                    <a:pt x="676" y="344"/>
                  </a:lnTo>
                  <a:lnTo>
                    <a:pt x="665" y="353"/>
                  </a:lnTo>
                  <a:lnTo>
                    <a:pt x="652" y="360"/>
                  </a:lnTo>
                  <a:lnTo>
                    <a:pt x="639" y="367"/>
                  </a:lnTo>
                  <a:lnTo>
                    <a:pt x="626" y="372"/>
                  </a:lnTo>
                  <a:lnTo>
                    <a:pt x="632" y="392"/>
                  </a:lnTo>
                  <a:lnTo>
                    <a:pt x="632" y="392"/>
                  </a:lnTo>
                  <a:lnTo>
                    <a:pt x="634" y="397"/>
                  </a:lnTo>
                  <a:lnTo>
                    <a:pt x="634" y="397"/>
                  </a:lnTo>
                  <a:lnTo>
                    <a:pt x="633" y="401"/>
                  </a:lnTo>
                  <a:lnTo>
                    <a:pt x="631" y="404"/>
                  </a:lnTo>
                  <a:lnTo>
                    <a:pt x="628" y="407"/>
                  </a:lnTo>
                  <a:lnTo>
                    <a:pt x="625" y="409"/>
                  </a:lnTo>
                  <a:lnTo>
                    <a:pt x="625" y="409"/>
                  </a:lnTo>
                  <a:lnTo>
                    <a:pt x="625" y="409"/>
                  </a:lnTo>
                  <a:lnTo>
                    <a:pt x="614" y="411"/>
                  </a:lnTo>
                  <a:lnTo>
                    <a:pt x="602" y="413"/>
                  </a:lnTo>
                  <a:lnTo>
                    <a:pt x="590" y="414"/>
                  </a:lnTo>
                  <a:lnTo>
                    <a:pt x="579" y="414"/>
                  </a:lnTo>
                  <a:lnTo>
                    <a:pt x="579" y="414"/>
                  </a:lnTo>
                  <a:lnTo>
                    <a:pt x="567" y="414"/>
                  </a:lnTo>
                  <a:lnTo>
                    <a:pt x="555" y="413"/>
                  </a:lnTo>
                  <a:lnTo>
                    <a:pt x="544" y="411"/>
                  </a:lnTo>
                  <a:lnTo>
                    <a:pt x="533" y="409"/>
                  </a:lnTo>
                  <a:lnTo>
                    <a:pt x="533" y="409"/>
                  </a:lnTo>
                  <a:lnTo>
                    <a:pt x="533" y="409"/>
                  </a:lnTo>
                  <a:lnTo>
                    <a:pt x="529" y="407"/>
                  </a:lnTo>
                  <a:lnTo>
                    <a:pt x="526" y="404"/>
                  </a:lnTo>
                  <a:lnTo>
                    <a:pt x="525" y="401"/>
                  </a:lnTo>
                  <a:lnTo>
                    <a:pt x="524" y="397"/>
                  </a:lnTo>
                  <a:lnTo>
                    <a:pt x="524" y="397"/>
                  </a:lnTo>
                  <a:lnTo>
                    <a:pt x="525" y="392"/>
                  </a:lnTo>
                  <a:lnTo>
                    <a:pt x="531" y="372"/>
                  </a:lnTo>
                  <a:lnTo>
                    <a:pt x="531" y="372"/>
                  </a:lnTo>
                  <a:lnTo>
                    <a:pt x="517" y="367"/>
                  </a:lnTo>
                  <a:lnTo>
                    <a:pt x="504" y="360"/>
                  </a:lnTo>
                  <a:lnTo>
                    <a:pt x="493" y="353"/>
                  </a:lnTo>
                  <a:lnTo>
                    <a:pt x="482" y="344"/>
                  </a:lnTo>
                  <a:lnTo>
                    <a:pt x="468" y="359"/>
                  </a:lnTo>
                  <a:lnTo>
                    <a:pt x="468" y="359"/>
                  </a:lnTo>
                  <a:lnTo>
                    <a:pt x="466" y="361"/>
                  </a:lnTo>
                  <a:lnTo>
                    <a:pt x="464" y="362"/>
                  </a:lnTo>
                  <a:lnTo>
                    <a:pt x="464" y="362"/>
                  </a:lnTo>
                  <a:lnTo>
                    <a:pt x="460" y="364"/>
                  </a:lnTo>
                  <a:lnTo>
                    <a:pt x="456" y="364"/>
                  </a:lnTo>
                  <a:lnTo>
                    <a:pt x="452" y="363"/>
                  </a:lnTo>
                  <a:lnTo>
                    <a:pt x="449" y="361"/>
                  </a:lnTo>
                  <a:lnTo>
                    <a:pt x="449" y="361"/>
                  </a:lnTo>
                  <a:lnTo>
                    <a:pt x="441" y="352"/>
                  </a:lnTo>
                  <a:lnTo>
                    <a:pt x="434" y="344"/>
                  </a:lnTo>
                  <a:lnTo>
                    <a:pt x="427" y="334"/>
                  </a:lnTo>
                  <a:lnTo>
                    <a:pt x="421" y="324"/>
                  </a:lnTo>
                  <a:lnTo>
                    <a:pt x="421" y="324"/>
                  </a:lnTo>
                  <a:lnTo>
                    <a:pt x="415" y="313"/>
                  </a:lnTo>
                  <a:lnTo>
                    <a:pt x="410" y="303"/>
                  </a:lnTo>
                  <a:lnTo>
                    <a:pt x="406" y="292"/>
                  </a:lnTo>
                  <a:lnTo>
                    <a:pt x="403" y="281"/>
                  </a:lnTo>
                  <a:lnTo>
                    <a:pt x="403" y="281"/>
                  </a:lnTo>
                  <a:lnTo>
                    <a:pt x="403" y="281"/>
                  </a:lnTo>
                  <a:lnTo>
                    <a:pt x="403" y="277"/>
                  </a:lnTo>
                  <a:lnTo>
                    <a:pt x="404" y="273"/>
                  </a:lnTo>
                  <a:lnTo>
                    <a:pt x="406" y="270"/>
                  </a:lnTo>
                  <a:lnTo>
                    <a:pt x="409" y="267"/>
                  </a:lnTo>
                  <a:lnTo>
                    <a:pt x="409" y="267"/>
                  </a:lnTo>
                  <a:lnTo>
                    <a:pt x="414" y="265"/>
                  </a:lnTo>
                  <a:lnTo>
                    <a:pt x="434" y="262"/>
                  </a:lnTo>
                  <a:lnTo>
                    <a:pt x="434" y="262"/>
                  </a:lnTo>
                  <a:lnTo>
                    <a:pt x="432" y="248"/>
                  </a:lnTo>
                  <a:lnTo>
                    <a:pt x="431" y="232"/>
                  </a:lnTo>
                  <a:lnTo>
                    <a:pt x="431" y="232"/>
                  </a:lnTo>
                  <a:lnTo>
                    <a:pt x="432" y="218"/>
                  </a:lnTo>
                  <a:lnTo>
                    <a:pt x="434" y="204"/>
                  </a:lnTo>
                  <a:lnTo>
                    <a:pt x="414" y="201"/>
                  </a:lnTo>
                  <a:lnTo>
                    <a:pt x="414" y="201"/>
                  </a:lnTo>
                  <a:lnTo>
                    <a:pt x="409" y="199"/>
                  </a:lnTo>
                  <a:lnTo>
                    <a:pt x="409" y="199"/>
                  </a:lnTo>
                  <a:lnTo>
                    <a:pt x="406" y="196"/>
                  </a:lnTo>
                  <a:lnTo>
                    <a:pt x="404" y="192"/>
                  </a:lnTo>
                  <a:lnTo>
                    <a:pt x="403" y="188"/>
                  </a:lnTo>
                  <a:lnTo>
                    <a:pt x="403" y="184"/>
                  </a:lnTo>
                  <a:lnTo>
                    <a:pt x="403" y="185"/>
                  </a:lnTo>
                  <a:lnTo>
                    <a:pt x="403" y="185"/>
                  </a:lnTo>
                  <a:lnTo>
                    <a:pt x="406" y="174"/>
                  </a:lnTo>
                  <a:lnTo>
                    <a:pt x="410" y="163"/>
                  </a:lnTo>
                  <a:lnTo>
                    <a:pt x="415" y="153"/>
                  </a:lnTo>
                  <a:lnTo>
                    <a:pt x="421" y="142"/>
                  </a:lnTo>
                  <a:lnTo>
                    <a:pt x="421" y="142"/>
                  </a:lnTo>
                  <a:lnTo>
                    <a:pt x="427" y="132"/>
                  </a:lnTo>
                  <a:lnTo>
                    <a:pt x="434" y="122"/>
                  </a:lnTo>
                  <a:lnTo>
                    <a:pt x="441" y="114"/>
                  </a:lnTo>
                  <a:lnTo>
                    <a:pt x="449" y="104"/>
                  </a:lnTo>
                  <a:lnTo>
                    <a:pt x="449" y="104"/>
                  </a:lnTo>
                  <a:lnTo>
                    <a:pt x="452" y="102"/>
                  </a:lnTo>
                  <a:lnTo>
                    <a:pt x="456" y="101"/>
                  </a:lnTo>
                  <a:lnTo>
                    <a:pt x="460" y="101"/>
                  </a:lnTo>
                  <a:lnTo>
                    <a:pt x="464" y="103"/>
                  </a:lnTo>
                  <a:lnTo>
                    <a:pt x="464" y="103"/>
                  </a:lnTo>
                  <a:lnTo>
                    <a:pt x="466" y="104"/>
                  </a:lnTo>
                  <a:lnTo>
                    <a:pt x="468" y="107"/>
                  </a:lnTo>
                  <a:lnTo>
                    <a:pt x="482" y="122"/>
                  </a:lnTo>
                  <a:lnTo>
                    <a:pt x="482" y="122"/>
                  </a:lnTo>
                  <a:lnTo>
                    <a:pt x="493" y="113"/>
                  </a:lnTo>
                  <a:lnTo>
                    <a:pt x="504" y="106"/>
                  </a:lnTo>
                  <a:lnTo>
                    <a:pt x="517" y="98"/>
                  </a:lnTo>
                  <a:lnTo>
                    <a:pt x="531" y="93"/>
                  </a:lnTo>
                  <a:lnTo>
                    <a:pt x="525" y="74"/>
                  </a:lnTo>
                  <a:lnTo>
                    <a:pt x="525" y="74"/>
                  </a:lnTo>
                  <a:lnTo>
                    <a:pt x="524" y="69"/>
                  </a:lnTo>
                  <a:lnTo>
                    <a:pt x="524" y="69"/>
                  </a:lnTo>
                  <a:lnTo>
                    <a:pt x="525" y="65"/>
                  </a:lnTo>
                  <a:lnTo>
                    <a:pt x="526" y="62"/>
                  </a:lnTo>
                  <a:lnTo>
                    <a:pt x="529" y="58"/>
                  </a:lnTo>
                  <a:lnTo>
                    <a:pt x="533" y="56"/>
                  </a:lnTo>
                  <a:lnTo>
                    <a:pt x="533" y="56"/>
                  </a:lnTo>
                  <a:lnTo>
                    <a:pt x="533" y="56"/>
                  </a:lnTo>
                  <a:lnTo>
                    <a:pt x="544" y="54"/>
                  </a:lnTo>
                  <a:lnTo>
                    <a:pt x="555" y="52"/>
                  </a:lnTo>
                  <a:lnTo>
                    <a:pt x="567" y="51"/>
                  </a:lnTo>
                  <a:lnTo>
                    <a:pt x="579" y="51"/>
                  </a:lnTo>
                  <a:lnTo>
                    <a:pt x="579" y="51"/>
                  </a:lnTo>
                  <a:lnTo>
                    <a:pt x="590" y="51"/>
                  </a:lnTo>
                  <a:lnTo>
                    <a:pt x="602" y="52"/>
                  </a:lnTo>
                  <a:lnTo>
                    <a:pt x="614" y="54"/>
                  </a:lnTo>
                  <a:lnTo>
                    <a:pt x="625" y="56"/>
                  </a:lnTo>
                  <a:lnTo>
                    <a:pt x="625" y="56"/>
                  </a:lnTo>
                  <a:lnTo>
                    <a:pt x="625" y="56"/>
                  </a:lnTo>
                  <a:lnTo>
                    <a:pt x="628" y="58"/>
                  </a:lnTo>
                  <a:lnTo>
                    <a:pt x="631" y="62"/>
                  </a:lnTo>
                  <a:lnTo>
                    <a:pt x="633" y="65"/>
                  </a:lnTo>
                  <a:lnTo>
                    <a:pt x="634" y="69"/>
                  </a:lnTo>
                  <a:lnTo>
                    <a:pt x="634" y="69"/>
                  </a:lnTo>
                  <a:lnTo>
                    <a:pt x="632" y="74"/>
                  </a:lnTo>
                  <a:lnTo>
                    <a:pt x="626" y="93"/>
                  </a:lnTo>
                  <a:lnTo>
                    <a:pt x="626" y="93"/>
                  </a:lnTo>
                  <a:lnTo>
                    <a:pt x="639" y="98"/>
                  </a:lnTo>
                  <a:lnTo>
                    <a:pt x="652" y="106"/>
                  </a:lnTo>
                  <a:lnTo>
                    <a:pt x="665" y="113"/>
                  </a:lnTo>
                  <a:lnTo>
                    <a:pt x="676" y="122"/>
                  </a:lnTo>
                  <a:lnTo>
                    <a:pt x="689" y="107"/>
                  </a:lnTo>
                  <a:lnTo>
                    <a:pt x="689" y="107"/>
                  </a:lnTo>
                  <a:lnTo>
                    <a:pt x="693" y="103"/>
                  </a:lnTo>
                  <a:lnTo>
                    <a:pt x="693" y="103"/>
                  </a:lnTo>
                  <a:lnTo>
                    <a:pt x="696" y="101"/>
                  </a:lnTo>
                  <a:lnTo>
                    <a:pt x="701" y="101"/>
                  </a:lnTo>
                  <a:lnTo>
                    <a:pt x="705" y="102"/>
                  </a:lnTo>
                  <a:lnTo>
                    <a:pt x="708" y="104"/>
                  </a:lnTo>
                  <a:lnTo>
                    <a:pt x="708" y="104"/>
                  </a:lnTo>
                  <a:lnTo>
                    <a:pt x="708" y="104"/>
                  </a:lnTo>
                  <a:lnTo>
                    <a:pt x="716" y="114"/>
                  </a:lnTo>
                  <a:lnTo>
                    <a:pt x="723" y="122"/>
                  </a:lnTo>
                  <a:lnTo>
                    <a:pt x="730" y="132"/>
                  </a:lnTo>
                  <a:lnTo>
                    <a:pt x="736" y="142"/>
                  </a:lnTo>
                  <a:lnTo>
                    <a:pt x="736" y="142"/>
                  </a:lnTo>
                  <a:lnTo>
                    <a:pt x="741" y="153"/>
                  </a:lnTo>
                  <a:lnTo>
                    <a:pt x="747" y="163"/>
                  </a:lnTo>
                  <a:lnTo>
                    <a:pt x="751" y="174"/>
                  </a:lnTo>
                  <a:lnTo>
                    <a:pt x="754" y="184"/>
                  </a:lnTo>
                  <a:lnTo>
                    <a:pt x="755" y="184"/>
                  </a:lnTo>
                  <a:lnTo>
                    <a:pt x="755" y="184"/>
                  </a:lnTo>
                  <a:lnTo>
                    <a:pt x="755" y="188"/>
                  </a:lnTo>
                  <a:lnTo>
                    <a:pt x="754" y="192"/>
                  </a:lnTo>
                  <a:lnTo>
                    <a:pt x="752" y="196"/>
                  </a:lnTo>
                  <a:lnTo>
                    <a:pt x="748" y="199"/>
                  </a:lnTo>
                  <a:lnTo>
                    <a:pt x="748" y="199"/>
                  </a:lnTo>
                  <a:lnTo>
                    <a:pt x="743" y="201"/>
                  </a:lnTo>
                  <a:lnTo>
                    <a:pt x="723" y="204"/>
                  </a:lnTo>
                  <a:lnTo>
                    <a:pt x="723" y="204"/>
                  </a:lnTo>
                  <a:lnTo>
                    <a:pt x="725" y="218"/>
                  </a:lnTo>
                  <a:lnTo>
                    <a:pt x="726" y="232"/>
                  </a:lnTo>
                  <a:lnTo>
                    <a:pt x="726" y="232"/>
                  </a:lnTo>
                  <a:lnTo>
                    <a:pt x="725" y="248"/>
                  </a:lnTo>
                  <a:lnTo>
                    <a:pt x="723" y="262"/>
                  </a:lnTo>
                  <a:lnTo>
                    <a:pt x="743" y="265"/>
                  </a:lnTo>
                  <a:lnTo>
                    <a:pt x="743" y="265"/>
                  </a:lnTo>
                  <a:lnTo>
                    <a:pt x="748" y="267"/>
                  </a:lnTo>
                  <a:lnTo>
                    <a:pt x="748" y="267"/>
                  </a:lnTo>
                  <a:lnTo>
                    <a:pt x="752" y="270"/>
                  </a:lnTo>
                  <a:lnTo>
                    <a:pt x="754" y="273"/>
                  </a:lnTo>
                  <a:lnTo>
                    <a:pt x="755" y="277"/>
                  </a:lnTo>
                  <a:lnTo>
                    <a:pt x="755" y="281"/>
                  </a:lnTo>
                  <a:lnTo>
                    <a:pt x="754" y="281"/>
                  </a:lnTo>
                  <a:lnTo>
                    <a:pt x="754" y="281"/>
                  </a:lnTo>
                  <a:lnTo>
                    <a:pt x="751" y="292"/>
                  </a:lnTo>
                  <a:lnTo>
                    <a:pt x="747" y="303"/>
                  </a:lnTo>
                  <a:lnTo>
                    <a:pt x="741" y="313"/>
                  </a:lnTo>
                  <a:lnTo>
                    <a:pt x="736" y="323"/>
                  </a:lnTo>
                  <a:lnTo>
                    <a:pt x="736" y="323"/>
                  </a:lnTo>
                  <a:lnTo>
                    <a:pt x="730" y="334"/>
                  </a:lnTo>
                  <a:lnTo>
                    <a:pt x="723" y="344"/>
                  </a:lnTo>
                  <a:lnTo>
                    <a:pt x="716" y="352"/>
                  </a:lnTo>
                  <a:lnTo>
                    <a:pt x="708" y="361"/>
                  </a:lnTo>
                  <a:lnTo>
                    <a:pt x="708" y="361"/>
                  </a:lnTo>
                  <a:lnTo>
                    <a:pt x="708" y="361"/>
                  </a:lnTo>
                  <a:lnTo>
                    <a:pt x="705" y="363"/>
                  </a:lnTo>
                  <a:lnTo>
                    <a:pt x="701" y="364"/>
                  </a:lnTo>
                  <a:lnTo>
                    <a:pt x="696" y="364"/>
                  </a:lnTo>
                  <a:lnTo>
                    <a:pt x="693" y="362"/>
                  </a:lnTo>
                  <a:lnTo>
                    <a:pt x="693" y="362"/>
                  </a:lnTo>
                  <a:lnTo>
                    <a:pt x="689" y="359"/>
                  </a:lnTo>
                  <a:lnTo>
                    <a:pt x="689" y="359"/>
                  </a:lnTo>
                  <a:close/>
                  <a:moveTo>
                    <a:pt x="1086" y="540"/>
                  </a:moveTo>
                  <a:lnTo>
                    <a:pt x="1086" y="540"/>
                  </a:lnTo>
                  <a:lnTo>
                    <a:pt x="1085" y="553"/>
                  </a:lnTo>
                  <a:lnTo>
                    <a:pt x="1083" y="566"/>
                  </a:lnTo>
                  <a:lnTo>
                    <a:pt x="1081" y="577"/>
                  </a:lnTo>
                  <a:lnTo>
                    <a:pt x="1078" y="589"/>
                  </a:lnTo>
                  <a:lnTo>
                    <a:pt x="1078" y="589"/>
                  </a:lnTo>
                  <a:lnTo>
                    <a:pt x="1078" y="589"/>
                  </a:lnTo>
                  <a:lnTo>
                    <a:pt x="1076" y="593"/>
                  </a:lnTo>
                  <a:lnTo>
                    <a:pt x="1073" y="595"/>
                  </a:lnTo>
                  <a:lnTo>
                    <a:pt x="1069" y="597"/>
                  </a:lnTo>
                  <a:lnTo>
                    <a:pt x="1065" y="598"/>
                  </a:lnTo>
                  <a:lnTo>
                    <a:pt x="1065" y="598"/>
                  </a:lnTo>
                  <a:lnTo>
                    <a:pt x="1062" y="597"/>
                  </a:lnTo>
                  <a:lnTo>
                    <a:pt x="1059" y="596"/>
                  </a:lnTo>
                  <a:lnTo>
                    <a:pt x="1039" y="589"/>
                  </a:lnTo>
                  <a:lnTo>
                    <a:pt x="1039" y="589"/>
                  </a:lnTo>
                  <a:lnTo>
                    <a:pt x="1033" y="603"/>
                  </a:lnTo>
                  <a:lnTo>
                    <a:pt x="1025" y="616"/>
                  </a:lnTo>
                  <a:lnTo>
                    <a:pt x="1025" y="616"/>
                  </a:lnTo>
                  <a:lnTo>
                    <a:pt x="1016" y="629"/>
                  </a:lnTo>
                  <a:lnTo>
                    <a:pt x="1006" y="640"/>
                  </a:lnTo>
                  <a:lnTo>
                    <a:pt x="1022" y="655"/>
                  </a:lnTo>
                  <a:lnTo>
                    <a:pt x="1022" y="655"/>
                  </a:lnTo>
                  <a:lnTo>
                    <a:pt x="1024" y="657"/>
                  </a:lnTo>
                  <a:lnTo>
                    <a:pt x="1025" y="660"/>
                  </a:lnTo>
                  <a:lnTo>
                    <a:pt x="1025" y="660"/>
                  </a:lnTo>
                  <a:lnTo>
                    <a:pt x="1026" y="664"/>
                  </a:lnTo>
                  <a:lnTo>
                    <a:pt x="1026" y="668"/>
                  </a:lnTo>
                  <a:lnTo>
                    <a:pt x="1025" y="672"/>
                  </a:lnTo>
                  <a:lnTo>
                    <a:pt x="1023" y="675"/>
                  </a:lnTo>
                  <a:lnTo>
                    <a:pt x="1023" y="675"/>
                  </a:lnTo>
                  <a:lnTo>
                    <a:pt x="1023" y="675"/>
                  </a:lnTo>
                  <a:lnTo>
                    <a:pt x="1014" y="683"/>
                  </a:lnTo>
                  <a:lnTo>
                    <a:pt x="1003" y="691"/>
                  </a:lnTo>
                  <a:lnTo>
                    <a:pt x="993" y="698"/>
                  </a:lnTo>
                  <a:lnTo>
                    <a:pt x="982" y="704"/>
                  </a:lnTo>
                  <a:lnTo>
                    <a:pt x="982" y="704"/>
                  </a:lnTo>
                  <a:lnTo>
                    <a:pt x="971" y="709"/>
                  </a:lnTo>
                  <a:lnTo>
                    <a:pt x="958" y="714"/>
                  </a:lnTo>
                  <a:lnTo>
                    <a:pt x="947" y="718"/>
                  </a:lnTo>
                  <a:lnTo>
                    <a:pt x="935" y="721"/>
                  </a:lnTo>
                  <a:lnTo>
                    <a:pt x="935" y="721"/>
                  </a:lnTo>
                  <a:lnTo>
                    <a:pt x="935" y="721"/>
                  </a:lnTo>
                  <a:lnTo>
                    <a:pt x="931" y="721"/>
                  </a:lnTo>
                  <a:lnTo>
                    <a:pt x="927" y="719"/>
                  </a:lnTo>
                  <a:lnTo>
                    <a:pt x="924" y="717"/>
                  </a:lnTo>
                  <a:lnTo>
                    <a:pt x="921" y="713"/>
                  </a:lnTo>
                  <a:lnTo>
                    <a:pt x="921" y="713"/>
                  </a:lnTo>
                  <a:lnTo>
                    <a:pt x="919" y="708"/>
                  </a:lnTo>
                  <a:lnTo>
                    <a:pt x="916" y="686"/>
                  </a:lnTo>
                  <a:lnTo>
                    <a:pt x="916" y="686"/>
                  </a:lnTo>
                  <a:lnTo>
                    <a:pt x="901" y="688"/>
                  </a:lnTo>
                  <a:lnTo>
                    <a:pt x="886" y="688"/>
                  </a:lnTo>
                  <a:lnTo>
                    <a:pt x="870" y="687"/>
                  </a:lnTo>
                  <a:lnTo>
                    <a:pt x="855" y="684"/>
                  </a:lnTo>
                  <a:lnTo>
                    <a:pt x="850" y="705"/>
                  </a:lnTo>
                  <a:lnTo>
                    <a:pt x="850" y="705"/>
                  </a:lnTo>
                  <a:lnTo>
                    <a:pt x="848" y="710"/>
                  </a:lnTo>
                  <a:lnTo>
                    <a:pt x="848" y="710"/>
                  </a:lnTo>
                  <a:lnTo>
                    <a:pt x="845" y="713"/>
                  </a:lnTo>
                  <a:lnTo>
                    <a:pt x="842" y="715"/>
                  </a:lnTo>
                  <a:lnTo>
                    <a:pt x="837" y="716"/>
                  </a:lnTo>
                  <a:lnTo>
                    <a:pt x="833" y="716"/>
                  </a:lnTo>
                  <a:lnTo>
                    <a:pt x="833" y="716"/>
                  </a:lnTo>
                  <a:lnTo>
                    <a:pt x="833" y="716"/>
                  </a:lnTo>
                  <a:lnTo>
                    <a:pt x="821" y="712"/>
                  </a:lnTo>
                  <a:lnTo>
                    <a:pt x="810" y="707"/>
                  </a:lnTo>
                  <a:lnTo>
                    <a:pt x="799" y="701"/>
                  </a:lnTo>
                  <a:lnTo>
                    <a:pt x="789" y="695"/>
                  </a:lnTo>
                  <a:lnTo>
                    <a:pt x="789" y="695"/>
                  </a:lnTo>
                  <a:lnTo>
                    <a:pt x="777" y="687"/>
                  </a:lnTo>
                  <a:lnTo>
                    <a:pt x="768" y="680"/>
                  </a:lnTo>
                  <a:lnTo>
                    <a:pt x="759" y="672"/>
                  </a:lnTo>
                  <a:lnTo>
                    <a:pt x="750" y="663"/>
                  </a:lnTo>
                  <a:lnTo>
                    <a:pt x="750" y="663"/>
                  </a:lnTo>
                  <a:lnTo>
                    <a:pt x="750" y="663"/>
                  </a:lnTo>
                  <a:lnTo>
                    <a:pt x="748" y="660"/>
                  </a:lnTo>
                  <a:lnTo>
                    <a:pt x="747" y="655"/>
                  </a:lnTo>
                  <a:lnTo>
                    <a:pt x="748" y="651"/>
                  </a:lnTo>
                  <a:lnTo>
                    <a:pt x="750" y="647"/>
                  </a:lnTo>
                  <a:lnTo>
                    <a:pt x="750" y="647"/>
                  </a:lnTo>
                  <a:lnTo>
                    <a:pt x="751" y="645"/>
                  </a:lnTo>
                  <a:lnTo>
                    <a:pt x="753" y="642"/>
                  </a:lnTo>
                  <a:lnTo>
                    <a:pt x="770" y="629"/>
                  </a:lnTo>
                  <a:lnTo>
                    <a:pt x="770" y="629"/>
                  </a:lnTo>
                  <a:lnTo>
                    <a:pt x="761" y="617"/>
                  </a:lnTo>
                  <a:lnTo>
                    <a:pt x="753" y="604"/>
                  </a:lnTo>
                  <a:lnTo>
                    <a:pt x="747" y="589"/>
                  </a:lnTo>
                  <a:lnTo>
                    <a:pt x="741" y="575"/>
                  </a:lnTo>
                  <a:lnTo>
                    <a:pt x="721" y="581"/>
                  </a:lnTo>
                  <a:lnTo>
                    <a:pt x="721" y="581"/>
                  </a:lnTo>
                  <a:lnTo>
                    <a:pt x="719" y="582"/>
                  </a:lnTo>
                  <a:lnTo>
                    <a:pt x="716" y="582"/>
                  </a:lnTo>
                  <a:lnTo>
                    <a:pt x="716" y="582"/>
                  </a:lnTo>
                  <a:lnTo>
                    <a:pt x="711" y="581"/>
                  </a:lnTo>
                  <a:lnTo>
                    <a:pt x="708" y="579"/>
                  </a:lnTo>
                  <a:lnTo>
                    <a:pt x="705" y="576"/>
                  </a:lnTo>
                  <a:lnTo>
                    <a:pt x="703" y="572"/>
                  </a:lnTo>
                  <a:lnTo>
                    <a:pt x="703" y="572"/>
                  </a:lnTo>
                  <a:lnTo>
                    <a:pt x="701" y="560"/>
                  </a:lnTo>
                  <a:lnTo>
                    <a:pt x="700" y="547"/>
                  </a:lnTo>
                  <a:lnTo>
                    <a:pt x="699" y="535"/>
                  </a:lnTo>
                  <a:lnTo>
                    <a:pt x="700" y="523"/>
                  </a:lnTo>
                  <a:lnTo>
                    <a:pt x="700" y="523"/>
                  </a:lnTo>
                  <a:lnTo>
                    <a:pt x="701" y="511"/>
                  </a:lnTo>
                  <a:lnTo>
                    <a:pt x="702" y="497"/>
                  </a:lnTo>
                  <a:lnTo>
                    <a:pt x="705" y="486"/>
                  </a:lnTo>
                  <a:lnTo>
                    <a:pt x="708" y="474"/>
                  </a:lnTo>
                  <a:lnTo>
                    <a:pt x="708" y="474"/>
                  </a:lnTo>
                  <a:lnTo>
                    <a:pt x="708" y="474"/>
                  </a:lnTo>
                  <a:lnTo>
                    <a:pt x="710" y="470"/>
                  </a:lnTo>
                  <a:lnTo>
                    <a:pt x="713" y="468"/>
                  </a:lnTo>
                  <a:lnTo>
                    <a:pt x="717" y="466"/>
                  </a:lnTo>
                  <a:lnTo>
                    <a:pt x="721" y="465"/>
                  </a:lnTo>
                  <a:lnTo>
                    <a:pt x="721" y="465"/>
                  </a:lnTo>
                  <a:lnTo>
                    <a:pt x="726" y="467"/>
                  </a:lnTo>
                  <a:lnTo>
                    <a:pt x="747" y="474"/>
                  </a:lnTo>
                  <a:lnTo>
                    <a:pt x="747" y="474"/>
                  </a:lnTo>
                  <a:lnTo>
                    <a:pt x="753" y="460"/>
                  </a:lnTo>
                  <a:lnTo>
                    <a:pt x="760" y="447"/>
                  </a:lnTo>
                  <a:lnTo>
                    <a:pt x="760" y="447"/>
                  </a:lnTo>
                  <a:lnTo>
                    <a:pt x="769" y="434"/>
                  </a:lnTo>
                  <a:lnTo>
                    <a:pt x="779" y="423"/>
                  </a:lnTo>
                  <a:lnTo>
                    <a:pt x="764" y="408"/>
                  </a:lnTo>
                  <a:lnTo>
                    <a:pt x="764" y="408"/>
                  </a:lnTo>
                  <a:lnTo>
                    <a:pt x="760" y="403"/>
                  </a:lnTo>
                  <a:lnTo>
                    <a:pt x="760" y="403"/>
                  </a:lnTo>
                  <a:lnTo>
                    <a:pt x="759" y="399"/>
                  </a:lnTo>
                  <a:lnTo>
                    <a:pt x="759" y="395"/>
                  </a:lnTo>
                  <a:lnTo>
                    <a:pt x="760" y="391"/>
                  </a:lnTo>
                  <a:lnTo>
                    <a:pt x="763" y="388"/>
                  </a:lnTo>
                  <a:lnTo>
                    <a:pt x="763" y="388"/>
                  </a:lnTo>
                  <a:lnTo>
                    <a:pt x="763" y="388"/>
                  </a:lnTo>
                  <a:lnTo>
                    <a:pt x="772" y="380"/>
                  </a:lnTo>
                  <a:lnTo>
                    <a:pt x="782" y="372"/>
                  </a:lnTo>
                  <a:lnTo>
                    <a:pt x="793" y="365"/>
                  </a:lnTo>
                  <a:lnTo>
                    <a:pt x="804" y="359"/>
                  </a:lnTo>
                  <a:lnTo>
                    <a:pt x="804" y="359"/>
                  </a:lnTo>
                  <a:lnTo>
                    <a:pt x="815" y="354"/>
                  </a:lnTo>
                  <a:lnTo>
                    <a:pt x="826" y="349"/>
                  </a:lnTo>
                  <a:lnTo>
                    <a:pt x="839" y="346"/>
                  </a:lnTo>
                  <a:lnTo>
                    <a:pt x="850" y="343"/>
                  </a:lnTo>
                  <a:lnTo>
                    <a:pt x="850" y="343"/>
                  </a:lnTo>
                  <a:lnTo>
                    <a:pt x="854" y="343"/>
                  </a:lnTo>
                  <a:lnTo>
                    <a:pt x="858" y="344"/>
                  </a:lnTo>
                  <a:lnTo>
                    <a:pt x="862" y="346"/>
                  </a:lnTo>
                  <a:lnTo>
                    <a:pt x="864" y="350"/>
                  </a:lnTo>
                  <a:lnTo>
                    <a:pt x="864" y="350"/>
                  </a:lnTo>
                  <a:lnTo>
                    <a:pt x="865" y="352"/>
                  </a:lnTo>
                  <a:lnTo>
                    <a:pt x="866" y="355"/>
                  </a:lnTo>
                  <a:lnTo>
                    <a:pt x="869" y="377"/>
                  </a:lnTo>
                  <a:lnTo>
                    <a:pt x="869" y="377"/>
                  </a:lnTo>
                  <a:lnTo>
                    <a:pt x="885" y="374"/>
                  </a:lnTo>
                  <a:lnTo>
                    <a:pt x="900" y="374"/>
                  </a:lnTo>
                  <a:lnTo>
                    <a:pt x="915" y="377"/>
                  </a:lnTo>
                  <a:lnTo>
                    <a:pt x="931" y="379"/>
                  </a:lnTo>
                  <a:lnTo>
                    <a:pt x="936" y="358"/>
                  </a:lnTo>
                  <a:lnTo>
                    <a:pt x="936" y="358"/>
                  </a:lnTo>
                  <a:lnTo>
                    <a:pt x="936" y="356"/>
                  </a:lnTo>
                  <a:lnTo>
                    <a:pt x="938" y="353"/>
                  </a:lnTo>
                  <a:lnTo>
                    <a:pt x="938" y="353"/>
                  </a:lnTo>
                  <a:lnTo>
                    <a:pt x="940" y="350"/>
                  </a:lnTo>
                  <a:lnTo>
                    <a:pt x="944" y="348"/>
                  </a:lnTo>
                  <a:lnTo>
                    <a:pt x="948" y="347"/>
                  </a:lnTo>
                  <a:lnTo>
                    <a:pt x="952" y="347"/>
                  </a:lnTo>
                  <a:lnTo>
                    <a:pt x="952" y="347"/>
                  </a:lnTo>
                  <a:lnTo>
                    <a:pt x="952" y="347"/>
                  </a:lnTo>
                  <a:lnTo>
                    <a:pt x="963" y="351"/>
                  </a:lnTo>
                  <a:lnTo>
                    <a:pt x="976" y="356"/>
                  </a:lnTo>
                  <a:lnTo>
                    <a:pt x="986" y="362"/>
                  </a:lnTo>
                  <a:lnTo>
                    <a:pt x="997" y="368"/>
                  </a:lnTo>
                  <a:lnTo>
                    <a:pt x="997" y="368"/>
                  </a:lnTo>
                  <a:lnTo>
                    <a:pt x="1007" y="376"/>
                  </a:lnTo>
                  <a:lnTo>
                    <a:pt x="1018" y="384"/>
                  </a:lnTo>
                  <a:lnTo>
                    <a:pt x="1027" y="392"/>
                  </a:lnTo>
                  <a:lnTo>
                    <a:pt x="1035" y="400"/>
                  </a:lnTo>
                  <a:lnTo>
                    <a:pt x="1035" y="400"/>
                  </a:lnTo>
                  <a:lnTo>
                    <a:pt x="1035" y="400"/>
                  </a:lnTo>
                  <a:lnTo>
                    <a:pt x="1037" y="404"/>
                  </a:lnTo>
                  <a:lnTo>
                    <a:pt x="1038" y="408"/>
                  </a:lnTo>
                  <a:lnTo>
                    <a:pt x="1038" y="412"/>
                  </a:lnTo>
                  <a:lnTo>
                    <a:pt x="1036" y="416"/>
                  </a:lnTo>
                  <a:lnTo>
                    <a:pt x="1036" y="416"/>
                  </a:lnTo>
                  <a:lnTo>
                    <a:pt x="1032" y="421"/>
                  </a:lnTo>
                  <a:lnTo>
                    <a:pt x="1016" y="434"/>
                  </a:lnTo>
                  <a:lnTo>
                    <a:pt x="1016" y="434"/>
                  </a:lnTo>
                  <a:lnTo>
                    <a:pt x="1025" y="446"/>
                  </a:lnTo>
                  <a:lnTo>
                    <a:pt x="1032" y="459"/>
                  </a:lnTo>
                  <a:lnTo>
                    <a:pt x="1038" y="474"/>
                  </a:lnTo>
                  <a:lnTo>
                    <a:pt x="1043" y="488"/>
                  </a:lnTo>
                  <a:lnTo>
                    <a:pt x="1064" y="482"/>
                  </a:lnTo>
                  <a:lnTo>
                    <a:pt x="1064" y="482"/>
                  </a:lnTo>
                  <a:lnTo>
                    <a:pt x="1067" y="481"/>
                  </a:lnTo>
                  <a:lnTo>
                    <a:pt x="1070" y="481"/>
                  </a:lnTo>
                  <a:lnTo>
                    <a:pt x="1070" y="481"/>
                  </a:lnTo>
                  <a:lnTo>
                    <a:pt x="1074" y="482"/>
                  </a:lnTo>
                  <a:lnTo>
                    <a:pt x="1078" y="484"/>
                  </a:lnTo>
                  <a:lnTo>
                    <a:pt x="1081" y="487"/>
                  </a:lnTo>
                  <a:lnTo>
                    <a:pt x="1082" y="491"/>
                  </a:lnTo>
                  <a:lnTo>
                    <a:pt x="1082" y="491"/>
                  </a:lnTo>
                  <a:lnTo>
                    <a:pt x="1082" y="491"/>
                  </a:lnTo>
                  <a:lnTo>
                    <a:pt x="1084" y="503"/>
                  </a:lnTo>
                  <a:lnTo>
                    <a:pt x="1086" y="516"/>
                  </a:lnTo>
                  <a:lnTo>
                    <a:pt x="1086" y="528"/>
                  </a:lnTo>
                  <a:lnTo>
                    <a:pt x="1086" y="540"/>
                  </a:lnTo>
                  <a:lnTo>
                    <a:pt x="1086" y="5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latin typeface="MS PGothic" charset="-128"/>
                <a:ea typeface="MS PGothic" charset="-128"/>
                <a:cs typeface="MS PGothic" charset="-128"/>
              </a:endParaRPr>
            </a:p>
          </p:txBody>
        </p:sp>
      </p:grpSp>
      <p:sp>
        <p:nvSpPr>
          <p:cNvPr id="273" name="テキスト ボックス 387"/>
          <p:cNvSpPr txBox="1"/>
          <p:nvPr/>
        </p:nvSpPr>
        <p:spPr>
          <a:xfrm>
            <a:off x="5764452" y="2476820"/>
            <a:ext cx="709291" cy="246217"/>
          </a:xfrm>
          <a:prstGeom prst="rect">
            <a:avLst/>
          </a:prstGeom>
          <a:noFill/>
        </p:spPr>
        <p:txBody>
          <a:bodyPr wrap="square" lIns="91436" tIns="45718" rIns="91436" bIns="45718" rtlCol="0">
            <a:spAutoFit/>
          </a:bodyPr>
          <a:lstStyle/>
          <a:p>
            <a:pPr algn="ctr"/>
            <a:r>
              <a:rPr kumimoji="1" lang="ja-JP" altLang="en-US" sz="1000" dirty="0" smtClean="0">
                <a:solidFill>
                  <a:schemeClr val="tx2">
                    <a:lumMod val="75000"/>
                  </a:schemeClr>
                </a:solidFill>
                <a:latin typeface="MS PGothic" charset="-128"/>
                <a:ea typeface="MS PGothic" charset="-128"/>
                <a:cs typeface="MS PGothic" charset="-128"/>
              </a:rPr>
              <a:t>ハッシュ</a:t>
            </a:r>
            <a:endParaRPr kumimoji="1" lang="ja-JP" altLang="en-US" sz="1000" dirty="0">
              <a:solidFill>
                <a:schemeClr val="tx2">
                  <a:lumMod val="75000"/>
                </a:schemeClr>
              </a:solidFill>
              <a:latin typeface="MS PGothic" charset="-128"/>
              <a:ea typeface="MS PGothic" charset="-128"/>
              <a:cs typeface="MS PGothic" charset="-128"/>
            </a:endParaRPr>
          </a:p>
        </p:txBody>
      </p:sp>
      <p:sp>
        <p:nvSpPr>
          <p:cNvPr id="274" name="テキスト ボックス 387"/>
          <p:cNvSpPr txBox="1"/>
          <p:nvPr/>
        </p:nvSpPr>
        <p:spPr>
          <a:xfrm>
            <a:off x="6381449" y="2442147"/>
            <a:ext cx="1321494" cy="369328"/>
          </a:xfrm>
          <a:prstGeom prst="rect">
            <a:avLst/>
          </a:prstGeom>
          <a:noFill/>
        </p:spPr>
        <p:txBody>
          <a:bodyPr wrap="square" lIns="91436" tIns="45718" rIns="91436" bIns="45718" rtlCol="0">
            <a:spAutoFit/>
          </a:bodyPr>
          <a:lstStyle/>
          <a:p>
            <a:pPr algn="ctr"/>
            <a:r>
              <a:rPr kumimoji="1" lang="ja-JP" altLang="en-US" sz="900" dirty="0" smtClean="0">
                <a:solidFill>
                  <a:schemeClr val="accent4">
                    <a:lumMod val="75000"/>
                  </a:schemeClr>
                </a:solidFill>
                <a:latin typeface="MS PGothic" charset="-128"/>
                <a:ea typeface="MS PGothic" charset="-128"/>
                <a:cs typeface="MS PGothic" charset="-128"/>
              </a:rPr>
              <a:t>ファジー</a:t>
            </a:r>
            <a:endParaRPr kumimoji="1" lang="en-US" altLang="ja-JP" sz="900" dirty="0" smtClean="0">
              <a:solidFill>
                <a:schemeClr val="accent4">
                  <a:lumMod val="75000"/>
                </a:schemeClr>
              </a:solidFill>
              <a:latin typeface="MS PGothic" charset="-128"/>
              <a:ea typeface="MS PGothic" charset="-128"/>
              <a:cs typeface="MS PGothic" charset="-128"/>
            </a:endParaRPr>
          </a:p>
          <a:p>
            <a:pPr algn="ctr"/>
            <a:r>
              <a:rPr kumimoji="1" lang="ja-JP" altLang="en-US" sz="900" dirty="0" smtClean="0">
                <a:solidFill>
                  <a:schemeClr val="accent4">
                    <a:lumMod val="75000"/>
                  </a:schemeClr>
                </a:solidFill>
                <a:latin typeface="MS PGothic" charset="-128"/>
                <a:ea typeface="MS PGothic" charset="-128"/>
                <a:cs typeface="MS PGothic" charset="-128"/>
              </a:rPr>
              <a:t>フィンガープリント</a:t>
            </a:r>
            <a:endParaRPr kumimoji="1" lang="ja-JP" altLang="en-US" sz="900" dirty="0">
              <a:solidFill>
                <a:schemeClr val="accent4">
                  <a:lumMod val="75000"/>
                </a:schemeClr>
              </a:solidFill>
              <a:latin typeface="MS PGothic" charset="-128"/>
              <a:ea typeface="MS PGothic" charset="-128"/>
              <a:cs typeface="MS PGothic" charset="-128"/>
            </a:endParaRPr>
          </a:p>
        </p:txBody>
      </p:sp>
      <p:sp>
        <p:nvSpPr>
          <p:cNvPr id="275" name="テキスト ボックス 387"/>
          <p:cNvSpPr txBox="1"/>
          <p:nvPr/>
        </p:nvSpPr>
        <p:spPr>
          <a:xfrm>
            <a:off x="7455084" y="2484168"/>
            <a:ext cx="1017483" cy="230828"/>
          </a:xfrm>
          <a:prstGeom prst="rect">
            <a:avLst/>
          </a:prstGeom>
          <a:noFill/>
        </p:spPr>
        <p:txBody>
          <a:bodyPr wrap="square" lIns="91436" tIns="45718" rIns="91436" bIns="45718" rtlCol="0">
            <a:spAutoFit/>
          </a:bodyPr>
          <a:lstStyle/>
          <a:p>
            <a:pPr algn="ctr"/>
            <a:r>
              <a:rPr kumimoji="1" lang="ja-JP" altLang="en-US" sz="900" dirty="0" smtClean="0">
                <a:solidFill>
                  <a:schemeClr val="accent5">
                    <a:lumMod val="75000"/>
                  </a:schemeClr>
                </a:solidFill>
                <a:latin typeface="MS PGothic" charset="-128"/>
                <a:ea typeface="MS PGothic" charset="-128"/>
                <a:cs typeface="MS PGothic" charset="-128"/>
              </a:rPr>
              <a:t>ヒューリスティック</a:t>
            </a:r>
            <a:endParaRPr kumimoji="1" lang="ja-JP" altLang="en-US" sz="900" dirty="0">
              <a:solidFill>
                <a:schemeClr val="accent5">
                  <a:lumMod val="75000"/>
                </a:schemeClr>
              </a:solidFill>
              <a:latin typeface="MS PGothic" charset="-128"/>
              <a:ea typeface="MS PGothic" charset="-128"/>
              <a:cs typeface="MS PGothic" charset="-128"/>
            </a:endParaRPr>
          </a:p>
        </p:txBody>
      </p:sp>
      <p:grpSp>
        <p:nvGrpSpPr>
          <p:cNvPr id="277" name="Group 365"/>
          <p:cNvGrpSpPr/>
          <p:nvPr/>
        </p:nvGrpSpPr>
        <p:grpSpPr>
          <a:xfrm>
            <a:off x="6873361" y="1292478"/>
            <a:ext cx="240271" cy="247637"/>
            <a:chOff x="5821845" y="3728590"/>
            <a:chExt cx="491166" cy="443394"/>
          </a:xfrm>
          <a:solidFill>
            <a:srgbClr val="FFAB60"/>
          </a:solidFill>
        </p:grpSpPr>
        <p:sp>
          <p:nvSpPr>
            <p:cNvPr id="278" name="Freeform 171"/>
            <p:cNvSpPr>
              <a:spLocks/>
            </p:cNvSpPr>
            <p:nvPr/>
          </p:nvSpPr>
          <p:spPr bwMode="auto">
            <a:xfrm>
              <a:off x="5821845" y="3895796"/>
              <a:ext cx="491166" cy="276188"/>
            </a:xfrm>
            <a:custGeom>
              <a:avLst/>
              <a:gdLst>
                <a:gd name="T0" fmla="*/ 459 w 660"/>
                <a:gd name="T1" fmla="*/ 77 h 371"/>
                <a:gd name="T2" fmla="*/ 130 w 660"/>
                <a:gd name="T3" fmla="*/ 144 h 371"/>
                <a:gd name="T4" fmla="*/ 29 w 660"/>
                <a:gd name="T5" fmla="*/ 113 h 371"/>
                <a:gd name="T6" fmla="*/ 22 w 660"/>
                <a:gd name="T7" fmla="*/ 113 h 371"/>
                <a:gd name="T8" fmla="*/ 22 w 660"/>
                <a:gd name="T9" fmla="*/ 115 h 371"/>
                <a:gd name="T10" fmla="*/ 0 w 660"/>
                <a:gd name="T11" fmla="*/ 117 h 371"/>
                <a:gd name="T12" fmla="*/ 0 w 660"/>
                <a:gd name="T13" fmla="*/ 259 h 371"/>
                <a:gd name="T14" fmla="*/ 3 w 660"/>
                <a:gd name="T15" fmla="*/ 272 h 371"/>
                <a:gd name="T16" fmla="*/ 10 w 660"/>
                <a:gd name="T17" fmla="*/ 283 h 371"/>
                <a:gd name="T18" fmla="*/ 22 w 660"/>
                <a:gd name="T19" fmla="*/ 291 h 371"/>
                <a:gd name="T20" fmla="*/ 35 w 660"/>
                <a:gd name="T21" fmla="*/ 294 h 371"/>
                <a:gd name="T22" fmla="*/ 261 w 660"/>
                <a:gd name="T23" fmla="*/ 318 h 371"/>
                <a:gd name="T24" fmla="*/ 211 w 660"/>
                <a:gd name="T25" fmla="*/ 318 h 371"/>
                <a:gd name="T26" fmla="*/ 200 w 660"/>
                <a:gd name="T27" fmla="*/ 321 h 371"/>
                <a:gd name="T28" fmla="*/ 192 w 660"/>
                <a:gd name="T29" fmla="*/ 326 h 371"/>
                <a:gd name="T30" fmla="*/ 186 w 660"/>
                <a:gd name="T31" fmla="*/ 334 h 371"/>
                <a:gd name="T32" fmla="*/ 184 w 660"/>
                <a:gd name="T33" fmla="*/ 344 h 371"/>
                <a:gd name="T34" fmla="*/ 185 w 660"/>
                <a:gd name="T35" fmla="*/ 349 h 371"/>
                <a:gd name="T36" fmla="*/ 189 w 660"/>
                <a:gd name="T37" fmla="*/ 359 h 371"/>
                <a:gd name="T38" fmla="*/ 196 w 660"/>
                <a:gd name="T39" fmla="*/ 365 h 371"/>
                <a:gd name="T40" fmla="*/ 205 w 660"/>
                <a:gd name="T41" fmla="*/ 369 h 371"/>
                <a:gd name="T42" fmla="*/ 448 w 660"/>
                <a:gd name="T43" fmla="*/ 371 h 371"/>
                <a:gd name="T44" fmla="*/ 453 w 660"/>
                <a:gd name="T45" fmla="*/ 369 h 371"/>
                <a:gd name="T46" fmla="*/ 464 w 660"/>
                <a:gd name="T47" fmla="*/ 365 h 371"/>
                <a:gd name="T48" fmla="*/ 471 w 660"/>
                <a:gd name="T49" fmla="*/ 359 h 371"/>
                <a:gd name="T50" fmla="*/ 475 w 660"/>
                <a:gd name="T51" fmla="*/ 349 h 371"/>
                <a:gd name="T52" fmla="*/ 475 w 660"/>
                <a:gd name="T53" fmla="*/ 344 h 371"/>
                <a:gd name="T54" fmla="*/ 474 w 660"/>
                <a:gd name="T55" fmla="*/ 334 h 371"/>
                <a:gd name="T56" fmla="*/ 467 w 660"/>
                <a:gd name="T57" fmla="*/ 326 h 371"/>
                <a:gd name="T58" fmla="*/ 459 w 660"/>
                <a:gd name="T59" fmla="*/ 321 h 371"/>
                <a:gd name="T60" fmla="*/ 448 w 660"/>
                <a:gd name="T61" fmla="*/ 318 h 371"/>
                <a:gd name="T62" fmla="*/ 395 w 660"/>
                <a:gd name="T63" fmla="*/ 294 h 371"/>
                <a:gd name="T64" fmla="*/ 625 w 660"/>
                <a:gd name="T65" fmla="*/ 294 h 371"/>
                <a:gd name="T66" fmla="*/ 638 w 660"/>
                <a:gd name="T67" fmla="*/ 291 h 371"/>
                <a:gd name="T68" fmla="*/ 649 w 660"/>
                <a:gd name="T69" fmla="*/ 283 h 371"/>
                <a:gd name="T70" fmla="*/ 657 w 660"/>
                <a:gd name="T71" fmla="*/ 272 h 371"/>
                <a:gd name="T72" fmla="*/ 660 w 660"/>
                <a:gd name="T73" fmla="*/ 259 h 371"/>
                <a:gd name="T74" fmla="*/ 660 w 660"/>
                <a:gd name="T75" fmla="*/ 0 h 371"/>
                <a:gd name="T76" fmla="*/ 631 w 660"/>
                <a:gd name="T77" fmla="*/ 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0" h="371">
                  <a:moveTo>
                    <a:pt x="631" y="5"/>
                  </a:moveTo>
                  <a:lnTo>
                    <a:pt x="459" y="77"/>
                  </a:lnTo>
                  <a:lnTo>
                    <a:pt x="285" y="28"/>
                  </a:lnTo>
                  <a:lnTo>
                    <a:pt x="130" y="144"/>
                  </a:lnTo>
                  <a:lnTo>
                    <a:pt x="29" y="116"/>
                  </a:lnTo>
                  <a:lnTo>
                    <a:pt x="29" y="113"/>
                  </a:lnTo>
                  <a:lnTo>
                    <a:pt x="29" y="113"/>
                  </a:lnTo>
                  <a:lnTo>
                    <a:pt x="22" y="113"/>
                  </a:lnTo>
                  <a:lnTo>
                    <a:pt x="22" y="113"/>
                  </a:lnTo>
                  <a:lnTo>
                    <a:pt x="22" y="115"/>
                  </a:lnTo>
                  <a:lnTo>
                    <a:pt x="22" y="115"/>
                  </a:lnTo>
                  <a:lnTo>
                    <a:pt x="0" y="117"/>
                  </a:lnTo>
                  <a:lnTo>
                    <a:pt x="0" y="259"/>
                  </a:lnTo>
                  <a:lnTo>
                    <a:pt x="0" y="259"/>
                  </a:lnTo>
                  <a:lnTo>
                    <a:pt x="0" y="266"/>
                  </a:lnTo>
                  <a:lnTo>
                    <a:pt x="3" y="272"/>
                  </a:lnTo>
                  <a:lnTo>
                    <a:pt x="6" y="278"/>
                  </a:lnTo>
                  <a:lnTo>
                    <a:pt x="10" y="283"/>
                  </a:lnTo>
                  <a:lnTo>
                    <a:pt x="15" y="287"/>
                  </a:lnTo>
                  <a:lnTo>
                    <a:pt x="22" y="291"/>
                  </a:lnTo>
                  <a:lnTo>
                    <a:pt x="29" y="293"/>
                  </a:lnTo>
                  <a:lnTo>
                    <a:pt x="35" y="294"/>
                  </a:lnTo>
                  <a:lnTo>
                    <a:pt x="261" y="294"/>
                  </a:lnTo>
                  <a:lnTo>
                    <a:pt x="261" y="318"/>
                  </a:lnTo>
                  <a:lnTo>
                    <a:pt x="211" y="318"/>
                  </a:lnTo>
                  <a:lnTo>
                    <a:pt x="211" y="318"/>
                  </a:lnTo>
                  <a:lnTo>
                    <a:pt x="205" y="318"/>
                  </a:lnTo>
                  <a:lnTo>
                    <a:pt x="200" y="321"/>
                  </a:lnTo>
                  <a:lnTo>
                    <a:pt x="196" y="322"/>
                  </a:lnTo>
                  <a:lnTo>
                    <a:pt x="192" y="326"/>
                  </a:lnTo>
                  <a:lnTo>
                    <a:pt x="189" y="330"/>
                  </a:lnTo>
                  <a:lnTo>
                    <a:pt x="186" y="334"/>
                  </a:lnTo>
                  <a:lnTo>
                    <a:pt x="185" y="338"/>
                  </a:lnTo>
                  <a:lnTo>
                    <a:pt x="184" y="344"/>
                  </a:lnTo>
                  <a:lnTo>
                    <a:pt x="184" y="344"/>
                  </a:lnTo>
                  <a:lnTo>
                    <a:pt x="185" y="349"/>
                  </a:lnTo>
                  <a:lnTo>
                    <a:pt x="186" y="355"/>
                  </a:lnTo>
                  <a:lnTo>
                    <a:pt x="189" y="359"/>
                  </a:lnTo>
                  <a:lnTo>
                    <a:pt x="192" y="363"/>
                  </a:lnTo>
                  <a:lnTo>
                    <a:pt x="196" y="365"/>
                  </a:lnTo>
                  <a:lnTo>
                    <a:pt x="200" y="368"/>
                  </a:lnTo>
                  <a:lnTo>
                    <a:pt x="205" y="369"/>
                  </a:lnTo>
                  <a:lnTo>
                    <a:pt x="211" y="371"/>
                  </a:lnTo>
                  <a:lnTo>
                    <a:pt x="448" y="371"/>
                  </a:lnTo>
                  <a:lnTo>
                    <a:pt x="448" y="371"/>
                  </a:lnTo>
                  <a:lnTo>
                    <a:pt x="453" y="369"/>
                  </a:lnTo>
                  <a:lnTo>
                    <a:pt x="459" y="368"/>
                  </a:lnTo>
                  <a:lnTo>
                    <a:pt x="464" y="365"/>
                  </a:lnTo>
                  <a:lnTo>
                    <a:pt x="467" y="363"/>
                  </a:lnTo>
                  <a:lnTo>
                    <a:pt x="471" y="359"/>
                  </a:lnTo>
                  <a:lnTo>
                    <a:pt x="474" y="355"/>
                  </a:lnTo>
                  <a:lnTo>
                    <a:pt x="475" y="349"/>
                  </a:lnTo>
                  <a:lnTo>
                    <a:pt x="475" y="344"/>
                  </a:lnTo>
                  <a:lnTo>
                    <a:pt x="475" y="344"/>
                  </a:lnTo>
                  <a:lnTo>
                    <a:pt x="475" y="338"/>
                  </a:lnTo>
                  <a:lnTo>
                    <a:pt x="474" y="334"/>
                  </a:lnTo>
                  <a:lnTo>
                    <a:pt x="471" y="330"/>
                  </a:lnTo>
                  <a:lnTo>
                    <a:pt x="467" y="326"/>
                  </a:lnTo>
                  <a:lnTo>
                    <a:pt x="464" y="322"/>
                  </a:lnTo>
                  <a:lnTo>
                    <a:pt x="459" y="321"/>
                  </a:lnTo>
                  <a:lnTo>
                    <a:pt x="453" y="318"/>
                  </a:lnTo>
                  <a:lnTo>
                    <a:pt x="448" y="318"/>
                  </a:lnTo>
                  <a:lnTo>
                    <a:pt x="395" y="318"/>
                  </a:lnTo>
                  <a:lnTo>
                    <a:pt x="395" y="294"/>
                  </a:lnTo>
                  <a:lnTo>
                    <a:pt x="625" y="294"/>
                  </a:lnTo>
                  <a:lnTo>
                    <a:pt x="625" y="294"/>
                  </a:lnTo>
                  <a:lnTo>
                    <a:pt x="631" y="293"/>
                  </a:lnTo>
                  <a:lnTo>
                    <a:pt x="638" y="291"/>
                  </a:lnTo>
                  <a:lnTo>
                    <a:pt x="643" y="287"/>
                  </a:lnTo>
                  <a:lnTo>
                    <a:pt x="649" y="283"/>
                  </a:lnTo>
                  <a:lnTo>
                    <a:pt x="654" y="278"/>
                  </a:lnTo>
                  <a:lnTo>
                    <a:pt x="657" y="272"/>
                  </a:lnTo>
                  <a:lnTo>
                    <a:pt x="660" y="266"/>
                  </a:lnTo>
                  <a:lnTo>
                    <a:pt x="660" y="259"/>
                  </a:lnTo>
                  <a:lnTo>
                    <a:pt x="660" y="0"/>
                  </a:lnTo>
                  <a:lnTo>
                    <a:pt x="660" y="0"/>
                  </a:lnTo>
                  <a:lnTo>
                    <a:pt x="631" y="4"/>
                  </a:lnTo>
                  <a:lnTo>
                    <a:pt x="631"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000" dirty="0">
                <a:solidFill>
                  <a:srgbClr val="FFFFFF"/>
                </a:solidFill>
                <a:latin typeface="MS PGothic" charset="-128"/>
                <a:ea typeface="MS PGothic" charset="-128"/>
                <a:cs typeface="MS PGothic" charset="-128"/>
              </a:endParaRPr>
            </a:p>
          </p:txBody>
        </p:sp>
        <p:sp>
          <p:nvSpPr>
            <p:cNvPr id="279" name="Freeform 172"/>
            <p:cNvSpPr>
              <a:spLocks/>
            </p:cNvSpPr>
            <p:nvPr/>
          </p:nvSpPr>
          <p:spPr bwMode="auto">
            <a:xfrm>
              <a:off x="5821845" y="3728590"/>
              <a:ext cx="491166" cy="226922"/>
            </a:xfrm>
            <a:custGeom>
              <a:avLst/>
              <a:gdLst>
                <a:gd name="T0" fmla="*/ 625 w 660"/>
                <a:gd name="T1" fmla="*/ 0 h 304"/>
                <a:gd name="T2" fmla="*/ 35 w 660"/>
                <a:gd name="T3" fmla="*/ 0 h 304"/>
                <a:gd name="T4" fmla="*/ 35 w 660"/>
                <a:gd name="T5" fmla="*/ 0 h 304"/>
                <a:gd name="T6" fmla="*/ 29 w 660"/>
                <a:gd name="T7" fmla="*/ 0 h 304"/>
                <a:gd name="T8" fmla="*/ 22 w 660"/>
                <a:gd name="T9" fmla="*/ 3 h 304"/>
                <a:gd name="T10" fmla="*/ 15 w 660"/>
                <a:gd name="T11" fmla="*/ 6 h 304"/>
                <a:gd name="T12" fmla="*/ 10 w 660"/>
                <a:gd name="T13" fmla="*/ 10 h 304"/>
                <a:gd name="T14" fmla="*/ 6 w 660"/>
                <a:gd name="T15" fmla="*/ 15 h 304"/>
                <a:gd name="T16" fmla="*/ 3 w 660"/>
                <a:gd name="T17" fmla="*/ 20 h 304"/>
                <a:gd name="T18" fmla="*/ 0 w 660"/>
                <a:gd name="T19" fmla="*/ 27 h 304"/>
                <a:gd name="T20" fmla="*/ 0 w 660"/>
                <a:gd name="T21" fmla="*/ 34 h 304"/>
                <a:gd name="T22" fmla="*/ 0 w 660"/>
                <a:gd name="T23" fmla="*/ 278 h 304"/>
                <a:gd name="T24" fmla="*/ 0 w 660"/>
                <a:gd name="T25" fmla="*/ 278 h 304"/>
                <a:gd name="T26" fmla="*/ 29 w 660"/>
                <a:gd name="T27" fmla="*/ 273 h 304"/>
                <a:gd name="T28" fmla="*/ 29 w 660"/>
                <a:gd name="T29" fmla="*/ 273 h 304"/>
                <a:gd name="T30" fmla="*/ 136 w 660"/>
                <a:gd name="T31" fmla="*/ 304 h 304"/>
                <a:gd name="T32" fmla="*/ 293 w 660"/>
                <a:gd name="T33" fmla="*/ 188 h 304"/>
                <a:gd name="T34" fmla="*/ 463 w 660"/>
                <a:gd name="T35" fmla="*/ 233 h 304"/>
                <a:gd name="T36" fmla="*/ 635 w 660"/>
                <a:gd name="T37" fmla="*/ 163 h 304"/>
                <a:gd name="T38" fmla="*/ 635 w 660"/>
                <a:gd name="T39" fmla="*/ 163 h 304"/>
                <a:gd name="T40" fmla="*/ 660 w 660"/>
                <a:gd name="T41" fmla="*/ 161 h 304"/>
                <a:gd name="T42" fmla="*/ 660 w 660"/>
                <a:gd name="T43" fmla="*/ 34 h 304"/>
                <a:gd name="T44" fmla="*/ 660 w 660"/>
                <a:gd name="T45" fmla="*/ 34 h 304"/>
                <a:gd name="T46" fmla="*/ 660 w 660"/>
                <a:gd name="T47" fmla="*/ 27 h 304"/>
                <a:gd name="T48" fmla="*/ 657 w 660"/>
                <a:gd name="T49" fmla="*/ 20 h 304"/>
                <a:gd name="T50" fmla="*/ 654 w 660"/>
                <a:gd name="T51" fmla="*/ 15 h 304"/>
                <a:gd name="T52" fmla="*/ 649 w 660"/>
                <a:gd name="T53" fmla="*/ 10 h 304"/>
                <a:gd name="T54" fmla="*/ 643 w 660"/>
                <a:gd name="T55" fmla="*/ 6 h 304"/>
                <a:gd name="T56" fmla="*/ 638 w 660"/>
                <a:gd name="T57" fmla="*/ 3 h 304"/>
                <a:gd name="T58" fmla="*/ 631 w 660"/>
                <a:gd name="T59" fmla="*/ 0 h 304"/>
                <a:gd name="T60" fmla="*/ 625 w 660"/>
                <a:gd name="T61" fmla="*/ 0 h 304"/>
                <a:gd name="T62" fmla="*/ 625 w 660"/>
                <a:gd name="T6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0" h="304">
                  <a:moveTo>
                    <a:pt x="625" y="0"/>
                  </a:moveTo>
                  <a:lnTo>
                    <a:pt x="35" y="0"/>
                  </a:lnTo>
                  <a:lnTo>
                    <a:pt x="35" y="0"/>
                  </a:lnTo>
                  <a:lnTo>
                    <a:pt x="29" y="0"/>
                  </a:lnTo>
                  <a:lnTo>
                    <a:pt x="22" y="3"/>
                  </a:lnTo>
                  <a:lnTo>
                    <a:pt x="15" y="6"/>
                  </a:lnTo>
                  <a:lnTo>
                    <a:pt x="10" y="10"/>
                  </a:lnTo>
                  <a:lnTo>
                    <a:pt x="6" y="15"/>
                  </a:lnTo>
                  <a:lnTo>
                    <a:pt x="3" y="20"/>
                  </a:lnTo>
                  <a:lnTo>
                    <a:pt x="0" y="27"/>
                  </a:lnTo>
                  <a:lnTo>
                    <a:pt x="0" y="34"/>
                  </a:lnTo>
                  <a:lnTo>
                    <a:pt x="0" y="278"/>
                  </a:lnTo>
                  <a:lnTo>
                    <a:pt x="0" y="278"/>
                  </a:lnTo>
                  <a:lnTo>
                    <a:pt x="29" y="273"/>
                  </a:lnTo>
                  <a:lnTo>
                    <a:pt x="29" y="273"/>
                  </a:lnTo>
                  <a:lnTo>
                    <a:pt x="136" y="304"/>
                  </a:lnTo>
                  <a:lnTo>
                    <a:pt x="293" y="188"/>
                  </a:lnTo>
                  <a:lnTo>
                    <a:pt x="463" y="233"/>
                  </a:lnTo>
                  <a:lnTo>
                    <a:pt x="635" y="163"/>
                  </a:lnTo>
                  <a:lnTo>
                    <a:pt x="635" y="163"/>
                  </a:lnTo>
                  <a:lnTo>
                    <a:pt x="660" y="161"/>
                  </a:lnTo>
                  <a:lnTo>
                    <a:pt x="660" y="34"/>
                  </a:lnTo>
                  <a:lnTo>
                    <a:pt x="660" y="34"/>
                  </a:lnTo>
                  <a:lnTo>
                    <a:pt x="660" y="27"/>
                  </a:lnTo>
                  <a:lnTo>
                    <a:pt x="657" y="20"/>
                  </a:lnTo>
                  <a:lnTo>
                    <a:pt x="654" y="15"/>
                  </a:lnTo>
                  <a:lnTo>
                    <a:pt x="649" y="10"/>
                  </a:lnTo>
                  <a:lnTo>
                    <a:pt x="643" y="6"/>
                  </a:lnTo>
                  <a:lnTo>
                    <a:pt x="638" y="3"/>
                  </a:lnTo>
                  <a:lnTo>
                    <a:pt x="631" y="0"/>
                  </a:lnTo>
                  <a:lnTo>
                    <a:pt x="625" y="0"/>
                  </a:lnTo>
                  <a:lnTo>
                    <a:pt x="62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000" dirty="0">
                <a:solidFill>
                  <a:srgbClr val="FFFFFF"/>
                </a:solidFill>
                <a:latin typeface="MS PGothic" charset="-128"/>
                <a:ea typeface="MS PGothic" charset="-128"/>
                <a:cs typeface="MS PGothic" charset="-128"/>
              </a:endParaRPr>
            </a:p>
          </p:txBody>
        </p:sp>
      </p:grpSp>
      <p:grpSp>
        <p:nvGrpSpPr>
          <p:cNvPr id="280" name="図形グループ 279"/>
          <p:cNvGrpSpPr/>
          <p:nvPr/>
        </p:nvGrpSpPr>
        <p:grpSpPr>
          <a:xfrm>
            <a:off x="6671159" y="1093237"/>
            <a:ext cx="654538" cy="689036"/>
            <a:chOff x="5392613" y="1094154"/>
            <a:chExt cx="863632" cy="896823"/>
          </a:xfrm>
          <a:solidFill>
            <a:srgbClr val="FFAB60"/>
          </a:solidFill>
        </p:grpSpPr>
        <p:sp>
          <p:nvSpPr>
            <p:cNvPr id="281" name="Block Arc 131"/>
            <p:cNvSpPr/>
            <p:nvPr/>
          </p:nvSpPr>
          <p:spPr>
            <a:xfrm>
              <a:off x="5392615" y="1094154"/>
              <a:ext cx="863630" cy="896823"/>
            </a:xfrm>
            <a:prstGeom prst="blockArc">
              <a:avLst>
                <a:gd name="adj1" fmla="val 10800000"/>
                <a:gd name="adj2" fmla="val 21454085"/>
                <a:gd name="adj3" fmla="val 11481"/>
              </a:avLst>
            </a:prstGeom>
            <a:grpFill/>
            <a:ln>
              <a:solidFill>
                <a:srgbClr val="FFAB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latin typeface="MS PGothic" charset="-128"/>
                <a:ea typeface="MS PGothic" charset="-128"/>
                <a:cs typeface="MS PGothic" charset="-128"/>
              </a:endParaRPr>
            </a:p>
          </p:txBody>
        </p:sp>
        <p:sp>
          <p:nvSpPr>
            <p:cNvPr id="282" name="Block Arc 132"/>
            <p:cNvSpPr/>
            <p:nvPr/>
          </p:nvSpPr>
          <p:spPr>
            <a:xfrm rot="10800000">
              <a:off x="5392613" y="1101251"/>
              <a:ext cx="860389" cy="823286"/>
            </a:xfrm>
            <a:prstGeom prst="blockArc">
              <a:avLst>
                <a:gd name="adj1" fmla="val 10800000"/>
                <a:gd name="adj2" fmla="val 21454085"/>
                <a:gd name="adj3" fmla="val 11481"/>
              </a:avLst>
            </a:prstGeom>
            <a:grpFill/>
            <a:ln>
              <a:solidFill>
                <a:srgbClr val="FFAB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latin typeface="MS PGothic" charset="-128"/>
                <a:ea typeface="MS PGothic" charset="-128"/>
                <a:cs typeface="MS PGothic" charset="-128"/>
              </a:endParaRPr>
            </a:p>
          </p:txBody>
        </p:sp>
      </p:grpSp>
      <p:sp>
        <p:nvSpPr>
          <p:cNvPr id="283" name="テキスト ボックス 387"/>
          <p:cNvSpPr txBox="1"/>
          <p:nvPr/>
        </p:nvSpPr>
        <p:spPr>
          <a:xfrm>
            <a:off x="7251332" y="1266159"/>
            <a:ext cx="899067" cy="369328"/>
          </a:xfrm>
          <a:prstGeom prst="rect">
            <a:avLst/>
          </a:prstGeom>
          <a:noFill/>
        </p:spPr>
        <p:txBody>
          <a:bodyPr wrap="square" lIns="91436" tIns="45718" rIns="91436" bIns="45718" rtlCol="0">
            <a:spAutoFit/>
          </a:bodyPr>
          <a:lstStyle/>
          <a:p>
            <a:pPr algn="ctr"/>
            <a:r>
              <a:rPr kumimoji="1" lang="en-US" altLang="ja-JP" sz="900" dirty="0" smtClean="0">
                <a:solidFill>
                  <a:srgbClr val="FF7C00"/>
                </a:solidFill>
                <a:latin typeface="MS PGothic" charset="-128"/>
                <a:ea typeface="MS PGothic" charset="-128"/>
                <a:cs typeface="MS PGothic" charset="-128"/>
              </a:rPr>
              <a:t>IOC</a:t>
            </a:r>
          </a:p>
          <a:p>
            <a:pPr algn="ctr"/>
            <a:r>
              <a:rPr kumimoji="1" lang="ja-JP" altLang="en-US" sz="900" dirty="0" smtClean="0">
                <a:solidFill>
                  <a:srgbClr val="FF7C00"/>
                </a:solidFill>
                <a:latin typeface="MS PGothic" charset="-128"/>
                <a:ea typeface="MS PGothic" charset="-128"/>
                <a:cs typeface="MS PGothic" charset="-128"/>
              </a:rPr>
              <a:t>振る舞い検知</a:t>
            </a:r>
            <a:endParaRPr kumimoji="1" lang="ja-JP" altLang="en-US" sz="900" dirty="0">
              <a:solidFill>
                <a:srgbClr val="FF7C00"/>
              </a:solidFill>
              <a:latin typeface="MS PGothic" charset="-128"/>
              <a:ea typeface="MS PGothic" charset="-128"/>
              <a:cs typeface="MS PGothic" charset="-128"/>
            </a:endParaRPr>
          </a:p>
        </p:txBody>
      </p:sp>
      <p:grpSp>
        <p:nvGrpSpPr>
          <p:cNvPr id="114" name="図形グループ 113"/>
          <p:cNvGrpSpPr/>
          <p:nvPr/>
        </p:nvGrpSpPr>
        <p:grpSpPr>
          <a:xfrm>
            <a:off x="7635197" y="31031"/>
            <a:ext cx="1393921" cy="923782"/>
            <a:chOff x="7543971" y="-46159"/>
            <a:chExt cx="1393921" cy="923782"/>
          </a:xfrm>
        </p:grpSpPr>
        <p:sp>
          <p:nvSpPr>
            <p:cNvPr id="115" name="Freeform 62"/>
            <p:cNvSpPr>
              <a:spLocks/>
            </p:cNvSpPr>
            <p:nvPr/>
          </p:nvSpPr>
          <p:spPr bwMode="auto">
            <a:xfrm>
              <a:off x="7543971" y="-46159"/>
              <a:ext cx="1393921" cy="923782"/>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MS PGothic" charset="-128"/>
                <a:ea typeface="MS PGothic" charset="-128"/>
                <a:cs typeface="MS PGothic" charset="-128"/>
              </a:endParaRPr>
            </a:p>
          </p:txBody>
        </p:sp>
        <p:grpSp>
          <p:nvGrpSpPr>
            <p:cNvPr id="116" name="Group 1"/>
            <p:cNvGrpSpPr/>
            <p:nvPr/>
          </p:nvGrpSpPr>
          <p:grpSpPr>
            <a:xfrm>
              <a:off x="8034624" y="74052"/>
              <a:ext cx="473658" cy="423339"/>
              <a:chOff x="2827882" y="2904850"/>
              <a:chExt cx="363240" cy="346173"/>
            </a:xfrm>
          </p:grpSpPr>
          <p:sp>
            <p:nvSpPr>
              <p:cNvPr id="119" name="Freeform 245"/>
              <p:cNvSpPr>
                <a:spLocks noEditPoints="1"/>
              </p:cNvSpPr>
              <p:nvPr/>
            </p:nvSpPr>
            <p:spPr bwMode="auto">
              <a:xfrm>
                <a:off x="2896000" y="2949517"/>
                <a:ext cx="238413" cy="301506"/>
              </a:xfrm>
              <a:custGeom>
                <a:avLst/>
                <a:gdLst>
                  <a:gd name="T0" fmla="*/ 1074 w 1176"/>
                  <a:gd name="T1" fmla="*/ 908 h 1512"/>
                  <a:gd name="T2" fmla="*/ 1017 w 1176"/>
                  <a:gd name="T3" fmla="*/ 1062 h 1512"/>
                  <a:gd name="T4" fmla="*/ 796 w 1176"/>
                  <a:gd name="T5" fmla="*/ 1059 h 1512"/>
                  <a:gd name="T6" fmla="*/ 826 w 1176"/>
                  <a:gd name="T7" fmla="*/ 896 h 1512"/>
                  <a:gd name="T8" fmla="*/ 1018 w 1176"/>
                  <a:gd name="T9" fmla="*/ 735 h 1512"/>
                  <a:gd name="T10" fmla="*/ 810 w 1176"/>
                  <a:gd name="T11" fmla="*/ 733 h 1512"/>
                  <a:gd name="T12" fmla="*/ 739 w 1176"/>
                  <a:gd name="T13" fmla="*/ 735 h 1512"/>
                  <a:gd name="T14" fmla="*/ 443 w 1176"/>
                  <a:gd name="T15" fmla="*/ 537 h 1512"/>
                  <a:gd name="T16" fmla="*/ 379 w 1176"/>
                  <a:gd name="T17" fmla="*/ 436 h 1512"/>
                  <a:gd name="T18" fmla="*/ 166 w 1176"/>
                  <a:gd name="T19" fmla="*/ 365 h 1512"/>
                  <a:gd name="T20" fmla="*/ 223 w 1176"/>
                  <a:gd name="T21" fmla="*/ 262 h 1512"/>
                  <a:gd name="T22" fmla="*/ 283 w 1176"/>
                  <a:gd name="T23" fmla="*/ 185 h 1512"/>
                  <a:gd name="T24" fmla="*/ 335 w 1176"/>
                  <a:gd name="T25" fmla="*/ 105 h 1512"/>
                  <a:gd name="T26" fmla="*/ 360 w 1176"/>
                  <a:gd name="T27" fmla="*/ 17 h 1512"/>
                  <a:gd name="T28" fmla="*/ 302 w 1176"/>
                  <a:gd name="T29" fmla="*/ 39 h 1512"/>
                  <a:gd name="T30" fmla="*/ 214 w 1176"/>
                  <a:gd name="T31" fmla="*/ 117 h 1512"/>
                  <a:gd name="T32" fmla="*/ 137 w 1176"/>
                  <a:gd name="T33" fmla="*/ 215 h 1512"/>
                  <a:gd name="T34" fmla="*/ 69 w 1176"/>
                  <a:gd name="T35" fmla="*/ 350 h 1512"/>
                  <a:gd name="T36" fmla="*/ 19 w 1176"/>
                  <a:gd name="T37" fmla="*/ 524 h 1512"/>
                  <a:gd name="T38" fmla="*/ 0 w 1176"/>
                  <a:gd name="T39" fmla="*/ 744 h 1512"/>
                  <a:gd name="T40" fmla="*/ 16 w 1176"/>
                  <a:gd name="T41" fmla="*/ 947 h 1512"/>
                  <a:gd name="T42" fmla="*/ 71 w 1176"/>
                  <a:gd name="T43" fmla="*/ 1149 h 1512"/>
                  <a:gd name="T44" fmla="*/ 149 w 1176"/>
                  <a:gd name="T45" fmla="*/ 1299 h 1512"/>
                  <a:gd name="T46" fmla="*/ 236 w 1176"/>
                  <a:gd name="T47" fmla="*/ 1403 h 1512"/>
                  <a:gd name="T48" fmla="*/ 313 w 1176"/>
                  <a:gd name="T49" fmla="*/ 1469 h 1512"/>
                  <a:gd name="T50" fmla="*/ 380 w 1176"/>
                  <a:gd name="T51" fmla="*/ 1507 h 1512"/>
                  <a:gd name="T52" fmla="*/ 437 w 1176"/>
                  <a:gd name="T53" fmla="*/ 1512 h 1512"/>
                  <a:gd name="T54" fmla="*/ 571 w 1176"/>
                  <a:gd name="T55" fmla="*/ 1500 h 1512"/>
                  <a:gd name="T56" fmla="*/ 728 w 1176"/>
                  <a:gd name="T57" fmla="*/ 1453 h 1512"/>
                  <a:gd name="T58" fmla="*/ 869 w 1176"/>
                  <a:gd name="T59" fmla="*/ 1375 h 1512"/>
                  <a:gd name="T60" fmla="*/ 988 w 1176"/>
                  <a:gd name="T61" fmla="*/ 1268 h 1512"/>
                  <a:gd name="T62" fmla="*/ 1084 w 1176"/>
                  <a:gd name="T63" fmla="*/ 1138 h 1512"/>
                  <a:gd name="T64" fmla="*/ 1152 w 1176"/>
                  <a:gd name="T65" fmla="*/ 989 h 1512"/>
                  <a:gd name="T66" fmla="*/ 1172 w 1176"/>
                  <a:gd name="T67" fmla="*/ 888 h 1512"/>
                  <a:gd name="T68" fmla="*/ 354 w 1176"/>
                  <a:gd name="T69" fmla="*/ 1379 h 1512"/>
                  <a:gd name="T70" fmla="*/ 271 w 1176"/>
                  <a:gd name="T71" fmla="*/ 1299 h 1512"/>
                  <a:gd name="T72" fmla="*/ 197 w 1176"/>
                  <a:gd name="T73" fmla="*/ 1192 h 1512"/>
                  <a:gd name="T74" fmla="*/ 378 w 1176"/>
                  <a:gd name="T75" fmla="*/ 1395 h 1512"/>
                  <a:gd name="T76" fmla="*/ 125 w 1176"/>
                  <a:gd name="T77" fmla="*/ 998 h 1512"/>
                  <a:gd name="T78" fmla="*/ 99 w 1176"/>
                  <a:gd name="T79" fmla="*/ 823 h 1512"/>
                  <a:gd name="T80" fmla="*/ 97 w 1176"/>
                  <a:gd name="T81" fmla="*/ 735 h 1512"/>
                  <a:gd name="T82" fmla="*/ 107 w 1176"/>
                  <a:gd name="T83" fmla="*/ 588 h 1512"/>
                  <a:gd name="T84" fmla="*/ 378 w 1176"/>
                  <a:gd name="T85" fmla="*/ 463 h 1512"/>
                  <a:gd name="T86" fmla="*/ 737 w 1176"/>
                  <a:gd name="T87" fmla="*/ 824 h 1512"/>
                  <a:gd name="T88" fmla="*/ 710 w 1176"/>
                  <a:gd name="T89" fmla="*/ 998 h 1512"/>
                  <a:gd name="T90" fmla="*/ 473 w 1176"/>
                  <a:gd name="T91" fmla="*/ 1378 h 1512"/>
                  <a:gd name="T92" fmla="*/ 654 w 1176"/>
                  <a:gd name="T93" fmla="*/ 1159 h 1512"/>
                  <a:gd name="T94" fmla="*/ 588 w 1176"/>
                  <a:gd name="T95" fmla="*/ 1267 h 1512"/>
                  <a:gd name="T96" fmla="*/ 521 w 1176"/>
                  <a:gd name="T97" fmla="*/ 1340 h 1512"/>
                  <a:gd name="T98" fmla="*/ 605 w 1176"/>
                  <a:gd name="T99" fmla="*/ 1393 h 1512"/>
                  <a:gd name="T100" fmla="*/ 710 w 1176"/>
                  <a:gd name="T101" fmla="*/ 1259 h 1512"/>
                  <a:gd name="T102" fmla="*/ 762 w 1176"/>
                  <a:gd name="T103" fmla="*/ 1155 h 1512"/>
                  <a:gd name="T104" fmla="*/ 973 w 1176"/>
                  <a:gd name="T105" fmla="*/ 1132 h 1512"/>
                  <a:gd name="T106" fmla="*/ 872 w 1176"/>
                  <a:gd name="T107" fmla="*/ 1247 h 1512"/>
                  <a:gd name="T108" fmla="*/ 749 w 1176"/>
                  <a:gd name="T109" fmla="*/ 1335 h 1512"/>
                  <a:gd name="T110" fmla="*/ 605 w 1176"/>
                  <a:gd name="T111" fmla="*/ 1393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6" h="1512">
                    <a:moveTo>
                      <a:pt x="1090" y="808"/>
                    </a:moveTo>
                    <a:lnTo>
                      <a:pt x="1090" y="808"/>
                    </a:lnTo>
                    <a:lnTo>
                      <a:pt x="1086" y="841"/>
                    </a:lnTo>
                    <a:lnTo>
                      <a:pt x="1081" y="875"/>
                    </a:lnTo>
                    <a:lnTo>
                      <a:pt x="1074" y="908"/>
                    </a:lnTo>
                    <a:lnTo>
                      <a:pt x="1066" y="939"/>
                    </a:lnTo>
                    <a:lnTo>
                      <a:pt x="1056" y="971"/>
                    </a:lnTo>
                    <a:lnTo>
                      <a:pt x="1045" y="1001"/>
                    </a:lnTo>
                    <a:lnTo>
                      <a:pt x="1031" y="1032"/>
                    </a:lnTo>
                    <a:lnTo>
                      <a:pt x="1017" y="1062"/>
                    </a:lnTo>
                    <a:lnTo>
                      <a:pt x="1017" y="1062"/>
                    </a:lnTo>
                    <a:lnTo>
                      <a:pt x="1011" y="1059"/>
                    </a:lnTo>
                    <a:lnTo>
                      <a:pt x="1006" y="1059"/>
                    </a:lnTo>
                    <a:lnTo>
                      <a:pt x="796" y="1059"/>
                    </a:lnTo>
                    <a:lnTo>
                      <a:pt x="796" y="1059"/>
                    </a:lnTo>
                    <a:lnTo>
                      <a:pt x="803" y="1028"/>
                    </a:lnTo>
                    <a:lnTo>
                      <a:pt x="810" y="997"/>
                    </a:lnTo>
                    <a:lnTo>
                      <a:pt x="817" y="965"/>
                    </a:lnTo>
                    <a:lnTo>
                      <a:pt x="822" y="931"/>
                    </a:lnTo>
                    <a:lnTo>
                      <a:pt x="826" y="896"/>
                    </a:lnTo>
                    <a:lnTo>
                      <a:pt x="830" y="861"/>
                    </a:lnTo>
                    <a:lnTo>
                      <a:pt x="833" y="823"/>
                    </a:lnTo>
                    <a:lnTo>
                      <a:pt x="834" y="784"/>
                    </a:lnTo>
                    <a:lnTo>
                      <a:pt x="1066" y="784"/>
                    </a:lnTo>
                    <a:lnTo>
                      <a:pt x="1018" y="735"/>
                    </a:lnTo>
                    <a:lnTo>
                      <a:pt x="835" y="735"/>
                    </a:lnTo>
                    <a:lnTo>
                      <a:pt x="835" y="735"/>
                    </a:lnTo>
                    <a:lnTo>
                      <a:pt x="835" y="734"/>
                    </a:lnTo>
                    <a:lnTo>
                      <a:pt x="835" y="734"/>
                    </a:lnTo>
                    <a:lnTo>
                      <a:pt x="810" y="733"/>
                    </a:lnTo>
                    <a:lnTo>
                      <a:pt x="785" y="730"/>
                    </a:lnTo>
                    <a:lnTo>
                      <a:pt x="762" y="727"/>
                    </a:lnTo>
                    <a:lnTo>
                      <a:pt x="738" y="722"/>
                    </a:lnTo>
                    <a:lnTo>
                      <a:pt x="738" y="722"/>
                    </a:lnTo>
                    <a:lnTo>
                      <a:pt x="739" y="735"/>
                    </a:lnTo>
                    <a:lnTo>
                      <a:pt x="473" y="735"/>
                    </a:lnTo>
                    <a:lnTo>
                      <a:pt x="473" y="573"/>
                    </a:lnTo>
                    <a:lnTo>
                      <a:pt x="473" y="573"/>
                    </a:lnTo>
                    <a:lnTo>
                      <a:pt x="458" y="555"/>
                    </a:lnTo>
                    <a:lnTo>
                      <a:pt x="443" y="537"/>
                    </a:lnTo>
                    <a:lnTo>
                      <a:pt x="428" y="518"/>
                    </a:lnTo>
                    <a:lnTo>
                      <a:pt x="414" y="499"/>
                    </a:lnTo>
                    <a:lnTo>
                      <a:pt x="402" y="478"/>
                    </a:lnTo>
                    <a:lnTo>
                      <a:pt x="390" y="458"/>
                    </a:lnTo>
                    <a:lnTo>
                      <a:pt x="379" y="436"/>
                    </a:lnTo>
                    <a:lnTo>
                      <a:pt x="368" y="415"/>
                    </a:lnTo>
                    <a:lnTo>
                      <a:pt x="148" y="415"/>
                    </a:lnTo>
                    <a:lnTo>
                      <a:pt x="148" y="415"/>
                    </a:lnTo>
                    <a:lnTo>
                      <a:pt x="157" y="389"/>
                    </a:lnTo>
                    <a:lnTo>
                      <a:pt x="166" y="365"/>
                    </a:lnTo>
                    <a:lnTo>
                      <a:pt x="178" y="342"/>
                    </a:lnTo>
                    <a:lnTo>
                      <a:pt x="188" y="320"/>
                    </a:lnTo>
                    <a:lnTo>
                      <a:pt x="199" y="300"/>
                    </a:lnTo>
                    <a:lnTo>
                      <a:pt x="210" y="280"/>
                    </a:lnTo>
                    <a:lnTo>
                      <a:pt x="223" y="262"/>
                    </a:lnTo>
                    <a:lnTo>
                      <a:pt x="235" y="245"/>
                    </a:lnTo>
                    <a:lnTo>
                      <a:pt x="246" y="228"/>
                    </a:lnTo>
                    <a:lnTo>
                      <a:pt x="258" y="213"/>
                    </a:lnTo>
                    <a:lnTo>
                      <a:pt x="271" y="199"/>
                    </a:lnTo>
                    <a:lnTo>
                      <a:pt x="283" y="185"/>
                    </a:lnTo>
                    <a:lnTo>
                      <a:pt x="306" y="162"/>
                    </a:lnTo>
                    <a:lnTo>
                      <a:pt x="330" y="141"/>
                    </a:lnTo>
                    <a:lnTo>
                      <a:pt x="330" y="141"/>
                    </a:lnTo>
                    <a:lnTo>
                      <a:pt x="332" y="123"/>
                    </a:lnTo>
                    <a:lnTo>
                      <a:pt x="335" y="105"/>
                    </a:lnTo>
                    <a:lnTo>
                      <a:pt x="339" y="86"/>
                    </a:lnTo>
                    <a:lnTo>
                      <a:pt x="343" y="69"/>
                    </a:lnTo>
                    <a:lnTo>
                      <a:pt x="348" y="52"/>
                    </a:lnTo>
                    <a:lnTo>
                      <a:pt x="354" y="34"/>
                    </a:lnTo>
                    <a:lnTo>
                      <a:pt x="360" y="17"/>
                    </a:lnTo>
                    <a:lnTo>
                      <a:pt x="366" y="0"/>
                    </a:lnTo>
                    <a:lnTo>
                      <a:pt x="366" y="0"/>
                    </a:lnTo>
                    <a:lnTo>
                      <a:pt x="349" y="10"/>
                    </a:lnTo>
                    <a:lnTo>
                      <a:pt x="327" y="23"/>
                    </a:lnTo>
                    <a:lnTo>
                      <a:pt x="302" y="39"/>
                    </a:lnTo>
                    <a:lnTo>
                      <a:pt x="275" y="61"/>
                    </a:lnTo>
                    <a:lnTo>
                      <a:pt x="259" y="73"/>
                    </a:lnTo>
                    <a:lnTo>
                      <a:pt x="245" y="86"/>
                    </a:lnTo>
                    <a:lnTo>
                      <a:pt x="230" y="101"/>
                    </a:lnTo>
                    <a:lnTo>
                      <a:pt x="214" y="117"/>
                    </a:lnTo>
                    <a:lnTo>
                      <a:pt x="198" y="134"/>
                    </a:lnTo>
                    <a:lnTo>
                      <a:pt x="183" y="153"/>
                    </a:lnTo>
                    <a:lnTo>
                      <a:pt x="168" y="172"/>
                    </a:lnTo>
                    <a:lnTo>
                      <a:pt x="152" y="192"/>
                    </a:lnTo>
                    <a:lnTo>
                      <a:pt x="137" y="215"/>
                    </a:lnTo>
                    <a:lnTo>
                      <a:pt x="123" y="239"/>
                    </a:lnTo>
                    <a:lnTo>
                      <a:pt x="108" y="265"/>
                    </a:lnTo>
                    <a:lnTo>
                      <a:pt x="94" y="291"/>
                    </a:lnTo>
                    <a:lnTo>
                      <a:pt x="81" y="320"/>
                    </a:lnTo>
                    <a:lnTo>
                      <a:pt x="69" y="350"/>
                    </a:lnTo>
                    <a:lnTo>
                      <a:pt x="56" y="381"/>
                    </a:lnTo>
                    <a:lnTo>
                      <a:pt x="45" y="415"/>
                    </a:lnTo>
                    <a:lnTo>
                      <a:pt x="36" y="450"/>
                    </a:lnTo>
                    <a:lnTo>
                      <a:pt x="27" y="486"/>
                    </a:lnTo>
                    <a:lnTo>
                      <a:pt x="19" y="524"/>
                    </a:lnTo>
                    <a:lnTo>
                      <a:pt x="12" y="565"/>
                    </a:lnTo>
                    <a:lnTo>
                      <a:pt x="6" y="607"/>
                    </a:lnTo>
                    <a:lnTo>
                      <a:pt x="3" y="650"/>
                    </a:lnTo>
                    <a:lnTo>
                      <a:pt x="0" y="696"/>
                    </a:lnTo>
                    <a:lnTo>
                      <a:pt x="0" y="744"/>
                    </a:lnTo>
                    <a:lnTo>
                      <a:pt x="0" y="744"/>
                    </a:lnTo>
                    <a:lnTo>
                      <a:pt x="1" y="798"/>
                    </a:lnTo>
                    <a:lnTo>
                      <a:pt x="4" y="850"/>
                    </a:lnTo>
                    <a:lnTo>
                      <a:pt x="8" y="900"/>
                    </a:lnTo>
                    <a:lnTo>
                      <a:pt x="16" y="947"/>
                    </a:lnTo>
                    <a:lnTo>
                      <a:pt x="24" y="992"/>
                    </a:lnTo>
                    <a:lnTo>
                      <a:pt x="34" y="1034"/>
                    </a:lnTo>
                    <a:lnTo>
                      <a:pt x="44" y="1075"/>
                    </a:lnTo>
                    <a:lnTo>
                      <a:pt x="57" y="1113"/>
                    </a:lnTo>
                    <a:lnTo>
                      <a:pt x="71" y="1149"/>
                    </a:lnTo>
                    <a:lnTo>
                      <a:pt x="85" y="1183"/>
                    </a:lnTo>
                    <a:lnTo>
                      <a:pt x="100" y="1215"/>
                    </a:lnTo>
                    <a:lnTo>
                      <a:pt x="115" y="1245"/>
                    </a:lnTo>
                    <a:lnTo>
                      <a:pt x="132" y="1273"/>
                    </a:lnTo>
                    <a:lnTo>
                      <a:pt x="149" y="1299"/>
                    </a:lnTo>
                    <a:lnTo>
                      <a:pt x="166" y="1324"/>
                    </a:lnTo>
                    <a:lnTo>
                      <a:pt x="184" y="1346"/>
                    </a:lnTo>
                    <a:lnTo>
                      <a:pt x="201" y="1367"/>
                    </a:lnTo>
                    <a:lnTo>
                      <a:pt x="218" y="1386"/>
                    </a:lnTo>
                    <a:lnTo>
                      <a:pt x="236" y="1403"/>
                    </a:lnTo>
                    <a:lnTo>
                      <a:pt x="252" y="1420"/>
                    </a:lnTo>
                    <a:lnTo>
                      <a:pt x="268" y="1434"/>
                    </a:lnTo>
                    <a:lnTo>
                      <a:pt x="285" y="1447"/>
                    </a:lnTo>
                    <a:lnTo>
                      <a:pt x="299" y="1458"/>
                    </a:lnTo>
                    <a:lnTo>
                      <a:pt x="313" y="1469"/>
                    </a:lnTo>
                    <a:lnTo>
                      <a:pt x="339" y="1486"/>
                    </a:lnTo>
                    <a:lnTo>
                      <a:pt x="358" y="1497"/>
                    </a:lnTo>
                    <a:lnTo>
                      <a:pt x="372" y="1504"/>
                    </a:lnTo>
                    <a:lnTo>
                      <a:pt x="380" y="1507"/>
                    </a:lnTo>
                    <a:lnTo>
                      <a:pt x="380" y="1507"/>
                    </a:lnTo>
                    <a:lnTo>
                      <a:pt x="388" y="1510"/>
                    </a:lnTo>
                    <a:lnTo>
                      <a:pt x="397" y="1511"/>
                    </a:lnTo>
                    <a:lnTo>
                      <a:pt x="436" y="1512"/>
                    </a:lnTo>
                    <a:lnTo>
                      <a:pt x="436" y="1512"/>
                    </a:lnTo>
                    <a:lnTo>
                      <a:pt x="437" y="1512"/>
                    </a:lnTo>
                    <a:lnTo>
                      <a:pt x="437" y="1512"/>
                    </a:lnTo>
                    <a:lnTo>
                      <a:pt x="471" y="1511"/>
                    </a:lnTo>
                    <a:lnTo>
                      <a:pt x="505" y="1509"/>
                    </a:lnTo>
                    <a:lnTo>
                      <a:pt x="539" y="1505"/>
                    </a:lnTo>
                    <a:lnTo>
                      <a:pt x="571" y="1500"/>
                    </a:lnTo>
                    <a:lnTo>
                      <a:pt x="604" y="1494"/>
                    </a:lnTo>
                    <a:lnTo>
                      <a:pt x="636" y="1486"/>
                    </a:lnTo>
                    <a:lnTo>
                      <a:pt x="667" y="1476"/>
                    </a:lnTo>
                    <a:lnTo>
                      <a:pt x="698" y="1465"/>
                    </a:lnTo>
                    <a:lnTo>
                      <a:pt x="728" y="1453"/>
                    </a:lnTo>
                    <a:lnTo>
                      <a:pt x="758" y="1440"/>
                    </a:lnTo>
                    <a:lnTo>
                      <a:pt x="787" y="1425"/>
                    </a:lnTo>
                    <a:lnTo>
                      <a:pt x="815" y="1409"/>
                    </a:lnTo>
                    <a:lnTo>
                      <a:pt x="842" y="1392"/>
                    </a:lnTo>
                    <a:lnTo>
                      <a:pt x="869" y="1375"/>
                    </a:lnTo>
                    <a:lnTo>
                      <a:pt x="895" y="1355"/>
                    </a:lnTo>
                    <a:lnTo>
                      <a:pt x="919" y="1335"/>
                    </a:lnTo>
                    <a:lnTo>
                      <a:pt x="944" y="1314"/>
                    </a:lnTo>
                    <a:lnTo>
                      <a:pt x="967" y="1291"/>
                    </a:lnTo>
                    <a:lnTo>
                      <a:pt x="988" y="1268"/>
                    </a:lnTo>
                    <a:lnTo>
                      <a:pt x="1010" y="1243"/>
                    </a:lnTo>
                    <a:lnTo>
                      <a:pt x="1030" y="1219"/>
                    </a:lnTo>
                    <a:lnTo>
                      <a:pt x="1050" y="1192"/>
                    </a:lnTo>
                    <a:lnTo>
                      <a:pt x="1068" y="1166"/>
                    </a:lnTo>
                    <a:lnTo>
                      <a:pt x="1084" y="1138"/>
                    </a:lnTo>
                    <a:lnTo>
                      <a:pt x="1101" y="1110"/>
                    </a:lnTo>
                    <a:lnTo>
                      <a:pt x="1115" y="1081"/>
                    </a:lnTo>
                    <a:lnTo>
                      <a:pt x="1128" y="1050"/>
                    </a:lnTo>
                    <a:lnTo>
                      <a:pt x="1140" y="1021"/>
                    </a:lnTo>
                    <a:lnTo>
                      <a:pt x="1152" y="989"/>
                    </a:lnTo>
                    <a:lnTo>
                      <a:pt x="1162" y="958"/>
                    </a:lnTo>
                    <a:lnTo>
                      <a:pt x="1170" y="925"/>
                    </a:lnTo>
                    <a:lnTo>
                      <a:pt x="1176" y="892"/>
                    </a:lnTo>
                    <a:lnTo>
                      <a:pt x="1176" y="892"/>
                    </a:lnTo>
                    <a:lnTo>
                      <a:pt x="1172" y="888"/>
                    </a:lnTo>
                    <a:lnTo>
                      <a:pt x="1167" y="884"/>
                    </a:lnTo>
                    <a:lnTo>
                      <a:pt x="1090" y="808"/>
                    </a:lnTo>
                    <a:close/>
                    <a:moveTo>
                      <a:pt x="378" y="1395"/>
                    </a:moveTo>
                    <a:lnTo>
                      <a:pt x="378" y="1395"/>
                    </a:lnTo>
                    <a:lnTo>
                      <a:pt x="354" y="1379"/>
                    </a:lnTo>
                    <a:lnTo>
                      <a:pt x="329" y="1358"/>
                    </a:lnTo>
                    <a:lnTo>
                      <a:pt x="314" y="1345"/>
                    </a:lnTo>
                    <a:lnTo>
                      <a:pt x="300" y="1332"/>
                    </a:lnTo>
                    <a:lnTo>
                      <a:pt x="286" y="1317"/>
                    </a:lnTo>
                    <a:lnTo>
                      <a:pt x="271" y="1299"/>
                    </a:lnTo>
                    <a:lnTo>
                      <a:pt x="256" y="1281"/>
                    </a:lnTo>
                    <a:lnTo>
                      <a:pt x="241" y="1261"/>
                    </a:lnTo>
                    <a:lnTo>
                      <a:pt x="226" y="1240"/>
                    </a:lnTo>
                    <a:lnTo>
                      <a:pt x="211" y="1217"/>
                    </a:lnTo>
                    <a:lnTo>
                      <a:pt x="197" y="1192"/>
                    </a:lnTo>
                    <a:lnTo>
                      <a:pt x="184" y="1166"/>
                    </a:lnTo>
                    <a:lnTo>
                      <a:pt x="171" y="1137"/>
                    </a:lnTo>
                    <a:lnTo>
                      <a:pt x="158" y="1106"/>
                    </a:lnTo>
                    <a:lnTo>
                      <a:pt x="378" y="1106"/>
                    </a:lnTo>
                    <a:lnTo>
                      <a:pt x="378" y="1395"/>
                    </a:lnTo>
                    <a:close/>
                    <a:moveTo>
                      <a:pt x="378" y="1059"/>
                    </a:moveTo>
                    <a:lnTo>
                      <a:pt x="141" y="1059"/>
                    </a:lnTo>
                    <a:lnTo>
                      <a:pt x="141" y="1059"/>
                    </a:lnTo>
                    <a:lnTo>
                      <a:pt x="133" y="1029"/>
                    </a:lnTo>
                    <a:lnTo>
                      <a:pt x="125" y="998"/>
                    </a:lnTo>
                    <a:lnTo>
                      <a:pt x="118" y="967"/>
                    </a:lnTo>
                    <a:lnTo>
                      <a:pt x="111" y="933"/>
                    </a:lnTo>
                    <a:lnTo>
                      <a:pt x="106" y="898"/>
                    </a:lnTo>
                    <a:lnTo>
                      <a:pt x="102" y="862"/>
                    </a:lnTo>
                    <a:lnTo>
                      <a:pt x="99" y="823"/>
                    </a:lnTo>
                    <a:lnTo>
                      <a:pt x="97" y="784"/>
                    </a:lnTo>
                    <a:lnTo>
                      <a:pt x="378" y="784"/>
                    </a:lnTo>
                    <a:lnTo>
                      <a:pt x="378" y="1059"/>
                    </a:lnTo>
                    <a:close/>
                    <a:moveTo>
                      <a:pt x="378" y="735"/>
                    </a:moveTo>
                    <a:lnTo>
                      <a:pt x="97" y="735"/>
                    </a:lnTo>
                    <a:lnTo>
                      <a:pt x="97" y="735"/>
                    </a:lnTo>
                    <a:lnTo>
                      <a:pt x="98" y="696"/>
                    </a:lnTo>
                    <a:lnTo>
                      <a:pt x="100" y="659"/>
                    </a:lnTo>
                    <a:lnTo>
                      <a:pt x="103" y="623"/>
                    </a:lnTo>
                    <a:lnTo>
                      <a:pt x="107" y="588"/>
                    </a:lnTo>
                    <a:lnTo>
                      <a:pt x="112" y="555"/>
                    </a:lnTo>
                    <a:lnTo>
                      <a:pt x="119" y="523"/>
                    </a:lnTo>
                    <a:lnTo>
                      <a:pt x="125" y="492"/>
                    </a:lnTo>
                    <a:lnTo>
                      <a:pt x="133" y="463"/>
                    </a:lnTo>
                    <a:lnTo>
                      <a:pt x="378" y="463"/>
                    </a:lnTo>
                    <a:lnTo>
                      <a:pt x="378" y="735"/>
                    </a:lnTo>
                    <a:close/>
                    <a:moveTo>
                      <a:pt x="473" y="784"/>
                    </a:moveTo>
                    <a:lnTo>
                      <a:pt x="738" y="784"/>
                    </a:lnTo>
                    <a:lnTo>
                      <a:pt x="738" y="784"/>
                    </a:lnTo>
                    <a:lnTo>
                      <a:pt x="737" y="824"/>
                    </a:lnTo>
                    <a:lnTo>
                      <a:pt x="733" y="862"/>
                    </a:lnTo>
                    <a:lnTo>
                      <a:pt x="728" y="898"/>
                    </a:lnTo>
                    <a:lnTo>
                      <a:pt x="723" y="933"/>
                    </a:lnTo>
                    <a:lnTo>
                      <a:pt x="717" y="967"/>
                    </a:lnTo>
                    <a:lnTo>
                      <a:pt x="710" y="998"/>
                    </a:lnTo>
                    <a:lnTo>
                      <a:pt x="703" y="1029"/>
                    </a:lnTo>
                    <a:lnTo>
                      <a:pt x="694" y="1059"/>
                    </a:lnTo>
                    <a:lnTo>
                      <a:pt x="473" y="1059"/>
                    </a:lnTo>
                    <a:lnTo>
                      <a:pt x="473" y="784"/>
                    </a:lnTo>
                    <a:close/>
                    <a:moveTo>
                      <a:pt x="473" y="1378"/>
                    </a:moveTo>
                    <a:lnTo>
                      <a:pt x="473" y="1106"/>
                    </a:lnTo>
                    <a:lnTo>
                      <a:pt x="677" y="1106"/>
                    </a:lnTo>
                    <a:lnTo>
                      <a:pt x="677" y="1106"/>
                    </a:lnTo>
                    <a:lnTo>
                      <a:pt x="665" y="1134"/>
                    </a:lnTo>
                    <a:lnTo>
                      <a:pt x="654" y="1159"/>
                    </a:lnTo>
                    <a:lnTo>
                      <a:pt x="642" y="1184"/>
                    </a:lnTo>
                    <a:lnTo>
                      <a:pt x="628" y="1206"/>
                    </a:lnTo>
                    <a:lnTo>
                      <a:pt x="615" y="1228"/>
                    </a:lnTo>
                    <a:lnTo>
                      <a:pt x="602" y="1248"/>
                    </a:lnTo>
                    <a:lnTo>
                      <a:pt x="588" y="1267"/>
                    </a:lnTo>
                    <a:lnTo>
                      <a:pt x="574" y="1284"/>
                    </a:lnTo>
                    <a:lnTo>
                      <a:pt x="561" y="1299"/>
                    </a:lnTo>
                    <a:lnTo>
                      <a:pt x="547" y="1315"/>
                    </a:lnTo>
                    <a:lnTo>
                      <a:pt x="534" y="1328"/>
                    </a:lnTo>
                    <a:lnTo>
                      <a:pt x="521" y="1340"/>
                    </a:lnTo>
                    <a:lnTo>
                      <a:pt x="496" y="1360"/>
                    </a:lnTo>
                    <a:lnTo>
                      <a:pt x="473" y="1378"/>
                    </a:lnTo>
                    <a:lnTo>
                      <a:pt x="473" y="1378"/>
                    </a:lnTo>
                    <a:close/>
                    <a:moveTo>
                      <a:pt x="605" y="1393"/>
                    </a:moveTo>
                    <a:lnTo>
                      <a:pt x="605" y="1393"/>
                    </a:lnTo>
                    <a:lnTo>
                      <a:pt x="628" y="1369"/>
                    </a:lnTo>
                    <a:lnTo>
                      <a:pt x="652" y="1342"/>
                    </a:lnTo>
                    <a:lnTo>
                      <a:pt x="675" y="1311"/>
                    </a:lnTo>
                    <a:lnTo>
                      <a:pt x="699" y="1278"/>
                    </a:lnTo>
                    <a:lnTo>
                      <a:pt x="710" y="1259"/>
                    </a:lnTo>
                    <a:lnTo>
                      <a:pt x="721" y="1240"/>
                    </a:lnTo>
                    <a:lnTo>
                      <a:pt x="731" y="1221"/>
                    </a:lnTo>
                    <a:lnTo>
                      <a:pt x="743" y="1199"/>
                    </a:lnTo>
                    <a:lnTo>
                      <a:pt x="753" y="1178"/>
                    </a:lnTo>
                    <a:lnTo>
                      <a:pt x="762" y="1155"/>
                    </a:lnTo>
                    <a:lnTo>
                      <a:pt x="771" y="1131"/>
                    </a:lnTo>
                    <a:lnTo>
                      <a:pt x="780" y="1106"/>
                    </a:lnTo>
                    <a:lnTo>
                      <a:pt x="990" y="1106"/>
                    </a:lnTo>
                    <a:lnTo>
                      <a:pt x="990" y="1106"/>
                    </a:lnTo>
                    <a:lnTo>
                      <a:pt x="973" y="1132"/>
                    </a:lnTo>
                    <a:lnTo>
                      <a:pt x="956" y="1157"/>
                    </a:lnTo>
                    <a:lnTo>
                      <a:pt x="936" y="1181"/>
                    </a:lnTo>
                    <a:lnTo>
                      <a:pt x="916" y="1204"/>
                    </a:lnTo>
                    <a:lnTo>
                      <a:pt x="895" y="1226"/>
                    </a:lnTo>
                    <a:lnTo>
                      <a:pt x="872" y="1247"/>
                    </a:lnTo>
                    <a:lnTo>
                      <a:pt x="850" y="1267"/>
                    </a:lnTo>
                    <a:lnTo>
                      <a:pt x="825" y="1286"/>
                    </a:lnTo>
                    <a:lnTo>
                      <a:pt x="801" y="1303"/>
                    </a:lnTo>
                    <a:lnTo>
                      <a:pt x="775" y="1320"/>
                    </a:lnTo>
                    <a:lnTo>
                      <a:pt x="749" y="1335"/>
                    </a:lnTo>
                    <a:lnTo>
                      <a:pt x="721" y="1349"/>
                    </a:lnTo>
                    <a:lnTo>
                      <a:pt x="694" y="1362"/>
                    </a:lnTo>
                    <a:lnTo>
                      <a:pt x="664" y="1374"/>
                    </a:lnTo>
                    <a:lnTo>
                      <a:pt x="636" y="1384"/>
                    </a:lnTo>
                    <a:lnTo>
                      <a:pt x="605" y="1393"/>
                    </a:lnTo>
                    <a:lnTo>
                      <a:pt x="605" y="1393"/>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120" name="Freeform 247"/>
              <p:cNvSpPr>
                <a:spLocks noEditPoints="1"/>
              </p:cNvSpPr>
              <p:nvPr/>
            </p:nvSpPr>
            <p:spPr bwMode="auto">
              <a:xfrm>
                <a:off x="2968319" y="2904850"/>
                <a:ext cx="222803" cy="217755"/>
              </a:xfrm>
              <a:custGeom>
                <a:avLst/>
                <a:gdLst>
                  <a:gd name="T0" fmla="*/ 842 w 1096"/>
                  <a:gd name="T1" fmla="*/ 566 h 1096"/>
                  <a:gd name="T2" fmla="*/ 863 w 1096"/>
                  <a:gd name="T3" fmla="*/ 455 h 1096"/>
                  <a:gd name="T4" fmla="*/ 859 w 1096"/>
                  <a:gd name="T5" fmla="*/ 366 h 1096"/>
                  <a:gd name="T6" fmla="*/ 829 w 1096"/>
                  <a:gd name="T7" fmla="*/ 264 h 1096"/>
                  <a:gd name="T8" fmla="*/ 777 w 1096"/>
                  <a:gd name="T9" fmla="*/ 174 h 1096"/>
                  <a:gd name="T10" fmla="*/ 706 w 1096"/>
                  <a:gd name="T11" fmla="*/ 99 h 1096"/>
                  <a:gd name="T12" fmla="*/ 619 w 1096"/>
                  <a:gd name="T13" fmla="*/ 43 h 1096"/>
                  <a:gd name="T14" fmla="*/ 518 w 1096"/>
                  <a:gd name="T15" fmla="*/ 9 h 1096"/>
                  <a:gd name="T16" fmla="*/ 432 w 1096"/>
                  <a:gd name="T17" fmla="*/ 0 h 1096"/>
                  <a:gd name="T18" fmla="*/ 324 w 1096"/>
                  <a:gd name="T19" fmla="*/ 13 h 1096"/>
                  <a:gd name="T20" fmla="*/ 227 w 1096"/>
                  <a:gd name="T21" fmla="*/ 52 h 1096"/>
                  <a:gd name="T22" fmla="*/ 142 w 1096"/>
                  <a:gd name="T23" fmla="*/ 112 h 1096"/>
                  <a:gd name="T24" fmla="*/ 74 w 1096"/>
                  <a:gd name="T25" fmla="*/ 191 h 1096"/>
                  <a:gd name="T26" fmla="*/ 27 w 1096"/>
                  <a:gd name="T27" fmla="*/ 284 h 1096"/>
                  <a:gd name="T28" fmla="*/ 2 w 1096"/>
                  <a:gd name="T29" fmla="*/ 388 h 1096"/>
                  <a:gd name="T30" fmla="*/ 2 w 1096"/>
                  <a:gd name="T31" fmla="*/ 476 h 1096"/>
                  <a:gd name="T32" fmla="*/ 27 w 1096"/>
                  <a:gd name="T33" fmla="*/ 581 h 1096"/>
                  <a:gd name="T34" fmla="*/ 74 w 1096"/>
                  <a:gd name="T35" fmla="*/ 673 h 1096"/>
                  <a:gd name="T36" fmla="*/ 142 w 1096"/>
                  <a:gd name="T37" fmla="*/ 751 h 1096"/>
                  <a:gd name="T38" fmla="*/ 227 w 1096"/>
                  <a:gd name="T39" fmla="*/ 811 h 1096"/>
                  <a:gd name="T40" fmla="*/ 324 w 1096"/>
                  <a:gd name="T41" fmla="*/ 850 h 1096"/>
                  <a:gd name="T42" fmla="*/ 432 w 1096"/>
                  <a:gd name="T43" fmla="*/ 864 h 1096"/>
                  <a:gd name="T44" fmla="*/ 524 w 1096"/>
                  <a:gd name="T45" fmla="*/ 854 h 1096"/>
                  <a:gd name="T46" fmla="*/ 833 w 1096"/>
                  <a:gd name="T47" fmla="*/ 1051 h 1096"/>
                  <a:gd name="T48" fmla="*/ 884 w 1096"/>
                  <a:gd name="T49" fmla="*/ 1084 h 1096"/>
                  <a:gd name="T50" fmla="*/ 942 w 1096"/>
                  <a:gd name="T51" fmla="*/ 1096 h 1096"/>
                  <a:gd name="T52" fmla="*/ 1013 w 1096"/>
                  <a:gd name="T53" fmla="*/ 1078 h 1096"/>
                  <a:gd name="T54" fmla="*/ 1061 w 1096"/>
                  <a:gd name="T55" fmla="*/ 1039 h 1096"/>
                  <a:gd name="T56" fmla="*/ 1093 w 1096"/>
                  <a:gd name="T57" fmla="*/ 971 h 1096"/>
                  <a:gd name="T58" fmla="*/ 1093 w 1096"/>
                  <a:gd name="T59" fmla="*/ 912 h 1096"/>
                  <a:gd name="T60" fmla="*/ 1061 w 1096"/>
                  <a:gd name="T61" fmla="*/ 845 h 1096"/>
                  <a:gd name="T62" fmla="*/ 417 w 1096"/>
                  <a:gd name="T63" fmla="*/ 712 h 1096"/>
                  <a:gd name="T64" fmla="*/ 348 w 1096"/>
                  <a:gd name="T65" fmla="*/ 700 h 1096"/>
                  <a:gd name="T66" fmla="*/ 287 w 1096"/>
                  <a:gd name="T67" fmla="*/ 672 h 1096"/>
                  <a:gd name="T68" fmla="*/ 234 w 1096"/>
                  <a:gd name="T69" fmla="*/ 631 h 1096"/>
                  <a:gd name="T70" fmla="*/ 192 w 1096"/>
                  <a:gd name="T71" fmla="*/ 578 h 1096"/>
                  <a:gd name="T72" fmla="*/ 164 w 1096"/>
                  <a:gd name="T73" fmla="*/ 515 h 1096"/>
                  <a:gd name="T74" fmla="*/ 151 w 1096"/>
                  <a:gd name="T75" fmla="*/ 446 h 1096"/>
                  <a:gd name="T76" fmla="*/ 154 w 1096"/>
                  <a:gd name="T77" fmla="*/ 389 h 1096"/>
                  <a:gd name="T78" fmla="*/ 174 w 1096"/>
                  <a:gd name="T79" fmla="*/ 323 h 1096"/>
                  <a:gd name="T80" fmla="*/ 207 w 1096"/>
                  <a:gd name="T81" fmla="*/ 264 h 1096"/>
                  <a:gd name="T82" fmla="*/ 253 w 1096"/>
                  <a:gd name="T83" fmla="*/ 215 h 1096"/>
                  <a:gd name="T84" fmla="*/ 310 w 1096"/>
                  <a:gd name="T85" fmla="*/ 179 h 1096"/>
                  <a:gd name="T86" fmla="*/ 376 w 1096"/>
                  <a:gd name="T87" fmla="*/ 156 h 1096"/>
                  <a:gd name="T88" fmla="*/ 432 w 1096"/>
                  <a:gd name="T89" fmla="*/ 151 h 1096"/>
                  <a:gd name="T90" fmla="*/ 502 w 1096"/>
                  <a:gd name="T91" fmla="*/ 160 h 1096"/>
                  <a:gd name="T92" fmla="*/ 565 w 1096"/>
                  <a:gd name="T93" fmla="*/ 185 h 1096"/>
                  <a:gd name="T94" fmla="*/ 620 w 1096"/>
                  <a:gd name="T95" fmla="*/ 224 h 1096"/>
                  <a:gd name="T96" fmla="*/ 665 w 1096"/>
                  <a:gd name="T97" fmla="*/ 275 h 1096"/>
                  <a:gd name="T98" fmla="*/ 696 w 1096"/>
                  <a:gd name="T99" fmla="*/ 336 h 1096"/>
                  <a:gd name="T100" fmla="*/ 712 w 1096"/>
                  <a:gd name="T101" fmla="*/ 403 h 1096"/>
                  <a:gd name="T102" fmla="*/ 712 w 1096"/>
                  <a:gd name="T103" fmla="*/ 460 h 1096"/>
                  <a:gd name="T104" fmla="*/ 696 w 1096"/>
                  <a:gd name="T105" fmla="*/ 529 h 1096"/>
                  <a:gd name="T106" fmla="*/ 665 w 1096"/>
                  <a:gd name="T107" fmla="*/ 589 h 1096"/>
                  <a:gd name="T108" fmla="*/ 620 w 1096"/>
                  <a:gd name="T109" fmla="*/ 640 h 1096"/>
                  <a:gd name="T110" fmla="*/ 565 w 1096"/>
                  <a:gd name="T111" fmla="*/ 679 h 1096"/>
                  <a:gd name="T112" fmla="*/ 502 w 1096"/>
                  <a:gd name="T113" fmla="*/ 704 h 1096"/>
                  <a:gd name="T114" fmla="*/ 432 w 1096"/>
                  <a:gd name="T115" fmla="*/ 713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6" h="1096">
                    <a:moveTo>
                      <a:pt x="1051" y="833"/>
                    </a:moveTo>
                    <a:lnTo>
                      <a:pt x="825" y="608"/>
                    </a:lnTo>
                    <a:lnTo>
                      <a:pt x="825" y="608"/>
                    </a:lnTo>
                    <a:lnTo>
                      <a:pt x="835" y="588"/>
                    </a:lnTo>
                    <a:lnTo>
                      <a:pt x="842" y="566"/>
                    </a:lnTo>
                    <a:lnTo>
                      <a:pt x="849" y="545"/>
                    </a:lnTo>
                    <a:lnTo>
                      <a:pt x="854" y="523"/>
                    </a:lnTo>
                    <a:lnTo>
                      <a:pt x="858" y="501"/>
                    </a:lnTo>
                    <a:lnTo>
                      <a:pt x="861" y="479"/>
                    </a:lnTo>
                    <a:lnTo>
                      <a:pt x="863" y="455"/>
                    </a:lnTo>
                    <a:lnTo>
                      <a:pt x="864" y="432"/>
                    </a:lnTo>
                    <a:lnTo>
                      <a:pt x="864" y="432"/>
                    </a:lnTo>
                    <a:lnTo>
                      <a:pt x="863" y="409"/>
                    </a:lnTo>
                    <a:lnTo>
                      <a:pt x="862" y="388"/>
                    </a:lnTo>
                    <a:lnTo>
                      <a:pt x="859" y="366"/>
                    </a:lnTo>
                    <a:lnTo>
                      <a:pt x="855" y="345"/>
                    </a:lnTo>
                    <a:lnTo>
                      <a:pt x="850" y="324"/>
                    </a:lnTo>
                    <a:lnTo>
                      <a:pt x="845" y="303"/>
                    </a:lnTo>
                    <a:lnTo>
                      <a:pt x="838" y="284"/>
                    </a:lnTo>
                    <a:lnTo>
                      <a:pt x="829" y="264"/>
                    </a:lnTo>
                    <a:lnTo>
                      <a:pt x="821" y="245"/>
                    </a:lnTo>
                    <a:lnTo>
                      <a:pt x="812" y="227"/>
                    </a:lnTo>
                    <a:lnTo>
                      <a:pt x="801" y="208"/>
                    </a:lnTo>
                    <a:lnTo>
                      <a:pt x="790" y="191"/>
                    </a:lnTo>
                    <a:lnTo>
                      <a:pt x="777" y="174"/>
                    </a:lnTo>
                    <a:lnTo>
                      <a:pt x="765" y="157"/>
                    </a:lnTo>
                    <a:lnTo>
                      <a:pt x="752" y="142"/>
                    </a:lnTo>
                    <a:lnTo>
                      <a:pt x="738" y="127"/>
                    </a:lnTo>
                    <a:lnTo>
                      <a:pt x="722" y="112"/>
                    </a:lnTo>
                    <a:lnTo>
                      <a:pt x="706" y="99"/>
                    </a:lnTo>
                    <a:lnTo>
                      <a:pt x="690" y="86"/>
                    </a:lnTo>
                    <a:lnTo>
                      <a:pt x="673" y="74"/>
                    </a:lnTo>
                    <a:lnTo>
                      <a:pt x="656" y="62"/>
                    </a:lnTo>
                    <a:lnTo>
                      <a:pt x="638" y="52"/>
                    </a:lnTo>
                    <a:lnTo>
                      <a:pt x="619" y="43"/>
                    </a:lnTo>
                    <a:lnTo>
                      <a:pt x="600" y="34"/>
                    </a:lnTo>
                    <a:lnTo>
                      <a:pt x="581" y="27"/>
                    </a:lnTo>
                    <a:lnTo>
                      <a:pt x="560" y="20"/>
                    </a:lnTo>
                    <a:lnTo>
                      <a:pt x="540" y="13"/>
                    </a:lnTo>
                    <a:lnTo>
                      <a:pt x="518" y="9"/>
                    </a:lnTo>
                    <a:lnTo>
                      <a:pt x="498" y="5"/>
                    </a:lnTo>
                    <a:lnTo>
                      <a:pt x="476" y="2"/>
                    </a:lnTo>
                    <a:lnTo>
                      <a:pt x="454" y="0"/>
                    </a:lnTo>
                    <a:lnTo>
                      <a:pt x="432" y="0"/>
                    </a:lnTo>
                    <a:lnTo>
                      <a:pt x="432" y="0"/>
                    </a:lnTo>
                    <a:lnTo>
                      <a:pt x="409" y="0"/>
                    </a:lnTo>
                    <a:lnTo>
                      <a:pt x="388" y="2"/>
                    </a:lnTo>
                    <a:lnTo>
                      <a:pt x="367" y="5"/>
                    </a:lnTo>
                    <a:lnTo>
                      <a:pt x="345" y="9"/>
                    </a:lnTo>
                    <a:lnTo>
                      <a:pt x="324" y="13"/>
                    </a:lnTo>
                    <a:lnTo>
                      <a:pt x="303" y="20"/>
                    </a:lnTo>
                    <a:lnTo>
                      <a:pt x="284" y="27"/>
                    </a:lnTo>
                    <a:lnTo>
                      <a:pt x="265" y="34"/>
                    </a:lnTo>
                    <a:lnTo>
                      <a:pt x="245" y="43"/>
                    </a:lnTo>
                    <a:lnTo>
                      <a:pt x="227" y="52"/>
                    </a:lnTo>
                    <a:lnTo>
                      <a:pt x="208" y="62"/>
                    </a:lnTo>
                    <a:lnTo>
                      <a:pt x="191" y="74"/>
                    </a:lnTo>
                    <a:lnTo>
                      <a:pt x="174" y="86"/>
                    </a:lnTo>
                    <a:lnTo>
                      <a:pt x="157" y="99"/>
                    </a:lnTo>
                    <a:lnTo>
                      <a:pt x="142" y="112"/>
                    </a:lnTo>
                    <a:lnTo>
                      <a:pt x="127" y="127"/>
                    </a:lnTo>
                    <a:lnTo>
                      <a:pt x="113" y="142"/>
                    </a:lnTo>
                    <a:lnTo>
                      <a:pt x="99" y="157"/>
                    </a:lnTo>
                    <a:lnTo>
                      <a:pt x="86" y="174"/>
                    </a:lnTo>
                    <a:lnTo>
                      <a:pt x="74" y="191"/>
                    </a:lnTo>
                    <a:lnTo>
                      <a:pt x="63" y="208"/>
                    </a:lnTo>
                    <a:lnTo>
                      <a:pt x="52" y="227"/>
                    </a:lnTo>
                    <a:lnTo>
                      <a:pt x="43" y="245"/>
                    </a:lnTo>
                    <a:lnTo>
                      <a:pt x="34" y="264"/>
                    </a:lnTo>
                    <a:lnTo>
                      <a:pt x="27" y="284"/>
                    </a:lnTo>
                    <a:lnTo>
                      <a:pt x="20" y="303"/>
                    </a:lnTo>
                    <a:lnTo>
                      <a:pt x="14" y="324"/>
                    </a:lnTo>
                    <a:lnTo>
                      <a:pt x="10" y="345"/>
                    </a:lnTo>
                    <a:lnTo>
                      <a:pt x="6" y="366"/>
                    </a:lnTo>
                    <a:lnTo>
                      <a:pt x="2" y="388"/>
                    </a:lnTo>
                    <a:lnTo>
                      <a:pt x="1" y="409"/>
                    </a:lnTo>
                    <a:lnTo>
                      <a:pt x="0" y="432"/>
                    </a:lnTo>
                    <a:lnTo>
                      <a:pt x="0" y="432"/>
                    </a:lnTo>
                    <a:lnTo>
                      <a:pt x="1" y="454"/>
                    </a:lnTo>
                    <a:lnTo>
                      <a:pt x="2" y="476"/>
                    </a:lnTo>
                    <a:lnTo>
                      <a:pt x="6" y="498"/>
                    </a:lnTo>
                    <a:lnTo>
                      <a:pt x="10" y="518"/>
                    </a:lnTo>
                    <a:lnTo>
                      <a:pt x="14" y="540"/>
                    </a:lnTo>
                    <a:lnTo>
                      <a:pt x="20" y="560"/>
                    </a:lnTo>
                    <a:lnTo>
                      <a:pt x="27" y="581"/>
                    </a:lnTo>
                    <a:lnTo>
                      <a:pt x="34" y="600"/>
                    </a:lnTo>
                    <a:lnTo>
                      <a:pt x="43" y="619"/>
                    </a:lnTo>
                    <a:lnTo>
                      <a:pt x="52" y="638"/>
                    </a:lnTo>
                    <a:lnTo>
                      <a:pt x="63" y="656"/>
                    </a:lnTo>
                    <a:lnTo>
                      <a:pt x="74" y="673"/>
                    </a:lnTo>
                    <a:lnTo>
                      <a:pt x="86" y="690"/>
                    </a:lnTo>
                    <a:lnTo>
                      <a:pt x="99" y="706"/>
                    </a:lnTo>
                    <a:lnTo>
                      <a:pt x="113" y="722"/>
                    </a:lnTo>
                    <a:lnTo>
                      <a:pt x="127" y="737"/>
                    </a:lnTo>
                    <a:lnTo>
                      <a:pt x="142" y="751"/>
                    </a:lnTo>
                    <a:lnTo>
                      <a:pt x="157" y="765"/>
                    </a:lnTo>
                    <a:lnTo>
                      <a:pt x="174" y="777"/>
                    </a:lnTo>
                    <a:lnTo>
                      <a:pt x="191" y="790"/>
                    </a:lnTo>
                    <a:lnTo>
                      <a:pt x="208" y="801"/>
                    </a:lnTo>
                    <a:lnTo>
                      <a:pt x="227" y="811"/>
                    </a:lnTo>
                    <a:lnTo>
                      <a:pt x="245" y="821"/>
                    </a:lnTo>
                    <a:lnTo>
                      <a:pt x="265" y="829"/>
                    </a:lnTo>
                    <a:lnTo>
                      <a:pt x="284" y="838"/>
                    </a:lnTo>
                    <a:lnTo>
                      <a:pt x="303" y="844"/>
                    </a:lnTo>
                    <a:lnTo>
                      <a:pt x="324" y="850"/>
                    </a:lnTo>
                    <a:lnTo>
                      <a:pt x="345" y="855"/>
                    </a:lnTo>
                    <a:lnTo>
                      <a:pt x="367" y="859"/>
                    </a:lnTo>
                    <a:lnTo>
                      <a:pt x="388" y="861"/>
                    </a:lnTo>
                    <a:lnTo>
                      <a:pt x="409" y="863"/>
                    </a:lnTo>
                    <a:lnTo>
                      <a:pt x="432" y="864"/>
                    </a:lnTo>
                    <a:lnTo>
                      <a:pt x="432" y="864"/>
                    </a:lnTo>
                    <a:lnTo>
                      <a:pt x="455" y="863"/>
                    </a:lnTo>
                    <a:lnTo>
                      <a:pt x="479" y="861"/>
                    </a:lnTo>
                    <a:lnTo>
                      <a:pt x="501" y="858"/>
                    </a:lnTo>
                    <a:lnTo>
                      <a:pt x="524" y="854"/>
                    </a:lnTo>
                    <a:lnTo>
                      <a:pt x="545" y="848"/>
                    </a:lnTo>
                    <a:lnTo>
                      <a:pt x="566" y="842"/>
                    </a:lnTo>
                    <a:lnTo>
                      <a:pt x="588" y="835"/>
                    </a:lnTo>
                    <a:lnTo>
                      <a:pt x="608" y="825"/>
                    </a:lnTo>
                    <a:lnTo>
                      <a:pt x="833" y="1051"/>
                    </a:lnTo>
                    <a:lnTo>
                      <a:pt x="833" y="1051"/>
                    </a:lnTo>
                    <a:lnTo>
                      <a:pt x="845" y="1061"/>
                    </a:lnTo>
                    <a:lnTo>
                      <a:pt x="857" y="1070"/>
                    </a:lnTo>
                    <a:lnTo>
                      <a:pt x="870" y="1078"/>
                    </a:lnTo>
                    <a:lnTo>
                      <a:pt x="884" y="1084"/>
                    </a:lnTo>
                    <a:lnTo>
                      <a:pt x="898" y="1090"/>
                    </a:lnTo>
                    <a:lnTo>
                      <a:pt x="912" y="1093"/>
                    </a:lnTo>
                    <a:lnTo>
                      <a:pt x="927" y="1095"/>
                    </a:lnTo>
                    <a:lnTo>
                      <a:pt x="942" y="1096"/>
                    </a:lnTo>
                    <a:lnTo>
                      <a:pt x="942" y="1096"/>
                    </a:lnTo>
                    <a:lnTo>
                      <a:pt x="957" y="1095"/>
                    </a:lnTo>
                    <a:lnTo>
                      <a:pt x="971" y="1093"/>
                    </a:lnTo>
                    <a:lnTo>
                      <a:pt x="986" y="1090"/>
                    </a:lnTo>
                    <a:lnTo>
                      <a:pt x="1000" y="1084"/>
                    </a:lnTo>
                    <a:lnTo>
                      <a:pt x="1013" y="1078"/>
                    </a:lnTo>
                    <a:lnTo>
                      <a:pt x="1026" y="1070"/>
                    </a:lnTo>
                    <a:lnTo>
                      <a:pt x="1039" y="1061"/>
                    </a:lnTo>
                    <a:lnTo>
                      <a:pt x="1051" y="1051"/>
                    </a:lnTo>
                    <a:lnTo>
                      <a:pt x="1051" y="1051"/>
                    </a:lnTo>
                    <a:lnTo>
                      <a:pt x="1061" y="1039"/>
                    </a:lnTo>
                    <a:lnTo>
                      <a:pt x="1070" y="1026"/>
                    </a:lnTo>
                    <a:lnTo>
                      <a:pt x="1078" y="1013"/>
                    </a:lnTo>
                    <a:lnTo>
                      <a:pt x="1084" y="1000"/>
                    </a:lnTo>
                    <a:lnTo>
                      <a:pt x="1090" y="986"/>
                    </a:lnTo>
                    <a:lnTo>
                      <a:pt x="1093" y="971"/>
                    </a:lnTo>
                    <a:lnTo>
                      <a:pt x="1095" y="956"/>
                    </a:lnTo>
                    <a:lnTo>
                      <a:pt x="1096" y="942"/>
                    </a:lnTo>
                    <a:lnTo>
                      <a:pt x="1096" y="942"/>
                    </a:lnTo>
                    <a:lnTo>
                      <a:pt x="1095" y="927"/>
                    </a:lnTo>
                    <a:lnTo>
                      <a:pt x="1093" y="912"/>
                    </a:lnTo>
                    <a:lnTo>
                      <a:pt x="1090" y="898"/>
                    </a:lnTo>
                    <a:lnTo>
                      <a:pt x="1084" y="884"/>
                    </a:lnTo>
                    <a:lnTo>
                      <a:pt x="1078" y="870"/>
                    </a:lnTo>
                    <a:lnTo>
                      <a:pt x="1070" y="857"/>
                    </a:lnTo>
                    <a:lnTo>
                      <a:pt x="1061" y="845"/>
                    </a:lnTo>
                    <a:lnTo>
                      <a:pt x="1051" y="833"/>
                    </a:lnTo>
                    <a:lnTo>
                      <a:pt x="1051" y="833"/>
                    </a:lnTo>
                    <a:close/>
                    <a:moveTo>
                      <a:pt x="432" y="713"/>
                    </a:moveTo>
                    <a:lnTo>
                      <a:pt x="432" y="713"/>
                    </a:lnTo>
                    <a:lnTo>
                      <a:pt x="417" y="712"/>
                    </a:lnTo>
                    <a:lnTo>
                      <a:pt x="403" y="711"/>
                    </a:lnTo>
                    <a:lnTo>
                      <a:pt x="389" y="709"/>
                    </a:lnTo>
                    <a:lnTo>
                      <a:pt x="376" y="707"/>
                    </a:lnTo>
                    <a:lnTo>
                      <a:pt x="361" y="704"/>
                    </a:lnTo>
                    <a:lnTo>
                      <a:pt x="348" y="700"/>
                    </a:lnTo>
                    <a:lnTo>
                      <a:pt x="336" y="696"/>
                    </a:lnTo>
                    <a:lnTo>
                      <a:pt x="323" y="691"/>
                    </a:lnTo>
                    <a:lnTo>
                      <a:pt x="310" y="685"/>
                    </a:lnTo>
                    <a:lnTo>
                      <a:pt x="298" y="679"/>
                    </a:lnTo>
                    <a:lnTo>
                      <a:pt x="287" y="672"/>
                    </a:lnTo>
                    <a:lnTo>
                      <a:pt x="275" y="664"/>
                    </a:lnTo>
                    <a:lnTo>
                      <a:pt x="265" y="657"/>
                    </a:lnTo>
                    <a:lnTo>
                      <a:pt x="253" y="649"/>
                    </a:lnTo>
                    <a:lnTo>
                      <a:pt x="243" y="640"/>
                    </a:lnTo>
                    <a:lnTo>
                      <a:pt x="234" y="631"/>
                    </a:lnTo>
                    <a:lnTo>
                      <a:pt x="225" y="620"/>
                    </a:lnTo>
                    <a:lnTo>
                      <a:pt x="216" y="610"/>
                    </a:lnTo>
                    <a:lnTo>
                      <a:pt x="207" y="600"/>
                    </a:lnTo>
                    <a:lnTo>
                      <a:pt x="199" y="589"/>
                    </a:lnTo>
                    <a:lnTo>
                      <a:pt x="192" y="578"/>
                    </a:lnTo>
                    <a:lnTo>
                      <a:pt x="185" y="565"/>
                    </a:lnTo>
                    <a:lnTo>
                      <a:pt x="179" y="553"/>
                    </a:lnTo>
                    <a:lnTo>
                      <a:pt x="174" y="541"/>
                    </a:lnTo>
                    <a:lnTo>
                      <a:pt x="169" y="529"/>
                    </a:lnTo>
                    <a:lnTo>
                      <a:pt x="164" y="515"/>
                    </a:lnTo>
                    <a:lnTo>
                      <a:pt x="161" y="502"/>
                    </a:lnTo>
                    <a:lnTo>
                      <a:pt x="156" y="489"/>
                    </a:lnTo>
                    <a:lnTo>
                      <a:pt x="154" y="475"/>
                    </a:lnTo>
                    <a:lnTo>
                      <a:pt x="152" y="460"/>
                    </a:lnTo>
                    <a:lnTo>
                      <a:pt x="151" y="446"/>
                    </a:lnTo>
                    <a:lnTo>
                      <a:pt x="151" y="432"/>
                    </a:lnTo>
                    <a:lnTo>
                      <a:pt x="151" y="432"/>
                    </a:lnTo>
                    <a:lnTo>
                      <a:pt x="151" y="417"/>
                    </a:lnTo>
                    <a:lnTo>
                      <a:pt x="152" y="403"/>
                    </a:lnTo>
                    <a:lnTo>
                      <a:pt x="154" y="389"/>
                    </a:lnTo>
                    <a:lnTo>
                      <a:pt x="156" y="376"/>
                    </a:lnTo>
                    <a:lnTo>
                      <a:pt x="161" y="361"/>
                    </a:lnTo>
                    <a:lnTo>
                      <a:pt x="164" y="348"/>
                    </a:lnTo>
                    <a:lnTo>
                      <a:pt x="169" y="336"/>
                    </a:lnTo>
                    <a:lnTo>
                      <a:pt x="174" y="323"/>
                    </a:lnTo>
                    <a:lnTo>
                      <a:pt x="179" y="310"/>
                    </a:lnTo>
                    <a:lnTo>
                      <a:pt x="185" y="298"/>
                    </a:lnTo>
                    <a:lnTo>
                      <a:pt x="192" y="287"/>
                    </a:lnTo>
                    <a:lnTo>
                      <a:pt x="199" y="275"/>
                    </a:lnTo>
                    <a:lnTo>
                      <a:pt x="207" y="264"/>
                    </a:lnTo>
                    <a:lnTo>
                      <a:pt x="216" y="253"/>
                    </a:lnTo>
                    <a:lnTo>
                      <a:pt x="225" y="243"/>
                    </a:lnTo>
                    <a:lnTo>
                      <a:pt x="234" y="234"/>
                    </a:lnTo>
                    <a:lnTo>
                      <a:pt x="243" y="224"/>
                    </a:lnTo>
                    <a:lnTo>
                      <a:pt x="253" y="215"/>
                    </a:lnTo>
                    <a:lnTo>
                      <a:pt x="265" y="207"/>
                    </a:lnTo>
                    <a:lnTo>
                      <a:pt x="275" y="199"/>
                    </a:lnTo>
                    <a:lnTo>
                      <a:pt x="287" y="192"/>
                    </a:lnTo>
                    <a:lnTo>
                      <a:pt x="298" y="185"/>
                    </a:lnTo>
                    <a:lnTo>
                      <a:pt x="310" y="179"/>
                    </a:lnTo>
                    <a:lnTo>
                      <a:pt x="323" y="174"/>
                    </a:lnTo>
                    <a:lnTo>
                      <a:pt x="336" y="169"/>
                    </a:lnTo>
                    <a:lnTo>
                      <a:pt x="348" y="163"/>
                    </a:lnTo>
                    <a:lnTo>
                      <a:pt x="361" y="160"/>
                    </a:lnTo>
                    <a:lnTo>
                      <a:pt x="376" y="156"/>
                    </a:lnTo>
                    <a:lnTo>
                      <a:pt x="389" y="154"/>
                    </a:lnTo>
                    <a:lnTo>
                      <a:pt x="403" y="152"/>
                    </a:lnTo>
                    <a:lnTo>
                      <a:pt x="417" y="151"/>
                    </a:lnTo>
                    <a:lnTo>
                      <a:pt x="432" y="151"/>
                    </a:lnTo>
                    <a:lnTo>
                      <a:pt x="432" y="151"/>
                    </a:lnTo>
                    <a:lnTo>
                      <a:pt x="446" y="151"/>
                    </a:lnTo>
                    <a:lnTo>
                      <a:pt x="460" y="152"/>
                    </a:lnTo>
                    <a:lnTo>
                      <a:pt x="475" y="154"/>
                    </a:lnTo>
                    <a:lnTo>
                      <a:pt x="489" y="156"/>
                    </a:lnTo>
                    <a:lnTo>
                      <a:pt x="502" y="160"/>
                    </a:lnTo>
                    <a:lnTo>
                      <a:pt x="515" y="163"/>
                    </a:lnTo>
                    <a:lnTo>
                      <a:pt x="529" y="169"/>
                    </a:lnTo>
                    <a:lnTo>
                      <a:pt x="541" y="174"/>
                    </a:lnTo>
                    <a:lnTo>
                      <a:pt x="554" y="179"/>
                    </a:lnTo>
                    <a:lnTo>
                      <a:pt x="565" y="185"/>
                    </a:lnTo>
                    <a:lnTo>
                      <a:pt x="578" y="192"/>
                    </a:lnTo>
                    <a:lnTo>
                      <a:pt x="589" y="199"/>
                    </a:lnTo>
                    <a:lnTo>
                      <a:pt x="600" y="207"/>
                    </a:lnTo>
                    <a:lnTo>
                      <a:pt x="610" y="215"/>
                    </a:lnTo>
                    <a:lnTo>
                      <a:pt x="620" y="224"/>
                    </a:lnTo>
                    <a:lnTo>
                      <a:pt x="631" y="234"/>
                    </a:lnTo>
                    <a:lnTo>
                      <a:pt x="640" y="243"/>
                    </a:lnTo>
                    <a:lnTo>
                      <a:pt x="649" y="253"/>
                    </a:lnTo>
                    <a:lnTo>
                      <a:pt x="657" y="264"/>
                    </a:lnTo>
                    <a:lnTo>
                      <a:pt x="665" y="275"/>
                    </a:lnTo>
                    <a:lnTo>
                      <a:pt x="672" y="287"/>
                    </a:lnTo>
                    <a:lnTo>
                      <a:pt x="680" y="298"/>
                    </a:lnTo>
                    <a:lnTo>
                      <a:pt x="686" y="310"/>
                    </a:lnTo>
                    <a:lnTo>
                      <a:pt x="691" y="323"/>
                    </a:lnTo>
                    <a:lnTo>
                      <a:pt x="696" y="336"/>
                    </a:lnTo>
                    <a:lnTo>
                      <a:pt x="701" y="348"/>
                    </a:lnTo>
                    <a:lnTo>
                      <a:pt x="704" y="361"/>
                    </a:lnTo>
                    <a:lnTo>
                      <a:pt x="707" y="376"/>
                    </a:lnTo>
                    <a:lnTo>
                      <a:pt x="710" y="389"/>
                    </a:lnTo>
                    <a:lnTo>
                      <a:pt x="712" y="403"/>
                    </a:lnTo>
                    <a:lnTo>
                      <a:pt x="713" y="417"/>
                    </a:lnTo>
                    <a:lnTo>
                      <a:pt x="713" y="432"/>
                    </a:lnTo>
                    <a:lnTo>
                      <a:pt x="713" y="432"/>
                    </a:lnTo>
                    <a:lnTo>
                      <a:pt x="713" y="446"/>
                    </a:lnTo>
                    <a:lnTo>
                      <a:pt x="712" y="460"/>
                    </a:lnTo>
                    <a:lnTo>
                      <a:pt x="710" y="475"/>
                    </a:lnTo>
                    <a:lnTo>
                      <a:pt x="707" y="489"/>
                    </a:lnTo>
                    <a:lnTo>
                      <a:pt x="704" y="502"/>
                    </a:lnTo>
                    <a:lnTo>
                      <a:pt x="701" y="515"/>
                    </a:lnTo>
                    <a:lnTo>
                      <a:pt x="696" y="529"/>
                    </a:lnTo>
                    <a:lnTo>
                      <a:pt x="691" y="541"/>
                    </a:lnTo>
                    <a:lnTo>
                      <a:pt x="686" y="553"/>
                    </a:lnTo>
                    <a:lnTo>
                      <a:pt x="680" y="565"/>
                    </a:lnTo>
                    <a:lnTo>
                      <a:pt x="672" y="578"/>
                    </a:lnTo>
                    <a:lnTo>
                      <a:pt x="665" y="589"/>
                    </a:lnTo>
                    <a:lnTo>
                      <a:pt x="657" y="600"/>
                    </a:lnTo>
                    <a:lnTo>
                      <a:pt x="649" y="610"/>
                    </a:lnTo>
                    <a:lnTo>
                      <a:pt x="640" y="620"/>
                    </a:lnTo>
                    <a:lnTo>
                      <a:pt x="631" y="631"/>
                    </a:lnTo>
                    <a:lnTo>
                      <a:pt x="620" y="640"/>
                    </a:lnTo>
                    <a:lnTo>
                      <a:pt x="610" y="649"/>
                    </a:lnTo>
                    <a:lnTo>
                      <a:pt x="600" y="657"/>
                    </a:lnTo>
                    <a:lnTo>
                      <a:pt x="589" y="664"/>
                    </a:lnTo>
                    <a:lnTo>
                      <a:pt x="578" y="672"/>
                    </a:lnTo>
                    <a:lnTo>
                      <a:pt x="565" y="679"/>
                    </a:lnTo>
                    <a:lnTo>
                      <a:pt x="554" y="685"/>
                    </a:lnTo>
                    <a:lnTo>
                      <a:pt x="541" y="691"/>
                    </a:lnTo>
                    <a:lnTo>
                      <a:pt x="529" y="696"/>
                    </a:lnTo>
                    <a:lnTo>
                      <a:pt x="515" y="700"/>
                    </a:lnTo>
                    <a:lnTo>
                      <a:pt x="502" y="704"/>
                    </a:lnTo>
                    <a:lnTo>
                      <a:pt x="489" y="707"/>
                    </a:lnTo>
                    <a:lnTo>
                      <a:pt x="475" y="709"/>
                    </a:lnTo>
                    <a:lnTo>
                      <a:pt x="460" y="711"/>
                    </a:lnTo>
                    <a:lnTo>
                      <a:pt x="446" y="712"/>
                    </a:lnTo>
                    <a:lnTo>
                      <a:pt x="432" y="713"/>
                    </a:lnTo>
                    <a:lnTo>
                      <a:pt x="432" y="713"/>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121" name="Freeform 246"/>
              <p:cNvSpPr>
                <a:spLocks/>
              </p:cNvSpPr>
              <p:nvPr/>
            </p:nvSpPr>
            <p:spPr bwMode="auto">
              <a:xfrm>
                <a:off x="2827882" y="2955100"/>
                <a:ext cx="107854" cy="287548"/>
              </a:xfrm>
              <a:custGeom>
                <a:avLst/>
                <a:gdLst>
                  <a:gd name="T0" fmla="*/ 529 w 529"/>
                  <a:gd name="T1" fmla="*/ 0 h 1446"/>
                  <a:gd name="T2" fmla="*/ 473 w 529"/>
                  <a:gd name="T3" fmla="*/ 21 h 1446"/>
                  <a:gd name="T4" fmla="*/ 418 w 529"/>
                  <a:gd name="T5" fmla="*/ 46 h 1446"/>
                  <a:gd name="T6" fmla="*/ 367 w 529"/>
                  <a:gd name="T7" fmla="*/ 75 h 1446"/>
                  <a:gd name="T8" fmla="*/ 317 w 529"/>
                  <a:gd name="T9" fmla="*/ 107 h 1446"/>
                  <a:gd name="T10" fmla="*/ 271 w 529"/>
                  <a:gd name="T11" fmla="*/ 144 h 1446"/>
                  <a:gd name="T12" fmla="*/ 227 w 529"/>
                  <a:gd name="T13" fmla="*/ 184 h 1446"/>
                  <a:gd name="T14" fmla="*/ 186 w 529"/>
                  <a:gd name="T15" fmla="*/ 227 h 1446"/>
                  <a:gd name="T16" fmla="*/ 150 w 529"/>
                  <a:gd name="T17" fmla="*/ 273 h 1446"/>
                  <a:gd name="T18" fmla="*/ 116 w 529"/>
                  <a:gd name="T19" fmla="*/ 321 h 1446"/>
                  <a:gd name="T20" fmla="*/ 86 w 529"/>
                  <a:gd name="T21" fmla="*/ 374 h 1446"/>
                  <a:gd name="T22" fmla="*/ 61 w 529"/>
                  <a:gd name="T23" fmla="*/ 427 h 1446"/>
                  <a:gd name="T24" fmla="*/ 40 w 529"/>
                  <a:gd name="T25" fmla="*/ 483 h 1446"/>
                  <a:gd name="T26" fmla="*/ 23 w 529"/>
                  <a:gd name="T27" fmla="*/ 541 h 1446"/>
                  <a:gd name="T28" fmla="*/ 10 w 529"/>
                  <a:gd name="T29" fmla="*/ 601 h 1446"/>
                  <a:gd name="T30" fmla="*/ 3 w 529"/>
                  <a:gd name="T31" fmla="*/ 662 h 1446"/>
                  <a:gd name="T32" fmla="*/ 0 w 529"/>
                  <a:gd name="T33" fmla="*/ 725 h 1446"/>
                  <a:gd name="T34" fmla="*/ 1 w 529"/>
                  <a:gd name="T35" fmla="*/ 757 h 1446"/>
                  <a:gd name="T36" fmla="*/ 6 w 529"/>
                  <a:gd name="T37" fmla="*/ 817 h 1446"/>
                  <a:gd name="T38" fmla="*/ 16 w 529"/>
                  <a:gd name="T39" fmla="*/ 877 h 1446"/>
                  <a:gd name="T40" fmla="*/ 30 w 529"/>
                  <a:gd name="T41" fmla="*/ 936 h 1446"/>
                  <a:gd name="T42" fmla="*/ 50 w 529"/>
                  <a:gd name="T43" fmla="*/ 992 h 1446"/>
                  <a:gd name="T44" fmla="*/ 73 w 529"/>
                  <a:gd name="T45" fmla="*/ 1046 h 1446"/>
                  <a:gd name="T46" fmla="*/ 101 w 529"/>
                  <a:gd name="T47" fmla="*/ 1098 h 1446"/>
                  <a:gd name="T48" fmla="*/ 132 w 529"/>
                  <a:gd name="T49" fmla="*/ 1148 h 1446"/>
                  <a:gd name="T50" fmla="*/ 167 w 529"/>
                  <a:gd name="T51" fmla="*/ 1195 h 1446"/>
                  <a:gd name="T52" fmla="*/ 206 w 529"/>
                  <a:gd name="T53" fmla="*/ 1239 h 1446"/>
                  <a:gd name="T54" fmla="*/ 248 w 529"/>
                  <a:gd name="T55" fmla="*/ 1280 h 1446"/>
                  <a:gd name="T56" fmla="*/ 291 w 529"/>
                  <a:gd name="T57" fmla="*/ 1318 h 1446"/>
                  <a:gd name="T58" fmla="*/ 338 w 529"/>
                  <a:gd name="T59" fmla="*/ 1353 h 1446"/>
                  <a:gd name="T60" fmla="*/ 388 w 529"/>
                  <a:gd name="T61" fmla="*/ 1384 h 1446"/>
                  <a:gd name="T62" fmla="*/ 440 w 529"/>
                  <a:gd name="T63" fmla="*/ 1411 h 1446"/>
                  <a:gd name="T64" fmla="*/ 494 w 529"/>
                  <a:gd name="T65" fmla="*/ 1435 h 1446"/>
                  <a:gd name="T66" fmla="*/ 522 w 529"/>
                  <a:gd name="T67" fmla="*/ 1446 h 1446"/>
                  <a:gd name="T68" fmla="*/ 460 w 529"/>
                  <a:gd name="T69" fmla="*/ 1377 h 1446"/>
                  <a:gd name="T70" fmla="*/ 404 w 529"/>
                  <a:gd name="T71" fmla="*/ 1303 h 1446"/>
                  <a:gd name="T72" fmla="*/ 354 w 529"/>
                  <a:gd name="T73" fmla="*/ 1220 h 1446"/>
                  <a:gd name="T74" fmla="*/ 311 w 529"/>
                  <a:gd name="T75" fmla="*/ 1132 h 1446"/>
                  <a:gd name="T76" fmla="*/ 284 w 529"/>
                  <a:gd name="T77" fmla="*/ 1062 h 1446"/>
                  <a:gd name="T78" fmla="*/ 269 w 529"/>
                  <a:gd name="T79" fmla="*/ 1014 h 1446"/>
                  <a:gd name="T80" fmla="*/ 256 w 529"/>
                  <a:gd name="T81" fmla="*/ 965 h 1446"/>
                  <a:gd name="T82" fmla="*/ 246 w 529"/>
                  <a:gd name="T83" fmla="*/ 914 h 1446"/>
                  <a:gd name="T84" fmla="*/ 237 w 529"/>
                  <a:gd name="T85" fmla="*/ 863 h 1446"/>
                  <a:gd name="T86" fmla="*/ 232 w 529"/>
                  <a:gd name="T87" fmla="*/ 811 h 1446"/>
                  <a:gd name="T88" fmla="*/ 229 w 529"/>
                  <a:gd name="T89" fmla="*/ 758 h 1446"/>
                  <a:gd name="T90" fmla="*/ 229 w 529"/>
                  <a:gd name="T91" fmla="*/ 731 h 1446"/>
                  <a:gd name="T92" fmla="*/ 230 w 529"/>
                  <a:gd name="T93" fmla="*/ 675 h 1446"/>
                  <a:gd name="T94" fmla="*/ 234 w 529"/>
                  <a:gd name="T95" fmla="*/ 621 h 1446"/>
                  <a:gd name="T96" fmla="*/ 241 w 529"/>
                  <a:gd name="T97" fmla="*/ 567 h 1446"/>
                  <a:gd name="T98" fmla="*/ 251 w 529"/>
                  <a:gd name="T99" fmla="*/ 515 h 1446"/>
                  <a:gd name="T100" fmla="*/ 262 w 529"/>
                  <a:gd name="T101" fmla="*/ 464 h 1446"/>
                  <a:gd name="T102" fmla="*/ 276 w 529"/>
                  <a:gd name="T103" fmla="*/ 414 h 1446"/>
                  <a:gd name="T104" fmla="*/ 292 w 529"/>
                  <a:gd name="T105" fmla="*/ 365 h 1446"/>
                  <a:gd name="T106" fmla="*/ 311 w 529"/>
                  <a:gd name="T107" fmla="*/ 317 h 1446"/>
                  <a:gd name="T108" fmla="*/ 331 w 529"/>
                  <a:gd name="T109" fmla="*/ 272 h 1446"/>
                  <a:gd name="T110" fmla="*/ 354 w 529"/>
                  <a:gd name="T111" fmla="*/ 228 h 1446"/>
                  <a:gd name="T112" fmla="*/ 379 w 529"/>
                  <a:gd name="T113" fmla="*/ 185 h 1446"/>
                  <a:gd name="T114" fmla="*/ 406 w 529"/>
                  <a:gd name="T115" fmla="*/ 144 h 1446"/>
                  <a:gd name="T116" fmla="*/ 434 w 529"/>
                  <a:gd name="T117" fmla="*/ 105 h 1446"/>
                  <a:gd name="T118" fmla="*/ 464 w 529"/>
                  <a:gd name="T119" fmla="*/ 69 h 1446"/>
                  <a:gd name="T120" fmla="*/ 495 w 529"/>
                  <a:gd name="T121" fmla="*/ 33 h 1446"/>
                  <a:gd name="T122" fmla="*/ 529 w 529"/>
                  <a:gd name="T123"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9" h="1446">
                    <a:moveTo>
                      <a:pt x="529" y="0"/>
                    </a:moveTo>
                    <a:lnTo>
                      <a:pt x="529" y="0"/>
                    </a:lnTo>
                    <a:lnTo>
                      <a:pt x="500" y="10"/>
                    </a:lnTo>
                    <a:lnTo>
                      <a:pt x="473" y="21"/>
                    </a:lnTo>
                    <a:lnTo>
                      <a:pt x="445" y="33"/>
                    </a:lnTo>
                    <a:lnTo>
                      <a:pt x="418" y="46"/>
                    </a:lnTo>
                    <a:lnTo>
                      <a:pt x="392" y="59"/>
                    </a:lnTo>
                    <a:lnTo>
                      <a:pt x="367" y="75"/>
                    </a:lnTo>
                    <a:lnTo>
                      <a:pt x="341" y="91"/>
                    </a:lnTo>
                    <a:lnTo>
                      <a:pt x="317" y="107"/>
                    </a:lnTo>
                    <a:lnTo>
                      <a:pt x="293" y="126"/>
                    </a:lnTo>
                    <a:lnTo>
                      <a:pt x="271" y="144"/>
                    </a:lnTo>
                    <a:lnTo>
                      <a:pt x="249" y="163"/>
                    </a:lnTo>
                    <a:lnTo>
                      <a:pt x="227" y="184"/>
                    </a:lnTo>
                    <a:lnTo>
                      <a:pt x="207" y="205"/>
                    </a:lnTo>
                    <a:lnTo>
                      <a:pt x="186" y="227"/>
                    </a:lnTo>
                    <a:lnTo>
                      <a:pt x="168" y="249"/>
                    </a:lnTo>
                    <a:lnTo>
                      <a:pt x="150" y="273"/>
                    </a:lnTo>
                    <a:lnTo>
                      <a:pt x="132" y="297"/>
                    </a:lnTo>
                    <a:lnTo>
                      <a:pt x="116" y="321"/>
                    </a:lnTo>
                    <a:lnTo>
                      <a:pt x="101" y="347"/>
                    </a:lnTo>
                    <a:lnTo>
                      <a:pt x="86" y="374"/>
                    </a:lnTo>
                    <a:lnTo>
                      <a:pt x="73" y="400"/>
                    </a:lnTo>
                    <a:lnTo>
                      <a:pt x="61" y="427"/>
                    </a:lnTo>
                    <a:lnTo>
                      <a:pt x="50" y="455"/>
                    </a:lnTo>
                    <a:lnTo>
                      <a:pt x="40" y="483"/>
                    </a:lnTo>
                    <a:lnTo>
                      <a:pt x="30" y="512"/>
                    </a:lnTo>
                    <a:lnTo>
                      <a:pt x="23" y="541"/>
                    </a:lnTo>
                    <a:lnTo>
                      <a:pt x="16" y="571"/>
                    </a:lnTo>
                    <a:lnTo>
                      <a:pt x="10" y="601"/>
                    </a:lnTo>
                    <a:lnTo>
                      <a:pt x="6" y="632"/>
                    </a:lnTo>
                    <a:lnTo>
                      <a:pt x="3" y="662"/>
                    </a:lnTo>
                    <a:lnTo>
                      <a:pt x="1" y="694"/>
                    </a:lnTo>
                    <a:lnTo>
                      <a:pt x="0" y="725"/>
                    </a:lnTo>
                    <a:lnTo>
                      <a:pt x="0" y="725"/>
                    </a:lnTo>
                    <a:lnTo>
                      <a:pt x="1" y="757"/>
                    </a:lnTo>
                    <a:lnTo>
                      <a:pt x="3" y="788"/>
                    </a:lnTo>
                    <a:lnTo>
                      <a:pt x="6" y="817"/>
                    </a:lnTo>
                    <a:lnTo>
                      <a:pt x="10" y="848"/>
                    </a:lnTo>
                    <a:lnTo>
                      <a:pt x="16" y="877"/>
                    </a:lnTo>
                    <a:lnTo>
                      <a:pt x="23" y="907"/>
                    </a:lnTo>
                    <a:lnTo>
                      <a:pt x="30" y="936"/>
                    </a:lnTo>
                    <a:lnTo>
                      <a:pt x="40" y="964"/>
                    </a:lnTo>
                    <a:lnTo>
                      <a:pt x="50" y="992"/>
                    </a:lnTo>
                    <a:lnTo>
                      <a:pt x="61" y="1019"/>
                    </a:lnTo>
                    <a:lnTo>
                      <a:pt x="73" y="1046"/>
                    </a:lnTo>
                    <a:lnTo>
                      <a:pt x="86" y="1072"/>
                    </a:lnTo>
                    <a:lnTo>
                      <a:pt x="101" y="1098"/>
                    </a:lnTo>
                    <a:lnTo>
                      <a:pt x="116" y="1123"/>
                    </a:lnTo>
                    <a:lnTo>
                      <a:pt x="132" y="1148"/>
                    </a:lnTo>
                    <a:lnTo>
                      <a:pt x="150" y="1171"/>
                    </a:lnTo>
                    <a:lnTo>
                      <a:pt x="167" y="1195"/>
                    </a:lnTo>
                    <a:lnTo>
                      <a:pt x="186" y="1217"/>
                    </a:lnTo>
                    <a:lnTo>
                      <a:pt x="206" y="1239"/>
                    </a:lnTo>
                    <a:lnTo>
                      <a:pt x="226" y="1260"/>
                    </a:lnTo>
                    <a:lnTo>
                      <a:pt x="248" y="1280"/>
                    </a:lnTo>
                    <a:lnTo>
                      <a:pt x="269" y="1300"/>
                    </a:lnTo>
                    <a:lnTo>
                      <a:pt x="291" y="1318"/>
                    </a:lnTo>
                    <a:lnTo>
                      <a:pt x="315" y="1335"/>
                    </a:lnTo>
                    <a:lnTo>
                      <a:pt x="338" y="1353"/>
                    </a:lnTo>
                    <a:lnTo>
                      <a:pt x="363" y="1369"/>
                    </a:lnTo>
                    <a:lnTo>
                      <a:pt x="388" y="1384"/>
                    </a:lnTo>
                    <a:lnTo>
                      <a:pt x="414" y="1398"/>
                    </a:lnTo>
                    <a:lnTo>
                      <a:pt x="440" y="1411"/>
                    </a:lnTo>
                    <a:lnTo>
                      <a:pt x="467" y="1423"/>
                    </a:lnTo>
                    <a:lnTo>
                      <a:pt x="494" y="1435"/>
                    </a:lnTo>
                    <a:lnTo>
                      <a:pt x="522" y="1446"/>
                    </a:lnTo>
                    <a:lnTo>
                      <a:pt x="522" y="1446"/>
                    </a:lnTo>
                    <a:lnTo>
                      <a:pt x="490" y="1412"/>
                    </a:lnTo>
                    <a:lnTo>
                      <a:pt x="460" y="1377"/>
                    </a:lnTo>
                    <a:lnTo>
                      <a:pt x="431" y="1341"/>
                    </a:lnTo>
                    <a:lnTo>
                      <a:pt x="404" y="1303"/>
                    </a:lnTo>
                    <a:lnTo>
                      <a:pt x="377" y="1262"/>
                    </a:lnTo>
                    <a:lnTo>
                      <a:pt x="354" y="1220"/>
                    </a:lnTo>
                    <a:lnTo>
                      <a:pt x="331" y="1177"/>
                    </a:lnTo>
                    <a:lnTo>
                      <a:pt x="311" y="1132"/>
                    </a:lnTo>
                    <a:lnTo>
                      <a:pt x="292" y="1086"/>
                    </a:lnTo>
                    <a:lnTo>
                      <a:pt x="284" y="1062"/>
                    </a:lnTo>
                    <a:lnTo>
                      <a:pt x="276" y="1039"/>
                    </a:lnTo>
                    <a:lnTo>
                      <a:pt x="269" y="1014"/>
                    </a:lnTo>
                    <a:lnTo>
                      <a:pt x="262" y="990"/>
                    </a:lnTo>
                    <a:lnTo>
                      <a:pt x="256" y="965"/>
                    </a:lnTo>
                    <a:lnTo>
                      <a:pt x="251" y="940"/>
                    </a:lnTo>
                    <a:lnTo>
                      <a:pt x="246" y="914"/>
                    </a:lnTo>
                    <a:lnTo>
                      <a:pt x="241" y="889"/>
                    </a:lnTo>
                    <a:lnTo>
                      <a:pt x="237" y="863"/>
                    </a:lnTo>
                    <a:lnTo>
                      <a:pt x="234" y="837"/>
                    </a:lnTo>
                    <a:lnTo>
                      <a:pt x="232" y="811"/>
                    </a:lnTo>
                    <a:lnTo>
                      <a:pt x="230" y="785"/>
                    </a:lnTo>
                    <a:lnTo>
                      <a:pt x="229" y="758"/>
                    </a:lnTo>
                    <a:lnTo>
                      <a:pt x="229" y="731"/>
                    </a:lnTo>
                    <a:lnTo>
                      <a:pt x="229" y="731"/>
                    </a:lnTo>
                    <a:lnTo>
                      <a:pt x="229" y="703"/>
                    </a:lnTo>
                    <a:lnTo>
                      <a:pt x="230" y="675"/>
                    </a:lnTo>
                    <a:lnTo>
                      <a:pt x="232" y="648"/>
                    </a:lnTo>
                    <a:lnTo>
                      <a:pt x="234" y="621"/>
                    </a:lnTo>
                    <a:lnTo>
                      <a:pt x="237" y="595"/>
                    </a:lnTo>
                    <a:lnTo>
                      <a:pt x="241" y="567"/>
                    </a:lnTo>
                    <a:lnTo>
                      <a:pt x="246" y="542"/>
                    </a:lnTo>
                    <a:lnTo>
                      <a:pt x="251" y="515"/>
                    </a:lnTo>
                    <a:lnTo>
                      <a:pt x="256" y="490"/>
                    </a:lnTo>
                    <a:lnTo>
                      <a:pt x="262" y="464"/>
                    </a:lnTo>
                    <a:lnTo>
                      <a:pt x="269" y="439"/>
                    </a:lnTo>
                    <a:lnTo>
                      <a:pt x="276" y="414"/>
                    </a:lnTo>
                    <a:lnTo>
                      <a:pt x="284" y="390"/>
                    </a:lnTo>
                    <a:lnTo>
                      <a:pt x="292" y="365"/>
                    </a:lnTo>
                    <a:lnTo>
                      <a:pt x="302" y="341"/>
                    </a:lnTo>
                    <a:lnTo>
                      <a:pt x="311" y="317"/>
                    </a:lnTo>
                    <a:lnTo>
                      <a:pt x="321" y="295"/>
                    </a:lnTo>
                    <a:lnTo>
                      <a:pt x="331" y="272"/>
                    </a:lnTo>
                    <a:lnTo>
                      <a:pt x="342" y="250"/>
                    </a:lnTo>
                    <a:lnTo>
                      <a:pt x="354" y="228"/>
                    </a:lnTo>
                    <a:lnTo>
                      <a:pt x="366" y="206"/>
                    </a:lnTo>
                    <a:lnTo>
                      <a:pt x="379" y="185"/>
                    </a:lnTo>
                    <a:lnTo>
                      <a:pt x="391" y="164"/>
                    </a:lnTo>
                    <a:lnTo>
                      <a:pt x="406" y="144"/>
                    </a:lnTo>
                    <a:lnTo>
                      <a:pt x="419" y="125"/>
                    </a:lnTo>
                    <a:lnTo>
                      <a:pt x="434" y="105"/>
                    </a:lnTo>
                    <a:lnTo>
                      <a:pt x="448" y="87"/>
                    </a:lnTo>
                    <a:lnTo>
                      <a:pt x="464" y="69"/>
                    </a:lnTo>
                    <a:lnTo>
                      <a:pt x="479" y="50"/>
                    </a:lnTo>
                    <a:lnTo>
                      <a:pt x="495" y="33"/>
                    </a:lnTo>
                    <a:lnTo>
                      <a:pt x="512" y="17"/>
                    </a:lnTo>
                    <a:lnTo>
                      <a:pt x="529" y="0"/>
                    </a:lnTo>
                    <a:lnTo>
                      <a:pt x="529" y="0"/>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grpSp>
        <p:sp>
          <p:nvSpPr>
            <p:cNvPr id="117" name="TextBox 84"/>
            <p:cNvSpPr txBox="1"/>
            <p:nvPr/>
          </p:nvSpPr>
          <p:spPr>
            <a:xfrm>
              <a:off x="7813679" y="370520"/>
              <a:ext cx="865943" cy="430887"/>
            </a:xfrm>
            <a:prstGeom prst="rect">
              <a:avLst/>
            </a:prstGeom>
            <a:noFill/>
          </p:spPr>
          <p:txBody>
            <a:bodyPr wrap="none" rtlCol="0">
              <a:spAutoFit/>
            </a:bodyPr>
            <a:lstStyle/>
            <a:p>
              <a:pPr algn="ctr"/>
              <a:r>
                <a:rPr lang="en-US" altLang="ja-JP" sz="1100" b="1" dirty="0" smtClean="0">
                  <a:latin typeface="MS PGothic" charset="-128"/>
                  <a:ea typeface="MS PGothic" charset="-128"/>
                  <a:cs typeface="MS PGothic" charset="-128"/>
                </a:rPr>
                <a:t>Threat Grid</a:t>
              </a:r>
            </a:p>
            <a:p>
              <a:pPr algn="ctr"/>
              <a:r>
                <a:rPr lang="en-US" altLang="ja-JP" sz="1100" b="1" dirty="0" smtClean="0">
                  <a:latin typeface="MS PGothic" charset="-128"/>
                  <a:ea typeface="MS PGothic" charset="-128"/>
                  <a:cs typeface="MS PGothic" charset="-128"/>
                </a:rPr>
                <a:t> </a:t>
              </a:r>
            </a:p>
          </p:txBody>
        </p:sp>
        <p:sp>
          <p:nvSpPr>
            <p:cNvPr id="118" name="テキスト ボックス 387"/>
            <p:cNvSpPr txBox="1"/>
            <p:nvPr/>
          </p:nvSpPr>
          <p:spPr>
            <a:xfrm>
              <a:off x="7696161" y="508295"/>
              <a:ext cx="1158464" cy="369328"/>
            </a:xfrm>
            <a:prstGeom prst="rect">
              <a:avLst/>
            </a:prstGeom>
            <a:noFill/>
          </p:spPr>
          <p:txBody>
            <a:bodyPr wrap="square" lIns="91436" tIns="45718" rIns="91436" bIns="45718" rtlCol="0">
              <a:spAutoFit/>
            </a:bodyPr>
            <a:lstStyle/>
            <a:p>
              <a:pPr algn="ctr"/>
              <a:r>
                <a:rPr kumimoji="1" lang="ja-JP" altLang="en-US" sz="900" dirty="0" smtClean="0">
                  <a:solidFill>
                    <a:schemeClr val="accent4">
                      <a:lumMod val="75000"/>
                    </a:schemeClr>
                  </a:solidFill>
                  <a:latin typeface="MS PGothic" charset="-128"/>
                  <a:ea typeface="MS PGothic" charset="-128"/>
                  <a:cs typeface="MS PGothic" charset="-128"/>
                </a:rPr>
                <a:t>サンドボックス</a:t>
              </a:r>
              <a:endParaRPr kumimoji="1" lang="en-US" altLang="ja-JP" sz="900" dirty="0" smtClean="0">
                <a:solidFill>
                  <a:schemeClr val="accent4">
                    <a:lumMod val="75000"/>
                  </a:schemeClr>
                </a:solidFill>
                <a:latin typeface="MS PGothic" charset="-128"/>
                <a:ea typeface="MS PGothic" charset="-128"/>
                <a:cs typeface="MS PGothic" charset="-128"/>
              </a:endParaRPr>
            </a:p>
            <a:p>
              <a:pPr algn="ctr"/>
              <a:r>
                <a:rPr kumimoji="1" lang="en-US" altLang="ja-JP" sz="900" dirty="0" smtClean="0">
                  <a:solidFill>
                    <a:schemeClr val="accent4">
                      <a:lumMod val="75000"/>
                    </a:schemeClr>
                  </a:solidFill>
                  <a:latin typeface="MS PGothic" charset="-128"/>
                  <a:ea typeface="MS PGothic" charset="-128"/>
                  <a:cs typeface="MS PGothic" charset="-128"/>
                </a:rPr>
                <a:t>&amp; </a:t>
              </a:r>
              <a:r>
                <a:rPr kumimoji="1" lang="ja-JP" altLang="en-US" sz="900" dirty="0" smtClean="0">
                  <a:solidFill>
                    <a:schemeClr val="accent4">
                      <a:lumMod val="75000"/>
                    </a:schemeClr>
                  </a:solidFill>
                  <a:latin typeface="MS PGothic" charset="-128"/>
                  <a:ea typeface="MS PGothic" charset="-128"/>
                  <a:cs typeface="MS PGothic" charset="-128"/>
                </a:rPr>
                <a:t>インテリジェンス</a:t>
              </a:r>
              <a:endParaRPr kumimoji="1" lang="en-US" altLang="ja-JP" sz="900" dirty="0">
                <a:solidFill>
                  <a:schemeClr val="accent4">
                    <a:lumMod val="75000"/>
                  </a:schemeClr>
                </a:solidFill>
                <a:latin typeface="MS PGothic" charset="-128"/>
                <a:ea typeface="MS PGothic" charset="-128"/>
                <a:cs typeface="MS PGothic" charset="-128"/>
              </a:endParaRPr>
            </a:p>
          </p:txBody>
        </p:sp>
      </p:grpSp>
      <p:sp>
        <p:nvSpPr>
          <p:cNvPr id="113" name="テキスト ボックス 112"/>
          <p:cNvSpPr txBox="1"/>
          <p:nvPr/>
        </p:nvSpPr>
        <p:spPr>
          <a:xfrm>
            <a:off x="4990143" y="3218503"/>
            <a:ext cx="4240303" cy="261610"/>
          </a:xfrm>
          <a:prstGeom prst="rect">
            <a:avLst/>
          </a:prstGeom>
          <a:noFill/>
        </p:spPr>
        <p:txBody>
          <a:bodyPr wrap="square" rtlCol="0">
            <a:spAutoFit/>
          </a:bodyPr>
          <a:lstStyle/>
          <a:p>
            <a:pPr algn="ctr"/>
            <a:r>
              <a:rPr kumimoji="1" lang="en-US" altLang="ja-JP" sz="1100" dirty="0" smtClean="0">
                <a:latin typeface="MS PGothic" charset="-128"/>
                <a:ea typeface="MS PGothic" charset="-128"/>
                <a:cs typeface="MS PGothic" charset="-128"/>
              </a:rPr>
              <a:t>※AMP Cloud</a:t>
            </a:r>
            <a:r>
              <a:rPr kumimoji="1" lang="ja-JP" altLang="en-US" sz="1100" dirty="0" smtClean="0">
                <a:latin typeface="MS PGothic" charset="-128"/>
                <a:ea typeface="MS PGothic" charset="-128"/>
                <a:cs typeface="MS PGothic" charset="-128"/>
              </a:rPr>
              <a:t>にエージェントが接続されていることが前提となります。</a:t>
            </a:r>
            <a:endParaRPr kumimoji="1" lang="ja-JP" altLang="en-US" sz="1100" dirty="0">
              <a:latin typeface="MS PGothic" charset="-128"/>
              <a:ea typeface="MS PGothic" charset="-128"/>
              <a:cs typeface="MS PGothic" charset="-128"/>
            </a:endParaRPr>
          </a:p>
        </p:txBody>
      </p:sp>
      <p:sp>
        <p:nvSpPr>
          <p:cNvPr id="122" name="タイトル 2"/>
          <p:cNvSpPr txBox="1">
            <a:spLocks/>
          </p:cNvSpPr>
          <p:nvPr/>
        </p:nvSpPr>
        <p:spPr bwMode="auto">
          <a:xfrm>
            <a:off x="449578" y="16383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z="2800" dirty="0" smtClean="0">
                <a:latin typeface="MS PGothic" charset="-128"/>
                <a:ea typeface="MS PGothic" charset="-128"/>
                <a:cs typeface="MS PGothic" charset="-128"/>
              </a:rPr>
              <a:t>Cisco AMP</a:t>
            </a:r>
            <a:r>
              <a:rPr lang="ja-JP" altLang="en-US" sz="2800" dirty="0" smtClean="0">
                <a:latin typeface="MS PGothic" charset="-128"/>
                <a:ea typeface="MS PGothic" charset="-128"/>
                <a:cs typeface="MS PGothic" charset="-128"/>
              </a:rPr>
              <a:t>の仕組み</a:t>
            </a:r>
            <a:endParaRPr kumimoji="1" lang="ja-JP" altLang="en-US" sz="2800" dirty="0">
              <a:latin typeface="MS PGothic" charset="-128"/>
              <a:ea typeface="MS PGothic" charset="-128"/>
              <a:cs typeface="MS PGothic" charset="-128"/>
            </a:endParaRPr>
          </a:p>
        </p:txBody>
      </p:sp>
    </p:spTree>
    <p:extLst>
      <p:ext uri="{BB962C8B-B14F-4D97-AF65-F5344CB8AC3E}">
        <p14:creationId xmlns:p14="http://schemas.microsoft.com/office/powerpoint/2010/main" val="83746459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solidFill>
                  <a:schemeClr val="accent1"/>
                </a:solidFill>
                <a:latin typeface="MS PGothic" charset="-128"/>
                <a:ea typeface="MS PGothic" charset="-128"/>
                <a:cs typeface="MS PGothic" charset="-128"/>
              </a:rPr>
              <a:t>シスコ</a:t>
            </a:r>
            <a:r>
              <a:rPr lang="ja-JP" altLang="en-US" dirty="0">
                <a:solidFill>
                  <a:schemeClr val="accent1"/>
                </a:solidFill>
                <a:latin typeface="MS PGothic" charset="-128"/>
                <a:ea typeface="MS PGothic" charset="-128"/>
                <a:cs typeface="MS PGothic" charset="-128"/>
              </a:rPr>
              <a:t> </a:t>
            </a:r>
            <a:r>
              <a:rPr lang="ja-JP" altLang="en-US" dirty="0" smtClean="0">
                <a:solidFill>
                  <a:schemeClr val="accent1"/>
                </a:solidFill>
                <a:latin typeface="MS PGothic" charset="-128"/>
                <a:ea typeface="MS PGothic" charset="-128"/>
                <a:cs typeface="MS PGothic" charset="-128"/>
              </a:rPr>
              <a:t>セキュリティ</a:t>
            </a:r>
            <a:r>
              <a:rPr lang="en-US" dirty="0" smtClean="0">
                <a:solidFill>
                  <a:schemeClr val="accent1"/>
                </a:solidFill>
                <a:latin typeface="MS PGothic" charset="-128"/>
                <a:ea typeface="MS PGothic" charset="-128"/>
                <a:cs typeface="MS PGothic" charset="-128"/>
              </a:rPr>
              <a:t>年次レポート</a:t>
            </a:r>
            <a:endParaRPr lang="en-US" dirty="0">
              <a:solidFill>
                <a:schemeClr val="accent1"/>
              </a:solidFill>
              <a:latin typeface="MS PGothic" charset="-128"/>
              <a:ea typeface="MS PGothic" charset="-128"/>
              <a:cs typeface="MS PGothic" charset="-128"/>
            </a:endParaRPr>
          </a:p>
        </p:txBody>
      </p:sp>
      <p:pic>
        <p:nvPicPr>
          <p:cNvPr id="4" name="Picture 3" descr="20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194" y="3274150"/>
            <a:ext cx="1694775" cy="1309091"/>
          </a:xfrm>
          <a:prstGeom prst="rect">
            <a:avLst/>
          </a:prstGeom>
          <a:ln w="28575">
            <a:solidFill>
              <a:schemeClr val="bg1"/>
            </a:solidFill>
          </a:ln>
        </p:spPr>
      </p:pic>
      <p:pic>
        <p:nvPicPr>
          <p:cNvPr id="5" name="Picture 4" descr="201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6182" y="3090067"/>
            <a:ext cx="1691837" cy="1309091"/>
          </a:xfrm>
          <a:prstGeom prst="rect">
            <a:avLst/>
          </a:prstGeom>
          <a:ln w="28575">
            <a:solidFill>
              <a:schemeClr val="bg1"/>
            </a:solidFill>
          </a:ln>
        </p:spPr>
      </p:pic>
      <p:pic>
        <p:nvPicPr>
          <p:cNvPr id="6" name="Picture 5" descr="2011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27846" y="2877406"/>
            <a:ext cx="1267837" cy="1636364"/>
          </a:xfrm>
          <a:prstGeom prst="rect">
            <a:avLst/>
          </a:prstGeom>
          <a:ln w="28575">
            <a:solidFill>
              <a:schemeClr val="bg1"/>
            </a:solidFill>
          </a:ln>
        </p:spPr>
      </p:pic>
      <p:pic>
        <p:nvPicPr>
          <p:cNvPr id="7" name="Picture 6" descr="201104.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34773" y="2730295"/>
            <a:ext cx="1160541" cy="1636364"/>
          </a:xfrm>
          <a:prstGeom prst="rect">
            <a:avLst/>
          </a:prstGeom>
          <a:ln w="28575">
            <a:solidFill>
              <a:schemeClr val="bg1"/>
            </a:solidFill>
          </a:ln>
        </p:spPr>
      </p:pic>
      <p:pic>
        <p:nvPicPr>
          <p:cNvPr id="8" name="Picture 7" descr="2013.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20447" y="2493382"/>
            <a:ext cx="1231323" cy="1636364"/>
          </a:xfrm>
          <a:prstGeom prst="rect">
            <a:avLst/>
          </a:prstGeom>
          <a:ln w="28575">
            <a:solidFill>
              <a:schemeClr val="bg1"/>
            </a:solidFill>
          </a:ln>
        </p:spPr>
      </p:pic>
      <p:pic>
        <p:nvPicPr>
          <p:cNvPr id="10" name="Picture 9" descr="201401.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12818" y="2297287"/>
            <a:ext cx="1229598" cy="1636364"/>
          </a:xfrm>
          <a:prstGeom prst="rect">
            <a:avLst/>
          </a:prstGeom>
          <a:ln w="28575">
            <a:solidFill>
              <a:schemeClr val="bg1"/>
            </a:solidFill>
          </a:ln>
        </p:spPr>
      </p:pic>
      <p:pic>
        <p:nvPicPr>
          <p:cNvPr id="12" name="Picture 11" descr="2015.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77448" y="2060368"/>
            <a:ext cx="1263198" cy="1636364"/>
          </a:xfrm>
          <a:prstGeom prst="rect">
            <a:avLst/>
          </a:prstGeom>
          <a:ln w="28575">
            <a:solidFill>
              <a:schemeClr val="bg1"/>
            </a:solidFill>
          </a:ln>
        </p:spPr>
      </p:pic>
      <p:sp>
        <p:nvSpPr>
          <p:cNvPr id="2" name="Rectangle 1"/>
          <p:cNvSpPr/>
          <p:nvPr/>
        </p:nvSpPr>
        <p:spPr>
          <a:xfrm>
            <a:off x="442775" y="872184"/>
            <a:ext cx="5667997" cy="707886"/>
          </a:xfrm>
          <a:prstGeom prst="rect">
            <a:avLst/>
          </a:prstGeom>
        </p:spPr>
        <p:txBody>
          <a:bodyPr wrap="square">
            <a:spAutoFit/>
          </a:bodyPr>
          <a:lstStyle/>
          <a:p>
            <a:r>
              <a:rPr lang="en-US" sz="2000" u="sng" dirty="0">
                <a:solidFill>
                  <a:schemeClr val="accent1"/>
                </a:solidFill>
                <a:latin typeface="MS PGothic" charset="-128"/>
                <a:ea typeface="MS PGothic" charset="-128"/>
                <a:cs typeface="MS PGothic" charset="-128"/>
              </a:rPr>
              <a:t>https://</a:t>
            </a:r>
            <a:r>
              <a:rPr lang="en-US" sz="2000" u="sng" dirty="0" err="1">
                <a:solidFill>
                  <a:schemeClr val="accent1"/>
                </a:solidFill>
                <a:latin typeface="MS PGothic" charset="-128"/>
                <a:ea typeface="MS PGothic" charset="-128"/>
                <a:cs typeface="MS PGothic" charset="-128"/>
              </a:rPr>
              <a:t>www.cisco.com</a:t>
            </a:r>
            <a:r>
              <a:rPr lang="en-US" sz="2000" u="sng" dirty="0">
                <a:solidFill>
                  <a:schemeClr val="accent1"/>
                </a:solidFill>
                <a:latin typeface="MS PGothic" charset="-128"/>
                <a:ea typeface="MS PGothic" charset="-128"/>
                <a:cs typeface="MS PGothic" charset="-128"/>
              </a:rPr>
              <a:t>/c/</a:t>
            </a:r>
            <a:r>
              <a:rPr lang="en-US" sz="2000" u="sng" dirty="0" err="1">
                <a:solidFill>
                  <a:schemeClr val="accent1"/>
                </a:solidFill>
                <a:latin typeface="MS PGothic" charset="-128"/>
                <a:ea typeface="MS PGothic" charset="-128"/>
                <a:cs typeface="MS PGothic" charset="-128"/>
              </a:rPr>
              <a:t>en</a:t>
            </a:r>
            <a:r>
              <a:rPr lang="en-US" sz="2000" u="sng" dirty="0">
                <a:solidFill>
                  <a:schemeClr val="accent1"/>
                </a:solidFill>
                <a:latin typeface="MS PGothic" charset="-128"/>
                <a:ea typeface="MS PGothic" charset="-128"/>
                <a:cs typeface="MS PGothic" charset="-128"/>
              </a:rPr>
              <a:t>/us/products/security/security-</a:t>
            </a:r>
            <a:r>
              <a:rPr lang="en-US" sz="2000" u="sng" dirty="0" err="1">
                <a:solidFill>
                  <a:schemeClr val="accent1"/>
                </a:solidFill>
                <a:latin typeface="MS PGothic" charset="-128"/>
                <a:ea typeface="MS PGothic" charset="-128"/>
                <a:cs typeface="MS PGothic" charset="-128"/>
              </a:rPr>
              <a:t>reports.html</a:t>
            </a:r>
            <a:endParaRPr lang="en-US" sz="2000" dirty="0">
              <a:solidFill>
                <a:schemeClr val="accent1"/>
              </a:solidFill>
              <a:latin typeface="MS PGothic" charset="-128"/>
              <a:ea typeface="MS PGothic" charset="-128"/>
              <a:cs typeface="MS PGothic" charset="-128"/>
            </a:endParaRPr>
          </a:p>
        </p:txBody>
      </p:sp>
      <p:sp>
        <p:nvSpPr>
          <p:cNvPr id="17" name="右矢印 16"/>
          <p:cNvSpPr/>
          <p:nvPr/>
        </p:nvSpPr>
        <p:spPr>
          <a:xfrm rot="20894127">
            <a:off x="-300986" y="1714128"/>
            <a:ext cx="9295949" cy="485803"/>
          </a:xfrm>
          <a:prstGeom prst="rightArrow">
            <a:avLst>
              <a:gd name="adj1" fmla="val 100000"/>
              <a:gd name="adj2"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MS PGothic" charset="-128"/>
              <a:ea typeface="MS PGothic" charset="-128"/>
              <a:cs typeface="MS PGothic" charset="-128"/>
            </a:endParaRPr>
          </a:p>
        </p:txBody>
      </p:sp>
      <p:sp>
        <p:nvSpPr>
          <p:cNvPr id="25" name="円/楕円 24"/>
          <p:cNvSpPr/>
          <p:nvPr/>
        </p:nvSpPr>
        <p:spPr>
          <a:xfrm>
            <a:off x="375343" y="2449389"/>
            <a:ext cx="540088" cy="540088"/>
          </a:xfrm>
          <a:prstGeom prst="ellipse">
            <a:avLst/>
          </a:prstGeom>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en-US" altLang="ja-JP" sz="1600" dirty="0" smtClean="0">
                <a:solidFill>
                  <a:schemeClr val="accent1"/>
                </a:solidFill>
                <a:latin typeface="MS PGothic" charset="-128"/>
                <a:ea typeface="MS PGothic" charset="-128"/>
                <a:cs typeface="MS PGothic" charset="-128"/>
              </a:rPr>
              <a:t>2010</a:t>
            </a:r>
          </a:p>
        </p:txBody>
      </p:sp>
      <p:sp>
        <p:nvSpPr>
          <p:cNvPr id="26" name="円/楕円 25"/>
          <p:cNvSpPr/>
          <p:nvPr/>
        </p:nvSpPr>
        <p:spPr>
          <a:xfrm>
            <a:off x="1446228" y="2224785"/>
            <a:ext cx="540088" cy="540088"/>
          </a:xfrm>
          <a:prstGeom prst="ellipse">
            <a:avLst/>
          </a:prstGeom>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en-US" altLang="ja-JP" dirty="0" smtClean="0">
                <a:solidFill>
                  <a:schemeClr val="accent1"/>
                </a:solidFill>
                <a:latin typeface="MS PGothic" charset="-128"/>
                <a:ea typeface="MS PGothic" charset="-128"/>
                <a:cs typeface="MS PGothic" charset="-128"/>
              </a:rPr>
              <a:t>2011</a:t>
            </a:r>
            <a:endParaRPr kumimoji="1" lang="ja-JP" altLang="en-US" dirty="0" smtClean="0">
              <a:solidFill>
                <a:schemeClr val="accent1"/>
              </a:solidFill>
              <a:latin typeface="MS PGothic" charset="-128"/>
              <a:ea typeface="MS PGothic" charset="-128"/>
              <a:cs typeface="MS PGothic" charset="-128"/>
            </a:endParaRPr>
          </a:p>
        </p:txBody>
      </p:sp>
      <p:sp>
        <p:nvSpPr>
          <p:cNvPr id="27" name="円/楕円 26"/>
          <p:cNvSpPr/>
          <p:nvPr/>
        </p:nvSpPr>
        <p:spPr>
          <a:xfrm>
            <a:off x="2517113" y="2000181"/>
            <a:ext cx="540088" cy="540088"/>
          </a:xfrm>
          <a:prstGeom prst="ellipse">
            <a:avLst/>
          </a:prstGeom>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en-US" altLang="ja-JP" dirty="0" smtClean="0">
                <a:solidFill>
                  <a:schemeClr val="accent1"/>
                </a:solidFill>
                <a:latin typeface="MS PGothic" charset="-128"/>
                <a:ea typeface="MS PGothic" charset="-128"/>
                <a:cs typeface="MS PGothic" charset="-128"/>
              </a:rPr>
              <a:t>2012</a:t>
            </a:r>
            <a:endParaRPr kumimoji="1" lang="ja-JP" altLang="en-US" dirty="0" smtClean="0">
              <a:solidFill>
                <a:schemeClr val="accent1"/>
              </a:solidFill>
              <a:latin typeface="MS PGothic" charset="-128"/>
              <a:ea typeface="MS PGothic" charset="-128"/>
              <a:cs typeface="MS PGothic" charset="-128"/>
            </a:endParaRPr>
          </a:p>
        </p:txBody>
      </p:sp>
      <p:sp>
        <p:nvSpPr>
          <p:cNvPr id="28" name="円/楕円 27"/>
          <p:cNvSpPr/>
          <p:nvPr/>
        </p:nvSpPr>
        <p:spPr>
          <a:xfrm>
            <a:off x="3587998" y="1775577"/>
            <a:ext cx="540088" cy="540088"/>
          </a:xfrm>
          <a:prstGeom prst="ellipse">
            <a:avLst/>
          </a:prstGeom>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en-US" altLang="ja-JP" dirty="0" smtClean="0">
                <a:solidFill>
                  <a:schemeClr val="accent1"/>
                </a:solidFill>
                <a:latin typeface="MS PGothic" charset="-128"/>
                <a:ea typeface="MS PGothic" charset="-128"/>
                <a:cs typeface="MS PGothic" charset="-128"/>
              </a:rPr>
              <a:t>2013</a:t>
            </a:r>
            <a:endParaRPr kumimoji="1" lang="ja-JP" altLang="en-US" dirty="0" smtClean="0">
              <a:solidFill>
                <a:schemeClr val="accent1"/>
              </a:solidFill>
              <a:latin typeface="MS PGothic" charset="-128"/>
              <a:ea typeface="MS PGothic" charset="-128"/>
              <a:cs typeface="MS PGothic" charset="-128"/>
            </a:endParaRPr>
          </a:p>
        </p:txBody>
      </p:sp>
      <p:sp>
        <p:nvSpPr>
          <p:cNvPr id="29" name="円/楕円 28"/>
          <p:cNvSpPr/>
          <p:nvPr/>
        </p:nvSpPr>
        <p:spPr>
          <a:xfrm>
            <a:off x="4658883" y="1550970"/>
            <a:ext cx="540088" cy="540088"/>
          </a:xfrm>
          <a:prstGeom prst="ellipse">
            <a:avLst/>
          </a:prstGeom>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en-US" altLang="ja-JP" dirty="0" smtClean="0">
                <a:solidFill>
                  <a:schemeClr val="accent1"/>
                </a:solidFill>
                <a:latin typeface="MS PGothic" charset="-128"/>
                <a:ea typeface="MS PGothic" charset="-128"/>
                <a:cs typeface="MS PGothic" charset="-128"/>
              </a:rPr>
              <a:t>2014</a:t>
            </a:r>
            <a:endParaRPr kumimoji="1" lang="ja-JP" altLang="en-US" dirty="0" smtClean="0">
              <a:solidFill>
                <a:schemeClr val="accent1"/>
              </a:solidFill>
              <a:latin typeface="MS PGothic" charset="-128"/>
              <a:ea typeface="MS PGothic" charset="-128"/>
              <a:cs typeface="MS PGothic" charset="-128"/>
            </a:endParaRPr>
          </a:p>
        </p:txBody>
      </p:sp>
      <p:sp>
        <p:nvSpPr>
          <p:cNvPr id="30" name="円/楕円 29"/>
          <p:cNvSpPr/>
          <p:nvPr/>
        </p:nvSpPr>
        <p:spPr>
          <a:xfrm>
            <a:off x="5729766" y="1326366"/>
            <a:ext cx="540088" cy="540088"/>
          </a:xfrm>
          <a:prstGeom prst="ellipse">
            <a:avLst/>
          </a:prstGeom>
          <a:ln/>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en-US" altLang="ja-JP" dirty="0" smtClean="0">
                <a:solidFill>
                  <a:schemeClr val="accent1"/>
                </a:solidFill>
                <a:latin typeface="MS PGothic" charset="-128"/>
                <a:ea typeface="MS PGothic" charset="-128"/>
                <a:cs typeface="MS PGothic" charset="-128"/>
              </a:rPr>
              <a:t>2015</a:t>
            </a:r>
            <a:endParaRPr kumimoji="1" lang="ja-JP" altLang="en-US" dirty="0" smtClean="0">
              <a:solidFill>
                <a:schemeClr val="accent1"/>
              </a:solidFill>
              <a:latin typeface="MS PGothic" charset="-128"/>
              <a:ea typeface="MS PGothic" charset="-128"/>
              <a:cs typeface="MS PGothic" charset="-128"/>
            </a:endParaRPr>
          </a:p>
        </p:txBody>
      </p:sp>
      <p:sp>
        <p:nvSpPr>
          <p:cNvPr id="31" name="円/楕円 30"/>
          <p:cNvSpPr/>
          <p:nvPr/>
        </p:nvSpPr>
        <p:spPr>
          <a:xfrm>
            <a:off x="6797650" y="1105994"/>
            <a:ext cx="581036" cy="581036"/>
          </a:xfrm>
          <a:prstGeom prst="ellipse">
            <a:avLst/>
          </a:prstGeom>
          <a:ln/>
        </p:spPr>
        <p:style>
          <a:lnRef idx="2">
            <a:schemeClr val="accent5"/>
          </a:lnRef>
          <a:fillRef idx="1">
            <a:schemeClr val="lt1"/>
          </a:fillRef>
          <a:effectRef idx="0">
            <a:schemeClr val="accent5"/>
          </a:effectRef>
          <a:fontRef idx="minor">
            <a:schemeClr val="dk1"/>
          </a:fontRef>
        </p:style>
        <p:txBody>
          <a:bodyPr wrap="none" rtlCol="0" anchor="ctr"/>
          <a:lstStyle/>
          <a:p>
            <a:pPr algn="ctr"/>
            <a:r>
              <a:rPr kumimoji="1" lang="en-US" altLang="ja-JP" dirty="0" smtClean="0">
                <a:solidFill>
                  <a:schemeClr val="accent1"/>
                </a:solidFill>
                <a:latin typeface="MS PGothic" charset="-128"/>
                <a:ea typeface="MS PGothic" charset="-128"/>
                <a:cs typeface="MS PGothic" charset="-128"/>
              </a:rPr>
              <a:t>2016</a:t>
            </a:r>
            <a:endParaRPr kumimoji="1" lang="ja-JP" altLang="en-US" dirty="0" smtClean="0">
              <a:solidFill>
                <a:schemeClr val="accent1"/>
              </a:solidFill>
              <a:latin typeface="MS PGothic" charset="-128"/>
              <a:ea typeface="MS PGothic" charset="-128"/>
              <a:cs typeface="MS PGothic" charset="-128"/>
            </a:endParaRPr>
          </a:p>
        </p:txBody>
      </p:sp>
      <p:pic>
        <p:nvPicPr>
          <p:cNvPr id="9" name="Picture 8" descr="Screen Shot 2016-02-08 at 9.10.39 PM.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78577" y="1698605"/>
            <a:ext cx="1410176" cy="1823864"/>
          </a:xfrm>
          <a:prstGeom prst="rect">
            <a:avLst/>
          </a:prstGeom>
          <a:ln w="28575">
            <a:solidFill>
              <a:schemeClr val="bg1"/>
            </a:solidFill>
          </a:ln>
        </p:spPr>
      </p:pic>
      <p:pic>
        <p:nvPicPr>
          <p:cNvPr id="11" name="Picture 10"/>
          <p:cNvPicPr>
            <a:picLocks noChangeAspect="1"/>
          </p:cNvPicPr>
          <p:nvPr/>
        </p:nvPicPr>
        <p:blipFill>
          <a:blip r:embed="rId11"/>
          <a:stretch>
            <a:fillRect/>
          </a:stretch>
        </p:blipFill>
        <p:spPr>
          <a:xfrm>
            <a:off x="6751248" y="1585111"/>
            <a:ext cx="2318592" cy="2992940"/>
          </a:xfrm>
          <a:prstGeom prst="rect">
            <a:avLst/>
          </a:prstGeom>
          <a:ln w="38100" cmpd="sng">
            <a:solidFill>
              <a:schemeClr val="bg1"/>
            </a:solidFill>
          </a:ln>
        </p:spPr>
      </p:pic>
      <p:sp>
        <p:nvSpPr>
          <p:cNvPr id="23" name="円/楕円 22"/>
          <p:cNvSpPr/>
          <p:nvPr/>
        </p:nvSpPr>
        <p:spPr>
          <a:xfrm>
            <a:off x="7812983" y="784650"/>
            <a:ext cx="718740" cy="718740"/>
          </a:xfrm>
          <a:prstGeom prst="ellipse">
            <a:avLst/>
          </a:prstGeom>
          <a:ln/>
        </p:spPr>
        <p:style>
          <a:lnRef idx="2">
            <a:schemeClr val="accent5"/>
          </a:lnRef>
          <a:fillRef idx="1">
            <a:schemeClr val="lt1"/>
          </a:fillRef>
          <a:effectRef idx="0">
            <a:schemeClr val="accent5"/>
          </a:effectRef>
          <a:fontRef idx="minor">
            <a:schemeClr val="dk1"/>
          </a:fontRef>
        </p:style>
        <p:txBody>
          <a:bodyPr wrap="none" rtlCol="0" anchor="ctr"/>
          <a:lstStyle/>
          <a:p>
            <a:pPr algn="ctr"/>
            <a:r>
              <a:rPr kumimoji="1" lang="en-US" altLang="ja-JP" dirty="0" smtClean="0">
                <a:solidFill>
                  <a:schemeClr val="accent1"/>
                </a:solidFill>
                <a:latin typeface="MS PGothic" charset="-128"/>
                <a:ea typeface="MS PGothic" charset="-128"/>
                <a:cs typeface="MS PGothic" charset="-128"/>
              </a:rPr>
              <a:t>2017</a:t>
            </a:r>
            <a:endParaRPr kumimoji="1" lang="ja-JP" altLang="en-US" dirty="0" smtClean="0">
              <a:solidFill>
                <a:schemeClr val="accent1"/>
              </a:solidFill>
              <a:latin typeface="MS PGothic" charset="-128"/>
              <a:ea typeface="MS PGothic" charset="-128"/>
              <a:cs typeface="MS PGothic" charset="-128"/>
            </a:endParaRPr>
          </a:p>
        </p:txBody>
      </p:sp>
    </p:spTree>
    <p:extLst>
      <p:ext uri="{BB962C8B-B14F-4D97-AF65-F5344CB8AC3E}">
        <p14:creationId xmlns:p14="http://schemas.microsoft.com/office/powerpoint/2010/main" val="1781427276"/>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5822901" y="3875011"/>
            <a:ext cx="1189515" cy="630314"/>
            <a:chOff x="-35307" y="1016350"/>
            <a:chExt cx="5651500" cy="3475673"/>
          </a:xfrm>
        </p:grpSpPr>
        <p:pic>
          <p:nvPicPr>
            <p:cNvPr id="20" name="Picture 2" descr="\\psf\Host\Volumes\EP File Share\The Spur Group\C14675 - Cisco Security Refresh-Cisco Security Refresh\T4325\Artwork\macboog-retina-bi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07" y="1016350"/>
              <a:ext cx="5651500" cy="3475673"/>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120627" y="1466495"/>
              <a:ext cx="3477208" cy="21167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grpSp>
      <p:sp>
        <p:nvSpPr>
          <p:cNvPr id="3" name="タイトル 2"/>
          <p:cNvSpPr>
            <a:spLocks noGrp="1"/>
          </p:cNvSpPr>
          <p:nvPr>
            <p:ph type="ctrTitle"/>
          </p:nvPr>
        </p:nvSpPr>
        <p:spPr>
          <a:xfrm>
            <a:off x="243874" y="168814"/>
            <a:ext cx="6528757" cy="503129"/>
          </a:xfrm>
        </p:spPr>
        <p:txBody>
          <a:bodyPr/>
          <a:lstStyle/>
          <a:p>
            <a:r>
              <a:rPr kumimoji="1" lang="ja-JP" altLang="en-US" sz="2800" dirty="0" smtClean="0">
                <a:latin typeface="MS PGothic" charset="-128"/>
                <a:ea typeface="MS PGothic" charset="-128"/>
                <a:cs typeface="MS PGothic" charset="-128"/>
              </a:rPr>
              <a:t>従来型のマルウェア検知方法との違い</a:t>
            </a:r>
            <a:endParaRPr kumimoji="1" lang="ja-JP" altLang="en-US" sz="2800" dirty="0">
              <a:latin typeface="MS PGothic" charset="-128"/>
              <a:ea typeface="MS PGothic" charset="-128"/>
              <a:cs typeface="MS PGothic" charset="-128"/>
            </a:endParaRPr>
          </a:p>
        </p:txBody>
      </p:sp>
      <p:sp>
        <p:nvSpPr>
          <p:cNvPr id="61" name="雲 60"/>
          <p:cNvSpPr/>
          <p:nvPr/>
        </p:nvSpPr>
        <p:spPr>
          <a:xfrm>
            <a:off x="5339092" y="1291868"/>
            <a:ext cx="3098800" cy="1121861"/>
          </a:xfrm>
          <a:prstGeom prst="cloud">
            <a:avLst/>
          </a:prstGeom>
          <a:solidFill>
            <a:schemeClr val="accent6"/>
          </a:solidFill>
          <a:ln/>
        </p:spPr>
        <p:style>
          <a:lnRef idx="0">
            <a:schemeClr val="accent4"/>
          </a:lnRef>
          <a:fillRef idx="3">
            <a:schemeClr val="accent4"/>
          </a:fillRef>
          <a:effectRef idx="3">
            <a:schemeClr val="accent4"/>
          </a:effectRef>
          <a:fontRef idx="minor">
            <a:schemeClr val="lt1"/>
          </a:fontRef>
        </p:style>
        <p:txBody>
          <a:bodyPr wrap="none" lIns="0" r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smtClean="0">
                <a:ln>
                  <a:noFill/>
                </a:ln>
                <a:solidFill>
                  <a:srgbClr val="FFFFFF"/>
                </a:solidFill>
                <a:effectLst/>
                <a:uLnTx/>
                <a:uFillTx/>
                <a:latin typeface="MS PGothic" charset="-128"/>
                <a:ea typeface="MS PGothic" charset="-128"/>
                <a:cs typeface="MS PGothic" charset="-128"/>
              </a:rPr>
              <a:t/>
            </a:r>
            <a:br>
              <a:rPr kumimoji="1" lang="en-US" altLang="ja-JP" sz="1800" b="0" i="0" u="none" strike="noStrike" kern="1200" cap="none" spc="0" normalizeH="0" baseline="0" noProof="0" dirty="0" smtClean="0">
                <a:ln>
                  <a:noFill/>
                </a:ln>
                <a:solidFill>
                  <a:srgbClr val="FFFFFF"/>
                </a:solidFill>
                <a:effectLst/>
                <a:uLnTx/>
                <a:uFillTx/>
                <a:latin typeface="MS PGothic" charset="-128"/>
                <a:ea typeface="MS PGothic" charset="-128"/>
                <a:cs typeface="MS PGothic" charset="-128"/>
              </a:rPr>
            </a:br>
            <a:r>
              <a:rPr kumimoji="1" lang="ja-JP" altLang="en-US" sz="1600" b="0" i="0" u="none" strike="noStrike" kern="1200" cap="none" spc="0" normalizeH="0" baseline="0" noProof="0" dirty="0" smtClean="0">
                <a:ln>
                  <a:noFill/>
                </a:ln>
                <a:solidFill>
                  <a:srgbClr val="FFFFFF"/>
                </a:solidFill>
                <a:effectLst/>
                <a:uLnTx/>
                <a:uFillTx/>
                <a:latin typeface="MS PGothic" charset="-128"/>
                <a:ea typeface="MS PGothic" charset="-128"/>
                <a:cs typeface="MS PGothic" charset="-128"/>
              </a:rPr>
              <a:t>クラウドビッグデータ解析</a:t>
            </a:r>
            <a:endParaRPr kumimoji="1" lang="ja-JP" altLang="en-US" sz="16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endParaRPr>
          </a:p>
        </p:txBody>
      </p:sp>
      <p:sp>
        <p:nvSpPr>
          <p:cNvPr id="62" name="円柱 61"/>
          <p:cNvSpPr/>
          <p:nvPr/>
        </p:nvSpPr>
        <p:spPr>
          <a:xfrm>
            <a:off x="6475697" y="983948"/>
            <a:ext cx="1098035" cy="612245"/>
          </a:xfrm>
          <a:prstGeom prst="can">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srgbClr val="FFFFFF"/>
                </a:solidFill>
                <a:effectLst/>
                <a:uLnTx/>
                <a:uFillTx/>
                <a:latin typeface="MS PGothic" charset="-128"/>
                <a:ea typeface="MS PGothic" charset="-128"/>
                <a:cs typeface="MS PGothic" charset="-128"/>
              </a:rPr>
              <a:t>ハッシュ値</a:t>
            </a:r>
          </a:p>
        </p:txBody>
      </p:sp>
      <p:grpSp>
        <p:nvGrpSpPr>
          <p:cNvPr id="119" name="グループ化 118"/>
          <p:cNvGrpSpPr/>
          <p:nvPr/>
        </p:nvGrpSpPr>
        <p:grpSpPr>
          <a:xfrm>
            <a:off x="7969231" y="911799"/>
            <a:ext cx="1033624" cy="1033624"/>
            <a:chOff x="570949" y="1908972"/>
            <a:chExt cx="1033624" cy="1033624"/>
          </a:xfrm>
        </p:grpSpPr>
        <p:grpSp>
          <p:nvGrpSpPr>
            <p:cNvPr id="120" name="グループ化 119"/>
            <p:cNvGrpSpPr/>
            <p:nvPr/>
          </p:nvGrpSpPr>
          <p:grpSpPr>
            <a:xfrm>
              <a:off x="570949" y="1908972"/>
              <a:ext cx="1033624" cy="1033624"/>
              <a:chOff x="1950626" y="1450243"/>
              <a:chExt cx="1190312" cy="1190312"/>
            </a:xfrm>
          </p:grpSpPr>
          <p:grpSp>
            <p:nvGrpSpPr>
              <p:cNvPr id="122" name="Group 98"/>
              <p:cNvGrpSpPr/>
              <p:nvPr/>
            </p:nvGrpSpPr>
            <p:grpSpPr>
              <a:xfrm>
                <a:off x="1950626" y="1450243"/>
                <a:ext cx="1190312" cy="1190312"/>
                <a:chOff x="4280193" y="3416051"/>
                <a:chExt cx="2450592" cy="2450592"/>
              </a:xfrm>
            </p:grpSpPr>
            <p:sp>
              <p:nvSpPr>
                <p:cNvPr id="126" name="Content Placeholder 5"/>
                <p:cNvSpPr txBox="1">
                  <a:spLocks/>
                </p:cNvSpPr>
                <p:nvPr/>
              </p:nvSpPr>
              <p:spPr>
                <a:xfrm>
                  <a:off x="4280193" y="3416051"/>
                  <a:ext cx="2450592" cy="2450592"/>
                </a:xfrm>
                <a:prstGeom prst="ellipse">
                  <a:avLst/>
                </a:prstGeom>
                <a:solidFill>
                  <a:srgbClr val="0B0B0D">
                    <a:alpha val="90000"/>
                  </a:srgbClr>
                </a:solidFill>
              </p:spPr>
              <p:txBody>
                <a:bodyPr wrap="none" lIns="182880" tIns="182880" rIns="182880" bIns="182880"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1" indent="0" algn="ctr" defTabSz="685891" rtl="0" eaLnBrk="1" fontAlgn="auto" latinLnBrk="0" hangingPunct="1">
                    <a:lnSpc>
                      <a:spcPct val="100000"/>
                    </a:lnSpc>
                    <a:spcBef>
                      <a:spcPts val="0"/>
                    </a:spcBef>
                    <a:spcAft>
                      <a:spcPts val="600"/>
                    </a:spcAft>
                    <a:buClr>
                      <a:srgbClr val="FFFFFF"/>
                    </a:buClr>
                    <a:buSzPct val="80000"/>
                    <a:buFont typeface="Arial"/>
                    <a:buNone/>
                    <a:tabLst/>
                    <a:defRPr/>
                  </a:pPr>
                  <a:endParaRPr kumimoji="0" lang="en-US" sz="18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endParaRPr>
                </a:p>
              </p:txBody>
            </p:sp>
            <p:sp>
              <p:nvSpPr>
                <p:cNvPr id="127" name="Content Placeholder 5"/>
                <p:cNvSpPr txBox="1">
                  <a:spLocks/>
                </p:cNvSpPr>
                <p:nvPr/>
              </p:nvSpPr>
              <p:spPr>
                <a:xfrm>
                  <a:off x="4280193" y="3416981"/>
                  <a:ext cx="2450592" cy="2448733"/>
                </a:xfrm>
                <a:prstGeom prst="ellipse">
                  <a:avLst/>
                </a:prstGeom>
              </p:spPr>
              <p:style>
                <a:lnRef idx="1">
                  <a:schemeClr val="accent5"/>
                </a:lnRef>
                <a:fillRef idx="3">
                  <a:schemeClr val="accent5"/>
                </a:fillRef>
                <a:effectRef idx="2">
                  <a:schemeClr val="accent5"/>
                </a:effectRef>
                <a:fontRef idx="minor">
                  <a:schemeClr val="lt1"/>
                </a:fontRef>
              </p:style>
              <p:txBody>
                <a:bodyPr wrap="none" lIns="91440" tIns="91440" rIns="91440" bIns="91440" anchor="ctr">
                  <a:noAutofit/>
                </a:bodyPr>
                <a:lstStyle>
                  <a:defPPr>
                    <a:defRPr lang="en-US"/>
                  </a:defPPr>
                  <a:lvl1pPr marL="171473" indent="-171473" defTabSz="685891">
                    <a:lnSpc>
                      <a:spcPct val="95000"/>
                    </a:lnSpc>
                    <a:spcBef>
                      <a:spcPts val="1080"/>
                    </a:spcBef>
                    <a:buClr>
                      <a:schemeClr val="tx2"/>
                    </a:buClr>
                    <a:buSzPct val="90000"/>
                    <a:buFont typeface="Arial" pitchFamily="34" charset="0"/>
                    <a:buChar char="•"/>
                    <a:tabLst/>
                    <a:defRPr sz="1500">
                      <a:cs typeface="CiscoSans"/>
                    </a:defRPr>
                  </a:lvl1pPr>
                  <a:lvl2pPr marL="0" lvl="1" indent="0" algn="ctr" defTabSz="685891">
                    <a:lnSpc>
                      <a:spcPct val="100000"/>
                    </a:lnSpc>
                    <a:spcBef>
                      <a:spcPts val="0"/>
                    </a:spcBef>
                    <a:spcAft>
                      <a:spcPts val="800"/>
                    </a:spcAft>
                    <a:buClr>
                      <a:srgbClr val="FFFFFF"/>
                    </a:buClr>
                    <a:buSzPct val="80000"/>
                    <a:buFont typeface="Arial"/>
                    <a:buNone/>
                    <a:defRPr sz="1600">
                      <a:cs typeface="CiscoSans"/>
                    </a:defRPr>
                  </a:lvl2pPr>
                  <a:lvl3pPr marL="432000" indent="-171450" defTabSz="685891">
                    <a:lnSpc>
                      <a:spcPct val="95000"/>
                    </a:lnSpc>
                    <a:spcBef>
                      <a:spcPts val="630"/>
                    </a:spcBef>
                    <a:buFont typeface="Arial"/>
                    <a:buChar char="•"/>
                    <a:defRPr sz="1200">
                      <a:cs typeface="CiscoSans"/>
                    </a:defRPr>
                  </a:lvl3pPr>
                  <a:lvl4pPr marL="504000" indent="-171450" defTabSz="685891">
                    <a:lnSpc>
                      <a:spcPct val="95000"/>
                    </a:lnSpc>
                    <a:spcBef>
                      <a:spcPts val="630"/>
                    </a:spcBef>
                    <a:buFont typeface="Arial"/>
                    <a:buChar char="•"/>
                    <a:defRPr sz="1100">
                      <a:cs typeface="CiscoSans"/>
                    </a:defRPr>
                  </a:lvl4pPr>
                  <a:lvl5pPr marL="576000" indent="-171450" defTabSz="685891">
                    <a:lnSpc>
                      <a:spcPct val="95000"/>
                    </a:lnSpc>
                    <a:spcBef>
                      <a:spcPts val="630"/>
                    </a:spcBef>
                    <a:buFont typeface="Arial"/>
                    <a:buChar char="•"/>
                    <a:defRPr sz="1100">
                      <a:cs typeface="CiscoSans"/>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marL="0" marR="0" lvl="1" indent="0" algn="ctr" defTabSz="685891" rtl="0" eaLnBrk="1" fontAlgn="auto" latinLnBrk="0" hangingPunct="1">
                    <a:lnSpc>
                      <a:spcPct val="100000"/>
                    </a:lnSpc>
                    <a:spcBef>
                      <a:spcPts val="0"/>
                    </a:spcBef>
                    <a:spcAft>
                      <a:spcPts val="800"/>
                    </a:spcAft>
                    <a:buClr>
                      <a:srgbClr val="FFFFFF"/>
                    </a:buClr>
                    <a:buSzPct val="80000"/>
                    <a:buFont typeface="Arial"/>
                    <a:buNone/>
                    <a:tabLst/>
                    <a:defRPr/>
                  </a:pPr>
                  <a:endParaRPr kumimoji="0" lang="en-US" sz="1600" b="0" i="0" u="none" strike="noStrike" kern="0" cap="none" spc="0" normalizeH="0" baseline="0" noProof="0" dirty="0">
                    <a:ln>
                      <a:noFill/>
                    </a:ln>
                    <a:solidFill>
                      <a:srgbClr val="FFFFFF"/>
                    </a:solidFill>
                    <a:effectLst/>
                    <a:uLnTx/>
                    <a:uFillTx/>
                    <a:latin typeface="MS PGothic" charset="-128"/>
                    <a:ea typeface="MS PGothic" charset="-128"/>
                    <a:cs typeface="MS PGothic" charset="-128"/>
                  </a:endParaRPr>
                </a:p>
              </p:txBody>
            </p:sp>
          </p:grpSp>
          <p:grpSp>
            <p:nvGrpSpPr>
              <p:cNvPr id="123" name="Group 92"/>
              <p:cNvGrpSpPr/>
              <p:nvPr/>
            </p:nvGrpSpPr>
            <p:grpSpPr>
              <a:xfrm>
                <a:off x="2100131" y="1659204"/>
                <a:ext cx="908886" cy="441401"/>
                <a:chOff x="152400" y="1313532"/>
                <a:chExt cx="891078" cy="432753"/>
              </a:xfrm>
            </p:grpSpPr>
            <p:sp>
              <p:nvSpPr>
                <p:cNvPr id="124" name="Freeform 48"/>
                <p:cNvSpPr>
                  <a:spLocks/>
                </p:cNvSpPr>
                <p:nvPr/>
              </p:nvSpPr>
              <p:spPr bwMode="auto">
                <a:xfrm>
                  <a:off x="152400" y="1313532"/>
                  <a:ext cx="527772" cy="401392"/>
                </a:xfrm>
                <a:custGeom>
                  <a:avLst/>
                  <a:gdLst/>
                  <a:ahLst/>
                  <a:cxnLst/>
                  <a:rect l="l" t="t" r="r" b="b"/>
                  <a:pathLst>
                    <a:path w="527772" h="401392">
                      <a:moveTo>
                        <a:pt x="401355" y="0"/>
                      </a:moveTo>
                      <a:cubicBezTo>
                        <a:pt x="457064" y="0"/>
                        <a:pt x="505395" y="31725"/>
                        <a:pt x="527772" y="78854"/>
                      </a:cubicBezTo>
                      <a:cubicBezTo>
                        <a:pt x="518906" y="91990"/>
                        <a:pt x="512522" y="106835"/>
                        <a:pt x="508424" y="122644"/>
                      </a:cubicBezTo>
                      <a:cubicBezTo>
                        <a:pt x="490398" y="112466"/>
                        <a:pt x="469095" y="107378"/>
                        <a:pt x="447791" y="107378"/>
                      </a:cubicBezTo>
                      <a:cubicBezTo>
                        <a:pt x="372409" y="107378"/>
                        <a:pt x="310136" y="171837"/>
                        <a:pt x="310136" y="249868"/>
                      </a:cubicBezTo>
                      <a:cubicBezTo>
                        <a:pt x="310136" y="254957"/>
                        <a:pt x="310136" y="261742"/>
                        <a:pt x="311775" y="266831"/>
                      </a:cubicBezTo>
                      <a:cubicBezTo>
                        <a:pt x="260974" y="266831"/>
                        <a:pt x="221644" y="310935"/>
                        <a:pt x="221644" y="361825"/>
                      </a:cubicBezTo>
                      <a:cubicBezTo>
                        <a:pt x="221644" y="375877"/>
                        <a:pt x="224643" y="389411"/>
                        <a:pt x="230590" y="401392"/>
                      </a:cubicBezTo>
                      <a:cubicBezTo>
                        <a:pt x="187101" y="401392"/>
                        <a:pt x="137483" y="401392"/>
                        <a:pt x="80870" y="401392"/>
                      </a:cubicBezTo>
                      <a:cubicBezTo>
                        <a:pt x="35942" y="401392"/>
                        <a:pt x="0" y="362451"/>
                        <a:pt x="0" y="317519"/>
                      </a:cubicBezTo>
                      <a:cubicBezTo>
                        <a:pt x="0" y="272587"/>
                        <a:pt x="35942" y="233646"/>
                        <a:pt x="80870" y="233646"/>
                      </a:cubicBezTo>
                      <a:cubicBezTo>
                        <a:pt x="80870" y="229153"/>
                        <a:pt x="80870" y="223162"/>
                        <a:pt x="80870" y="218669"/>
                      </a:cubicBezTo>
                      <a:cubicBezTo>
                        <a:pt x="80870" y="149773"/>
                        <a:pt x="137779" y="92859"/>
                        <a:pt x="206668" y="92859"/>
                      </a:cubicBezTo>
                      <a:cubicBezTo>
                        <a:pt x="226137" y="92859"/>
                        <a:pt x="245606" y="97353"/>
                        <a:pt x="262079" y="106339"/>
                      </a:cubicBezTo>
                      <a:cubicBezTo>
                        <a:pt x="278553" y="44932"/>
                        <a:pt x="335461" y="0"/>
                        <a:pt x="401355" y="0"/>
                      </a:cubicBezTo>
                      <a:close/>
                    </a:path>
                  </a:pathLst>
                </a:custGeom>
                <a:solidFill>
                  <a:srgbClr val="FFFFFF"/>
                </a:solidFill>
                <a:ln w="25400" cap="flat" cmpd="sng" algn="ctr">
                  <a:noFill/>
                  <a:prstDash val="solid"/>
                </a:ln>
                <a:effectLst/>
              </p:spPr>
              <p:txBody>
                <a:bodyPr lIns="91400" tIns="45700" rIns="91400" bIns="45700" rtlCol="0" anchor="ctr"/>
                <a:lstStyle/>
                <a:p>
                  <a:pPr marL="0" marR="0" lvl="0" indent="0" algn="ctr" defTabSz="684519"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125" name="Freeform 48"/>
                <p:cNvSpPr>
                  <a:spLocks/>
                </p:cNvSpPr>
                <p:nvPr/>
              </p:nvSpPr>
              <p:spPr bwMode="auto">
                <a:xfrm>
                  <a:off x="396517" y="1344893"/>
                  <a:ext cx="646961" cy="401392"/>
                </a:xfrm>
                <a:custGeom>
                  <a:avLst/>
                  <a:gdLst>
                    <a:gd name="T0" fmla="*/ 361 w 432"/>
                    <a:gd name="T1" fmla="*/ 121 h 268"/>
                    <a:gd name="T2" fmla="*/ 364 w 432"/>
                    <a:gd name="T3" fmla="*/ 96 h 268"/>
                    <a:gd name="T4" fmla="*/ 268 w 432"/>
                    <a:gd name="T5" fmla="*/ 0 h 268"/>
                    <a:gd name="T6" fmla="*/ 175 w 432"/>
                    <a:gd name="T7" fmla="*/ 71 h 268"/>
                    <a:gd name="T8" fmla="*/ 138 w 432"/>
                    <a:gd name="T9" fmla="*/ 62 h 268"/>
                    <a:gd name="T10" fmla="*/ 54 w 432"/>
                    <a:gd name="T11" fmla="*/ 146 h 268"/>
                    <a:gd name="T12" fmla="*/ 55 w 432"/>
                    <a:gd name="T13" fmla="*/ 156 h 268"/>
                    <a:gd name="T14" fmla="*/ 54 w 432"/>
                    <a:gd name="T15" fmla="*/ 156 h 268"/>
                    <a:gd name="T16" fmla="*/ 0 w 432"/>
                    <a:gd name="T17" fmla="*/ 212 h 268"/>
                    <a:gd name="T18" fmla="*/ 54 w 432"/>
                    <a:gd name="T19" fmla="*/ 268 h 268"/>
                    <a:gd name="T20" fmla="*/ 360 w 432"/>
                    <a:gd name="T21" fmla="*/ 268 h 268"/>
                    <a:gd name="T22" fmla="*/ 432 w 432"/>
                    <a:gd name="T23" fmla="*/ 194 h 268"/>
                    <a:gd name="T24" fmla="*/ 361 w 432"/>
                    <a:gd name="T25" fmla="*/ 12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268">
                      <a:moveTo>
                        <a:pt x="361" y="121"/>
                      </a:moveTo>
                      <a:cubicBezTo>
                        <a:pt x="363" y="113"/>
                        <a:pt x="364" y="104"/>
                        <a:pt x="364" y="96"/>
                      </a:cubicBezTo>
                      <a:cubicBezTo>
                        <a:pt x="364" y="43"/>
                        <a:pt x="321" y="0"/>
                        <a:pt x="268" y="0"/>
                      </a:cubicBezTo>
                      <a:cubicBezTo>
                        <a:pt x="224" y="0"/>
                        <a:pt x="186" y="30"/>
                        <a:pt x="175" y="71"/>
                      </a:cubicBezTo>
                      <a:cubicBezTo>
                        <a:pt x="164" y="65"/>
                        <a:pt x="151" y="62"/>
                        <a:pt x="138" y="62"/>
                      </a:cubicBezTo>
                      <a:cubicBezTo>
                        <a:pt x="92" y="62"/>
                        <a:pt x="54" y="100"/>
                        <a:pt x="54" y="146"/>
                      </a:cubicBezTo>
                      <a:cubicBezTo>
                        <a:pt x="54" y="149"/>
                        <a:pt x="54" y="153"/>
                        <a:pt x="55" y="156"/>
                      </a:cubicBezTo>
                      <a:cubicBezTo>
                        <a:pt x="54" y="156"/>
                        <a:pt x="54" y="156"/>
                        <a:pt x="54" y="156"/>
                      </a:cubicBezTo>
                      <a:cubicBezTo>
                        <a:pt x="24" y="156"/>
                        <a:pt x="0" y="182"/>
                        <a:pt x="0" y="212"/>
                      </a:cubicBezTo>
                      <a:cubicBezTo>
                        <a:pt x="0" y="242"/>
                        <a:pt x="24" y="268"/>
                        <a:pt x="54" y="268"/>
                      </a:cubicBezTo>
                      <a:cubicBezTo>
                        <a:pt x="360" y="268"/>
                        <a:pt x="360" y="268"/>
                        <a:pt x="360" y="268"/>
                      </a:cubicBezTo>
                      <a:cubicBezTo>
                        <a:pt x="400" y="268"/>
                        <a:pt x="432" y="234"/>
                        <a:pt x="432" y="194"/>
                      </a:cubicBezTo>
                      <a:cubicBezTo>
                        <a:pt x="432" y="155"/>
                        <a:pt x="400" y="121"/>
                        <a:pt x="361" y="121"/>
                      </a:cubicBezTo>
                      <a:close/>
                    </a:path>
                  </a:pathLst>
                </a:custGeom>
                <a:solidFill>
                  <a:srgbClr val="FFFFFF"/>
                </a:solidFill>
                <a:ln w="25400" cap="flat" cmpd="sng" algn="ctr">
                  <a:solidFill>
                    <a:schemeClr val="accent5"/>
                  </a:solidFill>
                  <a:prstDash val="solid"/>
                </a:ln>
                <a:effectLst/>
              </p:spPr>
              <p:txBody>
                <a:bodyPr lIns="91400" tIns="45700" rIns="91400" bIns="45700" rtlCol="0" anchor="ctr"/>
                <a:lstStyle/>
                <a:p>
                  <a:pPr marL="0" marR="0" lvl="0" indent="0" algn="ctr" defTabSz="684519"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grpSp>
        </p:grpSp>
        <p:sp>
          <p:nvSpPr>
            <p:cNvPr id="121" name="テキスト ボックス 120"/>
            <p:cNvSpPr txBox="1"/>
            <p:nvPr/>
          </p:nvSpPr>
          <p:spPr>
            <a:xfrm>
              <a:off x="700774" y="2473722"/>
              <a:ext cx="679994" cy="43088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srgbClr val="FFFFFF"/>
                  </a:solidFill>
                  <a:effectLst/>
                  <a:uLnTx/>
                  <a:uFillTx/>
                  <a:latin typeface="MS PGothic" charset="-128"/>
                  <a:ea typeface="MS PGothic" charset="-128"/>
                  <a:cs typeface="MS PGothic" charset="-128"/>
                </a:rPr>
                <a:t>クラウド</a:t>
              </a:r>
              <a:r>
                <a:rPr kumimoji="1" lang="en-US" altLang="ja-JP" sz="1100" b="0" i="0" u="none" strike="noStrike" kern="1200" cap="none" spc="0" normalizeH="0" baseline="0" noProof="0" dirty="0" smtClean="0">
                  <a:ln>
                    <a:noFill/>
                  </a:ln>
                  <a:solidFill>
                    <a:srgbClr val="FFFFFF"/>
                  </a:solidFill>
                  <a:effectLst/>
                  <a:uLnTx/>
                  <a:uFillTx/>
                  <a:latin typeface="MS PGothic" charset="-128"/>
                  <a:ea typeface="MS PGothic" charset="-128"/>
                  <a:cs typeface="MS PGothic" charset="-128"/>
                </a:rPr>
                <a:t/>
              </a:r>
              <a:br>
                <a:rPr kumimoji="1" lang="en-US" altLang="ja-JP" sz="1100" b="0" i="0" u="none" strike="noStrike" kern="1200" cap="none" spc="0" normalizeH="0" baseline="0" noProof="0" dirty="0" smtClean="0">
                  <a:ln>
                    <a:noFill/>
                  </a:ln>
                  <a:solidFill>
                    <a:srgbClr val="FFFFFF"/>
                  </a:solidFill>
                  <a:effectLst/>
                  <a:uLnTx/>
                  <a:uFillTx/>
                  <a:latin typeface="MS PGothic" charset="-128"/>
                  <a:ea typeface="MS PGothic" charset="-128"/>
                  <a:cs typeface="MS PGothic" charset="-128"/>
                </a:rPr>
              </a:br>
              <a:r>
                <a:rPr kumimoji="1" lang="ja-JP" altLang="en-US" sz="1100" b="0" i="0" u="none" strike="noStrike" kern="1200" cap="none" spc="0" normalizeH="0" baseline="0" noProof="0" dirty="0" smtClean="0">
                  <a:ln>
                    <a:noFill/>
                  </a:ln>
                  <a:solidFill>
                    <a:srgbClr val="FFFFFF"/>
                  </a:solidFill>
                  <a:effectLst/>
                  <a:uLnTx/>
                  <a:uFillTx/>
                  <a:latin typeface="MS PGothic" charset="-128"/>
                  <a:ea typeface="MS PGothic" charset="-128"/>
                  <a:cs typeface="MS PGothic" charset="-128"/>
                </a:rPr>
                <a:t>リコール</a:t>
              </a:r>
              <a:endParaRPr kumimoji="1" lang="ja-JP" altLang="en-US" sz="11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endParaRPr>
            </a:p>
          </p:txBody>
        </p:sp>
      </p:grpSp>
      <p:sp>
        <p:nvSpPr>
          <p:cNvPr id="4" name="右矢印 3"/>
          <p:cNvSpPr/>
          <p:nvPr/>
        </p:nvSpPr>
        <p:spPr>
          <a:xfrm rot="16200000">
            <a:off x="5745189" y="2919749"/>
            <a:ext cx="1344943" cy="526929"/>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grpSp>
        <p:nvGrpSpPr>
          <p:cNvPr id="58" name="グループ化 57"/>
          <p:cNvGrpSpPr/>
          <p:nvPr/>
        </p:nvGrpSpPr>
        <p:grpSpPr>
          <a:xfrm>
            <a:off x="1503760" y="3829544"/>
            <a:ext cx="1189515" cy="630314"/>
            <a:chOff x="-35307" y="1016350"/>
            <a:chExt cx="5651500" cy="3475673"/>
          </a:xfrm>
        </p:grpSpPr>
        <p:pic>
          <p:nvPicPr>
            <p:cNvPr id="59" name="Picture 2" descr="\\psf\Host\Volumes\EP File Share\The Spur Group\C14675 - Cisco Security Refresh-Cisco Security Refresh\T4325\Artwork\macboog-retina-bi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07" y="1016350"/>
              <a:ext cx="5651500" cy="3475673"/>
            </a:xfrm>
            <a:prstGeom prst="rect">
              <a:avLst/>
            </a:prstGeom>
            <a:noFill/>
            <a:extLst>
              <a:ext uri="{909E8E84-426E-40DD-AFC4-6F175D3DCCD1}">
                <a14:hiddenFill xmlns:a14="http://schemas.microsoft.com/office/drawing/2010/main">
                  <a:solidFill>
                    <a:srgbClr val="FFFFFF"/>
                  </a:solidFill>
                </a14:hiddenFill>
              </a:ext>
            </a:extLst>
          </p:spPr>
        </p:pic>
        <p:sp>
          <p:nvSpPr>
            <p:cNvPr id="60" name="正方形/長方形 59"/>
            <p:cNvSpPr/>
            <p:nvPr/>
          </p:nvSpPr>
          <p:spPr>
            <a:xfrm>
              <a:off x="1120627" y="1466495"/>
              <a:ext cx="3477208" cy="21167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grpSp>
      <p:sp>
        <p:nvSpPr>
          <p:cNvPr id="90" name="雲 89"/>
          <p:cNvSpPr/>
          <p:nvPr/>
        </p:nvSpPr>
        <p:spPr>
          <a:xfrm>
            <a:off x="610100" y="1120662"/>
            <a:ext cx="3098800" cy="1121861"/>
          </a:xfrm>
          <a:prstGeom prst="cloud">
            <a:avLst/>
          </a:prstGeom>
          <a:solidFill>
            <a:schemeClr val="accent1"/>
          </a:solidFill>
          <a:ln/>
        </p:spPr>
        <p:style>
          <a:lnRef idx="0">
            <a:schemeClr val="accent4"/>
          </a:lnRef>
          <a:fillRef idx="3">
            <a:schemeClr val="accent4"/>
          </a:fillRef>
          <a:effectRef idx="3">
            <a:schemeClr val="accent4"/>
          </a:effectRef>
          <a:fontRef idx="minor">
            <a:schemeClr val="lt1"/>
          </a:fontRef>
        </p:style>
        <p:txBody>
          <a:bodyPr wrap="none" lIns="0" r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smtClean="0">
                <a:ln>
                  <a:noFill/>
                </a:ln>
                <a:solidFill>
                  <a:srgbClr val="FFFFFF"/>
                </a:solidFill>
                <a:effectLst/>
                <a:uLnTx/>
                <a:uFillTx/>
                <a:latin typeface="MS PGothic" charset="-128"/>
                <a:ea typeface="MS PGothic" charset="-128"/>
                <a:cs typeface="MS PGothic" charset="-128"/>
              </a:rPr>
              <a:t/>
            </a:r>
            <a:br>
              <a:rPr kumimoji="1" lang="en-US" altLang="ja-JP" sz="1800" b="0" i="0" u="none" strike="noStrike" kern="1200" cap="none" spc="0" normalizeH="0" baseline="0" noProof="0" dirty="0" smtClean="0">
                <a:ln>
                  <a:noFill/>
                </a:ln>
                <a:solidFill>
                  <a:srgbClr val="FFFFFF"/>
                </a:solidFill>
                <a:effectLst/>
                <a:uLnTx/>
                <a:uFillTx/>
                <a:latin typeface="MS PGothic" charset="-128"/>
                <a:ea typeface="MS PGothic" charset="-128"/>
                <a:cs typeface="MS PGothic" charset="-128"/>
              </a:rPr>
            </a:br>
            <a:endParaRPr kumimoji="1" lang="ja-JP" altLang="en-US" sz="16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endParaRPr>
          </a:p>
        </p:txBody>
      </p:sp>
      <p:sp>
        <p:nvSpPr>
          <p:cNvPr id="111" name="右矢印 110"/>
          <p:cNvSpPr/>
          <p:nvPr/>
        </p:nvSpPr>
        <p:spPr>
          <a:xfrm rot="5400000">
            <a:off x="1385867" y="2865094"/>
            <a:ext cx="1454253" cy="526929"/>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pic>
        <p:nvPicPr>
          <p:cNvPr id="112"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6559" y="1234224"/>
            <a:ext cx="789295" cy="892940"/>
          </a:xfrm>
          <a:prstGeom prst="rect">
            <a:avLst/>
          </a:prstGeom>
        </p:spPr>
      </p:pic>
      <p:pic>
        <p:nvPicPr>
          <p:cNvPr id="113"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2994" y="1234224"/>
            <a:ext cx="789295" cy="892940"/>
          </a:xfrm>
          <a:prstGeom prst="rect">
            <a:avLst/>
          </a:prstGeom>
        </p:spPr>
      </p:pic>
      <p:sp>
        <p:nvSpPr>
          <p:cNvPr id="114" name="角丸四角形 113"/>
          <p:cNvSpPr/>
          <p:nvPr/>
        </p:nvSpPr>
        <p:spPr>
          <a:xfrm>
            <a:off x="5926797" y="3081235"/>
            <a:ext cx="981725" cy="425592"/>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de-DE" altLang="ja-JP" sz="700" b="0" i="0" u="none" strike="noStrike" kern="1200" cap="none" spc="0" normalizeH="0" baseline="0" noProof="0" dirty="0" smtClean="0">
                <a:ln>
                  <a:noFill/>
                </a:ln>
                <a:solidFill>
                  <a:srgbClr val="676767">
                    <a:lumMod val="20000"/>
                    <a:lumOff val="80000"/>
                  </a:srgbClr>
                </a:solidFill>
                <a:effectLst/>
                <a:uLnTx/>
                <a:uFillTx/>
                <a:latin typeface="MS PGothic" charset="-128"/>
                <a:ea typeface="MS PGothic" charset="-128"/>
                <a:cs typeface="MS PGothic" charset="-128"/>
              </a:rPr>
              <a:t>9a9de323dc2ba4059c3eb10d20e8b93a4cc44c9</a:t>
            </a:r>
            <a:endParaRPr kumimoji="1" lang="de-DE" altLang="ja-JP" sz="700" b="0" i="0" u="none" strike="noStrike" kern="1200" cap="none" spc="0" normalizeH="0" baseline="0" noProof="0" dirty="0">
              <a:ln>
                <a:noFill/>
              </a:ln>
              <a:solidFill>
                <a:srgbClr val="676767">
                  <a:lumMod val="20000"/>
                  <a:lumOff val="80000"/>
                </a:srgbClr>
              </a:solidFill>
              <a:effectLst/>
              <a:uLnTx/>
              <a:uFillTx/>
              <a:latin typeface="MS PGothic" charset="-128"/>
              <a:ea typeface="MS PGothic" charset="-128"/>
              <a:cs typeface="MS PGothic" charset="-128"/>
            </a:endParaRPr>
          </a:p>
        </p:txBody>
      </p:sp>
      <p:sp>
        <p:nvSpPr>
          <p:cNvPr id="9" name="1 つの角を切り取り 1 つの角を丸めた四角形 8"/>
          <p:cNvSpPr/>
          <p:nvPr/>
        </p:nvSpPr>
        <p:spPr>
          <a:xfrm>
            <a:off x="1811458" y="2615638"/>
            <a:ext cx="603072" cy="588781"/>
          </a:xfrm>
          <a:prstGeom prst="snipRoundRect">
            <a:avLst/>
          </a:prstGeom>
          <a:solidFill>
            <a:srgbClr val="FDBE2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10" name="テキスト ボックス 9"/>
          <p:cNvSpPr txBox="1"/>
          <p:nvPr/>
        </p:nvSpPr>
        <p:spPr>
          <a:xfrm>
            <a:off x="1747787" y="2727806"/>
            <a:ext cx="772733" cy="430887"/>
          </a:xfrm>
          <a:prstGeom prst="rect">
            <a:avLst/>
          </a:prstGeom>
          <a:noFill/>
        </p:spPr>
        <p:txBody>
          <a:bodyPr wrap="square" rtlCol="0">
            <a:spAutoFit/>
          </a:bodyPr>
          <a:lstStyle/>
          <a:p>
            <a:pPr algn="ctr"/>
            <a:r>
              <a:rPr kumimoji="1" lang="ja-JP" altLang="en-US" sz="1100" dirty="0" smtClean="0">
                <a:latin typeface="MS PGothic" charset="-128"/>
                <a:ea typeface="MS PGothic" charset="-128"/>
                <a:cs typeface="MS PGothic" charset="-128"/>
              </a:rPr>
              <a:t>パターン</a:t>
            </a:r>
            <a:endParaRPr kumimoji="1" lang="en-US" altLang="ja-JP" sz="1100" dirty="0" smtClean="0">
              <a:latin typeface="MS PGothic" charset="-128"/>
              <a:ea typeface="MS PGothic" charset="-128"/>
              <a:cs typeface="MS PGothic" charset="-128"/>
            </a:endParaRPr>
          </a:p>
          <a:p>
            <a:pPr algn="ctr"/>
            <a:r>
              <a:rPr kumimoji="1" lang="ja-JP" altLang="en-US" sz="1100" dirty="0" smtClean="0">
                <a:latin typeface="MS PGothic" charset="-128"/>
                <a:ea typeface="MS PGothic" charset="-128"/>
                <a:cs typeface="MS PGothic" charset="-128"/>
              </a:rPr>
              <a:t>ファイル</a:t>
            </a:r>
            <a:endParaRPr kumimoji="1" lang="ja-JP" altLang="en-US" sz="1100" dirty="0">
              <a:latin typeface="MS PGothic" charset="-128"/>
              <a:ea typeface="MS PGothic" charset="-128"/>
              <a:cs typeface="MS PGothic" charset="-128"/>
            </a:endParaRPr>
          </a:p>
        </p:txBody>
      </p:sp>
      <p:sp>
        <p:nvSpPr>
          <p:cNvPr id="11" name="テキスト ボックス 10"/>
          <p:cNvSpPr txBox="1"/>
          <p:nvPr/>
        </p:nvSpPr>
        <p:spPr>
          <a:xfrm>
            <a:off x="919558" y="4469800"/>
            <a:ext cx="2789342" cy="461665"/>
          </a:xfrm>
          <a:prstGeom prst="rect">
            <a:avLst/>
          </a:prstGeom>
          <a:noFill/>
        </p:spPr>
        <p:txBody>
          <a:bodyPr wrap="square" rtlCol="0">
            <a:spAutoFit/>
          </a:bodyPr>
          <a:lstStyle/>
          <a:p>
            <a:r>
              <a:rPr kumimoji="1" lang="ja-JP" altLang="en-US" sz="1200" dirty="0" smtClean="0">
                <a:latin typeface="MS PGothic" charset="-128"/>
                <a:ea typeface="MS PGothic" charset="-128"/>
                <a:cs typeface="MS PGothic" charset="-128"/>
              </a:rPr>
              <a:t>パターン</a:t>
            </a:r>
            <a:r>
              <a:rPr kumimoji="1" lang="en-US" altLang="ja-JP" sz="1200" dirty="0" smtClean="0">
                <a:latin typeface="MS PGothic" charset="-128"/>
                <a:ea typeface="MS PGothic" charset="-128"/>
                <a:cs typeface="MS PGothic" charset="-128"/>
              </a:rPr>
              <a:t> </a:t>
            </a:r>
            <a:r>
              <a:rPr kumimoji="1" lang="ja-JP" altLang="en-US" sz="1200" dirty="0" smtClean="0">
                <a:latin typeface="MS PGothic" charset="-128"/>
                <a:ea typeface="MS PGothic" charset="-128"/>
                <a:cs typeface="MS PGothic" charset="-128"/>
              </a:rPr>
              <a:t>ファイル</a:t>
            </a:r>
            <a:r>
              <a:rPr kumimoji="1" lang="ja-JP" altLang="en-US" sz="1200" dirty="0" smtClean="0">
                <a:latin typeface="MS PGothic" charset="-128"/>
                <a:ea typeface="MS PGothic" charset="-128"/>
                <a:cs typeface="MS PGothic" charset="-128"/>
              </a:rPr>
              <a:t>が更新されてから検知</a:t>
            </a:r>
            <a:endParaRPr kumimoji="1" lang="en-US" altLang="ja-JP" sz="1200" dirty="0" smtClean="0">
              <a:latin typeface="MS PGothic" charset="-128"/>
              <a:ea typeface="MS PGothic" charset="-128"/>
              <a:cs typeface="MS PGothic" charset="-128"/>
            </a:endParaRPr>
          </a:p>
          <a:p>
            <a:r>
              <a:rPr kumimoji="1" lang="ja-JP" altLang="en-US" sz="1200" dirty="0" smtClean="0">
                <a:latin typeface="MS PGothic" charset="-128"/>
                <a:ea typeface="MS PGothic" charset="-128"/>
                <a:cs typeface="MS PGothic" charset="-128"/>
              </a:rPr>
              <a:t>フル</a:t>
            </a:r>
            <a:r>
              <a:rPr kumimoji="1" lang="en-US" altLang="ja-JP" sz="1200" dirty="0" smtClean="0">
                <a:latin typeface="MS PGothic" charset="-128"/>
                <a:ea typeface="MS PGothic" charset="-128"/>
                <a:cs typeface="MS PGothic" charset="-128"/>
              </a:rPr>
              <a:t> </a:t>
            </a:r>
            <a:r>
              <a:rPr kumimoji="1" lang="ja-JP" altLang="en-US" sz="1200" dirty="0" smtClean="0">
                <a:latin typeface="MS PGothic" charset="-128"/>
                <a:ea typeface="MS PGothic" charset="-128"/>
                <a:cs typeface="MS PGothic" charset="-128"/>
              </a:rPr>
              <a:t>スキャン</a:t>
            </a:r>
            <a:r>
              <a:rPr kumimoji="1" lang="ja-JP" altLang="en-US" sz="1200" dirty="0" smtClean="0">
                <a:latin typeface="MS PGothic" charset="-128"/>
                <a:ea typeface="MS PGothic" charset="-128"/>
                <a:cs typeface="MS PGothic" charset="-128"/>
              </a:rPr>
              <a:t>もしないといけない</a:t>
            </a:r>
            <a:endParaRPr kumimoji="1" lang="ja-JP" altLang="en-US" sz="1200" dirty="0">
              <a:latin typeface="MS PGothic" charset="-128"/>
              <a:ea typeface="MS PGothic" charset="-128"/>
              <a:cs typeface="MS PGothic" charset="-128"/>
            </a:endParaRPr>
          </a:p>
        </p:txBody>
      </p:sp>
      <p:sp>
        <p:nvSpPr>
          <p:cNvPr id="115" name="テキスト ボックス 114"/>
          <p:cNvSpPr txBox="1"/>
          <p:nvPr/>
        </p:nvSpPr>
        <p:spPr>
          <a:xfrm>
            <a:off x="2693275" y="3094551"/>
            <a:ext cx="1629956" cy="738664"/>
          </a:xfrm>
          <a:prstGeom prst="rect">
            <a:avLst/>
          </a:prstGeom>
          <a:solidFill>
            <a:srgbClr val="C00000"/>
          </a:solidFill>
        </p:spPr>
        <p:txBody>
          <a:bodyPr wrap="square" rtlCol="0">
            <a:spAutoFit/>
          </a:bodyPr>
          <a:lstStyle/>
          <a:p>
            <a:r>
              <a:rPr kumimoji="1" lang="ja-JP" altLang="en-US" sz="1400" dirty="0" smtClean="0">
                <a:solidFill>
                  <a:schemeClr val="bg1"/>
                </a:solidFill>
                <a:latin typeface="MS PGothic" charset="-128"/>
                <a:ea typeface="MS PGothic" charset="-128"/>
                <a:cs typeface="MS PGothic" charset="-128"/>
              </a:rPr>
              <a:t>問題点</a:t>
            </a:r>
            <a:endParaRPr kumimoji="1" lang="en-US" altLang="ja-JP" sz="1400" dirty="0" smtClean="0">
              <a:solidFill>
                <a:schemeClr val="bg1"/>
              </a:solidFill>
              <a:latin typeface="MS PGothic" charset="-128"/>
              <a:ea typeface="MS PGothic" charset="-128"/>
              <a:cs typeface="MS PGothic" charset="-128"/>
            </a:endParaRPr>
          </a:p>
          <a:p>
            <a:r>
              <a:rPr kumimoji="1" lang="ja-JP" altLang="en-US" sz="1400" dirty="0" smtClean="0">
                <a:solidFill>
                  <a:schemeClr val="bg1"/>
                </a:solidFill>
                <a:latin typeface="MS PGothic" charset="-128"/>
                <a:ea typeface="MS PGothic" charset="-128"/>
                <a:cs typeface="MS PGothic" charset="-128"/>
              </a:rPr>
              <a:t>タイムラグが発生</a:t>
            </a:r>
            <a:endParaRPr kumimoji="1" lang="en-US" altLang="ja-JP" sz="1400" dirty="0" smtClean="0">
              <a:solidFill>
                <a:schemeClr val="bg1"/>
              </a:solidFill>
              <a:latin typeface="MS PGothic" charset="-128"/>
              <a:ea typeface="MS PGothic" charset="-128"/>
              <a:cs typeface="MS PGothic" charset="-128"/>
            </a:endParaRPr>
          </a:p>
          <a:p>
            <a:r>
              <a:rPr kumimoji="1" lang="ja-JP" altLang="en-US" sz="1400" dirty="0" smtClean="0">
                <a:solidFill>
                  <a:schemeClr val="bg1"/>
                </a:solidFill>
                <a:latin typeface="MS PGothic" charset="-128"/>
                <a:ea typeface="MS PGothic" charset="-128"/>
                <a:cs typeface="MS PGothic" charset="-128"/>
              </a:rPr>
              <a:t>⇒検知が遅れ感染</a:t>
            </a:r>
            <a:endParaRPr kumimoji="1" lang="ja-JP" altLang="en-US" sz="1400" dirty="0">
              <a:solidFill>
                <a:schemeClr val="bg1"/>
              </a:solidFill>
              <a:latin typeface="MS PGothic" charset="-128"/>
              <a:ea typeface="MS PGothic" charset="-128"/>
              <a:cs typeface="MS PGothic" charset="-128"/>
            </a:endParaRPr>
          </a:p>
        </p:txBody>
      </p:sp>
      <p:sp>
        <p:nvSpPr>
          <p:cNvPr id="116" name="テキスト ボックス 115"/>
          <p:cNvSpPr txBox="1"/>
          <p:nvPr/>
        </p:nvSpPr>
        <p:spPr>
          <a:xfrm>
            <a:off x="5269450" y="4487544"/>
            <a:ext cx="3395307" cy="461665"/>
          </a:xfrm>
          <a:prstGeom prst="rect">
            <a:avLst/>
          </a:prstGeom>
          <a:solidFill>
            <a:schemeClr val="bg1"/>
          </a:solidFill>
        </p:spPr>
        <p:txBody>
          <a:bodyPr wrap="square" rtlCol="0">
            <a:spAutoFit/>
          </a:bodyPr>
          <a:lstStyle/>
          <a:p>
            <a:r>
              <a:rPr kumimoji="1" lang="ja-JP" altLang="en-US" sz="1200" dirty="0" smtClean="0">
                <a:latin typeface="MS PGothic" charset="-128"/>
                <a:ea typeface="MS PGothic" charset="-128"/>
                <a:cs typeface="MS PGothic" charset="-128"/>
              </a:rPr>
              <a:t>リアルタイムなチェック</a:t>
            </a:r>
            <a:endParaRPr kumimoji="1" lang="en-US" altLang="ja-JP" sz="1200" dirty="0" smtClean="0">
              <a:latin typeface="MS PGothic" charset="-128"/>
              <a:ea typeface="MS PGothic" charset="-128"/>
              <a:cs typeface="MS PGothic" charset="-128"/>
            </a:endParaRPr>
          </a:p>
          <a:p>
            <a:r>
              <a:rPr kumimoji="1" lang="ja-JP" altLang="en-US" sz="1200" dirty="0" smtClean="0">
                <a:latin typeface="MS PGothic" charset="-128"/>
                <a:ea typeface="MS PGothic" charset="-128"/>
                <a:cs typeface="MS PGothic" charset="-128"/>
              </a:rPr>
              <a:t>クラウド</a:t>
            </a:r>
            <a:r>
              <a:rPr kumimoji="1" lang="ja-JP" altLang="en-US" sz="1200" dirty="0">
                <a:latin typeface="MS PGothic" charset="-128"/>
                <a:ea typeface="MS PGothic" charset="-128"/>
                <a:cs typeface="MS PGothic" charset="-128"/>
              </a:rPr>
              <a:t>側</a:t>
            </a:r>
            <a:r>
              <a:rPr kumimoji="1" lang="ja-JP" altLang="en-US" sz="1200" dirty="0" smtClean="0">
                <a:latin typeface="MS PGothic" charset="-128"/>
                <a:ea typeface="MS PGothic" charset="-128"/>
                <a:cs typeface="MS PGothic" charset="-128"/>
              </a:rPr>
              <a:t>の評価が変われば、すぐに隔離が可能</a:t>
            </a:r>
            <a:endParaRPr kumimoji="1" lang="ja-JP" altLang="en-US" sz="1200" dirty="0">
              <a:latin typeface="MS PGothic" charset="-128"/>
              <a:ea typeface="MS PGothic" charset="-128"/>
              <a:cs typeface="MS PGothic" charset="-128"/>
            </a:endParaRPr>
          </a:p>
        </p:txBody>
      </p:sp>
      <p:sp>
        <p:nvSpPr>
          <p:cNvPr id="117" name="テキスト ボックス 116"/>
          <p:cNvSpPr txBox="1"/>
          <p:nvPr/>
        </p:nvSpPr>
        <p:spPr>
          <a:xfrm>
            <a:off x="7130883" y="3036787"/>
            <a:ext cx="1788137" cy="954107"/>
          </a:xfrm>
          <a:prstGeom prst="rect">
            <a:avLst/>
          </a:prstGeom>
          <a:solidFill>
            <a:srgbClr val="C00000"/>
          </a:solidFill>
        </p:spPr>
        <p:txBody>
          <a:bodyPr wrap="square" rtlCol="0">
            <a:spAutoFit/>
          </a:bodyPr>
          <a:lstStyle/>
          <a:p>
            <a:r>
              <a:rPr kumimoji="1" lang="ja-JP" altLang="en-US" sz="1400" dirty="0">
                <a:solidFill>
                  <a:schemeClr val="bg1"/>
                </a:solidFill>
                <a:latin typeface="MS PGothic" charset="-128"/>
                <a:ea typeface="MS PGothic" charset="-128"/>
                <a:cs typeface="MS PGothic" charset="-128"/>
              </a:rPr>
              <a:t>メリット</a:t>
            </a:r>
            <a:endParaRPr kumimoji="1" lang="en-US" altLang="ja-JP" sz="1400" dirty="0" smtClean="0">
              <a:solidFill>
                <a:schemeClr val="bg1"/>
              </a:solidFill>
              <a:latin typeface="MS PGothic" charset="-128"/>
              <a:ea typeface="MS PGothic" charset="-128"/>
              <a:cs typeface="MS PGothic" charset="-128"/>
            </a:endParaRPr>
          </a:p>
          <a:p>
            <a:r>
              <a:rPr kumimoji="1" lang="ja-JP" altLang="en-US" sz="1400" dirty="0" smtClean="0">
                <a:solidFill>
                  <a:schemeClr val="bg1"/>
                </a:solidFill>
                <a:latin typeface="MS PGothic" charset="-128"/>
                <a:ea typeface="MS PGothic" charset="-128"/>
                <a:cs typeface="MS PGothic" charset="-128"/>
              </a:rPr>
              <a:t>常にリアルタイムで</a:t>
            </a:r>
            <a:endParaRPr kumimoji="1" lang="en-US" altLang="ja-JP" sz="1400" dirty="0" smtClean="0">
              <a:solidFill>
                <a:schemeClr val="bg1"/>
              </a:solidFill>
              <a:latin typeface="MS PGothic" charset="-128"/>
              <a:ea typeface="MS PGothic" charset="-128"/>
              <a:cs typeface="MS PGothic" charset="-128"/>
            </a:endParaRPr>
          </a:p>
          <a:p>
            <a:r>
              <a:rPr kumimoji="1" lang="ja-JP" altLang="en-US" sz="1400" dirty="0">
                <a:solidFill>
                  <a:schemeClr val="bg1"/>
                </a:solidFill>
                <a:latin typeface="MS PGothic" charset="-128"/>
                <a:ea typeface="MS PGothic" charset="-128"/>
                <a:cs typeface="MS PGothic" charset="-128"/>
              </a:rPr>
              <a:t>最新</a:t>
            </a:r>
            <a:r>
              <a:rPr kumimoji="1" lang="ja-JP" altLang="en-US" sz="1400" dirty="0" smtClean="0">
                <a:solidFill>
                  <a:schemeClr val="bg1"/>
                </a:solidFill>
                <a:latin typeface="MS PGothic" charset="-128"/>
                <a:ea typeface="MS PGothic" charset="-128"/>
                <a:cs typeface="MS PGothic" charset="-128"/>
              </a:rPr>
              <a:t>の脅威情報使い、検知可能</a:t>
            </a:r>
            <a:endParaRPr kumimoji="1" lang="en-US" altLang="ja-JP" sz="1400" dirty="0" smtClean="0">
              <a:solidFill>
                <a:schemeClr val="bg1"/>
              </a:solidFill>
              <a:latin typeface="MS PGothic" charset="-128"/>
              <a:ea typeface="MS PGothic" charset="-128"/>
              <a:cs typeface="MS PGothic" charset="-128"/>
            </a:endParaRPr>
          </a:p>
        </p:txBody>
      </p:sp>
      <p:sp>
        <p:nvSpPr>
          <p:cNvPr id="118" name="タイトル 2"/>
          <p:cNvSpPr txBox="1">
            <a:spLocks/>
          </p:cNvSpPr>
          <p:nvPr/>
        </p:nvSpPr>
        <p:spPr bwMode="auto">
          <a:xfrm>
            <a:off x="-10389" y="788739"/>
            <a:ext cx="1139796" cy="50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400" dirty="0" smtClean="0">
                <a:latin typeface="MS PGothic" charset="-128"/>
                <a:ea typeface="MS PGothic" charset="-128"/>
                <a:cs typeface="MS PGothic" charset="-128"/>
              </a:rPr>
              <a:t>従来型</a:t>
            </a:r>
            <a:endParaRPr kumimoji="1" lang="ja-JP" altLang="en-US" sz="2400" dirty="0">
              <a:latin typeface="MS PGothic" charset="-128"/>
              <a:ea typeface="MS PGothic" charset="-128"/>
              <a:cs typeface="MS PGothic" charset="-128"/>
            </a:endParaRPr>
          </a:p>
        </p:txBody>
      </p:sp>
      <p:sp>
        <p:nvSpPr>
          <p:cNvPr id="128" name="タイトル 2"/>
          <p:cNvSpPr txBox="1">
            <a:spLocks/>
          </p:cNvSpPr>
          <p:nvPr/>
        </p:nvSpPr>
        <p:spPr bwMode="auto">
          <a:xfrm>
            <a:off x="5072012" y="786941"/>
            <a:ext cx="1139796" cy="50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sz="2400" dirty="0" smtClean="0">
                <a:latin typeface="MS PGothic" charset="-128"/>
                <a:ea typeface="MS PGothic" charset="-128"/>
                <a:cs typeface="MS PGothic" charset="-128"/>
              </a:rPr>
              <a:t>AM</a:t>
            </a:r>
            <a:r>
              <a:rPr kumimoji="1" lang="en-US" altLang="ja-JP" sz="2400" dirty="0">
                <a:latin typeface="MS PGothic" charset="-128"/>
                <a:ea typeface="MS PGothic" charset="-128"/>
                <a:cs typeface="MS PGothic" charset="-128"/>
              </a:rPr>
              <a:t>P</a:t>
            </a:r>
            <a:endParaRPr kumimoji="1" lang="ja-JP" altLang="en-US" sz="2400" dirty="0">
              <a:latin typeface="MS PGothic" charset="-128"/>
              <a:ea typeface="MS PGothic" charset="-128"/>
              <a:cs typeface="MS PGothic" charset="-128"/>
            </a:endParaRPr>
          </a:p>
        </p:txBody>
      </p:sp>
      <p:cxnSp>
        <p:nvCxnSpPr>
          <p:cNvPr id="13" name="直線コネクタ 12"/>
          <p:cNvCxnSpPr/>
          <p:nvPr/>
        </p:nvCxnSpPr>
        <p:spPr>
          <a:xfrm>
            <a:off x="4787821" y="1038505"/>
            <a:ext cx="17039" cy="386218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71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 Box 56" descr="© INSCALE GmbH, 26.05.2010&#10;http://www.presentationload.com/"/>
          <p:cNvSpPr txBox="1">
            <a:spLocks noChangeArrowheads="1"/>
          </p:cNvSpPr>
          <p:nvPr/>
        </p:nvSpPr>
        <p:spPr bwMode="gray">
          <a:xfrm>
            <a:off x="625630" y="2077528"/>
            <a:ext cx="1404628" cy="1973622"/>
          </a:xfrm>
          <a:prstGeom prst="rect">
            <a:avLst/>
          </a:prstGeom>
          <a:noFill/>
          <a:ln w="9525">
            <a:noFill/>
            <a:miter lim="800000"/>
            <a:headEnd/>
            <a:tailEnd/>
          </a:ln>
          <a:effectLst/>
        </p:spPr>
        <p:txBody>
          <a:bodyPr wrap="square" lIns="67509" tIns="0" rIns="54007" bIns="34295">
            <a:spAutoFit/>
          </a:bodyPr>
          <a:lstStyle/>
          <a:p>
            <a:pPr algn="ctr">
              <a:spcBef>
                <a:spcPct val="50000"/>
              </a:spcBef>
            </a:pPr>
            <a:r>
              <a:rPr lang="ja-JP" altLang="en-US" sz="1400" noProof="1" smtClean="0">
                <a:solidFill>
                  <a:srgbClr val="005073"/>
                </a:solidFill>
                <a:latin typeface="MS PGothic" charset="-128"/>
                <a:ea typeface="MS PGothic" charset="-128"/>
                <a:cs typeface="MS PGothic" charset="-128"/>
              </a:rPr>
              <a:t>サンプル収集</a:t>
            </a:r>
            <a:endParaRPr lang="en-US" sz="1400" noProof="1">
              <a:solidFill>
                <a:srgbClr val="005073"/>
              </a:solidFill>
              <a:latin typeface="MS PGothic" charset="-128"/>
              <a:ea typeface="MS PGothic" charset="-128"/>
              <a:cs typeface="MS PGothic" charset="-128"/>
            </a:endParaRPr>
          </a:p>
          <a:p>
            <a:pPr>
              <a:spcBef>
                <a:spcPct val="50000"/>
              </a:spcBef>
            </a:pPr>
            <a:r>
              <a:rPr lang="ja-JP" altLang="en-US" sz="1400" noProof="1" smtClean="0">
                <a:solidFill>
                  <a:srgbClr val="282828"/>
                </a:solidFill>
                <a:latin typeface="MS PGothic" charset="-128"/>
                <a:ea typeface="MS PGothic" charset="-128"/>
                <a:cs typeface="MS PGothic" charset="-128"/>
              </a:rPr>
              <a:t>インターネット上の様々な環境からサンプルファイルを収集</a:t>
            </a:r>
            <a:endParaRPr lang="en-GB" altLang="ja-JP" sz="1400" noProof="1">
              <a:solidFill>
                <a:srgbClr val="282828"/>
              </a:solidFill>
              <a:latin typeface="MS PGothic" charset="-128"/>
              <a:ea typeface="MS PGothic" charset="-128"/>
              <a:cs typeface="MS PGothic" charset="-128"/>
            </a:endParaRPr>
          </a:p>
          <a:p>
            <a:pPr>
              <a:spcBef>
                <a:spcPct val="50000"/>
              </a:spcBef>
            </a:pPr>
            <a:r>
              <a:rPr lang="ja-JP" altLang="en-US" sz="1400" noProof="1" smtClean="0">
                <a:solidFill>
                  <a:srgbClr val="282828"/>
                </a:solidFill>
                <a:latin typeface="MS PGothic" charset="-128"/>
                <a:ea typeface="MS PGothic" charset="-128"/>
                <a:cs typeface="MS PGothic" charset="-128"/>
              </a:rPr>
              <a:t>サンドボックスや</a:t>
            </a:r>
            <a:r>
              <a:rPr lang="ja-JP" altLang="en-US" sz="1400" noProof="1" smtClean="0">
                <a:solidFill>
                  <a:srgbClr val="282828"/>
                </a:solidFill>
                <a:latin typeface="MS PGothic" charset="-128"/>
                <a:ea typeface="MS PGothic" charset="-128"/>
                <a:cs typeface="MS PGothic" charset="-128"/>
              </a:rPr>
              <a:t>ハニー</a:t>
            </a:r>
            <a:r>
              <a:rPr lang="en-US" altLang="ja-JP" sz="1400" noProof="1" smtClean="0">
                <a:solidFill>
                  <a:srgbClr val="282828"/>
                </a:solidFill>
                <a:latin typeface="MS PGothic" charset="-128"/>
                <a:ea typeface="MS PGothic" charset="-128"/>
                <a:cs typeface="MS PGothic" charset="-128"/>
              </a:rPr>
              <a:t> </a:t>
            </a:r>
            <a:r>
              <a:rPr lang="ja-JP" altLang="en-US" sz="1400" noProof="1" smtClean="0">
                <a:solidFill>
                  <a:srgbClr val="282828"/>
                </a:solidFill>
                <a:latin typeface="MS PGothic" charset="-128"/>
                <a:ea typeface="MS PGothic" charset="-128"/>
                <a:cs typeface="MS PGothic" charset="-128"/>
              </a:rPr>
              <a:t>ポッド</a:t>
            </a:r>
            <a:r>
              <a:rPr lang="ja-JP" altLang="en-US" sz="1400" noProof="1" smtClean="0">
                <a:solidFill>
                  <a:srgbClr val="282828"/>
                </a:solidFill>
                <a:latin typeface="MS PGothic" charset="-128"/>
                <a:ea typeface="MS PGothic" charset="-128"/>
                <a:cs typeface="MS PGothic" charset="-128"/>
              </a:rPr>
              <a:t>を使用</a:t>
            </a:r>
            <a:endParaRPr lang="en-US" altLang="ja-JP" sz="1400" noProof="1" smtClean="0">
              <a:solidFill>
                <a:srgbClr val="282828"/>
              </a:solidFill>
              <a:latin typeface="MS PGothic" charset="-128"/>
              <a:ea typeface="MS PGothic" charset="-128"/>
              <a:cs typeface="MS PGothic" charset="-128"/>
            </a:endParaRPr>
          </a:p>
        </p:txBody>
      </p:sp>
      <p:sp>
        <p:nvSpPr>
          <p:cNvPr id="55" name="Text Box 57" descr="© INSCALE GmbH, 26.05.2010&#10;http://www.presentationload.com/"/>
          <p:cNvSpPr txBox="1">
            <a:spLocks noChangeArrowheads="1"/>
          </p:cNvSpPr>
          <p:nvPr/>
        </p:nvSpPr>
        <p:spPr bwMode="gray">
          <a:xfrm>
            <a:off x="3836984" y="2077528"/>
            <a:ext cx="1439972" cy="788682"/>
          </a:xfrm>
          <a:prstGeom prst="rect">
            <a:avLst/>
          </a:prstGeom>
          <a:noFill/>
          <a:ln w="9525">
            <a:noFill/>
            <a:miter lim="800000"/>
            <a:headEnd/>
            <a:tailEnd/>
          </a:ln>
          <a:effectLst/>
        </p:spPr>
        <p:txBody>
          <a:bodyPr wrap="square" lIns="67509" tIns="0" rIns="54007" bIns="34295">
            <a:spAutoFit/>
          </a:bodyPr>
          <a:lstStyle/>
          <a:p>
            <a:pPr algn="ctr">
              <a:spcBef>
                <a:spcPct val="50000"/>
              </a:spcBef>
            </a:pPr>
            <a:r>
              <a:rPr lang="ja-JP" altLang="en-US" sz="1400" noProof="1" smtClean="0">
                <a:solidFill>
                  <a:srgbClr val="005073"/>
                </a:solidFill>
                <a:latin typeface="MS PGothic" charset="-128"/>
                <a:ea typeface="MS PGothic" charset="-128"/>
                <a:cs typeface="MS PGothic" charset="-128"/>
              </a:rPr>
              <a:t>シグニチャ作成</a:t>
            </a:r>
            <a:endParaRPr lang="en-GB" sz="1400" noProof="1">
              <a:solidFill>
                <a:srgbClr val="005073"/>
              </a:solidFill>
              <a:latin typeface="MS PGothic" charset="-128"/>
              <a:ea typeface="MS PGothic" charset="-128"/>
              <a:cs typeface="MS PGothic" charset="-128"/>
            </a:endParaRPr>
          </a:p>
          <a:p>
            <a:pPr>
              <a:spcBef>
                <a:spcPct val="50000"/>
              </a:spcBef>
            </a:pPr>
            <a:r>
              <a:rPr lang="ja-JP" altLang="en-US" sz="1400" noProof="1" smtClean="0">
                <a:solidFill>
                  <a:srgbClr val="282828"/>
                </a:solidFill>
                <a:latin typeface="MS PGothic" charset="-128"/>
                <a:ea typeface="MS PGothic" charset="-128"/>
                <a:cs typeface="MS PGothic" charset="-128"/>
              </a:rPr>
              <a:t>検出シグニチャの作成</a:t>
            </a:r>
            <a:endParaRPr lang="en-US" sz="1400" noProof="1">
              <a:solidFill>
                <a:srgbClr val="282828"/>
              </a:solidFill>
              <a:latin typeface="MS PGothic" charset="-128"/>
              <a:ea typeface="MS PGothic" charset="-128"/>
              <a:cs typeface="MS PGothic" charset="-128"/>
            </a:endParaRPr>
          </a:p>
        </p:txBody>
      </p:sp>
      <p:sp>
        <p:nvSpPr>
          <p:cNvPr id="57" name="Text Box 58" descr="© INSCALE GmbH, 26.05.2010&#10;http://www.presentationload.com/"/>
          <p:cNvSpPr txBox="1">
            <a:spLocks noChangeArrowheads="1"/>
          </p:cNvSpPr>
          <p:nvPr/>
        </p:nvSpPr>
        <p:spPr bwMode="gray">
          <a:xfrm>
            <a:off x="7056332" y="2077528"/>
            <a:ext cx="1444835" cy="1650457"/>
          </a:xfrm>
          <a:prstGeom prst="rect">
            <a:avLst/>
          </a:prstGeom>
          <a:noFill/>
          <a:ln w="9525">
            <a:noFill/>
            <a:miter lim="800000"/>
            <a:headEnd/>
            <a:tailEnd/>
          </a:ln>
          <a:effectLst/>
        </p:spPr>
        <p:txBody>
          <a:bodyPr wrap="square" lIns="54007" tIns="0" rIns="67509" bIns="34295">
            <a:spAutoFit/>
          </a:bodyPr>
          <a:lstStyle/>
          <a:p>
            <a:pPr algn="ctr">
              <a:spcBef>
                <a:spcPct val="50000"/>
              </a:spcBef>
            </a:pPr>
            <a:r>
              <a:rPr lang="ja-JP" altLang="en-US" sz="1400" noProof="1" smtClean="0">
                <a:solidFill>
                  <a:srgbClr val="005073"/>
                </a:solidFill>
                <a:latin typeface="MS PGothic" charset="-128"/>
                <a:ea typeface="MS PGothic" charset="-128"/>
                <a:cs typeface="MS PGothic" charset="-128"/>
              </a:rPr>
              <a:t>定期スキャン</a:t>
            </a:r>
            <a:endParaRPr lang="en-GB" sz="1400" noProof="1">
              <a:solidFill>
                <a:srgbClr val="005073"/>
              </a:solidFill>
              <a:latin typeface="MS PGothic" charset="-128"/>
              <a:ea typeface="MS PGothic" charset="-128"/>
              <a:cs typeface="MS PGothic" charset="-128"/>
            </a:endParaRPr>
          </a:p>
          <a:p>
            <a:pPr>
              <a:spcBef>
                <a:spcPct val="50000"/>
              </a:spcBef>
            </a:pPr>
            <a:r>
              <a:rPr lang="ja-JP" altLang="en-US" sz="1400" noProof="1" smtClean="0">
                <a:solidFill>
                  <a:srgbClr val="282828"/>
                </a:solidFill>
                <a:latin typeface="MS PGothic" charset="-128"/>
                <a:ea typeface="MS PGothic" charset="-128"/>
                <a:cs typeface="MS PGothic" charset="-128"/>
              </a:rPr>
              <a:t>新しいシグニチャが使用可能になるまでに侵入したマルウェアを検知するために定期スキャンが必要</a:t>
            </a:r>
            <a:endParaRPr lang="en-US" sz="1400" noProof="1">
              <a:solidFill>
                <a:srgbClr val="282828"/>
              </a:solidFill>
              <a:latin typeface="MS PGothic" charset="-128"/>
              <a:ea typeface="MS PGothic" charset="-128"/>
              <a:cs typeface="MS PGothic" charset="-128"/>
            </a:endParaRPr>
          </a:p>
        </p:txBody>
      </p:sp>
      <p:sp>
        <p:nvSpPr>
          <p:cNvPr id="63" name="Text Box 56" descr="© INSCALE GmbH, 26.05.2010&#10;http://www.presentationload.com/"/>
          <p:cNvSpPr txBox="1">
            <a:spLocks noChangeArrowheads="1"/>
          </p:cNvSpPr>
          <p:nvPr/>
        </p:nvSpPr>
        <p:spPr bwMode="gray">
          <a:xfrm>
            <a:off x="5447982" y="2077528"/>
            <a:ext cx="1437324" cy="2189066"/>
          </a:xfrm>
          <a:prstGeom prst="rect">
            <a:avLst/>
          </a:prstGeom>
          <a:noFill/>
          <a:ln w="9525">
            <a:noFill/>
            <a:miter lim="800000"/>
            <a:headEnd/>
            <a:tailEnd/>
          </a:ln>
          <a:effectLst/>
        </p:spPr>
        <p:txBody>
          <a:bodyPr wrap="square" lIns="67509" tIns="0" rIns="54007" bIns="34295">
            <a:spAutoFit/>
          </a:bodyPr>
          <a:lstStyle/>
          <a:p>
            <a:pPr algn="ctr">
              <a:spcBef>
                <a:spcPct val="50000"/>
              </a:spcBef>
            </a:pPr>
            <a:r>
              <a:rPr lang="ja-JP" altLang="en-US" sz="1400" noProof="1" smtClean="0">
                <a:solidFill>
                  <a:srgbClr val="005073"/>
                </a:solidFill>
                <a:latin typeface="MS PGothic" charset="-128"/>
                <a:ea typeface="MS PGothic" charset="-128"/>
                <a:cs typeface="MS PGothic" charset="-128"/>
              </a:rPr>
              <a:t>配布と実装</a:t>
            </a:r>
            <a:endParaRPr lang="en-GB" sz="1400" noProof="1">
              <a:solidFill>
                <a:srgbClr val="005073"/>
              </a:solidFill>
              <a:latin typeface="MS PGothic" charset="-128"/>
              <a:ea typeface="MS PGothic" charset="-128"/>
              <a:cs typeface="MS PGothic" charset="-128"/>
            </a:endParaRPr>
          </a:p>
          <a:p>
            <a:pPr>
              <a:spcBef>
                <a:spcPct val="50000"/>
              </a:spcBef>
            </a:pPr>
            <a:r>
              <a:rPr lang="ja-JP" altLang="en-US" sz="1400" noProof="1" smtClean="0">
                <a:solidFill>
                  <a:srgbClr val="282828"/>
                </a:solidFill>
                <a:latin typeface="MS PGothic" charset="-128"/>
                <a:ea typeface="MS PGothic" charset="-128"/>
                <a:cs typeface="MS PGothic" charset="-128"/>
              </a:rPr>
              <a:t>作成されたシグニチャを一定間隔でユーザへ配信</a:t>
            </a:r>
            <a:endParaRPr lang="en-US" altLang="ja-JP" sz="1400" noProof="1" smtClean="0">
              <a:solidFill>
                <a:srgbClr val="282828"/>
              </a:solidFill>
              <a:latin typeface="MS PGothic" charset="-128"/>
              <a:ea typeface="MS PGothic" charset="-128"/>
              <a:cs typeface="MS PGothic" charset="-128"/>
            </a:endParaRPr>
          </a:p>
          <a:p>
            <a:pPr>
              <a:spcBef>
                <a:spcPct val="50000"/>
              </a:spcBef>
            </a:pPr>
            <a:r>
              <a:rPr lang="ja-JP" altLang="en-US" sz="1400" noProof="1">
                <a:solidFill>
                  <a:srgbClr val="282828"/>
                </a:solidFill>
                <a:latin typeface="MS PGothic" charset="-128"/>
                <a:ea typeface="MS PGothic" charset="-128"/>
                <a:cs typeface="MS PGothic" charset="-128"/>
              </a:rPr>
              <a:t>エンドポイントへ新しいシグニチャをインストールして使用</a:t>
            </a:r>
            <a:r>
              <a:rPr lang="ja-JP" altLang="en-US" sz="1400" noProof="1" smtClean="0">
                <a:solidFill>
                  <a:srgbClr val="282828"/>
                </a:solidFill>
                <a:latin typeface="MS PGothic" charset="-128"/>
                <a:ea typeface="MS PGothic" charset="-128"/>
                <a:cs typeface="MS PGothic" charset="-128"/>
              </a:rPr>
              <a:t>開始</a:t>
            </a:r>
            <a:endParaRPr lang="en-US" altLang="ja-JP" sz="1400" noProof="1">
              <a:solidFill>
                <a:srgbClr val="282828"/>
              </a:solidFill>
              <a:latin typeface="MS PGothic" charset="-128"/>
              <a:ea typeface="MS PGothic" charset="-128"/>
              <a:cs typeface="MS PGothic" charset="-128"/>
            </a:endParaRPr>
          </a:p>
        </p:txBody>
      </p:sp>
      <p:sp>
        <p:nvSpPr>
          <p:cNvPr id="61" name="Text Box 56" descr="© INSCALE GmbH, 26.05.2010&#10;http://www.presentationload.com/"/>
          <p:cNvSpPr txBox="1">
            <a:spLocks noChangeArrowheads="1"/>
          </p:cNvSpPr>
          <p:nvPr/>
        </p:nvSpPr>
        <p:spPr bwMode="gray">
          <a:xfrm>
            <a:off x="2218112" y="2077528"/>
            <a:ext cx="1452780" cy="1327291"/>
          </a:xfrm>
          <a:prstGeom prst="rect">
            <a:avLst/>
          </a:prstGeom>
          <a:noFill/>
          <a:ln w="9525">
            <a:noFill/>
            <a:miter lim="800000"/>
            <a:headEnd/>
            <a:tailEnd/>
          </a:ln>
          <a:effectLst/>
        </p:spPr>
        <p:txBody>
          <a:bodyPr wrap="square" lIns="67509" tIns="0" rIns="54007" bIns="34295">
            <a:spAutoFit/>
          </a:bodyPr>
          <a:lstStyle/>
          <a:p>
            <a:pPr algn="ctr">
              <a:spcBef>
                <a:spcPct val="50000"/>
              </a:spcBef>
            </a:pPr>
            <a:r>
              <a:rPr lang="ja-JP" altLang="en-US" sz="1400" noProof="1" smtClean="0">
                <a:solidFill>
                  <a:srgbClr val="005073"/>
                </a:solidFill>
                <a:latin typeface="MS PGothic" charset="-128"/>
                <a:ea typeface="MS PGothic" charset="-128"/>
                <a:cs typeface="MS PGothic" charset="-128"/>
              </a:rPr>
              <a:t>解析</a:t>
            </a:r>
            <a:endParaRPr lang="en-US" sz="1400" noProof="1" smtClean="0">
              <a:solidFill>
                <a:srgbClr val="282828"/>
              </a:solidFill>
              <a:latin typeface="MS PGothic" charset="-128"/>
              <a:ea typeface="MS PGothic" charset="-128"/>
              <a:cs typeface="MS PGothic" charset="-128"/>
            </a:endParaRPr>
          </a:p>
          <a:p>
            <a:pPr>
              <a:spcBef>
                <a:spcPct val="50000"/>
              </a:spcBef>
            </a:pPr>
            <a:r>
              <a:rPr lang="ja-JP" altLang="en-US" sz="1400" noProof="1" smtClean="0">
                <a:solidFill>
                  <a:srgbClr val="282828"/>
                </a:solidFill>
                <a:latin typeface="MS PGothic" charset="-128"/>
                <a:ea typeface="MS PGothic" charset="-128"/>
                <a:cs typeface="MS PGothic" charset="-128"/>
              </a:rPr>
              <a:t>収集されたサンプルの解析</a:t>
            </a:r>
            <a:endParaRPr lang="en-US" altLang="ja-JP" sz="1400" noProof="1" smtClean="0">
              <a:solidFill>
                <a:srgbClr val="282828"/>
              </a:solidFill>
              <a:latin typeface="MS PGothic" charset="-128"/>
              <a:ea typeface="MS PGothic" charset="-128"/>
              <a:cs typeface="MS PGothic" charset="-128"/>
            </a:endParaRPr>
          </a:p>
          <a:p>
            <a:pPr>
              <a:spcBef>
                <a:spcPct val="50000"/>
              </a:spcBef>
            </a:pPr>
            <a:r>
              <a:rPr lang="ja-JP" altLang="en-US" sz="1400" noProof="1" smtClean="0">
                <a:solidFill>
                  <a:srgbClr val="282828"/>
                </a:solidFill>
                <a:latin typeface="MS PGothic" charset="-128"/>
                <a:ea typeface="MS PGothic" charset="-128"/>
                <a:cs typeface="MS PGothic" charset="-128"/>
              </a:rPr>
              <a:t>新種マルウェアの発見</a:t>
            </a:r>
            <a:endParaRPr lang="en-US" sz="1400" noProof="1">
              <a:solidFill>
                <a:srgbClr val="282828"/>
              </a:solidFill>
              <a:latin typeface="MS PGothic" charset="-128"/>
              <a:ea typeface="MS PGothic" charset="-128"/>
              <a:cs typeface="MS PGothic" charset="-128"/>
            </a:endParaRPr>
          </a:p>
        </p:txBody>
      </p:sp>
      <p:sp>
        <p:nvSpPr>
          <p:cNvPr id="16" name="Title 15"/>
          <p:cNvSpPr>
            <a:spLocks noGrp="1"/>
          </p:cNvSpPr>
          <p:nvPr>
            <p:ph type="title"/>
          </p:nvPr>
        </p:nvSpPr>
        <p:spPr/>
        <p:txBody>
          <a:bodyPr/>
          <a:lstStyle/>
          <a:p>
            <a:r>
              <a:rPr lang="ja-JP" altLang="en-US" dirty="0" smtClean="0">
                <a:solidFill>
                  <a:schemeClr val="tx1">
                    <a:lumMod val="75000"/>
                    <a:lumOff val="25000"/>
                  </a:schemeClr>
                </a:solidFill>
                <a:latin typeface="MS PGothic" charset="-128"/>
                <a:ea typeface="MS PGothic" charset="-128"/>
                <a:cs typeface="MS PGothic" charset="-128"/>
              </a:rPr>
              <a:t>何故クラウドの</a:t>
            </a:r>
            <a:r>
              <a:rPr lang="ja-JP" altLang="en-US" dirty="0" smtClean="0">
                <a:solidFill>
                  <a:schemeClr val="tx1">
                    <a:lumMod val="75000"/>
                    <a:lumOff val="25000"/>
                  </a:schemeClr>
                </a:solidFill>
                <a:latin typeface="MS PGothic" charset="-128"/>
                <a:ea typeface="MS PGothic" charset="-128"/>
                <a:cs typeface="MS PGothic" charset="-128"/>
              </a:rPr>
              <a:t>ハッシュ</a:t>
            </a:r>
            <a:r>
              <a:rPr lang="en-US" altLang="ja-JP" dirty="0" smtClean="0">
                <a:solidFill>
                  <a:schemeClr val="tx1">
                    <a:lumMod val="75000"/>
                    <a:lumOff val="25000"/>
                  </a:schemeClr>
                </a:solidFill>
                <a:latin typeface="MS PGothic" charset="-128"/>
                <a:ea typeface="MS PGothic" charset="-128"/>
                <a:cs typeface="MS PGothic" charset="-128"/>
              </a:rPr>
              <a:t> </a:t>
            </a:r>
            <a:r>
              <a:rPr lang="ja-JP" altLang="en-US" dirty="0" smtClean="0">
                <a:solidFill>
                  <a:schemeClr val="tx1">
                    <a:lumMod val="75000"/>
                    <a:lumOff val="25000"/>
                  </a:schemeClr>
                </a:solidFill>
                <a:latin typeface="MS PGothic" charset="-128"/>
                <a:ea typeface="MS PGothic" charset="-128"/>
                <a:cs typeface="MS PGothic" charset="-128"/>
              </a:rPr>
              <a:t>データ</a:t>
            </a:r>
            <a:r>
              <a:rPr lang="ja-JP" altLang="en-US" dirty="0" smtClean="0">
                <a:solidFill>
                  <a:schemeClr val="tx1">
                    <a:lumMod val="75000"/>
                    <a:lumOff val="25000"/>
                  </a:schemeClr>
                </a:solidFill>
                <a:latin typeface="MS PGothic" charset="-128"/>
                <a:ea typeface="MS PGothic" charset="-128"/>
                <a:cs typeface="MS PGothic" charset="-128"/>
              </a:rPr>
              <a:t>を使用するのか？</a:t>
            </a:r>
            <a:endParaRPr lang="en-US" dirty="0">
              <a:solidFill>
                <a:schemeClr val="tx1">
                  <a:lumMod val="75000"/>
                  <a:lumOff val="25000"/>
                </a:schemeClr>
              </a:solidFill>
              <a:latin typeface="MS PGothic" charset="-128"/>
              <a:ea typeface="MS PGothic" charset="-128"/>
              <a:cs typeface="MS PGothic" charset="-128"/>
            </a:endParaRPr>
          </a:p>
        </p:txBody>
      </p:sp>
      <p:sp>
        <p:nvSpPr>
          <p:cNvPr id="10" name="Freeform 5"/>
          <p:cNvSpPr>
            <a:spLocks/>
          </p:cNvSpPr>
          <p:nvPr/>
        </p:nvSpPr>
        <p:spPr bwMode="auto">
          <a:xfrm>
            <a:off x="534988" y="1569515"/>
            <a:ext cx="8035925" cy="228600"/>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1" name="Freeform 6"/>
          <p:cNvSpPr>
            <a:spLocks/>
          </p:cNvSpPr>
          <p:nvPr/>
        </p:nvSpPr>
        <p:spPr bwMode="auto">
          <a:xfrm>
            <a:off x="534987" y="1578950"/>
            <a:ext cx="1585913" cy="227012"/>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0" name="Freeform 6"/>
          <p:cNvSpPr>
            <a:spLocks/>
          </p:cNvSpPr>
          <p:nvPr/>
        </p:nvSpPr>
        <p:spPr bwMode="auto">
          <a:xfrm>
            <a:off x="534988" y="1598295"/>
            <a:ext cx="1585913" cy="227012"/>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91440" tIns="45720" rIns="91440" bIns="45720" numCol="1" anchor="ctr" anchorCtr="0" compatLnSpc="1">
            <a:prstTxWarp prst="textNoShape">
              <a:avLst/>
            </a:prstTxWarp>
          </a:bodyPr>
          <a:lstStyle/>
          <a:p>
            <a:pPr algn="ctr"/>
            <a:r>
              <a:rPr lang="ja-JP" altLang="en-US" sz="1100" dirty="0" smtClean="0">
                <a:solidFill>
                  <a:srgbClr val="005073">
                    <a:lumMod val="85000"/>
                  </a:srgbClr>
                </a:solidFill>
                <a:latin typeface="MS PGothic" charset="-128"/>
                <a:ea typeface="MS PGothic" charset="-128"/>
                <a:cs typeface="MS PGothic" charset="-128"/>
              </a:rPr>
              <a:t>サンプル収集</a:t>
            </a:r>
            <a:endParaRPr lang="en-US" sz="1100" dirty="0">
              <a:solidFill>
                <a:srgbClr val="005073">
                  <a:lumMod val="85000"/>
                </a:srgbClr>
              </a:solidFill>
              <a:latin typeface="MS PGothic" charset="-128"/>
              <a:ea typeface="MS PGothic" charset="-128"/>
              <a:cs typeface="MS PGothic" charset="-128"/>
            </a:endParaRPr>
          </a:p>
        </p:txBody>
      </p:sp>
      <p:sp>
        <p:nvSpPr>
          <p:cNvPr id="51" name="Freeform 7"/>
          <p:cNvSpPr>
            <a:spLocks/>
          </p:cNvSpPr>
          <p:nvPr/>
        </p:nvSpPr>
        <p:spPr bwMode="auto">
          <a:xfrm>
            <a:off x="2149476" y="1598295"/>
            <a:ext cx="1582738"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a:r>
              <a:rPr lang="ja-JP" altLang="en-US" sz="1100" dirty="0" smtClean="0">
                <a:solidFill>
                  <a:srgbClr val="005073">
                    <a:lumMod val="85000"/>
                  </a:srgbClr>
                </a:solidFill>
                <a:latin typeface="MS PGothic" charset="-128"/>
                <a:ea typeface="MS PGothic" charset="-128"/>
                <a:cs typeface="MS PGothic" charset="-128"/>
              </a:rPr>
              <a:t>解析</a:t>
            </a:r>
            <a:endParaRPr lang="en-US" sz="1100" dirty="0">
              <a:solidFill>
                <a:srgbClr val="005073">
                  <a:lumMod val="85000"/>
                </a:srgbClr>
              </a:solidFill>
              <a:latin typeface="MS PGothic" charset="-128"/>
              <a:ea typeface="MS PGothic" charset="-128"/>
              <a:cs typeface="MS PGothic" charset="-128"/>
            </a:endParaRPr>
          </a:p>
        </p:txBody>
      </p:sp>
      <p:sp>
        <p:nvSpPr>
          <p:cNvPr id="54" name="Freeform 8"/>
          <p:cNvSpPr>
            <a:spLocks/>
          </p:cNvSpPr>
          <p:nvPr/>
        </p:nvSpPr>
        <p:spPr bwMode="auto">
          <a:xfrm>
            <a:off x="3762376" y="1598295"/>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a:r>
              <a:rPr lang="ja-JP" altLang="en-US" sz="1100" dirty="0" smtClean="0">
                <a:solidFill>
                  <a:srgbClr val="005073">
                    <a:lumMod val="85000"/>
                  </a:srgbClr>
                </a:solidFill>
                <a:latin typeface="MS PGothic" charset="-128"/>
                <a:ea typeface="MS PGothic" charset="-128"/>
                <a:cs typeface="MS PGothic" charset="-128"/>
              </a:rPr>
              <a:t>シグニチャ作成</a:t>
            </a:r>
            <a:endParaRPr lang="en-US" sz="1100" dirty="0">
              <a:solidFill>
                <a:srgbClr val="005073">
                  <a:lumMod val="85000"/>
                </a:srgbClr>
              </a:solidFill>
              <a:latin typeface="MS PGothic" charset="-128"/>
              <a:ea typeface="MS PGothic" charset="-128"/>
              <a:cs typeface="MS PGothic" charset="-128"/>
            </a:endParaRPr>
          </a:p>
        </p:txBody>
      </p:sp>
      <p:sp>
        <p:nvSpPr>
          <p:cNvPr id="56" name="Freeform 9"/>
          <p:cNvSpPr>
            <a:spLocks/>
          </p:cNvSpPr>
          <p:nvPr/>
        </p:nvSpPr>
        <p:spPr bwMode="auto">
          <a:xfrm>
            <a:off x="5373688" y="1598295"/>
            <a:ext cx="1585913" cy="227012"/>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91440" tIns="45720" rIns="91440" bIns="45720" numCol="1" anchor="ctr" anchorCtr="0" compatLnSpc="1">
            <a:prstTxWarp prst="textNoShape">
              <a:avLst/>
            </a:prstTxWarp>
          </a:bodyPr>
          <a:lstStyle/>
          <a:p>
            <a:pPr algn="ctr"/>
            <a:r>
              <a:rPr lang="ja-JP" altLang="en-US" sz="1100" dirty="0" smtClean="0">
                <a:solidFill>
                  <a:srgbClr val="005073">
                    <a:lumMod val="85000"/>
                  </a:srgbClr>
                </a:solidFill>
                <a:latin typeface="MS PGothic" charset="-128"/>
                <a:ea typeface="MS PGothic" charset="-128"/>
                <a:cs typeface="MS PGothic" charset="-128"/>
              </a:rPr>
              <a:t>配布と実装</a:t>
            </a:r>
            <a:endParaRPr lang="en-US" sz="1100" dirty="0">
              <a:solidFill>
                <a:srgbClr val="005073">
                  <a:lumMod val="85000"/>
                </a:srgbClr>
              </a:solidFill>
              <a:latin typeface="MS PGothic" charset="-128"/>
              <a:ea typeface="MS PGothic" charset="-128"/>
              <a:cs typeface="MS PGothic" charset="-128"/>
            </a:endParaRPr>
          </a:p>
        </p:txBody>
      </p:sp>
      <p:sp>
        <p:nvSpPr>
          <p:cNvPr id="69" name="Freeform 10"/>
          <p:cNvSpPr>
            <a:spLocks/>
          </p:cNvSpPr>
          <p:nvPr/>
        </p:nvSpPr>
        <p:spPr bwMode="auto">
          <a:xfrm>
            <a:off x="6986588" y="1598295"/>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a:r>
              <a:rPr lang="ja-JP" altLang="en-US" sz="1100" dirty="0" smtClean="0">
                <a:solidFill>
                  <a:srgbClr val="005073">
                    <a:lumMod val="85000"/>
                  </a:srgbClr>
                </a:solidFill>
                <a:latin typeface="MS PGothic" charset="-128"/>
                <a:ea typeface="MS PGothic" charset="-128"/>
                <a:cs typeface="MS PGothic" charset="-128"/>
              </a:rPr>
              <a:t>定期スキャン</a:t>
            </a:r>
            <a:endParaRPr lang="en-US" sz="1100" dirty="0">
              <a:solidFill>
                <a:srgbClr val="005073">
                  <a:lumMod val="85000"/>
                </a:srgbClr>
              </a:solidFill>
              <a:latin typeface="MS PGothic" charset="-128"/>
              <a:ea typeface="MS PGothic" charset="-128"/>
              <a:cs typeface="MS PGothic" charset="-128"/>
            </a:endParaRPr>
          </a:p>
        </p:txBody>
      </p:sp>
      <p:sp>
        <p:nvSpPr>
          <p:cNvPr id="70" name="Freeform 6"/>
          <p:cNvSpPr>
            <a:spLocks/>
          </p:cNvSpPr>
          <p:nvPr/>
        </p:nvSpPr>
        <p:spPr bwMode="auto">
          <a:xfrm>
            <a:off x="534988" y="1598295"/>
            <a:ext cx="1585913" cy="227012"/>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91440" tIns="45720" rIns="91440" bIns="45720" numCol="1" anchor="ctr" anchorCtr="0" compatLnSpc="1">
            <a:prstTxWarp prst="textNoShape">
              <a:avLst/>
            </a:prstTxWarp>
          </a:bodyPr>
          <a:lstStyle/>
          <a:p>
            <a:pPr algn="ctr"/>
            <a:endParaRPr lang="en-US" sz="1100" dirty="0">
              <a:solidFill>
                <a:srgbClr val="005073"/>
              </a:solidFill>
              <a:latin typeface="MS PGothic" charset="-128"/>
              <a:ea typeface="MS PGothic" charset="-128"/>
              <a:cs typeface="MS PGothic" charset="-128"/>
            </a:endParaRPr>
          </a:p>
        </p:txBody>
      </p:sp>
      <p:sp>
        <p:nvSpPr>
          <p:cNvPr id="71" name="Freeform 7"/>
          <p:cNvSpPr>
            <a:spLocks/>
          </p:cNvSpPr>
          <p:nvPr/>
        </p:nvSpPr>
        <p:spPr bwMode="auto">
          <a:xfrm>
            <a:off x="2149476" y="1598295"/>
            <a:ext cx="1582738"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a:endParaRPr lang="en-US" sz="1100" dirty="0">
              <a:solidFill>
                <a:srgbClr val="005073"/>
              </a:solidFill>
              <a:latin typeface="MS PGothic" charset="-128"/>
              <a:ea typeface="MS PGothic" charset="-128"/>
              <a:cs typeface="MS PGothic" charset="-128"/>
            </a:endParaRPr>
          </a:p>
        </p:txBody>
      </p:sp>
      <p:sp>
        <p:nvSpPr>
          <p:cNvPr id="72" name="Freeform 8"/>
          <p:cNvSpPr>
            <a:spLocks/>
          </p:cNvSpPr>
          <p:nvPr/>
        </p:nvSpPr>
        <p:spPr bwMode="auto">
          <a:xfrm>
            <a:off x="3762376" y="1598295"/>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a:endParaRPr lang="en-US" sz="1100" dirty="0">
              <a:solidFill>
                <a:srgbClr val="005073"/>
              </a:solidFill>
              <a:latin typeface="MS PGothic" charset="-128"/>
              <a:ea typeface="MS PGothic" charset="-128"/>
              <a:cs typeface="MS PGothic" charset="-128"/>
            </a:endParaRPr>
          </a:p>
        </p:txBody>
      </p:sp>
      <p:sp>
        <p:nvSpPr>
          <p:cNvPr id="73" name="Freeform 9"/>
          <p:cNvSpPr>
            <a:spLocks/>
          </p:cNvSpPr>
          <p:nvPr/>
        </p:nvSpPr>
        <p:spPr bwMode="auto">
          <a:xfrm>
            <a:off x="5373688" y="1598295"/>
            <a:ext cx="1585913" cy="227012"/>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91440" tIns="45720" rIns="91440" bIns="45720" numCol="1" anchor="ctr" anchorCtr="0" compatLnSpc="1">
            <a:prstTxWarp prst="textNoShape">
              <a:avLst/>
            </a:prstTxWarp>
          </a:bodyPr>
          <a:lstStyle/>
          <a:p>
            <a:pPr algn="ctr"/>
            <a:endParaRPr lang="en-US" sz="1100" dirty="0">
              <a:solidFill>
                <a:srgbClr val="005073"/>
              </a:solidFill>
              <a:latin typeface="MS PGothic" charset="-128"/>
              <a:ea typeface="MS PGothic" charset="-128"/>
              <a:cs typeface="MS PGothic" charset="-128"/>
            </a:endParaRPr>
          </a:p>
        </p:txBody>
      </p:sp>
      <p:sp>
        <p:nvSpPr>
          <p:cNvPr id="74" name="Freeform 10"/>
          <p:cNvSpPr>
            <a:spLocks/>
          </p:cNvSpPr>
          <p:nvPr/>
        </p:nvSpPr>
        <p:spPr bwMode="auto">
          <a:xfrm>
            <a:off x="6986588" y="1598295"/>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a:endParaRPr lang="en-US" sz="1100" dirty="0">
              <a:solidFill>
                <a:srgbClr val="005073"/>
              </a:solidFill>
              <a:latin typeface="MS PGothic" charset="-128"/>
              <a:ea typeface="MS PGothic" charset="-128"/>
              <a:cs typeface="MS PGothic" charset="-128"/>
            </a:endParaRPr>
          </a:p>
        </p:txBody>
      </p:sp>
      <p:sp>
        <p:nvSpPr>
          <p:cNvPr id="2" name="テキスト ボックス 1"/>
          <p:cNvSpPr txBox="1"/>
          <p:nvPr/>
        </p:nvSpPr>
        <p:spPr>
          <a:xfrm>
            <a:off x="1870871" y="1020235"/>
            <a:ext cx="5009705" cy="369332"/>
          </a:xfrm>
          <a:prstGeom prst="rect">
            <a:avLst/>
          </a:prstGeom>
          <a:noFill/>
        </p:spPr>
        <p:txBody>
          <a:bodyPr wrap="none" rtlCol="0">
            <a:spAutoFit/>
          </a:bodyPr>
          <a:lstStyle/>
          <a:p>
            <a:r>
              <a:rPr kumimoji="1" lang="ja-JP" altLang="en-US" dirty="0" smtClean="0">
                <a:solidFill>
                  <a:srgbClr val="282828"/>
                </a:solidFill>
                <a:latin typeface="MS PGothic" charset="-128"/>
                <a:ea typeface="MS PGothic" charset="-128"/>
                <a:cs typeface="MS PGothic" charset="-128"/>
              </a:rPr>
              <a:t>旧来の</a:t>
            </a:r>
            <a:r>
              <a:rPr kumimoji="1" lang="ja-JP" altLang="en-US" dirty="0" smtClean="0">
                <a:solidFill>
                  <a:srgbClr val="282828"/>
                </a:solidFill>
                <a:latin typeface="MS PGothic" charset="-128"/>
                <a:ea typeface="MS PGothic" charset="-128"/>
                <a:cs typeface="MS PGothic" charset="-128"/>
              </a:rPr>
              <a:t>ローカル</a:t>
            </a:r>
            <a:r>
              <a:rPr kumimoji="1" lang="en-US" altLang="ja-JP" dirty="0" smtClean="0">
                <a:solidFill>
                  <a:srgbClr val="282828"/>
                </a:solidFill>
                <a:latin typeface="MS PGothic" charset="-128"/>
                <a:ea typeface="MS PGothic" charset="-128"/>
                <a:cs typeface="MS PGothic" charset="-128"/>
              </a:rPr>
              <a:t> </a:t>
            </a:r>
            <a:r>
              <a:rPr kumimoji="1" lang="ja-JP" altLang="en-US" dirty="0" smtClean="0">
                <a:solidFill>
                  <a:srgbClr val="282828"/>
                </a:solidFill>
                <a:latin typeface="MS PGothic" charset="-128"/>
                <a:ea typeface="MS PGothic" charset="-128"/>
                <a:cs typeface="MS PGothic" charset="-128"/>
              </a:rPr>
              <a:t>シグニチャ型</a:t>
            </a:r>
            <a:r>
              <a:rPr kumimoji="1" lang="ja-JP" altLang="en-US" dirty="0" smtClean="0">
                <a:solidFill>
                  <a:srgbClr val="282828"/>
                </a:solidFill>
                <a:latin typeface="MS PGothic" charset="-128"/>
                <a:ea typeface="MS PGothic" charset="-128"/>
                <a:cs typeface="MS PGothic" charset="-128"/>
              </a:rPr>
              <a:t>マルウェア対策製品</a:t>
            </a:r>
          </a:p>
        </p:txBody>
      </p:sp>
    </p:spTree>
    <p:extLst>
      <p:ext uri="{BB962C8B-B14F-4D97-AF65-F5344CB8AC3E}">
        <p14:creationId xmlns:p14="http://schemas.microsoft.com/office/powerpoint/2010/main" val="114798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4"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1" nodeType="withEffect" nodePh="1">
                                  <p:stCondLst>
                                    <p:cond delay="0"/>
                                  </p:stCondLst>
                                  <p:endCondLst>
                                    <p:cond evt="begin" delay="0">
                                      <p:tn val="8"/>
                                    </p:cond>
                                  </p:end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0" nodeType="clickEffect">
                                  <p:stCondLst>
                                    <p:cond delay="0"/>
                                  </p:stCondLst>
                                  <p:childTnLst>
                                    <p:animMotion origin="layout" path="M 1.11111E-6 3.95062E-6 L 0.17656 3.95062E-6 " pathEditMode="relative" rAng="0" ptsTypes="AA">
                                      <p:cBhvr>
                                        <p:cTn id="18" dur="2000" fill="hold"/>
                                        <p:tgtEl>
                                          <p:spTgt spid="11"/>
                                        </p:tgtEl>
                                        <p:attrNameLst>
                                          <p:attrName>ppt_x</p:attrName>
                                          <p:attrName>ppt_y</p:attrName>
                                        </p:attrNameLst>
                                      </p:cBhvr>
                                      <p:rCtr x="8819" y="0"/>
                                    </p:animMotion>
                                  </p:childTnLst>
                                </p:cTn>
                              </p:par>
                              <p:par>
                                <p:cTn id="19" presetID="1" presetClass="exit" presetSubtype="0" fill="hold" grpId="0" nodeType="withEffect" nodePh="1">
                                  <p:stCondLst>
                                    <p:cond delay="0"/>
                                  </p:stCondLst>
                                  <p:endCondLst>
                                    <p:cond evt="begin" delay="0">
                                      <p:tn val="19"/>
                                    </p:cond>
                                  </p:endCondLst>
                                  <p:childTnLst>
                                    <p:set>
                                      <p:cBhvr>
                                        <p:cTn id="20" dur="1" fill="hold">
                                          <p:stCondLst>
                                            <p:cond delay="0"/>
                                          </p:stCondLst>
                                        </p:cTn>
                                        <p:tgtEl>
                                          <p:spTgt spid="70"/>
                                        </p:tgtEl>
                                        <p:attrNameLst>
                                          <p:attrName>style.visibility</p:attrName>
                                        </p:attrNameLst>
                                      </p:cBhvr>
                                      <p:to>
                                        <p:strVal val="hidden"/>
                                      </p:to>
                                    </p:set>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grpId="1" nodeType="clickEffect">
                                  <p:stCondLst>
                                    <p:cond delay="0"/>
                                  </p:stCondLst>
                                  <p:childTnLst>
                                    <p:animMotion origin="layout" path="M 0.17656 3.95062E-6 L 0.35382 3.95062E-6 " pathEditMode="relative" rAng="0" ptsTypes="AA">
                                      <p:cBhvr>
                                        <p:cTn id="32" dur="2000" fill="hold"/>
                                        <p:tgtEl>
                                          <p:spTgt spid="11"/>
                                        </p:tgtEl>
                                        <p:attrNameLst>
                                          <p:attrName>ppt_x</p:attrName>
                                          <p:attrName>ppt_y</p:attrName>
                                        </p:attrNameLst>
                                      </p:cBhvr>
                                      <p:rCtr x="8854" y="0"/>
                                    </p:animMotion>
                                  </p:childTnLst>
                                </p:cTn>
                              </p:par>
                              <p:par>
                                <p:cTn id="33" presetID="1" presetClass="exit" presetSubtype="0" fill="hold" grpId="1" nodeType="withEffect" nodePh="1">
                                  <p:stCondLst>
                                    <p:cond delay="0"/>
                                  </p:stCondLst>
                                  <p:endCondLst>
                                    <p:cond evt="begin" delay="0">
                                      <p:tn val="33"/>
                                    </p:cond>
                                  </p:endCondLst>
                                  <p:childTnLst>
                                    <p:set>
                                      <p:cBhvr>
                                        <p:cTn id="34" dur="1" fill="hold">
                                          <p:stCondLst>
                                            <p:cond delay="0"/>
                                          </p:stCondLst>
                                        </p:cTn>
                                        <p:tgtEl>
                                          <p:spTgt spid="71"/>
                                        </p:tgtEl>
                                        <p:attrNameLst>
                                          <p:attrName>style.visibility</p:attrName>
                                        </p:attrNameLst>
                                      </p:cBhvr>
                                      <p:to>
                                        <p:strVal val="hidden"/>
                                      </p:to>
                                    </p:set>
                                  </p:childTnLst>
                                </p:cTn>
                              </p:par>
                            </p:childTnLst>
                          </p:cTn>
                        </p:par>
                        <p:par>
                          <p:cTn id="35" fill="hold">
                            <p:stCondLst>
                              <p:cond delay="2000"/>
                            </p:stCondLst>
                            <p:childTnLst>
                              <p:par>
                                <p:cTn id="36" presetID="10" presetClass="entr" presetSubtype="0" fill="hold" grpId="0" nodeType="afterEffect" nodePh="1">
                                  <p:stCondLst>
                                    <p:cond delay="0"/>
                                  </p:stCondLst>
                                  <p:endCondLst>
                                    <p:cond evt="begin" delay="0">
                                      <p:tn val="36"/>
                                    </p:cond>
                                  </p:endCondLst>
                                  <p:childTnLst>
                                    <p:set>
                                      <p:cBhvr>
                                        <p:cTn id="37" dur="1" fill="hold">
                                          <p:stCondLst>
                                            <p:cond delay="0"/>
                                          </p:stCondLst>
                                        </p:cTn>
                                        <p:tgtEl>
                                          <p:spTgt spid="72"/>
                                        </p:tgtEl>
                                        <p:attrNameLst>
                                          <p:attrName>style.visibility</p:attrName>
                                        </p:attrNameLst>
                                      </p:cBhvr>
                                      <p:to>
                                        <p:strVal val="visible"/>
                                      </p:to>
                                    </p:set>
                                    <p:animEffect transition="in" filter="fade">
                                      <p:cBhvr>
                                        <p:cTn id="38" dur="500"/>
                                        <p:tgtEl>
                                          <p:spTgt spid="72"/>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63" presetClass="path" presetSubtype="0" accel="50000" decel="50000" fill="hold" grpId="2" nodeType="clickEffect">
                                  <p:stCondLst>
                                    <p:cond delay="0"/>
                                  </p:stCondLst>
                                  <p:childTnLst>
                                    <p:animMotion origin="layout" path="M 0.35382 3.95062E-6 L 0.53038 3.95062E-6 " pathEditMode="relative" rAng="0" ptsTypes="AA">
                                      <p:cBhvr>
                                        <p:cTn id="46" dur="2000" fill="hold"/>
                                        <p:tgtEl>
                                          <p:spTgt spid="11"/>
                                        </p:tgtEl>
                                        <p:attrNameLst>
                                          <p:attrName>ppt_x</p:attrName>
                                          <p:attrName>ppt_y</p:attrName>
                                        </p:attrNameLst>
                                      </p:cBhvr>
                                      <p:rCtr x="8819" y="0"/>
                                    </p:animMotion>
                                  </p:childTnLst>
                                </p:cTn>
                              </p:par>
                              <p:par>
                                <p:cTn id="47" presetID="1" presetClass="exit" presetSubtype="0" fill="hold" grpId="1" nodeType="withEffect" nodePh="1">
                                  <p:stCondLst>
                                    <p:cond delay="0"/>
                                  </p:stCondLst>
                                  <p:endCondLst>
                                    <p:cond evt="begin" delay="0">
                                      <p:tn val="47"/>
                                    </p:cond>
                                  </p:endCondLst>
                                  <p:childTnLst>
                                    <p:set>
                                      <p:cBhvr>
                                        <p:cTn id="48" dur="1" fill="hold">
                                          <p:stCondLst>
                                            <p:cond delay="0"/>
                                          </p:stCondLst>
                                        </p:cTn>
                                        <p:tgtEl>
                                          <p:spTgt spid="72"/>
                                        </p:tgtEl>
                                        <p:attrNameLst>
                                          <p:attrName>style.visibility</p:attrName>
                                        </p:attrNameLst>
                                      </p:cBhvr>
                                      <p:to>
                                        <p:strVal val="hidden"/>
                                      </p:to>
                                    </p:set>
                                  </p:childTnLst>
                                </p:cTn>
                              </p:par>
                            </p:childTnLst>
                          </p:cTn>
                        </p:par>
                        <p:par>
                          <p:cTn id="49" fill="hold">
                            <p:stCondLst>
                              <p:cond delay="2000"/>
                            </p:stCondLst>
                            <p:childTnLst>
                              <p:par>
                                <p:cTn id="50" presetID="10" presetClass="entr" presetSubtype="0" fill="hold" grpId="0" nodeType="afterEffect" nodePh="1">
                                  <p:stCondLst>
                                    <p:cond delay="0"/>
                                  </p:stCondLst>
                                  <p:endCondLst>
                                    <p:cond evt="begin" delay="0">
                                      <p:tn val="50"/>
                                    </p:cond>
                                  </p:end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childTnLst>
                    </p:cTn>
                  </p:par>
                  <p:par>
                    <p:cTn id="57" fill="hold">
                      <p:stCondLst>
                        <p:cond delay="indefinite"/>
                      </p:stCondLst>
                      <p:childTnLst>
                        <p:par>
                          <p:cTn id="58" fill="hold">
                            <p:stCondLst>
                              <p:cond delay="0"/>
                            </p:stCondLst>
                            <p:childTnLst>
                              <p:par>
                                <p:cTn id="59" presetID="63" presetClass="path" presetSubtype="0" accel="50000" decel="50000" fill="hold" grpId="3" nodeType="clickEffect">
                                  <p:stCondLst>
                                    <p:cond delay="0"/>
                                  </p:stCondLst>
                                  <p:childTnLst>
                                    <p:animMotion origin="layout" path="M 0.53038 3.95062E-6 L 0.7059 3.95062E-6 " pathEditMode="relative" rAng="0" ptsTypes="AA">
                                      <p:cBhvr>
                                        <p:cTn id="60" dur="2000" fill="hold"/>
                                        <p:tgtEl>
                                          <p:spTgt spid="11"/>
                                        </p:tgtEl>
                                        <p:attrNameLst>
                                          <p:attrName>ppt_x</p:attrName>
                                          <p:attrName>ppt_y</p:attrName>
                                        </p:attrNameLst>
                                      </p:cBhvr>
                                      <p:rCtr x="8767" y="0"/>
                                    </p:animMotion>
                                  </p:childTnLst>
                                </p:cTn>
                              </p:par>
                              <p:par>
                                <p:cTn id="61" presetID="1" presetClass="exit" presetSubtype="0" fill="hold" grpId="1" nodeType="withEffect" nodePh="1">
                                  <p:stCondLst>
                                    <p:cond delay="0"/>
                                  </p:stCondLst>
                                  <p:endCondLst>
                                    <p:cond evt="begin" delay="0">
                                      <p:tn val="61"/>
                                    </p:cond>
                                  </p:endCondLst>
                                  <p:childTnLst>
                                    <p:set>
                                      <p:cBhvr>
                                        <p:cTn id="62" dur="1" fill="hold">
                                          <p:stCondLst>
                                            <p:cond delay="0"/>
                                          </p:stCondLst>
                                        </p:cTn>
                                        <p:tgtEl>
                                          <p:spTgt spid="73"/>
                                        </p:tgtEl>
                                        <p:attrNameLst>
                                          <p:attrName>style.visibility</p:attrName>
                                        </p:attrNameLst>
                                      </p:cBhvr>
                                      <p:to>
                                        <p:strVal val="hidden"/>
                                      </p:to>
                                    </p:set>
                                  </p:childTnLst>
                                </p:cTn>
                              </p:par>
                            </p:childTnLst>
                          </p:cTn>
                        </p:par>
                        <p:par>
                          <p:cTn id="63" fill="hold">
                            <p:stCondLst>
                              <p:cond delay="2000"/>
                            </p:stCondLst>
                            <p:childTnLst>
                              <p:par>
                                <p:cTn id="64" presetID="10" presetClass="entr" presetSubtype="0" fill="hold" grpId="0" nodeType="afterEffect" nodePh="1">
                                  <p:stCondLst>
                                    <p:cond delay="0"/>
                                  </p:stCondLst>
                                  <p:endCondLst>
                                    <p:cond evt="begin" delay="0">
                                      <p:tn val="64"/>
                                    </p:cond>
                                  </p:endCondLst>
                                  <p:childTnLst>
                                    <p:set>
                                      <p:cBhvr>
                                        <p:cTn id="65" dur="1" fill="hold">
                                          <p:stCondLst>
                                            <p:cond delay="0"/>
                                          </p:stCondLst>
                                        </p:cTn>
                                        <p:tgtEl>
                                          <p:spTgt spid="74"/>
                                        </p:tgtEl>
                                        <p:attrNameLst>
                                          <p:attrName>style.visibility</p:attrName>
                                        </p:attrNameLst>
                                      </p:cBhvr>
                                      <p:to>
                                        <p:strVal val="visible"/>
                                      </p:to>
                                    </p:set>
                                    <p:animEffect transition="in" filter="fade">
                                      <p:cBhvr>
                                        <p:cTn id="66" dur="500"/>
                                        <p:tgtEl>
                                          <p:spTgt spid="74"/>
                                        </p:tgtEl>
                                      </p:cBhvr>
                                    </p:animEffect>
                                  </p:childTnLst>
                                </p:cTn>
                              </p:par>
                            </p:childTnLst>
                          </p:cTn>
                        </p:par>
                        <p:par>
                          <p:cTn id="67" fill="hold">
                            <p:stCondLst>
                              <p:cond delay="4500"/>
                            </p:stCondLst>
                            <p:childTnLst>
                              <p:par>
                                <p:cTn id="68" presetID="10" presetClass="entr" presetSubtype="0" fill="hold" grpId="0" nodeType="after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7" grpId="0"/>
      <p:bldP spid="63" grpId="0"/>
      <p:bldP spid="61" grpId="0"/>
      <p:bldP spid="11" grpId="0" animBg="1"/>
      <p:bldP spid="11" grpId="1" animBg="1"/>
      <p:bldP spid="11" grpId="2" animBg="1"/>
      <p:bldP spid="11" grpId="3" animBg="1"/>
      <p:bldP spid="11" grpId="4" animBg="1"/>
      <p:bldP spid="70" grpId="0"/>
      <p:bldP spid="70" grpId="1"/>
      <p:bldP spid="71" grpId="0"/>
      <p:bldP spid="71" grpId="1"/>
      <p:bldP spid="72" grpId="0"/>
      <p:bldP spid="72" grpId="1"/>
      <p:bldP spid="73" grpId="0"/>
      <p:bldP spid="73" grpId="1"/>
      <p:bldP spid="7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 Box 56" descr="© INSCALE GmbH, 26.05.2010&#10;http://www.presentationload.com/"/>
          <p:cNvSpPr txBox="1">
            <a:spLocks noChangeArrowheads="1"/>
          </p:cNvSpPr>
          <p:nvPr/>
        </p:nvSpPr>
        <p:spPr bwMode="gray">
          <a:xfrm>
            <a:off x="625630" y="2077528"/>
            <a:ext cx="1404628" cy="1973622"/>
          </a:xfrm>
          <a:prstGeom prst="rect">
            <a:avLst/>
          </a:prstGeom>
          <a:noFill/>
          <a:ln w="9525">
            <a:noFill/>
            <a:miter lim="800000"/>
            <a:headEnd/>
            <a:tailEnd/>
          </a:ln>
          <a:effectLst/>
        </p:spPr>
        <p:txBody>
          <a:bodyPr wrap="square" lIns="67509" tIns="0" rIns="54007" bIns="34295">
            <a:spAutoFit/>
          </a:bodyPr>
          <a:lstStyle/>
          <a:p>
            <a:pPr>
              <a:spcBef>
                <a:spcPct val="50000"/>
              </a:spcBef>
            </a:pPr>
            <a:r>
              <a:rPr lang="ja-JP" altLang="en-US" sz="1400" noProof="1" smtClean="0">
                <a:solidFill>
                  <a:srgbClr val="005073"/>
                </a:solidFill>
                <a:latin typeface="MS PGothic" charset="-128"/>
                <a:ea typeface="MS PGothic" charset="-128"/>
                <a:cs typeface="MS PGothic" charset="-128"/>
              </a:rPr>
              <a:t>サンプル収集</a:t>
            </a:r>
            <a:endParaRPr lang="en-US" sz="1400" noProof="1">
              <a:solidFill>
                <a:srgbClr val="005073"/>
              </a:solidFill>
              <a:latin typeface="MS PGothic" charset="-128"/>
              <a:ea typeface="MS PGothic" charset="-128"/>
              <a:cs typeface="MS PGothic" charset="-128"/>
            </a:endParaRPr>
          </a:p>
          <a:p>
            <a:pPr>
              <a:spcBef>
                <a:spcPct val="50000"/>
              </a:spcBef>
            </a:pPr>
            <a:r>
              <a:rPr lang="ja-JP" altLang="en-US" sz="1400" noProof="1" smtClean="0">
                <a:solidFill>
                  <a:srgbClr val="282828"/>
                </a:solidFill>
                <a:latin typeface="MS PGothic" charset="-128"/>
                <a:ea typeface="MS PGothic" charset="-128"/>
                <a:cs typeface="MS PGothic" charset="-128"/>
              </a:rPr>
              <a:t>インターネット上の様々な環境からサンプルファイルを収集</a:t>
            </a:r>
            <a:endParaRPr lang="en-GB" altLang="ja-JP" sz="1400" noProof="1">
              <a:solidFill>
                <a:srgbClr val="282828"/>
              </a:solidFill>
              <a:latin typeface="MS PGothic" charset="-128"/>
              <a:ea typeface="MS PGothic" charset="-128"/>
              <a:cs typeface="MS PGothic" charset="-128"/>
            </a:endParaRPr>
          </a:p>
          <a:p>
            <a:pPr>
              <a:spcBef>
                <a:spcPct val="50000"/>
              </a:spcBef>
            </a:pPr>
            <a:r>
              <a:rPr lang="en-US" altLang="ja-JP" sz="1400" noProof="1" smtClean="0">
                <a:solidFill>
                  <a:srgbClr val="FF0000"/>
                </a:solidFill>
                <a:latin typeface="MS PGothic" charset="-128"/>
                <a:ea typeface="MS PGothic" charset="-128"/>
                <a:cs typeface="MS PGothic" charset="-128"/>
              </a:rPr>
              <a:t>ThreatGRID</a:t>
            </a:r>
            <a:r>
              <a:rPr lang="ja-JP" altLang="en-US" sz="1400" noProof="1" smtClean="0">
                <a:solidFill>
                  <a:srgbClr val="FF0000"/>
                </a:solidFill>
                <a:latin typeface="MS PGothic" charset="-128"/>
                <a:ea typeface="MS PGothic" charset="-128"/>
                <a:cs typeface="MS PGothic" charset="-128"/>
              </a:rPr>
              <a:t>やハニー</a:t>
            </a:r>
            <a:r>
              <a:rPr lang="en-US" altLang="ja-JP" sz="1400" noProof="1" smtClean="0">
                <a:solidFill>
                  <a:srgbClr val="FF0000"/>
                </a:solidFill>
                <a:latin typeface="MS PGothic" charset="-128"/>
                <a:ea typeface="MS PGothic" charset="-128"/>
                <a:cs typeface="MS PGothic" charset="-128"/>
              </a:rPr>
              <a:t> </a:t>
            </a:r>
            <a:r>
              <a:rPr lang="ja-JP" altLang="en-US" sz="1400" noProof="1" smtClean="0">
                <a:solidFill>
                  <a:srgbClr val="FF0000"/>
                </a:solidFill>
                <a:latin typeface="MS PGothic" charset="-128"/>
                <a:ea typeface="MS PGothic" charset="-128"/>
                <a:cs typeface="MS PGothic" charset="-128"/>
              </a:rPr>
              <a:t>ポッド</a:t>
            </a:r>
            <a:r>
              <a:rPr lang="ja-JP" altLang="en-US" sz="1400" noProof="1" smtClean="0">
                <a:solidFill>
                  <a:srgbClr val="FF0000"/>
                </a:solidFill>
                <a:latin typeface="MS PGothic" charset="-128"/>
                <a:ea typeface="MS PGothic" charset="-128"/>
                <a:cs typeface="MS PGothic" charset="-128"/>
              </a:rPr>
              <a:t>を使用</a:t>
            </a:r>
            <a:endParaRPr lang="en-US" altLang="ja-JP" sz="1400" noProof="1" smtClean="0">
              <a:solidFill>
                <a:srgbClr val="FF0000"/>
              </a:solidFill>
              <a:latin typeface="MS PGothic" charset="-128"/>
              <a:ea typeface="MS PGothic" charset="-128"/>
              <a:cs typeface="MS PGothic" charset="-128"/>
            </a:endParaRPr>
          </a:p>
        </p:txBody>
      </p:sp>
      <p:sp>
        <p:nvSpPr>
          <p:cNvPr id="55" name="Text Box 57" descr="© INSCALE GmbH, 26.05.2010&#10;http://www.presentationload.com/"/>
          <p:cNvSpPr txBox="1">
            <a:spLocks noChangeArrowheads="1"/>
          </p:cNvSpPr>
          <p:nvPr/>
        </p:nvSpPr>
        <p:spPr bwMode="gray">
          <a:xfrm>
            <a:off x="3836984" y="2077528"/>
            <a:ext cx="1439972" cy="788682"/>
          </a:xfrm>
          <a:prstGeom prst="rect">
            <a:avLst/>
          </a:prstGeom>
          <a:noFill/>
          <a:ln w="9525">
            <a:noFill/>
            <a:miter lim="800000"/>
            <a:headEnd/>
            <a:tailEnd/>
          </a:ln>
          <a:effectLst/>
        </p:spPr>
        <p:txBody>
          <a:bodyPr wrap="square" lIns="67509" tIns="0" rIns="54007" bIns="34295">
            <a:spAutoFit/>
          </a:bodyPr>
          <a:lstStyle/>
          <a:p>
            <a:pPr>
              <a:spcBef>
                <a:spcPct val="50000"/>
              </a:spcBef>
            </a:pPr>
            <a:r>
              <a:rPr lang="ja-JP" altLang="en-US" sz="1400" noProof="1" smtClean="0">
                <a:solidFill>
                  <a:srgbClr val="005073"/>
                </a:solidFill>
                <a:latin typeface="MS PGothic" charset="-128"/>
                <a:ea typeface="MS PGothic" charset="-128"/>
                <a:cs typeface="MS PGothic" charset="-128"/>
              </a:rPr>
              <a:t>ハッシュ登録</a:t>
            </a:r>
            <a:endParaRPr lang="en-GB" sz="1400" noProof="1">
              <a:solidFill>
                <a:srgbClr val="005073"/>
              </a:solidFill>
              <a:latin typeface="MS PGothic" charset="-128"/>
              <a:ea typeface="MS PGothic" charset="-128"/>
              <a:cs typeface="MS PGothic" charset="-128"/>
            </a:endParaRPr>
          </a:p>
          <a:p>
            <a:pPr>
              <a:spcBef>
                <a:spcPct val="50000"/>
              </a:spcBef>
            </a:pPr>
            <a:r>
              <a:rPr lang="ja-JP" altLang="en-US" sz="1400" noProof="1" smtClean="0">
                <a:solidFill>
                  <a:srgbClr val="FF0000"/>
                </a:solidFill>
                <a:latin typeface="MS PGothic" charset="-128"/>
                <a:ea typeface="MS PGothic" charset="-128"/>
                <a:cs typeface="MS PGothic" charset="-128"/>
              </a:rPr>
              <a:t>検出ハッシュをクラウドへ実装</a:t>
            </a:r>
            <a:endParaRPr lang="en-US" sz="1400" noProof="1">
              <a:solidFill>
                <a:srgbClr val="FF0000"/>
              </a:solidFill>
              <a:latin typeface="MS PGothic" charset="-128"/>
              <a:ea typeface="MS PGothic" charset="-128"/>
              <a:cs typeface="MS PGothic" charset="-128"/>
            </a:endParaRPr>
          </a:p>
        </p:txBody>
      </p:sp>
      <p:sp>
        <p:nvSpPr>
          <p:cNvPr id="57" name="Text Box 58" descr="© INSCALE GmbH, 26.05.2010&#10;http://www.presentationload.com/"/>
          <p:cNvSpPr txBox="1">
            <a:spLocks noChangeArrowheads="1"/>
          </p:cNvSpPr>
          <p:nvPr/>
        </p:nvSpPr>
        <p:spPr bwMode="gray">
          <a:xfrm>
            <a:off x="7056332" y="2077528"/>
            <a:ext cx="1444835" cy="1973622"/>
          </a:xfrm>
          <a:prstGeom prst="rect">
            <a:avLst/>
          </a:prstGeom>
          <a:noFill/>
          <a:ln w="9525">
            <a:noFill/>
            <a:miter lim="800000"/>
            <a:headEnd/>
            <a:tailEnd/>
          </a:ln>
          <a:effectLst/>
        </p:spPr>
        <p:txBody>
          <a:bodyPr wrap="square" lIns="54007" tIns="0" rIns="67509" bIns="34295">
            <a:spAutoFit/>
          </a:bodyPr>
          <a:lstStyle/>
          <a:p>
            <a:pPr>
              <a:spcBef>
                <a:spcPct val="50000"/>
              </a:spcBef>
            </a:pPr>
            <a:r>
              <a:rPr lang="ja-JP" altLang="en-US" sz="1400" noProof="1" smtClean="0">
                <a:solidFill>
                  <a:srgbClr val="005073"/>
                </a:solidFill>
                <a:latin typeface="MS PGothic" charset="-128"/>
                <a:ea typeface="MS PGothic" charset="-128"/>
                <a:cs typeface="MS PGothic" charset="-128"/>
              </a:rPr>
              <a:t>定期スキャン</a:t>
            </a:r>
            <a:endParaRPr lang="en-GB" sz="1400" noProof="1">
              <a:solidFill>
                <a:srgbClr val="005073"/>
              </a:solidFill>
              <a:latin typeface="MS PGothic" charset="-128"/>
              <a:ea typeface="MS PGothic" charset="-128"/>
              <a:cs typeface="MS PGothic" charset="-128"/>
            </a:endParaRPr>
          </a:p>
          <a:p>
            <a:pPr>
              <a:spcBef>
                <a:spcPct val="50000"/>
              </a:spcBef>
            </a:pPr>
            <a:r>
              <a:rPr lang="ja-JP" altLang="en-US" sz="1400" noProof="1" smtClean="0">
                <a:solidFill>
                  <a:srgbClr val="FF0000"/>
                </a:solidFill>
                <a:latin typeface="MS PGothic" charset="-128"/>
                <a:ea typeface="MS PGothic" charset="-128"/>
                <a:cs typeface="MS PGothic" charset="-128"/>
              </a:rPr>
              <a:t>定期スキャンは不要です</a:t>
            </a:r>
            <a:endParaRPr lang="en-US" altLang="ja-JP" sz="1400" noProof="1">
              <a:solidFill>
                <a:srgbClr val="FF0000"/>
              </a:solidFill>
              <a:latin typeface="MS PGothic" charset="-128"/>
              <a:ea typeface="MS PGothic" charset="-128"/>
              <a:cs typeface="MS PGothic" charset="-128"/>
            </a:endParaRPr>
          </a:p>
          <a:p>
            <a:pPr>
              <a:spcBef>
                <a:spcPct val="50000"/>
              </a:spcBef>
            </a:pPr>
            <a:r>
              <a:rPr lang="ja-JP" altLang="en-US" sz="1400" noProof="1" smtClean="0">
                <a:solidFill>
                  <a:srgbClr val="FF0000"/>
                </a:solidFill>
                <a:latin typeface="MS PGothic" charset="-128"/>
                <a:ea typeface="MS PGothic" charset="-128"/>
                <a:cs typeface="MS PGothic" charset="-128"/>
              </a:rPr>
              <a:t>クラウドへ実装される前に侵入したファイルがあればクラウドリコールで隔離します</a:t>
            </a:r>
          </a:p>
        </p:txBody>
      </p:sp>
      <p:sp>
        <p:nvSpPr>
          <p:cNvPr id="63" name="Text Box 56" descr="© INSCALE GmbH, 26.05.2010&#10;http://www.presentationload.com/"/>
          <p:cNvSpPr txBox="1">
            <a:spLocks noChangeArrowheads="1"/>
          </p:cNvSpPr>
          <p:nvPr/>
        </p:nvSpPr>
        <p:spPr bwMode="gray">
          <a:xfrm>
            <a:off x="5447982" y="2077528"/>
            <a:ext cx="1437324" cy="1973622"/>
          </a:xfrm>
          <a:prstGeom prst="rect">
            <a:avLst/>
          </a:prstGeom>
          <a:noFill/>
          <a:ln w="9525">
            <a:noFill/>
            <a:miter lim="800000"/>
            <a:headEnd/>
            <a:tailEnd/>
          </a:ln>
          <a:effectLst/>
        </p:spPr>
        <p:txBody>
          <a:bodyPr wrap="square" lIns="67509" tIns="0" rIns="54007" bIns="34295">
            <a:spAutoFit/>
          </a:bodyPr>
          <a:lstStyle/>
          <a:p>
            <a:pPr>
              <a:spcBef>
                <a:spcPct val="50000"/>
              </a:spcBef>
            </a:pPr>
            <a:r>
              <a:rPr lang="ja-JP" altLang="en-US" sz="1400" noProof="1" smtClean="0">
                <a:solidFill>
                  <a:srgbClr val="005073"/>
                </a:solidFill>
                <a:latin typeface="MS PGothic" charset="-128"/>
                <a:ea typeface="MS PGothic" charset="-128"/>
                <a:cs typeface="MS PGothic" charset="-128"/>
              </a:rPr>
              <a:t>配布と実装</a:t>
            </a:r>
            <a:endParaRPr lang="en-GB" sz="1400" noProof="1">
              <a:solidFill>
                <a:srgbClr val="005073"/>
              </a:solidFill>
              <a:latin typeface="MS PGothic" charset="-128"/>
              <a:ea typeface="MS PGothic" charset="-128"/>
              <a:cs typeface="MS PGothic" charset="-128"/>
            </a:endParaRPr>
          </a:p>
          <a:p>
            <a:pPr>
              <a:spcBef>
                <a:spcPct val="50000"/>
              </a:spcBef>
            </a:pPr>
            <a:r>
              <a:rPr lang="ja-JP" altLang="en-US" sz="1400" noProof="1" smtClean="0">
                <a:solidFill>
                  <a:srgbClr val="FF0000"/>
                </a:solidFill>
                <a:latin typeface="MS PGothic" charset="-128"/>
                <a:ea typeface="MS PGothic" charset="-128"/>
                <a:cs typeface="MS PGothic" charset="-128"/>
              </a:rPr>
              <a:t>配布という概念がありません</a:t>
            </a:r>
            <a:endParaRPr lang="en-US" altLang="ja-JP" sz="1400" noProof="1" smtClean="0">
              <a:solidFill>
                <a:srgbClr val="FF0000"/>
              </a:solidFill>
              <a:latin typeface="MS PGothic" charset="-128"/>
              <a:ea typeface="MS PGothic" charset="-128"/>
              <a:cs typeface="MS PGothic" charset="-128"/>
            </a:endParaRPr>
          </a:p>
          <a:p>
            <a:pPr>
              <a:spcBef>
                <a:spcPct val="50000"/>
              </a:spcBef>
            </a:pPr>
            <a:r>
              <a:rPr lang="ja-JP" altLang="en-US" sz="1400" noProof="1" smtClean="0">
                <a:solidFill>
                  <a:srgbClr val="FF0000"/>
                </a:solidFill>
                <a:latin typeface="MS PGothic" charset="-128"/>
                <a:ea typeface="MS PGothic" charset="-128"/>
                <a:cs typeface="MS PGothic" charset="-128"/>
              </a:rPr>
              <a:t>クラウドへ実装された瞬間に世界中のユーザが使用可能になります</a:t>
            </a:r>
            <a:endParaRPr lang="en-US" altLang="ja-JP" sz="1400" noProof="1">
              <a:solidFill>
                <a:srgbClr val="FF0000"/>
              </a:solidFill>
              <a:latin typeface="MS PGothic" charset="-128"/>
              <a:ea typeface="MS PGothic" charset="-128"/>
              <a:cs typeface="MS PGothic" charset="-128"/>
            </a:endParaRPr>
          </a:p>
        </p:txBody>
      </p:sp>
      <p:sp>
        <p:nvSpPr>
          <p:cNvPr id="61" name="Text Box 56" descr="© INSCALE GmbH, 26.05.2010&#10;http://www.presentationload.com/"/>
          <p:cNvSpPr txBox="1">
            <a:spLocks noChangeArrowheads="1"/>
          </p:cNvSpPr>
          <p:nvPr/>
        </p:nvSpPr>
        <p:spPr bwMode="gray">
          <a:xfrm>
            <a:off x="2218112" y="2077528"/>
            <a:ext cx="1452780" cy="1327291"/>
          </a:xfrm>
          <a:prstGeom prst="rect">
            <a:avLst/>
          </a:prstGeom>
          <a:noFill/>
          <a:ln w="9525">
            <a:noFill/>
            <a:miter lim="800000"/>
            <a:headEnd/>
            <a:tailEnd/>
          </a:ln>
          <a:effectLst/>
        </p:spPr>
        <p:txBody>
          <a:bodyPr wrap="square" lIns="67509" tIns="0" rIns="54007" bIns="34295">
            <a:spAutoFit/>
          </a:bodyPr>
          <a:lstStyle/>
          <a:p>
            <a:pPr>
              <a:spcBef>
                <a:spcPct val="50000"/>
              </a:spcBef>
            </a:pPr>
            <a:r>
              <a:rPr lang="ja-JP" altLang="en-US" sz="1400" noProof="1" smtClean="0">
                <a:solidFill>
                  <a:srgbClr val="005073"/>
                </a:solidFill>
                <a:latin typeface="MS PGothic" charset="-128"/>
                <a:ea typeface="MS PGothic" charset="-128"/>
                <a:cs typeface="MS PGothic" charset="-128"/>
              </a:rPr>
              <a:t>解析</a:t>
            </a:r>
            <a:endParaRPr lang="en-US" sz="1400" noProof="1" smtClean="0">
              <a:solidFill>
                <a:srgbClr val="282828"/>
              </a:solidFill>
              <a:latin typeface="MS PGothic" charset="-128"/>
              <a:ea typeface="MS PGothic" charset="-128"/>
              <a:cs typeface="MS PGothic" charset="-128"/>
            </a:endParaRPr>
          </a:p>
          <a:p>
            <a:pPr>
              <a:spcBef>
                <a:spcPct val="50000"/>
              </a:spcBef>
            </a:pPr>
            <a:r>
              <a:rPr lang="ja-JP" altLang="en-US" sz="1400" noProof="1" smtClean="0">
                <a:solidFill>
                  <a:srgbClr val="282828"/>
                </a:solidFill>
                <a:latin typeface="MS PGothic" charset="-128"/>
                <a:ea typeface="MS PGothic" charset="-128"/>
                <a:cs typeface="MS PGothic" charset="-128"/>
              </a:rPr>
              <a:t>収集されたサンプルの解析</a:t>
            </a:r>
            <a:endParaRPr lang="en-US" altLang="ja-JP" sz="1400" noProof="1" smtClean="0">
              <a:solidFill>
                <a:srgbClr val="282828"/>
              </a:solidFill>
              <a:latin typeface="MS PGothic" charset="-128"/>
              <a:ea typeface="MS PGothic" charset="-128"/>
              <a:cs typeface="MS PGothic" charset="-128"/>
            </a:endParaRPr>
          </a:p>
          <a:p>
            <a:pPr>
              <a:spcBef>
                <a:spcPct val="50000"/>
              </a:spcBef>
            </a:pPr>
            <a:r>
              <a:rPr lang="ja-JP" altLang="en-US" sz="1400" noProof="1" smtClean="0">
                <a:solidFill>
                  <a:srgbClr val="282828"/>
                </a:solidFill>
                <a:latin typeface="MS PGothic" charset="-128"/>
                <a:ea typeface="MS PGothic" charset="-128"/>
                <a:cs typeface="MS PGothic" charset="-128"/>
              </a:rPr>
              <a:t>新種マルウェアの発見</a:t>
            </a:r>
            <a:endParaRPr lang="en-US" sz="1400" noProof="1">
              <a:solidFill>
                <a:srgbClr val="282828"/>
              </a:solidFill>
              <a:latin typeface="MS PGothic" charset="-128"/>
              <a:ea typeface="MS PGothic" charset="-128"/>
              <a:cs typeface="MS PGothic" charset="-128"/>
            </a:endParaRPr>
          </a:p>
        </p:txBody>
      </p:sp>
      <p:sp>
        <p:nvSpPr>
          <p:cNvPr id="16" name="Title 15"/>
          <p:cNvSpPr>
            <a:spLocks noGrp="1"/>
          </p:cNvSpPr>
          <p:nvPr>
            <p:ph type="title"/>
          </p:nvPr>
        </p:nvSpPr>
        <p:spPr/>
        <p:txBody>
          <a:bodyPr/>
          <a:lstStyle/>
          <a:p>
            <a:r>
              <a:rPr lang="ja-JP" altLang="en-US" dirty="0" smtClean="0">
                <a:solidFill>
                  <a:schemeClr val="tx1">
                    <a:lumMod val="75000"/>
                    <a:lumOff val="25000"/>
                  </a:schemeClr>
                </a:solidFill>
                <a:latin typeface="MS PGothic" charset="-128"/>
                <a:ea typeface="MS PGothic" charset="-128"/>
                <a:cs typeface="MS PGothic" charset="-128"/>
              </a:rPr>
              <a:t>何故クラウドの</a:t>
            </a:r>
            <a:r>
              <a:rPr lang="ja-JP" altLang="en-US" dirty="0" smtClean="0">
                <a:solidFill>
                  <a:schemeClr val="tx1">
                    <a:lumMod val="75000"/>
                    <a:lumOff val="25000"/>
                  </a:schemeClr>
                </a:solidFill>
                <a:latin typeface="MS PGothic" charset="-128"/>
                <a:ea typeface="MS PGothic" charset="-128"/>
                <a:cs typeface="MS PGothic" charset="-128"/>
              </a:rPr>
              <a:t>ハッシュ</a:t>
            </a:r>
            <a:r>
              <a:rPr lang="en-US" altLang="ja-JP" dirty="0" smtClean="0">
                <a:solidFill>
                  <a:schemeClr val="tx1">
                    <a:lumMod val="75000"/>
                    <a:lumOff val="25000"/>
                  </a:schemeClr>
                </a:solidFill>
                <a:latin typeface="MS PGothic" charset="-128"/>
                <a:ea typeface="MS PGothic" charset="-128"/>
                <a:cs typeface="MS PGothic" charset="-128"/>
              </a:rPr>
              <a:t> </a:t>
            </a:r>
            <a:r>
              <a:rPr lang="ja-JP" altLang="en-US" dirty="0" smtClean="0">
                <a:solidFill>
                  <a:schemeClr val="tx1">
                    <a:lumMod val="75000"/>
                    <a:lumOff val="25000"/>
                  </a:schemeClr>
                </a:solidFill>
                <a:latin typeface="MS PGothic" charset="-128"/>
                <a:ea typeface="MS PGothic" charset="-128"/>
                <a:cs typeface="MS PGothic" charset="-128"/>
              </a:rPr>
              <a:t>データ</a:t>
            </a:r>
            <a:r>
              <a:rPr lang="ja-JP" altLang="en-US" dirty="0" smtClean="0">
                <a:solidFill>
                  <a:schemeClr val="tx1">
                    <a:lumMod val="75000"/>
                    <a:lumOff val="25000"/>
                  </a:schemeClr>
                </a:solidFill>
                <a:latin typeface="MS PGothic" charset="-128"/>
                <a:ea typeface="MS PGothic" charset="-128"/>
                <a:cs typeface="MS PGothic" charset="-128"/>
              </a:rPr>
              <a:t>を使用するのか？</a:t>
            </a:r>
            <a:endParaRPr lang="en-US" dirty="0">
              <a:solidFill>
                <a:schemeClr val="tx1">
                  <a:lumMod val="75000"/>
                  <a:lumOff val="25000"/>
                </a:schemeClr>
              </a:solidFill>
              <a:latin typeface="MS PGothic" charset="-128"/>
              <a:ea typeface="MS PGothic" charset="-128"/>
              <a:cs typeface="MS PGothic" charset="-128"/>
            </a:endParaRPr>
          </a:p>
        </p:txBody>
      </p:sp>
      <p:sp>
        <p:nvSpPr>
          <p:cNvPr id="10" name="Freeform 5"/>
          <p:cNvSpPr>
            <a:spLocks/>
          </p:cNvSpPr>
          <p:nvPr/>
        </p:nvSpPr>
        <p:spPr bwMode="auto">
          <a:xfrm>
            <a:off x="534988" y="1569515"/>
            <a:ext cx="8035925" cy="228600"/>
          </a:xfrm>
          <a:custGeom>
            <a:avLst/>
            <a:gdLst>
              <a:gd name="T0" fmla="*/ 3506 w 3556"/>
              <a:gd name="T1" fmla="*/ 0 h 100"/>
              <a:gd name="T2" fmla="*/ 50 w 3556"/>
              <a:gd name="T3" fmla="*/ 0 h 100"/>
              <a:gd name="T4" fmla="*/ 0 w 3556"/>
              <a:gd name="T5" fmla="*/ 50 h 100"/>
              <a:gd name="T6" fmla="*/ 50 w 3556"/>
              <a:gd name="T7" fmla="*/ 100 h 100"/>
              <a:gd name="T8" fmla="*/ 3506 w 3556"/>
              <a:gd name="T9" fmla="*/ 100 h 100"/>
              <a:gd name="T10" fmla="*/ 3556 w 3556"/>
              <a:gd name="T11" fmla="*/ 50 h 100"/>
              <a:gd name="T12" fmla="*/ 3506 w 3556"/>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3556" h="100">
                <a:moveTo>
                  <a:pt x="3506" y="0"/>
                </a:moveTo>
                <a:cubicBezTo>
                  <a:pt x="50" y="0"/>
                  <a:pt x="50" y="0"/>
                  <a:pt x="50" y="0"/>
                </a:cubicBezTo>
                <a:cubicBezTo>
                  <a:pt x="23" y="0"/>
                  <a:pt x="0" y="22"/>
                  <a:pt x="0" y="50"/>
                </a:cubicBezTo>
                <a:cubicBezTo>
                  <a:pt x="0" y="78"/>
                  <a:pt x="23" y="100"/>
                  <a:pt x="50" y="100"/>
                </a:cubicBezTo>
                <a:cubicBezTo>
                  <a:pt x="3506" y="100"/>
                  <a:pt x="3506" y="100"/>
                  <a:pt x="3506" y="100"/>
                </a:cubicBezTo>
                <a:cubicBezTo>
                  <a:pt x="3534" y="100"/>
                  <a:pt x="3556" y="78"/>
                  <a:pt x="3556" y="50"/>
                </a:cubicBezTo>
                <a:cubicBezTo>
                  <a:pt x="3556" y="22"/>
                  <a:pt x="3534" y="0"/>
                  <a:pt x="3506"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1" name="Freeform 6"/>
          <p:cNvSpPr>
            <a:spLocks/>
          </p:cNvSpPr>
          <p:nvPr/>
        </p:nvSpPr>
        <p:spPr bwMode="auto">
          <a:xfrm>
            <a:off x="534987" y="1578950"/>
            <a:ext cx="1585913" cy="227012"/>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0" name="Freeform 6"/>
          <p:cNvSpPr>
            <a:spLocks/>
          </p:cNvSpPr>
          <p:nvPr/>
        </p:nvSpPr>
        <p:spPr bwMode="auto">
          <a:xfrm>
            <a:off x="534988" y="1598295"/>
            <a:ext cx="1585913" cy="227012"/>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91440" tIns="45720" rIns="91440" bIns="45720" numCol="1" anchor="ctr" anchorCtr="0" compatLnSpc="1">
            <a:prstTxWarp prst="textNoShape">
              <a:avLst/>
            </a:prstTxWarp>
          </a:bodyPr>
          <a:lstStyle/>
          <a:p>
            <a:pPr algn="ctr"/>
            <a:r>
              <a:rPr lang="ja-JP" altLang="en-US" sz="1100" dirty="0" smtClean="0">
                <a:solidFill>
                  <a:srgbClr val="005073">
                    <a:lumMod val="85000"/>
                  </a:srgbClr>
                </a:solidFill>
                <a:latin typeface="MS PGothic" charset="-128"/>
                <a:ea typeface="MS PGothic" charset="-128"/>
                <a:cs typeface="MS PGothic" charset="-128"/>
              </a:rPr>
              <a:t>サンプル収集</a:t>
            </a:r>
            <a:endParaRPr lang="en-US" sz="1100" dirty="0">
              <a:solidFill>
                <a:srgbClr val="005073">
                  <a:lumMod val="85000"/>
                </a:srgbClr>
              </a:solidFill>
              <a:latin typeface="MS PGothic" charset="-128"/>
              <a:ea typeface="MS PGothic" charset="-128"/>
              <a:cs typeface="MS PGothic" charset="-128"/>
            </a:endParaRPr>
          </a:p>
        </p:txBody>
      </p:sp>
      <p:sp>
        <p:nvSpPr>
          <p:cNvPr id="51" name="Freeform 7"/>
          <p:cNvSpPr>
            <a:spLocks/>
          </p:cNvSpPr>
          <p:nvPr/>
        </p:nvSpPr>
        <p:spPr bwMode="auto">
          <a:xfrm>
            <a:off x="2149476" y="1598295"/>
            <a:ext cx="1582738"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a:r>
              <a:rPr lang="ja-JP" altLang="en-US" sz="1100" dirty="0" smtClean="0">
                <a:solidFill>
                  <a:srgbClr val="005073">
                    <a:lumMod val="85000"/>
                  </a:srgbClr>
                </a:solidFill>
                <a:latin typeface="MS PGothic" charset="-128"/>
                <a:ea typeface="MS PGothic" charset="-128"/>
                <a:cs typeface="MS PGothic" charset="-128"/>
              </a:rPr>
              <a:t>解析</a:t>
            </a:r>
            <a:endParaRPr lang="en-US" sz="1100" dirty="0">
              <a:solidFill>
                <a:srgbClr val="005073">
                  <a:lumMod val="85000"/>
                </a:srgbClr>
              </a:solidFill>
              <a:latin typeface="MS PGothic" charset="-128"/>
              <a:ea typeface="MS PGothic" charset="-128"/>
              <a:cs typeface="MS PGothic" charset="-128"/>
            </a:endParaRPr>
          </a:p>
        </p:txBody>
      </p:sp>
      <p:sp>
        <p:nvSpPr>
          <p:cNvPr id="54" name="Freeform 8"/>
          <p:cNvSpPr>
            <a:spLocks/>
          </p:cNvSpPr>
          <p:nvPr/>
        </p:nvSpPr>
        <p:spPr bwMode="auto">
          <a:xfrm>
            <a:off x="3762376" y="1598295"/>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a:r>
              <a:rPr lang="ja-JP" altLang="en-US" sz="1100" dirty="0" smtClean="0">
                <a:solidFill>
                  <a:srgbClr val="005073">
                    <a:lumMod val="85000"/>
                  </a:srgbClr>
                </a:solidFill>
                <a:latin typeface="MS PGothic" charset="-128"/>
                <a:ea typeface="MS PGothic" charset="-128"/>
                <a:cs typeface="MS PGothic" charset="-128"/>
              </a:rPr>
              <a:t>シグニチャ作成</a:t>
            </a:r>
            <a:endParaRPr lang="en-US" sz="1100" dirty="0">
              <a:solidFill>
                <a:srgbClr val="005073">
                  <a:lumMod val="85000"/>
                </a:srgbClr>
              </a:solidFill>
              <a:latin typeface="MS PGothic" charset="-128"/>
              <a:ea typeface="MS PGothic" charset="-128"/>
              <a:cs typeface="MS PGothic" charset="-128"/>
            </a:endParaRPr>
          </a:p>
        </p:txBody>
      </p:sp>
      <p:sp>
        <p:nvSpPr>
          <p:cNvPr id="56" name="Freeform 9"/>
          <p:cNvSpPr>
            <a:spLocks/>
          </p:cNvSpPr>
          <p:nvPr/>
        </p:nvSpPr>
        <p:spPr bwMode="auto">
          <a:xfrm>
            <a:off x="5373688" y="1598295"/>
            <a:ext cx="1585913" cy="227012"/>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91440" tIns="45720" rIns="91440" bIns="45720" numCol="1" anchor="ctr" anchorCtr="0" compatLnSpc="1">
            <a:prstTxWarp prst="textNoShape">
              <a:avLst/>
            </a:prstTxWarp>
          </a:bodyPr>
          <a:lstStyle/>
          <a:p>
            <a:pPr algn="ctr"/>
            <a:r>
              <a:rPr lang="ja-JP" altLang="en-US" sz="1100" dirty="0" smtClean="0">
                <a:solidFill>
                  <a:srgbClr val="005073">
                    <a:lumMod val="85000"/>
                  </a:srgbClr>
                </a:solidFill>
                <a:latin typeface="MS PGothic" charset="-128"/>
                <a:ea typeface="MS PGothic" charset="-128"/>
                <a:cs typeface="MS PGothic" charset="-128"/>
              </a:rPr>
              <a:t>配布と実装</a:t>
            </a:r>
            <a:endParaRPr lang="en-US" sz="1100" dirty="0">
              <a:solidFill>
                <a:srgbClr val="005073">
                  <a:lumMod val="85000"/>
                </a:srgbClr>
              </a:solidFill>
              <a:latin typeface="MS PGothic" charset="-128"/>
              <a:ea typeface="MS PGothic" charset="-128"/>
              <a:cs typeface="MS PGothic" charset="-128"/>
            </a:endParaRPr>
          </a:p>
        </p:txBody>
      </p:sp>
      <p:sp>
        <p:nvSpPr>
          <p:cNvPr id="69" name="Freeform 10"/>
          <p:cNvSpPr>
            <a:spLocks/>
          </p:cNvSpPr>
          <p:nvPr/>
        </p:nvSpPr>
        <p:spPr bwMode="auto">
          <a:xfrm>
            <a:off x="6986588" y="1598295"/>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a:r>
              <a:rPr lang="ja-JP" altLang="en-US" sz="1100" dirty="0" smtClean="0">
                <a:solidFill>
                  <a:srgbClr val="005073">
                    <a:lumMod val="85000"/>
                  </a:srgbClr>
                </a:solidFill>
                <a:latin typeface="MS PGothic" charset="-128"/>
                <a:ea typeface="MS PGothic" charset="-128"/>
                <a:cs typeface="MS PGothic" charset="-128"/>
              </a:rPr>
              <a:t>定期スキャン</a:t>
            </a:r>
            <a:endParaRPr lang="en-US" sz="1100" dirty="0">
              <a:solidFill>
                <a:srgbClr val="005073">
                  <a:lumMod val="85000"/>
                </a:srgbClr>
              </a:solidFill>
              <a:latin typeface="MS PGothic" charset="-128"/>
              <a:ea typeface="MS PGothic" charset="-128"/>
              <a:cs typeface="MS PGothic" charset="-128"/>
            </a:endParaRPr>
          </a:p>
        </p:txBody>
      </p:sp>
      <p:sp>
        <p:nvSpPr>
          <p:cNvPr id="70" name="Freeform 6"/>
          <p:cNvSpPr>
            <a:spLocks/>
          </p:cNvSpPr>
          <p:nvPr/>
        </p:nvSpPr>
        <p:spPr bwMode="auto">
          <a:xfrm>
            <a:off x="534988" y="1598295"/>
            <a:ext cx="1585913" cy="227012"/>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91440" tIns="45720" rIns="91440" bIns="45720" numCol="1" anchor="ctr" anchorCtr="0" compatLnSpc="1">
            <a:prstTxWarp prst="textNoShape">
              <a:avLst/>
            </a:prstTxWarp>
          </a:bodyPr>
          <a:lstStyle/>
          <a:p>
            <a:pPr algn="ctr"/>
            <a:endParaRPr lang="en-US" sz="1100" dirty="0">
              <a:solidFill>
                <a:srgbClr val="005073"/>
              </a:solidFill>
              <a:latin typeface="MS PGothic" charset="-128"/>
              <a:ea typeface="MS PGothic" charset="-128"/>
              <a:cs typeface="MS PGothic" charset="-128"/>
            </a:endParaRPr>
          </a:p>
        </p:txBody>
      </p:sp>
      <p:sp>
        <p:nvSpPr>
          <p:cNvPr id="71" name="Freeform 7"/>
          <p:cNvSpPr>
            <a:spLocks/>
          </p:cNvSpPr>
          <p:nvPr/>
        </p:nvSpPr>
        <p:spPr bwMode="auto">
          <a:xfrm>
            <a:off x="2149476" y="1598295"/>
            <a:ext cx="1582738"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a:endParaRPr lang="en-US" sz="1100" dirty="0">
              <a:solidFill>
                <a:srgbClr val="005073"/>
              </a:solidFill>
              <a:latin typeface="MS PGothic" charset="-128"/>
              <a:ea typeface="MS PGothic" charset="-128"/>
              <a:cs typeface="MS PGothic" charset="-128"/>
            </a:endParaRPr>
          </a:p>
        </p:txBody>
      </p:sp>
      <p:sp>
        <p:nvSpPr>
          <p:cNvPr id="72" name="Freeform 8"/>
          <p:cNvSpPr>
            <a:spLocks/>
          </p:cNvSpPr>
          <p:nvPr/>
        </p:nvSpPr>
        <p:spPr bwMode="auto">
          <a:xfrm>
            <a:off x="3762376" y="1598295"/>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a:endParaRPr lang="en-US" sz="1100" dirty="0">
              <a:solidFill>
                <a:srgbClr val="005073"/>
              </a:solidFill>
              <a:latin typeface="MS PGothic" charset="-128"/>
              <a:ea typeface="MS PGothic" charset="-128"/>
              <a:cs typeface="MS PGothic" charset="-128"/>
            </a:endParaRPr>
          </a:p>
        </p:txBody>
      </p:sp>
      <p:sp>
        <p:nvSpPr>
          <p:cNvPr id="73" name="Freeform 9"/>
          <p:cNvSpPr>
            <a:spLocks/>
          </p:cNvSpPr>
          <p:nvPr/>
        </p:nvSpPr>
        <p:spPr bwMode="auto">
          <a:xfrm>
            <a:off x="5373688" y="1598295"/>
            <a:ext cx="1585913" cy="227012"/>
          </a:xfrm>
          <a:custGeom>
            <a:avLst/>
            <a:gdLst>
              <a:gd name="T0" fmla="*/ 652 w 702"/>
              <a:gd name="T1" fmla="*/ 0 h 100"/>
              <a:gd name="T2" fmla="*/ 50 w 702"/>
              <a:gd name="T3" fmla="*/ 0 h 100"/>
              <a:gd name="T4" fmla="*/ 0 w 702"/>
              <a:gd name="T5" fmla="*/ 50 h 100"/>
              <a:gd name="T6" fmla="*/ 50 w 702"/>
              <a:gd name="T7" fmla="*/ 100 h 100"/>
              <a:gd name="T8" fmla="*/ 652 w 702"/>
              <a:gd name="T9" fmla="*/ 100 h 100"/>
              <a:gd name="T10" fmla="*/ 702 w 702"/>
              <a:gd name="T11" fmla="*/ 50 h 100"/>
              <a:gd name="T12" fmla="*/ 652 w 702"/>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2" h="100">
                <a:moveTo>
                  <a:pt x="652" y="0"/>
                </a:moveTo>
                <a:cubicBezTo>
                  <a:pt x="50" y="0"/>
                  <a:pt x="50" y="0"/>
                  <a:pt x="50" y="0"/>
                </a:cubicBezTo>
                <a:cubicBezTo>
                  <a:pt x="23" y="0"/>
                  <a:pt x="0" y="22"/>
                  <a:pt x="0" y="50"/>
                </a:cubicBezTo>
                <a:cubicBezTo>
                  <a:pt x="0" y="77"/>
                  <a:pt x="23" y="100"/>
                  <a:pt x="50" y="100"/>
                </a:cubicBezTo>
                <a:cubicBezTo>
                  <a:pt x="652" y="100"/>
                  <a:pt x="652" y="100"/>
                  <a:pt x="652" y="100"/>
                </a:cubicBezTo>
                <a:cubicBezTo>
                  <a:pt x="679" y="100"/>
                  <a:pt x="702" y="77"/>
                  <a:pt x="702" y="50"/>
                </a:cubicBezTo>
                <a:cubicBezTo>
                  <a:pt x="702" y="22"/>
                  <a:pt x="679" y="0"/>
                  <a:pt x="652" y="0"/>
                </a:cubicBezTo>
              </a:path>
            </a:pathLst>
          </a:custGeom>
          <a:noFill/>
          <a:ln>
            <a:noFill/>
          </a:ln>
        </p:spPr>
        <p:txBody>
          <a:bodyPr vert="horz" wrap="square" lIns="91440" tIns="45720" rIns="91440" bIns="45720" numCol="1" anchor="ctr" anchorCtr="0" compatLnSpc="1">
            <a:prstTxWarp prst="textNoShape">
              <a:avLst/>
            </a:prstTxWarp>
          </a:bodyPr>
          <a:lstStyle/>
          <a:p>
            <a:pPr algn="ctr"/>
            <a:endParaRPr lang="en-US" sz="1100" dirty="0">
              <a:solidFill>
                <a:srgbClr val="005073"/>
              </a:solidFill>
              <a:latin typeface="MS PGothic" charset="-128"/>
              <a:ea typeface="MS PGothic" charset="-128"/>
              <a:cs typeface="MS PGothic" charset="-128"/>
            </a:endParaRPr>
          </a:p>
        </p:txBody>
      </p:sp>
      <p:sp>
        <p:nvSpPr>
          <p:cNvPr id="74" name="Freeform 10"/>
          <p:cNvSpPr>
            <a:spLocks/>
          </p:cNvSpPr>
          <p:nvPr/>
        </p:nvSpPr>
        <p:spPr bwMode="auto">
          <a:xfrm>
            <a:off x="6986588" y="1598295"/>
            <a:ext cx="1584325" cy="227012"/>
          </a:xfrm>
          <a:custGeom>
            <a:avLst/>
            <a:gdLst>
              <a:gd name="T0" fmla="*/ 651 w 701"/>
              <a:gd name="T1" fmla="*/ 0 h 100"/>
              <a:gd name="T2" fmla="*/ 50 w 701"/>
              <a:gd name="T3" fmla="*/ 0 h 100"/>
              <a:gd name="T4" fmla="*/ 0 w 701"/>
              <a:gd name="T5" fmla="*/ 50 h 100"/>
              <a:gd name="T6" fmla="*/ 50 w 701"/>
              <a:gd name="T7" fmla="*/ 100 h 100"/>
              <a:gd name="T8" fmla="*/ 651 w 701"/>
              <a:gd name="T9" fmla="*/ 100 h 100"/>
              <a:gd name="T10" fmla="*/ 701 w 701"/>
              <a:gd name="T11" fmla="*/ 50 h 100"/>
              <a:gd name="T12" fmla="*/ 651 w 70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01" h="100">
                <a:moveTo>
                  <a:pt x="651" y="0"/>
                </a:moveTo>
                <a:cubicBezTo>
                  <a:pt x="50" y="0"/>
                  <a:pt x="50" y="0"/>
                  <a:pt x="50" y="0"/>
                </a:cubicBezTo>
                <a:cubicBezTo>
                  <a:pt x="22" y="0"/>
                  <a:pt x="0" y="22"/>
                  <a:pt x="0" y="50"/>
                </a:cubicBezTo>
                <a:cubicBezTo>
                  <a:pt x="0" y="77"/>
                  <a:pt x="22" y="100"/>
                  <a:pt x="50" y="100"/>
                </a:cubicBezTo>
                <a:cubicBezTo>
                  <a:pt x="651" y="100"/>
                  <a:pt x="651" y="100"/>
                  <a:pt x="651" y="100"/>
                </a:cubicBezTo>
                <a:cubicBezTo>
                  <a:pt x="679" y="100"/>
                  <a:pt x="701" y="77"/>
                  <a:pt x="701" y="50"/>
                </a:cubicBezTo>
                <a:cubicBezTo>
                  <a:pt x="701" y="22"/>
                  <a:pt x="679" y="0"/>
                  <a:pt x="651" y="0"/>
                </a:cubicBezTo>
              </a:path>
            </a:pathLst>
          </a:custGeom>
          <a:noFill/>
          <a:ln>
            <a:noFill/>
          </a:ln>
        </p:spPr>
        <p:txBody>
          <a:bodyPr vert="horz" wrap="square" lIns="91440" tIns="45720" rIns="91440" bIns="45720" numCol="1" anchor="ctr" anchorCtr="0" compatLnSpc="1">
            <a:prstTxWarp prst="textNoShape">
              <a:avLst/>
            </a:prstTxWarp>
          </a:bodyPr>
          <a:lstStyle/>
          <a:p>
            <a:pPr algn="ctr"/>
            <a:endParaRPr lang="en-US" sz="1100" dirty="0">
              <a:solidFill>
                <a:srgbClr val="005073"/>
              </a:solidFill>
              <a:latin typeface="MS PGothic" charset="-128"/>
              <a:ea typeface="MS PGothic" charset="-128"/>
              <a:cs typeface="MS PGothic" charset="-128"/>
            </a:endParaRPr>
          </a:p>
        </p:txBody>
      </p:sp>
      <p:sp>
        <p:nvSpPr>
          <p:cNvPr id="2" name="テキスト ボックス 1"/>
          <p:cNvSpPr txBox="1"/>
          <p:nvPr/>
        </p:nvSpPr>
        <p:spPr>
          <a:xfrm>
            <a:off x="3154110" y="1000490"/>
            <a:ext cx="1996059" cy="369332"/>
          </a:xfrm>
          <a:prstGeom prst="rect">
            <a:avLst/>
          </a:prstGeom>
          <a:noFill/>
        </p:spPr>
        <p:txBody>
          <a:bodyPr wrap="none" rtlCol="0">
            <a:spAutoFit/>
          </a:bodyPr>
          <a:lstStyle/>
          <a:p>
            <a:r>
              <a:rPr kumimoji="1" lang="en-US" altLang="ja-JP" dirty="0" smtClean="0">
                <a:solidFill>
                  <a:srgbClr val="282828"/>
                </a:solidFill>
                <a:latin typeface="MS PGothic" charset="-128"/>
                <a:ea typeface="MS PGothic" charset="-128"/>
                <a:cs typeface="MS PGothic" charset="-128"/>
              </a:rPr>
              <a:t>AMP for Endpoints</a:t>
            </a:r>
            <a:endParaRPr kumimoji="1" lang="ja-JP" altLang="en-US" dirty="0" smtClean="0">
              <a:solidFill>
                <a:srgbClr val="282828"/>
              </a:solidFill>
              <a:latin typeface="MS PGothic" charset="-128"/>
              <a:ea typeface="MS PGothic" charset="-128"/>
              <a:cs typeface="MS PGothic" charset="-128"/>
            </a:endParaRPr>
          </a:p>
        </p:txBody>
      </p:sp>
    </p:spTree>
    <p:extLst>
      <p:ext uri="{BB962C8B-B14F-4D97-AF65-F5344CB8AC3E}">
        <p14:creationId xmlns:p14="http://schemas.microsoft.com/office/powerpoint/2010/main" val="76358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4"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1" nodeType="withEffect" nodePh="1">
                                  <p:stCondLst>
                                    <p:cond delay="0"/>
                                  </p:stCondLst>
                                  <p:endCondLst>
                                    <p:cond evt="begin" delay="0">
                                      <p:tn val="8"/>
                                    </p:cond>
                                  </p:end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0" nodeType="clickEffect">
                                  <p:stCondLst>
                                    <p:cond delay="0"/>
                                  </p:stCondLst>
                                  <p:childTnLst>
                                    <p:animMotion origin="layout" path="M 1.11111E-6 3.95062E-6 L 0.17656 3.95062E-6 " pathEditMode="relative" rAng="0" ptsTypes="AA">
                                      <p:cBhvr>
                                        <p:cTn id="18" dur="2000" fill="hold"/>
                                        <p:tgtEl>
                                          <p:spTgt spid="11"/>
                                        </p:tgtEl>
                                        <p:attrNameLst>
                                          <p:attrName>ppt_x</p:attrName>
                                          <p:attrName>ppt_y</p:attrName>
                                        </p:attrNameLst>
                                      </p:cBhvr>
                                      <p:rCtr x="8819" y="0"/>
                                    </p:animMotion>
                                  </p:childTnLst>
                                </p:cTn>
                              </p:par>
                              <p:par>
                                <p:cTn id="19" presetID="1" presetClass="exit" presetSubtype="0" fill="hold" grpId="0" nodeType="withEffect" nodePh="1">
                                  <p:stCondLst>
                                    <p:cond delay="0"/>
                                  </p:stCondLst>
                                  <p:endCondLst>
                                    <p:cond evt="begin" delay="0">
                                      <p:tn val="19"/>
                                    </p:cond>
                                  </p:endCondLst>
                                  <p:childTnLst>
                                    <p:set>
                                      <p:cBhvr>
                                        <p:cTn id="20" dur="1" fill="hold">
                                          <p:stCondLst>
                                            <p:cond delay="0"/>
                                          </p:stCondLst>
                                        </p:cTn>
                                        <p:tgtEl>
                                          <p:spTgt spid="70"/>
                                        </p:tgtEl>
                                        <p:attrNameLst>
                                          <p:attrName>style.visibility</p:attrName>
                                        </p:attrNameLst>
                                      </p:cBhvr>
                                      <p:to>
                                        <p:strVal val="hidden"/>
                                      </p:to>
                                    </p:set>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grpId="1" nodeType="clickEffect">
                                  <p:stCondLst>
                                    <p:cond delay="0"/>
                                  </p:stCondLst>
                                  <p:childTnLst>
                                    <p:animMotion origin="layout" path="M 0.17656 3.95062E-6 L 0.35382 3.95062E-6 " pathEditMode="relative" rAng="0" ptsTypes="AA">
                                      <p:cBhvr>
                                        <p:cTn id="32" dur="2000" fill="hold"/>
                                        <p:tgtEl>
                                          <p:spTgt spid="11"/>
                                        </p:tgtEl>
                                        <p:attrNameLst>
                                          <p:attrName>ppt_x</p:attrName>
                                          <p:attrName>ppt_y</p:attrName>
                                        </p:attrNameLst>
                                      </p:cBhvr>
                                      <p:rCtr x="8854" y="0"/>
                                    </p:animMotion>
                                  </p:childTnLst>
                                </p:cTn>
                              </p:par>
                              <p:par>
                                <p:cTn id="33" presetID="1" presetClass="exit" presetSubtype="0" fill="hold" grpId="1" nodeType="withEffect" nodePh="1">
                                  <p:stCondLst>
                                    <p:cond delay="0"/>
                                  </p:stCondLst>
                                  <p:endCondLst>
                                    <p:cond evt="begin" delay="0">
                                      <p:tn val="33"/>
                                    </p:cond>
                                  </p:endCondLst>
                                  <p:childTnLst>
                                    <p:set>
                                      <p:cBhvr>
                                        <p:cTn id="34" dur="1" fill="hold">
                                          <p:stCondLst>
                                            <p:cond delay="0"/>
                                          </p:stCondLst>
                                        </p:cTn>
                                        <p:tgtEl>
                                          <p:spTgt spid="71"/>
                                        </p:tgtEl>
                                        <p:attrNameLst>
                                          <p:attrName>style.visibility</p:attrName>
                                        </p:attrNameLst>
                                      </p:cBhvr>
                                      <p:to>
                                        <p:strVal val="hidden"/>
                                      </p:to>
                                    </p:set>
                                  </p:childTnLst>
                                </p:cTn>
                              </p:par>
                            </p:childTnLst>
                          </p:cTn>
                        </p:par>
                        <p:par>
                          <p:cTn id="35" fill="hold">
                            <p:stCondLst>
                              <p:cond delay="2000"/>
                            </p:stCondLst>
                            <p:childTnLst>
                              <p:par>
                                <p:cTn id="36" presetID="10" presetClass="entr" presetSubtype="0" fill="hold" grpId="0" nodeType="afterEffect" nodePh="1">
                                  <p:stCondLst>
                                    <p:cond delay="0"/>
                                  </p:stCondLst>
                                  <p:endCondLst>
                                    <p:cond evt="begin" delay="0">
                                      <p:tn val="36"/>
                                    </p:cond>
                                  </p:endCondLst>
                                  <p:childTnLst>
                                    <p:set>
                                      <p:cBhvr>
                                        <p:cTn id="37" dur="1" fill="hold">
                                          <p:stCondLst>
                                            <p:cond delay="0"/>
                                          </p:stCondLst>
                                        </p:cTn>
                                        <p:tgtEl>
                                          <p:spTgt spid="72"/>
                                        </p:tgtEl>
                                        <p:attrNameLst>
                                          <p:attrName>style.visibility</p:attrName>
                                        </p:attrNameLst>
                                      </p:cBhvr>
                                      <p:to>
                                        <p:strVal val="visible"/>
                                      </p:to>
                                    </p:set>
                                    <p:animEffect transition="in" filter="fade">
                                      <p:cBhvr>
                                        <p:cTn id="38" dur="500"/>
                                        <p:tgtEl>
                                          <p:spTgt spid="72"/>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63" presetClass="path" presetSubtype="0" accel="50000" decel="50000" fill="hold" grpId="2" nodeType="clickEffect">
                                  <p:stCondLst>
                                    <p:cond delay="0"/>
                                  </p:stCondLst>
                                  <p:childTnLst>
                                    <p:animMotion origin="layout" path="M 0.35382 3.95062E-6 L 0.53038 3.95062E-6 " pathEditMode="relative" rAng="0" ptsTypes="AA">
                                      <p:cBhvr>
                                        <p:cTn id="46" dur="2000" fill="hold"/>
                                        <p:tgtEl>
                                          <p:spTgt spid="11"/>
                                        </p:tgtEl>
                                        <p:attrNameLst>
                                          <p:attrName>ppt_x</p:attrName>
                                          <p:attrName>ppt_y</p:attrName>
                                        </p:attrNameLst>
                                      </p:cBhvr>
                                      <p:rCtr x="8819" y="0"/>
                                    </p:animMotion>
                                  </p:childTnLst>
                                </p:cTn>
                              </p:par>
                              <p:par>
                                <p:cTn id="47" presetID="1" presetClass="exit" presetSubtype="0" fill="hold" grpId="1" nodeType="withEffect" nodePh="1">
                                  <p:stCondLst>
                                    <p:cond delay="0"/>
                                  </p:stCondLst>
                                  <p:endCondLst>
                                    <p:cond evt="begin" delay="0">
                                      <p:tn val="47"/>
                                    </p:cond>
                                  </p:endCondLst>
                                  <p:childTnLst>
                                    <p:set>
                                      <p:cBhvr>
                                        <p:cTn id="48" dur="1" fill="hold">
                                          <p:stCondLst>
                                            <p:cond delay="0"/>
                                          </p:stCondLst>
                                        </p:cTn>
                                        <p:tgtEl>
                                          <p:spTgt spid="72"/>
                                        </p:tgtEl>
                                        <p:attrNameLst>
                                          <p:attrName>style.visibility</p:attrName>
                                        </p:attrNameLst>
                                      </p:cBhvr>
                                      <p:to>
                                        <p:strVal val="hidden"/>
                                      </p:to>
                                    </p:set>
                                  </p:childTnLst>
                                </p:cTn>
                              </p:par>
                            </p:childTnLst>
                          </p:cTn>
                        </p:par>
                        <p:par>
                          <p:cTn id="49" fill="hold">
                            <p:stCondLst>
                              <p:cond delay="2000"/>
                            </p:stCondLst>
                            <p:childTnLst>
                              <p:par>
                                <p:cTn id="50" presetID="10" presetClass="entr" presetSubtype="0" fill="hold" grpId="0" nodeType="afterEffect" nodePh="1">
                                  <p:stCondLst>
                                    <p:cond delay="0"/>
                                  </p:stCondLst>
                                  <p:endCondLst>
                                    <p:cond evt="begin" delay="0">
                                      <p:tn val="50"/>
                                    </p:cond>
                                  </p:end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childTnLst>
                    </p:cTn>
                  </p:par>
                  <p:par>
                    <p:cTn id="57" fill="hold">
                      <p:stCondLst>
                        <p:cond delay="indefinite"/>
                      </p:stCondLst>
                      <p:childTnLst>
                        <p:par>
                          <p:cTn id="58" fill="hold">
                            <p:stCondLst>
                              <p:cond delay="0"/>
                            </p:stCondLst>
                            <p:childTnLst>
                              <p:par>
                                <p:cTn id="59" presetID="63" presetClass="path" presetSubtype="0" accel="50000" decel="50000" fill="hold" grpId="3" nodeType="clickEffect">
                                  <p:stCondLst>
                                    <p:cond delay="0"/>
                                  </p:stCondLst>
                                  <p:childTnLst>
                                    <p:animMotion origin="layout" path="M 0.53038 3.95062E-6 L 0.7059 3.95062E-6 " pathEditMode="relative" rAng="0" ptsTypes="AA">
                                      <p:cBhvr>
                                        <p:cTn id="60" dur="2000" fill="hold"/>
                                        <p:tgtEl>
                                          <p:spTgt spid="11"/>
                                        </p:tgtEl>
                                        <p:attrNameLst>
                                          <p:attrName>ppt_x</p:attrName>
                                          <p:attrName>ppt_y</p:attrName>
                                        </p:attrNameLst>
                                      </p:cBhvr>
                                      <p:rCtr x="8767" y="0"/>
                                    </p:animMotion>
                                  </p:childTnLst>
                                </p:cTn>
                              </p:par>
                              <p:par>
                                <p:cTn id="61" presetID="1" presetClass="exit" presetSubtype="0" fill="hold" grpId="1" nodeType="withEffect" nodePh="1">
                                  <p:stCondLst>
                                    <p:cond delay="0"/>
                                  </p:stCondLst>
                                  <p:endCondLst>
                                    <p:cond evt="begin" delay="0">
                                      <p:tn val="61"/>
                                    </p:cond>
                                  </p:endCondLst>
                                  <p:childTnLst>
                                    <p:set>
                                      <p:cBhvr>
                                        <p:cTn id="62" dur="1" fill="hold">
                                          <p:stCondLst>
                                            <p:cond delay="0"/>
                                          </p:stCondLst>
                                        </p:cTn>
                                        <p:tgtEl>
                                          <p:spTgt spid="73"/>
                                        </p:tgtEl>
                                        <p:attrNameLst>
                                          <p:attrName>style.visibility</p:attrName>
                                        </p:attrNameLst>
                                      </p:cBhvr>
                                      <p:to>
                                        <p:strVal val="hidden"/>
                                      </p:to>
                                    </p:set>
                                  </p:childTnLst>
                                </p:cTn>
                              </p:par>
                            </p:childTnLst>
                          </p:cTn>
                        </p:par>
                        <p:par>
                          <p:cTn id="63" fill="hold">
                            <p:stCondLst>
                              <p:cond delay="2000"/>
                            </p:stCondLst>
                            <p:childTnLst>
                              <p:par>
                                <p:cTn id="64" presetID="10" presetClass="entr" presetSubtype="0" fill="hold" grpId="0" nodeType="afterEffect" nodePh="1">
                                  <p:stCondLst>
                                    <p:cond delay="0"/>
                                  </p:stCondLst>
                                  <p:endCondLst>
                                    <p:cond evt="begin" delay="0">
                                      <p:tn val="64"/>
                                    </p:cond>
                                  </p:endCondLst>
                                  <p:childTnLst>
                                    <p:set>
                                      <p:cBhvr>
                                        <p:cTn id="65" dur="1" fill="hold">
                                          <p:stCondLst>
                                            <p:cond delay="0"/>
                                          </p:stCondLst>
                                        </p:cTn>
                                        <p:tgtEl>
                                          <p:spTgt spid="74"/>
                                        </p:tgtEl>
                                        <p:attrNameLst>
                                          <p:attrName>style.visibility</p:attrName>
                                        </p:attrNameLst>
                                      </p:cBhvr>
                                      <p:to>
                                        <p:strVal val="visible"/>
                                      </p:to>
                                    </p:set>
                                    <p:animEffect transition="in" filter="fade">
                                      <p:cBhvr>
                                        <p:cTn id="66" dur="500"/>
                                        <p:tgtEl>
                                          <p:spTgt spid="74"/>
                                        </p:tgtEl>
                                      </p:cBhvr>
                                    </p:animEffect>
                                  </p:childTnLst>
                                </p:cTn>
                              </p:par>
                            </p:childTnLst>
                          </p:cTn>
                        </p:par>
                        <p:par>
                          <p:cTn id="67" fill="hold">
                            <p:stCondLst>
                              <p:cond delay="4500"/>
                            </p:stCondLst>
                            <p:childTnLst>
                              <p:par>
                                <p:cTn id="68" presetID="10" presetClass="entr" presetSubtype="0" fill="hold" grpId="0" nodeType="after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7" grpId="0"/>
      <p:bldP spid="63" grpId="0"/>
      <p:bldP spid="61" grpId="0"/>
      <p:bldP spid="11" grpId="0" animBg="1"/>
      <p:bldP spid="11" grpId="1" animBg="1"/>
      <p:bldP spid="11" grpId="2" animBg="1"/>
      <p:bldP spid="11" grpId="3" animBg="1"/>
      <p:bldP spid="11" grpId="4" animBg="1"/>
      <p:bldP spid="70" grpId="0"/>
      <p:bldP spid="70" grpId="1"/>
      <p:bldP spid="71" grpId="0"/>
      <p:bldP spid="71" grpId="1"/>
      <p:bldP spid="72" grpId="0"/>
      <p:bldP spid="72" grpId="1"/>
      <p:bldP spid="73" grpId="0"/>
      <p:bldP spid="73" grpId="1"/>
      <p:bldP spid="7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正方形/長方形 515"/>
          <p:cNvSpPr/>
          <p:nvPr/>
        </p:nvSpPr>
        <p:spPr>
          <a:xfrm>
            <a:off x="0" y="1307355"/>
            <a:ext cx="9144000" cy="3220790"/>
          </a:xfrm>
          <a:prstGeom prst="rect">
            <a:avLst/>
          </a:prstGeom>
          <a:solidFill>
            <a:schemeClr val="accent5"/>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dirty="0" smtClean="0">
              <a:solidFill>
                <a:srgbClr val="FFFFFF"/>
              </a:solidFill>
              <a:latin typeface="MS PGothic" charset="-128"/>
              <a:ea typeface="MS PGothic" charset="-128"/>
              <a:cs typeface="MS PGothic" charset="-128"/>
            </a:endParaRPr>
          </a:p>
        </p:txBody>
      </p:sp>
      <p:sp>
        <p:nvSpPr>
          <p:cNvPr id="3" name="タイトル 2"/>
          <p:cNvSpPr>
            <a:spLocks noGrp="1"/>
          </p:cNvSpPr>
          <p:nvPr>
            <p:ph type="ctrTitle"/>
          </p:nvPr>
        </p:nvSpPr>
        <p:spPr>
          <a:xfrm>
            <a:off x="259742" y="60347"/>
            <a:ext cx="8659976" cy="495179"/>
          </a:xfrm>
          <a:noFill/>
          <a:ln>
            <a:noFill/>
          </a:ln>
        </p:spPr>
        <p:txBody>
          <a:bodyPr vert="horz" wrap="square" lIns="91424" tIns="45712" rIns="91424" bIns="45712" numCol="1" anchor="ctr" anchorCtr="0" compatLnSpc="1">
            <a:prstTxWarp prst="textNoShape">
              <a:avLst/>
            </a:prstTxWarp>
          </a:bodyPr>
          <a:lstStyle/>
          <a:p>
            <a:r>
              <a:rPr lang="ja-JP" altLang="en-US" sz="2800" dirty="0" smtClean="0">
                <a:latin typeface="MS PGothic" charset="-128"/>
                <a:ea typeface="MS PGothic" charset="-128"/>
                <a:cs typeface="MS PGothic" charset="-128"/>
              </a:rPr>
              <a:t>レトロスペクティブ </a:t>
            </a:r>
            <a:r>
              <a:rPr lang="ja-JP" altLang="en-US" sz="2800" dirty="0">
                <a:latin typeface="MS PGothic" charset="-128"/>
                <a:ea typeface="MS PGothic" charset="-128"/>
                <a:cs typeface="MS PGothic" charset="-128"/>
              </a:rPr>
              <a:t>セキュリティとは？</a:t>
            </a:r>
          </a:p>
        </p:txBody>
      </p:sp>
      <p:sp>
        <p:nvSpPr>
          <p:cNvPr id="2" name="正方形/長方形 1"/>
          <p:cNvSpPr/>
          <p:nvPr/>
        </p:nvSpPr>
        <p:spPr>
          <a:xfrm>
            <a:off x="271435" y="483518"/>
            <a:ext cx="8648283" cy="738664"/>
          </a:xfrm>
          <a:prstGeom prst="rect">
            <a:avLst/>
          </a:prstGeom>
        </p:spPr>
        <p:txBody>
          <a:bodyPr wrap="square">
            <a:spAutoFit/>
          </a:bodyPr>
          <a:lstStyle/>
          <a:p>
            <a:r>
              <a:rPr lang="en-US" altLang="ja-JP" sz="1400" dirty="0" smtClean="0">
                <a:solidFill>
                  <a:srgbClr val="FFFFFF">
                    <a:lumMod val="50000"/>
                  </a:srgbClr>
                </a:solidFill>
                <a:latin typeface="MS PGothic" charset="-128"/>
                <a:ea typeface="MS PGothic" charset="-128"/>
                <a:cs typeface="MS PGothic" charset="-128"/>
              </a:rPr>
              <a:t>AMP</a:t>
            </a:r>
            <a:r>
              <a:rPr lang="ja-JP" altLang="en-US" sz="1400" dirty="0" smtClean="0">
                <a:solidFill>
                  <a:srgbClr val="FFFFFF">
                    <a:lumMod val="50000"/>
                  </a:srgbClr>
                </a:solidFill>
                <a:latin typeface="MS PGothic" charset="-128"/>
                <a:ea typeface="MS PGothic" charset="-128"/>
                <a:cs typeface="MS PGothic" charset="-128"/>
              </a:rPr>
              <a:t>（</a:t>
            </a:r>
            <a:r>
              <a:rPr lang="en-US" altLang="ja-JP" sz="1400" dirty="0" smtClean="0">
                <a:solidFill>
                  <a:srgbClr val="FFFFFF">
                    <a:lumMod val="50000"/>
                  </a:srgbClr>
                </a:solidFill>
                <a:latin typeface="MS PGothic" charset="-128"/>
                <a:ea typeface="MS PGothic" charset="-128"/>
                <a:cs typeface="MS PGothic" charset="-128"/>
              </a:rPr>
              <a:t>Advanced Malware Protection</a:t>
            </a:r>
            <a:r>
              <a:rPr lang="ja-JP" altLang="en-US" sz="1400" dirty="0" smtClean="0">
                <a:solidFill>
                  <a:srgbClr val="FFFFFF">
                    <a:lumMod val="50000"/>
                  </a:srgbClr>
                </a:solidFill>
                <a:latin typeface="MS PGothic" charset="-128"/>
                <a:ea typeface="MS PGothic" charset="-128"/>
                <a:cs typeface="MS PGothic" charset="-128"/>
              </a:rPr>
              <a:t>）では、すり抜けて</a:t>
            </a:r>
            <a:r>
              <a:rPr lang="ja-JP" altLang="en-US" sz="1400" dirty="0">
                <a:solidFill>
                  <a:srgbClr val="FFFFFF">
                    <a:lumMod val="50000"/>
                  </a:srgbClr>
                </a:solidFill>
                <a:latin typeface="MS PGothic" charset="-128"/>
                <a:ea typeface="MS PGothic" charset="-128"/>
                <a:cs typeface="MS PGothic" charset="-128"/>
              </a:rPr>
              <a:t>しまうマルウェア</a:t>
            </a:r>
            <a:r>
              <a:rPr lang="ja-JP" altLang="en-US" sz="1400" dirty="0" smtClean="0">
                <a:solidFill>
                  <a:srgbClr val="FFFFFF">
                    <a:lumMod val="50000"/>
                  </a:srgbClr>
                </a:solidFill>
                <a:latin typeface="MS PGothic" charset="-128"/>
                <a:ea typeface="MS PGothic" charset="-128"/>
                <a:cs typeface="MS PGothic" charset="-128"/>
              </a:rPr>
              <a:t>を時間をさかのぼって検出し</a:t>
            </a:r>
            <a:endParaRPr lang="en-US" altLang="ja-JP" sz="1400" dirty="0" smtClean="0">
              <a:solidFill>
                <a:srgbClr val="FFFFFF">
                  <a:lumMod val="50000"/>
                </a:srgbClr>
              </a:solidFill>
              <a:latin typeface="MS PGothic" charset="-128"/>
              <a:ea typeface="MS PGothic" charset="-128"/>
              <a:cs typeface="MS PGothic" charset="-128"/>
            </a:endParaRPr>
          </a:p>
          <a:p>
            <a:r>
              <a:rPr lang="ja-JP" altLang="en-US" sz="1400" dirty="0" smtClean="0">
                <a:solidFill>
                  <a:srgbClr val="FFFFFF">
                    <a:lumMod val="50000"/>
                  </a:srgbClr>
                </a:solidFill>
                <a:latin typeface="MS PGothic" charset="-128"/>
                <a:ea typeface="MS PGothic" charset="-128"/>
                <a:cs typeface="MS PGothic" charset="-128"/>
              </a:rPr>
              <a:t>感染</a:t>
            </a:r>
            <a:r>
              <a:rPr lang="ja-JP" altLang="en-US" sz="1400" dirty="0">
                <a:solidFill>
                  <a:srgbClr val="FFFFFF">
                    <a:lumMod val="50000"/>
                  </a:srgbClr>
                </a:solidFill>
                <a:latin typeface="MS PGothic" charset="-128"/>
                <a:ea typeface="MS PGothic" charset="-128"/>
                <a:cs typeface="MS PGothic" charset="-128"/>
              </a:rPr>
              <a:t>原因を</a:t>
            </a:r>
            <a:r>
              <a:rPr lang="ja-JP" altLang="en-US" sz="1400" dirty="0" smtClean="0">
                <a:solidFill>
                  <a:srgbClr val="FFFFFF">
                    <a:lumMod val="50000"/>
                  </a:srgbClr>
                </a:solidFill>
                <a:latin typeface="MS PGothic" charset="-128"/>
                <a:ea typeface="MS PGothic" charset="-128"/>
                <a:cs typeface="MS PGothic" charset="-128"/>
              </a:rPr>
              <a:t>特定します。加えて、マルウェアと判明した場合には、隔離</a:t>
            </a:r>
            <a:r>
              <a:rPr lang="ja-JP" altLang="en-US" sz="1400" dirty="0">
                <a:solidFill>
                  <a:srgbClr val="FFFFFF">
                    <a:lumMod val="50000"/>
                  </a:srgbClr>
                </a:solidFill>
                <a:latin typeface="MS PGothic" charset="-128"/>
                <a:ea typeface="MS PGothic" charset="-128"/>
                <a:cs typeface="MS PGothic" charset="-128"/>
              </a:rPr>
              <a:t>及び</a:t>
            </a:r>
            <a:r>
              <a:rPr lang="ja-JP" altLang="en-US" sz="1400" dirty="0" smtClean="0">
                <a:solidFill>
                  <a:srgbClr val="FFFFFF">
                    <a:lumMod val="50000"/>
                  </a:srgbClr>
                </a:solidFill>
                <a:latin typeface="MS PGothic" charset="-128"/>
                <a:ea typeface="MS PGothic" charset="-128"/>
                <a:cs typeface="MS PGothic" charset="-128"/>
              </a:rPr>
              <a:t>可視化をします。</a:t>
            </a:r>
            <a:endParaRPr lang="en-US" altLang="ja-JP" sz="1400" dirty="0" smtClean="0">
              <a:solidFill>
                <a:srgbClr val="FFFFFF">
                  <a:lumMod val="50000"/>
                </a:srgbClr>
              </a:solidFill>
              <a:latin typeface="MS PGothic" charset="-128"/>
              <a:ea typeface="MS PGothic" charset="-128"/>
              <a:cs typeface="MS PGothic" charset="-128"/>
            </a:endParaRPr>
          </a:p>
          <a:p>
            <a:r>
              <a:rPr lang="ja-JP" altLang="en-US" sz="1400" dirty="0" smtClean="0">
                <a:solidFill>
                  <a:srgbClr val="FFFFFF">
                    <a:lumMod val="50000"/>
                  </a:srgbClr>
                </a:solidFill>
                <a:latin typeface="MS PGothic" charset="-128"/>
                <a:ea typeface="MS PGothic" charset="-128"/>
                <a:cs typeface="MS PGothic" charset="-128"/>
              </a:rPr>
              <a:t>この仕組みにより、ゼロデイ攻撃に対しても能動的に対策を取ることが可能となります。</a:t>
            </a:r>
            <a:endParaRPr lang="en-US" altLang="ja-JP" sz="1400" dirty="0">
              <a:solidFill>
                <a:srgbClr val="FFFFFF">
                  <a:lumMod val="50000"/>
                </a:srgbClr>
              </a:solidFill>
              <a:latin typeface="MS PGothic" charset="-128"/>
              <a:ea typeface="MS PGothic" charset="-128"/>
              <a:cs typeface="MS PGothic" charset="-128"/>
            </a:endParaRPr>
          </a:p>
        </p:txBody>
      </p:sp>
      <p:grpSp>
        <p:nvGrpSpPr>
          <p:cNvPr id="5" name="グループ化 4"/>
          <p:cNvGrpSpPr/>
          <p:nvPr/>
        </p:nvGrpSpPr>
        <p:grpSpPr>
          <a:xfrm>
            <a:off x="180896" y="1433217"/>
            <a:ext cx="4438879" cy="3132345"/>
            <a:chOff x="279897" y="1257590"/>
            <a:chExt cx="4438879" cy="3132345"/>
          </a:xfrm>
        </p:grpSpPr>
        <p:sp>
          <p:nvSpPr>
            <p:cNvPr id="186" name="Rectangle 19"/>
            <p:cNvSpPr>
              <a:spLocks noChangeArrowheads="1"/>
            </p:cNvSpPr>
            <p:nvPr/>
          </p:nvSpPr>
          <p:spPr bwMode="auto">
            <a:xfrm flipH="1">
              <a:off x="360335" y="1694919"/>
              <a:ext cx="4114964" cy="2695016"/>
            </a:xfrm>
            <a:prstGeom prst="roundRect">
              <a:avLst>
                <a:gd name="adj" fmla="val 4621"/>
              </a:avLst>
            </a:prstGeom>
            <a:gradFill>
              <a:gsLst>
                <a:gs pos="100000">
                  <a:schemeClr val="accent6"/>
                </a:gs>
                <a:gs pos="29000">
                  <a:srgbClr val="08B8B4">
                    <a:alpha val="0"/>
                  </a:srgbClr>
                </a:gs>
              </a:gsLst>
              <a:lin ang="16200000" scaled="0"/>
            </a:gradFill>
            <a:ln w="28575" cap="flat" cmpd="sng" algn="ctr">
              <a:noFill/>
              <a:prstDash val="solid"/>
            </a:ln>
            <a:effectLst/>
          </p:spPr>
          <p:txBody>
            <a:bodyPr rot="0" spcFirstLastPara="0" vertOverflow="overflow" horzOverflow="overflow" vert="horz" wrap="square" lIns="91440" tIns="640080" rIns="91440" bIns="45720" numCol="1" spcCol="0" rtlCol="0" fromWordArt="0" anchor="t" anchorCtr="0" forceAA="0" compatLnSpc="1">
              <a:prstTxWarp prst="textNoShape">
                <a:avLst/>
              </a:prstTxWarp>
              <a:noAutofit/>
            </a:bodyPr>
            <a:lstStyle/>
            <a:p>
              <a:pPr algn="ctr" defTabSz="685834">
                <a:lnSpc>
                  <a:spcPct val="90000"/>
                </a:lnSpc>
                <a:defRPr/>
              </a:pPr>
              <a:endParaRPr lang="en-US" b="1" kern="0" dirty="0" smtClean="0">
                <a:solidFill>
                  <a:srgbClr val="08B8B4"/>
                </a:solidFill>
                <a:latin typeface="MS PGothic" charset="-128"/>
                <a:ea typeface="MS PGothic" charset="-128"/>
                <a:cs typeface="MS PGothic" charset="-128"/>
              </a:endParaRPr>
            </a:p>
          </p:txBody>
        </p:sp>
        <p:grpSp>
          <p:nvGrpSpPr>
            <p:cNvPr id="513" name="グループ化 512"/>
            <p:cNvGrpSpPr/>
            <p:nvPr/>
          </p:nvGrpSpPr>
          <p:grpSpPr>
            <a:xfrm>
              <a:off x="1982525" y="1257590"/>
              <a:ext cx="1033624" cy="1033624"/>
              <a:chOff x="1950626" y="1450243"/>
              <a:chExt cx="1190312" cy="1190312"/>
            </a:xfrm>
          </p:grpSpPr>
          <p:grpSp>
            <p:nvGrpSpPr>
              <p:cNvPr id="197" name="Group 98"/>
              <p:cNvGrpSpPr/>
              <p:nvPr/>
            </p:nvGrpSpPr>
            <p:grpSpPr>
              <a:xfrm>
                <a:off x="1950626" y="1450243"/>
                <a:ext cx="1190312" cy="1190312"/>
                <a:chOff x="4280193" y="3416051"/>
                <a:chExt cx="2450592" cy="2450592"/>
              </a:xfrm>
            </p:grpSpPr>
            <p:sp>
              <p:nvSpPr>
                <p:cNvPr id="201" name="Content Placeholder 5"/>
                <p:cNvSpPr txBox="1">
                  <a:spLocks/>
                </p:cNvSpPr>
                <p:nvPr/>
              </p:nvSpPr>
              <p:spPr>
                <a:xfrm>
                  <a:off x="4280193" y="3416051"/>
                  <a:ext cx="2450592" cy="2450592"/>
                </a:xfrm>
                <a:prstGeom prst="ellipse">
                  <a:avLst/>
                </a:prstGeom>
                <a:solidFill>
                  <a:srgbClr val="0B0B0D">
                    <a:alpha val="90000"/>
                  </a:srgbClr>
                </a:solidFill>
              </p:spPr>
              <p:txBody>
                <a:bodyPr wrap="none" lIns="182880" tIns="182880" rIns="182880" bIns="182880"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ctr" fontAlgn="auto">
                    <a:lnSpc>
                      <a:spcPct val="100000"/>
                    </a:lnSpc>
                    <a:spcBef>
                      <a:spcPts val="0"/>
                    </a:spcBef>
                    <a:spcAft>
                      <a:spcPts val="600"/>
                    </a:spcAft>
                    <a:buClr>
                      <a:srgbClr val="FFFFFF"/>
                    </a:buClr>
                    <a:buSzPct val="80000"/>
                    <a:buFont typeface="Arial"/>
                    <a:buNone/>
                    <a:defRPr/>
                  </a:pPr>
                  <a:endParaRPr sz="1800">
                    <a:solidFill>
                      <a:srgbClr val="FFFFFF"/>
                    </a:solidFill>
                    <a:latin typeface="MS PGothic" charset="-128"/>
                    <a:ea typeface="MS PGothic" charset="-128"/>
                    <a:cs typeface="MS PGothic" charset="-128"/>
                  </a:endParaRPr>
                </a:p>
              </p:txBody>
            </p:sp>
            <p:sp>
              <p:nvSpPr>
                <p:cNvPr id="202" name="Content Placeholder 5"/>
                <p:cNvSpPr txBox="1">
                  <a:spLocks/>
                </p:cNvSpPr>
                <p:nvPr/>
              </p:nvSpPr>
              <p:spPr>
                <a:xfrm>
                  <a:off x="4280193" y="3416981"/>
                  <a:ext cx="2450592" cy="2448733"/>
                </a:xfrm>
                <a:prstGeom prst="ellipse">
                  <a:avLst/>
                </a:prstGeom>
              </p:spPr>
              <p:style>
                <a:lnRef idx="1">
                  <a:schemeClr val="accent5"/>
                </a:lnRef>
                <a:fillRef idx="3">
                  <a:schemeClr val="accent5"/>
                </a:fillRef>
                <a:effectRef idx="2">
                  <a:schemeClr val="accent5"/>
                </a:effectRef>
                <a:fontRef idx="minor">
                  <a:schemeClr val="lt1"/>
                </a:fontRef>
              </p:style>
              <p:txBody>
                <a:bodyPr wrap="none" lIns="91440" tIns="91440" rIns="91440" bIns="91440" anchor="ctr">
                  <a:noAutofit/>
                </a:bodyPr>
                <a:lstStyle>
                  <a:defPPr>
                    <a:defRPr lang="en-US"/>
                  </a:defPPr>
                  <a:lvl1pPr marL="171473" indent="-171473" defTabSz="685891">
                    <a:lnSpc>
                      <a:spcPct val="95000"/>
                    </a:lnSpc>
                    <a:spcBef>
                      <a:spcPts val="1080"/>
                    </a:spcBef>
                    <a:buClr>
                      <a:schemeClr val="tx2"/>
                    </a:buClr>
                    <a:buSzPct val="90000"/>
                    <a:buFont typeface="Arial" pitchFamily="34" charset="0"/>
                    <a:buChar char="•"/>
                    <a:tabLst/>
                    <a:defRPr sz="1500">
                      <a:cs typeface="CiscoSans"/>
                    </a:defRPr>
                  </a:lvl1pPr>
                  <a:lvl2pPr marL="0" lvl="1" indent="0" algn="ctr" defTabSz="685891">
                    <a:lnSpc>
                      <a:spcPct val="100000"/>
                    </a:lnSpc>
                    <a:spcBef>
                      <a:spcPts val="0"/>
                    </a:spcBef>
                    <a:spcAft>
                      <a:spcPts val="800"/>
                    </a:spcAft>
                    <a:buClr>
                      <a:srgbClr val="FFFFFF"/>
                    </a:buClr>
                    <a:buSzPct val="80000"/>
                    <a:buFont typeface="Arial"/>
                    <a:buNone/>
                    <a:defRPr sz="1600">
                      <a:cs typeface="CiscoSans"/>
                    </a:defRPr>
                  </a:lvl2pPr>
                  <a:lvl3pPr marL="432000" indent="-171450" defTabSz="685891">
                    <a:lnSpc>
                      <a:spcPct val="95000"/>
                    </a:lnSpc>
                    <a:spcBef>
                      <a:spcPts val="630"/>
                    </a:spcBef>
                    <a:buFont typeface="Arial"/>
                    <a:buChar char="•"/>
                    <a:defRPr sz="1200">
                      <a:cs typeface="CiscoSans"/>
                    </a:defRPr>
                  </a:lvl3pPr>
                  <a:lvl4pPr marL="504000" indent="-171450" defTabSz="685891">
                    <a:lnSpc>
                      <a:spcPct val="95000"/>
                    </a:lnSpc>
                    <a:spcBef>
                      <a:spcPts val="630"/>
                    </a:spcBef>
                    <a:buFont typeface="Arial"/>
                    <a:buChar char="•"/>
                    <a:defRPr sz="1100">
                      <a:cs typeface="CiscoSans"/>
                    </a:defRPr>
                  </a:lvl4pPr>
                  <a:lvl5pPr marL="576000" indent="-171450" defTabSz="685891">
                    <a:lnSpc>
                      <a:spcPct val="95000"/>
                    </a:lnSpc>
                    <a:spcBef>
                      <a:spcPts val="630"/>
                    </a:spcBef>
                    <a:buFont typeface="Arial"/>
                    <a:buChar char="•"/>
                    <a:defRPr sz="1100">
                      <a:cs typeface="CiscoSans"/>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lvl="1" fontAlgn="auto">
                    <a:defRPr/>
                  </a:pPr>
                  <a:endParaRPr lang="en-US" kern="0" dirty="0">
                    <a:solidFill>
                      <a:srgbClr val="FFFFFF"/>
                    </a:solidFill>
                    <a:latin typeface="MS PGothic" charset="-128"/>
                    <a:ea typeface="MS PGothic" charset="-128"/>
                    <a:cs typeface="MS PGothic" charset="-128"/>
                  </a:endParaRPr>
                </a:p>
              </p:txBody>
            </p:sp>
          </p:grpSp>
          <p:grpSp>
            <p:nvGrpSpPr>
              <p:cNvPr id="198" name="Group 92"/>
              <p:cNvGrpSpPr/>
              <p:nvPr/>
            </p:nvGrpSpPr>
            <p:grpSpPr>
              <a:xfrm>
                <a:off x="2100131" y="1776204"/>
                <a:ext cx="908886" cy="441401"/>
                <a:chOff x="152400" y="1428244"/>
                <a:chExt cx="891078" cy="432753"/>
              </a:xfrm>
            </p:grpSpPr>
            <p:sp>
              <p:nvSpPr>
                <p:cNvPr id="199" name="Freeform 48"/>
                <p:cNvSpPr>
                  <a:spLocks/>
                </p:cNvSpPr>
                <p:nvPr/>
              </p:nvSpPr>
              <p:spPr bwMode="auto">
                <a:xfrm>
                  <a:off x="152400" y="1428244"/>
                  <a:ext cx="527772" cy="401392"/>
                </a:xfrm>
                <a:custGeom>
                  <a:avLst/>
                  <a:gdLst/>
                  <a:ahLst/>
                  <a:cxnLst/>
                  <a:rect l="l" t="t" r="r" b="b"/>
                  <a:pathLst>
                    <a:path w="527772" h="401392">
                      <a:moveTo>
                        <a:pt x="401355" y="0"/>
                      </a:moveTo>
                      <a:cubicBezTo>
                        <a:pt x="457064" y="0"/>
                        <a:pt x="505395" y="31725"/>
                        <a:pt x="527772" y="78854"/>
                      </a:cubicBezTo>
                      <a:cubicBezTo>
                        <a:pt x="518906" y="91990"/>
                        <a:pt x="512522" y="106835"/>
                        <a:pt x="508424" y="122644"/>
                      </a:cubicBezTo>
                      <a:cubicBezTo>
                        <a:pt x="490398" y="112466"/>
                        <a:pt x="469095" y="107378"/>
                        <a:pt x="447791" y="107378"/>
                      </a:cubicBezTo>
                      <a:cubicBezTo>
                        <a:pt x="372409" y="107378"/>
                        <a:pt x="310136" y="171837"/>
                        <a:pt x="310136" y="249868"/>
                      </a:cubicBezTo>
                      <a:cubicBezTo>
                        <a:pt x="310136" y="254957"/>
                        <a:pt x="310136" y="261742"/>
                        <a:pt x="311775" y="266831"/>
                      </a:cubicBezTo>
                      <a:cubicBezTo>
                        <a:pt x="260974" y="266831"/>
                        <a:pt x="221644" y="310935"/>
                        <a:pt x="221644" y="361825"/>
                      </a:cubicBezTo>
                      <a:cubicBezTo>
                        <a:pt x="221644" y="375877"/>
                        <a:pt x="224643" y="389411"/>
                        <a:pt x="230590" y="401392"/>
                      </a:cubicBezTo>
                      <a:cubicBezTo>
                        <a:pt x="187101" y="401392"/>
                        <a:pt x="137483" y="401392"/>
                        <a:pt x="80870" y="401392"/>
                      </a:cubicBezTo>
                      <a:cubicBezTo>
                        <a:pt x="35942" y="401392"/>
                        <a:pt x="0" y="362451"/>
                        <a:pt x="0" y="317519"/>
                      </a:cubicBezTo>
                      <a:cubicBezTo>
                        <a:pt x="0" y="272587"/>
                        <a:pt x="35942" y="233646"/>
                        <a:pt x="80870" y="233646"/>
                      </a:cubicBezTo>
                      <a:cubicBezTo>
                        <a:pt x="80870" y="229153"/>
                        <a:pt x="80870" y="223162"/>
                        <a:pt x="80870" y="218669"/>
                      </a:cubicBezTo>
                      <a:cubicBezTo>
                        <a:pt x="80870" y="149773"/>
                        <a:pt x="137779" y="92859"/>
                        <a:pt x="206668" y="92859"/>
                      </a:cubicBezTo>
                      <a:cubicBezTo>
                        <a:pt x="226137" y="92859"/>
                        <a:pt x="245606" y="97353"/>
                        <a:pt x="262079" y="106339"/>
                      </a:cubicBezTo>
                      <a:cubicBezTo>
                        <a:pt x="278553" y="44932"/>
                        <a:pt x="335461" y="0"/>
                        <a:pt x="401355" y="0"/>
                      </a:cubicBezTo>
                      <a:close/>
                    </a:path>
                  </a:pathLst>
                </a:custGeom>
                <a:solidFill>
                  <a:srgbClr val="FFFFFF"/>
                </a:solidFill>
                <a:ln w="25400" cap="flat" cmpd="sng" algn="ctr">
                  <a:noFill/>
                  <a:prstDash val="solid"/>
                </a:ln>
                <a:effectLst/>
              </p:spPr>
              <p:txBody>
                <a:bodyPr lIns="91400" tIns="45700" rIns="91400" bIns="45700" rtlCol="0" anchor="ctr"/>
                <a:lstStyle/>
                <a:p>
                  <a:pPr algn="ctr" defTabSz="684519">
                    <a:defRPr/>
                  </a:pPr>
                  <a:endParaRPr lang="en-US" kern="0" dirty="0" smtClean="0">
                    <a:solidFill>
                      <a:srgbClr val="FFFFFF"/>
                    </a:solidFill>
                    <a:latin typeface="MS PGothic" charset="-128"/>
                    <a:ea typeface="MS PGothic" charset="-128"/>
                    <a:cs typeface="MS PGothic" charset="-128"/>
                  </a:endParaRPr>
                </a:p>
              </p:txBody>
            </p:sp>
            <p:sp>
              <p:nvSpPr>
                <p:cNvPr id="200" name="Freeform 48"/>
                <p:cNvSpPr>
                  <a:spLocks/>
                </p:cNvSpPr>
                <p:nvPr/>
              </p:nvSpPr>
              <p:spPr bwMode="auto">
                <a:xfrm>
                  <a:off x="396517" y="1459605"/>
                  <a:ext cx="646961" cy="401392"/>
                </a:xfrm>
                <a:custGeom>
                  <a:avLst/>
                  <a:gdLst>
                    <a:gd name="T0" fmla="*/ 361 w 432"/>
                    <a:gd name="T1" fmla="*/ 121 h 268"/>
                    <a:gd name="T2" fmla="*/ 364 w 432"/>
                    <a:gd name="T3" fmla="*/ 96 h 268"/>
                    <a:gd name="T4" fmla="*/ 268 w 432"/>
                    <a:gd name="T5" fmla="*/ 0 h 268"/>
                    <a:gd name="T6" fmla="*/ 175 w 432"/>
                    <a:gd name="T7" fmla="*/ 71 h 268"/>
                    <a:gd name="T8" fmla="*/ 138 w 432"/>
                    <a:gd name="T9" fmla="*/ 62 h 268"/>
                    <a:gd name="T10" fmla="*/ 54 w 432"/>
                    <a:gd name="T11" fmla="*/ 146 h 268"/>
                    <a:gd name="T12" fmla="*/ 55 w 432"/>
                    <a:gd name="T13" fmla="*/ 156 h 268"/>
                    <a:gd name="T14" fmla="*/ 54 w 432"/>
                    <a:gd name="T15" fmla="*/ 156 h 268"/>
                    <a:gd name="T16" fmla="*/ 0 w 432"/>
                    <a:gd name="T17" fmla="*/ 212 h 268"/>
                    <a:gd name="T18" fmla="*/ 54 w 432"/>
                    <a:gd name="T19" fmla="*/ 268 h 268"/>
                    <a:gd name="T20" fmla="*/ 360 w 432"/>
                    <a:gd name="T21" fmla="*/ 268 h 268"/>
                    <a:gd name="T22" fmla="*/ 432 w 432"/>
                    <a:gd name="T23" fmla="*/ 194 h 268"/>
                    <a:gd name="T24" fmla="*/ 361 w 432"/>
                    <a:gd name="T25" fmla="*/ 12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268">
                      <a:moveTo>
                        <a:pt x="361" y="121"/>
                      </a:moveTo>
                      <a:cubicBezTo>
                        <a:pt x="363" y="113"/>
                        <a:pt x="364" y="104"/>
                        <a:pt x="364" y="96"/>
                      </a:cubicBezTo>
                      <a:cubicBezTo>
                        <a:pt x="364" y="43"/>
                        <a:pt x="321" y="0"/>
                        <a:pt x="268" y="0"/>
                      </a:cubicBezTo>
                      <a:cubicBezTo>
                        <a:pt x="224" y="0"/>
                        <a:pt x="186" y="30"/>
                        <a:pt x="175" y="71"/>
                      </a:cubicBezTo>
                      <a:cubicBezTo>
                        <a:pt x="164" y="65"/>
                        <a:pt x="151" y="62"/>
                        <a:pt x="138" y="62"/>
                      </a:cubicBezTo>
                      <a:cubicBezTo>
                        <a:pt x="92" y="62"/>
                        <a:pt x="54" y="100"/>
                        <a:pt x="54" y="146"/>
                      </a:cubicBezTo>
                      <a:cubicBezTo>
                        <a:pt x="54" y="149"/>
                        <a:pt x="54" y="153"/>
                        <a:pt x="55" y="156"/>
                      </a:cubicBezTo>
                      <a:cubicBezTo>
                        <a:pt x="54" y="156"/>
                        <a:pt x="54" y="156"/>
                        <a:pt x="54" y="156"/>
                      </a:cubicBezTo>
                      <a:cubicBezTo>
                        <a:pt x="24" y="156"/>
                        <a:pt x="0" y="182"/>
                        <a:pt x="0" y="212"/>
                      </a:cubicBezTo>
                      <a:cubicBezTo>
                        <a:pt x="0" y="242"/>
                        <a:pt x="24" y="268"/>
                        <a:pt x="54" y="268"/>
                      </a:cubicBezTo>
                      <a:cubicBezTo>
                        <a:pt x="360" y="268"/>
                        <a:pt x="360" y="268"/>
                        <a:pt x="360" y="268"/>
                      </a:cubicBezTo>
                      <a:cubicBezTo>
                        <a:pt x="400" y="268"/>
                        <a:pt x="432" y="234"/>
                        <a:pt x="432" y="194"/>
                      </a:cubicBezTo>
                      <a:cubicBezTo>
                        <a:pt x="432" y="155"/>
                        <a:pt x="400" y="121"/>
                        <a:pt x="361" y="121"/>
                      </a:cubicBezTo>
                      <a:close/>
                    </a:path>
                  </a:pathLst>
                </a:custGeom>
                <a:solidFill>
                  <a:srgbClr val="FFFFFF"/>
                </a:solidFill>
                <a:ln w="25400" cap="flat" cmpd="sng" algn="ctr">
                  <a:solidFill>
                    <a:schemeClr val="accent5"/>
                  </a:solidFill>
                  <a:prstDash val="solid"/>
                </a:ln>
                <a:effectLst/>
              </p:spPr>
              <p:txBody>
                <a:bodyPr lIns="91400" tIns="45700" rIns="91400" bIns="45700" rtlCol="0" anchor="ctr"/>
                <a:lstStyle/>
                <a:p>
                  <a:pPr algn="ctr" defTabSz="684519">
                    <a:defRPr/>
                  </a:pPr>
                  <a:endParaRPr lang="en-US" kern="0" dirty="0" smtClean="0">
                    <a:solidFill>
                      <a:srgbClr val="FFFFFF"/>
                    </a:solidFill>
                    <a:latin typeface="MS PGothic" charset="-128"/>
                    <a:ea typeface="MS PGothic" charset="-128"/>
                    <a:cs typeface="MS PGothic" charset="-128"/>
                  </a:endParaRPr>
                </a:p>
              </p:txBody>
            </p:sp>
          </p:grpSp>
        </p:grpSp>
        <p:sp>
          <p:nvSpPr>
            <p:cNvPr id="6" name="正方形/長方形 5"/>
            <p:cNvSpPr/>
            <p:nvPr/>
          </p:nvSpPr>
          <p:spPr>
            <a:xfrm>
              <a:off x="279897" y="2803738"/>
              <a:ext cx="4438879" cy="827984"/>
            </a:xfrm>
            <a:prstGeom prst="rect">
              <a:avLst/>
            </a:prstGeom>
          </p:spPr>
          <p:txBody>
            <a:bodyPr wrap="square">
              <a:spAutoFit/>
            </a:bodyPr>
            <a:lstStyle/>
            <a:p>
              <a:pPr lvl="1">
                <a:lnSpc>
                  <a:spcPts val="2000"/>
                </a:lnSpc>
              </a:pPr>
              <a:r>
                <a:rPr lang="ja-JP" altLang="en-US" sz="1400" dirty="0">
                  <a:solidFill>
                    <a:srgbClr val="FFFFFF"/>
                  </a:solidFill>
                  <a:latin typeface="MS PGothic" charset="-128"/>
                  <a:ea typeface="MS PGothic" charset="-128"/>
                  <a:cs typeface="MS PGothic" charset="-128"/>
                </a:rPr>
                <a:t>一度調査したファイルを覚えておき</a:t>
              </a:r>
              <a:r>
                <a:rPr lang="ja-JP" altLang="en-US" sz="1400" dirty="0" smtClean="0">
                  <a:solidFill>
                    <a:srgbClr val="FFFFFF"/>
                  </a:solidFill>
                  <a:latin typeface="MS PGothic" charset="-128"/>
                  <a:ea typeface="MS PGothic" charset="-128"/>
                  <a:cs typeface="MS PGothic" charset="-128"/>
                </a:rPr>
                <a:t>、</a:t>
              </a:r>
              <a:r>
                <a:rPr lang="en-US" altLang="ja-JP" sz="1400" dirty="0" smtClean="0">
                  <a:solidFill>
                    <a:srgbClr val="FFFFFF"/>
                  </a:solidFill>
                  <a:latin typeface="MS PGothic" charset="-128"/>
                  <a:ea typeface="MS PGothic" charset="-128"/>
                  <a:cs typeface="MS PGothic" charset="-128"/>
                </a:rPr>
                <a:t/>
              </a:r>
              <a:br>
                <a:rPr lang="en-US" altLang="ja-JP" sz="1400" dirty="0" smtClean="0">
                  <a:solidFill>
                    <a:srgbClr val="FFFFFF"/>
                  </a:solidFill>
                  <a:latin typeface="MS PGothic" charset="-128"/>
                  <a:ea typeface="MS PGothic" charset="-128"/>
                  <a:cs typeface="MS PGothic" charset="-128"/>
                </a:rPr>
              </a:br>
              <a:r>
                <a:rPr lang="ja-JP" altLang="en-US" sz="1400" dirty="0" smtClean="0">
                  <a:solidFill>
                    <a:srgbClr val="FFFFFF"/>
                  </a:solidFill>
                  <a:latin typeface="MS PGothic" charset="-128"/>
                  <a:ea typeface="MS PGothic" charset="-128"/>
                  <a:cs typeface="MS PGothic" charset="-128"/>
                </a:rPr>
                <a:t>合致</a:t>
              </a:r>
              <a:r>
                <a:rPr lang="ja-JP" altLang="en-US" sz="1400" dirty="0">
                  <a:solidFill>
                    <a:srgbClr val="FFFFFF"/>
                  </a:solidFill>
                  <a:latin typeface="MS PGothic" charset="-128"/>
                  <a:ea typeface="MS PGothic" charset="-128"/>
                  <a:cs typeface="MS PGothic" charset="-128"/>
                </a:rPr>
                <a:t>するマルウェアが見つかった場合</a:t>
              </a:r>
              <a:r>
                <a:rPr lang="ja-JP" altLang="en-US" sz="1400" dirty="0" smtClean="0">
                  <a:solidFill>
                    <a:srgbClr val="FFFFFF"/>
                  </a:solidFill>
                  <a:latin typeface="MS PGothic" charset="-128"/>
                  <a:ea typeface="MS PGothic" charset="-128"/>
                  <a:cs typeface="MS PGothic" charset="-128"/>
                </a:rPr>
                <a:t>に</a:t>
              </a:r>
              <a:r>
                <a:rPr lang="en-US" altLang="ja-JP" sz="1400" dirty="0" smtClean="0">
                  <a:solidFill>
                    <a:srgbClr val="FFFFFF"/>
                  </a:solidFill>
                  <a:latin typeface="MS PGothic" charset="-128"/>
                  <a:ea typeface="MS PGothic" charset="-128"/>
                  <a:cs typeface="MS PGothic" charset="-128"/>
                </a:rPr>
                <a:t/>
              </a:r>
              <a:br>
                <a:rPr lang="en-US" altLang="ja-JP" sz="1400" dirty="0" smtClean="0">
                  <a:solidFill>
                    <a:srgbClr val="FFFFFF"/>
                  </a:solidFill>
                  <a:latin typeface="MS PGothic" charset="-128"/>
                  <a:ea typeface="MS PGothic" charset="-128"/>
                  <a:cs typeface="MS PGothic" charset="-128"/>
                </a:rPr>
              </a:br>
              <a:r>
                <a:rPr lang="ja-JP" altLang="en-US" sz="1400" dirty="0" smtClean="0">
                  <a:solidFill>
                    <a:srgbClr val="FFFFFF"/>
                  </a:solidFill>
                  <a:latin typeface="MS PGothic" charset="-128"/>
                  <a:ea typeface="MS PGothic" charset="-128"/>
                  <a:cs typeface="MS PGothic" charset="-128"/>
                </a:rPr>
                <a:t>瞬時</a:t>
              </a:r>
              <a:r>
                <a:rPr lang="ja-JP" altLang="en-US" sz="1400" dirty="0">
                  <a:solidFill>
                    <a:srgbClr val="FFFFFF"/>
                  </a:solidFill>
                  <a:latin typeface="MS PGothic" charset="-128"/>
                  <a:ea typeface="MS PGothic" charset="-128"/>
                  <a:cs typeface="MS PGothic" charset="-128"/>
                </a:rPr>
                <a:t>にそのファイルを隔離</a:t>
              </a:r>
              <a:r>
                <a:rPr lang="ja-JP" altLang="en-US" sz="1400" dirty="0" smtClean="0">
                  <a:solidFill>
                    <a:srgbClr val="FFFFFF"/>
                  </a:solidFill>
                  <a:latin typeface="MS PGothic" charset="-128"/>
                  <a:ea typeface="MS PGothic" charset="-128"/>
                  <a:cs typeface="MS PGothic" charset="-128"/>
                </a:rPr>
                <a:t>する仕組み</a:t>
              </a:r>
              <a:endParaRPr lang="en-US" altLang="ja-JP" sz="1400" dirty="0">
                <a:solidFill>
                  <a:srgbClr val="FFFFFF"/>
                </a:solidFill>
                <a:latin typeface="MS PGothic" charset="-128"/>
                <a:ea typeface="MS PGothic" charset="-128"/>
                <a:cs typeface="MS PGothic" charset="-128"/>
              </a:endParaRPr>
            </a:p>
          </p:txBody>
        </p:sp>
        <p:sp>
          <p:nvSpPr>
            <p:cNvPr id="512" name="正方形/長方形 511"/>
            <p:cNvSpPr/>
            <p:nvPr/>
          </p:nvSpPr>
          <p:spPr>
            <a:xfrm>
              <a:off x="1517762" y="2398197"/>
              <a:ext cx="1816524" cy="369332"/>
            </a:xfrm>
            <a:prstGeom prst="rect">
              <a:avLst/>
            </a:prstGeom>
          </p:spPr>
          <p:txBody>
            <a:bodyPr wrap="none">
              <a:spAutoFit/>
            </a:bodyPr>
            <a:lstStyle/>
            <a:p>
              <a:pPr marL="0" lvl="1" algn="ctr"/>
              <a:r>
                <a:rPr lang="ja-JP" altLang="en-US"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クラウド</a:t>
              </a:r>
              <a:r>
                <a:rPr lang="en-US" altLang="ja-JP"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 </a:t>
              </a:r>
              <a:r>
                <a:rPr lang="ja-JP" altLang="en-US" dirty="0" smtClean="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リコール</a:t>
              </a:r>
              <a:endParaRPr lang="en-US" altLang="ja-JP"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endParaRPr>
            </a:p>
          </p:txBody>
        </p:sp>
      </p:grpSp>
      <p:sp>
        <p:nvSpPr>
          <p:cNvPr id="29" name="正方形/長方形 28"/>
          <p:cNvSpPr/>
          <p:nvPr/>
        </p:nvSpPr>
        <p:spPr>
          <a:xfrm>
            <a:off x="0" y="4238356"/>
            <a:ext cx="9144000" cy="492870"/>
          </a:xfrm>
          <a:prstGeom prst="rect">
            <a:avLst/>
          </a:prstGeom>
          <a:solidFill>
            <a:schemeClr val="accent5"/>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dirty="0">
                <a:solidFill>
                  <a:srgbClr val="FFFFFF"/>
                </a:solidFill>
                <a:latin typeface="MS PGothic" charset="-128"/>
                <a:ea typeface="MS PGothic" charset="-128"/>
                <a:cs typeface="MS PGothic" charset="-128"/>
              </a:rPr>
              <a:t>脅威</a:t>
            </a:r>
            <a:r>
              <a:rPr kumimoji="1" lang="ja-JP" altLang="en-US" dirty="0" smtClean="0">
                <a:solidFill>
                  <a:srgbClr val="FFFFFF"/>
                </a:solidFill>
                <a:latin typeface="MS PGothic" charset="-128"/>
                <a:ea typeface="MS PGothic" charset="-128"/>
                <a:cs typeface="MS PGothic" charset="-128"/>
              </a:rPr>
              <a:t>の早期検知と封じ込め、過去に遡り脅威を可視化</a:t>
            </a:r>
          </a:p>
        </p:txBody>
      </p:sp>
      <p:grpSp>
        <p:nvGrpSpPr>
          <p:cNvPr id="4" name="グループ化 3"/>
          <p:cNvGrpSpPr/>
          <p:nvPr/>
        </p:nvGrpSpPr>
        <p:grpSpPr>
          <a:xfrm>
            <a:off x="4564063" y="1412062"/>
            <a:ext cx="4490371" cy="2826294"/>
            <a:chOff x="116313" y="1359944"/>
            <a:chExt cx="4490371" cy="2826294"/>
          </a:xfrm>
        </p:grpSpPr>
        <p:sp>
          <p:nvSpPr>
            <p:cNvPr id="187" name="Rectangle 19"/>
            <p:cNvSpPr>
              <a:spLocks noChangeArrowheads="1"/>
            </p:cNvSpPr>
            <p:nvPr/>
          </p:nvSpPr>
          <p:spPr bwMode="auto">
            <a:xfrm flipH="1">
              <a:off x="397164" y="1829821"/>
              <a:ext cx="4114964" cy="2356417"/>
            </a:xfrm>
            <a:prstGeom prst="roundRect">
              <a:avLst>
                <a:gd name="adj" fmla="val 4621"/>
              </a:avLst>
            </a:prstGeom>
            <a:gradFill>
              <a:gsLst>
                <a:gs pos="100000">
                  <a:schemeClr val="accent6"/>
                </a:gs>
                <a:gs pos="29000">
                  <a:srgbClr val="08B8B4">
                    <a:alpha val="0"/>
                  </a:srgbClr>
                </a:gs>
              </a:gsLst>
              <a:lin ang="16200000" scaled="0"/>
            </a:gradFill>
            <a:ln w="28575" cap="flat" cmpd="sng" algn="ctr">
              <a:noFill/>
              <a:prstDash val="solid"/>
            </a:ln>
            <a:effectLst/>
          </p:spPr>
          <p:txBody>
            <a:bodyPr rot="0" spcFirstLastPara="0" vertOverflow="overflow" horzOverflow="overflow" vert="horz" wrap="square" lIns="91440" tIns="640080" rIns="91440" bIns="45720" numCol="1" spcCol="0" rtlCol="0" fromWordArt="0" anchor="t" anchorCtr="0" forceAA="0" compatLnSpc="1">
              <a:prstTxWarp prst="textNoShape">
                <a:avLst/>
              </a:prstTxWarp>
              <a:noAutofit/>
            </a:bodyPr>
            <a:lstStyle/>
            <a:p>
              <a:pPr algn="ctr" defTabSz="685834">
                <a:lnSpc>
                  <a:spcPct val="90000"/>
                </a:lnSpc>
              </a:pPr>
              <a:endParaRPr lang="en-US" b="1" kern="0" dirty="0">
                <a:solidFill>
                  <a:srgbClr val="08B8B4"/>
                </a:solidFill>
                <a:latin typeface="MS PGothic" charset="-128"/>
                <a:ea typeface="MS PGothic" charset="-128"/>
                <a:cs typeface="MS PGothic" charset="-128"/>
              </a:endParaRPr>
            </a:p>
          </p:txBody>
        </p:sp>
        <p:grpSp>
          <p:nvGrpSpPr>
            <p:cNvPr id="188" name="Group 97"/>
            <p:cNvGrpSpPr/>
            <p:nvPr/>
          </p:nvGrpSpPr>
          <p:grpSpPr>
            <a:xfrm>
              <a:off x="1844687" y="1359944"/>
              <a:ext cx="1033624" cy="1033624"/>
              <a:chOff x="5455867" y="3579984"/>
              <a:chExt cx="1238113" cy="1238113"/>
            </a:xfrm>
          </p:grpSpPr>
          <p:grpSp>
            <p:nvGrpSpPr>
              <p:cNvPr id="189" name="Group 98"/>
              <p:cNvGrpSpPr/>
              <p:nvPr/>
            </p:nvGrpSpPr>
            <p:grpSpPr>
              <a:xfrm>
                <a:off x="5455867" y="3579984"/>
                <a:ext cx="1238113" cy="1238113"/>
                <a:chOff x="4280193" y="3416051"/>
                <a:chExt cx="2450592" cy="2450592"/>
              </a:xfrm>
            </p:grpSpPr>
            <p:sp>
              <p:nvSpPr>
                <p:cNvPr id="194" name="Content Placeholder 5"/>
                <p:cNvSpPr txBox="1">
                  <a:spLocks/>
                </p:cNvSpPr>
                <p:nvPr/>
              </p:nvSpPr>
              <p:spPr>
                <a:xfrm>
                  <a:off x="4280193" y="3416051"/>
                  <a:ext cx="2450592" cy="2450592"/>
                </a:xfrm>
                <a:prstGeom prst="ellipse">
                  <a:avLst/>
                </a:prstGeom>
                <a:solidFill>
                  <a:srgbClr val="0B0B0D">
                    <a:alpha val="90000"/>
                  </a:srgbClr>
                </a:solidFill>
              </p:spPr>
              <p:txBody>
                <a:bodyPr wrap="none" lIns="182880" tIns="182880" rIns="182880" bIns="182880"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ctr" fontAlgn="auto">
                    <a:lnSpc>
                      <a:spcPct val="100000"/>
                    </a:lnSpc>
                    <a:spcBef>
                      <a:spcPts val="0"/>
                    </a:spcBef>
                    <a:spcAft>
                      <a:spcPts val="600"/>
                    </a:spcAft>
                    <a:buClr>
                      <a:srgbClr val="FFFFFF"/>
                    </a:buClr>
                    <a:buSzPct val="80000"/>
                    <a:buFont typeface="Arial"/>
                    <a:buNone/>
                    <a:defRPr/>
                  </a:pPr>
                  <a:endParaRPr sz="1800">
                    <a:solidFill>
                      <a:srgbClr val="FFFFFF"/>
                    </a:solidFill>
                    <a:latin typeface="MS PGothic" charset="-128"/>
                    <a:ea typeface="MS PGothic" charset="-128"/>
                    <a:cs typeface="MS PGothic" charset="-128"/>
                  </a:endParaRPr>
                </a:p>
              </p:txBody>
            </p:sp>
            <p:sp>
              <p:nvSpPr>
                <p:cNvPr id="195" name="Content Placeholder 5"/>
                <p:cNvSpPr txBox="1">
                  <a:spLocks/>
                </p:cNvSpPr>
                <p:nvPr/>
              </p:nvSpPr>
              <p:spPr>
                <a:xfrm>
                  <a:off x="4280193" y="3416981"/>
                  <a:ext cx="2450592" cy="2448733"/>
                </a:xfrm>
                <a:prstGeom prst="ellipse">
                  <a:avLst/>
                </a:prstGeom>
              </p:spPr>
              <p:style>
                <a:lnRef idx="1">
                  <a:schemeClr val="accent5"/>
                </a:lnRef>
                <a:fillRef idx="3">
                  <a:schemeClr val="accent5"/>
                </a:fillRef>
                <a:effectRef idx="2">
                  <a:schemeClr val="accent5"/>
                </a:effectRef>
                <a:fontRef idx="minor">
                  <a:schemeClr val="lt1"/>
                </a:fontRef>
              </p:style>
              <p:txBody>
                <a:bodyPr wrap="none" lIns="91440" tIns="91440" rIns="91440" bIns="91440" anchor="ctr">
                  <a:noAutofit/>
                </a:bodyPr>
                <a:lstStyle>
                  <a:defPPr>
                    <a:defRPr lang="en-US"/>
                  </a:defPPr>
                  <a:lvl1pPr marL="171473" indent="-171473" defTabSz="685891">
                    <a:lnSpc>
                      <a:spcPct val="95000"/>
                    </a:lnSpc>
                    <a:spcBef>
                      <a:spcPts val="1080"/>
                    </a:spcBef>
                    <a:buClr>
                      <a:schemeClr val="tx2"/>
                    </a:buClr>
                    <a:buSzPct val="90000"/>
                    <a:buFont typeface="Arial" pitchFamily="34" charset="0"/>
                    <a:buChar char="•"/>
                    <a:tabLst/>
                    <a:defRPr sz="1500">
                      <a:cs typeface="CiscoSans"/>
                    </a:defRPr>
                  </a:lvl1pPr>
                  <a:lvl2pPr marL="0" lvl="1" indent="0" algn="ctr" defTabSz="685891">
                    <a:lnSpc>
                      <a:spcPct val="100000"/>
                    </a:lnSpc>
                    <a:spcBef>
                      <a:spcPts val="0"/>
                    </a:spcBef>
                    <a:spcAft>
                      <a:spcPts val="800"/>
                    </a:spcAft>
                    <a:buClr>
                      <a:srgbClr val="FFFFFF"/>
                    </a:buClr>
                    <a:buSzPct val="80000"/>
                    <a:buFont typeface="Arial"/>
                    <a:buNone/>
                    <a:defRPr sz="1600">
                      <a:cs typeface="CiscoSans"/>
                    </a:defRPr>
                  </a:lvl2pPr>
                  <a:lvl3pPr marL="432000" indent="-171450" defTabSz="685891">
                    <a:lnSpc>
                      <a:spcPct val="95000"/>
                    </a:lnSpc>
                    <a:spcBef>
                      <a:spcPts val="630"/>
                    </a:spcBef>
                    <a:buFont typeface="Arial"/>
                    <a:buChar char="•"/>
                    <a:defRPr sz="1200">
                      <a:cs typeface="CiscoSans"/>
                    </a:defRPr>
                  </a:lvl3pPr>
                  <a:lvl4pPr marL="504000" indent="-171450" defTabSz="685891">
                    <a:lnSpc>
                      <a:spcPct val="95000"/>
                    </a:lnSpc>
                    <a:spcBef>
                      <a:spcPts val="630"/>
                    </a:spcBef>
                    <a:buFont typeface="Arial"/>
                    <a:buChar char="•"/>
                    <a:defRPr sz="1100">
                      <a:cs typeface="CiscoSans"/>
                    </a:defRPr>
                  </a:lvl4pPr>
                  <a:lvl5pPr marL="576000" indent="-171450" defTabSz="685891">
                    <a:lnSpc>
                      <a:spcPct val="95000"/>
                    </a:lnSpc>
                    <a:spcBef>
                      <a:spcPts val="630"/>
                    </a:spcBef>
                    <a:buFont typeface="Arial"/>
                    <a:buChar char="•"/>
                    <a:defRPr sz="1100">
                      <a:cs typeface="CiscoSans"/>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lvl="1" fontAlgn="auto">
                    <a:defRPr/>
                  </a:pPr>
                  <a:endParaRPr lang="en-US" kern="0" dirty="0">
                    <a:solidFill>
                      <a:srgbClr val="FFFFFF"/>
                    </a:solidFill>
                    <a:latin typeface="MS PGothic" charset="-128"/>
                    <a:ea typeface="MS PGothic" charset="-128"/>
                    <a:cs typeface="MS PGothic" charset="-128"/>
                  </a:endParaRPr>
                </a:p>
              </p:txBody>
            </p:sp>
          </p:grpSp>
          <p:grpSp>
            <p:nvGrpSpPr>
              <p:cNvPr id="190" name="Group 10"/>
              <p:cNvGrpSpPr>
                <a:grpSpLocks noChangeAspect="1"/>
              </p:cNvGrpSpPr>
              <p:nvPr/>
            </p:nvGrpSpPr>
            <p:grpSpPr bwMode="auto">
              <a:xfrm>
                <a:off x="5618847" y="3742964"/>
                <a:ext cx="912152" cy="912152"/>
                <a:chOff x="2175" y="500"/>
                <a:chExt cx="3325" cy="3325"/>
              </a:xfrm>
              <a:solidFill>
                <a:srgbClr val="FFFFFF"/>
              </a:solidFill>
            </p:grpSpPr>
            <p:sp>
              <p:nvSpPr>
                <p:cNvPr id="191" name="Freeform 12"/>
                <p:cNvSpPr>
                  <a:spLocks/>
                </p:cNvSpPr>
                <p:nvPr/>
              </p:nvSpPr>
              <p:spPr bwMode="auto">
                <a:xfrm>
                  <a:off x="3834" y="590"/>
                  <a:ext cx="1576" cy="1573"/>
                </a:xfrm>
                <a:custGeom>
                  <a:avLst/>
                  <a:gdLst>
                    <a:gd name="T0" fmla="*/ 3 w 1576"/>
                    <a:gd name="T1" fmla="*/ 0 h 1573"/>
                    <a:gd name="T2" fmla="*/ 103 w 1576"/>
                    <a:gd name="T3" fmla="*/ 3 h 1573"/>
                    <a:gd name="T4" fmla="*/ 201 w 1576"/>
                    <a:gd name="T5" fmla="*/ 12 h 1573"/>
                    <a:gd name="T6" fmla="*/ 297 w 1576"/>
                    <a:gd name="T7" fmla="*/ 27 h 1573"/>
                    <a:gd name="T8" fmla="*/ 390 w 1576"/>
                    <a:gd name="T9" fmla="*/ 48 h 1573"/>
                    <a:gd name="T10" fmla="*/ 482 w 1576"/>
                    <a:gd name="T11" fmla="*/ 75 h 1573"/>
                    <a:gd name="T12" fmla="*/ 572 w 1576"/>
                    <a:gd name="T13" fmla="*/ 106 h 1573"/>
                    <a:gd name="T14" fmla="*/ 659 w 1576"/>
                    <a:gd name="T15" fmla="*/ 142 h 1573"/>
                    <a:gd name="T16" fmla="*/ 743 w 1576"/>
                    <a:gd name="T17" fmla="*/ 185 h 1573"/>
                    <a:gd name="T18" fmla="*/ 824 w 1576"/>
                    <a:gd name="T19" fmla="*/ 231 h 1573"/>
                    <a:gd name="T20" fmla="*/ 902 w 1576"/>
                    <a:gd name="T21" fmla="*/ 281 h 1573"/>
                    <a:gd name="T22" fmla="*/ 977 w 1576"/>
                    <a:gd name="T23" fmla="*/ 337 h 1573"/>
                    <a:gd name="T24" fmla="*/ 1048 w 1576"/>
                    <a:gd name="T25" fmla="*/ 396 h 1573"/>
                    <a:gd name="T26" fmla="*/ 1116 w 1576"/>
                    <a:gd name="T27" fmla="*/ 460 h 1573"/>
                    <a:gd name="T28" fmla="*/ 1180 w 1576"/>
                    <a:gd name="T29" fmla="*/ 528 h 1573"/>
                    <a:gd name="T30" fmla="*/ 1239 w 1576"/>
                    <a:gd name="T31" fmla="*/ 599 h 1573"/>
                    <a:gd name="T32" fmla="*/ 1295 w 1576"/>
                    <a:gd name="T33" fmla="*/ 674 h 1573"/>
                    <a:gd name="T34" fmla="*/ 1345 w 1576"/>
                    <a:gd name="T35" fmla="*/ 752 h 1573"/>
                    <a:gd name="T36" fmla="*/ 1391 w 1576"/>
                    <a:gd name="T37" fmla="*/ 833 h 1573"/>
                    <a:gd name="T38" fmla="*/ 1434 w 1576"/>
                    <a:gd name="T39" fmla="*/ 917 h 1573"/>
                    <a:gd name="T40" fmla="*/ 1470 w 1576"/>
                    <a:gd name="T41" fmla="*/ 1004 h 1573"/>
                    <a:gd name="T42" fmla="*/ 1501 w 1576"/>
                    <a:gd name="T43" fmla="*/ 1094 h 1573"/>
                    <a:gd name="T44" fmla="*/ 1528 w 1576"/>
                    <a:gd name="T45" fmla="*/ 1186 h 1573"/>
                    <a:gd name="T46" fmla="*/ 1549 w 1576"/>
                    <a:gd name="T47" fmla="*/ 1279 h 1573"/>
                    <a:gd name="T48" fmla="*/ 1564 w 1576"/>
                    <a:gd name="T49" fmla="*/ 1375 h 1573"/>
                    <a:gd name="T50" fmla="*/ 1573 w 1576"/>
                    <a:gd name="T51" fmla="*/ 1473 h 1573"/>
                    <a:gd name="T52" fmla="*/ 1576 w 1576"/>
                    <a:gd name="T53" fmla="*/ 1573 h 1573"/>
                    <a:gd name="T54" fmla="*/ 1087 w 1576"/>
                    <a:gd name="T55" fmla="*/ 1573 h 1573"/>
                    <a:gd name="T56" fmla="*/ 1084 w 1576"/>
                    <a:gd name="T57" fmla="*/ 1492 h 1573"/>
                    <a:gd name="T58" fmla="*/ 1075 w 1576"/>
                    <a:gd name="T59" fmla="*/ 1413 h 1573"/>
                    <a:gd name="T60" fmla="*/ 1061 w 1576"/>
                    <a:gd name="T61" fmla="*/ 1335 h 1573"/>
                    <a:gd name="T62" fmla="*/ 1040 w 1576"/>
                    <a:gd name="T63" fmla="*/ 1260 h 1573"/>
                    <a:gd name="T64" fmla="*/ 1016 w 1576"/>
                    <a:gd name="T65" fmla="*/ 1187 h 1573"/>
                    <a:gd name="T66" fmla="*/ 986 w 1576"/>
                    <a:gd name="T67" fmla="*/ 1116 h 1573"/>
                    <a:gd name="T68" fmla="*/ 952 w 1576"/>
                    <a:gd name="T69" fmla="*/ 1048 h 1573"/>
                    <a:gd name="T70" fmla="*/ 912 w 1576"/>
                    <a:gd name="T71" fmla="*/ 983 h 1573"/>
                    <a:gd name="T72" fmla="*/ 869 w 1576"/>
                    <a:gd name="T73" fmla="*/ 921 h 1573"/>
                    <a:gd name="T74" fmla="*/ 821 w 1576"/>
                    <a:gd name="T75" fmla="*/ 862 h 1573"/>
                    <a:gd name="T76" fmla="*/ 769 w 1576"/>
                    <a:gd name="T77" fmla="*/ 807 h 1573"/>
                    <a:gd name="T78" fmla="*/ 714 w 1576"/>
                    <a:gd name="T79" fmla="*/ 755 h 1573"/>
                    <a:gd name="T80" fmla="*/ 655 w 1576"/>
                    <a:gd name="T81" fmla="*/ 707 h 1573"/>
                    <a:gd name="T82" fmla="*/ 593 w 1576"/>
                    <a:gd name="T83" fmla="*/ 664 h 1573"/>
                    <a:gd name="T84" fmla="*/ 528 w 1576"/>
                    <a:gd name="T85" fmla="*/ 624 h 1573"/>
                    <a:gd name="T86" fmla="*/ 460 w 1576"/>
                    <a:gd name="T87" fmla="*/ 590 h 1573"/>
                    <a:gd name="T88" fmla="*/ 389 w 1576"/>
                    <a:gd name="T89" fmla="*/ 560 h 1573"/>
                    <a:gd name="T90" fmla="*/ 316 w 1576"/>
                    <a:gd name="T91" fmla="*/ 536 h 1573"/>
                    <a:gd name="T92" fmla="*/ 241 w 1576"/>
                    <a:gd name="T93" fmla="*/ 516 h 1573"/>
                    <a:gd name="T94" fmla="*/ 163 w 1576"/>
                    <a:gd name="T95" fmla="*/ 501 h 1573"/>
                    <a:gd name="T96" fmla="*/ 84 w 1576"/>
                    <a:gd name="T97" fmla="*/ 492 h 1573"/>
                    <a:gd name="T98" fmla="*/ 3 w 1576"/>
                    <a:gd name="T99" fmla="*/ 489 h 1573"/>
                    <a:gd name="T100" fmla="*/ 0 w 1576"/>
                    <a:gd name="T101" fmla="*/ 489 h 1573"/>
                    <a:gd name="T102" fmla="*/ 0 w 1576"/>
                    <a:gd name="T103" fmla="*/ 0 h 1573"/>
                    <a:gd name="T104" fmla="*/ 3 w 1576"/>
                    <a:gd name="T105"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6" h="1573">
                      <a:moveTo>
                        <a:pt x="3" y="0"/>
                      </a:moveTo>
                      <a:lnTo>
                        <a:pt x="103" y="3"/>
                      </a:lnTo>
                      <a:lnTo>
                        <a:pt x="201" y="12"/>
                      </a:lnTo>
                      <a:lnTo>
                        <a:pt x="297" y="27"/>
                      </a:lnTo>
                      <a:lnTo>
                        <a:pt x="390" y="48"/>
                      </a:lnTo>
                      <a:lnTo>
                        <a:pt x="482" y="75"/>
                      </a:lnTo>
                      <a:lnTo>
                        <a:pt x="572" y="106"/>
                      </a:lnTo>
                      <a:lnTo>
                        <a:pt x="659" y="142"/>
                      </a:lnTo>
                      <a:lnTo>
                        <a:pt x="743" y="185"/>
                      </a:lnTo>
                      <a:lnTo>
                        <a:pt x="824" y="231"/>
                      </a:lnTo>
                      <a:lnTo>
                        <a:pt x="902" y="281"/>
                      </a:lnTo>
                      <a:lnTo>
                        <a:pt x="977" y="337"/>
                      </a:lnTo>
                      <a:lnTo>
                        <a:pt x="1048" y="396"/>
                      </a:lnTo>
                      <a:lnTo>
                        <a:pt x="1116" y="460"/>
                      </a:lnTo>
                      <a:lnTo>
                        <a:pt x="1180" y="528"/>
                      </a:lnTo>
                      <a:lnTo>
                        <a:pt x="1239" y="599"/>
                      </a:lnTo>
                      <a:lnTo>
                        <a:pt x="1295" y="674"/>
                      </a:lnTo>
                      <a:lnTo>
                        <a:pt x="1345" y="752"/>
                      </a:lnTo>
                      <a:lnTo>
                        <a:pt x="1391" y="833"/>
                      </a:lnTo>
                      <a:lnTo>
                        <a:pt x="1434" y="917"/>
                      </a:lnTo>
                      <a:lnTo>
                        <a:pt x="1470" y="1004"/>
                      </a:lnTo>
                      <a:lnTo>
                        <a:pt x="1501" y="1094"/>
                      </a:lnTo>
                      <a:lnTo>
                        <a:pt x="1528" y="1186"/>
                      </a:lnTo>
                      <a:lnTo>
                        <a:pt x="1549" y="1279"/>
                      </a:lnTo>
                      <a:lnTo>
                        <a:pt x="1564" y="1375"/>
                      </a:lnTo>
                      <a:lnTo>
                        <a:pt x="1573" y="1473"/>
                      </a:lnTo>
                      <a:lnTo>
                        <a:pt x="1576" y="1573"/>
                      </a:lnTo>
                      <a:lnTo>
                        <a:pt x="1087" y="1573"/>
                      </a:lnTo>
                      <a:lnTo>
                        <a:pt x="1084" y="1492"/>
                      </a:lnTo>
                      <a:lnTo>
                        <a:pt x="1075" y="1413"/>
                      </a:lnTo>
                      <a:lnTo>
                        <a:pt x="1061" y="1335"/>
                      </a:lnTo>
                      <a:lnTo>
                        <a:pt x="1040" y="1260"/>
                      </a:lnTo>
                      <a:lnTo>
                        <a:pt x="1016" y="1187"/>
                      </a:lnTo>
                      <a:lnTo>
                        <a:pt x="986" y="1116"/>
                      </a:lnTo>
                      <a:lnTo>
                        <a:pt x="952" y="1048"/>
                      </a:lnTo>
                      <a:lnTo>
                        <a:pt x="912" y="983"/>
                      </a:lnTo>
                      <a:lnTo>
                        <a:pt x="869" y="921"/>
                      </a:lnTo>
                      <a:lnTo>
                        <a:pt x="821" y="862"/>
                      </a:lnTo>
                      <a:lnTo>
                        <a:pt x="769" y="807"/>
                      </a:lnTo>
                      <a:lnTo>
                        <a:pt x="714" y="755"/>
                      </a:lnTo>
                      <a:lnTo>
                        <a:pt x="655" y="707"/>
                      </a:lnTo>
                      <a:lnTo>
                        <a:pt x="593" y="664"/>
                      </a:lnTo>
                      <a:lnTo>
                        <a:pt x="528" y="624"/>
                      </a:lnTo>
                      <a:lnTo>
                        <a:pt x="460" y="590"/>
                      </a:lnTo>
                      <a:lnTo>
                        <a:pt x="389" y="560"/>
                      </a:lnTo>
                      <a:lnTo>
                        <a:pt x="316" y="536"/>
                      </a:lnTo>
                      <a:lnTo>
                        <a:pt x="241" y="516"/>
                      </a:lnTo>
                      <a:lnTo>
                        <a:pt x="163" y="501"/>
                      </a:lnTo>
                      <a:lnTo>
                        <a:pt x="84" y="492"/>
                      </a:lnTo>
                      <a:lnTo>
                        <a:pt x="3" y="489"/>
                      </a:lnTo>
                      <a:lnTo>
                        <a:pt x="0" y="489"/>
                      </a:lnTo>
                      <a:lnTo>
                        <a:pt x="0" y="0"/>
                      </a:lnTo>
                      <a:lnTo>
                        <a:pt x="3" y="0"/>
                      </a:lnTo>
                      <a:close/>
                    </a:path>
                  </a:pathLst>
                </a:custGeom>
                <a:grpFill/>
                <a:ln w="0">
                  <a:noFill/>
                  <a:prstDash val="solid"/>
                  <a:round/>
                  <a:headEnd/>
                  <a:tailEnd/>
                </a:ln>
              </p:spPr>
              <p:txBody>
                <a:bodyPr vert="horz" wrap="none" lIns="91440" tIns="45720" rIns="91440" bIns="45720" numCol="1" anchor="t" anchorCtr="0" compatLnSpc="1">
                  <a:prstTxWarp prst="textNoShape">
                    <a:avLst/>
                  </a:prstTxWarp>
                  <a:noAutofit/>
                </a:bodyPr>
                <a:lstStyle/>
                <a:p>
                  <a:pPr algn="ctr" defTabSz="914400" fontAlgn="auto">
                    <a:spcBef>
                      <a:spcPts val="0"/>
                    </a:spcBef>
                    <a:spcAft>
                      <a:spcPts val="0"/>
                    </a:spcAft>
                    <a:defRPr/>
                  </a:pPr>
                  <a:endParaRPr lang="en-US" kern="0" dirty="0" smtClean="0">
                    <a:solidFill>
                      <a:srgbClr val="FFFFFF"/>
                    </a:solidFill>
                    <a:latin typeface="MS PGothic" charset="-128"/>
                    <a:ea typeface="MS PGothic" charset="-128"/>
                    <a:cs typeface="MS PGothic" charset="-128"/>
                  </a:endParaRPr>
                </a:p>
              </p:txBody>
            </p:sp>
            <p:sp>
              <p:nvSpPr>
                <p:cNvPr id="192" name="Freeform 13"/>
                <p:cNvSpPr>
                  <a:spLocks noEditPoints="1"/>
                </p:cNvSpPr>
                <p:nvPr/>
              </p:nvSpPr>
              <p:spPr bwMode="auto">
                <a:xfrm>
                  <a:off x="2175" y="500"/>
                  <a:ext cx="3325" cy="3325"/>
                </a:xfrm>
                <a:custGeom>
                  <a:avLst/>
                  <a:gdLst>
                    <a:gd name="T0" fmla="*/ 1347 w 3325"/>
                    <a:gd name="T1" fmla="*/ 3204 h 3325"/>
                    <a:gd name="T2" fmla="*/ 1418 w 3325"/>
                    <a:gd name="T3" fmla="*/ 2719 h 3325"/>
                    <a:gd name="T4" fmla="*/ 2061 w 3325"/>
                    <a:gd name="T5" fmla="*/ 2670 h 3325"/>
                    <a:gd name="T6" fmla="*/ 1771 w 3325"/>
                    <a:gd name="T7" fmla="*/ 3232 h 3325"/>
                    <a:gd name="T8" fmla="*/ 2365 w 3325"/>
                    <a:gd name="T9" fmla="*/ 3070 h 3325"/>
                    <a:gd name="T10" fmla="*/ 464 w 3325"/>
                    <a:gd name="T11" fmla="*/ 2681 h 3325"/>
                    <a:gd name="T12" fmla="*/ 1111 w 3325"/>
                    <a:gd name="T13" fmla="*/ 2595 h 3325"/>
                    <a:gd name="T14" fmla="*/ 735 w 3325"/>
                    <a:gd name="T15" fmla="*/ 2222 h 3325"/>
                    <a:gd name="T16" fmla="*/ 2293 w 3325"/>
                    <a:gd name="T17" fmla="*/ 2544 h 3325"/>
                    <a:gd name="T18" fmla="*/ 2817 w 3325"/>
                    <a:gd name="T19" fmla="*/ 2731 h 3325"/>
                    <a:gd name="T20" fmla="*/ 1171 w 3325"/>
                    <a:gd name="T21" fmla="*/ 2562 h 3325"/>
                    <a:gd name="T22" fmla="*/ 1645 w 3325"/>
                    <a:gd name="T23" fmla="*/ 2687 h 3325"/>
                    <a:gd name="T24" fmla="*/ 1074 w 3325"/>
                    <a:gd name="T25" fmla="*/ 2109 h 3325"/>
                    <a:gd name="T26" fmla="*/ 997 w 3325"/>
                    <a:gd name="T27" fmla="*/ 2208 h 3325"/>
                    <a:gd name="T28" fmla="*/ 918 w 3325"/>
                    <a:gd name="T29" fmla="*/ 2122 h 3325"/>
                    <a:gd name="T30" fmla="*/ 1021 w 3325"/>
                    <a:gd name="T31" fmla="*/ 2463 h 3325"/>
                    <a:gd name="T32" fmla="*/ 1828 w 3325"/>
                    <a:gd name="T33" fmla="*/ 2674 h 3325"/>
                    <a:gd name="T34" fmla="*/ 1700 w 3325"/>
                    <a:gd name="T35" fmla="*/ 1675 h 3325"/>
                    <a:gd name="T36" fmla="*/ 2516 w 3325"/>
                    <a:gd name="T37" fmla="*/ 2231 h 3325"/>
                    <a:gd name="T38" fmla="*/ 681 w 3325"/>
                    <a:gd name="T39" fmla="*/ 1962 h 3325"/>
                    <a:gd name="T40" fmla="*/ 92 w 3325"/>
                    <a:gd name="T41" fmla="*/ 1756 h 3325"/>
                    <a:gd name="T42" fmla="*/ 252 w 3325"/>
                    <a:gd name="T43" fmla="*/ 2359 h 3325"/>
                    <a:gd name="T44" fmla="*/ 591 w 3325"/>
                    <a:gd name="T45" fmla="*/ 1824 h 3325"/>
                    <a:gd name="T46" fmla="*/ 687 w 3325"/>
                    <a:gd name="T47" fmla="*/ 1346 h 3325"/>
                    <a:gd name="T48" fmla="*/ 2367 w 3325"/>
                    <a:gd name="T49" fmla="*/ 1150 h 3325"/>
                    <a:gd name="T50" fmla="*/ 2292 w 3325"/>
                    <a:gd name="T51" fmla="*/ 1250 h 3325"/>
                    <a:gd name="T52" fmla="*/ 2408 w 3325"/>
                    <a:gd name="T53" fmla="*/ 1298 h 3325"/>
                    <a:gd name="T54" fmla="*/ 2424 w 3325"/>
                    <a:gd name="T55" fmla="*/ 1174 h 3325"/>
                    <a:gd name="T56" fmla="*/ 178 w 3325"/>
                    <a:gd name="T57" fmla="*/ 1143 h 3325"/>
                    <a:gd name="T58" fmla="*/ 585 w 3325"/>
                    <a:gd name="T59" fmla="*/ 1551 h 3325"/>
                    <a:gd name="T60" fmla="*/ 297 w 3325"/>
                    <a:gd name="T61" fmla="*/ 881 h 3325"/>
                    <a:gd name="T62" fmla="*/ 828 w 3325"/>
                    <a:gd name="T63" fmla="*/ 1067 h 3325"/>
                    <a:gd name="T64" fmla="*/ 651 w 3325"/>
                    <a:gd name="T65" fmla="*/ 458 h 3325"/>
                    <a:gd name="T66" fmla="*/ 739 w 3325"/>
                    <a:gd name="T67" fmla="*/ 1096 h 3325"/>
                    <a:gd name="T68" fmla="*/ 1108 w 3325"/>
                    <a:gd name="T69" fmla="*/ 732 h 3325"/>
                    <a:gd name="T70" fmla="*/ 1008 w 3325"/>
                    <a:gd name="T71" fmla="*/ 677 h 3325"/>
                    <a:gd name="T72" fmla="*/ 1659 w 3325"/>
                    <a:gd name="T73" fmla="*/ 0 h 3325"/>
                    <a:gd name="T74" fmla="*/ 1130 w 3325"/>
                    <a:gd name="T75" fmla="*/ 182 h 3325"/>
                    <a:gd name="T76" fmla="*/ 1097 w 3325"/>
                    <a:gd name="T77" fmla="*/ 561 h 3325"/>
                    <a:gd name="T78" fmla="*/ 1148 w 3325"/>
                    <a:gd name="T79" fmla="*/ 671 h 3325"/>
                    <a:gd name="T80" fmla="*/ 1423 w 3325"/>
                    <a:gd name="T81" fmla="*/ 606 h 3325"/>
                    <a:gd name="T82" fmla="*/ 1437 w 3325"/>
                    <a:gd name="T83" fmla="*/ 663 h 3325"/>
                    <a:gd name="T84" fmla="*/ 1662 w 3325"/>
                    <a:gd name="T85" fmla="*/ 638 h 3325"/>
                    <a:gd name="T86" fmla="*/ 2180 w 3325"/>
                    <a:gd name="T87" fmla="*/ 778 h 3325"/>
                    <a:gd name="T88" fmla="*/ 2547 w 3325"/>
                    <a:gd name="T89" fmla="*/ 1145 h 3325"/>
                    <a:gd name="T90" fmla="*/ 2687 w 3325"/>
                    <a:gd name="T91" fmla="*/ 1663 h 3325"/>
                    <a:gd name="T92" fmla="*/ 2677 w 3325"/>
                    <a:gd name="T93" fmla="*/ 1807 h 3325"/>
                    <a:gd name="T94" fmla="*/ 2703 w 3325"/>
                    <a:gd name="T95" fmla="*/ 1963 h 3325"/>
                    <a:gd name="T96" fmla="*/ 3158 w 3325"/>
                    <a:gd name="T97" fmla="*/ 2148 h 3325"/>
                    <a:gd name="T98" fmla="*/ 3322 w 3325"/>
                    <a:gd name="T99" fmla="*/ 1764 h 3325"/>
                    <a:gd name="T100" fmla="*/ 3143 w 3325"/>
                    <a:gd name="T101" fmla="*/ 2418 h 3325"/>
                    <a:gd name="T102" fmla="*/ 2734 w 3325"/>
                    <a:gd name="T103" fmla="*/ 2934 h 3325"/>
                    <a:gd name="T104" fmla="*/ 2150 w 3325"/>
                    <a:gd name="T105" fmla="*/ 3252 h 3325"/>
                    <a:gd name="T106" fmla="*/ 1461 w 3325"/>
                    <a:gd name="T107" fmla="*/ 3313 h 3325"/>
                    <a:gd name="T108" fmla="*/ 823 w 3325"/>
                    <a:gd name="T109" fmla="*/ 3098 h 3325"/>
                    <a:gd name="T110" fmla="*/ 332 w 3325"/>
                    <a:gd name="T111" fmla="*/ 2660 h 3325"/>
                    <a:gd name="T112" fmla="*/ 47 w 3325"/>
                    <a:gd name="T113" fmla="*/ 2058 h 3325"/>
                    <a:gd name="T114" fmla="*/ 26 w 3325"/>
                    <a:gd name="T115" fmla="*/ 1364 h 3325"/>
                    <a:gd name="T116" fmla="*/ 276 w 3325"/>
                    <a:gd name="T117" fmla="*/ 744 h 3325"/>
                    <a:gd name="T118" fmla="*/ 741 w 3325"/>
                    <a:gd name="T119" fmla="*/ 279 h 3325"/>
                    <a:gd name="T120" fmla="*/ 1360 w 3325"/>
                    <a:gd name="T121" fmla="*/ 27 h 3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25" h="3325">
                      <a:moveTo>
                        <a:pt x="1141" y="2613"/>
                      </a:moveTo>
                      <a:lnTo>
                        <a:pt x="896" y="3036"/>
                      </a:lnTo>
                      <a:lnTo>
                        <a:pt x="981" y="3081"/>
                      </a:lnTo>
                      <a:lnTo>
                        <a:pt x="1069" y="3119"/>
                      </a:lnTo>
                      <a:lnTo>
                        <a:pt x="1159" y="3153"/>
                      </a:lnTo>
                      <a:lnTo>
                        <a:pt x="1252" y="3182"/>
                      </a:lnTo>
                      <a:lnTo>
                        <a:pt x="1347" y="3204"/>
                      </a:lnTo>
                      <a:lnTo>
                        <a:pt x="1445" y="3220"/>
                      </a:lnTo>
                      <a:lnTo>
                        <a:pt x="1544" y="3231"/>
                      </a:lnTo>
                      <a:lnTo>
                        <a:pt x="1645" y="3235"/>
                      </a:lnTo>
                      <a:lnTo>
                        <a:pt x="1645" y="2746"/>
                      </a:lnTo>
                      <a:lnTo>
                        <a:pt x="1567" y="2742"/>
                      </a:lnTo>
                      <a:lnTo>
                        <a:pt x="1491" y="2733"/>
                      </a:lnTo>
                      <a:lnTo>
                        <a:pt x="1418" y="2719"/>
                      </a:lnTo>
                      <a:lnTo>
                        <a:pt x="1345" y="2698"/>
                      </a:lnTo>
                      <a:lnTo>
                        <a:pt x="1274" y="2674"/>
                      </a:lnTo>
                      <a:lnTo>
                        <a:pt x="1207" y="2646"/>
                      </a:lnTo>
                      <a:lnTo>
                        <a:pt x="1141" y="2613"/>
                      </a:lnTo>
                      <a:close/>
                      <a:moveTo>
                        <a:pt x="2197" y="2605"/>
                      </a:moveTo>
                      <a:lnTo>
                        <a:pt x="2130" y="2640"/>
                      </a:lnTo>
                      <a:lnTo>
                        <a:pt x="2061" y="2670"/>
                      </a:lnTo>
                      <a:lnTo>
                        <a:pt x="1988" y="2696"/>
                      </a:lnTo>
                      <a:lnTo>
                        <a:pt x="1914" y="2717"/>
                      </a:lnTo>
                      <a:lnTo>
                        <a:pt x="1838" y="2732"/>
                      </a:lnTo>
                      <a:lnTo>
                        <a:pt x="1760" y="2742"/>
                      </a:lnTo>
                      <a:lnTo>
                        <a:pt x="1680" y="2746"/>
                      </a:lnTo>
                      <a:lnTo>
                        <a:pt x="1680" y="3235"/>
                      </a:lnTo>
                      <a:lnTo>
                        <a:pt x="1771" y="3232"/>
                      </a:lnTo>
                      <a:lnTo>
                        <a:pt x="1862" y="3223"/>
                      </a:lnTo>
                      <a:lnTo>
                        <a:pt x="1951" y="3209"/>
                      </a:lnTo>
                      <a:lnTo>
                        <a:pt x="2037" y="3191"/>
                      </a:lnTo>
                      <a:lnTo>
                        <a:pt x="2123" y="3167"/>
                      </a:lnTo>
                      <a:lnTo>
                        <a:pt x="2206" y="3139"/>
                      </a:lnTo>
                      <a:lnTo>
                        <a:pt x="2287" y="3107"/>
                      </a:lnTo>
                      <a:lnTo>
                        <a:pt x="2365" y="3070"/>
                      </a:lnTo>
                      <a:lnTo>
                        <a:pt x="2442" y="3029"/>
                      </a:lnTo>
                      <a:lnTo>
                        <a:pt x="2197" y="2605"/>
                      </a:lnTo>
                      <a:close/>
                      <a:moveTo>
                        <a:pt x="735" y="2222"/>
                      </a:moveTo>
                      <a:lnTo>
                        <a:pt x="311" y="2467"/>
                      </a:lnTo>
                      <a:lnTo>
                        <a:pt x="358" y="2542"/>
                      </a:lnTo>
                      <a:lnTo>
                        <a:pt x="409" y="2614"/>
                      </a:lnTo>
                      <a:lnTo>
                        <a:pt x="464" y="2681"/>
                      </a:lnTo>
                      <a:lnTo>
                        <a:pt x="523" y="2747"/>
                      </a:lnTo>
                      <a:lnTo>
                        <a:pt x="585" y="2808"/>
                      </a:lnTo>
                      <a:lnTo>
                        <a:pt x="651" y="2867"/>
                      </a:lnTo>
                      <a:lnTo>
                        <a:pt x="719" y="2921"/>
                      </a:lnTo>
                      <a:lnTo>
                        <a:pt x="791" y="2973"/>
                      </a:lnTo>
                      <a:lnTo>
                        <a:pt x="867" y="3019"/>
                      </a:lnTo>
                      <a:lnTo>
                        <a:pt x="1111" y="2595"/>
                      </a:lnTo>
                      <a:lnTo>
                        <a:pt x="1046" y="2554"/>
                      </a:lnTo>
                      <a:lnTo>
                        <a:pt x="985" y="2509"/>
                      </a:lnTo>
                      <a:lnTo>
                        <a:pt x="927" y="2458"/>
                      </a:lnTo>
                      <a:lnTo>
                        <a:pt x="873" y="2405"/>
                      </a:lnTo>
                      <a:lnTo>
                        <a:pt x="822" y="2347"/>
                      </a:lnTo>
                      <a:lnTo>
                        <a:pt x="777" y="2287"/>
                      </a:lnTo>
                      <a:lnTo>
                        <a:pt x="735" y="2222"/>
                      </a:lnTo>
                      <a:close/>
                      <a:moveTo>
                        <a:pt x="2604" y="2198"/>
                      </a:moveTo>
                      <a:lnTo>
                        <a:pt x="2563" y="2264"/>
                      </a:lnTo>
                      <a:lnTo>
                        <a:pt x="2518" y="2328"/>
                      </a:lnTo>
                      <a:lnTo>
                        <a:pt x="2467" y="2388"/>
                      </a:lnTo>
                      <a:lnTo>
                        <a:pt x="2413" y="2444"/>
                      </a:lnTo>
                      <a:lnTo>
                        <a:pt x="2354" y="2497"/>
                      </a:lnTo>
                      <a:lnTo>
                        <a:pt x="2293" y="2544"/>
                      </a:lnTo>
                      <a:lnTo>
                        <a:pt x="2227" y="2587"/>
                      </a:lnTo>
                      <a:lnTo>
                        <a:pt x="2472" y="3011"/>
                      </a:lnTo>
                      <a:lnTo>
                        <a:pt x="2547" y="2963"/>
                      </a:lnTo>
                      <a:lnTo>
                        <a:pt x="2620" y="2910"/>
                      </a:lnTo>
                      <a:lnTo>
                        <a:pt x="2689" y="2854"/>
                      </a:lnTo>
                      <a:lnTo>
                        <a:pt x="2755" y="2794"/>
                      </a:lnTo>
                      <a:lnTo>
                        <a:pt x="2817" y="2731"/>
                      </a:lnTo>
                      <a:lnTo>
                        <a:pt x="2876" y="2663"/>
                      </a:lnTo>
                      <a:lnTo>
                        <a:pt x="2931" y="2592"/>
                      </a:lnTo>
                      <a:lnTo>
                        <a:pt x="2982" y="2519"/>
                      </a:lnTo>
                      <a:lnTo>
                        <a:pt x="3028" y="2442"/>
                      </a:lnTo>
                      <a:lnTo>
                        <a:pt x="2604" y="2198"/>
                      </a:lnTo>
                      <a:close/>
                      <a:moveTo>
                        <a:pt x="1645" y="1740"/>
                      </a:moveTo>
                      <a:lnTo>
                        <a:pt x="1171" y="2562"/>
                      </a:lnTo>
                      <a:lnTo>
                        <a:pt x="1232" y="2593"/>
                      </a:lnTo>
                      <a:lnTo>
                        <a:pt x="1297" y="2621"/>
                      </a:lnTo>
                      <a:lnTo>
                        <a:pt x="1362" y="2643"/>
                      </a:lnTo>
                      <a:lnTo>
                        <a:pt x="1431" y="2661"/>
                      </a:lnTo>
                      <a:lnTo>
                        <a:pt x="1501" y="2675"/>
                      </a:lnTo>
                      <a:lnTo>
                        <a:pt x="1572" y="2683"/>
                      </a:lnTo>
                      <a:lnTo>
                        <a:pt x="1645" y="2687"/>
                      </a:lnTo>
                      <a:lnTo>
                        <a:pt x="1645" y="1740"/>
                      </a:lnTo>
                      <a:close/>
                      <a:moveTo>
                        <a:pt x="1623" y="1709"/>
                      </a:moveTo>
                      <a:lnTo>
                        <a:pt x="1025" y="2055"/>
                      </a:lnTo>
                      <a:lnTo>
                        <a:pt x="1041" y="2064"/>
                      </a:lnTo>
                      <a:lnTo>
                        <a:pt x="1056" y="2076"/>
                      </a:lnTo>
                      <a:lnTo>
                        <a:pt x="1067" y="2092"/>
                      </a:lnTo>
                      <a:lnTo>
                        <a:pt x="1074" y="2109"/>
                      </a:lnTo>
                      <a:lnTo>
                        <a:pt x="1077" y="2129"/>
                      </a:lnTo>
                      <a:lnTo>
                        <a:pt x="1074" y="2150"/>
                      </a:lnTo>
                      <a:lnTo>
                        <a:pt x="1066" y="2169"/>
                      </a:lnTo>
                      <a:lnTo>
                        <a:pt x="1053" y="2185"/>
                      </a:lnTo>
                      <a:lnTo>
                        <a:pt x="1037" y="2198"/>
                      </a:lnTo>
                      <a:lnTo>
                        <a:pt x="1018" y="2206"/>
                      </a:lnTo>
                      <a:lnTo>
                        <a:pt x="997" y="2208"/>
                      </a:lnTo>
                      <a:lnTo>
                        <a:pt x="976" y="2206"/>
                      </a:lnTo>
                      <a:lnTo>
                        <a:pt x="957" y="2198"/>
                      </a:lnTo>
                      <a:lnTo>
                        <a:pt x="941" y="2185"/>
                      </a:lnTo>
                      <a:lnTo>
                        <a:pt x="928" y="2169"/>
                      </a:lnTo>
                      <a:lnTo>
                        <a:pt x="920" y="2150"/>
                      </a:lnTo>
                      <a:lnTo>
                        <a:pt x="918" y="2129"/>
                      </a:lnTo>
                      <a:lnTo>
                        <a:pt x="918" y="2122"/>
                      </a:lnTo>
                      <a:lnTo>
                        <a:pt x="919" y="2116"/>
                      </a:lnTo>
                      <a:lnTo>
                        <a:pt x="785" y="2193"/>
                      </a:lnTo>
                      <a:lnTo>
                        <a:pt x="824" y="2253"/>
                      </a:lnTo>
                      <a:lnTo>
                        <a:pt x="869" y="2311"/>
                      </a:lnTo>
                      <a:lnTo>
                        <a:pt x="916" y="2365"/>
                      </a:lnTo>
                      <a:lnTo>
                        <a:pt x="967" y="2416"/>
                      </a:lnTo>
                      <a:lnTo>
                        <a:pt x="1021" y="2463"/>
                      </a:lnTo>
                      <a:lnTo>
                        <a:pt x="1080" y="2506"/>
                      </a:lnTo>
                      <a:lnTo>
                        <a:pt x="1140" y="2545"/>
                      </a:lnTo>
                      <a:lnTo>
                        <a:pt x="1623" y="1709"/>
                      </a:lnTo>
                      <a:close/>
                      <a:moveTo>
                        <a:pt x="1680" y="1708"/>
                      </a:moveTo>
                      <a:lnTo>
                        <a:pt x="1680" y="2687"/>
                      </a:lnTo>
                      <a:lnTo>
                        <a:pt x="1755" y="2683"/>
                      </a:lnTo>
                      <a:lnTo>
                        <a:pt x="1828" y="2674"/>
                      </a:lnTo>
                      <a:lnTo>
                        <a:pt x="1901" y="2660"/>
                      </a:lnTo>
                      <a:lnTo>
                        <a:pt x="1971" y="2641"/>
                      </a:lnTo>
                      <a:lnTo>
                        <a:pt x="2039" y="2617"/>
                      </a:lnTo>
                      <a:lnTo>
                        <a:pt x="2105" y="2587"/>
                      </a:lnTo>
                      <a:lnTo>
                        <a:pt x="2168" y="2554"/>
                      </a:lnTo>
                      <a:lnTo>
                        <a:pt x="1680" y="1708"/>
                      </a:lnTo>
                      <a:close/>
                      <a:moveTo>
                        <a:pt x="1700" y="1675"/>
                      </a:moveTo>
                      <a:lnTo>
                        <a:pt x="2198" y="2537"/>
                      </a:lnTo>
                      <a:lnTo>
                        <a:pt x="2259" y="2496"/>
                      </a:lnTo>
                      <a:lnTo>
                        <a:pt x="2318" y="2450"/>
                      </a:lnTo>
                      <a:lnTo>
                        <a:pt x="2373" y="2402"/>
                      </a:lnTo>
                      <a:lnTo>
                        <a:pt x="2425" y="2348"/>
                      </a:lnTo>
                      <a:lnTo>
                        <a:pt x="2472" y="2292"/>
                      </a:lnTo>
                      <a:lnTo>
                        <a:pt x="2516" y="2231"/>
                      </a:lnTo>
                      <a:lnTo>
                        <a:pt x="2554" y="2169"/>
                      </a:lnTo>
                      <a:lnTo>
                        <a:pt x="1700" y="1675"/>
                      </a:lnTo>
                      <a:close/>
                      <a:moveTo>
                        <a:pt x="638" y="1663"/>
                      </a:moveTo>
                      <a:lnTo>
                        <a:pt x="640" y="1740"/>
                      </a:lnTo>
                      <a:lnTo>
                        <a:pt x="649" y="1815"/>
                      </a:lnTo>
                      <a:lnTo>
                        <a:pt x="663" y="1889"/>
                      </a:lnTo>
                      <a:lnTo>
                        <a:pt x="681" y="1962"/>
                      </a:lnTo>
                      <a:lnTo>
                        <a:pt x="705" y="2031"/>
                      </a:lnTo>
                      <a:lnTo>
                        <a:pt x="735" y="2098"/>
                      </a:lnTo>
                      <a:lnTo>
                        <a:pt x="768" y="2164"/>
                      </a:lnTo>
                      <a:lnTo>
                        <a:pt x="1635" y="1663"/>
                      </a:lnTo>
                      <a:lnTo>
                        <a:pt x="638" y="1663"/>
                      </a:lnTo>
                      <a:close/>
                      <a:moveTo>
                        <a:pt x="90" y="1663"/>
                      </a:moveTo>
                      <a:lnTo>
                        <a:pt x="92" y="1756"/>
                      </a:lnTo>
                      <a:lnTo>
                        <a:pt x="100" y="1848"/>
                      </a:lnTo>
                      <a:lnTo>
                        <a:pt x="113" y="1938"/>
                      </a:lnTo>
                      <a:lnTo>
                        <a:pt x="132" y="2026"/>
                      </a:lnTo>
                      <a:lnTo>
                        <a:pt x="154" y="2113"/>
                      </a:lnTo>
                      <a:lnTo>
                        <a:pt x="183" y="2198"/>
                      </a:lnTo>
                      <a:lnTo>
                        <a:pt x="215" y="2280"/>
                      </a:lnTo>
                      <a:lnTo>
                        <a:pt x="252" y="2359"/>
                      </a:lnTo>
                      <a:lnTo>
                        <a:pt x="294" y="2437"/>
                      </a:lnTo>
                      <a:lnTo>
                        <a:pt x="717" y="2193"/>
                      </a:lnTo>
                      <a:lnTo>
                        <a:pt x="682" y="2124"/>
                      </a:lnTo>
                      <a:lnTo>
                        <a:pt x="651" y="2053"/>
                      </a:lnTo>
                      <a:lnTo>
                        <a:pt x="626" y="1979"/>
                      </a:lnTo>
                      <a:lnTo>
                        <a:pt x="605" y="1902"/>
                      </a:lnTo>
                      <a:lnTo>
                        <a:pt x="591" y="1824"/>
                      </a:lnTo>
                      <a:lnTo>
                        <a:pt x="582" y="1745"/>
                      </a:lnTo>
                      <a:lnTo>
                        <a:pt x="579" y="1663"/>
                      </a:lnTo>
                      <a:lnTo>
                        <a:pt x="90" y="1663"/>
                      </a:lnTo>
                      <a:close/>
                      <a:moveTo>
                        <a:pt x="772" y="1155"/>
                      </a:moveTo>
                      <a:lnTo>
                        <a:pt x="740" y="1216"/>
                      </a:lnTo>
                      <a:lnTo>
                        <a:pt x="711" y="1281"/>
                      </a:lnTo>
                      <a:lnTo>
                        <a:pt x="687" y="1346"/>
                      </a:lnTo>
                      <a:lnTo>
                        <a:pt x="668" y="1414"/>
                      </a:lnTo>
                      <a:lnTo>
                        <a:pt x="653" y="1483"/>
                      </a:lnTo>
                      <a:lnTo>
                        <a:pt x="643" y="1555"/>
                      </a:lnTo>
                      <a:lnTo>
                        <a:pt x="638" y="1628"/>
                      </a:lnTo>
                      <a:lnTo>
                        <a:pt x="1590" y="1628"/>
                      </a:lnTo>
                      <a:lnTo>
                        <a:pt x="772" y="1155"/>
                      </a:lnTo>
                      <a:close/>
                      <a:moveTo>
                        <a:pt x="2367" y="1150"/>
                      </a:moveTo>
                      <a:lnTo>
                        <a:pt x="2347" y="1153"/>
                      </a:lnTo>
                      <a:lnTo>
                        <a:pt x="2328" y="1161"/>
                      </a:lnTo>
                      <a:lnTo>
                        <a:pt x="2312" y="1174"/>
                      </a:lnTo>
                      <a:lnTo>
                        <a:pt x="2300" y="1190"/>
                      </a:lnTo>
                      <a:lnTo>
                        <a:pt x="2292" y="1208"/>
                      </a:lnTo>
                      <a:lnTo>
                        <a:pt x="2289" y="1229"/>
                      </a:lnTo>
                      <a:lnTo>
                        <a:pt x="2292" y="1250"/>
                      </a:lnTo>
                      <a:lnTo>
                        <a:pt x="2300" y="1269"/>
                      </a:lnTo>
                      <a:lnTo>
                        <a:pt x="2312" y="1286"/>
                      </a:lnTo>
                      <a:lnTo>
                        <a:pt x="2328" y="1298"/>
                      </a:lnTo>
                      <a:lnTo>
                        <a:pt x="2347" y="1306"/>
                      </a:lnTo>
                      <a:lnTo>
                        <a:pt x="2367" y="1309"/>
                      </a:lnTo>
                      <a:lnTo>
                        <a:pt x="2389" y="1306"/>
                      </a:lnTo>
                      <a:lnTo>
                        <a:pt x="2408" y="1298"/>
                      </a:lnTo>
                      <a:lnTo>
                        <a:pt x="2424" y="1286"/>
                      </a:lnTo>
                      <a:lnTo>
                        <a:pt x="2436" y="1269"/>
                      </a:lnTo>
                      <a:lnTo>
                        <a:pt x="2444" y="1250"/>
                      </a:lnTo>
                      <a:lnTo>
                        <a:pt x="2447" y="1229"/>
                      </a:lnTo>
                      <a:lnTo>
                        <a:pt x="2444" y="1208"/>
                      </a:lnTo>
                      <a:lnTo>
                        <a:pt x="2436" y="1190"/>
                      </a:lnTo>
                      <a:lnTo>
                        <a:pt x="2424" y="1174"/>
                      </a:lnTo>
                      <a:lnTo>
                        <a:pt x="2408" y="1161"/>
                      </a:lnTo>
                      <a:lnTo>
                        <a:pt x="2389" y="1153"/>
                      </a:lnTo>
                      <a:lnTo>
                        <a:pt x="2367" y="1150"/>
                      </a:lnTo>
                      <a:close/>
                      <a:moveTo>
                        <a:pt x="297" y="881"/>
                      </a:moveTo>
                      <a:lnTo>
                        <a:pt x="252" y="966"/>
                      </a:lnTo>
                      <a:lnTo>
                        <a:pt x="212" y="1053"/>
                      </a:lnTo>
                      <a:lnTo>
                        <a:pt x="178" y="1143"/>
                      </a:lnTo>
                      <a:lnTo>
                        <a:pt x="148" y="1235"/>
                      </a:lnTo>
                      <a:lnTo>
                        <a:pt x="124" y="1331"/>
                      </a:lnTo>
                      <a:lnTo>
                        <a:pt x="107" y="1428"/>
                      </a:lnTo>
                      <a:lnTo>
                        <a:pt x="95" y="1527"/>
                      </a:lnTo>
                      <a:lnTo>
                        <a:pt x="90" y="1628"/>
                      </a:lnTo>
                      <a:lnTo>
                        <a:pt x="579" y="1628"/>
                      </a:lnTo>
                      <a:lnTo>
                        <a:pt x="585" y="1551"/>
                      </a:lnTo>
                      <a:lnTo>
                        <a:pt x="595" y="1474"/>
                      </a:lnTo>
                      <a:lnTo>
                        <a:pt x="611" y="1401"/>
                      </a:lnTo>
                      <a:lnTo>
                        <a:pt x="632" y="1329"/>
                      </a:lnTo>
                      <a:lnTo>
                        <a:pt x="657" y="1258"/>
                      </a:lnTo>
                      <a:lnTo>
                        <a:pt x="687" y="1191"/>
                      </a:lnTo>
                      <a:lnTo>
                        <a:pt x="722" y="1126"/>
                      </a:lnTo>
                      <a:lnTo>
                        <a:pt x="297" y="881"/>
                      </a:lnTo>
                      <a:close/>
                      <a:moveTo>
                        <a:pt x="1137" y="782"/>
                      </a:moveTo>
                      <a:lnTo>
                        <a:pt x="1078" y="820"/>
                      </a:lnTo>
                      <a:lnTo>
                        <a:pt x="1021" y="863"/>
                      </a:lnTo>
                      <a:lnTo>
                        <a:pt x="968" y="908"/>
                      </a:lnTo>
                      <a:lnTo>
                        <a:pt x="918" y="958"/>
                      </a:lnTo>
                      <a:lnTo>
                        <a:pt x="872" y="1011"/>
                      </a:lnTo>
                      <a:lnTo>
                        <a:pt x="828" y="1067"/>
                      </a:lnTo>
                      <a:lnTo>
                        <a:pt x="789" y="1125"/>
                      </a:lnTo>
                      <a:lnTo>
                        <a:pt x="1608" y="1598"/>
                      </a:lnTo>
                      <a:lnTo>
                        <a:pt x="1137" y="782"/>
                      </a:lnTo>
                      <a:close/>
                      <a:moveTo>
                        <a:pt x="864" y="308"/>
                      </a:moveTo>
                      <a:lnTo>
                        <a:pt x="790" y="354"/>
                      </a:lnTo>
                      <a:lnTo>
                        <a:pt x="718" y="404"/>
                      </a:lnTo>
                      <a:lnTo>
                        <a:pt x="651" y="458"/>
                      </a:lnTo>
                      <a:lnTo>
                        <a:pt x="586" y="516"/>
                      </a:lnTo>
                      <a:lnTo>
                        <a:pt x="525" y="576"/>
                      </a:lnTo>
                      <a:lnTo>
                        <a:pt x="467" y="641"/>
                      </a:lnTo>
                      <a:lnTo>
                        <a:pt x="413" y="707"/>
                      </a:lnTo>
                      <a:lnTo>
                        <a:pt x="361" y="778"/>
                      </a:lnTo>
                      <a:lnTo>
                        <a:pt x="315" y="851"/>
                      </a:lnTo>
                      <a:lnTo>
                        <a:pt x="739" y="1096"/>
                      </a:lnTo>
                      <a:lnTo>
                        <a:pt x="780" y="1033"/>
                      </a:lnTo>
                      <a:lnTo>
                        <a:pt x="825" y="974"/>
                      </a:lnTo>
                      <a:lnTo>
                        <a:pt x="875" y="918"/>
                      </a:lnTo>
                      <a:lnTo>
                        <a:pt x="928" y="866"/>
                      </a:lnTo>
                      <a:lnTo>
                        <a:pt x="985" y="817"/>
                      </a:lnTo>
                      <a:lnTo>
                        <a:pt x="1045" y="772"/>
                      </a:lnTo>
                      <a:lnTo>
                        <a:pt x="1108" y="732"/>
                      </a:lnTo>
                      <a:lnTo>
                        <a:pt x="1098" y="713"/>
                      </a:lnTo>
                      <a:lnTo>
                        <a:pt x="1087" y="717"/>
                      </a:lnTo>
                      <a:lnTo>
                        <a:pt x="1077" y="717"/>
                      </a:lnTo>
                      <a:lnTo>
                        <a:pt x="1056" y="714"/>
                      </a:lnTo>
                      <a:lnTo>
                        <a:pt x="1036" y="706"/>
                      </a:lnTo>
                      <a:lnTo>
                        <a:pt x="1020" y="693"/>
                      </a:lnTo>
                      <a:lnTo>
                        <a:pt x="1008" y="677"/>
                      </a:lnTo>
                      <a:lnTo>
                        <a:pt x="1000" y="659"/>
                      </a:lnTo>
                      <a:lnTo>
                        <a:pt x="997" y="638"/>
                      </a:lnTo>
                      <a:lnTo>
                        <a:pt x="1000" y="617"/>
                      </a:lnTo>
                      <a:lnTo>
                        <a:pt x="1008" y="597"/>
                      </a:lnTo>
                      <a:lnTo>
                        <a:pt x="1021" y="581"/>
                      </a:lnTo>
                      <a:lnTo>
                        <a:pt x="864" y="308"/>
                      </a:lnTo>
                      <a:close/>
                      <a:moveTo>
                        <a:pt x="1659" y="0"/>
                      </a:moveTo>
                      <a:lnTo>
                        <a:pt x="1659" y="90"/>
                      </a:lnTo>
                      <a:lnTo>
                        <a:pt x="1567" y="93"/>
                      </a:lnTo>
                      <a:lnTo>
                        <a:pt x="1476" y="101"/>
                      </a:lnTo>
                      <a:lnTo>
                        <a:pt x="1388" y="114"/>
                      </a:lnTo>
                      <a:lnTo>
                        <a:pt x="1300" y="132"/>
                      </a:lnTo>
                      <a:lnTo>
                        <a:pt x="1214" y="154"/>
                      </a:lnTo>
                      <a:lnTo>
                        <a:pt x="1130" y="182"/>
                      </a:lnTo>
                      <a:lnTo>
                        <a:pt x="1049" y="214"/>
                      </a:lnTo>
                      <a:lnTo>
                        <a:pt x="970" y="250"/>
                      </a:lnTo>
                      <a:lnTo>
                        <a:pt x="893" y="291"/>
                      </a:lnTo>
                      <a:lnTo>
                        <a:pt x="1050" y="563"/>
                      </a:lnTo>
                      <a:lnTo>
                        <a:pt x="1064" y="559"/>
                      </a:lnTo>
                      <a:lnTo>
                        <a:pt x="1077" y="558"/>
                      </a:lnTo>
                      <a:lnTo>
                        <a:pt x="1097" y="561"/>
                      </a:lnTo>
                      <a:lnTo>
                        <a:pt x="1116" y="569"/>
                      </a:lnTo>
                      <a:lnTo>
                        <a:pt x="1132" y="581"/>
                      </a:lnTo>
                      <a:lnTo>
                        <a:pt x="1144" y="597"/>
                      </a:lnTo>
                      <a:lnTo>
                        <a:pt x="1152" y="617"/>
                      </a:lnTo>
                      <a:lnTo>
                        <a:pt x="1155" y="638"/>
                      </a:lnTo>
                      <a:lnTo>
                        <a:pt x="1153" y="655"/>
                      </a:lnTo>
                      <a:lnTo>
                        <a:pt x="1148" y="671"/>
                      </a:lnTo>
                      <a:lnTo>
                        <a:pt x="1139" y="685"/>
                      </a:lnTo>
                      <a:lnTo>
                        <a:pt x="1128" y="697"/>
                      </a:lnTo>
                      <a:lnTo>
                        <a:pt x="1138" y="714"/>
                      </a:lnTo>
                      <a:lnTo>
                        <a:pt x="1206" y="680"/>
                      </a:lnTo>
                      <a:lnTo>
                        <a:pt x="1275" y="650"/>
                      </a:lnTo>
                      <a:lnTo>
                        <a:pt x="1348" y="626"/>
                      </a:lnTo>
                      <a:lnTo>
                        <a:pt x="1423" y="606"/>
                      </a:lnTo>
                      <a:lnTo>
                        <a:pt x="1500" y="591"/>
                      </a:lnTo>
                      <a:lnTo>
                        <a:pt x="1578" y="582"/>
                      </a:lnTo>
                      <a:lnTo>
                        <a:pt x="1659" y="579"/>
                      </a:lnTo>
                      <a:lnTo>
                        <a:pt x="1659" y="638"/>
                      </a:lnTo>
                      <a:lnTo>
                        <a:pt x="1583" y="641"/>
                      </a:lnTo>
                      <a:lnTo>
                        <a:pt x="1509" y="649"/>
                      </a:lnTo>
                      <a:lnTo>
                        <a:pt x="1437" y="663"/>
                      </a:lnTo>
                      <a:lnTo>
                        <a:pt x="1366" y="681"/>
                      </a:lnTo>
                      <a:lnTo>
                        <a:pt x="1298" y="704"/>
                      </a:lnTo>
                      <a:lnTo>
                        <a:pt x="1231" y="733"/>
                      </a:lnTo>
                      <a:lnTo>
                        <a:pt x="1168" y="765"/>
                      </a:lnTo>
                      <a:lnTo>
                        <a:pt x="1659" y="1616"/>
                      </a:lnTo>
                      <a:lnTo>
                        <a:pt x="1659" y="638"/>
                      </a:lnTo>
                      <a:lnTo>
                        <a:pt x="1662" y="638"/>
                      </a:lnTo>
                      <a:lnTo>
                        <a:pt x="1743" y="641"/>
                      </a:lnTo>
                      <a:lnTo>
                        <a:pt x="1820" y="650"/>
                      </a:lnTo>
                      <a:lnTo>
                        <a:pt x="1897" y="665"/>
                      </a:lnTo>
                      <a:lnTo>
                        <a:pt x="1972" y="685"/>
                      </a:lnTo>
                      <a:lnTo>
                        <a:pt x="2043" y="710"/>
                      </a:lnTo>
                      <a:lnTo>
                        <a:pt x="2113" y="742"/>
                      </a:lnTo>
                      <a:lnTo>
                        <a:pt x="2180" y="778"/>
                      </a:lnTo>
                      <a:lnTo>
                        <a:pt x="2243" y="818"/>
                      </a:lnTo>
                      <a:lnTo>
                        <a:pt x="2304" y="863"/>
                      </a:lnTo>
                      <a:lnTo>
                        <a:pt x="2360" y="912"/>
                      </a:lnTo>
                      <a:lnTo>
                        <a:pt x="2413" y="965"/>
                      </a:lnTo>
                      <a:lnTo>
                        <a:pt x="2462" y="1021"/>
                      </a:lnTo>
                      <a:lnTo>
                        <a:pt x="2507" y="1082"/>
                      </a:lnTo>
                      <a:lnTo>
                        <a:pt x="2547" y="1145"/>
                      </a:lnTo>
                      <a:lnTo>
                        <a:pt x="2583" y="1212"/>
                      </a:lnTo>
                      <a:lnTo>
                        <a:pt x="2615" y="1282"/>
                      </a:lnTo>
                      <a:lnTo>
                        <a:pt x="2640" y="1353"/>
                      </a:lnTo>
                      <a:lnTo>
                        <a:pt x="2660" y="1428"/>
                      </a:lnTo>
                      <a:lnTo>
                        <a:pt x="2675" y="1505"/>
                      </a:lnTo>
                      <a:lnTo>
                        <a:pt x="2684" y="1582"/>
                      </a:lnTo>
                      <a:lnTo>
                        <a:pt x="2687" y="1663"/>
                      </a:lnTo>
                      <a:lnTo>
                        <a:pt x="1748" y="1663"/>
                      </a:lnTo>
                      <a:lnTo>
                        <a:pt x="2571" y="2137"/>
                      </a:lnTo>
                      <a:lnTo>
                        <a:pt x="2600" y="2076"/>
                      </a:lnTo>
                      <a:lnTo>
                        <a:pt x="2627" y="2011"/>
                      </a:lnTo>
                      <a:lnTo>
                        <a:pt x="2648" y="1946"/>
                      </a:lnTo>
                      <a:lnTo>
                        <a:pt x="2665" y="1877"/>
                      </a:lnTo>
                      <a:lnTo>
                        <a:pt x="2677" y="1807"/>
                      </a:lnTo>
                      <a:lnTo>
                        <a:pt x="2685" y="1736"/>
                      </a:lnTo>
                      <a:lnTo>
                        <a:pt x="2687" y="1663"/>
                      </a:lnTo>
                      <a:lnTo>
                        <a:pt x="2746" y="1663"/>
                      </a:lnTo>
                      <a:lnTo>
                        <a:pt x="2743" y="1740"/>
                      </a:lnTo>
                      <a:lnTo>
                        <a:pt x="2735" y="1815"/>
                      </a:lnTo>
                      <a:lnTo>
                        <a:pt x="2722" y="1890"/>
                      </a:lnTo>
                      <a:lnTo>
                        <a:pt x="2703" y="1963"/>
                      </a:lnTo>
                      <a:lnTo>
                        <a:pt x="2681" y="2033"/>
                      </a:lnTo>
                      <a:lnTo>
                        <a:pt x="2653" y="2101"/>
                      </a:lnTo>
                      <a:lnTo>
                        <a:pt x="2622" y="2167"/>
                      </a:lnTo>
                      <a:lnTo>
                        <a:pt x="3045" y="2412"/>
                      </a:lnTo>
                      <a:lnTo>
                        <a:pt x="3089" y="2327"/>
                      </a:lnTo>
                      <a:lnTo>
                        <a:pt x="3126" y="2239"/>
                      </a:lnTo>
                      <a:lnTo>
                        <a:pt x="3158" y="2148"/>
                      </a:lnTo>
                      <a:lnTo>
                        <a:pt x="3186" y="2056"/>
                      </a:lnTo>
                      <a:lnTo>
                        <a:pt x="3207" y="1960"/>
                      </a:lnTo>
                      <a:lnTo>
                        <a:pt x="3223" y="1863"/>
                      </a:lnTo>
                      <a:lnTo>
                        <a:pt x="3232" y="1764"/>
                      </a:lnTo>
                      <a:lnTo>
                        <a:pt x="3235" y="1663"/>
                      </a:lnTo>
                      <a:lnTo>
                        <a:pt x="3325" y="1663"/>
                      </a:lnTo>
                      <a:lnTo>
                        <a:pt x="3322" y="1764"/>
                      </a:lnTo>
                      <a:lnTo>
                        <a:pt x="3313" y="1864"/>
                      </a:lnTo>
                      <a:lnTo>
                        <a:pt x="3298" y="1962"/>
                      </a:lnTo>
                      <a:lnTo>
                        <a:pt x="3278" y="2058"/>
                      </a:lnTo>
                      <a:lnTo>
                        <a:pt x="3251" y="2151"/>
                      </a:lnTo>
                      <a:lnTo>
                        <a:pt x="3221" y="2242"/>
                      </a:lnTo>
                      <a:lnTo>
                        <a:pt x="3185" y="2332"/>
                      </a:lnTo>
                      <a:lnTo>
                        <a:pt x="3143" y="2418"/>
                      </a:lnTo>
                      <a:lnTo>
                        <a:pt x="3098" y="2502"/>
                      </a:lnTo>
                      <a:lnTo>
                        <a:pt x="3047" y="2582"/>
                      </a:lnTo>
                      <a:lnTo>
                        <a:pt x="2993" y="2660"/>
                      </a:lnTo>
                      <a:lnTo>
                        <a:pt x="2933" y="2734"/>
                      </a:lnTo>
                      <a:lnTo>
                        <a:pt x="2871" y="2804"/>
                      </a:lnTo>
                      <a:lnTo>
                        <a:pt x="2804" y="2871"/>
                      </a:lnTo>
                      <a:lnTo>
                        <a:pt x="2734" y="2934"/>
                      </a:lnTo>
                      <a:lnTo>
                        <a:pt x="2659" y="2993"/>
                      </a:lnTo>
                      <a:lnTo>
                        <a:pt x="2582" y="3048"/>
                      </a:lnTo>
                      <a:lnTo>
                        <a:pt x="2502" y="3098"/>
                      </a:lnTo>
                      <a:lnTo>
                        <a:pt x="2418" y="3143"/>
                      </a:lnTo>
                      <a:lnTo>
                        <a:pt x="2331" y="3185"/>
                      </a:lnTo>
                      <a:lnTo>
                        <a:pt x="2242" y="3221"/>
                      </a:lnTo>
                      <a:lnTo>
                        <a:pt x="2150" y="3252"/>
                      </a:lnTo>
                      <a:lnTo>
                        <a:pt x="2058" y="3278"/>
                      </a:lnTo>
                      <a:lnTo>
                        <a:pt x="1961" y="3298"/>
                      </a:lnTo>
                      <a:lnTo>
                        <a:pt x="1863" y="3313"/>
                      </a:lnTo>
                      <a:lnTo>
                        <a:pt x="1764" y="3322"/>
                      </a:lnTo>
                      <a:lnTo>
                        <a:pt x="1662" y="3325"/>
                      </a:lnTo>
                      <a:lnTo>
                        <a:pt x="1561" y="3322"/>
                      </a:lnTo>
                      <a:lnTo>
                        <a:pt x="1461" y="3313"/>
                      </a:lnTo>
                      <a:lnTo>
                        <a:pt x="1363" y="3298"/>
                      </a:lnTo>
                      <a:lnTo>
                        <a:pt x="1267" y="3278"/>
                      </a:lnTo>
                      <a:lnTo>
                        <a:pt x="1174" y="3252"/>
                      </a:lnTo>
                      <a:lnTo>
                        <a:pt x="1083" y="3221"/>
                      </a:lnTo>
                      <a:lnTo>
                        <a:pt x="993" y="3185"/>
                      </a:lnTo>
                      <a:lnTo>
                        <a:pt x="907" y="3143"/>
                      </a:lnTo>
                      <a:lnTo>
                        <a:pt x="823" y="3098"/>
                      </a:lnTo>
                      <a:lnTo>
                        <a:pt x="743" y="3048"/>
                      </a:lnTo>
                      <a:lnTo>
                        <a:pt x="665" y="2993"/>
                      </a:lnTo>
                      <a:lnTo>
                        <a:pt x="591" y="2934"/>
                      </a:lnTo>
                      <a:lnTo>
                        <a:pt x="521" y="2871"/>
                      </a:lnTo>
                      <a:lnTo>
                        <a:pt x="454" y="2804"/>
                      </a:lnTo>
                      <a:lnTo>
                        <a:pt x="391" y="2734"/>
                      </a:lnTo>
                      <a:lnTo>
                        <a:pt x="332" y="2660"/>
                      </a:lnTo>
                      <a:lnTo>
                        <a:pt x="278" y="2582"/>
                      </a:lnTo>
                      <a:lnTo>
                        <a:pt x="227" y="2502"/>
                      </a:lnTo>
                      <a:lnTo>
                        <a:pt x="182" y="2418"/>
                      </a:lnTo>
                      <a:lnTo>
                        <a:pt x="140" y="2332"/>
                      </a:lnTo>
                      <a:lnTo>
                        <a:pt x="104" y="2242"/>
                      </a:lnTo>
                      <a:lnTo>
                        <a:pt x="73" y="2151"/>
                      </a:lnTo>
                      <a:lnTo>
                        <a:pt x="47" y="2058"/>
                      </a:lnTo>
                      <a:lnTo>
                        <a:pt x="27" y="1962"/>
                      </a:lnTo>
                      <a:lnTo>
                        <a:pt x="12" y="1864"/>
                      </a:lnTo>
                      <a:lnTo>
                        <a:pt x="3" y="1764"/>
                      </a:lnTo>
                      <a:lnTo>
                        <a:pt x="0" y="1663"/>
                      </a:lnTo>
                      <a:lnTo>
                        <a:pt x="3" y="1561"/>
                      </a:lnTo>
                      <a:lnTo>
                        <a:pt x="12" y="1462"/>
                      </a:lnTo>
                      <a:lnTo>
                        <a:pt x="26" y="1364"/>
                      </a:lnTo>
                      <a:lnTo>
                        <a:pt x="47" y="1268"/>
                      </a:lnTo>
                      <a:lnTo>
                        <a:pt x="73" y="1175"/>
                      </a:lnTo>
                      <a:lnTo>
                        <a:pt x="104" y="1084"/>
                      </a:lnTo>
                      <a:lnTo>
                        <a:pt x="140" y="994"/>
                      </a:lnTo>
                      <a:lnTo>
                        <a:pt x="181" y="908"/>
                      </a:lnTo>
                      <a:lnTo>
                        <a:pt x="226" y="824"/>
                      </a:lnTo>
                      <a:lnTo>
                        <a:pt x="276" y="744"/>
                      </a:lnTo>
                      <a:lnTo>
                        <a:pt x="331" y="667"/>
                      </a:lnTo>
                      <a:lnTo>
                        <a:pt x="390" y="592"/>
                      </a:lnTo>
                      <a:lnTo>
                        <a:pt x="453" y="523"/>
                      </a:lnTo>
                      <a:lnTo>
                        <a:pt x="520" y="455"/>
                      </a:lnTo>
                      <a:lnTo>
                        <a:pt x="590" y="393"/>
                      </a:lnTo>
                      <a:lnTo>
                        <a:pt x="664" y="334"/>
                      </a:lnTo>
                      <a:lnTo>
                        <a:pt x="741" y="279"/>
                      </a:lnTo>
                      <a:lnTo>
                        <a:pt x="821" y="228"/>
                      </a:lnTo>
                      <a:lnTo>
                        <a:pt x="905" y="183"/>
                      </a:lnTo>
                      <a:lnTo>
                        <a:pt x="991" y="141"/>
                      </a:lnTo>
                      <a:lnTo>
                        <a:pt x="1080" y="105"/>
                      </a:lnTo>
                      <a:lnTo>
                        <a:pt x="1172" y="74"/>
                      </a:lnTo>
                      <a:lnTo>
                        <a:pt x="1264" y="48"/>
                      </a:lnTo>
                      <a:lnTo>
                        <a:pt x="1360" y="27"/>
                      </a:lnTo>
                      <a:lnTo>
                        <a:pt x="1458" y="13"/>
                      </a:lnTo>
                      <a:lnTo>
                        <a:pt x="1558" y="4"/>
                      </a:lnTo>
                      <a:lnTo>
                        <a:pt x="1659" y="0"/>
                      </a:lnTo>
                      <a:close/>
                    </a:path>
                  </a:pathLst>
                </a:custGeom>
                <a:grpFill/>
                <a:ln w="0">
                  <a:noFill/>
                  <a:prstDash val="solid"/>
                  <a:round/>
                  <a:headEnd/>
                  <a:tailEnd/>
                </a:ln>
              </p:spPr>
              <p:txBody>
                <a:bodyPr vert="horz" wrap="none" lIns="91440" tIns="45720" rIns="91440" bIns="45720" numCol="1" anchor="t" anchorCtr="0" compatLnSpc="1">
                  <a:prstTxWarp prst="textNoShape">
                    <a:avLst/>
                  </a:prstTxWarp>
                  <a:noAutofit/>
                </a:bodyPr>
                <a:lstStyle/>
                <a:p>
                  <a:pPr algn="ctr" defTabSz="914400" fontAlgn="auto">
                    <a:spcBef>
                      <a:spcPts val="0"/>
                    </a:spcBef>
                    <a:spcAft>
                      <a:spcPts val="0"/>
                    </a:spcAft>
                    <a:defRPr/>
                  </a:pPr>
                  <a:endParaRPr lang="en-US" kern="0" dirty="0" smtClean="0">
                    <a:solidFill>
                      <a:srgbClr val="FFFFFF"/>
                    </a:solidFill>
                    <a:latin typeface="MS PGothic" charset="-128"/>
                    <a:ea typeface="MS PGothic" charset="-128"/>
                    <a:cs typeface="MS PGothic" charset="-128"/>
                  </a:endParaRPr>
                </a:p>
              </p:txBody>
            </p:sp>
            <p:sp>
              <p:nvSpPr>
                <p:cNvPr id="193" name="Freeform 14"/>
                <p:cNvSpPr>
                  <a:spLocks/>
                </p:cNvSpPr>
                <p:nvPr/>
              </p:nvSpPr>
              <p:spPr bwMode="auto">
                <a:xfrm>
                  <a:off x="4269" y="3457"/>
                  <a:ext cx="158" cy="158"/>
                </a:xfrm>
                <a:custGeom>
                  <a:avLst/>
                  <a:gdLst>
                    <a:gd name="T0" fmla="*/ 79 w 158"/>
                    <a:gd name="T1" fmla="*/ 0 h 158"/>
                    <a:gd name="T2" fmla="*/ 100 w 158"/>
                    <a:gd name="T3" fmla="*/ 3 h 158"/>
                    <a:gd name="T4" fmla="*/ 119 w 158"/>
                    <a:gd name="T5" fmla="*/ 11 h 158"/>
                    <a:gd name="T6" fmla="*/ 135 w 158"/>
                    <a:gd name="T7" fmla="*/ 23 h 158"/>
                    <a:gd name="T8" fmla="*/ 147 w 158"/>
                    <a:gd name="T9" fmla="*/ 39 h 158"/>
                    <a:gd name="T10" fmla="*/ 155 w 158"/>
                    <a:gd name="T11" fmla="*/ 58 h 158"/>
                    <a:gd name="T12" fmla="*/ 158 w 158"/>
                    <a:gd name="T13" fmla="*/ 78 h 158"/>
                    <a:gd name="T14" fmla="*/ 155 w 158"/>
                    <a:gd name="T15" fmla="*/ 100 h 158"/>
                    <a:gd name="T16" fmla="*/ 147 w 158"/>
                    <a:gd name="T17" fmla="*/ 119 h 158"/>
                    <a:gd name="T18" fmla="*/ 135 w 158"/>
                    <a:gd name="T19" fmla="*/ 135 h 158"/>
                    <a:gd name="T20" fmla="*/ 119 w 158"/>
                    <a:gd name="T21" fmla="*/ 147 h 158"/>
                    <a:gd name="T22" fmla="*/ 100 w 158"/>
                    <a:gd name="T23" fmla="*/ 155 h 158"/>
                    <a:gd name="T24" fmla="*/ 79 w 158"/>
                    <a:gd name="T25" fmla="*/ 158 h 158"/>
                    <a:gd name="T26" fmla="*/ 58 w 158"/>
                    <a:gd name="T27" fmla="*/ 155 h 158"/>
                    <a:gd name="T28" fmla="*/ 39 w 158"/>
                    <a:gd name="T29" fmla="*/ 147 h 158"/>
                    <a:gd name="T30" fmla="*/ 23 w 158"/>
                    <a:gd name="T31" fmla="*/ 135 h 158"/>
                    <a:gd name="T32" fmla="*/ 11 w 158"/>
                    <a:gd name="T33" fmla="*/ 119 h 158"/>
                    <a:gd name="T34" fmla="*/ 3 w 158"/>
                    <a:gd name="T35" fmla="*/ 100 h 158"/>
                    <a:gd name="T36" fmla="*/ 0 w 158"/>
                    <a:gd name="T37" fmla="*/ 78 h 158"/>
                    <a:gd name="T38" fmla="*/ 3 w 158"/>
                    <a:gd name="T39" fmla="*/ 58 h 158"/>
                    <a:gd name="T40" fmla="*/ 11 w 158"/>
                    <a:gd name="T41" fmla="*/ 39 h 158"/>
                    <a:gd name="T42" fmla="*/ 23 w 158"/>
                    <a:gd name="T43" fmla="*/ 23 h 158"/>
                    <a:gd name="T44" fmla="*/ 39 w 158"/>
                    <a:gd name="T45" fmla="*/ 11 h 158"/>
                    <a:gd name="T46" fmla="*/ 58 w 158"/>
                    <a:gd name="T47" fmla="*/ 3 h 158"/>
                    <a:gd name="T48" fmla="*/ 79 w 158"/>
                    <a:gd name="T4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8" h="158">
                      <a:moveTo>
                        <a:pt x="79" y="0"/>
                      </a:moveTo>
                      <a:lnTo>
                        <a:pt x="100" y="3"/>
                      </a:lnTo>
                      <a:lnTo>
                        <a:pt x="119" y="11"/>
                      </a:lnTo>
                      <a:lnTo>
                        <a:pt x="135" y="23"/>
                      </a:lnTo>
                      <a:lnTo>
                        <a:pt x="147" y="39"/>
                      </a:lnTo>
                      <a:lnTo>
                        <a:pt x="155" y="58"/>
                      </a:lnTo>
                      <a:lnTo>
                        <a:pt x="158" y="78"/>
                      </a:lnTo>
                      <a:lnTo>
                        <a:pt x="155" y="100"/>
                      </a:lnTo>
                      <a:lnTo>
                        <a:pt x="147" y="119"/>
                      </a:lnTo>
                      <a:lnTo>
                        <a:pt x="135" y="135"/>
                      </a:lnTo>
                      <a:lnTo>
                        <a:pt x="119" y="147"/>
                      </a:lnTo>
                      <a:lnTo>
                        <a:pt x="100" y="155"/>
                      </a:lnTo>
                      <a:lnTo>
                        <a:pt x="79" y="158"/>
                      </a:lnTo>
                      <a:lnTo>
                        <a:pt x="58" y="155"/>
                      </a:lnTo>
                      <a:lnTo>
                        <a:pt x="39" y="147"/>
                      </a:lnTo>
                      <a:lnTo>
                        <a:pt x="23" y="135"/>
                      </a:lnTo>
                      <a:lnTo>
                        <a:pt x="11" y="119"/>
                      </a:lnTo>
                      <a:lnTo>
                        <a:pt x="3" y="100"/>
                      </a:lnTo>
                      <a:lnTo>
                        <a:pt x="0" y="78"/>
                      </a:lnTo>
                      <a:lnTo>
                        <a:pt x="3" y="58"/>
                      </a:lnTo>
                      <a:lnTo>
                        <a:pt x="11" y="39"/>
                      </a:lnTo>
                      <a:lnTo>
                        <a:pt x="23" y="23"/>
                      </a:lnTo>
                      <a:lnTo>
                        <a:pt x="39" y="11"/>
                      </a:lnTo>
                      <a:lnTo>
                        <a:pt x="58" y="3"/>
                      </a:lnTo>
                      <a:lnTo>
                        <a:pt x="79" y="0"/>
                      </a:lnTo>
                      <a:close/>
                    </a:path>
                  </a:pathLst>
                </a:custGeom>
                <a:grpFill/>
                <a:ln w="0">
                  <a:noFill/>
                  <a:prstDash val="solid"/>
                  <a:round/>
                  <a:headEnd/>
                  <a:tailEnd/>
                </a:ln>
              </p:spPr>
              <p:txBody>
                <a:bodyPr vert="horz" wrap="none" lIns="91440" tIns="45720" rIns="91440" bIns="45720" numCol="1" anchor="t" anchorCtr="0" compatLnSpc="1">
                  <a:prstTxWarp prst="textNoShape">
                    <a:avLst/>
                  </a:prstTxWarp>
                  <a:noAutofit/>
                </a:bodyPr>
                <a:lstStyle/>
                <a:p>
                  <a:pPr algn="ctr" defTabSz="914400" fontAlgn="auto">
                    <a:spcBef>
                      <a:spcPts val="0"/>
                    </a:spcBef>
                    <a:spcAft>
                      <a:spcPts val="0"/>
                    </a:spcAft>
                    <a:defRPr/>
                  </a:pPr>
                  <a:endParaRPr lang="en-US" kern="0" dirty="0" smtClean="0">
                    <a:solidFill>
                      <a:srgbClr val="FFFFFF"/>
                    </a:solidFill>
                    <a:latin typeface="MS PGothic" charset="-128"/>
                    <a:ea typeface="MS PGothic" charset="-128"/>
                    <a:cs typeface="MS PGothic" charset="-128"/>
                  </a:endParaRPr>
                </a:p>
              </p:txBody>
            </p:sp>
          </p:grpSp>
        </p:grpSp>
        <p:sp>
          <p:nvSpPr>
            <p:cNvPr id="206" name="正方形/長方形 205"/>
            <p:cNvSpPr/>
            <p:nvPr/>
          </p:nvSpPr>
          <p:spPr>
            <a:xfrm>
              <a:off x="1718412" y="2480484"/>
              <a:ext cx="1404552" cy="369332"/>
            </a:xfrm>
            <a:prstGeom prst="rect">
              <a:avLst/>
            </a:prstGeom>
          </p:spPr>
          <p:txBody>
            <a:bodyPr wrap="none">
              <a:spAutoFit/>
            </a:bodyPr>
            <a:lstStyle/>
            <a:p>
              <a:pPr marL="0" lvl="1" algn="ctr"/>
              <a:r>
                <a:rPr lang="ja-JP" altLang="en-US"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rPr>
                <a:t>トラジェクトリ</a:t>
              </a:r>
              <a:endParaRPr lang="en-US" altLang="ja-JP" dirty="0">
                <a:solidFill>
                  <a:srgbClr val="FFFFFF"/>
                </a:solidFill>
                <a:effectLst>
                  <a:outerShdw blurRad="38100" dist="38100" dir="2700000" algn="tl">
                    <a:srgbClr val="000000">
                      <a:alpha val="43137"/>
                    </a:srgbClr>
                  </a:outerShdw>
                </a:effectLst>
                <a:latin typeface="MS PGothic" charset="-128"/>
                <a:ea typeface="MS PGothic" charset="-128"/>
                <a:cs typeface="MS PGothic" charset="-128"/>
              </a:endParaRPr>
            </a:p>
          </p:txBody>
        </p:sp>
        <p:sp>
          <p:nvSpPr>
            <p:cNvPr id="205" name="正方形/長方形 204"/>
            <p:cNvSpPr/>
            <p:nvPr/>
          </p:nvSpPr>
          <p:spPr>
            <a:xfrm>
              <a:off x="116313" y="2714137"/>
              <a:ext cx="4490371" cy="1374735"/>
            </a:xfrm>
            <a:prstGeom prst="rect">
              <a:avLst/>
            </a:prstGeom>
          </p:spPr>
          <p:txBody>
            <a:bodyPr wrap="square">
              <a:spAutoFit/>
            </a:bodyPr>
            <a:lstStyle/>
            <a:p>
              <a:pPr lvl="1">
                <a:lnSpc>
                  <a:spcPts val="2000"/>
                </a:lnSpc>
              </a:pPr>
              <a:r>
                <a:rPr lang="ja-JP" altLang="en-US" sz="1400" dirty="0">
                  <a:solidFill>
                    <a:srgbClr val="FFFFFF"/>
                  </a:solidFill>
                  <a:latin typeface="MS PGothic" charset="-128"/>
                  <a:ea typeface="MS PGothic" charset="-128"/>
                  <a:cs typeface="MS PGothic" charset="-128"/>
                </a:rPr>
                <a:t>すべ</a:t>
              </a:r>
              <a:r>
                <a:rPr lang="ja-JP" altLang="en-US" sz="1400" dirty="0" smtClean="0">
                  <a:solidFill>
                    <a:srgbClr val="FFFFFF"/>
                  </a:solidFill>
                  <a:latin typeface="MS PGothic" charset="-128"/>
                  <a:ea typeface="MS PGothic" charset="-128"/>
                  <a:cs typeface="MS PGothic" charset="-128"/>
                </a:rPr>
                <a:t>ての</a:t>
              </a:r>
              <a:r>
                <a:rPr lang="ja-JP" altLang="en-US" sz="1400" dirty="0">
                  <a:solidFill>
                    <a:srgbClr val="FFFFFF"/>
                  </a:solidFill>
                  <a:latin typeface="MS PGothic" charset="-128"/>
                  <a:ea typeface="MS PGothic" charset="-128"/>
                  <a:cs typeface="MS PGothic" charset="-128"/>
                </a:rPr>
                <a:t>ファイルの挙動</a:t>
              </a:r>
              <a:r>
                <a:rPr lang="ja-JP" altLang="en-US" sz="1400" dirty="0" smtClean="0">
                  <a:solidFill>
                    <a:srgbClr val="FFFFFF"/>
                  </a:solidFill>
                  <a:latin typeface="MS PGothic" charset="-128"/>
                  <a:ea typeface="MS PGothic" charset="-128"/>
                  <a:cs typeface="MS PGothic" charset="-128"/>
                </a:rPr>
                <a:t>を</a:t>
              </a:r>
              <a:r>
                <a:rPr lang="ja-JP" altLang="en-US" sz="1400" dirty="0">
                  <a:solidFill>
                    <a:srgbClr val="FFFFFF"/>
                  </a:solidFill>
                  <a:latin typeface="MS PGothic" charset="-128"/>
                  <a:ea typeface="MS PGothic" charset="-128"/>
                  <a:cs typeface="MS PGothic" charset="-128"/>
                </a:rPr>
                <a:t>あらかじ</a:t>
              </a:r>
              <a:r>
                <a:rPr lang="ja-JP" altLang="en-US" sz="1400" dirty="0" smtClean="0">
                  <a:solidFill>
                    <a:srgbClr val="FFFFFF"/>
                  </a:solidFill>
                  <a:latin typeface="MS PGothic" charset="-128"/>
                  <a:ea typeface="MS PGothic" charset="-128"/>
                  <a:cs typeface="MS PGothic" charset="-128"/>
                </a:rPr>
                <a:t>め</a:t>
              </a:r>
              <a:r>
                <a:rPr lang="ja-JP" altLang="en-US" sz="1400" dirty="0">
                  <a:solidFill>
                    <a:srgbClr val="FFFFFF"/>
                  </a:solidFill>
                  <a:latin typeface="MS PGothic" charset="-128"/>
                  <a:ea typeface="MS PGothic" charset="-128"/>
                  <a:cs typeface="MS PGothic" charset="-128"/>
                </a:rPr>
                <a:t>記録しておき、マルウェア感染時もしくは、過去に通過してしまったマルウェアが見つかった場合に、どの脆弱性を元に感染したのか、どのようなルート</a:t>
              </a:r>
              <a:r>
                <a:rPr lang="ja-JP" altLang="en-US" sz="1400" dirty="0" smtClean="0">
                  <a:solidFill>
                    <a:srgbClr val="FFFFFF"/>
                  </a:solidFill>
                  <a:latin typeface="MS PGothic" charset="-128"/>
                  <a:ea typeface="MS PGothic" charset="-128"/>
                  <a:cs typeface="MS PGothic" charset="-128"/>
                </a:rPr>
                <a:t>で感染</a:t>
              </a:r>
              <a:r>
                <a:rPr lang="ja-JP" altLang="en-US" sz="1400" dirty="0">
                  <a:solidFill>
                    <a:srgbClr val="FFFFFF"/>
                  </a:solidFill>
                  <a:latin typeface="MS PGothic" charset="-128"/>
                  <a:ea typeface="MS PGothic" charset="-128"/>
                  <a:cs typeface="MS PGothic" charset="-128"/>
                </a:rPr>
                <a:t>したのかを可視化</a:t>
              </a:r>
              <a:r>
                <a:rPr lang="ja-JP" altLang="en-US" sz="1400" dirty="0" smtClean="0">
                  <a:solidFill>
                    <a:srgbClr val="FFFFFF"/>
                  </a:solidFill>
                  <a:latin typeface="MS PGothic" charset="-128"/>
                  <a:ea typeface="MS PGothic" charset="-128"/>
                  <a:cs typeface="MS PGothic" charset="-128"/>
                </a:rPr>
                <a:t>する仕組み</a:t>
              </a:r>
              <a:endParaRPr lang="en-US" altLang="ja-JP" sz="1400" dirty="0">
                <a:solidFill>
                  <a:srgbClr val="FFFFFF"/>
                </a:solidFill>
                <a:latin typeface="MS PGothic" charset="-128"/>
                <a:ea typeface="MS PGothic" charset="-128"/>
                <a:cs typeface="MS PGothic" charset="-128"/>
              </a:endParaRPr>
            </a:p>
          </p:txBody>
        </p:sp>
      </p:grpSp>
      <p:grpSp>
        <p:nvGrpSpPr>
          <p:cNvPr id="517" name="グループ化 516"/>
          <p:cNvGrpSpPr/>
          <p:nvPr/>
        </p:nvGrpSpPr>
        <p:grpSpPr>
          <a:xfrm>
            <a:off x="3862973" y="1353961"/>
            <a:ext cx="1418054" cy="1284359"/>
            <a:chOff x="3877846" y="3792491"/>
            <a:chExt cx="904609" cy="819322"/>
          </a:xfrm>
          <a:effectLst>
            <a:outerShdw blurRad="50800" dist="38100" dir="2700000" algn="tl" rotWithShape="0">
              <a:prstClr val="black">
                <a:alpha val="40000"/>
              </a:prstClr>
            </a:outerShdw>
          </a:effectLst>
        </p:grpSpPr>
        <p:sp>
          <p:nvSpPr>
            <p:cNvPr id="236" name="Freeform 6"/>
            <p:cNvSpPr>
              <a:spLocks/>
            </p:cNvSpPr>
            <p:nvPr/>
          </p:nvSpPr>
          <p:spPr bwMode="auto">
            <a:xfrm>
              <a:off x="3877846" y="3792491"/>
              <a:ext cx="904609" cy="819322"/>
            </a:xfrm>
            <a:custGeom>
              <a:avLst/>
              <a:gdLst>
                <a:gd name="T0" fmla="*/ 3107 w 5070"/>
                <a:gd name="T1" fmla="*/ 18 h 4591"/>
                <a:gd name="T2" fmla="*/ 3527 w 5070"/>
                <a:gd name="T3" fmla="*/ 117 h 4591"/>
                <a:gd name="T4" fmla="*/ 3912 w 5070"/>
                <a:gd name="T5" fmla="*/ 289 h 4591"/>
                <a:gd name="T6" fmla="*/ 4256 w 5070"/>
                <a:gd name="T7" fmla="*/ 529 h 4591"/>
                <a:gd name="T8" fmla="*/ 4550 w 5070"/>
                <a:gd name="T9" fmla="*/ 827 h 4591"/>
                <a:gd name="T10" fmla="*/ 4785 w 5070"/>
                <a:gd name="T11" fmla="*/ 1177 h 4591"/>
                <a:gd name="T12" fmla="*/ 4956 w 5070"/>
                <a:gd name="T13" fmla="*/ 1569 h 4591"/>
                <a:gd name="T14" fmla="*/ 5051 w 5070"/>
                <a:gd name="T15" fmla="*/ 1995 h 4591"/>
                <a:gd name="T16" fmla="*/ 5065 w 5070"/>
                <a:gd name="T17" fmla="*/ 2446 h 4591"/>
                <a:gd name="T18" fmla="*/ 4996 w 5070"/>
                <a:gd name="T19" fmla="*/ 2882 h 4591"/>
                <a:gd name="T20" fmla="*/ 4850 w 5070"/>
                <a:gd name="T21" fmla="*/ 3286 h 4591"/>
                <a:gd name="T22" fmla="*/ 4635 w 5070"/>
                <a:gd name="T23" fmla="*/ 3651 h 4591"/>
                <a:gd name="T24" fmla="*/ 4359 w 5070"/>
                <a:gd name="T25" fmla="*/ 3968 h 4591"/>
                <a:gd name="T26" fmla="*/ 4032 w 5070"/>
                <a:gd name="T27" fmla="*/ 4228 h 4591"/>
                <a:gd name="T28" fmla="*/ 3659 w 5070"/>
                <a:gd name="T29" fmla="*/ 4423 h 4591"/>
                <a:gd name="T30" fmla="*/ 3250 w 5070"/>
                <a:gd name="T31" fmla="*/ 4548 h 4591"/>
                <a:gd name="T32" fmla="*/ 2813 w 5070"/>
                <a:gd name="T33" fmla="*/ 4591 h 4591"/>
                <a:gd name="T34" fmla="*/ 2378 w 5070"/>
                <a:gd name="T35" fmla="*/ 4548 h 4591"/>
                <a:gd name="T36" fmla="*/ 1972 w 5070"/>
                <a:gd name="T37" fmla="*/ 4426 h 4591"/>
                <a:gd name="T38" fmla="*/ 1600 w 5070"/>
                <a:gd name="T39" fmla="*/ 4232 h 4591"/>
                <a:gd name="T40" fmla="*/ 1274 w 5070"/>
                <a:gd name="T41" fmla="*/ 3974 h 4591"/>
                <a:gd name="T42" fmla="*/ 1600 w 5070"/>
                <a:gd name="T43" fmla="*/ 3628 h 4591"/>
                <a:gd name="T44" fmla="*/ 1883 w 5070"/>
                <a:gd name="T45" fmla="*/ 3848 h 4591"/>
                <a:gd name="T46" fmla="*/ 2206 w 5070"/>
                <a:gd name="T47" fmla="*/ 4008 h 4591"/>
                <a:gd name="T48" fmla="*/ 2561 w 5070"/>
                <a:gd name="T49" fmla="*/ 4097 h 4591"/>
                <a:gd name="T50" fmla="*/ 2939 w 5070"/>
                <a:gd name="T51" fmla="*/ 4111 h 4591"/>
                <a:gd name="T52" fmla="*/ 3307 w 5070"/>
                <a:gd name="T53" fmla="*/ 4045 h 4591"/>
                <a:gd name="T54" fmla="*/ 3642 w 5070"/>
                <a:gd name="T55" fmla="*/ 3906 h 4591"/>
                <a:gd name="T56" fmla="*/ 3941 w 5070"/>
                <a:gd name="T57" fmla="*/ 3705 h 4591"/>
                <a:gd name="T58" fmla="*/ 4193 w 5070"/>
                <a:gd name="T59" fmla="*/ 3448 h 4591"/>
                <a:gd name="T60" fmla="*/ 4392 w 5070"/>
                <a:gd name="T61" fmla="*/ 3143 h 4591"/>
                <a:gd name="T62" fmla="*/ 4527 w 5070"/>
                <a:gd name="T63" fmla="*/ 2798 h 4591"/>
                <a:gd name="T64" fmla="*/ 4591 w 5070"/>
                <a:gd name="T65" fmla="*/ 2425 h 4591"/>
                <a:gd name="T66" fmla="*/ 4578 w 5070"/>
                <a:gd name="T67" fmla="*/ 2037 h 4591"/>
                <a:gd name="T68" fmla="*/ 4488 w 5070"/>
                <a:gd name="T69" fmla="*/ 1672 h 4591"/>
                <a:gd name="T70" fmla="*/ 4332 w 5070"/>
                <a:gd name="T71" fmla="*/ 1341 h 4591"/>
                <a:gd name="T72" fmla="*/ 4115 w 5070"/>
                <a:gd name="T73" fmla="*/ 1051 h 4591"/>
                <a:gd name="T74" fmla="*/ 3847 w 5070"/>
                <a:gd name="T75" fmla="*/ 812 h 4591"/>
                <a:gd name="T76" fmla="*/ 3535 w 5070"/>
                <a:gd name="T77" fmla="*/ 630 h 4591"/>
                <a:gd name="T78" fmla="*/ 3187 w 5070"/>
                <a:gd name="T79" fmla="*/ 515 h 4591"/>
                <a:gd name="T80" fmla="*/ 2813 w 5070"/>
                <a:gd name="T81" fmla="*/ 475 h 4591"/>
                <a:gd name="T82" fmla="*/ 2430 w 5070"/>
                <a:gd name="T83" fmla="*/ 517 h 4591"/>
                <a:gd name="T84" fmla="*/ 2075 w 5070"/>
                <a:gd name="T85" fmla="*/ 637 h 4591"/>
                <a:gd name="T86" fmla="*/ 1760 w 5070"/>
                <a:gd name="T87" fmla="*/ 826 h 4591"/>
                <a:gd name="T88" fmla="*/ 1489 w 5070"/>
                <a:gd name="T89" fmla="*/ 1077 h 4591"/>
                <a:gd name="T90" fmla="*/ 1272 w 5070"/>
                <a:gd name="T91" fmla="*/ 1378 h 4591"/>
                <a:gd name="T92" fmla="*/ 1120 w 5070"/>
                <a:gd name="T93" fmla="*/ 1721 h 4591"/>
                <a:gd name="T94" fmla="*/ 1040 w 5070"/>
                <a:gd name="T95" fmla="*/ 2100 h 4591"/>
                <a:gd name="T96" fmla="*/ 791 w 5070"/>
                <a:gd name="T97" fmla="*/ 3095 h 4591"/>
                <a:gd name="T98" fmla="*/ 566 w 5070"/>
                <a:gd name="T99" fmla="*/ 2071 h 4591"/>
                <a:gd name="T100" fmla="*/ 646 w 5070"/>
                <a:gd name="T101" fmla="*/ 1648 h 4591"/>
                <a:gd name="T102" fmla="*/ 798 w 5070"/>
                <a:gd name="T103" fmla="*/ 1257 h 4591"/>
                <a:gd name="T104" fmla="*/ 1017 w 5070"/>
                <a:gd name="T105" fmla="*/ 904 h 4591"/>
                <a:gd name="T106" fmla="*/ 1292 w 5070"/>
                <a:gd name="T107" fmla="*/ 598 h 4591"/>
                <a:gd name="T108" fmla="*/ 1617 w 5070"/>
                <a:gd name="T109" fmla="*/ 347 h 4591"/>
                <a:gd name="T110" fmla="*/ 1983 w 5070"/>
                <a:gd name="T111" fmla="*/ 160 h 4591"/>
                <a:gd name="T112" fmla="*/ 2384 w 5070"/>
                <a:gd name="T113" fmla="*/ 40 h 4591"/>
                <a:gd name="T114" fmla="*/ 2813 w 5070"/>
                <a:gd name="T115" fmla="*/ 0 h 4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70" h="4591">
                  <a:moveTo>
                    <a:pt x="2813" y="0"/>
                  </a:moveTo>
                  <a:lnTo>
                    <a:pt x="2961" y="4"/>
                  </a:lnTo>
                  <a:lnTo>
                    <a:pt x="3107" y="18"/>
                  </a:lnTo>
                  <a:lnTo>
                    <a:pt x="3250" y="43"/>
                  </a:lnTo>
                  <a:lnTo>
                    <a:pt x="3390" y="75"/>
                  </a:lnTo>
                  <a:lnTo>
                    <a:pt x="3527" y="117"/>
                  </a:lnTo>
                  <a:lnTo>
                    <a:pt x="3659" y="166"/>
                  </a:lnTo>
                  <a:lnTo>
                    <a:pt x="3787" y="224"/>
                  </a:lnTo>
                  <a:lnTo>
                    <a:pt x="3912" y="289"/>
                  </a:lnTo>
                  <a:lnTo>
                    <a:pt x="4032" y="361"/>
                  </a:lnTo>
                  <a:lnTo>
                    <a:pt x="4147" y="443"/>
                  </a:lnTo>
                  <a:lnTo>
                    <a:pt x="4256" y="529"/>
                  </a:lnTo>
                  <a:lnTo>
                    <a:pt x="4359" y="623"/>
                  </a:lnTo>
                  <a:lnTo>
                    <a:pt x="4458" y="723"/>
                  </a:lnTo>
                  <a:lnTo>
                    <a:pt x="4550" y="827"/>
                  </a:lnTo>
                  <a:lnTo>
                    <a:pt x="4635" y="940"/>
                  </a:lnTo>
                  <a:lnTo>
                    <a:pt x="4713" y="1055"/>
                  </a:lnTo>
                  <a:lnTo>
                    <a:pt x="4785" y="1177"/>
                  </a:lnTo>
                  <a:lnTo>
                    <a:pt x="4850" y="1303"/>
                  </a:lnTo>
                  <a:lnTo>
                    <a:pt x="4907" y="1434"/>
                  </a:lnTo>
                  <a:lnTo>
                    <a:pt x="4956" y="1569"/>
                  </a:lnTo>
                  <a:lnTo>
                    <a:pt x="4996" y="1708"/>
                  </a:lnTo>
                  <a:lnTo>
                    <a:pt x="5028" y="1851"/>
                  </a:lnTo>
                  <a:lnTo>
                    <a:pt x="5051" y="1995"/>
                  </a:lnTo>
                  <a:lnTo>
                    <a:pt x="5065" y="2145"/>
                  </a:lnTo>
                  <a:lnTo>
                    <a:pt x="5070" y="2295"/>
                  </a:lnTo>
                  <a:lnTo>
                    <a:pt x="5065" y="2446"/>
                  </a:lnTo>
                  <a:lnTo>
                    <a:pt x="5051" y="2594"/>
                  </a:lnTo>
                  <a:lnTo>
                    <a:pt x="5028" y="2740"/>
                  </a:lnTo>
                  <a:lnTo>
                    <a:pt x="4996" y="2882"/>
                  </a:lnTo>
                  <a:lnTo>
                    <a:pt x="4956" y="3020"/>
                  </a:lnTo>
                  <a:lnTo>
                    <a:pt x="4907" y="3155"/>
                  </a:lnTo>
                  <a:lnTo>
                    <a:pt x="4850" y="3286"/>
                  </a:lnTo>
                  <a:lnTo>
                    <a:pt x="4785" y="3412"/>
                  </a:lnTo>
                  <a:lnTo>
                    <a:pt x="4713" y="3534"/>
                  </a:lnTo>
                  <a:lnTo>
                    <a:pt x="4635" y="3651"/>
                  </a:lnTo>
                  <a:lnTo>
                    <a:pt x="4550" y="3762"/>
                  </a:lnTo>
                  <a:lnTo>
                    <a:pt x="4458" y="3868"/>
                  </a:lnTo>
                  <a:lnTo>
                    <a:pt x="4359" y="3968"/>
                  </a:lnTo>
                  <a:lnTo>
                    <a:pt x="4256" y="4060"/>
                  </a:lnTo>
                  <a:lnTo>
                    <a:pt x="4147" y="4148"/>
                  </a:lnTo>
                  <a:lnTo>
                    <a:pt x="4032" y="4228"/>
                  </a:lnTo>
                  <a:lnTo>
                    <a:pt x="3912" y="4300"/>
                  </a:lnTo>
                  <a:lnTo>
                    <a:pt x="3787" y="4366"/>
                  </a:lnTo>
                  <a:lnTo>
                    <a:pt x="3659" y="4423"/>
                  </a:lnTo>
                  <a:lnTo>
                    <a:pt x="3527" y="4474"/>
                  </a:lnTo>
                  <a:lnTo>
                    <a:pt x="3390" y="4516"/>
                  </a:lnTo>
                  <a:lnTo>
                    <a:pt x="3250" y="4548"/>
                  </a:lnTo>
                  <a:lnTo>
                    <a:pt x="3107" y="4571"/>
                  </a:lnTo>
                  <a:lnTo>
                    <a:pt x="2961" y="4586"/>
                  </a:lnTo>
                  <a:lnTo>
                    <a:pt x="2813" y="4591"/>
                  </a:lnTo>
                  <a:lnTo>
                    <a:pt x="2666" y="4586"/>
                  </a:lnTo>
                  <a:lnTo>
                    <a:pt x="2520" y="4571"/>
                  </a:lnTo>
                  <a:lnTo>
                    <a:pt x="2378" y="4548"/>
                  </a:lnTo>
                  <a:lnTo>
                    <a:pt x="2240" y="4516"/>
                  </a:lnTo>
                  <a:lnTo>
                    <a:pt x="2103" y="4476"/>
                  </a:lnTo>
                  <a:lnTo>
                    <a:pt x="1972" y="4426"/>
                  </a:lnTo>
                  <a:lnTo>
                    <a:pt x="1843" y="4369"/>
                  </a:lnTo>
                  <a:lnTo>
                    <a:pt x="1720" y="4305"/>
                  </a:lnTo>
                  <a:lnTo>
                    <a:pt x="1600" y="4232"/>
                  </a:lnTo>
                  <a:lnTo>
                    <a:pt x="1486" y="4152"/>
                  </a:lnTo>
                  <a:lnTo>
                    <a:pt x="1377" y="4066"/>
                  </a:lnTo>
                  <a:lnTo>
                    <a:pt x="1274" y="3974"/>
                  </a:lnTo>
                  <a:lnTo>
                    <a:pt x="1175" y="3876"/>
                  </a:lnTo>
                  <a:lnTo>
                    <a:pt x="1515" y="3543"/>
                  </a:lnTo>
                  <a:lnTo>
                    <a:pt x="1600" y="3628"/>
                  </a:lnTo>
                  <a:lnTo>
                    <a:pt x="1689" y="3708"/>
                  </a:lnTo>
                  <a:lnTo>
                    <a:pt x="1783" y="3782"/>
                  </a:lnTo>
                  <a:lnTo>
                    <a:pt x="1883" y="3848"/>
                  </a:lnTo>
                  <a:lnTo>
                    <a:pt x="1986" y="3908"/>
                  </a:lnTo>
                  <a:lnTo>
                    <a:pt x="2093" y="3962"/>
                  </a:lnTo>
                  <a:lnTo>
                    <a:pt x="2206" y="4008"/>
                  </a:lnTo>
                  <a:lnTo>
                    <a:pt x="2321" y="4045"/>
                  </a:lnTo>
                  <a:lnTo>
                    <a:pt x="2440" y="4076"/>
                  </a:lnTo>
                  <a:lnTo>
                    <a:pt x="2561" y="4097"/>
                  </a:lnTo>
                  <a:lnTo>
                    <a:pt x="2686" y="4111"/>
                  </a:lnTo>
                  <a:lnTo>
                    <a:pt x="2813" y="4116"/>
                  </a:lnTo>
                  <a:lnTo>
                    <a:pt x="2939" y="4111"/>
                  </a:lnTo>
                  <a:lnTo>
                    <a:pt x="3066" y="4097"/>
                  </a:lnTo>
                  <a:lnTo>
                    <a:pt x="3187" y="4076"/>
                  </a:lnTo>
                  <a:lnTo>
                    <a:pt x="3307" y="4045"/>
                  </a:lnTo>
                  <a:lnTo>
                    <a:pt x="3422" y="4006"/>
                  </a:lnTo>
                  <a:lnTo>
                    <a:pt x="3535" y="3960"/>
                  </a:lnTo>
                  <a:lnTo>
                    <a:pt x="3642" y="3906"/>
                  </a:lnTo>
                  <a:lnTo>
                    <a:pt x="3747" y="3846"/>
                  </a:lnTo>
                  <a:lnTo>
                    <a:pt x="3847" y="3779"/>
                  </a:lnTo>
                  <a:lnTo>
                    <a:pt x="3941" y="3705"/>
                  </a:lnTo>
                  <a:lnTo>
                    <a:pt x="4030" y="3625"/>
                  </a:lnTo>
                  <a:lnTo>
                    <a:pt x="4115" y="3539"/>
                  </a:lnTo>
                  <a:lnTo>
                    <a:pt x="4193" y="3448"/>
                  </a:lnTo>
                  <a:lnTo>
                    <a:pt x="4265" y="3351"/>
                  </a:lnTo>
                  <a:lnTo>
                    <a:pt x="4332" y="3249"/>
                  </a:lnTo>
                  <a:lnTo>
                    <a:pt x="4392" y="3143"/>
                  </a:lnTo>
                  <a:lnTo>
                    <a:pt x="4444" y="3032"/>
                  </a:lnTo>
                  <a:lnTo>
                    <a:pt x="4488" y="2917"/>
                  </a:lnTo>
                  <a:lnTo>
                    <a:pt x="4527" y="2798"/>
                  </a:lnTo>
                  <a:lnTo>
                    <a:pt x="4556" y="2677"/>
                  </a:lnTo>
                  <a:lnTo>
                    <a:pt x="4578" y="2552"/>
                  </a:lnTo>
                  <a:lnTo>
                    <a:pt x="4591" y="2425"/>
                  </a:lnTo>
                  <a:lnTo>
                    <a:pt x="4596" y="2295"/>
                  </a:lnTo>
                  <a:lnTo>
                    <a:pt x="4591" y="2165"/>
                  </a:lnTo>
                  <a:lnTo>
                    <a:pt x="4578" y="2037"/>
                  </a:lnTo>
                  <a:lnTo>
                    <a:pt x="4556" y="1912"/>
                  </a:lnTo>
                  <a:lnTo>
                    <a:pt x="4527" y="1791"/>
                  </a:lnTo>
                  <a:lnTo>
                    <a:pt x="4488" y="1672"/>
                  </a:lnTo>
                  <a:lnTo>
                    <a:pt x="4444" y="1558"/>
                  </a:lnTo>
                  <a:lnTo>
                    <a:pt x="4392" y="1448"/>
                  </a:lnTo>
                  <a:lnTo>
                    <a:pt x="4332" y="1341"/>
                  </a:lnTo>
                  <a:lnTo>
                    <a:pt x="4265" y="1240"/>
                  </a:lnTo>
                  <a:lnTo>
                    <a:pt x="4193" y="1143"/>
                  </a:lnTo>
                  <a:lnTo>
                    <a:pt x="4115" y="1051"/>
                  </a:lnTo>
                  <a:lnTo>
                    <a:pt x="4030" y="966"/>
                  </a:lnTo>
                  <a:lnTo>
                    <a:pt x="3941" y="886"/>
                  </a:lnTo>
                  <a:lnTo>
                    <a:pt x="3847" y="812"/>
                  </a:lnTo>
                  <a:lnTo>
                    <a:pt x="3747" y="744"/>
                  </a:lnTo>
                  <a:lnTo>
                    <a:pt x="3642" y="683"/>
                  </a:lnTo>
                  <a:lnTo>
                    <a:pt x="3535" y="630"/>
                  </a:lnTo>
                  <a:lnTo>
                    <a:pt x="3422" y="584"/>
                  </a:lnTo>
                  <a:lnTo>
                    <a:pt x="3307" y="546"/>
                  </a:lnTo>
                  <a:lnTo>
                    <a:pt x="3187" y="515"/>
                  </a:lnTo>
                  <a:lnTo>
                    <a:pt x="3066" y="492"/>
                  </a:lnTo>
                  <a:lnTo>
                    <a:pt x="2939" y="480"/>
                  </a:lnTo>
                  <a:lnTo>
                    <a:pt x="2813" y="475"/>
                  </a:lnTo>
                  <a:lnTo>
                    <a:pt x="2683" y="480"/>
                  </a:lnTo>
                  <a:lnTo>
                    <a:pt x="2555" y="494"/>
                  </a:lnTo>
                  <a:lnTo>
                    <a:pt x="2430" y="517"/>
                  </a:lnTo>
                  <a:lnTo>
                    <a:pt x="2309" y="549"/>
                  </a:lnTo>
                  <a:lnTo>
                    <a:pt x="2190" y="589"/>
                  </a:lnTo>
                  <a:lnTo>
                    <a:pt x="2075" y="637"/>
                  </a:lnTo>
                  <a:lnTo>
                    <a:pt x="1966" y="692"/>
                  </a:lnTo>
                  <a:lnTo>
                    <a:pt x="1860" y="757"/>
                  </a:lnTo>
                  <a:lnTo>
                    <a:pt x="1760" y="826"/>
                  </a:lnTo>
                  <a:lnTo>
                    <a:pt x="1663" y="903"/>
                  </a:lnTo>
                  <a:lnTo>
                    <a:pt x="1574" y="987"/>
                  </a:lnTo>
                  <a:lnTo>
                    <a:pt x="1489" y="1077"/>
                  </a:lnTo>
                  <a:lnTo>
                    <a:pt x="1411" y="1172"/>
                  </a:lnTo>
                  <a:lnTo>
                    <a:pt x="1338" y="1272"/>
                  </a:lnTo>
                  <a:lnTo>
                    <a:pt x="1272" y="1378"/>
                  </a:lnTo>
                  <a:lnTo>
                    <a:pt x="1214" y="1489"/>
                  </a:lnTo>
                  <a:lnTo>
                    <a:pt x="1163" y="1603"/>
                  </a:lnTo>
                  <a:lnTo>
                    <a:pt x="1120" y="1721"/>
                  </a:lnTo>
                  <a:lnTo>
                    <a:pt x="1084" y="1844"/>
                  </a:lnTo>
                  <a:lnTo>
                    <a:pt x="1058" y="1971"/>
                  </a:lnTo>
                  <a:lnTo>
                    <a:pt x="1040" y="2100"/>
                  </a:lnTo>
                  <a:lnTo>
                    <a:pt x="1031" y="2232"/>
                  </a:lnTo>
                  <a:lnTo>
                    <a:pt x="1580" y="2249"/>
                  </a:lnTo>
                  <a:lnTo>
                    <a:pt x="791" y="3095"/>
                  </a:lnTo>
                  <a:lnTo>
                    <a:pt x="0" y="2200"/>
                  </a:lnTo>
                  <a:lnTo>
                    <a:pt x="557" y="2217"/>
                  </a:lnTo>
                  <a:lnTo>
                    <a:pt x="566" y="2071"/>
                  </a:lnTo>
                  <a:lnTo>
                    <a:pt x="585" y="1926"/>
                  </a:lnTo>
                  <a:lnTo>
                    <a:pt x="611" y="1784"/>
                  </a:lnTo>
                  <a:lnTo>
                    <a:pt x="646" y="1648"/>
                  </a:lnTo>
                  <a:lnTo>
                    <a:pt x="689" y="1514"/>
                  </a:lnTo>
                  <a:lnTo>
                    <a:pt x="740" y="1383"/>
                  </a:lnTo>
                  <a:lnTo>
                    <a:pt x="798" y="1257"/>
                  </a:lnTo>
                  <a:lnTo>
                    <a:pt x="864" y="1134"/>
                  </a:lnTo>
                  <a:lnTo>
                    <a:pt x="937" y="1017"/>
                  </a:lnTo>
                  <a:lnTo>
                    <a:pt x="1017" y="904"/>
                  </a:lnTo>
                  <a:lnTo>
                    <a:pt x="1103" y="797"/>
                  </a:lnTo>
                  <a:lnTo>
                    <a:pt x="1194" y="695"/>
                  </a:lnTo>
                  <a:lnTo>
                    <a:pt x="1292" y="598"/>
                  </a:lnTo>
                  <a:lnTo>
                    <a:pt x="1395" y="509"/>
                  </a:lnTo>
                  <a:lnTo>
                    <a:pt x="1503" y="424"/>
                  </a:lnTo>
                  <a:lnTo>
                    <a:pt x="1617" y="347"/>
                  </a:lnTo>
                  <a:lnTo>
                    <a:pt x="1734" y="278"/>
                  </a:lnTo>
                  <a:lnTo>
                    <a:pt x="1857" y="215"/>
                  </a:lnTo>
                  <a:lnTo>
                    <a:pt x="1983" y="160"/>
                  </a:lnTo>
                  <a:lnTo>
                    <a:pt x="2113" y="112"/>
                  </a:lnTo>
                  <a:lnTo>
                    <a:pt x="2247" y="72"/>
                  </a:lnTo>
                  <a:lnTo>
                    <a:pt x="2384" y="40"/>
                  </a:lnTo>
                  <a:lnTo>
                    <a:pt x="2524" y="18"/>
                  </a:lnTo>
                  <a:lnTo>
                    <a:pt x="2667" y="4"/>
                  </a:lnTo>
                  <a:lnTo>
                    <a:pt x="2813" y="0"/>
                  </a:lnTo>
                  <a:close/>
                </a:path>
              </a:pathLst>
            </a:custGeom>
            <a:solidFill>
              <a:srgbClr val="FFFFFF"/>
            </a:solidFill>
            <a:ln w="0">
              <a:noFill/>
              <a:prstDash val="solid"/>
              <a:round/>
              <a:headEnd/>
              <a:tailEnd/>
            </a:ln>
          </p:spPr>
          <p:txBody>
            <a:bodyPr vert="horz" wrap="none" lIns="91440" tIns="45720" rIns="91440" bIns="45720" numCol="1" anchor="t" anchorCtr="0" compatLnSpc="1">
              <a:prstTxWarp prst="textNoShape">
                <a:avLst/>
              </a:prstTxWarp>
              <a:noAutofit/>
            </a:bodyPr>
            <a:lstStyle/>
            <a:p>
              <a:pPr algn="ctr" defTabSz="914400" fontAlgn="auto">
                <a:spcBef>
                  <a:spcPts val="0"/>
                </a:spcBef>
                <a:spcAft>
                  <a:spcPts val="0"/>
                </a:spcAft>
                <a:defRPr/>
              </a:pPr>
              <a:endParaRPr lang="en-US" kern="0" smtClean="0">
                <a:solidFill>
                  <a:srgbClr val="FFFFFF"/>
                </a:solidFill>
                <a:latin typeface="MS PGothic" charset="-128"/>
                <a:ea typeface="MS PGothic" charset="-128"/>
                <a:cs typeface="MS PGothic" charset="-128"/>
              </a:endParaRPr>
            </a:p>
          </p:txBody>
        </p:sp>
        <p:sp>
          <p:nvSpPr>
            <p:cNvPr id="237" name="Freeform 7"/>
            <p:cNvSpPr>
              <a:spLocks/>
            </p:cNvSpPr>
            <p:nvPr/>
          </p:nvSpPr>
          <p:spPr bwMode="auto">
            <a:xfrm>
              <a:off x="4359947" y="3947720"/>
              <a:ext cx="158084" cy="408590"/>
            </a:xfrm>
            <a:custGeom>
              <a:avLst/>
              <a:gdLst>
                <a:gd name="T0" fmla="*/ 112 w 888"/>
                <a:gd name="T1" fmla="*/ 0 h 2290"/>
                <a:gd name="T2" fmla="*/ 138 w 888"/>
                <a:gd name="T3" fmla="*/ 5 h 2290"/>
                <a:gd name="T4" fmla="*/ 162 w 888"/>
                <a:gd name="T5" fmla="*/ 17 h 2290"/>
                <a:gd name="T6" fmla="*/ 178 w 888"/>
                <a:gd name="T7" fmla="*/ 34 h 2290"/>
                <a:gd name="T8" fmla="*/ 191 w 888"/>
                <a:gd name="T9" fmla="*/ 57 h 2290"/>
                <a:gd name="T10" fmla="*/ 195 w 888"/>
                <a:gd name="T11" fmla="*/ 83 h 2290"/>
                <a:gd name="T12" fmla="*/ 248 w 888"/>
                <a:gd name="T13" fmla="*/ 1452 h 2290"/>
                <a:gd name="T14" fmla="*/ 858 w 888"/>
                <a:gd name="T15" fmla="*/ 2142 h 2290"/>
                <a:gd name="T16" fmla="*/ 858 w 888"/>
                <a:gd name="T17" fmla="*/ 2142 h 2290"/>
                <a:gd name="T18" fmla="*/ 874 w 888"/>
                <a:gd name="T19" fmla="*/ 2160 h 2290"/>
                <a:gd name="T20" fmla="*/ 885 w 888"/>
                <a:gd name="T21" fmla="*/ 2182 h 2290"/>
                <a:gd name="T22" fmla="*/ 888 w 888"/>
                <a:gd name="T23" fmla="*/ 2206 h 2290"/>
                <a:gd name="T24" fmla="*/ 883 w 888"/>
                <a:gd name="T25" fmla="*/ 2233 h 2290"/>
                <a:gd name="T26" fmla="*/ 872 w 888"/>
                <a:gd name="T27" fmla="*/ 2256 h 2290"/>
                <a:gd name="T28" fmla="*/ 854 w 888"/>
                <a:gd name="T29" fmla="*/ 2274 h 2290"/>
                <a:gd name="T30" fmla="*/ 831 w 888"/>
                <a:gd name="T31" fmla="*/ 2285 h 2290"/>
                <a:gd name="T32" fmla="*/ 805 w 888"/>
                <a:gd name="T33" fmla="*/ 2290 h 2290"/>
                <a:gd name="T34" fmla="*/ 781 w 888"/>
                <a:gd name="T35" fmla="*/ 2286 h 2290"/>
                <a:gd name="T36" fmla="*/ 760 w 888"/>
                <a:gd name="T37" fmla="*/ 2276 h 2290"/>
                <a:gd name="T38" fmla="*/ 760 w 888"/>
                <a:gd name="T39" fmla="*/ 2277 h 2290"/>
                <a:gd name="T40" fmla="*/ 760 w 888"/>
                <a:gd name="T41" fmla="*/ 2276 h 2290"/>
                <a:gd name="T42" fmla="*/ 751 w 888"/>
                <a:gd name="T43" fmla="*/ 2269 h 2290"/>
                <a:gd name="T44" fmla="*/ 743 w 888"/>
                <a:gd name="T45" fmla="*/ 2262 h 2290"/>
                <a:gd name="T46" fmla="*/ 737 w 888"/>
                <a:gd name="T47" fmla="*/ 2254 h 2290"/>
                <a:gd name="T48" fmla="*/ 78 w 888"/>
                <a:gd name="T49" fmla="*/ 1623 h 2290"/>
                <a:gd name="T50" fmla="*/ 52 w 888"/>
                <a:gd name="T51" fmla="*/ 1608 h 2290"/>
                <a:gd name="T52" fmla="*/ 31 w 888"/>
                <a:gd name="T53" fmla="*/ 1586 h 2290"/>
                <a:gd name="T54" fmla="*/ 14 w 888"/>
                <a:gd name="T55" fmla="*/ 1562 h 2290"/>
                <a:gd name="T56" fmla="*/ 3 w 888"/>
                <a:gd name="T57" fmla="*/ 1534 h 2290"/>
                <a:gd name="T58" fmla="*/ 0 w 888"/>
                <a:gd name="T59" fmla="*/ 1505 h 2290"/>
                <a:gd name="T60" fmla="*/ 28 w 888"/>
                <a:gd name="T61" fmla="*/ 83 h 2290"/>
                <a:gd name="T62" fmla="*/ 32 w 888"/>
                <a:gd name="T63" fmla="*/ 57 h 2290"/>
                <a:gd name="T64" fmla="*/ 45 w 888"/>
                <a:gd name="T65" fmla="*/ 34 h 2290"/>
                <a:gd name="T66" fmla="*/ 63 w 888"/>
                <a:gd name="T67" fmla="*/ 17 h 2290"/>
                <a:gd name="T68" fmla="*/ 86 w 888"/>
                <a:gd name="T69" fmla="*/ 5 h 2290"/>
                <a:gd name="T70" fmla="*/ 112 w 888"/>
                <a:gd name="T71" fmla="*/ 0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2290">
                  <a:moveTo>
                    <a:pt x="112" y="0"/>
                  </a:moveTo>
                  <a:lnTo>
                    <a:pt x="138" y="5"/>
                  </a:lnTo>
                  <a:lnTo>
                    <a:pt x="162" y="17"/>
                  </a:lnTo>
                  <a:lnTo>
                    <a:pt x="178" y="34"/>
                  </a:lnTo>
                  <a:lnTo>
                    <a:pt x="191" y="57"/>
                  </a:lnTo>
                  <a:lnTo>
                    <a:pt x="195" y="83"/>
                  </a:lnTo>
                  <a:lnTo>
                    <a:pt x="248" y="1452"/>
                  </a:lnTo>
                  <a:lnTo>
                    <a:pt x="858" y="2142"/>
                  </a:lnTo>
                  <a:lnTo>
                    <a:pt x="858" y="2142"/>
                  </a:lnTo>
                  <a:lnTo>
                    <a:pt x="874" y="2160"/>
                  </a:lnTo>
                  <a:lnTo>
                    <a:pt x="885" y="2182"/>
                  </a:lnTo>
                  <a:lnTo>
                    <a:pt x="888" y="2206"/>
                  </a:lnTo>
                  <a:lnTo>
                    <a:pt x="883" y="2233"/>
                  </a:lnTo>
                  <a:lnTo>
                    <a:pt x="872" y="2256"/>
                  </a:lnTo>
                  <a:lnTo>
                    <a:pt x="854" y="2274"/>
                  </a:lnTo>
                  <a:lnTo>
                    <a:pt x="831" y="2285"/>
                  </a:lnTo>
                  <a:lnTo>
                    <a:pt x="805" y="2290"/>
                  </a:lnTo>
                  <a:lnTo>
                    <a:pt x="781" y="2286"/>
                  </a:lnTo>
                  <a:lnTo>
                    <a:pt x="760" y="2276"/>
                  </a:lnTo>
                  <a:lnTo>
                    <a:pt x="760" y="2277"/>
                  </a:lnTo>
                  <a:lnTo>
                    <a:pt x="760" y="2276"/>
                  </a:lnTo>
                  <a:lnTo>
                    <a:pt x="751" y="2269"/>
                  </a:lnTo>
                  <a:lnTo>
                    <a:pt x="743" y="2262"/>
                  </a:lnTo>
                  <a:lnTo>
                    <a:pt x="737" y="2254"/>
                  </a:lnTo>
                  <a:lnTo>
                    <a:pt x="78" y="1623"/>
                  </a:lnTo>
                  <a:lnTo>
                    <a:pt x="52" y="1608"/>
                  </a:lnTo>
                  <a:lnTo>
                    <a:pt x="31" y="1586"/>
                  </a:lnTo>
                  <a:lnTo>
                    <a:pt x="14" y="1562"/>
                  </a:lnTo>
                  <a:lnTo>
                    <a:pt x="3" y="1534"/>
                  </a:lnTo>
                  <a:lnTo>
                    <a:pt x="0" y="1505"/>
                  </a:lnTo>
                  <a:lnTo>
                    <a:pt x="28" y="83"/>
                  </a:lnTo>
                  <a:lnTo>
                    <a:pt x="32" y="57"/>
                  </a:lnTo>
                  <a:lnTo>
                    <a:pt x="45" y="34"/>
                  </a:lnTo>
                  <a:lnTo>
                    <a:pt x="63" y="17"/>
                  </a:lnTo>
                  <a:lnTo>
                    <a:pt x="86" y="5"/>
                  </a:lnTo>
                  <a:lnTo>
                    <a:pt x="112" y="0"/>
                  </a:lnTo>
                  <a:close/>
                </a:path>
              </a:pathLst>
            </a:custGeom>
            <a:solidFill>
              <a:srgbClr val="FFFFFF"/>
            </a:solidFill>
            <a:ln w="0">
              <a:noFill/>
              <a:prstDash val="solid"/>
              <a:round/>
              <a:headEnd/>
              <a:tailEnd/>
            </a:ln>
          </p:spPr>
          <p:txBody>
            <a:bodyPr vert="horz" wrap="none" lIns="91440" tIns="45720" rIns="91440" bIns="45720" numCol="1" anchor="t" anchorCtr="0" compatLnSpc="1">
              <a:prstTxWarp prst="textNoShape">
                <a:avLst/>
              </a:prstTxWarp>
              <a:noAutofit/>
            </a:bodyPr>
            <a:lstStyle/>
            <a:p>
              <a:pPr algn="ctr" defTabSz="914400" fontAlgn="auto">
                <a:spcBef>
                  <a:spcPts val="0"/>
                </a:spcBef>
                <a:spcAft>
                  <a:spcPts val="0"/>
                </a:spcAft>
                <a:defRPr/>
              </a:pPr>
              <a:endParaRPr lang="en-US" kern="0" smtClean="0">
                <a:solidFill>
                  <a:srgbClr val="FFFFFF"/>
                </a:solidFill>
                <a:latin typeface="MS PGothic" charset="-128"/>
                <a:ea typeface="MS PGothic" charset="-128"/>
                <a:cs typeface="MS PGothic" charset="-128"/>
              </a:endParaRPr>
            </a:p>
          </p:txBody>
        </p:sp>
      </p:grpSp>
    </p:spTree>
    <p:extLst>
      <p:ext uri="{BB962C8B-B14F-4D97-AF65-F5344CB8AC3E}">
        <p14:creationId xmlns:p14="http://schemas.microsoft.com/office/powerpoint/2010/main" val="65530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1"/>
          </p:nvPr>
        </p:nvSpPr>
        <p:spPr/>
        <p:txBody>
          <a:bodyPr>
            <a:normAutofit fontScale="92500" lnSpcReduction="10000"/>
          </a:bodyPr>
          <a:lstStyle/>
          <a:p>
            <a:r>
              <a:rPr lang="en-US" altLang="ja-JP" dirty="0">
                <a:latin typeface="MS PGothic" charset="-128"/>
                <a:ea typeface="MS PGothic" charset="-128"/>
                <a:cs typeface="MS PGothic" charset="-128"/>
              </a:rPr>
              <a:t>一度チェックしたハッシュ値をクラウド上で記憶</a:t>
            </a:r>
          </a:p>
          <a:p>
            <a:r>
              <a:rPr lang="ja-JP" altLang="en-US" dirty="0" smtClean="0">
                <a:latin typeface="MS PGothic" charset="-128"/>
                <a:ea typeface="MS PGothic" charset="-128"/>
                <a:cs typeface="MS PGothic" charset="-128"/>
              </a:rPr>
              <a:t>一度検査したファイルが、後</a:t>
            </a:r>
            <a:r>
              <a:rPr lang="ja-JP" altLang="en-US" dirty="0">
                <a:latin typeface="MS PGothic" charset="-128"/>
                <a:ea typeface="MS PGothic" charset="-128"/>
                <a:cs typeface="MS PGothic" charset="-128"/>
              </a:rPr>
              <a:t>からマルウェアと分かることがある</a:t>
            </a:r>
            <a:endParaRPr lang="en-US" altLang="ja-JP" dirty="0">
              <a:latin typeface="MS PGothic" charset="-128"/>
              <a:ea typeface="MS PGothic" charset="-128"/>
              <a:cs typeface="MS PGothic" charset="-128"/>
            </a:endParaRPr>
          </a:p>
          <a:p>
            <a:r>
              <a:rPr lang="en-US" altLang="ja-JP" dirty="0">
                <a:latin typeface="MS PGothic" charset="-128"/>
                <a:ea typeface="MS PGothic" charset="-128"/>
                <a:cs typeface="MS PGothic" charset="-128"/>
              </a:rPr>
              <a:t>このハッシュ値の属性が変化してマルウェア判定になった場合、自動的に該当ファイルを</a:t>
            </a:r>
            <a:r>
              <a:rPr lang="ja-JP" altLang="en-US" dirty="0">
                <a:latin typeface="MS PGothic" charset="-128"/>
                <a:ea typeface="MS PGothic" charset="-128"/>
                <a:cs typeface="MS PGothic" charset="-128"/>
              </a:rPr>
              <a:t>暗号化された領域へ</a:t>
            </a:r>
            <a:r>
              <a:rPr lang="en-US" altLang="ja-JP" dirty="0">
                <a:latin typeface="MS PGothic" charset="-128"/>
                <a:ea typeface="MS PGothic" charset="-128"/>
                <a:cs typeface="MS PGothic" charset="-128"/>
              </a:rPr>
              <a:t>隔離する</a:t>
            </a:r>
          </a:p>
          <a:p>
            <a:r>
              <a:rPr lang="ja-JP" altLang="en-US" dirty="0">
                <a:latin typeface="MS PGothic" charset="-128"/>
                <a:ea typeface="MS PGothic" charset="-128"/>
                <a:cs typeface="MS PGothic" charset="-128"/>
              </a:rPr>
              <a:t>定期的な</a:t>
            </a:r>
            <a:r>
              <a:rPr lang="ja-JP" altLang="en-US" dirty="0" smtClean="0">
                <a:latin typeface="MS PGothic" charset="-128"/>
                <a:ea typeface="MS PGothic" charset="-128"/>
                <a:cs typeface="MS PGothic" charset="-128"/>
              </a:rPr>
              <a:t>フル</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スキャン</a:t>
            </a:r>
            <a:r>
              <a:rPr lang="ja-JP" altLang="en-US" dirty="0">
                <a:latin typeface="MS PGothic" charset="-128"/>
                <a:ea typeface="MS PGothic" charset="-128"/>
                <a:cs typeface="MS PGothic" charset="-128"/>
              </a:rPr>
              <a:t>をする必要が</a:t>
            </a:r>
            <a:r>
              <a:rPr lang="ja-JP" altLang="en-US" dirty="0" smtClean="0">
                <a:latin typeface="MS PGothic" charset="-128"/>
                <a:ea typeface="MS PGothic" charset="-128"/>
                <a:cs typeface="MS PGothic" charset="-128"/>
              </a:rPr>
              <a:t>無い</a:t>
            </a:r>
            <a:endParaRPr lang="en-US" altLang="ja-JP" dirty="0">
              <a:latin typeface="MS PGothic" charset="-128"/>
              <a:ea typeface="MS PGothic" charset="-128"/>
              <a:cs typeface="MS PGothic" charset="-128"/>
            </a:endParaRPr>
          </a:p>
        </p:txBody>
      </p:sp>
      <p:sp>
        <p:nvSpPr>
          <p:cNvPr id="2" name="タイトル 1"/>
          <p:cNvSpPr>
            <a:spLocks noGrp="1"/>
          </p:cNvSpPr>
          <p:nvPr>
            <p:ph type="title"/>
          </p:nvPr>
        </p:nvSpPr>
        <p:spPr>
          <a:xfrm>
            <a:off x="439495" y="290906"/>
            <a:ext cx="8345488" cy="731837"/>
          </a:xfrm>
        </p:spPr>
        <p:txBody>
          <a:bodyPr/>
          <a:lstStyle/>
          <a:p>
            <a:r>
              <a:rPr kumimoji="1" lang="ja-JP" altLang="en-US" dirty="0" smtClean="0">
                <a:solidFill>
                  <a:schemeClr val="tx1">
                    <a:lumMod val="75000"/>
                    <a:lumOff val="25000"/>
                  </a:schemeClr>
                </a:solidFill>
                <a:latin typeface="MS PGothic" charset="-128"/>
                <a:ea typeface="MS PGothic" charset="-128"/>
                <a:cs typeface="MS PGothic" charset="-128"/>
              </a:rPr>
              <a:t>クラウド</a:t>
            </a:r>
            <a:r>
              <a:rPr kumimoji="1" lang="en-US" altLang="ja-JP" dirty="0" smtClean="0">
                <a:solidFill>
                  <a:schemeClr val="tx1">
                    <a:lumMod val="75000"/>
                    <a:lumOff val="25000"/>
                  </a:schemeClr>
                </a:solidFill>
                <a:latin typeface="MS PGothic" charset="-128"/>
                <a:ea typeface="MS PGothic" charset="-128"/>
                <a:cs typeface="MS PGothic" charset="-128"/>
              </a:rPr>
              <a:t> </a:t>
            </a:r>
            <a:r>
              <a:rPr kumimoji="1" lang="ja-JP" altLang="en-US" dirty="0" smtClean="0">
                <a:solidFill>
                  <a:schemeClr val="tx1">
                    <a:lumMod val="75000"/>
                    <a:lumOff val="25000"/>
                  </a:schemeClr>
                </a:solidFill>
                <a:latin typeface="MS PGothic" charset="-128"/>
                <a:ea typeface="MS PGothic" charset="-128"/>
                <a:cs typeface="MS PGothic" charset="-128"/>
              </a:rPr>
              <a:t>リコール</a:t>
            </a:r>
            <a:endParaRPr kumimoji="1" lang="ja-JP" altLang="en-US" dirty="0">
              <a:solidFill>
                <a:schemeClr val="tx1">
                  <a:lumMod val="75000"/>
                  <a:lumOff val="25000"/>
                </a:schemeClr>
              </a:solidFill>
              <a:latin typeface="MS PGothic" charset="-128"/>
              <a:ea typeface="MS PGothic" charset="-128"/>
              <a:cs typeface="MS PGothic" charset="-128"/>
            </a:endParaRPr>
          </a:p>
        </p:txBody>
      </p:sp>
      <p:grpSp>
        <p:nvGrpSpPr>
          <p:cNvPr id="5" name="Group 431"/>
          <p:cNvGrpSpPr>
            <a:grpSpLocks noChangeAspect="1"/>
          </p:cNvGrpSpPr>
          <p:nvPr/>
        </p:nvGrpSpPr>
        <p:grpSpPr>
          <a:xfrm>
            <a:off x="742671" y="3750757"/>
            <a:ext cx="990388" cy="545984"/>
            <a:chOff x="572756" y="4356495"/>
            <a:chExt cx="701979" cy="386989"/>
          </a:xfrm>
        </p:grpSpPr>
        <p:sp>
          <p:nvSpPr>
            <p:cNvPr id="6" name="Freeform 294"/>
            <p:cNvSpPr>
              <a:spLocks noChangeAspect="1"/>
            </p:cNvSpPr>
            <p:nvPr/>
          </p:nvSpPr>
          <p:spPr bwMode="auto">
            <a:xfrm>
              <a:off x="572756" y="4701485"/>
              <a:ext cx="701979" cy="41999"/>
            </a:xfrm>
            <a:custGeom>
              <a:avLst/>
              <a:gdLst>
                <a:gd name="T0" fmla="*/ 288 w 297"/>
                <a:gd name="T1" fmla="*/ 18 h 18"/>
                <a:gd name="T2" fmla="*/ 10 w 297"/>
                <a:gd name="T3" fmla="*/ 18 h 18"/>
                <a:gd name="T4" fmla="*/ 0 w 297"/>
                <a:gd name="T5" fmla="*/ 9 h 18"/>
                <a:gd name="T6" fmla="*/ 10 w 297"/>
                <a:gd name="T7" fmla="*/ 0 h 18"/>
                <a:gd name="T8" fmla="*/ 288 w 297"/>
                <a:gd name="T9" fmla="*/ 0 h 18"/>
                <a:gd name="T10" fmla="*/ 297 w 297"/>
                <a:gd name="T11" fmla="*/ 9 h 18"/>
                <a:gd name="T12" fmla="*/ 288 w 29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97" h="18">
                  <a:moveTo>
                    <a:pt x="288" y="18"/>
                  </a:moveTo>
                  <a:cubicBezTo>
                    <a:pt x="10" y="18"/>
                    <a:pt x="10" y="18"/>
                    <a:pt x="10" y="18"/>
                  </a:cubicBezTo>
                  <a:cubicBezTo>
                    <a:pt x="4" y="18"/>
                    <a:pt x="0" y="14"/>
                    <a:pt x="0" y="9"/>
                  </a:cubicBezTo>
                  <a:cubicBezTo>
                    <a:pt x="0" y="4"/>
                    <a:pt x="4" y="0"/>
                    <a:pt x="10" y="0"/>
                  </a:cubicBezTo>
                  <a:cubicBezTo>
                    <a:pt x="288" y="0"/>
                    <a:pt x="288" y="0"/>
                    <a:pt x="288" y="0"/>
                  </a:cubicBezTo>
                  <a:cubicBezTo>
                    <a:pt x="293" y="0"/>
                    <a:pt x="297" y="4"/>
                    <a:pt x="297" y="9"/>
                  </a:cubicBezTo>
                  <a:cubicBezTo>
                    <a:pt x="297" y="14"/>
                    <a:pt x="293" y="18"/>
                    <a:pt x="288" y="1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7" name="Freeform 295"/>
            <p:cNvSpPr>
              <a:spLocks noChangeAspect="1" noEditPoints="1"/>
            </p:cNvSpPr>
            <p:nvPr/>
          </p:nvSpPr>
          <p:spPr bwMode="auto">
            <a:xfrm>
              <a:off x="650754" y="4356495"/>
              <a:ext cx="545983" cy="306991"/>
            </a:xfrm>
            <a:custGeom>
              <a:avLst/>
              <a:gdLst>
                <a:gd name="T0" fmla="*/ 216 w 231"/>
                <a:gd name="T1" fmla="*/ 11 h 130"/>
                <a:gd name="T2" fmla="*/ 221 w 231"/>
                <a:gd name="T3" fmla="*/ 16 h 130"/>
                <a:gd name="T4" fmla="*/ 221 w 231"/>
                <a:gd name="T5" fmla="*/ 115 h 130"/>
                <a:gd name="T6" fmla="*/ 216 w 231"/>
                <a:gd name="T7" fmla="*/ 120 h 130"/>
                <a:gd name="T8" fmla="*/ 15 w 231"/>
                <a:gd name="T9" fmla="*/ 120 h 130"/>
                <a:gd name="T10" fmla="*/ 10 w 231"/>
                <a:gd name="T11" fmla="*/ 115 h 130"/>
                <a:gd name="T12" fmla="*/ 10 w 231"/>
                <a:gd name="T13" fmla="*/ 16 h 130"/>
                <a:gd name="T14" fmla="*/ 15 w 231"/>
                <a:gd name="T15" fmla="*/ 11 h 130"/>
                <a:gd name="T16" fmla="*/ 216 w 231"/>
                <a:gd name="T17" fmla="*/ 11 h 130"/>
                <a:gd name="T18" fmla="*/ 216 w 231"/>
                <a:gd name="T19" fmla="*/ 0 h 130"/>
                <a:gd name="T20" fmla="*/ 15 w 231"/>
                <a:gd name="T21" fmla="*/ 0 h 130"/>
                <a:gd name="T22" fmla="*/ 0 w 231"/>
                <a:gd name="T23" fmla="*/ 16 h 130"/>
                <a:gd name="T24" fmla="*/ 0 w 231"/>
                <a:gd name="T25" fmla="*/ 115 h 130"/>
                <a:gd name="T26" fmla="*/ 15 w 231"/>
                <a:gd name="T27" fmla="*/ 130 h 130"/>
                <a:gd name="T28" fmla="*/ 216 w 231"/>
                <a:gd name="T29" fmla="*/ 130 h 130"/>
                <a:gd name="T30" fmla="*/ 231 w 231"/>
                <a:gd name="T31" fmla="*/ 115 h 130"/>
                <a:gd name="T32" fmla="*/ 231 w 231"/>
                <a:gd name="T33" fmla="*/ 16 h 130"/>
                <a:gd name="T34" fmla="*/ 216 w 231"/>
                <a:gd name="T3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1" h="130">
                  <a:moveTo>
                    <a:pt x="216" y="11"/>
                  </a:moveTo>
                  <a:cubicBezTo>
                    <a:pt x="219" y="11"/>
                    <a:pt x="221" y="13"/>
                    <a:pt x="221" y="16"/>
                  </a:cubicBezTo>
                  <a:cubicBezTo>
                    <a:pt x="221" y="115"/>
                    <a:pt x="221" y="115"/>
                    <a:pt x="221" y="115"/>
                  </a:cubicBezTo>
                  <a:cubicBezTo>
                    <a:pt x="221" y="118"/>
                    <a:pt x="219" y="120"/>
                    <a:pt x="216" y="120"/>
                  </a:cubicBezTo>
                  <a:cubicBezTo>
                    <a:pt x="15" y="120"/>
                    <a:pt x="15" y="120"/>
                    <a:pt x="15" y="120"/>
                  </a:cubicBezTo>
                  <a:cubicBezTo>
                    <a:pt x="12" y="120"/>
                    <a:pt x="10" y="118"/>
                    <a:pt x="10" y="115"/>
                  </a:cubicBezTo>
                  <a:cubicBezTo>
                    <a:pt x="10" y="16"/>
                    <a:pt x="10" y="16"/>
                    <a:pt x="10" y="16"/>
                  </a:cubicBezTo>
                  <a:cubicBezTo>
                    <a:pt x="10" y="13"/>
                    <a:pt x="12" y="11"/>
                    <a:pt x="15" y="11"/>
                  </a:cubicBezTo>
                  <a:cubicBezTo>
                    <a:pt x="216" y="11"/>
                    <a:pt x="216" y="11"/>
                    <a:pt x="216" y="11"/>
                  </a:cubicBezTo>
                  <a:moveTo>
                    <a:pt x="216" y="0"/>
                  </a:moveTo>
                  <a:cubicBezTo>
                    <a:pt x="15" y="0"/>
                    <a:pt x="15" y="0"/>
                    <a:pt x="15" y="0"/>
                  </a:cubicBezTo>
                  <a:cubicBezTo>
                    <a:pt x="7" y="0"/>
                    <a:pt x="0" y="7"/>
                    <a:pt x="0" y="16"/>
                  </a:cubicBezTo>
                  <a:cubicBezTo>
                    <a:pt x="0" y="115"/>
                    <a:pt x="0" y="115"/>
                    <a:pt x="0" y="115"/>
                  </a:cubicBezTo>
                  <a:cubicBezTo>
                    <a:pt x="0" y="123"/>
                    <a:pt x="7" y="130"/>
                    <a:pt x="15" y="130"/>
                  </a:cubicBezTo>
                  <a:cubicBezTo>
                    <a:pt x="216" y="130"/>
                    <a:pt x="216" y="130"/>
                    <a:pt x="216" y="130"/>
                  </a:cubicBezTo>
                  <a:cubicBezTo>
                    <a:pt x="224" y="130"/>
                    <a:pt x="231" y="123"/>
                    <a:pt x="231" y="115"/>
                  </a:cubicBezTo>
                  <a:cubicBezTo>
                    <a:pt x="231" y="16"/>
                    <a:pt x="231" y="16"/>
                    <a:pt x="231" y="16"/>
                  </a:cubicBezTo>
                  <a:cubicBezTo>
                    <a:pt x="231" y="7"/>
                    <a:pt x="224" y="0"/>
                    <a:pt x="21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pic>
        <p:nvPicPr>
          <p:cNvPr id="21"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2671" y="1440608"/>
            <a:ext cx="1047863" cy="1047863"/>
          </a:xfrm>
          <a:prstGeom prst="rect">
            <a:avLst/>
          </a:prstGeom>
        </p:spPr>
      </p:pic>
      <p:pic>
        <p:nvPicPr>
          <p:cNvPr id="22"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1570" y="1820636"/>
            <a:ext cx="337223" cy="337223"/>
          </a:xfrm>
          <a:prstGeom prst="rect">
            <a:avLst/>
          </a:prstGeom>
        </p:spPr>
      </p:pic>
      <p:grpSp>
        <p:nvGrpSpPr>
          <p:cNvPr id="23" name="Group 149"/>
          <p:cNvGrpSpPr>
            <a:grpSpLocks noChangeAspect="1"/>
          </p:cNvGrpSpPr>
          <p:nvPr/>
        </p:nvGrpSpPr>
        <p:grpSpPr>
          <a:xfrm rot="5400000">
            <a:off x="657633" y="2862310"/>
            <a:ext cx="1160463" cy="493712"/>
            <a:chOff x="7413625" y="908051"/>
            <a:chExt cx="1160463" cy="493712"/>
          </a:xfrm>
        </p:grpSpPr>
        <p:sp>
          <p:nvSpPr>
            <p:cNvPr id="24" name="Freeform 72"/>
            <p:cNvSpPr>
              <a:spLocks noEditPoints="1"/>
            </p:cNvSpPr>
            <p:nvPr/>
          </p:nvSpPr>
          <p:spPr bwMode="auto">
            <a:xfrm>
              <a:off x="7413625" y="1092201"/>
              <a:ext cx="1160463" cy="123825"/>
            </a:xfrm>
            <a:custGeom>
              <a:avLst/>
              <a:gdLst>
                <a:gd name="T0" fmla="*/ 654 w 664"/>
                <a:gd name="T1" fmla="*/ 61 h 71"/>
                <a:gd name="T2" fmla="*/ 653 w 664"/>
                <a:gd name="T3" fmla="*/ 61 h 71"/>
                <a:gd name="T4" fmla="*/ 653 w 664"/>
                <a:gd name="T5" fmla="*/ 61 h 71"/>
                <a:gd name="T6" fmla="*/ 654 w 664"/>
                <a:gd name="T7" fmla="*/ 61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1 w 664"/>
                <a:gd name="T33" fmla="*/ 50 h 71"/>
                <a:gd name="T34" fmla="*/ 661 w 664"/>
                <a:gd name="T35" fmla="*/ 50 h 71"/>
                <a:gd name="T36" fmla="*/ 661 w 664"/>
                <a:gd name="T37" fmla="*/ 50 h 71"/>
                <a:gd name="T38" fmla="*/ 661 w 664"/>
                <a:gd name="T39" fmla="*/ 21 h 71"/>
                <a:gd name="T40" fmla="*/ 664 w 664"/>
                <a:gd name="T41" fmla="*/ 36 h 71"/>
                <a:gd name="T42" fmla="*/ 661 w 664"/>
                <a:gd name="T43" fmla="*/ 50 h 71"/>
                <a:gd name="T44" fmla="*/ 664 w 664"/>
                <a:gd name="T45" fmla="*/ 36 h 71"/>
                <a:gd name="T46" fmla="*/ 661 w 664"/>
                <a:gd name="T47" fmla="*/ 21 h 71"/>
                <a:gd name="T48" fmla="*/ 660 w 664"/>
                <a:gd name="T49" fmla="*/ 21 h 71"/>
                <a:gd name="T50" fmla="*/ 660 w 664"/>
                <a:gd name="T51" fmla="*/ 21 h 71"/>
                <a:gd name="T52" fmla="*/ 660 w 664"/>
                <a:gd name="T53" fmla="*/ 21 h 71"/>
                <a:gd name="T54" fmla="*/ 543 w 664"/>
                <a:gd name="T55" fmla="*/ 0 h 71"/>
                <a:gd name="T56" fmla="*/ 35 w 664"/>
                <a:gd name="T57" fmla="*/ 0 h 71"/>
                <a:gd name="T58" fmla="*/ 0 w 664"/>
                <a:gd name="T59" fmla="*/ 36 h 71"/>
                <a:gd name="T60" fmla="*/ 35 w 664"/>
                <a:gd name="T61" fmla="*/ 71 h 71"/>
                <a:gd name="T62" fmla="*/ 543 w 664"/>
                <a:gd name="T63" fmla="*/ 71 h 71"/>
                <a:gd name="T64" fmla="*/ 578 w 664"/>
                <a:gd name="T65" fmla="*/ 36 h 71"/>
                <a:gd name="T66" fmla="*/ 543 w 664"/>
                <a:gd name="T6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4" h="71">
                  <a:moveTo>
                    <a:pt x="654" y="61"/>
                  </a:moveTo>
                  <a:cubicBezTo>
                    <a:pt x="653" y="61"/>
                    <a:pt x="653" y="61"/>
                    <a:pt x="653" y="61"/>
                  </a:cubicBezTo>
                  <a:cubicBezTo>
                    <a:pt x="653" y="61"/>
                    <a:pt x="653" y="61"/>
                    <a:pt x="653" y="61"/>
                  </a:cubicBezTo>
                  <a:cubicBezTo>
                    <a:pt x="653" y="61"/>
                    <a:pt x="653" y="61"/>
                    <a:pt x="654" y="61"/>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1" y="50"/>
                  </a:moveTo>
                  <a:cubicBezTo>
                    <a:pt x="661" y="50"/>
                    <a:pt x="661" y="50"/>
                    <a:pt x="661" y="50"/>
                  </a:cubicBezTo>
                  <a:cubicBezTo>
                    <a:pt x="661" y="50"/>
                    <a:pt x="661" y="50"/>
                    <a:pt x="661" y="50"/>
                  </a:cubicBezTo>
                  <a:moveTo>
                    <a:pt x="661" y="21"/>
                  </a:moveTo>
                  <a:cubicBezTo>
                    <a:pt x="663" y="26"/>
                    <a:pt x="664" y="31"/>
                    <a:pt x="664" y="36"/>
                  </a:cubicBezTo>
                  <a:cubicBezTo>
                    <a:pt x="664" y="41"/>
                    <a:pt x="663" y="45"/>
                    <a:pt x="661" y="50"/>
                  </a:cubicBezTo>
                  <a:cubicBezTo>
                    <a:pt x="663" y="45"/>
                    <a:pt x="664" y="41"/>
                    <a:pt x="664" y="36"/>
                  </a:cubicBezTo>
                  <a:cubicBezTo>
                    <a:pt x="664" y="31"/>
                    <a:pt x="663" y="26"/>
                    <a:pt x="661" y="21"/>
                  </a:cubicBezTo>
                  <a:moveTo>
                    <a:pt x="660" y="21"/>
                  </a:moveTo>
                  <a:cubicBezTo>
                    <a:pt x="660" y="21"/>
                    <a:pt x="660" y="21"/>
                    <a:pt x="660" y="21"/>
                  </a:cubicBezTo>
                  <a:cubicBezTo>
                    <a:pt x="660" y="21"/>
                    <a:pt x="660" y="21"/>
                    <a:pt x="660"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6"/>
            </a:solidFill>
            <a:ln w="12700">
              <a:solidFill>
                <a:schemeClr val="accent6"/>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5" name="Freeform 73"/>
            <p:cNvSpPr>
              <a:spLocks/>
            </p:cNvSpPr>
            <p:nvPr/>
          </p:nvSpPr>
          <p:spPr bwMode="auto">
            <a:xfrm>
              <a:off x="8259763" y="908051"/>
              <a:ext cx="295275" cy="203200"/>
            </a:xfrm>
            <a:custGeom>
              <a:avLst/>
              <a:gdLst>
                <a:gd name="T0" fmla="*/ 38 w 169"/>
                <a:gd name="T1" fmla="*/ 0 h 116"/>
                <a:gd name="T2" fmla="*/ 13 w 169"/>
                <a:gd name="T3" fmla="*/ 10 h 116"/>
                <a:gd name="T4" fmla="*/ 13 w 169"/>
                <a:gd name="T5" fmla="*/ 60 h 116"/>
                <a:gd name="T6" fmla="*/ 59 w 169"/>
                <a:gd name="T7" fmla="*/ 105 h 116"/>
                <a:gd name="T8" fmla="*/ 144 w 169"/>
                <a:gd name="T9" fmla="*/ 105 h 116"/>
                <a:gd name="T10" fmla="*/ 144 w 169"/>
                <a:gd name="T11" fmla="*/ 105 h 116"/>
                <a:gd name="T12" fmla="*/ 148 w 169"/>
                <a:gd name="T13" fmla="*/ 106 h 116"/>
                <a:gd name="T14" fmla="*/ 156 w 169"/>
                <a:gd name="T15" fmla="*/ 107 h 116"/>
                <a:gd name="T16" fmla="*/ 156 w 169"/>
                <a:gd name="T17" fmla="*/ 107 h 116"/>
                <a:gd name="T18" fmla="*/ 156 w 169"/>
                <a:gd name="T19" fmla="*/ 108 h 116"/>
                <a:gd name="T20" fmla="*/ 169 w 169"/>
                <a:gd name="T21" fmla="*/ 116 h 116"/>
                <a:gd name="T22" fmla="*/ 63 w 169"/>
                <a:gd name="T23" fmla="*/ 10 h 116"/>
                <a:gd name="T24" fmla="*/ 38 w 169"/>
                <a:gd name="T2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16">
                  <a:moveTo>
                    <a:pt x="38" y="0"/>
                  </a:moveTo>
                  <a:cubicBezTo>
                    <a:pt x="29" y="0"/>
                    <a:pt x="20" y="3"/>
                    <a:pt x="13" y="10"/>
                  </a:cubicBezTo>
                  <a:cubicBezTo>
                    <a:pt x="0" y="24"/>
                    <a:pt x="0" y="46"/>
                    <a:pt x="13" y="60"/>
                  </a:cubicBezTo>
                  <a:cubicBezTo>
                    <a:pt x="59" y="105"/>
                    <a:pt x="59" y="105"/>
                    <a:pt x="59" y="105"/>
                  </a:cubicBezTo>
                  <a:cubicBezTo>
                    <a:pt x="144" y="105"/>
                    <a:pt x="144" y="105"/>
                    <a:pt x="144" y="105"/>
                  </a:cubicBezTo>
                  <a:cubicBezTo>
                    <a:pt x="144" y="105"/>
                    <a:pt x="144" y="105"/>
                    <a:pt x="144" y="105"/>
                  </a:cubicBezTo>
                  <a:cubicBezTo>
                    <a:pt x="146" y="105"/>
                    <a:pt x="147" y="105"/>
                    <a:pt x="148" y="106"/>
                  </a:cubicBezTo>
                  <a:cubicBezTo>
                    <a:pt x="151" y="106"/>
                    <a:pt x="154" y="106"/>
                    <a:pt x="156" y="107"/>
                  </a:cubicBezTo>
                  <a:cubicBezTo>
                    <a:pt x="156" y="107"/>
                    <a:pt x="156" y="107"/>
                    <a:pt x="156" y="107"/>
                  </a:cubicBezTo>
                  <a:cubicBezTo>
                    <a:pt x="156" y="107"/>
                    <a:pt x="156" y="107"/>
                    <a:pt x="156" y="108"/>
                  </a:cubicBezTo>
                  <a:cubicBezTo>
                    <a:pt x="161" y="109"/>
                    <a:pt x="166" y="112"/>
                    <a:pt x="169" y="116"/>
                  </a:cubicBezTo>
                  <a:cubicBezTo>
                    <a:pt x="63" y="10"/>
                    <a:pt x="63" y="10"/>
                    <a:pt x="63" y="10"/>
                  </a:cubicBezTo>
                  <a:cubicBezTo>
                    <a:pt x="57" y="3"/>
                    <a:pt x="48" y="0"/>
                    <a:pt x="38" y="0"/>
                  </a:cubicBezTo>
                </a:path>
              </a:pathLst>
            </a:custGeom>
            <a:solidFill>
              <a:schemeClr val="accent6"/>
            </a:solidFill>
            <a:ln w="12700">
              <a:solidFill>
                <a:schemeClr val="accent6"/>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6" name="Freeform 74"/>
            <p:cNvSpPr>
              <a:spLocks noEditPoints="1"/>
            </p:cNvSpPr>
            <p:nvPr/>
          </p:nvSpPr>
          <p:spPr bwMode="auto">
            <a:xfrm>
              <a:off x="8362950" y="1092201"/>
              <a:ext cx="169863" cy="61912"/>
            </a:xfrm>
            <a:custGeom>
              <a:avLst/>
              <a:gdLst>
                <a:gd name="T0" fmla="*/ 97 w 97"/>
                <a:gd name="T1" fmla="*/ 2 h 36"/>
                <a:gd name="T2" fmla="*/ 97 w 97"/>
                <a:gd name="T3" fmla="*/ 3 h 36"/>
                <a:gd name="T4" fmla="*/ 97 w 97"/>
                <a:gd name="T5" fmla="*/ 2 h 36"/>
                <a:gd name="T6" fmla="*/ 89 w 97"/>
                <a:gd name="T7" fmla="*/ 1 h 36"/>
                <a:gd name="T8" fmla="*/ 97 w 97"/>
                <a:gd name="T9" fmla="*/ 2 h 36"/>
                <a:gd name="T10" fmla="*/ 89 w 97"/>
                <a:gd name="T11" fmla="*/ 1 h 36"/>
                <a:gd name="T12" fmla="*/ 85 w 97"/>
                <a:gd name="T13" fmla="*/ 0 h 36"/>
                <a:gd name="T14" fmla="*/ 0 w 97"/>
                <a:gd name="T15" fmla="*/ 0 h 36"/>
                <a:gd name="T16" fmla="*/ 35 w 97"/>
                <a:gd name="T17" fmla="*/ 36 h 36"/>
                <a:gd name="T18" fmla="*/ 60 w 97"/>
                <a:gd name="T19" fmla="*/ 11 h 36"/>
                <a:gd name="T20" fmla="*/ 85 w 97"/>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36">
                  <a:moveTo>
                    <a:pt x="97" y="2"/>
                  </a:moveTo>
                  <a:cubicBezTo>
                    <a:pt x="97" y="2"/>
                    <a:pt x="97" y="2"/>
                    <a:pt x="97" y="3"/>
                  </a:cubicBezTo>
                  <a:cubicBezTo>
                    <a:pt x="97" y="2"/>
                    <a:pt x="97" y="2"/>
                    <a:pt x="97" y="2"/>
                  </a:cubicBezTo>
                  <a:moveTo>
                    <a:pt x="89" y="1"/>
                  </a:moveTo>
                  <a:cubicBezTo>
                    <a:pt x="92" y="1"/>
                    <a:pt x="94" y="1"/>
                    <a:pt x="97" y="2"/>
                  </a:cubicBezTo>
                  <a:cubicBezTo>
                    <a:pt x="95" y="1"/>
                    <a:pt x="92" y="1"/>
                    <a:pt x="89" y="1"/>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C80606"/>
            </a:solidFill>
            <a:ln w="12700">
              <a:solidFill>
                <a:srgbClr val="C80606"/>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7" name="Freeform 75"/>
            <p:cNvSpPr>
              <a:spLocks/>
            </p:cNvSpPr>
            <p:nvPr/>
          </p:nvSpPr>
          <p:spPr bwMode="auto">
            <a:xfrm>
              <a:off x="8259763" y="1198563"/>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8 w 169"/>
                <a:gd name="T21" fmla="*/ 7 h 116"/>
                <a:gd name="T22" fmla="*/ 144 w 169"/>
                <a:gd name="T23" fmla="*/ 10 h 116"/>
                <a:gd name="T24" fmla="*/ 59 w 169"/>
                <a:gd name="T25" fmla="*/ 10 h 116"/>
                <a:gd name="T26" fmla="*/ 13 w 169"/>
                <a:gd name="T27" fmla="*/ 56 h 116"/>
                <a:gd name="T28" fmla="*/ 13 w 169"/>
                <a:gd name="T29" fmla="*/ 106 h 116"/>
                <a:gd name="T30" fmla="*/ 38 w 169"/>
                <a:gd name="T31" fmla="*/ 116 h 116"/>
                <a:gd name="T32" fmla="*/ 63 w 169"/>
                <a:gd name="T33" fmla="*/ 106 h 116"/>
                <a:gd name="T34" fmla="*/ 169 w 169"/>
                <a:gd name="T3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8" y="7"/>
                    <a:pt x="158" y="7"/>
                    <a:pt x="158" y="7"/>
                  </a:cubicBezTo>
                  <a:cubicBezTo>
                    <a:pt x="154" y="9"/>
                    <a:pt x="149" y="10"/>
                    <a:pt x="144" y="10"/>
                  </a:cubicBezTo>
                  <a:cubicBezTo>
                    <a:pt x="59" y="10"/>
                    <a:pt x="59" y="10"/>
                    <a:pt x="59" y="10"/>
                  </a:cubicBezTo>
                  <a:cubicBezTo>
                    <a:pt x="13" y="56"/>
                    <a:pt x="13" y="56"/>
                    <a:pt x="13" y="56"/>
                  </a:cubicBezTo>
                  <a:cubicBezTo>
                    <a:pt x="0" y="69"/>
                    <a:pt x="0" y="92"/>
                    <a:pt x="13" y="106"/>
                  </a:cubicBezTo>
                  <a:cubicBezTo>
                    <a:pt x="20" y="113"/>
                    <a:pt x="29" y="116"/>
                    <a:pt x="38" y="116"/>
                  </a:cubicBezTo>
                  <a:cubicBezTo>
                    <a:pt x="48" y="116"/>
                    <a:pt x="57" y="113"/>
                    <a:pt x="63" y="106"/>
                  </a:cubicBezTo>
                  <a:cubicBezTo>
                    <a:pt x="169" y="0"/>
                    <a:pt x="169" y="0"/>
                    <a:pt x="169" y="0"/>
                  </a:cubicBezTo>
                </a:path>
              </a:pathLst>
            </a:custGeom>
            <a:solidFill>
              <a:schemeClr val="accent6"/>
            </a:solidFill>
            <a:ln w="12700">
              <a:solidFill>
                <a:schemeClr val="accent6"/>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8" name="Freeform 76"/>
            <p:cNvSpPr>
              <a:spLocks noEditPoints="1"/>
            </p:cNvSpPr>
            <p:nvPr/>
          </p:nvSpPr>
          <p:spPr bwMode="auto">
            <a:xfrm>
              <a:off x="8362950" y="1154113"/>
              <a:ext cx="192088" cy="61912"/>
            </a:xfrm>
            <a:custGeom>
              <a:avLst/>
              <a:gdLst>
                <a:gd name="T0" fmla="*/ 99 w 110"/>
                <a:gd name="T1" fmla="*/ 32 h 35"/>
                <a:gd name="T2" fmla="*/ 99 w 110"/>
                <a:gd name="T3" fmla="*/ 32 h 35"/>
                <a:gd name="T4" fmla="*/ 99 w 110"/>
                <a:gd name="T5" fmla="*/ 32 h 35"/>
                <a:gd name="T6" fmla="*/ 110 w 110"/>
                <a:gd name="T7" fmla="*/ 25 h 35"/>
                <a:gd name="T8" fmla="*/ 110 w 110"/>
                <a:gd name="T9" fmla="*/ 25 h 35"/>
                <a:gd name="T10" fmla="*/ 110 w 110"/>
                <a:gd name="T11" fmla="*/ 25 h 35"/>
                <a:gd name="T12" fmla="*/ 110 w 110"/>
                <a:gd name="T13" fmla="*/ 25 h 35"/>
                <a:gd name="T14" fmla="*/ 110 w 110"/>
                <a:gd name="T15" fmla="*/ 25 h 35"/>
                <a:gd name="T16" fmla="*/ 110 w 110"/>
                <a:gd name="T17" fmla="*/ 25 h 35"/>
                <a:gd name="T18" fmla="*/ 110 w 110"/>
                <a:gd name="T19" fmla="*/ 25 h 35"/>
                <a:gd name="T20" fmla="*/ 110 w 110"/>
                <a:gd name="T21" fmla="*/ 25 h 35"/>
                <a:gd name="T22" fmla="*/ 110 w 110"/>
                <a:gd name="T23" fmla="*/ 25 h 35"/>
                <a:gd name="T24" fmla="*/ 110 w 110"/>
                <a:gd name="T25" fmla="*/ 25 h 35"/>
                <a:gd name="T26" fmla="*/ 110 w 110"/>
                <a:gd name="T27" fmla="*/ 25 h 35"/>
                <a:gd name="T28" fmla="*/ 110 w 110"/>
                <a:gd name="T29" fmla="*/ 25 h 35"/>
                <a:gd name="T30" fmla="*/ 110 w 110"/>
                <a:gd name="T31" fmla="*/ 25 h 35"/>
                <a:gd name="T32" fmla="*/ 35 w 110"/>
                <a:gd name="T33" fmla="*/ 0 h 35"/>
                <a:gd name="T34" fmla="*/ 0 w 110"/>
                <a:gd name="T35" fmla="*/ 35 h 35"/>
                <a:gd name="T36" fmla="*/ 85 w 110"/>
                <a:gd name="T37" fmla="*/ 35 h 35"/>
                <a:gd name="T38" fmla="*/ 99 w 110"/>
                <a:gd name="T39" fmla="*/ 32 h 35"/>
                <a:gd name="T40" fmla="*/ 85 w 110"/>
                <a:gd name="T41" fmla="*/ 35 h 35"/>
                <a:gd name="T42" fmla="*/ 60 w 110"/>
                <a:gd name="T43" fmla="*/ 25 h 35"/>
                <a:gd name="T44" fmla="*/ 35 w 110"/>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35">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90" y="35"/>
                    <a:pt x="95" y="34"/>
                    <a:pt x="99" y="32"/>
                  </a:cubicBezTo>
                  <a:cubicBezTo>
                    <a:pt x="94" y="34"/>
                    <a:pt x="90" y="35"/>
                    <a:pt x="85" y="35"/>
                  </a:cubicBezTo>
                  <a:cubicBezTo>
                    <a:pt x="76" y="35"/>
                    <a:pt x="67" y="32"/>
                    <a:pt x="60" y="25"/>
                  </a:cubicBezTo>
                  <a:cubicBezTo>
                    <a:pt x="35" y="0"/>
                    <a:pt x="35" y="0"/>
                    <a:pt x="35" y="0"/>
                  </a:cubicBezTo>
                </a:path>
              </a:pathLst>
            </a:custGeom>
            <a:solidFill>
              <a:srgbClr val="C80606"/>
            </a:solidFill>
            <a:ln w="12700">
              <a:solidFill>
                <a:srgbClr val="C80606"/>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9" name="Freeform 77"/>
            <p:cNvSpPr>
              <a:spLocks noEditPoints="1"/>
            </p:cNvSpPr>
            <p:nvPr/>
          </p:nvSpPr>
          <p:spPr bwMode="auto">
            <a:xfrm>
              <a:off x="8510588" y="1092201"/>
              <a:ext cx="58738" cy="119062"/>
            </a:xfrm>
            <a:custGeom>
              <a:avLst/>
              <a:gdLst>
                <a:gd name="T0" fmla="*/ 14 w 33"/>
                <a:gd name="T1" fmla="*/ 68 h 68"/>
                <a:gd name="T2" fmla="*/ 14 w 33"/>
                <a:gd name="T3" fmla="*/ 68 h 68"/>
                <a:gd name="T4" fmla="*/ 14 w 33"/>
                <a:gd name="T5" fmla="*/ 68 h 68"/>
                <a:gd name="T6" fmla="*/ 25 w 33"/>
                <a:gd name="T7" fmla="*/ 61 h 68"/>
                <a:gd name="T8" fmla="*/ 14 w 33"/>
                <a:gd name="T9" fmla="*/ 68 h 68"/>
                <a:gd name="T10" fmla="*/ 25 w 33"/>
                <a:gd name="T11" fmla="*/ 61 h 68"/>
                <a:gd name="T12" fmla="*/ 25 w 33"/>
                <a:gd name="T13" fmla="*/ 61 h 68"/>
                <a:gd name="T14" fmla="*/ 25 w 33"/>
                <a:gd name="T15" fmla="*/ 61 h 68"/>
                <a:gd name="T16" fmla="*/ 25 w 33"/>
                <a:gd name="T17" fmla="*/ 61 h 68"/>
                <a:gd name="T18" fmla="*/ 25 w 33"/>
                <a:gd name="T19" fmla="*/ 61 h 68"/>
                <a:gd name="T20" fmla="*/ 25 w 33"/>
                <a:gd name="T21" fmla="*/ 61 h 68"/>
                <a:gd name="T22" fmla="*/ 25 w 33"/>
                <a:gd name="T23" fmla="*/ 61 h 68"/>
                <a:gd name="T24" fmla="*/ 25 w 33"/>
                <a:gd name="T25" fmla="*/ 61 h 68"/>
                <a:gd name="T26" fmla="*/ 25 w 33"/>
                <a:gd name="T27" fmla="*/ 61 h 68"/>
                <a:gd name="T28" fmla="*/ 25 w 33"/>
                <a:gd name="T29" fmla="*/ 61 h 68"/>
                <a:gd name="T30" fmla="*/ 26 w 33"/>
                <a:gd name="T31" fmla="*/ 60 h 68"/>
                <a:gd name="T32" fmla="*/ 26 w 33"/>
                <a:gd name="T33" fmla="*/ 61 h 68"/>
                <a:gd name="T34" fmla="*/ 26 w 33"/>
                <a:gd name="T35" fmla="*/ 60 h 68"/>
                <a:gd name="T36" fmla="*/ 26 w 33"/>
                <a:gd name="T37" fmla="*/ 60 h 68"/>
                <a:gd name="T38" fmla="*/ 26 w 33"/>
                <a:gd name="T39" fmla="*/ 60 h 68"/>
                <a:gd name="T40" fmla="*/ 26 w 33"/>
                <a:gd name="T41" fmla="*/ 60 h 68"/>
                <a:gd name="T42" fmla="*/ 26 w 33"/>
                <a:gd name="T43" fmla="*/ 60 h 68"/>
                <a:gd name="T44" fmla="*/ 26 w 33"/>
                <a:gd name="T45" fmla="*/ 60 h 68"/>
                <a:gd name="T46" fmla="*/ 26 w 33"/>
                <a:gd name="T47" fmla="*/ 60 h 68"/>
                <a:gd name="T48" fmla="*/ 33 w 33"/>
                <a:gd name="T49" fmla="*/ 50 h 68"/>
                <a:gd name="T50" fmla="*/ 26 w 33"/>
                <a:gd name="T51" fmla="*/ 60 h 68"/>
                <a:gd name="T52" fmla="*/ 33 w 33"/>
                <a:gd name="T53" fmla="*/ 50 h 68"/>
                <a:gd name="T54" fmla="*/ 33 w 33"/>
                <a:gd name="T55" fmla="*/ 50 h 68"/>
                <a:gd name="T56" fmla="*/ 33 w 33"/>
                <a:gd name="T57" fmla="*/ 50 h 68"/>
                <a:gd name="T58" fmla="*/ 33 w 33"/>
                <a:gd name="T59" fmla="*/ 50 h 68"/>
                <a:gd name="T60" fmla="*/ 33 w 33"/>
                <a:gd name="T61" fmla="*/ 50 h 68"/>
                <a:gd name="T62" fmla="*/ 33 w 33"/>
                <a:gd name="T63" fmla="*/ 50 h 68"/>
                <a:gd name="T64" fmla="*/ 33 w 33"/>
                <a:gd name="T65" fmla="*/ 50 h 68"/>
                <a:gd name="T66" fmla="*/ 32 w 33"/>
                <a:gd name="T67" fmla="*/ 21 h 68"/>
                <a:gd name="T68" fmla="*/ 33 w 33"/>
                <a:gd name="T69" fmla="*/ 21 h 68"/>
                <a:gd name="T70" fmla="*/ 32 w 33"/>
                <a:gd name="T71" fmla="*/ 21 h 68"/>
                <a:gd name="T72" fmla="*/ 12 w 33"/>
                <a:gd name="T73" fmla="*/ 3 h 68"/>
                <a:gd name="T74" fmla="*/ 32 w 33"/>
                <a:gd name="T75" fmla="*/ 21 h 68"/>
                <a:gd name="T76" fmla="*/ 25 w 33"/>
                <a:gd name="T77" fmla="*/ 11 h 68"/>
                <a:gd name="T78" fmla="*/ 25 w 33"/>
                <a:gd name="T79" fmla="*/ 11 h 68"/>
                <a:gd name="T80" fmla="*/ 12 w 33"/>
                <a:gd name="T81" fmla="*/ 3 h 68"/>
                <a:gd name="T82" fmla="*/ 12 w 33"/>
                <a:gd name="T83" fmla="*/ 2 h 68"/>
                <a:gd name="T84" fmla="*/ 12 w 33"/>
                <a:gd name="T85" fmla="*/ 2 h 68"/>
                <a:gd name="T86" fmla="*/ 12 w 33"/>
                <a:gd name="T87" fmla="*/ 2 h 68"/>
                <a:gd name="T88" fmla="*/ 0 w 33"/>
                <a:gd name="T89" fmla="*/ 0 h 68"/>
                <a:gd name="T90" fmla="*/ 0 w 33"/>
                <a:gd name="T91" fmla="*/ 0 h 68"/>
                <a:gd name="T92" fmla="*/ 0 w 33"/>
                <a:gd name="T93" fmla="*/ 0 h 68"/>
                <a:gd name="T94" fmla="*/ 4 w 33"/>
                <a:gd name="T95" fmla="*/ 1 h 68"/>
                <a:gd name="T96" fmla="*/ 0 w 33"/>
                <a:gd name="T9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68">
                  <a:moveTo>
                    <a:pt x="14" y="68"/>
                  </a:moveTo>
                  <a:cubicBezTo>
                    <a:pt x="14" y="68"/>
                    <a:pt x="14" y="68"/>
                    <a:pt x="14" y="68"/>
                  </a:cubicBezTo>
                  <a:cubicBezTo>
                    <a:pt x="14" y="68"/>
                    <a:pt x="14"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1"/>
                    <a:pt x="26" y="61"/>
                    <a:pt x="26" y="61"/>
                  </a:cubicBezTo>
                  <a:cubicBezTo>
                    <a:pt x="26" y="61"/>
                    <a:pt x="26" y="61"/>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3" y="50"/>
                  </a:moveTo>
                  <a:cubicBezTo>
                    <a:pt x="33" y="50"/>
                    <a:pt x="33" y="50"/>
                    <a:pt x="33" y="50"/>
                  </a:cubicBezTo>
                  <a:cubicBezTo>
                    <a:pt x="33" y="50"/>
                    <a:pt x="33" y="50"/>
                    <a:pt x="33" y="50"/>
                  </a:cubicBezTo>
                  <a:moveTo>
                    <a:pt x="32" y="21"/>
                  </a:moveTo>
                  <a:cubicBezTo>
                    <a:pt x="33" y="21"/>
                    <a:pt x="33" y="21"/>
                    <a:pt x="33" y="21"/>
                  </a:cubicBezTo>
                  <a:cubicBezTo>
                    <a:pt x="33" y="21"/>
                    <a:pt x="33" y="21"/>
                    <a:pt x="32" y="21"/>
                  </a:cubicBezTo>
                  <a:moveTo>
                    <a:pt x="12" y="3"/>
                  </a:moveTo>
                  <a:cubicBezTo>
                    <a:pt x="21" y="6"/>
                    <a:pt x="29" y="12"/>
                    <a:pt x="32" y="21"/>
                  </a:cubicBezTo>
                  <a:cubicBezTo>
                    <a:pt x="31" y="17"/>
                    <a:pt x="28" y="14"/>
                    <a:pt x="25" y="11"/>
                  </a:cubicBezTo>
                  <a:cubicBezTo>
                    <a:pt x="25" y="11"/>
                    <a:pt x="25" y="11"/>
                    <a:pt x="25" y="11"/>
                  </a:cubicBezTo>
                  <a:cubicBezTo>
                    <a:pt x="22" y="7"/>
                    <a:pt x="17" y="4"/>
                    <a:pt x="12" y="3"/>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1"/>
                  </a:cubicBezTo>
                  <a:cubicBezTo>
                    <a:pt x="3" y="0"/>
                    <a:pt x="2" y="0"/>
                    <a:pt x="0" y="0"/>
                  </a:cubicBezTo>
                </a:path>
              </a:pathLst>
            </a:custGeom>
            <a:solidFill>
              <a:srgbClr val="C80606"/>
            </a:solidFill>
            <a:ln w="12700">
              <a:solidFill>
                <a:srgbClr val="B10101"/>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0" name="Freeform 78"/>
            <p:cNvSpPr>
              <a:spLocks/>
            </p:cNvSpPr>
            <p:nvPr/>
          </p:nvSpPr>
          <p:spPr bwMode="auto">
            <a:xfrm>
              <a:off x="8423275" y="1092201"/>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64 w 86"/>
                <a:gd name="T13" fmla="*/ 68 h 71"/>
                <a:gd name="T14" fmla="*/ 64 w 86"/>
                <a:gd name="T15" fmla="*/ 68 h 71"/>
                <a:gd name="T16" fmla="*/ 64 w 86"/>
                <a:gd name="T17" fmla="*/ 68 h 71"/>
                <a:gd name="T18" fmla="*/ 75 w 86"/>
                <a:gd name="T19" fmla="*/ 61 h 71"/>
                <a:gd name="T20" fmla="*/ 75 w 86"/>
                <a:gd name="T21" fmla="*/ 61 h 71"/>
                <a:gd name="T22" fmla="*/ 75 w 86"/>
                <a:gd name="T23" fmla="*/ 61 h 71"/>
                <a:gd name="T24" fmla="*/ 75 w 86"/>
                <a:gd name="T25" fmla="*/ 61 h 71"/>
                <a:gd name="T26" fmla="*/ 75 w 86"/>
                <a:gd name="T27" fmla="*/ 61 h 71"/>
                <a:gd name="T28" fmla="*/ 75 w 86"/>
                <a:gd name="T29" fmla="*/ 61 h 71"/>
                <a:gd name="T30" fmla="*/ 75 w 86"/>
                <a:gd name="T31" fmla="*/ 61 h 71"/>
                <a:gd name="T32" fmla="*/ 75 w 86"/>
                <a:gd name="T33" fmla="*/ 61 h 71"/>
                <a:gd name="T34" fmla="*/ 75 w 86"/>
                <a:gd name="T35" fmla="*/ 61 h 71"/>
                <a:gd name="T36" fmla="*/ 76 w 86"/>
                <a:gd name="T37" fmla="*/ 61 h 71"/>
                <a:gd name="T38" fmla="*/ 76 w 86"/>
                <a:gd name="T39" fmla="*/ 60 h 71"/>
                <a:gd name="T40" fmla="*/ 76 w 86"/>
                <a:gd name="T41" fmla="*/ 60 h 71"/>
                <a:gd name="T42" fmla="*/ 76 w 86"/>
                <a:gd name="T43" fmla="*/ 60 h 71"/>
                <a:gd name="T44" fmla="*/ 76 w 86"/>
                <a:gd name="T45" fmla="*/ 60 h 71"/>
                <a:gd name="T46" fmla="*/ 76 w 86"/>
                <a:gd name="T47" fmla="*/ 60 h 71"/>
                <a:gd name="T48" fmla="*/ 76 w 86"/>
                <a:gd name="T49" fmla="*/ 60 h 71"/>
                <a:gd name="T50" fmla="*/ 83 w 86"/>
                <a:gd name="T51" fmla="*/ 50 h 71"/>
                <a:gd name="T52" fmla="*/ 83 w 86"/>
                <a:gd name="T53" fmla="*/ 50 h 71"/>
                <a:gd name="T54" fmla="*/ 83 w 86"/>
                <a:gd name="T55" fmla="*/ 50 h 71"/>
                <a:gd name="T56" fmla="*/ 83 w 86"/>
                <a:gd name="T57" fmla="*/ 50 h 71"/>
                <a:gd name="T58" fmla="*/ 83 w 86"/>
                <a:gd name="T59" fmla="*/ 50 h 71"/>
                <a:gd name="T60" fmla="*/ 86 w 86"/>
                <a:gd name="T61" fmla="*/ 36 h 71"/>
                <a:gd name="T62" fmla="*/ 83 w 86"/>
                <a:gd name="T63" fmla="*/ 21 h 71"/>
                <a:gd name="T64" fmla="*/ 82 w 86"/>
                <a:gd name="T65" fmla="*/ 21 h 71"/>
                <a:gd name="T66" fmla="*/ 82 w 86"/>
                <a:gd name="T67" fmla="*/ 21 h 71"/>
                <a:gd name="T68" fmla="*/ 62 w 86"/>
                <a:gd name="T69" fmla="*/ 3 h 71"/>
                <a:gd name="T70" fmla="*/ 62 w 86"/>
                <a:gd name="T71" fmla="*/ 2 h 71"/>
                <a:gd name="T72" fmla="*/ 62 w 86"/>
                <a:gd name="T73" fmla="*/ 2 h 71"/>
                <a:gd name="T74" fmla="*/ 54 w 86"/>
                <a:gd name="T75" fmla="*/ 1 h 71"/>
                <a:gd name="T76" fmla="*/ 50 w 86"/>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8"/>
                    <a:pt x="41" y="71"/>
                    <a:pt x="50" y="71"/>
                  </a:cubicBezTo>
                  <a:cubicBezTo>
                    <a:pt x="55" y="71"/>
                    <a:pt x="59" y="70"/>
                    <a:pt x="64" y="68"/>
                  </a:cubicBezTo>
                  <a:cubicBezTo>
                    <a:pt x="64" y="68"/>
                    <a:pt x="64"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1"/>
                  </a:cubicBezTo>
                  <a:cubicBezTo>
                    <a:pt x="76" y="61"/>
                    <a:pt x="76"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3" y="50"/>
                    <a:pt x="83" y="50"/>
                    <a:pt x="83" y="50"/>
                  </a:cubicBezTo>
                  <a:cubicBezTo>
                    <a:pt x="83" y="50"/>
                    <a:pt x="83" y="50"/>
                    <a:pt x="83" y="50"/>
                  </a:cubicBezTo>
                  <a:cubicBezTo>
                    <a:pt x="85" y="45"/>
                    <a:pt x="86" y="41"/>
                    <a:pt x="86" y="36"/>
                  </a:cubicBezTo>
                  <a:cubicBezTo>
                    <a:pt x="86" y="31"/>
                    <a:pt x="85" y="26"/>
                    <a:pt x="83" y="21"/>
                  </a:cubicBezTo>
                  <a:cubicBezTo>
                    <a:pt x="83" y="21"/>
                    <a:pt x="83" y="21"/>
                    <a:pt x="82" y="21"/>
                  </a:cubicBezTo>
                  <a:cubicBezTo>
                    <a:pt x="82" y="21"/>
                    <a:pt x="82" y="21"/>
                    <a:pt x="82" y="21"/>
                  </a:cubicBezTo>
                  <a:cubicBezTo>
                    <a:pt x="79" y="12"/>
                    <a:pt x="71" y="6"/>
                    <a:pt x="62" y="3"/>
                  </a:cubicBezTo>
                  <a:cubicBezTo>
                    <a:pt x="62" y="2"/>
                    <a:pt x="62" y="2"/>
                    <a:pt x="62" y="2"/>
                  </a:cubicBezTo>
                  <a:cubicBezTo>
                    <a:pt x="62" y="2"/>
                    <a:pt x="62" y="2"/>
                    <a:pt x="62" y="2"/>
                  </a:cubicBezTo>
                  <a:cubicBezTo>
                    <a:pt x="59" y="1"/>
                    <a:pt x="57" y="1"/>
                    <a:pt x="54" y="1"/>
                  </a:cubicBezTo>
                  <a:cubicBezTo>
                    <a:pt x="53" y="0"/>
                    <a:pt x="52" y="0"/>
                    <a:pt x="50" y="0"/>
                  </a:cubicBezTo>
                </a:path>
              </a:pathLst>
            </a:custGeom>
            <a:solidFill>
              <a:srgbClr val="B10101"/>
            </a:solidFill>
            <a:ln w="12700">
              <a:solidFill>
                <a:srgbClr val="B10101"/>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sp>
        <p:nvSpPr>
          <p:cNvPr id="31" name="角丸四角形吹き出し 30"/>
          <p:cNvSpPr/>
          <p:nvPr/>
        </p:nvSpPr>
        <p:spPr>
          <a:xfrm>
            <a:off x="1934161" y="2071263"/>
            <a:ext cx="2678078" cy="1279775"/>
          </a:xfrm>
          <a:prstGeom prst="wedgeRoundRectCallout">
            <a:avLst>
              <a:gd name="adj1" fmla="val -56577"/>
              <a:gd name="adj2" fmla="val -36836"/>
              <a:gd name="adj3" fmla="val 16667"/>
            </a:avLst>
          </a:prstGeom>
          <a:noFill/>
          <a:ln>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32" name="テキスト ボックス 31"/>
          <p:cNvSpPr txBox="1"/>
          <p:nvPr/>
        </p:nvSpPr>
        <p:spPr>
          <a:xfrm>
            <a:off x="3398311" y="1019664"/>
            <a:ext cx="947632" cy="707886"/>
          </a:xfrm>
          <a:prstGeom prst="rect">
            <a:avLst/>
          </a:prstGeom>
          <a:noFill/>
        </p:spPr>
        <p:txBody>
          <a:bodyPr wrap="square" rtlCol="0">
            <a:spAutoFit/>
          </a:bodyPr>
          <a:lstStyle/>
          <a:p>
            <a:r>
              <a:rPr lang="sv-SE" altLang="ja-JP" sz="800" dirty="0" smtClean="0">
                <a:solidFill>
                  <a:srgbClr val="005073"/>
                </a:solidFill>
                <a:latin typeface="MS PGothic" charset="-128"/>
                <a:ea typeface="MS PGothic" charset="-128"/>
                <a:cs typeface="MS PGothic" charset="-128"/>
              </a:rPr>
              <a:t>3372c1edab46837f1e973164fa2d726c5c5e17bcb123456ccd7c4dfcc234a370</a:t>
            </a:r>
            <a:endParaRPr lang="en-US" altLang="ja-JP" sz="800" dirty="0">
              <a:solidFill>
                <a:srgbClr val="005073"/>
              </a:solidFill>
              <a:latin typeface="MS PGothic" charset="-128"/>
              <a:ea typeface="MS PGothic" charset="-128"/>
              <a:cs typeface="MS PGothic" charset="-128"/>
            </a:endParaRPr>
          </a:p>
        </p:txBody>
      </p:sp>
      <p:sp>
        <p:nvSpPr>
          <p:cNvPr id="48" name="フローチャート: 磁気ディスク 47"/>
          <p:cNvSpPr/>
          <p:nvPr/>
        </p:nvSpPr>
        <p:spPr>
          <a:xfrm>
            <a:off x="3622846" y="2386995"/>
            <a:ext cx="783036" cy="767442"/>
          </a:xfrm>
          <a:prstGeom prst="flowChartMagneticDisk">
            <a:avLst/>
          </a:prstGeom>
          <a:solidFill>
            <a:schemeClr val="accent1"/>
          </a:solidFill>
          <a:ln>
            <a:solidFill>
              <a:schemeClr val="bg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49" name="テキスト ボックス 48"/>
          <p:cNvSpPr txBox="1"/>
          <p:nvPr/>
        </p:nvSpPr>
        <p:spPr>
          <a:xfrm>
            <a:off x="2737632" y="783341"/>
            <a:ext cx="2454518" cy="307777"/>
          </a:xfrm>
          <a:prstGeom prst="rect">
            <a:avLst/>
          </a:prstGeom>
          <a:noFill/>
        </p:spPr>
        <p:txBody>
          <a:bodyPr wrap="none" rtlCol="0">
            <a:spAutoFit/>
          </a:bodyPr>
          <a:lstStyle/>
          <a:p>
            <a:r>
              <a:rPr kumimoji="1" lang="ja-JP" altLang="en-US" sz="1400" smtClean="0">
                <a:solidFill>
                  <a:srgbClr val="282828"/>
                </a:solidFill>
                <a:latin typeface="MS PGothic" charset="-128"/>
                <a:ea typeface="MS PGothic" charset="-128"/>
                <a:cs typeface="MS PGothic" charset="-128"/>
              </a:rPr>
              <a:t>新しいマルウェアハッシュ追加</a:t>
            </a:r>
            <a:endParaRPr kumimoji="1" lang="ja-JP" altLang="en-US" sz="1400" dirty="0" smtClean="0">
              <a:solidFill>
                <a:srgbClr val="282828"/>
              </a:solidFill>
              <a:latin typeface="MS PGothic" charset="-128"/>
              <a:ea typeface="MS PGothic" charset="-128"/>
              <a:cs typeface="MS PGothic" charset="-128"/>
            </a:endParaRPr>
          </a:p>
        </p:txBody>
      </p:sp>
      <p:grpSp>
        <p:nvGrpSpPr>
          <p:cNvPr id="69" name="図形グループ 68"/>
          <p:cNvGrpSpPr/>
          <p:nvPr/>
        </p:nvGrpSpPr>
        <p:grpSpPr>
          <a:xfrm>
            <a:off x="3088926" y="1680156"/>
            <a:ext cx="1040025" cy="618182"/>
            <a:chOff x="3088926" y="1680156"/>
            <a:chExt cx="1040025" cy="618182"/>
          </a:xfrm>
        </p:grpSpPr>
        <p:grpSp>
          <p:nvGrpSpPr>
            <p:cNvPr id="34" name="Group 149"/>
            <p:cNvGrpSpPr>
              <a:grpSpLocks noChangeAspect="1"/>
            </p:cNvGrpSpPr>
            <p:nvPr/>
          </p:nvGrpSpPr>
          <p:grpSpPr>
            <a:xfrm rot="5400000">
              <a:off x="3688359" y="1857746"/>
              <a:ext cx="618182" cy="263002"/>
              <a:chOff x="7413625" y="908051"/>
              <a:chExt cx="1160463" cy="493712"/>
            </a:xfrm>
          </p:grpSpPr>
          <p:sp>
            <p:nvSpPr>
              <p:cNvPr id="35" name="Freeform 72"/>
              <p:cNvSpPr>
                <a:spLocks noEditPoints="1"/>
              </p:cNvSpPr>
              <p:nvPr/>
            </p:nvSpPr>
            <p:spPr bwMode="auto">
              <a:xfrm>
                <a:off x="7413625" y="1092201"/>
                <a:ext cx="1160463" cy="123825"/>
              </a:xfrm>
              <a:custGeom>
                <a:avLst/>
                <a:gdLst>
                  <a:gd name="T0" fmla="*/ 654 w 664"/>
                  <a:gd name="T1" fmla="*/ 61 h 71"/>
                  <a:gd name="T2" fmla="*/ 653 w 664"/>
                  <a:gd name="T3" fmla="*/ 61 h 71"/>
                  <a:gd name="T4" fmla="*/ 653 w 664"/>
                  <a:gd name="T5" fmla="*/ 61 h 71"/>
                  <a:gd name="T6" fmla="*/ 654 w 664"/>
                  <a:gd name="T7" fmla="*/ 61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1 w 664"/>
                  <a:gd name="T33" fmla="*/ 50 h 71"/>
                  <a:gd name="T34" fmla="*/ 661 w 664"/>
                  <a:gd name="T35" fmla="*/ 50 h 71"/>
                  <a:gd name="T36" fmla="*/ 661 w 664"/>
                  <a:gd name="T37" fmla="*/ 50 h 71"/>
                  <a:gd name="T38" fmla="*/ 661 w 664"/>
                  <a:gd name="T39" fmla="*/ 21 h 71"/>
                  <a:gd name="T40" fmla="*/ 664 w 664"/>
                  <a:gd name="T41" fmla="*/ 36 h 71"/>
                  <a:gd name="T42" fmla="*/ 661 w 664"/>
                  <a:gd name="T43" fmla="*/ 50 h 71"/>
                  <a:gd name="T44" fmla="*/ 664 w 664"/>
                  <a:gd name="T45" fmla="*/ 36 h 71"/>
                  <a:gd name="T46" fmla="*/ 661 w 664"/>
                  <a:gd name="T47" fmla="*/ 21 h 71"/>
                  <a:gd name="T48" fmla="*/ 660 w 664"/>
                  <a:gd name="T49" fmla="*/ 21 h 71"/>
                  <a:gd name="T50" fmla="*/ 660 w 664"/>
                  <a:gd name="T51" fmla="*/ 21 h 71"/>
                  <a:gd name="T52" fmla="*/ 660 w 664"/>
                  <a:gd name="T53" fmla="*/ 21 h 71"/>
                  <a:gd name="T54" fmla="*/ 543 w 664"/>
                  <a:gd name="T55" fmla="*/ 0 h 71"/>
                  <a:gd name="T56" fmla="*/ 35 w 664"/>
                  <a:gd name="T57" fmla="*/ 0 h 71"/>
                  <a:gd name="T58" fmla="*/ 0 w 664"/>
                  <a:gd name="T59" fmla="*/ 36 h 71"/>
                  <a:gd name="T60" fmla="*/ 35 w 664"/>
                  <a:gd name="T61" fmla="*/ 71 h 71"/>
                  <a:gd name="T62" fmla="*/ 543 w 664"/>
                  <a:gd name="T63" fmla="*/ 71 h 71"/>
                  <a:gd name="T64" fmla="*/ 578 w 664"/>
                  <a:gd name="T65" fmla="*/ 36 h 71"/>
                  <a:gd name="T66" fmla="*/ 543 w 664"/>
                  <a:gd name="T6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4" h="71">
                    <a:moveTo>
                      <a:pt x="654" y="61"/>
                    </a:moveTo>
                    <a:cubicBezTo>
                      <a:pt x="653" y="61"/>
                      <a:pt x="653" y="61"/>
                      <a:pt x="653" y="61"/>
                    </a:cubicBezTo>
                    <a:cubicBezTo>
                      <a:pt x="653" y="61"/>
                      <a:pt x="653" y="61"/>
                      <a:pt x="653" y="61"/>
                    </a:cubicBezTo>
                    <a:cubicBezTo>
                      <a:pt x="653" y="61"/>
                      <a:pt x="653" y="61"/>
                      <a:pt x="654" y="61"/>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1" y="50"/>
                    </a:moveTo>
                    <a:cubicBezTo>
                      <a:pt x="661" y="50"/>
                      <a:pt x="661" y="50"/>
                      <a:pt x="661" y="50"/>
                    </a:cubicBezTo>
                    <a:cubicBezTo>
                      <a:pt x="661" y="50"/>
                      <a:pt x="661" y="50"/>
                      <a:pt x="661" y="50"/>
                    </a:cubicBezTo>
                    <a:moveTo>
                      <a:pt x="661" y="21"/>
                    </a:moveTo>
                    <a:cubicBezTo>
                      <a:pt x="663" y="26"/>
                      <a:pt x="664" y="31"/>
                      <a:pt x="664" y="36"/>
                    </a:cubicBezTo>
                    <a:cubicBezTo>
                      <a:pt x="664" y="41"/>
                      <a:pt x="663" y="45"/>
                      <a:pt x="661" y="50"/>
                    </a:cubicBezTo>
                    <a:cubicBezTo>
                      <a:pt x="663" y="45"/>
                      <a:pt x="664" y="41"/>
                      <a:pt x="664" y="36"/>
                    </a:cubicBezTo>
                    <a:cubicBezTo>
                      <a:pt x="664" y="31"/>
                      <a:pt x="663" y="26"/>
                      <a:pt x="661" y="21"/>
                    </a:cubicBezTo>
                    <a:moveTo>
                      <a:pt x="660" y="21"/>
                    </a:moveTo>
                    <a:cubicBezTo>
                      <a:pt x="660" y="21"/>
                      <a:pt x="660" y="21"/>
                      <a:pt x="660" y="21"/>
                    </a:cubicBezTo>
                    <a:cubicBezTo>
                      <a:pt x="660" y="21"/>
                      <a:pt x="660" y="21"/>
                      <a:pt x="660"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6"/>
              </a:solidFill>
              <a:ln w="12700">
                <a:solidFill>
                  <a:schemeClr val="accent6"/>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6" name="Freeform 73"/>
              <p:cNvSpPr>
                <a:spLocks/>
              </p:cNvSpPr>
              <p:nvPr/>
            </p:nvSpPr>
            <p:spPr bwMode="auto">
              <a:xfrm>
                <a:off x="8259763" y="908051"/>
                <a:ext cx="295275" cy="203200"/>
              </a:xfrm>
              <a:custGeom>
                <a:avLst/>
                <a:gdLst>
                  <a:gd name="T0" fmla="*/ 38 w 169"/>
                  <a:gd name="T1" fmla="*/ 0 h 116"/>
                  <a:gd name="T2" fmla="*/ 13 w 169"/>
                  <a:gd name="T3" fmla="*/ 10 h 116"/>
                  <a:gd name="T4" fmla="*/ 13 w 169"/>
                  <a:gd name="T5" fmla="*/ 60 h 116"/>
                  <a:gd name="T6" fmla="*/ 59 w 169"/>
                  <a:gd name="T7" fmla="*/ 105 h 116"/>
                  <a:gd name="T8" fmla="*/ 144 w 169"/>
                  <a:gd name="T9" fmla="*/ 105 h 116"/>
                  <a:gd name="T10" fmla="*/ 144 w 169"/>
                  <a:gd name="T11" fmla="*/ 105 h 116"/>
                  <a:gd name="T12" fmla="*/ 148 w 169"/>
                  <a:gd name="T13" fmla="*/ 106 h 116"/>
                  <a:gd name="T14" fmla="*/ 156 w 169"/>
                  <a:gd name="T15" fmla="*/ 107 h 116"/>
                  <a:gd name="T16" fmla="*/ 156 w 169"/>
                  <a:gd name="T17" fmla="*/ 107 h 116"/>
                  <a:gd name="T18" fmla="*/ 156 w 169"/>
                  <a:gd name="T19" fmla="*/ 108 h 116"/>
                  <a:gd name="T20" fmla="*/ 169 w 169"/>
                  <a:gd name="T21" fmla="*/ 116 h 116"/>
                  <a:gd name="T22" fmla="*/ 63 w 169"/>
                  <a:gd name="T23" fmla="*/ 10 h 116"/>
                  <a:gd name="T24" fmla="*/ 38 w 169"/>
                  <a:gd name="T2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16">
                    <a:moveTo>
                      <a:pt x="38" y="0"/>
                    </a:moveTo>
                    <a:cubicBezTo>
                      <a:pt x="29" y="0"/>
                      <a:pt x="20" y="3"/>
                      <a:pt x="13" y="10"/>
                    </a:cubicBezTo>
                    <a:cubicBezTo>
                      <a:pt x="0" y="24"/>
                      <a:pt x="0" y="46"/>
                      <a:pt x="13" y="60"/>
                    </a:cubicBezTo>
                    <a:cubicBezTo>
                      <a:pt x="59" y="105"/>
                      <a:pt x="59" y="105"/>
                      <a:pt x="59" y="105"/>
                    </a:cubicBezTo>
                    <a:cubicBezTo>
                      <a:pt x="144" y="105"/>
                      <a:pt x="144" y="105"/>
                      <a:pt x="144" y="105"/>
                    </a:cubicBezTo>
                    <a:cubicBezTo>
                      <a:pt x="144" y="105"/>
                      <a:pt x="144" y="105"/>
                      <a:pt x="144" y="105"/>
                    </a:cubicBezTo>
                    <a:cubicBezTo>
                      <a:pt x="146" y="105"/>
                      <a:pt x="147" y="105"/>
                      <a:pt x="148" y="106"/>
                    </a:cubicBezTo>
                    <a:cubicBezTo>
                      <a:pt x="151" y="106"/>
                      <a:pt x="154" y="106"/>
                      <a:pt x="156" y="107"/>
                    </a:cubicBezTo>
                    <a:cubicBezTo>
                      <a:pt x="156" y="107"/>
                      <a:pt x="156" y="107"/>
                      <a:pt x="156" y="107"/>
                    </a:cubicBezTo>
                    <a:cubicBezTo>
                      <a:pt x="156" y="107"/>
                      <a:pt x="156" y="107"/>
                      <a:pt x="156" y="108"/>
                    </a:cubicBezTo>
                    <a:cubicBezTo>
                      <a:pt x="161" y="109"/>
                      <a:pt x="166" y="112"/>
                      <a:pt x="169" y="116"/>
                    </a:cubicBezTo>
                    <a:cubicBezTo>
                      <a:pt x="63" y="10"/>
                      <a:pt x="63" y="10"/>
                      <a:pt x="63" y="10"/>
                    </a:cubicBezTo>
                    <a:cubicBezTo>
                      <a:pt x="57" y="3"/>
                      <a:pt x="48" y="0"/>
                      <a:pt x="38" y="0"/>
                    </a:cubicBezTo>
                  </a:path>
                </a:pathLst>
              </a:custGeom>
              <a:solidFill>
                <a:schemeClr val="accent6"/>
              </a:solidFill>
              <a:ln w="12700">
                <a:solidFill>
                  <a:schemeClr val="accent6"/>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7" name="Freeform 74"/>
              <p:cNvSpPr>
                <a:spLocks noEditPoints="1"/>
              </p:cNvSpPr>
              <p:nvPr/>
            </p:nvSpPr>
            <p:spPr bwMode="auto">
              <a:xfrm>
                <a:off x="8362950" y="1092201"/>
                <a:ext cx="169863" cy="61912"/>
              </a:xfrm>
              <a:custGeom>
                <a:avLst/>
                <a:gdLst>
                  <a:gd name="T0" fmla="*/ 97 w 97"/>
                  <a:gd name="T1" fmla="*/ 2 h 36"/>
                  <a:gd name="T2" fmla="*/ 97 w 97"/>
                  <a:gd name="T3" fmla="*/ 3 h 36"/>
                  <a:gd name="T4" fmla="*/ 97 w 97"/>
                  <a:gd name="T5" fmla="*/ 2 h 36"/>
                  <a:gd name="T6" fmla="*/ 89 w 97"/>
                  <a:gd name="T7" fmla="*/ 1 h 36"/>
                  <a:gd name="T8" fmla="*/ 97 w 97"/>
                  <a:gd name="T9" fmla="*/ 2 h 36"/>
                  <a:gd name="T10" fmla="*/ 89 w 97"/>
                  <a:gd name="T11" fmla="*/ 1 h 36"/>
                  <a:gd name="T12" fmla="*/ 85 w 97"/>
                  <a:gd name="T13" fmla="*/ 0 h 36"/>
                  <a:gd name="T14" fmla="*/ 0 w 97"/>
                  <a:gd name="T15" fmla="*/ 0 h 36"/>
                  <a:gd name="T16" fmla="*/ 35 w 97"/>
                  <a:gd name="T17" fmla="*/ 36 h 36"/>
                  <a:gd name="T18" fmla="*/ 60 w 97"/>
                  <a:gd name="T19" fmla="*/ 11 h 36"/>
                  <a:gd name="T20" fmla="*/ 85 w 97"/>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36">
                    <a:moveTo>
                      <a:pt x="97" y="2"/>
                    </a:moveTo>
                    <a:cubicBezTo>
                      <a:pt x="97" y="2"/>
                      <a:pt x="97" y="2"/>
                      <a:pt x="97" y="3"/>
                    </a:cubicBezTo>
                    <a:cubicBezTo>
                      <a:pt x="97" y="2"/>
                      <a:pt x="97" y="2"/>
                      <a:pt x="97" y="2"/>
                    </a:cubicBezTo>
                    <a:moveTo>
                      <a:pt x="89" y="1"/>
                    </a:moveTo>
                    <a:cubicBezTo>
                      <a:pt x="92" y="1"/>
                      <a:pt x="94" y="1"/>
                      <a:pt x="97" y="2"/>
                    </a:cubicBezTo>
                    <a:cubicBezTo>
                      <a:pt x="95" y="1"/>
                      <a:pt x="92" y="1"/>
                      <a:pt x="89" y="1"/>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C80606"/>
              </a:solidFill>
              <a:ln w="12700">
                <a:solidFill>
                  <a:srgbClr val="C80606"/>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8" name="Freeform 75"/>
              <p:cNvSpPr>
                <a:spLocks/>
              </p:cNvSpPr>
              <p:nvPr/>
            </p:nvSpPr>
            <p:spPr bwMode="auto">
              <a:xfrm>
                <a:off x="8259763" y="1198563"/>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8 w 169"/>
                  <a:gd name="T21" fmla="*/ 7 h 116"/>
                  <a:gd name="T22" fmla="*/ 144 w 169"/>
                  <a:gd name="T23" fmla="*/ 10 h 116"/>
                  <a:gd name="T24" fmla="*/ 59 w 169"/>
                  <a:gd name="T25" fmla="*/ 10 h 116"/>
                  <a:gd name="T26" fmla="*/ 13 w 169"/>
                  <a:gd name="T27" fmla="*/ 56 h 116"/>
                  <a:gd name="T28" fmla="*/ 13 w 169"/>
                  <a:gd name="T29" fmla="*/ 106 h 116"/>
                  <a:gd name="T30" fmla="*/ 38 w 169"/>
                  <a:gd name="T31" fmla="*/ 116 h 116"/>
                  <a:gd name="T32" fmla="*/ 63 w 169"/>
                  <a:gd name="T33" fmla="*/ 106 h 116"/>
                  <a:gd name="T34" fmla="*/ 169 w 169"/>
                  <a:gd name="T3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8" y="7"/>
                      <a:pt x="158" y="7"/>
                      <a:pt x="158" y="7"/>
                    </a:cubicBezTo>
                    <a:cubicBezTo>
                      <a:pt x="154" y="9"/>
                      <a:pt x="149" y="10"/>
                      <a:pt x="144" y="10"/>
                    </a:cubicBezTo>
                    <a:cubicBezTo>
                      <a:pt x="59" y="10"/>
                      <a:pt x="59" y="10"/>
                      <a:pt x="59" y="10"/>
                    </a:cubicBezTo>
                    <a:cubicBezTo>
                      <a:pt x="13" y="56"/>
                      <a:pt x="13" y="56"/>
                      <a:pt x="13" y="56"/>
                    </a:cubicBezTo>
                    <a:cubicBezTo>
                      <a:pt x="0" y="69"/>
                      <a:pt x="0" y="92"/>
                      <a:pt x="13" y="106"/>
                    </a:cubicBezTo>
                    <a:cubicBezTo>
                      <a:pt x="20" y="113"/>
                      <a:pt x="29" y="116"/>
                      <a:pt x="38" y="116"/>
                    </a:cubicBezTo>
                    <a:cubicBezTo>
                      <a:pt x="48" y="116"/>
                      <a:pt x="57" y="113"/>
                      <a:pt x="63" y="106"/>
                    </a:cubicBezTo>
                    <a:cubicBezTo>
                      <a:pt x="169" y="0"/>
                      <a:pt x="169" y="0"/>
                      <a:pt x="169" y="0"/>
                    </a:cubicBezTo>
                  </a:path>
                </a:pathLst>
              </a:custGeom>
              <a:solidFill>
                <a:schemeClr val="accent6"/>
              </a:solidFill>
              <a:ln w="12700">
                <a:solidFill>
                  <a:schemeClr val="accent6"/>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9" name="Freeform 76"/>
              <p:cNvSpPr>
                <a:spLocks noEditPoints="1"/>
              </p:cNvSpPr>
              <p:nvPr/>
            </p:nvSpPr>
            <p:spPr bwMode="auto">
              <a:xfrm>
                <a:off x="8362950" y="1154113"/>
                <a:ext cx="192088" cy="61912"/>
              </a:xfrm>
              <a:custGeom>
                <a:avLst/>
                <a:gdLst>
                  <a:gd name="T0" fmla="*/ 99 w 110"/>
                  <a:gd name="T1" fmla="*/ 32 h 35"/>
                  <a:gd name="T2" fmla="*/ 99 w 110"/>
                  <a:gd name="T3" fmla="*/ 32 h 35"/>
                  <a:gd name="T4" fmla="*/ 99 w 110"/>
                  <a:gd name="T5" fmla="*/ 32 h 35"/>
                  <a:gd name="T6" fmla="*/ 110 w 110"/>
                  <a:gd name="T7" fmla="*/ 25 h 35"/>
                  <a:gd name="T8" fmla="*/ 110 w 110"/>
                  <a:gd name="T9" fmla="*/ 25 h 35"/>
                  <a:gd name="T10" fmla="*/ 110 w 110"/>
                  <a:gd name="T11" fmla="*/ 25 h 35"/>
                  <a:gd name="T12" fmla="*/ 110 w 110"/>
                  <a:gd name="T13" fmla="*/ 25 h 35"/>
                  <a:gd name="T14" fmla="*/ 110 w 110"/>
                  <a:gd name="T15" fmla="*/ 25 h 35"/>
                  <a:gd name="T16" fmla="*/ 110 w 110"/>
                  <a:gd name="T17" fmla="*/ 25 h 35"/>
                  <a:gd name="T18" fmla="*/ 110 w 110"/>
                  <a:gd name="T19" fmla="*/ 25 h 35"/>
                  <a:gd name="T20" fmla="*/ 110 w 110"/>
                  <a:gd name="T21" fmla="*/ 25 h 35"/>
                  <a:gd name="T22" fmla="*/ 110 w 110"/>
                  <a:gd name="T23" fmla="*/ 25 h 35"/>
                  <a:gd name="T24" fmla="*/ 110 w 110"/>
                  <a:gd name="T25" fmla="*/ 25 h 35"/>
                  <a:gd name="T26" fmla="*/ 110 w 110"/>
                  <a:gd name="T27" fmla="*/ 25 h 35"/>
                  <a:gd name="T28" fmla="*/ 110 w 110"/>
                  <a:gd name="T29" fmla="*/ 25 h 35"/>
                  <a:gd name="T30" fmla="*/ 110 w 110"/>
                  <a:gd name="T31" fmla="*/ 25 h 35"/>
                  <a:gd name="T32" fmla="*/ 35 w 110"/>
                  <a:gd name="T33" fmla="*/ 0 h 35"/>
                  <a:gd name="T34" fmla="*/ 0 w 110"/>
                  <a:gd name="T35" fmla="*/ 35 h 35"/>
                  <a:gd name="T36" fmla="*/ 85 w 110"/>
                  <a:gd name="T37" fmla="*/ 35 h 35"/>
                  <a:gd name="T38" fmla="*/ 99 w 110"/>
                  <a:gd name="T39" fmla="*/ 32 h 35"/>
                  <a:gd name="T40" fmla="*/ 85 w 110"/>
                  <a:gd name="T41" fmla="*/ 35 h 35"/>
                  <a:gd name="T42" fmla="*/ 60 w 110"/>
                  <a:gd name="T43" fmla="*/ 25 h 35"/>
                  <a:gd name="T44" fmla="*/ 35 w 110"/>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35">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90" y="35"/>
                      <a:pt x="95" y="34"/>
                      <a:pt x="99" y="32"/>
                    </a:cubicBezTo>
                    <a:cubicBezTo>
                      <a:pt x="94" y="34"/>
                      <a:pt x="90" y="35"/>
                      <a:pt x="85" y="35"/>
                    </a:cubicBezTo>
                    <a:cubicBezTo>
                      <a:pt x="76" y="35"/>
                      <a:pt x="67" y="32"/>
                      <a:pt x="60" y="25"/>
                    </a:cubicBezTo>
                    <a:cubicBezTo>
                      <a:pt x="35" y="0"/>
                      <a:pt x="35" y="0"/>
                      <a:pt x="35" y="0"/>
                    </a:cubicBezTo>
                  </a:path>
                </a:pathLst>
              </a:custGeom>
              <a:solidFill>
                <a:srgbClr val="C80606"/>
              </a:solidFill>
              <a:ln w="12700">
                <a:solidFill>
                  <a:srgbClr val="C80606"/>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0" name="Freeform 77"/>
              <p:cNvSpPr>
                <a:spLocks noEditPoints="1"/>
              </p:cNvSpPr>
              <p:nvPr/>
            </p:nvSpPr>
            <p:spPr bwMode="auto">
              <a:xfrm>
                <a:off x="8510588" y="1092201"/>
                <a:ext cx="58738" cy="119062"/>
              </a:xfrm>
              <a:custGeom>
                <a:avLst/>
                <a:gdLst>
                  <a:gd name="T0" fmla="*/ 14 w 33"/>
                  <a:gd name="T1" fmla="*/ 68 h 68"/>
                  <a:gd name="T2" fmla="*/ 14 w 33"/>
                  <a:gd name="T3" fmla="*/ 68 h 68"/>
                  <a:gd name="T4" fmla="*/ 14 w 33"/>
                  <a:gd name="T5" fmla="*/ 68 h 68"/>
                  <a:gd name="T6" fmla="*/ 25 w 33"/>
                  <a:gd name="T7" fmla="*/ 61 h 68"/>
                  <a:gd name="T8" fmla="*/ 14 w 33"/>
                  <a:gd name="T9" fmla="*/ 68 h 68"/>
                  <a:gd name="T10" fmla="*/ 25 w 33"/>
                  <a:gd name="T11" fmla="*/ 61 h 68"/>
                  <a:gd name="T12" fmla="*/ 25 w 33"/>
                  <a:gd name="T13" fmla="*/ 61 h 68"/>
                  <a:gd name="T14" fmla="*/ 25 w 33"/>
                  <a:gd name="T15" fmla="*/ 61 h 68"/>
                  <a:gd name="T16" fmla="*/ 25 w 33"/>
                  <a:gd name="T17" fmla="*/ 61 h 68"/>
                  <a:gd name="T18" fmla="*/ 25 w 33"/>
                  <a:gd name="T19" fmla="*/ 61 h 68"/>
                  <a:gd name="T20" fmla="*/ 25 w 33"/>
                  <a:gd name="T21" fmla="*/ 61 h 68"/>
                  <a:gd name="T22" fmla="*/ 25 w 33"/>
                  <a:gd name="T23" fmla="*/ 61 h 68"/>
                  <a:gd name="T24" fmla="*/ 25 w 33"/>
                  <a:gd name="T25" fmla="*/ 61 h 68"/>
                  <a:gd name="T26" fmla="*/ 25 w 33"/>
                  <a:gd name="T27" fmla="*/ 61 h 68"/>
                  <a:gd name="T28" fmla="*/ 25 w 33"/>
                  <a:gd name="T29" fmla="*/ 61 h 68"/>
                  <a:gd name="T30" fmla="*/ 26 w 33"/>
                  <a:gd name="T31" fmla="*/ 60 h 68"/>
                  <a:gd name="T32" fmla="*/ 26 w 33"/>
                  <a:gd name="T33" fmla="*/ 61 h 68"/>
                  <a:gd name="T34" fmla="*/ 26 w 33"/>
                  <a:gd name="T35" fmla="*/ 60 h 68"/>
                  <a:gd name="T36" fmla="*/ 26 w 33"/>
                  <a:gd name="T37" fmla="*/ 60 h 68"/>
                  <a:gd name="T38" fmla="*/ 26 w 33"/>
                  <a:gd name="T39" fmla="*/ 60 h 68"/>
                  <a:gd name="T40" fmla="*/ 26 w 33"/>
                  <a:gd name="T41" fmla="*/ 60 h 68"/>
                  <a:gd name="T42" fmla="*/ 26 w 33"/>
                  <a:gd name="T43" fmla="*/ 60 h 68"/>
                  <a:gd name="T44" fmla="*/ 26 w 33"/>
                  <a:gd name="T45" fmla="*/ 60 h 68"/>
                  <a:gd name="T46" fmla="*/ 26 w 33"/>
                  <a:gd name="T47" fmla="*/ 60 h 68"/>
                  <a:gd name="T48" fmla="*/ 33 w 33"/>
                  <a:gd name="T49" fmla="*/ 50 h 68"/>
                  <a:gd name="T50" fmla="*/ 26 w 33"/>
                  <a:gd name="T51" fmla="*/ 60 h 68"/>
                  <a:gd name="T52" fmla="*/ 33 w 33"/>
                  <a:gd name="T53" fmla="*/ 50 h 68"/>
                  <a:gd name="T54" fmla="*/ 33 w 33"/>
                  <a:gd name="T55" fmla="*/ 50 h 68"/>
                  <a:gd name="T56" fmla="*/ 33 w 33"/>
                  <a:gd name="T57" fmla="*/ 50 h 68"/>
                  <a:gd name="T58" fmla="*/ 33 w 33"/>
                  <a:gd name="T59" fmla="*/ 50 h 68"/>
                  <a:gd name="T60" fmla="*/ 33 w 33"/>
                  <a:gd name="T61" fmla="*/ 50 h 68"/>
                  <a:gd name="T62" fmla="*/ 33 w 33"/>
                  <a:gd name="T63" fmla="*/ 50 h 68"/>
                  <a:gd name="T64" fmla="*/ 33 w 33"/>
                  <a:gd name="T65" fmla="*/ 50 h 68"/>
                  <a:gd name="T66" fmla="*/ 32 w 33"/>
                  <a:gd name="T67" fmla="*/ 21 h 68"/>
                  <a:gd name="T68" fmla="*/ 33 w 33"/>
                  <a:gd name="T69" fmla="*/ 21 h 68"/>
                  <a:gd name="T70" fmla="*/ 32 w 33"/>
                  <a:gd name="T71" fmla="*/ 21 h 68"/>
                  <a:gd name="T72" fmla="*/ 12 w 33"/>
                  <a:gd name="T73" fmla="*/ 3 h 68"/>
                  <a:gd name="T74" fmla="*/ 32 w 33"/>
                  <a:gd name="T75" fmla="*/ 21 h 68"/>
                  <a:gd name="T76" fmla="*/ 25 w 33"/>
                  <a:gd name="T77" fmla="*/ 11 h 68"/>
                  <a:gd name="T78" fmla="*/ 25 w 33"/>
                  <a:gd name="T79" fmla="*/ 11 h 68"/>
                  <a:gd name="T80" fmla="*/ 12 w 33"/>
                  <a:gd name="T81" fmla="*/ 3 h 68"/>
                  <a:gd name="T82" fmla="*/ 12 w 33"/>
                  <a:gd name="T83" fmla="*/ 2 h 68"/>
                  <a:gd name="T84" fmla="*/ 12 w 33"/>
                  <a:gd name="T85" fmla="*/ 2 h 68"/>
                  <a:gd name="T86" fmla="*/ 12 w 33"/>
                  <a:gd name="T87" fmla="*/ 2 h 68"/>
                  <a:gd name="T88" fmla="*/ 0 w 33"/>
                  <a:gd name="T89" fmla="*/ 0 h 68"/>
                  <a:gd name="T90" fmla="*/ 0 w 33"/>
                  <a:gd name="T91" fmla="*/ 0 h 68"/>
                  <a:gd name="T92" fmla="*/ 0 w 33"/>
                  <a:gd name="T93" fmla="*/ 0 h 68"/>
                  <a:gd name="T94" fmla="*/ 4 w 33"/>
                  <a:gd name="T95" fmla="*/ 1 h 68"/>
                  <a:gd name="T96" fmla="*/ 0 w 33"/>
                  <a:gd name="T9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68">
                    <a:moveTo>
                      <a:pt x="14" y="68"/>
                    </a:moveTo>
                    <a:cubicBezTo>
                      <a:pt x="14" y="68"/>
                      <a:pt x="14" y="68"/>
                      <a:pt x="14" y="68"/>
                    </a:cubicBezTo>
                    <a:cubicBezTo>
                      <a:pt x="14" y="68"/>
                      <a:pt x="14"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1"/>
                      <a:pt x="26" y="61"/>
                      <a:pt x="26" y="61"/>
                    </a:cubicBezTo>
                    <a:cubicBezTo>
                      <a:pt x="26" y="61"/>
                      <a:pt x="26" y="61"/>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3" y="50"/>
                    </a:moveTo>
                    <a:cubicBezTo>
                      <a:pt x="33" y="50"/>
                      <a:pt x="33" y="50"/>
                      <a:pt x="33" y="50"/>
                    </a:cubicBezTo>
                    <a:cubicBezTo>
                      <a:pt x="33" y="50"/>
                      <a:pt x="33" y="50"/>
                      <a:pt x="33" y="50"/>
                    </a:cubicBezTo>
                    <a:moveTo>
                      <a:pt x="32" y="21"/>
                    </a:moveTo>
                    <a:cubicBezTo>
                      <a:pt x="33" y="21"/>
                      <a:pt x="33" y="21"/>
                      <a:pt x="33" y="21"/>
                    </a:cubicBezTo>
                    <a:cubicBezTo>
                      <a:pt x="33" y="21"/>
                      <a:pt x="33" y="21"/>
                      <a:pt x="32" y="21"/>
                    </a:cubicBezTo>
                    <a:moveTo>
                      <a:pt x="12" y="3"/>
                    </a:moveTo>
                    <a:cubicBezTo>
                      <a:pt x="21" y="6"/>
                      <a:pt x="29" y="12"/>
                      <a:pt x="32" y="21"/>
                    </a:cubicBezTo>
                    <a:cubicBezTo>
                      <a:pt x="31" y="17"/>
                      <a:pt x="28" y="14"/>
                      <a:pt x="25" y="11"/>
                    </a:cubicBezTo>
                    <a:cubicBezTo>
                      <a:pt x="25" y="11"/>
                      <a:pt x="25" y="11"/>
                      <a:pt x="25" y="11"/>
                    </a:cubicBezTo>
                    <a:cubicBezTo>
                      <a:pt x="22" y="7"/>
                      <a:pt x="17" y="4"/>
                      <a:pt x="12" y="3"/>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1"/>
                    </a:cubicBezTo>
                    <a:cubicBezTo>
                      <a:pt x="3" y="0"/>
                      <a:pt x="2" y="0"/>
                      <a:pt x="0" y="0"/>
                    </a:cubicBezTo>
                  </a:path>
                </a:pathLst>
              </a:custGeom>
              <a:solidFill>
                <a:srgbClr val="C80606"/>
              </a:solidFill>
              <a:ln w="12700">
                <a:solidFill>
                  <a:srgbClr val="B10101"/>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1" name="Freeform 78"/>
              <p:cNvSpPr>
                <a:spLocks/>
              </p:cNvSpPr>
              <p:nvPr/>
            </p:nvSpPr>
            <p:spPr bwMode="auto">
              <a:xfrm>
                <a:off x="8423275" y="1092201"/>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64 w 86"/>
                  <a:gd name="T13" fmla="*/ 68 h 71"/>
                  <a:gd name="T14" fmla="*/ 64 w 86"/>
                  <a:gd name="T15" fmla="*/ 68 h 71"/>
                  <a:gd name="T16" fmla="*/ 64 w 86"/>
                  <a:gd name="T17" fmla="*/ 68 h 71"/>
                  <a:gd name="T18" fmla="*/ 75 w 86"/>
                  <a:gd name="T19" fmla="*/ 61 h 71"/>
                  <a:gd name="T20" fmla="*/ 75 w 86"/>
                  <a:gd name="T21" fmla="*/ 61 h 71"/>
                  <a:gd name="T22" fmla="*/ 75 w 86"/>
                  <a:gd name="T23" fmla="*/ 61 h 71"/>
                  <a:gd name="T24" fmla="*/ 75 w 86"/>
                  <a:gd name="T25" fmla="*/ 61 h 71"/>
                  <a:gd name="T26" fmla="*/ 75 w 86"/>
                  <a:gd name="T27" fmla="*/ 61 h 71"/>
                  <a:gd name="T28" fmla="*/ 75 w 86"/>
                  <a:gd name="T29" fmla="*/ 61 h 71"/>
                  <a:gd name="T30" fmla="*/ 75 w 86"/>
                  <a:gd name="T31" fmla="*/ 61 h 71"/>
                  <a:gd name="T32" fmla="*/ 75 w 86"/>
                  <a:gd name="T33" fmla="*/ 61 h 71"/>
                  <a:gd name="T34" fmla="*/ 75 w 86"/>
                  <a:gd name="T35" fmla="*/ 61 h 71"/>
                  <a:gd name="T36" fmla="*/ 76 w 86"/>
                  <a:gd name="T37" fmla="*/ 61 h 71"/>
                  <a:gd name="T38" fmla="*/ 76 w 86"/>
                  <a:gd name="T39" fmla="*/ 60 h 71"/>
                  <a:gd name="T40" fmla="*/ 76 w 86"/>
                  <a:gd name="T41" fmla="*/ 60 h 71"/>
                  <a:gd name="T42" fmla="*/ 76 w 86"/>
                  <a:gd name="T43" fmla="*/ 60 h 71"/>
                  <a:gd name="T44" fmla="*/ 76 w 86"/>
                  <a:gd name="T45" fmla="*/ 60 h 71"/>
                  <a:gd name="T46" fmla="*/ 76 w 86"/>
                  <a:gd name="T47" fmla="*/ 60 h 71"/>
                  <a:gd name="T48" fmla="*/ 76 w 86"/>
                  <a:gd name="T49" fmla="*/ 60 h 71"/>
                  <a:gd name="T50" fmla="*/ 83 w 86"/>
                  <a:gd name="T51" fmla="*/ 50 h 71"/>
                  <a:gd name="T52" fmla="*/ 83 w 86"/>
                  <a:gd name="T53" fmla="*/ 50 h 71"/>
                  <a:gd name="T54" fmla="*/ 83 w 86"/>
                  <a:gd name="T55" fmla="*/ 50 h 71"/>
                  <a:gd name="T56" fmla="*/ 83 w 86"/>
                  <a:gd name="T57" fmla="*/ 50 h 71"/>
                  <a:gd name="T58" fmla="*/ 83 w 86"/>
                  <a:gd name="T59" fmla="*/ 50 h 71"/>
                  <a:gd name="T60" fmla="*/ 86 w 86"/>
                  <a:gd name="T61" fmla="*/ 36 h 71"/>
                  <a:gd name="T62" fmla="*/ 83 w 86"/>
                  <a:gd name="T63" fmla="*/ 21 h 71"/>
                  <a:gd name="T64" fmla="*/ 82 w 86"/>
                  <a:gd name="T65" fmla="*/ 21 h 71"/>
                  <a:gd name="T66" fmla="*/ 82 w 86"/>
                  <a:gd name="T67" fmla="*/ 21 h 71"/>
                  <a:gd name="T68" fmla="*/ 62 w 86"/>
                  <a:gd name="T69" fmla="*/ 3 h 71"/>
                  <a:gd name="T70" fmla="*/ 62 w 86"/>
                  <a:gd name="T71" fmla="*/ 2 h 71"/>
                  <a:gd name="T72" fmla="*/ 62 w 86"/>
                  <a:gd name="T73" fmla="*/ 2 h 71"/>
                  <a:gd name="T74" fmla="*/ 54 w 86"/>
                  <a:gd name="T75" fmla="*/ 1 h 71"/>
                  <a:gd name="T76" fmla="*/ 50 w 86"/>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8"/>
                      <a:pt x="41" y="71"/>
                      <a:pt x="50" y="71"/>
                    </a:cubicBezTo>
                    <a:cubicBezTo>
                      <a:pt x="55" y="71"/>
                      <a:pt x="59" y="70"/>
                      <a:pt x="64" y="68"/>
                    </a:cubicBezTo>
                    <a:cubicBezTo>
                      <a:pt x="64" y="68"/>
                      <a:pt x="64"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1"/>
                    </a:cubicBezTo>
                    <a:cubicBezTo>
                      <a:pt x="76" y="61"/>
                      <a:pt x="76"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3" y="50"/>
                      <a:pt x="83" y="50"/>
                      <a:pt x="83" y="50"/>
                    </a:cubicBezTo>
                    <a:cubicBezTo>
                      <a:pt x="83" y="50"/>
                      <a:pt x="83" y="50"/>
                      <a:pt x="83" y="50"/>
                    </a:cubicBezTo>
                    <a:cubicBezTo>
                      <a:pt x="85" y="45"/>
                      <a:pt x="86" y="41"/>
                      <a:pt x="86" y="36"/>
                    </a:cubicBezTo>
                    <a:cubicBezTo>
                      <a:pt x="86" y="31"/>
                      <a:pt x="85" y="26"/>
                      <a:pt x="83" y="21"/>
                    </a:cubicBezTo>
                    <a:cubicBezTo>
                      <a:pt x="83" y="21"/>
                      <a:pt x="83" y="21"/>
                      <a:pt x="82" y="21"/>
                    </a:cubicBezTo>
                    <a:cubicBezTo>
                      <a:pt x="82" y="21"/>
                      <a:pt x="82" y="21"/>
                      <a:pt x="82" y="21"/>
                    </a:cubicBezTo>
                    <a:cubicBezTo>
                      <a:pt x="79" y="12"/>
                      <a:pt x="71" y="6"/>
                      <a:pt x="62" y="3"/>
                    </a:cubicBezTo>
                    <a:cubicBezTo>
                      <a:pt x="62" y="2"/>
                      <a:pt x="62" y="2"/>
                      <a:pt x="62" y="2"/>
                    </a:cubicBezTo>
                    <a:cubicBezTo>
                      <a:pt x="62" y="2"/>
                      <a:pt x="62" y="2"/>
                      <a:pt x="62" y="2"/>
                    </a:cubicBezTo>
                    <a:cubicBezTo>
                      <a:pt x="59" y="1"/>
                      <a:pt x="57" y="1"/>
                      <a:pt x="54" y="1"/>
                    </a:cubicBezTo>
                    <a:cubicBezTo>
                      <a:pt x="53" y="0"/>
                      <a:pt x="52" y="0"/>
                      <a:pt x="50" y="0"/>
                    </a:cubicBezTo>
                  </a:path>
                </a:pathLst>
              </a:custGeom>
              <a:solidFill>
                <a:srgbClr val="B10101"/>
              </a:solidFill>
              <a:ln w="12700">
                <a:solidFill>
                  <a:srgbClr val="B10101"/>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50" name="Group 149"/>
            <p:cNvGrpSpPr>
              <a:grpSpLocks noChangeAspect="1"/>
            </p:cNvGrpSpPr>
            <p:nvPr/>
          </p:nvGrpSpPr>
          <p:grpSpPr>
            <a:xfrm rot="8152397">
              <a:off x="3088926" y="1795053"/>
              <a:ext cx="618182" cy="263002"/>
              <a:chOff x="7413625" y="908051"/>
              <a:chExt cx="1160463" cy="493712"/>
            </a:xfrm>
          </p:grpSpPr>
          <p:sp>
            <p:nvSpPr>
              <p:cNvPr id="51" name="Freeform 72"/>
              <p:cNvSpPr>
                <a:spLocks noEditPoints="1"/>
              </p:cNvSpPr>
              <p:nvPr/>
            </p:nvSpPr>
            <p:spPr bwMode="auto">
              <a:xfrm>
                <a:off x="7413625" y="1092201"/>
                <a:ext cx="1160463" cy="123825"/>
              </a:xfrm>
              <a:custGeom>
                <a:avLst/>
                <a:gdLst>
                  <a:gd name="T0" fmla="*/ 654 w 664"/>
                  <a:gd name="T1" fmla="*/ 61 h 71"/>
                  <a:gd name="T2" fmla="*/ 653 w 664"/>
                  <a:gd name="T3" fmla="*/ 61 h 71"/>
                  <a:gd name="T4" fmla="*/ 653 w 664"/>
                  <a:gd name="T5" fmla="*/ 61 h 71"/>
                  <a:gd name="T6" fmla="*/ 654 w 664"/>
                  <a:gd name="T7" fmla="*/ 61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1 w 664"/>
                  <a:gd name="T33" fmla="*/ 50 h 71"/>
                  <a:gd name="T34" fmla="*/ 661 w 664"/>
                  <a:gd name="T35" fmla="*/ 50 h 71"/>
                  <a:gd name="T36" fmla="*/ 661 w 664"/>
                  <a:gd name="T37" fmla="*/ 50 h 71"/>
                  <a:gd name="T38" fmla="*/ 661 w 664"/>
                  <a:gd name="T39" fmla="*/ 21 h 71"/>
                  <a:gd name="T40" fmla="*/ 664 w 664"/>
                  <a:gd name="T41" fmla="*/ 36 h 71"/>
                  <a:gd name="T42" fmla="*/ 661 w 664"/>
                  <a:gd name="T43" fmla="*/ 50 h 71"/>
                  <a:gd name="T44" fmla="*/ 664 w 664"/>
                  <a:gd name="T45" fmla="*/ 36 h 71"/>
                  <a:gd name="T46" fmla="*/ 661 w 664"/>
                  <a:gd name="T47" fmla="*/ 21 h 71"/>
                  <a:gd name="T48" fmla="*/ 660 w 664"/>
                  <a:gd name="T49" fmla="*/ 21 h 71"/>
                  <a:gd name="T50" fmla="*/ 660 w 664"/>
                  <a:gd name="T51" fmla="*/ 21 h 71"/>
                  <a:gd name="T52" fmla="*/ 660 w 664"/>
                  <a:gd name="T53" fmla="*/ 21 h 71"/>
                  <a:gd name="T54" fmla="*/ 543 w 664"/>
                  <a:gd name="T55" fmla="*/ 0 h 71"/>
                  <a:gd name="T56" fmla="*/ 35 w 664"/>
                  <a:gd name="T57" fmla="*/ 0 h 71"/>
                  <a:gd name="T58" fmla="*/ 0 w 664"/>
                  <a:gd name="T59" fmla="*/ 36 h 71"/>
                  <a:gd name="T60" fmla="*/ 35 w 664"/>
                  <a:gd name="T61" fmla="*/ 71 h 71"/>
                  <a:gd name="T62" fmla="*/ 543 w 664"/>
                  <a:gd name="T63" fmla="*/ 71 h 71"/>
                  <a:gd name="T64" fmla="*/ 578 w 664"/>
                  <a:gd name="T65" fmla="*/ 36 h 71"/>
                  <a:gd name="T66" fmla="*/ 543 w 664"/>
                  <a:gd name="T6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4" h="71">
                    <a:moveTo>
                      <a:pt x="654" y="61"/>
                    </a:moveTo>
                    <a:cubicBezTo>
                      <a:pt x="653" y="61"/>
                      <a:pt x="653" y="61"/>
                      <a:pt x="653" y="61"/>
                    </a:cubicBezTo>
                    <a:cubicBezTo>
                      <a:pt x="653" y="61"/>
                      <a:pt x="653" y="61"/>
                      <a:pt x="653" y="61"/>
                    </a:cubicBezTo>
                    <a:cubicBezTo>
                      <a:pt x="653" y="61"/>
                      <a:pt x="653" y="61"/>
                      <a:pt x="654" y="61"/>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1" y="50"/>
                    </a:moveTo>
                    <a:cubicBezTo>
                      <a:pt x="661" y="50"/>
                      <a:pt x="661" y="50"/>
                      <a:pt x="661" y="50"/>
                    </a:cubicBezTo>
                    <a:cubicBezTo>
                      <a:pt x="661" y="50"/>
                      <a:pt x="661" y="50"/>
                      <a:pt x="661" y="50"/>
                    </a:cubicBezTo>
                    <a:moveTo>
                      <a:pt x="661" y="21"/>
                    </a:moveTo>
                    <a:cubicBezTo>
                      <a:pt x="663" y="26"/>
                      <a:pt x="664" y="31"/>
                      <a:pt x="664" y="36"/>
                    </a:cubicBezTo>
                    <a:cubicBezTo>
                      <a:pt x="664" y="41"/>
                      <a:pt x="663" y="45"/>
                      <a:pt x="661" y="50"/>
                    </a:cubicBezTo>
                    <a:cubicBezTo>
                      <a:pt x="663" y="45"/>
                      <a:pt x="664" y="41"/>
                      <a:pt x="664" y="36"/>
                    </a:cubicBezTo>
                    <a:cubicBezTo>
                      <a:pt x="664" y="31"/>
                      <a:pt x="663" y="26"/>
                      <a:pt x="661" y="21"/>
                    </a:cubicBezTo>
                    <a:moveTo>
                      <a:pt x="660" y="21"/>
                    </a:moveTo>
                    <a:cubicBezTo>
                      <a:pt x="660" y="21"/>
                      <a:pt x="660" y="21"/>
                      <a:pt x="660" y="21"/>
                    </a:cubicBezTo>
                    <a:cubicBezTo>
                      <a:pt x="660" y="21"/>
                      <a:pt x="660" y="21"/>
                      <a:pt x="660"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6"/>
              </a:solidFill>
              <a:ln w="12700">
                <a:solidFill>
                  <a:schemeClr val="accent6"/>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2" name="Freeform 73"/>
              <p:cNvSpPr>
                <a:spLocks/>
              </p:cNvSpPr>
              <p:nvPr/>
            </p:nvSpPr>
            <p:spPr bwMode="auto">
              <a:xfrm>
                <a:off x="8259763" y="908051"/>
                <a:ext cx="295275" cy="203200"/>
              </a:xfrm>
              <a:custGeom>
                <a:avLst/>
                <a:gdLst>
                  <a:gd name="T0" fmla="*/ 38 w 169"/>
                  <a:gd name="T1" fmla="*/ 0 h 116"/>
                  <a:gd name="T2" fmla="*/ 13 w 169"/>
                  <a:gd name="T3" fmla="*/ 10 h 116"/>
                  <a:gd name="T4" fmla="*/ 13 w 169"/>
                  <a:gd name="T5" fmla="*/ 60 h 116"/>
                  <a:gd name="T6" fmla="*/ 59 w 169"/>
                  <a:gd name="T7" fmla="*/ 105 h 116"/>
                  <a:gd name="T8" fmla="*/ 144 w 169"/>
                  <a:gd name="T9" fmla="*/ 105 h 116"/>
                  <a:gd name="T10" fmla="*/ 144 w 169"/>
                  <a:gd name="T11" fmla="*/ 105 h 116"/>
                  <a:gd name="T12" fmla="*/ 148 w 169"/>
                  <a:gd name="T13" fmla="*/ 106 h 116"/>
                  <a:gd name="T14" fmla="*/ 156 w 169"/>
                  <a:gd name="T15" fmla="*/ 107 h 116"/>
                  <a:gd name="T16" fmla="*/ 156 w 169"/>
                  <a:gd name="T17" fmla="*/ 107 h 116"/>
                  <a:gd name="T18" fmla="*/ 156 w 169"/>
                  <a:gd name="T19" fmla="*/ 108 h 116"/>
                  <a:gd name="T20" fmla="*/ 169 w 169"/>
                  <a:gd name="T21" fmla="*/ 116 h 116"/>
                  <a:gd name="T22" fmla="*/ 63 w 169"/>
                  <a:gd name="T23" fmla="*/ 10 h 116"/>
                  <a:gd name="T24" fmla="*/ 38 w 169"/>
                  <a:gd name="T2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16">
                    <a:moveTo>
                      <a:pt x="38" y="0"/>
                    </a:moveTo>
                    <a:cubicBezTo>
                      <a:pt x="29" y="0"/>
                      <a:pt x="20" y="3"/>
                      <a:pt x="13" y="10"/>
                    </a:cubicBezTo>
                    <a:cubicBezTo>
                      <a:pt x="0" y="24"/>
                      <a:pt x="0" y="46"/>
                      <a:pt x="13" y="60"/>
                    </a:cubicBezTo>
                    <a:cubicBezTo>
                      <a:pt x="59" y="105"/>
                      <a:pt x="59" y="105"/>
                      <a:pt x="59" y="105"/>
                    </a:cubicBezTo>
                    <a:cubicBezTo>
                      <a:pt x="144" y="105"/>
                      <a:pt x="144" y="105"/>
                      <a:pt x="144" y="105"/>
                    </a:cubicBezTo>
                    <a:cubicBezTo>
                      <a:pt x="144" y="105"/>
                      <a:pt x="144" y="105"/>
                      <a:pt x="144" y="105"/>
                    </a:cubicBezTo>
                    <a:cubicBezTo>
                      <a:pt x="146" y="105"/>
                      <a:pt x="147" y="105"/>
                      <a:pt x="148" y="106"/>
                    </a:cubicBezTo>
                    <a:cubicBezTo>
                      <a:pt x="151" y="106"/>
                      <a:pt x="154" y="106"/>
                      <a:pt x="156" y="107"/>
                    </a:cubicBezTo>
                    <a:cubicBezTo>
                      <a:pt x="156" y="107"/>
                      <a:pt x="156" y="107"/>
                      <a:pt x="156" y="107"/>
                    </a:cubicBezTo>
                    <a:cubicBezTo>
                      <a:pt x="156" y="107"/>
                      <a:pt x="156" y="107"/>
                      <a:pt x="156" y="108"/>
                    </a:cubicBezTo>
                    <a:cubicBezTo>
                      <a:pt x="161" y="109"/>
                      <a:pt x="166" y="112"/>
                      <a:pt x="169" y="116"/>
                    </a:cubicBezTo>
                    <a:cubicBezTo>
                      <a:pt x="63" y="10"/>
                      <a:pt x="63" y="10"/>
                      <a:pt x="63" y="10"/>
                    </a:cubicBezTo>
                    <a:cubicBezTo>
                      <a:pt x="57" y="3"/>
                      <a:pt x="48" y="0"/>
                      <a:pt x="38" y="0"/>
                    </a:cubicBezTo>
                  </a:path>
                </a:pathLst>
              </a:custGeom>
              <a:solidFill>
                <a:schemeClr val="accent6"/>
              </a:solidFill>
              <a:ln w="12700">
                <a:solidFill>
                  <a:schemeClr val="accent6"/>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3" name="Freeform 74"/>
              <p:cNvSpPr>
                <a:spLocks noEditPoints="1"/>
              </p:cNvSpPr>
              <p:nvPr/>
            </p:nvSpPr>
            <p:spPr bwMode="auto">
              <a:xfrm>
                <a:off x="8362950" y="1092201"/>
                <a:ext cx="169863" cy="61912"/>
              </a:xfrm>
              <a:custGeom>
                <a:avLst/>
                <a:gdLst>
                  <a:gd name="T0" fmla="*/ 97 w 97"/>
                  <a:gd name="T1" fmla="*/ 2 h 36"/>
                  <a:gd name="T2" fmla="*/ 97 w 97"/>
                  <a:gd name="T3" fmla="*/ 3 h 36"/>
                  <a:gd name="T4" fmla="*/ 97 w 97"/>
                  <a:gd name="T5" fmla="*/ 2 h 36"/>
                  <a:gd name="T6" fmla="*/ 89 w 97"/>
                  <a:gd name="T7" fmla="*/ 1 h 36"/>
                  <a:gd name="T8" fmla="*/ 97 w 97"/>
                  <a:gd name="T9" fmla="*/ 2 h 36"/>
                  <a:gd name="T10" fmla="*/ 89 w 97"/>
                  <a:gd name="T11" fmla="*/ 1 h 36"/>
                  <a:gd name="T12" fmla="*/ 85 w 97"/>
                  <a:gd name="T13" fmla="*/ 0 h 36"/>
                  <a:gd name="T14" fmla="*/ 0 w 97"/>
                  <a:gd name="T15" fmla="*/ 0 h 36"/>
                  <a:gd name="T16" fmla="*/ 35 w 97"/>
                  <a:gd name="T17" fmla="*/ 36 h 36"/>
                  <a:gd name="T18" fmla="*/ 60 w 97"/>
                  <a:gd name="T19" fmla="*/ 11 h 36"/>
                  <a:gd name="T20" fmla="*/ 85 w 97"/>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36">
                    <a:moveTo>
                      <a:pt x="97" y="2"/>
                    </a:moveTo>
                    <a:cubicBezTo>
                      <a:pt x="97" y="2"/>
                      <a:pt x="97" y="2"/>
                      <a:pt x="97" y="3"/>
                    </a:cubicBezTo>
                    <a:cubicBezTo>
                      <a:pt x="97" y="2"/>
                      <a:pt x="97" y="2"/>
                      <a:pt x="97" y="2"/>
                    </a:cubicBezTo>
                    <a:moveTo>
                      <a:pt x="89" y="1"/>
                    </a:moveTo>
                    <a:cubicBezTo>
                      <a:pt x="92" y="1"/>
                      <a:pt x="94" y="1"/>
                      <a:pt x="97" y="2"/>
                    </a:cubicBezTo>
                    <a:cubicBezTo>
                      <a:pt x="95" y="1"/>
                      <a:pt x="92" y="1"/>
                      <a:pt x="89" y="1"/>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C80606"/>
              </a:solidFill>
              <a:ln w="12700">
                <a:solidFill>
                  <a:srgbClr val="C80606"/>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4" name="Freeform 75"/>
              <p:cNvSpPr>
                <a:spLocks/>
              </p:cNvSpPr>
              <p:nvPr/>
            </p:nvSpPr>
            <p:spPr bwMode="auto">
              <a:xfrm>
                <a:off x="8259763" y="1198563"/>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8 w 169"/>
                  <a:gd name="T21" fmla="*/ 7 h 116"/>
                  <a:gd name="T22" fmla="*/ 144 w 169"/>
                  <a:gd name="T23" fmla="*/ 10 h 116"/>
                  <a:gd name="T24" fmla="*/ 59 w 169"/>
                  <a:gd name="T25" fmla="*/ 10 h 116"/>
                  <a:gd name="T26" fmla="*/ 13 w 169"/>
                  <a:gd name="T27" fmla="*/ 56 h 116"/>
                  <a:gd name="T28" fmla="*/ 13 w 169"/>
                  <a:gd name="T29" fmla="*/ 106 h 116"/>
                  <a:gd name="T30" fmla="*/ 38 w 169"/>
                  <a:gd name="T31" fmla="*/ 116 h 116"/>
                  <a:gd name="T32" fmla="*/ 63 w 169"/>
                  <a:gd name="T33" fmla="*/ 106 h 116"/>
                  <a:gd name="T34" fmla="*/ 169 w 169"/>
                  <a:gd name="T3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8" y="7"/>
                      <a:pt x="158" y="7"/>
                      <a:pt x="158" y="7"/>
                    </a:cubicBezTo>
                    <a:cubicBezTo>
                      <a:pt x="154" y="9"/>
                      <a:pt x="149" y="10"/>
                      <a:pt x="144" y="10"/>
                    </a:cubicBezTo>
                    <a:cubicBezTo>
                      <a:pt x="59" y="10"/>
                      <a:pt x="59" y="10"/>
                      <a:pt x="59" y="10"/>
                    </a:cubicBezTo>
                    <a:cubicBezTo>
                      <a:pt x="13" y="56"/>
                      <a:pt x="13" y="56"/>
                      <a:pt x="13" y="56"/>
                    </a:cubicBezTo>
                    <a:cubicBezTo>
                      <a:pt x="0" y="69"/>
                      <a:pt x="0" y="92"/>
                      <a:pt x="13" y="106"/>
                    </a:cubicBezTo>
                    <a:cubicBezTo>
                      <a:pt x="20" y="113"/>
                      <a:pt x="29" y="116"/>
                      <a:pt x="38" y="116"/>
                    </a:cubicBezTo>
                    <a:cubicBezTo>
                      <a:pt x="48" y="116"/>
                      <a:pt x="57" y="113"/>
                      <a:pt x="63" y="106"/>
                    </a:cubicBezTo>
                    <a:cubicBezTo>
                      <a:pt x="169" y="0"/>
                      <a:pt x="169" y="0"/>
                      <a:pt x="169" y="0"/>
                    </a:cubicBezTo>
                  </a:path>
                </a:pathLst>
              </a:custGeom>
              <a:solidFill>
                <a:schemeClr val="accent6"/>
              </a:solidFill>
              <a:ln w="12700">
                <a:solidFill>
                  <a:schemeClr val="accent6"/>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5" name="Freeform 76"/>
              <p:cNvSpPr>
                <a:spLocks noEditPoints="1"/>
              </p:cNvSpPr>
              <p:nvPr/>
            </p:nvSpPr>
            <p:spPr bwMode="auto">
              <a:xfrm>
                <a:off x="8362950" y="1154113"/>
                <a:ext cx="192088" cy="61912"/>
              </a:xfrm>
              <a:custGeom>
                <a:avLst/>
                <a:gdLst>
                  <a:gd name="T0" fmla="*/ 99 w 110"/>
                  <a:gd name="T1" fmla="*/ 32 h 35"/>
                  <a:gd name="T2" fmla="*/ 99 w 110"/>
                  <a:gd name="T3" fmla="*/ 32 h 35"/>
                  <a:gd name="T4" fmla="*/ 99 w 110"/>
                  <a:gd name="T5" fmla="*/ 32 h 35"/>
                  <a:gd name="T6" fmla="*/ 110 w 110"/>
                  <a:gd name="T7" fmla="*/ 25 h 35"/>
                  <a:gd name="T8" fmla="*/ 110 w 110"/>
                  <a:gd name="T9" fmla="*/ 25 h 35"/>
                  <a:gd name="T10" fmla="*/ 110 w 110"/>
                  <a:gd name="T11" fmla="*/ 25 h 35"/>
                  <a:gd name="T12" fmla="*/ 110 w 110"/>
                  <a:gd name="T13" fmla="*/ 25 h 35"/>
                  <a:gd name="T14" fmla="*/ 110 w 110"/>
                  <a:gd name="T15" fmla="*/ 25 h 35"/>
                  <a:gd name="T16" fmla="*/ 110 w 110"/>
                  <a:gd name="T17" fmla="*/ 25 h 35"/>
                  <a:gd name="T18" fmla="*/ 110 w 110"/>
                  <a:gd name="T19" fmla="*/ 25 h 35"/>
                  <a:gd name="T20" fmla="*/ 110 w 110"/>
                  <a:gd name="T21" fmla="*/ 25 h 35"/>
                  <a:gd name="T22" fmla="*/ 110 w 110"/>
                  <a:gd name="T23" fmla="*/ 25 h 35"/>
                  <a:gd name="T24" fmla="*/ 110 w 110"/>
                  <a:gd name="T25" fmla="*/ 25 h 35"/>
                  <a:gd name="T26" fmla="*/ 110 w 110"/>
                  <a:gd name="T27" fmla="*/ 25 h 35"/>
                  <a:gd name="T28" fmla="*/ 110 w 110"/>
                  <a:gd name="T29" fmla="*/ 25 h 35"/>
                  <a:gd name="T30" fmla="*/ 110 w 110"/>
                  <a:gd name="T31" fmla="*/ 25 h 35"/>
                  <a:gd name="T32" fmla="*/ 35 w 110"/>
                  <a:gd name="T33" fmla="*/ 0 h 35"/>
                  <a:gd name="T34" fmla="*/ 0 w 110"/>
                  <a:gd name="T35" fmla="*/ 35 h 35"/>
                  <a:gd name="T36" fmla="*/ 85 w 110"/>
                  <a:gd name="T37" fmla="*/ 35 h 35"/>
                  <a:gd name="T38" fmla="*/ 99 w 110"/>
                  <a:gd name="T39" fmla="*/ 32 h 35"/>
                  <a:gd name="T40" fmla="*/ 85 w 110"/>
                  <a:gd name="T41" fmla="*/ 35 h 35"/>
                  <a:gd name="T42" fmla="*/ 60 w 110"/>
                  <a:gd name="T43" fmla="*/ 25 h 35"/>
                  <a:gd name="T44" fmla="*/ 35 w 110"/>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35">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90" y="35"/>
                      <a:pt x="95" y="34"/>
                      <a:pt x="99" y="32"/>
                    </a:cubicBezTo>
                    <a:cubicBezTo>
                      <a:pt x="94" y="34"/>
                      <a:pt x="90" y="35"/>
                      <a:pt x="85" y="35"/>
                    </a:cubicBezTo>
                    <a:cubicBezTo>
                      <a:pt x="76" y="35"/>
                      <a:pt x="67" y="32"/>
                      <a:pt x="60" y="25"/>
                    </a:cubicBezTo>
                    <a:cubicBezTo>
                      <a:pt x="35" y="0"/>
                      <a:pt x="35" y="0"/>
                      <a:pt x="35" y="0"/>
                    </a:cubicBezTo>
                  </a:path>
                </a:pathLst>
              </a:custGeom>
              <a:solidFill>
                <a:srgbClr val="C80606"/>
              </a:solidFill>
              <a:ln w="12700">
                <a:solidFill>
                  <a:srgbClr val="C80606"/>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6" name="Freeform 77"/>
              <p:cNvSpPr>
                <a:spLocks noEditPoints="1"/>
              </p:cNvSpPr>
              <p:nvPr/>
            </p:nvSpPr>
            <p:spPr bwMode="auto">
              <a:xfrm>
                <a:off x="8510588" y="1092201"/>
                <a:ext cx="58738" cy="119062"/>
              </a:xfrm>
              <a:custGeom>
                <a:avLst/>
                <a:gdLst>
                  <a:gd name="T0" fmla="*/ 14 w 33"/>
                  <a:gd name="T1" fmla="*/ 68 h 68"/>
                  <a:gd name="T2" fmla="*/ 14 w 33"/>
                  <a:gd name="T3" fmla="*/ 68 h 68"/>
                  <a:gd name="T4" fmla="*/ 14 w 33"/>
                  <a:gd name="T5" fmla="*/ 68 h 68"/>
                  <a:gd name="T6" fmla="*/ 25 w 33"/>
                  <a:gd name="T7" fmla="*/ 61 h 68"/>
                  <a:gd name="T8" fmla="*/ 14 w 33"/>
                  <a:gd name="T9" fmla="*/ 68 h 68"/>
                  <a:gd name="T10" fmla="*/ 25 w 33"/>
                  <a:gd name="T11" fmla="*/ 61 h 68"/>
                  <a:gd name="T12" fmla="*/ 25 w 33"/>
                  <a:gd name="T13" fmla="*/ 61 h 68"/>
                  <a:gd name="T14" fmla="*/ 25 w 33"/>
                  <a:gd name="T15" fmla="*/ 61 h 68"/>
                  <a:gd name="T16" fmla="*/ 25 w 33"/>
                  <a:gd name="T17" fmla="*/ 61 h 68"/>
                  <a:gd name="T18" fmla="*/ 25 w 33"/>
                  <a:gd name="T19" fmla="*/ 61 h 68"/>
                  <a:gd name="T20" fmla="*/ 25 w 33"/>
                  <a:gd name="T21" fmla="*/ 61 h 68"/>
                  <a:gd name="T22" fmla="*/ 25 w 33"/>
                  <a:gd name="T23" fmla="*/ 61 h 68"/>
                  <a:gd name="T24" fmla="*/ 25 w 33"/>
                  <a:gd name="T25" fmla="*/ 61 h 68"/>
                  <a:gd name="T26" fmla="*/ 25 w 33"/>
                  <a:gd name="T27" fmla="*/ 61 h 68"/>
                  <a:gd name="T28" fmla="*/ 25 w 33"/>
                  <a:gd name="T29" fmla="*/ 61 h 68"/>
                  <a:gd name="T30" fmla="*/ 26 w 33"/>
                  <a:gd name="T31" fmla="*/ 60 h 68"/>
                  <a:gd name="T32" fmla="*/ 26 w 33"/>
                  <a:gd name="T33" fmla="*/ 61 h 68"/>
                  <a:gd name="T34" fmla="*/ 26 w 33"/>
                  <a:gd name="T35" fmla="*/ 60 h 68"/>
                  <a:gd name="T36" fmla="*/ 26 w 33"/>
                  <a:gd name="T37" fmla="*/ 60 h 68"/>
                  <a:gd name="T38" fmla="*/ 26 w 33"/>
                  <a:gd name="T39" fmla="*/ 60 h 68"/>
                  <a:gd name="T40" fmla="*/ 26 w 33"/>
                  <a:gd name="T41" fmla="*/ 60 h 68"/>
                  <a:gd name="T42" fmla="*/ 26 w 33"/>
                  <a:gd name="T43" fmla="*/ 60 h 68"/>
                  <a:gd name="T44" fmla="*/ 26 w 33"/>
                  <a:gd name="T45" fmla="*/ 60 h 68"/>
                  <a:gd name="T46" fmla="*/ 26 w 33"/>
                  <a:gd name="T47" fmla="*/ 60 h 68"/>
                  <a:gd name="T48" fmla="*/ 33 w 33"/>
                  <a:gd name="T49" fmla="*/ 50 h 68"/>
                  <a:gd name="T50" fmla="*/ 26 w 33"/>
                  <a:gd name="T51" fmla="*/ 60 h 68"/>
                  <a:gd name="T52" fmla="*/ 33 w 33"/>
                  <a:gd name="T53" fmla="*/ 50 h 68"/>
                  <a:gd name="T54" fmla="*/ 33 w 33"/>
                  <a:gd name="T55" fmla="*/ 50 h 68"/>
                  <a:gd name="T56" fmla="*/ 33 w 33"/>
                  <a:gd name="T57" fmla="*/ 50 h 68"/>
                  <a:gd name="T58" fmla="*/ 33 w 33"/>
                  <a:gd name="T59" fmla="*/ 50 h 68"/>
                  <a:gd name="T60" fmla="*/ 33 w 33"/>
                  <a:gd name="T61" fmla="*/ 50 h 68"/>
                  <a:gd name="T62" fmla="*/ 33 w 33"/>
                  <a:gd name="T63" fmla="*/ 50 h 68"/>
                  <a:gd name="T64" fmla="*/ 33 w 33"/>
                  <a:gd name="T65" fmla="*/ 50 h 68"/>
                  <a:gd name="T66" fmla="*/ 32 w 33"/>
                  <a:gd name="T67" fmla="*/ 21 h 68"/>
                  <a:gd name="T68" fmla="*/ 33 w 33"/>
                  <a:gd name="T69" fmla="*/ 21 h 68"/>
                  <a:gd name="T70" fmla="*/ 32 w 33"/>
                  <a:gd name="T71" fmla="*/ 21 h 68"/>
                  <a:gd name="T72" fmla="*/ 12 w 33"/>
                  <a:gd name="T73" fmla="*/ 3 h 68"/>
                  <a:gd name="T74" fmla="*/ 32 w 33"/>
                  <a:gd name="T75" fmla="*/ 21 h 68"/>
                  <a:gd name="T76" fmla="*/ 25 w 33"/>
                  <a:gd name="T77" fmla="*/ 11 h 68"/>
                  <a:gd name="T78" fmla="*/ 25 w 33"/>
                  <a:gd name="T79" fmla="*/ 11 h 68"/>
                  <a:gd name="T80" fmla="*/ 12 w 33"/>
                  <a:gd name="T81" fmla="*/ 3 h 68"/>
                  <a:gd name="T82" fmla="*/ 12 w 33"/>
                  <a:gd name="T83" fmla="*/ 2 h 68"/>
                  <a:gd name="T84" fmla="*/ 12 w 33"/>
                  <a:gd name="T85" fmla="*/ 2 h 68"/>
                  <a:gd name="T86" fmla="*/ 12 w 33"/>
                  <a:gd name="T87" fmla="*/ 2 h 68"/>
                  <a:gd name="T88" fmla="*/ 0 w 33"/>
                  <a:gd name="T89" fmla="*/ 0 h 68"/>
                  <a:gd name="T90" fmla="*/ 0 w 33"/>
                  <a:gd name="T91" fmla="*/ 0 h 68"/>
                  <a:gd name="T92" fmla="*/ 0 w 33"/>
                  <a:gd name="T93" fmla="*/ 0 h 68"/>
                  <a:gd name="T94" fmla="*/ 4 w 33"/>
                  <a:gd name="T95" fmla="*/ 1 h 68"/>
                  <a:gd name="T96" fmla="*/ 0 w 33"/>
                  <a:gd name="T9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68">
                    <a:moveTo>
                      <a:pt x="14" y="68"/>
                    </a:moveTo>
                    <a:cubicBezTo>
                      <a:pt x="14" y="68"/>
                      <a:pt x="14" y="68"/>
                      <a:pt x="14" y="68"/>
                    </a:cubicBezTo>
                    <a:cubicBezTo>
                      <a:pt x="14" y="68"/>
                      <a:pt x="14"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1"/>
                      <a:pt x="26" y="61"/>
                      <a:pt x="26" y="61"/>
                    </a:cubicBezTo>
                    <a:cubicBezTo>
                      <a:pt x="26" y="61"/>
                      <a:pt x="26" y="61"/>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3" y="50"/>
                    </a:moveTo>
                    <a:cubicBezTo>
                      <a:pt x="33" y="50"/>
                      <a:pt x="33" y="50"/>
                      <a:pt x="33" y="50"/>
                    </a:cubicBezTo>
                    <a:cubicBezTo>
                      <a:pt x="33" y="50"/>
                      <a:pt x="33" y="50"/>
                      <a:pt x="33" y="50"/>
                    </a:cubicBezTo>
                    <a:moveTo>
                      <a:pt x="32" y="21"/>
                    </a:moveTo>
                    <a:cubicBezTo>
                      <a:pt x="33" y="21"/>
                      <a:pt x="33" y="21"/>
                      <a:pt x="33" y="21"/>
                    </a:cubicBezTo>
                    <a:cubicBezTo>
                      <a:pt x="33" y="21"/>
                      <a:pt x="33" y="21"/>
                      <a:pt x="32" y="21"/>
                    </a:cubicBezTo>
                    <a:moveTo>
                      <a:pt x="12" y="3"/>
                    </a:moveTo>
                    <a:cubicBezTo>
                      <a:pt x="21" y="6"/>
                      <a:pt x="29" y="12"/>
                      <a:pt x="32" y="21"/>
                    </a:cubicBezTo>
                    <a:cubicBezTo>
                      <a:pt x="31" y="17"/>
                      <a:pt x="28" y="14"/>
                      <a:pt x="25" y="11"/>
                    </a:cubicBezTo>
                    <a:cubicBezTo>
                      <a:pt x="25" y="11"/>
                      <a:pt x="25" y="11"/>
                      <a:pt x="25" y="11"/>
                    </a:cubicBezTo>
                    <a:cubicBezTo>
                      <a:pt x="22" y="7"/>
                      <a:pt x="17" y="4"/>
                      <a:pt x="12" y="3"/>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1"/>
                    </a:cubicBezTo>
                    <a:cubicBezTo>
                      <a:pt x="3" y="0"/>
                      <a:pt x="2" y="0"/>
                      <a:pt x="0" y="0"/>
                    </a:cubicBezTo>
                  </a:path>
                </a:pathLst>
              </a:custGeom>
              <a:solidFill>
                <a:srgbClr val="C80606"/>
              </a:solidFill>
              <a:ln w="12700">
                <a:solidFill>
                  <a:srgbClr val="B10101"/>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7" name="Freeform 78"/>
              <p:cNvSpPr>
                <a:spLocks/>
              </p:cNvSpPr>
              <p:nvPr/>
            </p:nvSpPr>
            <p:spPr bwMode="auto">
              <a:xfrm>
                <a:off x="8423275" y="1092201"/>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64 w 86"/>
                  <a:gd name="T13" fmla="*/ 68 h 71"/>
                  <a:gd name="T14" fmla="*/ 64 w 86"/>
                  <a:gd name="T15" fmla="*/ 68 h 71"/>
                  <a:gd name="T16" fmla="*/ 64 w 86"/>
                  <a:gd name="T17" fmla="*/ 68 h 71"/>
                  <a:gd name="T18" fmla="*/ 75 w 86"/>
                  <a:gd name="T19" fmla="*/ 61 h 71"/>
                  <a:gd name="T20" fmla="*/ 75 w 86"/>
                  <a:gd name="T21" fmla="*/ 61 h 71"/>
                  <a:gd name="T22" fmla="*/ 75 w 86"/>
                  <a:gd name="T23" fmla="*/ 61 h 71"/>
                  <a:gd name="T24" fmla="*/ 75 w 86"/>
                  <a:gd name="T25" fmla="*/ 61 h 71"/>
                  <a:gd name="T26" fmla="*/ 75 w 86"/>
                  <a:gd name="T27" fmla="*/ 61 h 71"/>
                  <a:gd name="T28" fmla="*/ 75 w 86"/>
                  <a:gd name="T29" fmla="*/ 61 h 71"/>
                  <a:gd name="T30" fmla="*/ 75 w 86"/>
                  <a:gd name="T31" fmla="*/ 61 h 71"/>
                  <a:gd name="T32" fmla="*/ 75 w 86"/>
                  <a:gd name="T33" fmla="*/ 61 h 71"/>
                  <a:gd name="T34" fmla="*/ 75 w 86"/>
                  <a:gd name="T35" fmla="*/ 61 h 71"/>
                  <a:gd name="T36" fmla="*/ 76 w 86"/>
                  <a:gd name="T37" fmla="*/ 61 h 71"/>
                  <a:gd name="T38" fmla="*/ 76 w 86"/>
                  <a:gd name="T39" fmla="*/ 60 h 71"/>
                  <a:gd name="T40" fmla="*/ 76 w 86"/>
                  <a:gd name="T41" fmla="*/ 60 h 71"/>
                  <a:gd name="T42" fmla="*/ 76 w 86"/>
                  <a:gd name="T43" fmla="*/ 60 h 71"/>
                  <a:gd name="T44" fmla="*/ 76 w 86"/>
                  <a:gd name="T45" fmla="*/ 60 h 71"/>
                  <a:gd name="T46" fmla="*/ 76 w 86"/>
                  <a:gd name="T47" fmla="*/ 60 h 71"/>
                  <a:gd name="T48" fmla="*/ 76 w 86"/>
                  <a:gd name="T49" fmla="*/ 60 h 71"/>
                  <a:gd name="T50" fmla="*/ 83 w 86"/>
                  <a:gd name="T51" fmla="*/ 50 h 71"/>
                  <a:gd name="T52" fmla="*/ 83 w 86"/>
                  <a:gd name="T53" fmla="*/ 50 h 71"/>
                  <a:gd name="T54" fmla="*/ 83 w 86"/>
                  <a:gd name="T55" fmla="*/ 50 h 71"/>
                  <a:gd name="T56" fmla="*/ 83 w 86"/>
                  <a:gd name="T57" fmla="*/ 50 h 71"/>
                  <a:gd name="T58" fmla="*/ 83 w 86"/>
                  <a:gd name="T59" fmla="*/ 50 h 71"/>
                  <a:gd name="T60" fmla="*/ 86 w 86"/>
                  <a:gd name="T61" fmla="*/ 36 h 71"/>
                  <a:gd name="T62" fmla="*/ 83 w 86"/>
                  <a:gd name="T63" fmla="*/ 21 h 71"/>
                  <a:gd name="T64" fmla="*/ 82 w 86"/>
                  <a:gd name="T65" fmla="*/ 21 h 71"/>
                  <a:gd name="T66" fmla="*/ 82 w 86"/>
                  <a:gd name="T67" fmla="*/ 21 h 71"/>
                  <a:gd name="T68" fmla="*/ 62 w 86"/>
                  <a:gd name="T69" fmla="*/ 3 h 71"/>
                  <a:gd name="T70" fmla="*/ 62 w 86"/>
                  <a:gd name="T71" fmla="*/ 2 h 71"/>
                  <a:gd name="T72" fmla="*/ 62 w 86"/>
                  <a:gd name="T73" fmla="*/ 2 h 71"/>
                  <a:gd name="T74" fmla="*/ 54 w 86"/>
                  <a:gd name="T75" fmla="*/ 1 h 71"/>
                  <a:gd name="T76" fmla="*/ 50 w 86"/>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8"/>
                      <a:pt x="41" y="71"/>
                      <a:pt x="50" y="71"/>
                    </a:cubicBezTo>
                    <a:cubicBezTo>
                      <a:pt x="55" y="71"/>
                      <a:pt x="59" y="70"/>
                      <a:pt x="64" y="68"/>
                    </a:cubicBezTo>
                    <a:cubicBezTo>
                      <a:pt x="64" y="68"/>
                      <a:pt x="64"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1"/>
                    </a:cubicBezTo>
                    <a:cubicBezTo>
                      <a:pt x="76" y="61"/>
                      <a:pt x="76"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3" y="50"/>
                      <a:pt x="83" y="50"/>
                      <a:pt x="83" y="50"/>
                    </a:cubicBezTo>
                    <a:cubicBezTo>
                      <a:pt x="83" y="50"/>
                      <a:pt x="83" y="50"/>
                      <a:pt x="83" y="50"/>
                    </a:cubicBezTo>
                    <a:cubicBezTo>
                      <a:pt x="85" y="45"/>
                      <a:pt x="86" y="41"/>
                      <a:pt x="86" y="36"/>
                    </a:cubicBezTo>
                    <a:cubicBezTo>
                      <a:pt x="86" y="31"/>
                      <a:pt x="85" y="26"/>
                      <a:pt x="83" y="21"/>
                    </a:cubicBezTo>
                    <a:cubicBezTo>
                      <a:pt x="83" y="21"/>
                      <a:pt x="83" y="21"/>
                      <a:pt x="82" y="21"/>
                    </a:cubicBezTo>
                    <a:cubicBezTo>
                      <a:pt x="82" y="21"/>
                      <a:pt x="82" y="21"/>
                      <a:pt x="82" y="21"/>
                    </a:cubicBezTo>
                    <a:cubicBezTo>
                      <a:pt x="79" y="12"/>
                      <a:pt x="71" y="6"/>
                      <a:pt x="62" y="3"/>
                    </a:cubicBezTo>
                    <a:cubicBezTo>
                      <a:pt x="62" y="2"/>
                      <a:pt x="62" y="2"/>
                      <a:pt x="62" y="2"/>
                    </a:cubicBezTo>
                    <a:cubicBezTo>
                      <a:pt x="62" y="2"/>
                      <a:pt x="62" y="2"/>
                      <a:pt x="62" y="2"/>
                    </a:cubicBezTo>
                    <a:cubicBezTo>
                      <a:pt x="59" y="1"/>
                      <a:pt x="57" y="1"/>
                      <a:pt x="54" y="1"/>
                    </a:cubicBezTo>
                    <a:cubicBezTo>
                      <a:pt x="53" y="0"/>
                      <a:pt x="52" y="0"/>
                      <a:pt x="50" y="0"/>
                    </a:cubicBezTo>
                  </a:path>
                </a:pathLst>
              </a:custGeom>
              <a:solidFill>
                <a:srgbClr val="B10101"/>
              </a:solidFill>
              <a:ln w="12700">
                <a:solidFill>
                  <a:srgbClr val="B10101"/>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grpSp>
        <p:nvGrpSpPr>
          <p:cNvPr id="58" name="Group 21"/>
          <p:cNvGrpSpPr>
            <a:grpSpLocks noChangeAspect="1"/>
          </p:cNvGrpSpPr>
          <p:nvPr/>
        </p:nvGrpSpPr>
        <p:grpSpPr bwMode="auto">
          <a:xfrm>
            <a:off x="2510573" y="2318001"/>
            <a:ext cx="646237" cy="801032"/>
            <a:chOff x="1556" y="444"/>
            <a:chExt cx="1027" cy="1273"/>
          </a:xfrm>
        </p:grpSpPr>
        <p:sp>
          <p:nvSpPr>
            <p:cNvPr id="59" name="Freeform 22"/>
            <p:cNvSpPr>
              <a:spLocks/>
            </p:cNvSpPr>
            <p:nvPr/>
          </p:nvSpPr>
          <p:spPr bwMode="auto">
            <a:xfrm>
              <a:off x="1556" y="444"/>
              <a:ext cx="1027" cy="1273"/>
            </a:xfrm>
            <a:custGeom>
              <a:avLst/>
              <a:gdLst>
                <a:gd name="T0" fmla="*/ 36 w 432"/>
                <a:gd name="T1" fmla="*/ 0 h 536"/>
                <a:gd name="T2" fmla="*/ 0 w 432"/>
                <a:gd name="T3" fmla="*/ 36 h 536"/>
                <a:gd name="T4" fmla="*/ 0 w 432"/>
                <a:gd name="T5" fmla="*/ 500 h 536"/>
                <a:gd name="T6" fmla="*/ 36 w 432"/>
                <a:gd name="T7" fmla="*/ 536 h 536"/>
                <a:gd name="T8" fmla="*/ 396 w 432"/>
                <a:gd name="T9" fmla="*/ 536 h 536"/>
                <a:gd name="T10" fmla="*/ 432 w 432"/>
                <a:gd name="T11" fmla="*/ 500 h 536"/>
                <a:gd name="T12" fmla="*/ 432 w 432"/>
                <a:gd name="T13" fmla="*/ 135 h 536"/>
                <a:gd name="T14" fmla="*/ 299 w 432"/>
                <a:gd name="T15" fmla="*/ 0 h 536"/>
                <a:gd name="T16" fmla="*/ 36 w 43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536">
                  <a:moveTo>
                    <a:pt x="36" y="0"/>
                  </a:moveTo>
                  <a:cubicBezTo>
                    <a:pt x="16" y="0"/>
                    <a:pt x="0" y="16"/>
                    <a:pt x="0" y="36"/>
                  </a:cubicBezTo>
                  <a:cubicBezTo>
                    <a:pt x="0" y="500"/>
                    <a:pt x="0" y="500"/>
                    <a:pt x="0" y="500"/>
                  </a:cubicBezTo>
                  <a:cubicBezTo>
                    <a:pt x="0" y="520"/>
                    <a:pt x="16" y="536"/>
                    <a:pt x="36" y="536"/>
                  </a:cubicBezTo>
                  <a:cubicBezTo>
                    <a:pt x="396" y="536"/>
                    <a:pt x="396" y="536"/>
                    <a:pt x="396" y="536"/>
                  </a:cubicBezTo>
                  <a:cubicBezTo>
                    <a:pt x="415" y="536"/>
                    <a:pt x="432" y="520"/>
                    <a:pt x="432" y="500"/>
                  </a:cubicBezTo>
                  <a:cubicBezTo>
                    <a:pt x="432" y="135"/>
                    <a:pt x="432" y="135"/>
                    <a:pt x="432" y="135"/>
                  </a:cubicBezTo>
                  <a:cubicBezTo>
                    <a:pt x="299" y="0"/>
                    <a:pt x="299" y="0"/>
                    <a:pt x="299" y="0"/>
                  </a:cubicBezTo>
                  <a:lnTo>
                    <a:pt x="36" y="0"/>
                  </a:lnTo>
                  <a:close/>
                </a:path>
              </a:pathLst>
            </a:custGeom>
            <a:solidFill>
              <a:schemeClr val="tx1">
                <a:lumMod val="10000"/>
                <a:lumOff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60" name="Freeform 23"/>
            <p:cNvSpPr>
              <a:spLocks/>
            </p:cNvSpPr>
            <p:nvPr/>
          </p:nvSpPr>
          <p:spPr bwMode="auto">
            <a:xfrm>
              <a:off x="1699" y="684"/>
              <a:ext cx="456" cy="95"/>
            </a:xfrm>
            <a:custGeom>
              <a:avLst/>
              <a:gdLst>
                <a:gd name="T0" fmla="*/ 172 w 192"/>
                <a:gd name="T1" fmla="*/ 40 h 40"/>
                <a:gd name="T2" fmla="*/ 20 w 192"/>
                <a:gd name="T3" fmla="*/ 40 h 40"/>
                <a:gd name="T4" fmla="*/ 0 w 192"/>
                <a:gd name="T5" fmla="*/ 20 h 40"/>
                <a:gd name="T6" fmla="*/ 20 w 192"/>
                <a:gd name="T7" fmla="*/ 0 h 40"/>
                <a:gd name="T8" fmla="*/ 172 w 192"/>
                <a:gd name="T9" fmla="*/ 0 h 40"/>
                <a:gd name="T10" fmla="*/ 192 w 192"/>
                <a:gd name="T11" fmla="*/ 20 h 40"/>
                <a:gd name="T12" fmla="*/ 172 w 192"/>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92" h="40">
                  <a:moveTo>
                    <a:pt x="172" y="40"/>
                  </a:moveTo>
                  <a:cubicBezTo>
                    <a:pt x="20" y="40"/>
                    <a:pt x="20" y="40"/>
                    <a:pt x="20" y="40"/>
                  </a:cubicBezTo>
                  <a:cubicBezTo>
                    <a:pt x="9" y="40"/>
                    <a:pt x="0" y="31"/>
                    <a:pt x="0" y="20"/>
                  </a:cubicBezTo>
                  <a:cubicBezTo>
                    <a:pt x="0" y="9"/>
                    <a:pt x="9" y="0"/>
                    <a:pt x="20" y="0"/>
                  </a:cubicBezTo>
                  <a:cubicBezTo>
                    <a:pt x="172" y="0"/>
                    <a:pt x="172" y="0"/>
                    <a:pt x="172" y="0"/>
                  </a:cubicBezTo>
                  <a:cubicBezTo>
                    <a:pt x="183" y="0"/>
                    <a:pt x="192" y="9"/>
                    <a:pt x="192" y="20"/>
                  </a:cubicBezTo>
                  <a:cubicBezTo>
                    <a:pt x="192" y="31"/>
                    <a:pt x="183" y="40"/>
                    <a:pt x="172"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61" name="Freeform 24"/>
            <p:cNvSpPr>
              <a:spLocks/>
            </p:cNvSpPr>
            <p:nvPr/>
          </p:nvSpPr>
          <p:spPr bwMode="auto">
            <a:xfrm>
              <a:off x="1699" y="917"/>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62" name="Freeform 25"/>
            <p:cNvSpPr>
              <a:spLocks/>
            </p:cNvSpPr>
            <p:nvPr/>
          </p:nvSpPr>
          <p:spPr bwMode="auto">
            <a:xfrm>
              <a:off x="1699" y="1152"/>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63" name="Freeform 26"/>
            <p:cNvSpPr>
              <a:spLocks/>
            </p:cNvSpPr>
            <p:nvPr/>
          </p:nvSpPr>
          <p:spPr bwMode="auto">
            <a:xfrm>
              <a:off x="1699" y="1387"/>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64" name="Freeform 27"/>
            <p:cNvSpPr>
              <a:spLocks/>
            </p:cNvSpPr>
            <p:nvPr/>
          </p:nvSpPr>
          <p:spPr bwMode="auto">
            <a:xfrm>
              <a:off x="2267" y="444"/>
              <a:ext cx="316" cy="320"/>
            </a:xfrm>
            <a:custGeom>
              <a:avLst/>
              <a:gdLst>
                <a:gd name="T0" fmla="*/ 133 w 133"/>
                <a:gd name="T1" fmla="*/ 135 h 135"/>
                <a:gd name="T2" fmla="*/ 0 w 133"/>
                <a:gd name="T3" fmla="*/ 0 h 135"/>
                <a:gd name="T4" fmla="*/ 0 w 133"/>
                <a:gd name="T5" fmla="*/ 0 h 135"/>
                <a:gd name="T6" fmla="*/ 0 w 133"/>
                <a:gd name="T7" fmla="*/ 99 h 135"/>
                <a:gd name="T8" fmla="*/ 36 w 133"/>
                <a:gd name="T9" fmla="*/ 135 h 135"/>
                <a:gd name="T10" fmla="*/ 133 w 133"/>
                <a:gd name="T11" fmla="*/ 135 h 135"/>
              </a:gdLst>
              <a:ahLst/>
              <a:cxnLst>
                <a:cxn ang="0">
                  <a:pos x="T0" y="T1"/>
                </a:cxn>
                <a:cxn ang="0">
                  <a:pos x="T2" y="T3"/>
                </a:cxn>
                <a:cxn ang="0">
                  <a:pos x="T4" y="T5"/>
                </a:cxn>
                <a:cxn ang="0">
                  <a:pos x="T6" y="T7"/>
                </a:cxn>
                <a:cxn ang="0">
                  <a:pos x="T8" y="T9"/>
                </a:cxn>
                <a:cxn ang="0">
                  <a:pos x="T10" y="T11"/>
                </a:cxn>
              </a:cxnLst>
              <a:rect l="0" t="0" r="r" b="b"/>
              <a:pathLst>
                <a:path w="133" h="135">
                  <a:moveTo>
                    <a:pt x="133" y="135"/>
                  </a:moveTo>
                  <a:cubicBezTo>
                    <a:pt x="0" y="0"/>
                    <a:pt x="0" y="0"/>
                    <a:pt x="0" y="0"/>
                  </a:cubicBezTo>
                  <a:cubicBezTo>
                    <a:pt x="0" y="0"/>
                    <a:pt x="0" y="0"/>
                    <a:pt x="0" y="0"/>
                  </a:cubicBezTo>
                  <a:cubicBezTo>
                    <a:pt x="0" y="99"/>
                    <a:pt x="0" y="99"/>
                    <a:pt x="0" y="99"/>
                  </a:cubicBezTo>
                  <a:cubicBezTo>
                    <a:pt x="0" y="119"/>
                    <a:pt x="17" y="135"/>
                    <a:pt x="36" y="135"/>
                  </a:cubicBezTo>
                  <a:cubicBezTo>
                    <a:pt x="133" y="135"/>
                    <a:pt x="133" y="135"/>
                    <a:pt x="133" y="13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sp>
        <p:nvSpPr>
          <p:cNvPr id="65" name="テキスト ボックス 64"/>
          <p:cNvSpPr txBox="1"/>
          <p:nvPr/>
        </p:nvSpPr>
        <p:spPr>
          <a:xfrm>
            <a:off x="2009082" y="3067295"/>
            <a:ext cx="1521570" cy="307777"/>
          </a:xfrm>
          <a:prstGeom prst="rect">
            <a:avLst/>
          </a:prstGeom>
          <a:noFill/>
        </p:spPr>
        <p:txBody>
          <a:bodyPr wrap="none" rtlCol="0">
            <a:spAutoFit/>
          </a:bodyPr>
          <a:lstStyle/>
          <a:p>
            <a:r>
              <a:rPr kumimoji="1" lang="ja-JP" altLang="en-US" sz="1400" smtClean="0">
                <a:solidFill>
                  <a:srgbClr val="282828"/>
                </a:solidFill>
                <a:latin typeface="MS PGothic" charset="-128"/>
                <a:ea typeface="MS PGothic" charset="-128"/>
                <a:cs typeface="MS PGothic" charset="-128"/>
              </a:rPr>
              <a:t>ハッシュ検査履歴</a:t>
            </a:r>
            <a:endParaRPr kumimoji="1" lang="ja-JP" altLang="en-US" sz="1400" dirty="0" smtClean="0">
              <a:solidFill>
                <a:srgbClr val="282828"/>
              </a:solidFill>
              <a:latin typeface="MS PGothic" charset="-128"/>
              <a:ea typeface="MS PGothic" charset="-128"/>
              <a:cs typeface="MS PGothic" charset="-128"/>
            </a:endParaRPr>
          </a:p>
        </p:txBody>
      </p:sp>
      <p:grpSp>
        <p:nvGrpSpPr>
          <p:cNvPr id="66" name="Group 17"/>
          <p:cNvGrpSpPr>
            <a:grpSpLocks noChangeAspect="1"/>
          </p:cNvGrpSpPr>
          <p:nvPr/>
        </p:nvGrpSpPr>
        <p:grpSpPr>
          <a:xfrm>
            <a:off x="2746094" y="2536311"/>
            <a:ext cx="176097" cy="249867"/>
            <a:chOff x="3574665" y="4349496"/>
            <a:chExt cx="295991" cy="419987"/>
          </a:xfrm>
        </p:grpSpPr>
        <p:sp>
          <p:nvSpPr>
            <p:cNvPr id="67" name="Freeform 609"/>
            <p:cNvSpPr>
              <a:spLocks/>
            </p:cNvSpPr>
            <p:nvPr/>
          </p:nvSpPr>
          <p:spPr bwMode="auto">
            <a:xfrm>
              <a:off x="3574665" y="4349496"/>
              <a:ext cx="295991" cy="419987"/>
            </a:xfrm>
            <a:custGeom>
              <a:avLst/>
              <a:gdLst>
                <a:gd name="T0" fmla="*/ 63 w 125"/>
                <a:gd name="T1" fmla="*/ 178 h 178"/>
                <a:gd name="T2" fmla="*/ 0 w 125"/>
                <a:gd name="T3" fmla="*/ 62 h 178"/>
                <a:gd name="T4" fmla="*/ 63 w 125"/>
                <a:gd name="T5" fmla="*/ 0 h 178"/>
                <a:gd name="T6" fmla="*/ 125 w 125"/>
                <a:gd name="T7" fmla="*/ 62 h 178"/>
                <a:gd name="T8" fmla="*/ 63 w 125"/>
                <a:gd name="T9" fmla="*/ 178 h 178"/>
              </a:gdLst>
              <a:ahLst/>
              <a:cxnLst>
                <a:cxn ang="0">
                  <a:pos x="T0" y="T1"/>
                </a:cxn>
                <a:cxn ang="0">
                  <a:pos x="T2" y="T3"/>
                </a:cxn>
                <a:cxn ang="0">
                  <a:pos x="T4" y="T5"/>
                </a:cxn>
                <a:cxn ang="0">
                  <a:pos x="T6" y="T7"/>
                </a:cxn>
                <a:cxn ang="0">
                  <a:pos x="T8" y="T9"/>
                </a:cxn>
              </a:cxnLst>
              <a:rect l="0" t="0" r="r" b="b"/>
              <a:pathLst>
                <a:path w="125" h="178">
                  <a:moveTo>
                    <a:pt x="63" y="178"/>
                  </a:moveTo>
                  <a:cubicBezTo>
                    <a:pt x="63" y="178"/>
                    <a:pt x="0" y="96"/>
                    <a:pt x="0" y="62"/>
                  </a:cubicBezTo>
                  <a:cubicBezTo>
                    <a:pt x="0" y="28"/>
                    <a:pt x="28" y="0"/>
                    <a:pt x="63" y="0"/>
                  </a:cubicBezTo>
                  <a:cubicBezTo>
                    <a:pt x="97" y="0"/>
                    <a:pt x="125" y="28"/>
                    <a:pt x="125" y="62"/>
                  </a:cubicBezTo>
                  <a:cubicBezTo>
                    <a:pt x="125" y="96"/>
                    <a:pt x="63" y="178"/>
                    <a:pt x="63" y="178"/>
                  </a:cubicBezTo>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68" name="Oval 610"/>
            <p:cNvSpPr>
              <a:spLocks noChangeArrowheads="1"/>
            </p:cNvSpPr>
            <p:nvPr/>
          </p:nvSpPr>
          <p:spPr bwMode="auto">
            <a:xfrm>
              <a:off x="3648662" y="4410494"/>
              <a:ext cx="150995" cy="148995"/>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sp>
        <p:nvSpPr>
          <p:cNvPr id="70" name="ドーナツ 69"/>
          <p:cNvSpPr/>
          <p:nvPr/>
        </p:nvSpPr>
        <p:spPr>
          <a:xfrm>
            <a:off x="2540450" y="2324129"/>
            <a:ext cx="581305" cy="593380"/>
          </a:xfrm>
          <a:prstGeom prst="donut">
            <a:avLst>
              <a:gd name="adj" fmla="val 14310"/>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282828"/>
              </a:solidFill>
              <a:latin typeface="MS PGothic" charset="-128"/>
              <a:ea typeface="MS PGothic" charset="-128"/>
              <a:cs typeface="MS PGothic" charset="-128"/>
            </a:endParaRPr>
          </a:p>
        </p:txBody>
      </p:sp>
      <p:grpSp>
        <p:nvGrpSpPr>
          <p:cNvPr id="71" name="Group 17"/>
          <p:cNvGrpSpPr>
            <a:grpSpLocks noChangeAspect="1"/>
          </p:cNvGrpSpPr>
          <p:nvPr/>
        </p:nvGrpSpPr>
        <p:grpSpPr>
          <a:xfrm>
            <a:off x="1136628" y="3869053"/>
            <a:ext cx="176097" cy="249867"/>
            <a:chOff x="3574665" y="4349496"/>
            <a:chExt cx="295991" cy="419987"/>
          </a:xfrm>
        </p:grpSpPr>
        <p:sp>
          <p:nvSpPr>
            <p:cNvPr id="72" name="Freeform 609"/>
            <p:cNvSpPr>
              <a:spLocks/>
            </p:cNvSpPr>
            <p:nvPr/>
          </p:nvSpPr>
          <p:spPr bwMode="auto">
            <a:xfrm>
              <a:off x="3574665" y="4349496"/>
              <a:ext cx="295991" cy="419987"/>
            </a:xfrm>
            <a:custGeom>
              <a:avLst/>
              <a:gdLst>
                <a:gd name="T0" fmla="*/ 63 w 125"/>
                <a:gd name="T1" fmla="*/ 178 h 178"/>
                <a:gd name="T2" fmla="*/ 0 w 125"/>
                <a:gd name="T3" fmla="*/ 62 h 178"/>
                <a:gd name="T4" fmla="*/ 63 w 125"/>
                <a:gd name="T5" fmla="*/ 0 h 178"/>
                <a:gd name="T6" fmla="*/ 125 w 125"/>
                <a:gd name="T7" fmla="*/ 62 h 178"/>
                <a:gd name="T8" fmla="*/ 63 w 125"/>
                <a:gd name="T9" fmla="*/ 178 h 178"/>
              </a:gdLst>
              <a:ahLst/>
              <a:cxnLst>
                <a:cxn ang="0">
                  <a:pos x="T0" y="T1"/>
                </a:cxn>
                <a:cxn ang="0">
                  <a:pos x="T2" y="T3"/>
                </a:cxn>
                <a:cxn ang="0">
                  <a:pos x="T4" y="T5"/>
                </a:cxn>
                <a:cxn ang="0">
                  <a:pos x="T6" y="T7"/>
                </a:cxn>
                <a:cxn ang="0">
                  <a:pos x="T8" y="T9"/>
                </a:cxn>
              </a:cxnLst>
              <a:rect l="0" t="0" r="r" b="b"/>
              <a:pathLst>
                <a:path w="125" h="178">
                  <a:moveTo>
                    <a:pt x="63" y="178"/>
                  </a:moveTo>
                  <a:cubicBezTo>
                    <a:pt x="63" y="178"/>
                    <a:pt x="0" y="96"/>
                    <a:pt x="0" y="62"/>
                  </a:cubicBezTo>
                  <a:cubicBezTo>
                    <a:pt x="0" y="28"/>
                    <a:pt x="28" y="0"/>
                    <a:pt x="63" y="0"/>
                  </a:cubicBezTo>
                  <a:cubicBezTo>
                    <a:pt x="97" y="0"/>
                    <a:pt x="125" y="28"/>
                    <a:pt x="125" y="62"/>
                  </a:cubicBezTo>
                  <a:cubicBezTo>
                    <a:pt x="125" y="96"/>
                    <a:pt x="63" y="178"/>
                    <a:pt x="63" y="178"/>
                  </a:cubicBezTo>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73" name="Oval 610"/>
            <p:cNvSpPr>
              <a:spLocks noChangeArrowheads="1"/>
            </p:cNvSpPr>
            <p:nvPr/>
          </p:nvSpPr>
          <p:spPr bwMode="auto">
            <a:xfrm>
              <a:off x="3648662" y="4410494"/>
              <a:ext cx="150995" cy="148995"/>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80" name="図形グループ 79"/>
          <p:cNvGrpSpPr/>
          <p:nvPr/>
        </p:nvGrpSpPr>
        <p:grpSpPr>
          <a:xfrm>
            <a:off x="1056779" y="3792585"/>
            <a:ext cx="335793" cy="364491"/>
            <a:chOff x="2769866" y="3835881"/>
            <a:chExt cx="487211" cy="496346"/>
          </a:xfrm>
        </p:grpSpPr>
        <p:sp>
          <p:nvSpPr>
            <p:cNvPr id="74" name="台形 73"/>
            <p:cNvSpPr/>
            <p:nvPr/>
          </p:nvSpPr>
          <p:spPr>
            <a:xfrm rot="10800000">
              <a:off x="2769867" y="3835881"/>
              <a:ext cx="487210" cy="80611"/>
            </a:xfrm>
            <a:prstGeom prst="trapezoid">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75" name="台形 74"/>
            <p:cNvSpPr/>
            <p:nvPr/>
          </p:nvSpPr>
          <p:spPr>
            <a:xfrm>
              <a:off x="2769866" y="4251616"/>
              <a:ext cx="487210" cy="80611"/>
            </a:xfrm>
            <a:prstGeom prst="trapezoid">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76" name="正方形/長方形 75"/>
            <p:cNvSpPr/>
            <p:nvPr/>
          </p:nvSpPr>
          <p:spPr>
            <a:xfrm>
              <a:off x="2798905" y="3908743"/>
              <a:ext cx="45719" cy="401606"/>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77" name="正方形/長方形 76"/>
            <p:cNvSpPr/>
            <p:nvPr/>
          </p:nvSpPr>
          <p:spPr>
            <a:xfrm>
              <a:off x="2925447" y="3898306"/>
              <a:ext cx="50291" cy="401606"/>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78" name="正方形/長方形 77"/>
            <p:cNvSpPr/>
            <p:nvPr/>
          </p:nvSpPr>
          <p:spPr>
            <a:xfrm>
              <a:off x="3063527" y="3880340"/>
              <a:ext cx="45719" cy="401606"/>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79" name="正方形/長方形 78"/>
            <p:cNvSpPr/>
            <p:nvPr/>
          </p:nvSpPr>
          <p:spPr>
            <a:xfrm>
              <a:off x="3183548" y="3868984"/>
              <a:ext cx="45719" cy="401606"/>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grpSp>
    </p:spTree>
    <p:extLst>
      <p:ext uri="{BB962C8B-B14F-4D97-AF65-F5344CB8AC3E}">
        <p14:creationId xmlns:p14="http://schemas.microsoft.com/office/powerpoint/2010/main" val="6390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up)">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1000"/>
                                  </p:stCondLst>
                                  <p:childTnLst>
                                    <p:set>
                                      <p:cBhvr>
                                        <p:cTn id="11" dur="1" fill="hold">
                                          <p:stCondLst>
                                            <p:cond delay="0"/>
                                          </p:stCondLst>
                                        </p:cTn>
                                        <p:tgtEl>
                                          <p:spTgt spid="6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grpId="0" nodeType="clickEffect">
                                  <p:stCondLst>
                                    <p:cond delay="1000"/>
                                  </p:stCondLst>
                                  <p:childTnLst>
                                    <p:set>
                                      <p:cBhvr>
                                        <p:cTn id="15" dur="1" fill="hold">
                                          <p:stCondLst>
                                            <p:cond delay="0"/>
                                          </p:stCondLst>
                                        </p:cTn>
                                        <p:tgtEl>
                                          <p:spTgt spid="70"/>
                                        </p:tgtEl>
                                        <p:attrNameLst>
                                          <p:attrName>style.visibility</p:attrName>
                                        </p:attrNameLst>
                                      </p:cBhvr>
                                      <p:to>
                                        <p:strVal val="visible"/>
                                      </p:to>
                                    </p:set>
                                    <p:anim calcmode="lin" valueType="num">
                                      <p:cBhvr>
                                        <p:cTn id="16" dur="1000" fill="hold"/>
                                        <p:tgtEl>
                                          <p:spTgt spid="70"/>
                                        </p:tgtEl>
                                        <p:attrNameLst>
                                          <p:attrName>ppt_w</p:attrName>
                                        </p:attrNameLst>
                                      </p:cBhvr>
                                      <p:tavLst>
                                        <p:tav tm="0">
                                          <p:val>
                                            <p:fltVal val="0"/>
                                          </p:val>
                                        </p:tav>
                                        <p:tav tm="100000">
                                          <p:val>
                                            <p:strVal val="#ppt_w"/>
                                          </p:val>
                                        </p:tav>
                                      </p:tavLst>
                                    </p:anim>
                                    <p:anim calcmode="lin" valueType="num">
                                      <p:cBhvr>
                                        <p:cTn id="17" dur="1000" fill="hold"/>
                                        <p:tgtEl>
                                          <p:spTgt spid="70"/>
                                        </p:tgtEl>
                                        <p:attrNameLst>
                                          <p:attrName>ppt_h</p:attrName>
                                        </p:attrNameLst>
                                      </p:cBhvr>
                                      <p:tavLst>
                                        <p:tav tm="0">
                                          <p:val>
                                            <p:fltVal val="0"/>
                                          </p:val>
                                        </p:tav>
                                        <p:tav tm="100000">
                                          <p:val>
                                            <p:strVal val="#ppt_h"/>
                                          </p:val>
                                        </p:tav>
                                      </p:tavLst>
                                    </p:anim>
                                    <p:anim calcmode="lin" valueType="num">
                                      <p:cBhvr>
                                        <p:cTn id="18" dur="1000" fill="hold"/>
                                        <p:tgtEl>
                                          <p:spTgt spid="70"/>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1000"/>
                                  </p:stCondLst>
                                  <p:childTnLst>
                                    <p:set>
                                      <p:cBhvr>
                                        <p:cTn id="30" dur="1" fill="hold">
                                          <p:stCondLst>
                                            <p:cond delay="0"/>
                                          </p:stCondLst>
                                        </p:cTn>
                                        <p:tgtEl>
                                          <p:spTgt spid="80"/>
                                        </p:tgtEl>
                                        <p:attrNameLst>
                                          <p:attrName>style.visibility</p:attrName>
                                        </p:attrNameLst>
                                      </p:cBhvr>
                                      <p:to>
                                        <p:strVal val="visible"/>
                                      </p:to>
                                    </p:set>
                                    <p:animEffect transition="in" filter="blinds(horizontal)">
                                      <p:cBhvr>
                                        <p:cTn id="3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7182" y="60924"/>
            <a:ext cx="8784976" cy="857250"/>
          </a:xfrm>
        </p:spPr>
        <p:txBody>
          <a:bodyPr anchor="ctr">
            <a:noAutofit/>
          </a:bodyPr>
          <a:lstStyle/>
          <a:p>
            <a:r>
              <a:rPr lang="ja-JP" altLang="en-US" sz="2800" dirty="0" smtClean="0">
                <a:solidFill>
                  <a:schemeClr val="tx1"/>
                </a:solidFill>
                <a:latin typeface="MS PGothic" charset="-128"/>
                <a:ea typeface="MS PGothic" charset="-128"/>
                <a:cs typeface="MS PGothic" charset="-128"/>
              </a:rPr>
              <a:t>感染範囲の特定　</a:t>
            </a:r>
            <a:r>
              <a:rPr lang="en-US" altLang="ja-JP" sz="2800" dirty="0" smtClean="0">
                <a:solidFill>
                  <a:schemeClr val="tx1"/>
                </a:solidFill>
                <a:latin typeface="MS PGothic" charset="-128"/>
                <a:ea typeface="MS PGothic" charset="-128"/>
                <a:cs typeface="MS PGothic" charset="-128"/>
              </a:rPr>
              <a:t>“</a:t>
            </a:r>
            <a:r>
              <a:rPr kumimoji="1" lang="ja-JP" altLang="en-US" sz="2800" dirty="0">
                <a:solidFill>
                  <a:schemeClr val="tx1"/>
                </a:solidFill>
                <a:latin typeface="MS PGothic" charset="-128"/>
                <a:ea typeface="MS PGothic" charset="-128"/>
                <a:cs typeface="MS PGothic" charset="-128"/>
              </a:rPr>
              <a:t>ファイル　トラジェクトリ機能</a:t>
            </a:r>
            <a:r>
              <a:rPr lang="en-US" altLang="ja-JP" sz="2800" dirty="0">
                <a:solidFill>
                  <a:schemeClr val="tx1"/>
                </a:solidFill>
                <a:latin typeface="MS PGothic" charset="-128"/>
                <a:ea typeface="MS PGothic" charset="-128"/>
                <a:cs typeface="MS PGothic" charset="-128"/>
              </a:rPr>
              <a:t>”</a:t>
            </a:r>
            <a:endParaRPr kumimoji="1" lang="ja-JP" altLang="en-US" sz="1200" dirty="0">
              <a:solidFill>
                <a:schemeClr val="tx1"/>
              </a:solidFill>
              <a:latin typeface="MS PGothic" charset="-128"/>
              <a:ea typeface="MS PGothic" charset="-128"/>
              <a:cs typeface="MS PGothic" charset="-128"/>
            </a:endParaRPr>
          </a:p>
        </p:txBody>
      </p:sp>
      <p:grpSp>
        <p:nvGrpSpPr>
          <p:cNvPr id="3" name="グループ化 2"/>
          <p:cNvGrpSpPr/>
          <p:nvPr/>
        </p:nvGrpSpPr>
        <p:grpSpPr>
          <a:xfrm>
            <a:off x="33418" y="877356"/>
            <a:ext cx="6684209" cy="2249202"/>
            <a:chOff x="127000" y="812800"/>
            <a:chExt cx="6540500" cy="3105264"/>
          </a:xfrm>
        </p:grpSpPr>
        <p:grpSp>
          <p:nvGrpSpPr>
            <p:cNvPr id="4" name="図形グループ 42"/>
            <p:cNvGrpSpPr/>
            <p:nvPr/>
          </p:nvGrpSpPr>
          <p:grpSpPr>
            <a:xfrm>
              <a:off x="154735" y="854495"/>
              <a:ext cx="5553572" cy="2969094"/>
              <a:chOff x="154735" y="943395"/>
              <a:chExt cx="5553572" cy="2969094"/>
            </a:xfrm>
          </p:grpSpPr>
          <p:grpSp>
            <p:nvGrpSpPr>
              <p:cNvPr id="5" name="グループ化 4"/>
              <p:cNvGrpSpPr/>
              <p:nvPr/>
            </p:nvGrpSpPr>
            <p:grpSpPr>
              <a:xfrm>
                <a:off x="154735" y="943395"/>
                <a:ext cx="5553572" cy="2969094"/>
                <a:chOff x="152863" y="1855104"/>
                <a:chExt cx="7663762" cy="3994648"/>
              </a:xfrm>
            </p:grpSpPr>
            <p:pic>
              <p:nvPicPr>
                <p:cNvPr id="13" name="Picture 4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8980" y="4792797"/>
                  <a:ext cx="1003822" cy="779439"/>
                </a:xfrm>
                <a:prstGeom prst="rect">
                  <a:avLst/>
                </a:prstGeom>
              </p:spPr>
            </p:pic>
            <p:pic>
              <p:nvPicPr>
                <p:cNvPr id="16" name="Picture 4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5283" y="2967514"/>
                  <a:ext cx="1003822" cy="779439"/>
                </a:xfrm>
                <a:prstGeom prst="rect">
                  <a:avLst/>
                </a:prstGeom>
              </p:spPr>
            </p:pic>
            <p:pic>
              <p:nvPicPr>
                <p:cNvPr id="19" name="Picture 4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9365" y="3233180"/>
                  <a:ext cx="1003822" cy="779439"/>
                </a:xfrm>
                <a:prstGeom prst="rect">
                  <a:avLst/>
                </a:prstGeom>
              </p:spPr>
            </p:pic>
            <p:pic>
              <p:nvPicPr>
                <p:cNvPr id="22" name="Picture 4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56847" y="4662008"/>
                  <a:ext cx="1003822" cy="779439"/>
                </a:xfrm>
                <a:prstGeom prst="rect">
                  <a:avLst/>
                </a:prstGeom>
              </p:spPr>
            </p:pic>
            <p:pic>
              <p:nvPicPr>
                <p:cNvPr id="25" name="Picture 4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5963" y="2577794"/>
                  <a:ext cx="1003822" cy="779439"/>
                </a:xfrm>
                <a:prstGeom prst="rect">
                  <a:avLst/>
                </a:prstGeom>
              </p:spPr>
            </p:pic>
            <p:cxnSp>
              <p:nvCxnSpPr>
                <p:cNvPr id="28" name="曲線コネクタ 27"/>
                <p:cNvCxnSpPr/>
                <p:nvPr/>
              </p:nvCxnSpPr>
              <p:spPr>
                <a:xfrm>
                  <a:off x="2939105" y="3491101"/>
                  <a:ext cx="1300260" cy="265666"/>
                </a:xfrm>
                <a:prstGeom prst="curvedConnector3">
                  <a:avLst/>
                </a:prstGeom>
                <a:ln>
                  <a:solidFill>
                    <a:schemeClr val="accent6">
                      <a:lumMod val="75000"/>
                    </a:schemeClr>
                  </a:solidFill>
                  <a:headEnd w="lg" len="lg"/>
                  <a:tailEnd type="stealth" w="lg" len="lg"/>
                </a:ln>
              </p:spPr>
              <p:style>
                <a:lnRef idx="3">
                  <a:schemeClr val="accent2"/>
                </a:lnRef>
                <a:fillRef idx="0">
                  <a:schemeClr val="accent2"/>
                </a:fillRef>
                <a:effectRef idx="2">
                  <a:schemeClr val="accent2"/>
                </a:effectRef>
                <a:fontRef idx="minor">
                  <a:schemeClr val="tx1"/>
                </a:fontRef>
              </p:style>
            </p:cxnSp>
            <p:cxnSp>
              <p:nvCxnSpPr>
                <p:cNvPr id="30" name="曲線コネクタ 29"/>
                <p:cNvCxnSpPr>
                  <a:stCxn id="19" idx="3"/>
                  <a:endCxn id="25" idx="1"/>
                </p:cNvCxnSpPr>
                <p:nvPr/>
              </p:nvCxnSpPr>
              <p:spPr>
                <a:xfrm flipV="1">
                  <a:off x="5243187" y="2967514"/>
                  <a:ext cx="912776" cy="655386"/>
                </a:xfrm>
                <a:prstGeom prst="curvedConnector3">
                  <a:avLst/>
                </a:prstGeom>
                <a:ln w="38100">
                  <a:solidFill>
                    <a:schemeClr val="bg2">
                      <a:lumMod val="50000"/>
                    </a:schemeClr>
                  </a:solidFill>
                  <a:tailEnd type="stealth" w="lg" len="lg"/>
                </a:ln>
              </p:spPr>
              <p:style>
                <a:lnRef idx="2">
                  <a:schemeClr val="accent6"/>
                </a:lnRef>
                <a:fillRef idx="0">
                  <a:schemeClr val="accent6"/>
                </a:fillRef>
                <a:effectRef idx="1">
                  <a:schemeClr val="accent6"/>
                </a:effectRef>
                <a:fontRef idx="minor">
                  <a:schemeClr val="tx1"/>
                </a:fontRef>
              </p:style>
            </p:cxnSp>
            <p:cxnSp>
              <p:nvCxnSpPr>
                <p:cNvPr id="34" name="曲線コネクタ 33"/>
                <p:cNvCxnSpPr>
                  <a:endCxn id="22" idx="1"/>
                </p:cNvCxnSpPr>
                <p:nvPr/>
              </p:nvCxnSpPr>
              <p:spPr>
                <a:xfrm>
                  <a:off x="4784414" y="4012619"/>
                  <a:ext cx="1872433" cy="1039109"/>
                </a:xfrm>
                <a:prstGeom prst="curvedConnector3">
                  <a:avLst/>
                </a:prstGeom>
                <a:ln w="38100">
                  <a:solidFill>
                    <a:srgbClr val="948A54"/>
                  </a:solidFill>
                  <a:tailEnd type="stealth" w="lg" len="lg"/>
                </a:ln>
              </p:spPr>
              <p:style>
                <a:lnRef idx="2">
                  <a:schemeClr val="accent6"/>
                </a:lnRef>
                <a:fillRef idx="0">
                  <a:schemeClr val="accent6"/>
                </a:fillRef>
                <a:effectRef idx="1">
                  <a:schemeClr val="accent6"/>
                </a:effectRef>
                <a:fontRef idx="minor">
                  <a:schemeClr val="tx1"/>
                </a:fontRef>
              </p:style>
            </p:cxnSp>
            <p:cxnSp>
              <p:nvCxnSpPr>
                <p:cNvPr id="36" name="曲線コネクタ 35"/>
                <p:cNvCxnSpPr>
                  <a:stCxn id="16" idx="2"/>
                  <a:endCxn id="13" idx="0"/>
                </p:cNvCxnSpPr>
                <p:nvPr/>
              </p:nvCxnSpPr>
              <p:spPr>
                <a:xfrm rot="16200000" flipH="1">
                  <a:off x="2341120" y="3843026"/>
                  <a:ext cx="1045844" cy="853697"/>
                </a:xfrm>
                <a:prstGeom prst="curvedConnector3">
                  <a:avLst>
                    <a:gd name="adj1" fmla="val 50000"/>
                  </a:avLst>
                </a:prstGeom>
                <a:ln w="38100">
                  <a:solidFill>
                    <a:srgbClr val="E46C0A"/>
                  </a:solidFill>
                  <a:tailEnd type="stealth" w="lg" len="lg"/>
                </a:ln>
              </p:spPr>
              <p:style>
                <a:lnRef idx="2">
                  <a:schemeClr val="accent1"/>
                </a:lnRef>
                <a:fillRef idx="0">
                  <a:schemeClr val="accent1"/>
                </a:fillRef>
                <a:effectRef idx="1">
                  <a:schemeClr val="accent1"/>
                </a:effectRef>
                <a:fontRef idx="minor">
                  <a:schemeClr val="tx1"/>
                </a:fontRef>
              </p:style>
            </p:cxnSp>
            <p:pic>
              <p:nvPicPr>
                <p:cNvPr id="4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4046" y="1855104"/>
                  <a:ext cx="959556" cy="66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図 53" descr="images.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5864" y="3090534"/>
                  <a:ext cx="533400" cy="533400"/>
                </a:xfrm>
                <a:prstGeom prst="rect">
                  <a:avLst/>
                </a:prstGeom>
              </p:spPr>
            </p:pic>
            <p:sp>
              <p:nvSpPr>
                <p:cNvPr id="64" name="雲 63"/>
                <p:cNvSpPr/>
                <p:nvPr/>
              </p:nvSpPr>
              <p:spPr>
                <a:xfrm>
                  <a:off x="152863" y="1855104"/>
                  <a:ext cx="1993900" cy="914400"/>
                </a:xfrm>
                <a:prstGeom prst="cloud">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800" dirty="0">
                      <a:latin typeface="MS PGothic" charset="-128"/>
                      <a:ea typeface="MS PGothic" charset="-128"/>
                      <a:cs typeface="MS PGothic" charset="-128"/>
                    </a:rPr>
                    <a:t>Internet</a:t>
                  </a:r>
                  <a:endParaRPr kumimoji="1" lang="ja-JP" altLang="en-US" sz="800" dirty="0">
                    <a:latin typeface="MS PGothic" charset="-128"/>
                    <a:ea typeface="MS PGothic" charset="-128"/>
                    <a:cs typeface="MS PGothic" charset="-128"/>
                  </a:endParaRPr>
                </a:p>
              </p:txBody>
            </p:sp>
            <p:pic>
              <p:nvPicPr>
                <p:cNvPr id="67" name="図 11" descr="MC900310736.WMF"/>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90767" y="5033963"/>
                  <a:ext cx="526737" cy="492255"/>
                </a:xfrm>
                <a:prstGeom prst="rect">
                  <a:avLst/>
                </a:prstGeom>
                <a:noFill/>
                <a:ln w="9525">
                  <a:noFill/>
                  <a:miter lim="800000"/>
                  <a:headEnd/>
                  <a:tailEnd/>
                </a:ln>
              </p:spPr>
            </p:pic>
            <p:pic>
              <p:nvPicPr>
                <p:cNvPr id="68" name="図 11" descr="MC900310736.WMF"/>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48665" y="3888565"/>
                  <a:ext cx="512253" cy="478719"/>
                </a:xfrm>
                <a:prstGeom prst="rect">
                  <a:avLst/>
                </a:prstGeom>
                <a:noFill/>
                <a:ln w="9525">
                  <a:noFill/>
                  <a:miter lim="800000"/>
                  <a:headEnd/>
                  <a:tailEnd/>
                </a:ln>
              </p:spPr>
            </p:pic>
            <p:pic>
              <p:nvPicPr>
                <p:cNvPr id="69" name="図 11" descr="MC900310736.WMF"/>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04451" y="5033963"/>
                  <a:ext cx="575980" cy="538274"/>
                </a:xfrm>
                <a:prstGeom prst="rect">
                  <a:avLst/>
                </a:prstGeom>
                <a:noFill/>
                <a:ln w="9525">
                  <a:noFill/>
                  <a:miter lim="800000"/>
                  <a:headEnd/>
                  <a:tailEnd/>
                </a:ln>
              </p:spPr>
            </p:pic>
            <p:pic>
              <p:nvPicPr>
                <p:cNvPr id="70" name="図 11" descr="MC900310736.WMF"/>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79222" y="2673985"/>
                  <a:ext cx="561125" cy="524392"/>
                </a:xfrm>
                <a:prstGeom prst="rect">
                  <a:avLst/>
                </a:prstGeom>
                <a:noFill/>
                <a:ln w="9525">
                  <a:noFill/>
                  <a:miter lim="800000"/>
                  <a:headEnd/>
                  <a:tailEnd/>
                </a:ln>
              </p:spPr>
            </p:pic>
            <p:pic>
              <p:nvPicPr>
                <p:cNvPr id="72" name="Picture 28" descr="BD06551_"/>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78824" y="1874827"/>
                  <a:ext cx="998321" cy="765326"/>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直線矢印コネクタ 72"/>
                <p:cNvCxnSpPr/>
                <p:nvPr/>
              </p:nvCxnSpPr>
              <p:spPr>
                <a:xfrm>
                  <a:off x="1935283" y="2640153"/>
                  <a:ext cx="371189" cy="296028"/>
                </a:xfrm>
                <a:prstGeom prst="straightConnector1">
                  <a:avLst/>
                </a:prstGeom>
                <a:ln>
                  <a:solidFill>
                    <a:srgbClr val="FF0000"/>
                  </a:solidFill>
                  <a:tailEnd type="arrow" w="lg" len="lg"/>
                </a:ln>
              </p:spPr>
              <p:style>
                <a:lnRef idx="2">
                  <a:schemeClr val="accent1"/>
                </a:lnRef>
                <a:fillRef idx="0">
                  <a:schemeClr val="accent1"/>
                </a:fillRef>
                <a:effectRef idx="1">
                  <a:schemeClr val="accent1"/>
                </a:effectRef>
                <a:fontRef idx="minor">
                  <a:schemeClr val="tx1"/>
                </a:fontRef>
              </p:style>
            </p:cxnSp>
            <p:cxnSp>
              <p:nvCxnSpPr>
                <p:cNvPr id="76" name="直線矢印コネクタ 75"/>
                <p:cNvCxnSpPr>
                  <a:stCxn id="72" idx="1"/>
                </p:cNvCxnSpPr>
                <p:nvPr/>
              </p:nvCxnSpPr>
              <p:spPr>
                <a:xfrm flipH="1">
                  <a:off x="2552131" y="2257490"/>
                  <a:ext cx="1626693" cy="678691"/>
                </a:xfrm>
                <a:prstGeom prst="straightConnector1">
                  <a:avLst/>
                </a:prstGeom>
                <a:ln>
                  <a:solidFill>
                    <a:srgbClr val="FF0000"/>
                  </a:solidFill>
                  <a:tailEnd type="arrow" w="lg" len="lg"/>
                </a:ln>
              </p:spPr>
              <p:style>
                <a:lnRef idx="2">
                  <a:schemeClr val="accent1"/>
                </a:lnRef>
                <a:fillRef idx="0">
                  <a:schemeClr val="accent1"/>
                </a:fillRef>
                <a:effectRef idx="1">
                  <a:schemeClr val="accent1"/>
                </a:effectRef>
                <a:fontRef idx="minor">
                  <a:schemeClr val="tx1"/>
                </a:fontRef>
              </p:style>
            </p:cxnSp>
            <p:pic>
              <p:nvPicPr>
                <p:cNvPr id="3078" name="Picture 6" descr="Adobe Reade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743496" y="2936181"/>
                  <a:ext cx="456607" cy="45660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121"/>
                <p:cNvSpPr txBox="1"/>
                <p:nvPr/>
              </p:nvSpPr>
              <p:spPr>
                <a:xfrm>
                  <a:off x="403236" y="3640725"/>
                  <a:ext cx="2484626" cy="571690"/>
                </a:xfrm>
                <a:prstGeom prst="rect">
                  <a:avLst/>
                </a:prstGeom>
                <a:noFill/>
              </p:spPr>
              <p:txBody>
                <a:bodyPr wrap="square" rtlCol="0">
                  <a:spAutoFit/>
                </a:bodyPr>
                <a:lstStyle/>
                <a:p>
                  <a:r>
                    <a:rPr kumimoji="1" lang="ja-JP" altLang="en-US" sz="1400" dirty="0">
                      <a:latin typeface="MS PGothic" charset="-128"/>
                      <a:ea typeface="MS PGothic" charset="-128"/>
                      <a:cs typeface="MS PGothic" charset="-128"/>
                    </a:rPr>
                    <a:t>最初の感染端末</a:t>
                  </a:r>
                  <a:endParaRPr kumimoji="1" lang="en-US" altLang="ja-JP" sz="1400" dirty="0">
                    <a:latin typeface="MS PGothic" charset="-128"/>
                    <a:ea typeface="MS PGothic" charset="-128"/>
                    <a:cs typeface="MS PGothic" charset="-128"/>
                  </a:endParaRPr>
                </a:p>
              </p:txBody>
            </p:sp>
            <p:sp>
              <p:nvSpPr>
                <p:cNvPr id="27" name="TextBox 121"/>
                <p:cNvSpPr txBox="1"/>
                <p:nvPr/>
              </p:nvSpPr>
              <p:spPr>
                <a:xfrm>
                  <a:off x="3461876" y="5420986"/>
                  <a:ext cx="811452" cy="428766"/>
                </a:xfrm>
                <a:prstGeom prst="rect">
                  <a:avLst/>
                </a:prstGeom>
                <a:noFill/>
              </p:spPr>
              <p:txBody>
                <a:bodyPr wrap="square" rtlCol="0">
                  <a:spAutoFit/>
                </a:bodyPr>
                <a:lstStyle/>
                <a:p>
                  <a:r>
                    <a:rPr kumimoji="1" lang="en-US" altLang="ja-JP" sz="900" dirty="0">
                      <a:solidFill>
                        <a:schemeClr val="accent6">
                          <a:lumMod val="75000"/>
                        </a:schemeClr>
                      </a:solidFill>
                      <a:latin typeface="MS PGothic" charset="-128"/>
                      <a:ea typeface="MS PGothic" charset="-128"/>
                      <a:cs typeface="MS PGothic" charset="-128"/>
                    </a:rPr>
                    <a:t>2</a:t>
                  </a:r>
                  <a:r>
                    <a:rPr kumimoji="1" lang="ja-JP" altLang="en-US" sz="900" dirty="0">
                      <a:solidFill>
                        <a:schemeClr val="accent6">
                          <a:lumMod val="75000"/>
                        </a:schemeClr>
                      </a:solidFill>
                      <a:latin typeface="MS PGothic" charset="-128"/>
                      <a:ea typeface="MS PGothic" charset="-128"/>
                      <a:cs typeface="MS PGothic" charset="-128"/>
                    </a:rPr>
                    <a:t>番目</a:t>
                  </a:r>
                  <a:endParaRPr kumimoji="1" lang="en-US" altLang="ja-JP" sz="900" dirty="0">
                    <a:solidFill>
                      <a:schemeClr val="accent6">
                        <a:lumMod val="75000"/>
                      </a:schemeClr>
                    </a:solidFill>
                    <a:latin typeface="MS PGothic" charset="-128"/>
                    <a:ea typeface="MS PGothic" charset="-128"/>
                    <a:cs typeface="MS PGothic" charset="-128"/>
                  </a:endParaRPr>
                </a:p>
              </p:txBody>
            </p:sp>
            <p:sp>
              <p:nvSpPr>
                <p:cNvPr id="29" name="TextBox 121"/>
                <p:cNvSpPr txBox="1"/>
                <p:nvPr/>
              </p:nvSpPr>
              <p:spPr>
                <a:xfrm>
                  <a:off x="4425228" y="4277750"/>
                  <a:ext cx="811452" cy="428766"/>
                </a:xfrm>
                <a:prstGeom prst="rect">
                  <a:avLst/>
                </a:prstGeom>
                <a:noFill/>
              </p:spPr>
              <p:txBody>
                <a:bodyPr wrap="square" rtlCol="0">
                  <a:spAutoFit/>
                </a:bodyPr>
                <a:lstStyle/>
                <a:p>
                  <a:r>
                    <a:rPr kumimoji="1" lang="en-US" altLang="ja-JP" sz="900" dirty="0">
                      <a:solidFill>
                        <a:schemeClr val="accent6">
                          <a:lumMod val="75000"/>
                        </a:schemeClr>
                      </a:solidFill>
                      <a:latin typeface="MS PGothic" charset="-128"/>
                      <a:ea typeface="MS PGothic" charset="-128"/>
                      <a:cs typeface="MS PGothic" charset="-128"/>
                    </a:rPr>
                    <a:t>3</a:t>
                  </a:r>
                  <a:r>
                    <a:rPr kumimoji="1" lang="ja-JP" altLang="en-US" sz="900" dirty="0">
                      <a:solidFill>
                        <a:schemeClr val="accent6">
                          <a:lumMod val="75000"/>
                        </a:schemeClr>
                      </a:solidFill>
                      <a:latin typeface="MS PGothic" charset="-128"/>
                      <a:ea typeface="MS PGothic" charset="-128"/>
                      <a:cs typeface="MS PGothic" charset="-128"/>
                    </a:rPr>
                    <a:t>番目</a:t>
                  </a:r>
                  <a:endParaRPr kumimoji="1" lang="en-US" altLang="ja-JP" sz="900" dirty="0">
                    <a:solidFill>
                      <a:schemeClr val="accent6">
                        <a:lumMod val="75000"/>
                      </a:schemeClr>
                    </a:solidFill>
                    <a:latin typeface="MS PGothic" charset="-128"/>
                    <a:ea typeface="MS PGothic" charset="-128"/>
                    <a:cs typeface="MS PGothic" charset="-128"/>
                  </a:endParaRPr>
                </a:p>
              </p:txBody>
            </p:sp>
            <p:sp>
              <p:nvSpPr>
                <p:cNvPr id="31" name="TextBox 121"/>
                <p:cNvSpPr txBox="1"/>
                <p:nvPr/>
              </p:nvSpPr>
              <p:spPr>
                <a:xfrm>
                  <a:off x="7005173" y="5406317"/>
                  <a:ext cx="811452" cy="428766"/>
                </a:xfrm>
                <a:prstGeom prst="rect">
                  <a:avLst/>
                </a:prstGeom>
                <a:noFill/>
              </p:spPr>
              <p:txBody>
                <a:bodyPr wrap="square" rtlCol="0">
                  <a:spAutoFit/>
                </a:bodyPr>
                <a:lstStyle/>
                <a:p>
                  <a:r>
                    <a:rPr kumimoji="1" lang="en-US" altLang="ja-JP" sz="900" dirty="0">
                      <a:solidFill>
                        <a:schemeClr val="bg2">
                          <a:lumMod val="50000"/>
                        </a:schemeClr>
                      </a:solidFill>
                      <a:latin typeface="MS PGothic" charset="-128"/>
                      <a:ea typeface="MS PGothic" charset="-128"/>
                      <a:cs typeface="MS PGothic" charset="-128"/>
                    </a:rPr>
                    <a:t>5</a:t>
                  </a:r>
                  <a:r>
                    <a:rPr kumimoji="1" lang="ja-JP" altLang="en-US" sz="900" dirty="0">
                      <a:solidFill>
                        <a:schemeClr val="bg2">
                          <a:lumMod val="50000"/>
                        </a:schemeClr>
                      </a:solidFill>
                      <a:latin typeface="MS PGothic" charset="-128"/>
                      <a:ea typeface="MS PGothic" charset="-128"/>
                      <a:cs typeface="MS PGothic" charset="-128"/>
                    </a:rPr>
                    <a:t>番目</a:t>
                  </a:r>
                </a:p>
              </p:txBody>
            </p:sp>
            <p:sp>
              <p:nvSpPr>
                <p:cNvPr id="32" name="TextBox 121"/>
                <p:cNvSpPr txBox="1"/>
                <p:nvPr/>
              </p:nvSpPr>
              <p:spPr>
                <a:xfrm>
                  <a:off x="6706853" y="3317530"/>
                  <a:ext cx="811452" cy="428766"/>
                </a:xfrm>
                <a:prstGeom prst="rect">
                  <a:avLst/>
                </a:prstGeom>
                <a:noFill/>
              </p:spPr>
              <p:txBody>
                <a:bodyPr wrap="square" rtlCol="0">
                  <a:spAutoFit/>
                </a:bodyPr>
                <a:lstStyle/>
                <a:p>
                  <a:r>
                    <a:rPr kumimoji="1" lang="en-US" altLang="ja-JP" sz="900" dirty="0">
                      <a:solidFill>
                        <a:schemeClr val="bg2">
                          <a:lumMod val="50000"/>
                        </a:schemeClr>
                      </a:solidFill>
                      <a:latin typeface="MS PGothic" charset="-128"/>
                      <a:ea typeface="MS PGothic" charset="-128"/>
                      <a:cs typeface="MS PGothic" charset="-128"/>
                    </a:rPr>
                    <a:t>4</a:t>
                  </a:r>
                  <a:r>
                    <a:rPr kumimoji="1" lang="ja-JP" altLang="en-US" sz="900" dirty="0">
                      <a:solidFill>
                        <a:schemeClr val="bg2">
                          <a:lumMod val="50000"/>
                        </a:schemeClr>
                      </a:solidFill>
                      <a:latin typeface="MS PGothic" charset="-128"/>
                      <a:ea typeface="MS PGothic" charset="-128"/>
                      <a:cs typeface="MS PGothic" charset="-128"/>
                    </a:rPr>
                    <a:t>番目</a:t>
                  </a:r>
                  <a:endParaRPr kumimoji="1" lang="en-US" altLang="ja-JP" sz="900" dirty="0">
                    <a:solidFill>
                      <a:schemeClr val="bg2">
                        <a:lumMod val="50000"/>
                      </a:schemeClr>
                    </a:solidFill>
                    <a:latin typeface="MS PGothic" charset="-128"/>
                    <a:ea typeface="MS PGothic" charset="-128"/>
                    <a:cs typeface="MS PGothic" charset="-128"/>
                  </a:endParaRPr>
                </a:p>
              </p:txBody>
            </p:sp>
          </p:grpSp>
          <p:pic>
            <p:nvPicPr>
              <p:cNvPr id="37" name="Picture 4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80864" y="1873058"/>
                <a:ext cx="250521" cy="286322"/>
              </a:xfrm>
              <a:prstGeom prst="rect">
                <a:avLst/>
              </a:prstGeom>
            </p:spPr>
          </p:pic>
          <p:pic>
            <p:nvPicPr>
              <p:cNvPr id="38" name="Picture 4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43457" y="2059880"/>
                <a:ext cx="250521" cy="286322"/>
              </a:xfrm>
              <a:prstGeom prst="rect">
                <a:avLst/>
              </a:prstGeom>
            </p:spPr>
          </p:pic>
          <p:pic>
            <p:nvPicPr>
              <p:cNvPr id="39" name="Picture 4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98747" y="3219859"/>
                <a:ext cx="250521" cy="286322"/>
              </a:xfrm>
              <a:prstGeom prst="rect">
                <a:avLst/>
              </a:prstGeom>
            </p:spPr>
          </p:pic>
          <p:pic>
            <p:nvPicPr>
              <p:cNvPr id="40" name="Picture 4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43142" y="1552044"/>
                <a:ext cx="250521" cy="286322"/>
              </a:xfrm>
              <a:prstGeom prst="rect">
                <a:avLst/>
              </a:prstGeom>
            </p:spPr>
          </p:pic>
          <p:pic>
            <p:nvPicPr>
              <p:cNvPr id="41" name="Picture 4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95515" y="3126889"/>
                <a:ext cx="250521" cy="286322"/>
              </a:xfrm>
              <a:prstGeom prst="rect">
                <a:avLst/>
              </a:prstGeom>
            </p:spPr>
          </p:pic>
        </p:grpSp>
        <p:sp>
          <p:nvSpPr>
            <p:cNvPr id="44" name="正方形/長方形 43"/>
            <p:cNvSpPr/>
            <p:nvPr/>
          </p:nvSpPr>
          <p:spPr>
            <a:xfrm>
              <a:off x="127000" y="812800"/>
              <a:ext cx="5676900" cy="3035300"/>
            </a:xfrm>
            <a:prstGeom prst="rect">
              <a:avLst/>
            </a:prstGeom>
            <a:ln w="12700">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400">
                <a:latin typeface="MS PGothic" charset="-128"/>
                <a:ea typeface="MS PGothic" charset="-128"/>
                <a:cs typeface="MS PGothic" charset="-128"/>
              </a:endParaRPr>
            </a:p>
          </p:txBody>
        </p:sp>
        <p:sp>
          <p:nvSpPr>
            <p:cNvPr id="46" name="屈折矢印 45"/>
            <p:cNvSpPr/>
            <p:nvPr/>
          </p:nvSpPr>
          <p:spPr>
            <a:xfrm rot="10800000" flipH="1">
              <a:off x="5803900" y="3314700"/>
              <a:ext cx="863600" cy="603364"/>
            </a:xfrm>
            <a:prstGeom prst="bentUpArrow">
              <a:avLst>
                <a:gd name="adj1" fmla="val 25000"/>
                <a:gd name="adj2" fmla="val 23233"/>
                <a:gd name="adj3" fmla="val 25000"/>
              </a:avLst>
            </a:prstGeom>
            <a:solidFill>
              <a:schemeClr val="accent5">
                <a:lumMod val="20000"/>
                <a:lumOff val="80000"/>
              </a:schemeClr>
            </a:solidFill>
            <a:ln w="12700">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400">
                <a:latin typeface="MS PGothic" charset="-128"/>
                <a:ea typeface="MS PGothic" charset="-128"/>
                <a:cs typeface="MS PGothic" charset="-128"/>
              </a:endParaRPr>
            </a:p>
          </p:txBody>
        </p:sp>
      </p:grpSp>
      <p:sp>
        <p:nvSpPr>
          <p:cNvPr id="7" name="角丸四角形吹き出し 6"/>
          <p:cNvSpPr/>
          <p:nvPr/>
        </p:nvSpPr>
        <p:spPr>
          <a:xfrm>
            <a:off x="6342675" y="1497444"/>
            <a:ext cx="2364850" cy="1016036"/>
          </a:xfrm>
          <a:prstGeom prst="wedgeRoundRectCallout">
            <a:avLst>
              <a:gd name="adj1" fmla="val 7029"/>
              <a:gd name="adj2" fmla="val 100712"/>
              <a:gd name="adj3" fmla="val 16667"/>
            </a:avLst>
          </a:prstGeom>
          <a:solidFill>
            <a:schemeClr val="bg1"/>
          </a:solidFill>
          <a:ln>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txBody>
          <a:bodyPr lIns="68541" tIns="34271" rIns="68541" bIns="34271" rtlCol="0" anchor="ctr"/>
          <a:lstStyle/>
          <a:p>
            <a:pPr algn="l"/>
            <a:r>
              <a:rPr kumimoji="1" lang="ja-JP" altLang="en-US" sz="1500" dirty="0">
                <a:solidFill>
                  <a:srgbClr val="404040"/>
                </a:solidFill>
                <a:latin typeface="MS PGothic" charset="-128"/>
                <a:ea typeface="MS PGothic" charset="-128"/>
                <a:cs typeface="MS PGothic" charset="-128"/>
              </a:rPr>
              <a:t>社内ネットワークの</a:t>
            </a:r>
            <a:endParaRPr kumimoji="1" lang="en-US" altLang="ja-JP" sz="1500" dirty="0">
              <a:solidFill>
                <a:srgbClr val="404040"/>
              </a:solidFill>
              <a:latin typeface="MS PGothic" charset="-128"/>
              <a:ea typeface="MS PGothic" charset="-128"/>
              <a:cs typeface="MS PGothic" charset="-128"/>
            </a:endParaRPr>
          </a:p>
          <a:p>
            <a:pPr algn="l"/>
            <a:r>
              <a:rPr kumimoji="1" lang="ja-JP" altLang="en-US" sz="1500" dirty="0">
                <a:solidFill>
                  <a:srgbClr val="404040"/>
                </a:solidFill>
                <a:latin typeface="MS PGothic" charset="-128"/>
                <a:ea typeface="MS PGothic" charset="-128"/>
                <a:cs typeface="MS PGothic" charset="-128"/>
              </a:rPr>
              <a:t>マルウェア感染軌道を</a:t>
            </a:r>
            <a:endParaRPr kumimoji="1" lang="en-US" altLang="ja-JP" sz="1500" dirty="0">
              <a:solidFill>
                <a:srgbClr val="404040"/>
              </a:solidFill>
              <a:latin typeface="MS PGothic" charset="-128"/>
              <a:ea typeface="MS PGothic" charset="-128"/>
              <a:cs typeface="MS PGothic" charset="-128"/>
            </a:endParaRPr>
          </a:p>
          <a:p>
            <a:pPr algn="l"/>
            <a:r>
              <a:rPr kumimoji="1" lang="ja-JP" altLang="en-US" sz="1500" dirty="0">
                <a:solidFill>
                  <a:srgbClr val="404040"/>
                </a:solidFill>
                <a:latin typeface="MS PGothic" charset="-128"/>
                <a:ea typeface="MS PGothic" charset="-128"/>
                <a:cs typeface="MS PGothic" charset="-128"/>
              </a:rPr>
              <a:t>管理画面で全て把握可能</a:t>
            </a:r>
          </a:p>
        </p:txBody>
      </p:sp>
      <p:pic>
        <p:nvPicPr>
          <p:cNvPr id="45" name="図 4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71145" y="3092751"/>
            <a:ext cx="8436380" cy="1980839"/>
          </a:xfrm>
          <a:prstGeom prst="rect">
            <a:avLst/>
          </a:prstGeom>
          <a:ln>
            <a:solidFill>
              <a:schemeClr val="tx1"/>
            </a:solidFill>
          </a:ln>
        </p:spPr>
      </p:pic>
      <p:sp>
        <p:nvSpPr>
          <p:cNvPr id="47" name="正方形/長方形 46"/>
          <p:cNvSpPr/>
          <p:nvPr/>
        </p:nvSpPr>
        <p:spPr bwMode="auto">
          <a:xfrm>
            <a:off x="255249" y="4121270"/>
            <a:ext cx="1443802" cy="244682"/>
          </a:xfrm>
          <a:prstGeom prst="rect">
            <a:avLst/>
          </a:prstGeom>
          <a:noFill/>
          <a:ln w="25400" cmpd="sng">
            <a:solidFill>
              <a:srgbClr val="FF0000"/>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685435">
              <a:lnSpc>
                <a:spcPct val="90000"/>
              </a:lnSpc>
              <a:spcBef>
                <a:spcPct val="50000"/>
              </a:spcBef>
            </a:pPr>
            <a:endParaRPr lang="ja-JP" altLang="en-US" sz="1100" dirty="0">
              <a:solidFill>
                <a:schemeClr val="tx1"/>
              </a:solidFill>
              <a:latin typeface="MS PGothic" charset="-128"/>
              <a:ea typeface="MS PGothic" charset="-128"/>
              <a:cs typeface="MS PGothic" charset="-128"/>
            </a:endParaRPr>
          </a:p>
        </p:txBody>
      </p:sp>
      <p:sp>
        <p:nvSpPr>
          <p:cNvPr id="42" name="角丸四角形吹き出し 41"/>
          <p:cNvSpPr/>
          <p:nvPr/>
        </p:nvSpPr>
        <p:spPr>
          <a:xfrm>
            <a:off x="2240508" y="4023836"/>
            <a:ext cx="2468844" cy="556488"/>
          </a:xfrm>
          <a:prstGeom prst="wedgeRoundRectCallout">
            <a:avLst>
              <a:gd name="adj1" fmla="val -66725"/>
              <a:gd name="adj2" fmla="val -9584"/>
              <a:gd name="adj3" fmla="val 16667"/>
            </a:avLst>
          </a:prstGeom>
          <a:solidFill>
            <a:schemeClr val="bg1"/>
          </a:solidFill>
          <a:ln>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txBody>
          <a:bodyPr lIns="68541" tIns="34271" rIns="68541" bIns="34271" rtlCol="0" anchor="ctr"/>
          <a:lstStyle/>
          <a:p>
            <a:pPr algn="ctr"/>
            <a:r>
              <a:rPr kumimoji="1" lang="ja-JP" altLang="en-US" sz="1200" dirty="0">
                <a:solidFill>
                  <a:srgbClr val="404040"/>
                </a:solidFill>
                <a:latin typeface="MS PGothic" charset="-128"/>
                <a:ea typeface="MS PGothic" charset="-128"/>
                <a:cs typeface="MS PGothic" charset="-128"/>
              </a:rPr>
              <a:t>不明なファイルが作成された</a:t>
            </a:r>
            <a:endParaRPr kumimoji="1" lang="en-US" altLang="ja-JP" sz="1200" dirty="0">
              <a:solidFill>
                <a:srgbClr val="404040"/>
              </a:solidFill>
              <a:latin typeface="MS PGothic" charset="-128"/>
              <a:ea typeface="MS PGothic" charset="-128"/>
              <a:cs typeface="MS PGothic" charset="-128"/>
            </a:endParaRPr>
          </a:p>
          <a:p>
            <a:pPr algn="ctr"/>
            <a:r>
              <a:rPr kumimoji="1" lang="ja-JP" altLang="en-US" sz="1200" dirty="0">
                <a:solidFill>
                  <a:srgbClr val="404040"/>
                </a:solidFill>
                <a:latin typeface="MS PGothic" charset="-128"/>
                <a:ea typeface="MS PGothic" charset="-128"/>
                <a:cs typeface="MS PGothic" charset="-128"/>
              </a:rPr>
              <a:t>端末リスト</a:t>
            </a:r>
            <a:endParaRPr kumimoji="1" lang="en-US" altLang="ja-JP" sz="1200" dirty="0">
              <a:solidFill>
                <a:srgbClr val="404040"/>
              </a:solidFill>
              <a:latin typeface="MS PGothic" charset="-128"/>
              <a:ea typeface="MS PGothic" charset="-128"/>
              <a:cs typeface="MS PGothic" charset="-128"/>
            </a:endParaRPr>
          </a:p>
        </p:txBody>
      </p:sp>
    </p:spTree>
    <p:extLst>
      <p:ext uri="{BB962C8B-B14F-4D97-AF65-F5344CB8AC3E}">
        <p14:creationId xmlns:p14="http://schemas.microsoft.com/office/powerpoint/2010/main" val="397257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51470"/>
            <a:ext cx="8937924" cy="857250"/>
          </a:xfrm>
        </p:spPr>
        <p:txBody>
          <a:bodyPr anchor="ctr">
            <a:noAutofit/>
          </a:bodyPr>
          <a:lstStyle/>
          <a:p>
            <a:r>
              <a:rPr lang="ja-JP" altLang="en-US" sz="2800" dirty="0" smtClean="0">
                <a:solidFill>
                  <a:schemeClr val="tx1"/>
                </a:solidFill>
                <a:latin typeface="MS PGothic" charset="-128"/>
                <a:ea typeface="MS PGothic" charset="-128"/>
                <a:cs typeface="MS PGothic" charset="-128"/>
              </a:rPr>
              <a:t>感染原因の特定　</a:t>
            </a:r>
            <a:r>
              <a:rPr lang="en-US" altLang="ja-JP" sz="2800" dirty="0" smtClean="0">
                <a:solidFill>
                  <a:schemeClr val="tx1"/>
                </a:solidFill>
                <a:latin typeface="MS PGothic" charset="-128"/>
                <a:ea typeface="MS PGothic" charset="-128"/>
                <a:cs typeface="MS PGothic" charset="-128"/>
              </a:rPr>
              <a:t>“</a:t>
            </a:r>
            <a:r>
              <a:rPr kumimoji="1" lang="ja-JP" altLang="en-US" sz="2800" dirty="0">
                <a:solidFill>
                  <a:schemeClr val="tx1"/>
                </a:solidFill>
                <a:latin typeface="MS PGothic" charset="-128"/>
                <a:ea typeface="MS PGothic" charset="-128"/>
                <a:cs typeface="MS PGothic" charset="-128"/>
              </a:rPr>
              <a:t>デバイス</a:t>
            </a:r>
            <a:r>
              <a:rPr kumimoji="1" lang="en-US" altLang="ja-JP" sz="2800" dirty="0">
                <a:solidFill>
                  <a:schemeClr val="tx1"/>
                </a:solidFill>
                <a:latin typeface="MS PGothic" charset="-128"/>
                <a:ea typeface="MS PGothic" charset="-128"/>
                <a:cs typeface="MS PGothic" charset="-128"/>
              </a:rPr>
              <a:t> </a:t>
            </a:r>
            <a:r>
              <a:rPr kumimoji="1" lang="ja-JP" altLang="en-US" sz="2800" dirty="0">
                <a:solidFill>
                  <a:schemeClr val="tx1"/>
                </a:solidFill>
                <a:latin typeface="MS PGothic" charset="-128"/>
                <a:ea typeface="MS PGothic" charset="-128"/>
                <a:cs typeface="MS PGothic" charset="-128"/>
              </a:rPr>
              <a:t>トラジェクトリ</a:t>
            </a:r>
            <a:r>
              <a:rPr lang="ja-JP" altLang="en-US" sz="2800" dirty="0">
                <a:solidFill>
                  <a:schemeClr val="tx1"/>
                </a:solidFill>
                <a:latin typeface="MS PGothic" charset="-128"/>
                <a:ea typeface="MS PGothic" charset="-128"/>
                <a:cs typeface="MS PGothic" charset="-128"/>
              </a:rPr>
              <a:t>機能</a:t>
            </a:r>
            <a:r>
              <a:rPr lang="en-US" altLang="ja-JP" sz="2800" dirty="0" smtClean="0">
                <a:solidFill>
                  <a:schemeClr val="tx1"/>
                </a:solidFill>
                <a:latin typeface="MS PGothic" charset="-128"/>
                <a:ea typeface="MS PGothic" charset="-128"/>
                <a:cs typeface="MS PGothic" charset="-128"/>
              </a:rPr>
              <a:t>”</a:t>
            </a:r>
            <a:br>
              <a:rPr lang="en-US" altLang="ja-JP" sz="2800" dirty="0" smtClean="0">
                <a:solidFill>
                  <a:schemeClr val="tx1"/>
                </a:solidFill>
                <a:latin typeface="MS PGothic" charset="-128"/>
                <a:ea typeface="MS PGothic" charset="-128"/>
                <a:cs typeface="MS PGothic" charset="-128"/>
              </a:rPr>
            </a:br>
            <a:r>
              <a:rPr lang="en-US" altLang="ja-JP" sz="2800" dirty="0" smtClean="0">
                <a:solidFill>
                  <a:schemeClr val="tx1"/>
                </a:solidFill>
                <a:latin typeface="MS PGothic" charset="-128"/>
                <a:ea typeface="MS PGothic" charset="-128"/>
                <a:cs typeface="MS PGothic" charset="-128"/>
              </a:rPr>
              <a:t>※AMP for Endpoint</a:t>
            </a:r>
            <a:r>
              <a:rPr lang="ja-JP" altLang="en-US" sz="2800" dirty="0" smtClean="0">
                <a:solidFill>
                  <a:schemeClr val="tx1"/>
                </a:solidFill>
                <a:latin typeface="MS PGothic" charset="-128"/>
                <a:ea typeface="MS PGothic" charset="-128"/>
                <a:cs typeface="MS PGothic" charset="-128"/>
              </a:rPr>
              <a:t>のみの機能</a:t>
            </a:r>
            <a:endParaRPr kumimoji="1" lang="ja-JP" altLang="en-US" sz="2800" dirty="0">
              <a:solidFill>
                <a:schemeClr val="tx1"/>
              </a:solidFill>
              <a:latin typeface="MS PGothic" charset="-128"/>
              <a:ea typeface="MS PGothic" charset="-128"/>
              <a:cs typeface="MS PGothic" charset="-128"/>
            </a:endParaRPr>
          </a:p>
        </p:txBody>
      </p:sp>
      <p:grpSp>
        <p:nvGrpSpPr>
          <p:cNvPr id="3" name="グループ化 7"/>
          <p:cNvGrpSpPr/>
          <p:nvPr/>
        </p:nvGrpSpPr>
        <p:grpSpPr>
          <a:xfrm>
            <a:off x="908972" y="2702725"/>
            <a:ext cx="7952811" cy="2416226"/>
            <a:chOff x="662686" y="3141638"/>
            <a:chExt cx="8349439" cy="3449661"/>
          </a:xfrm>
        </p:grpSpPr>
        <p:sp>
          <p:nvSpPr>
            <p:cNvPr id="53" name="屈折矢印 52"/>
            <p:cNvSpPr/>
            <p:nvPr/>
          </p:nvSpPr>
          <p:spPr>
            <a:xfrm rot="5400000">
              <a:off x="557422" y="3304178"/>
              <a:ext cx="1071842" cy="861314"/>
            </a:xfrm>
            <a:prstGeom prst="bentUpArrow">
              <a:avLst/>
            </a:prstGeom>
            <a:solidFill>
              <a:schemeClr val="accent5">
                <a:lumMod val="20000"/>
                <a:lumOff val="80000"/>
              </a:schemeClr>
            </a:solidFill>
            <a:ln w="12700">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400">
                <a:latin typeface="MS PGothic" charset="-128"/>
                <a:ea typeface="MS PGothic" charset="-128"/>
                <a:cs typeface="MS PGothic" charset="-128"/>
              </a:endParaRPr>
            </a:p>
          </p:txBody>
        </p:sp>
        <p:pic>
          <p:nvPicPr>
            <p:cNvPr id="43" name="図 42"/>
            <p:cNvPicPr>
              <a:picLocks noChangeAspect="1"/>
            </p:cNvPicPr>
            <p:nvPr/>
          </p:nvPicPr>
          <p:blipFill>
            <a:blip r:embed="rId3"/>
            <a:stretch>
              <a:fillRect/>
            </a:stretch>
          </p:blipFill>
          <p:spPr>
            <a:xfrm>
              <a:off x="1543050" y="3141638"/>
              <a:ext cx="7469075" cy="3449661"/>
            </a:xfrm>
            <a:prstGeom prst="rect">
              <a:avLst/>
            </a:prstGeom>
            <a:solidFill>
              <a:schemeClr val="bg1"/>
            </a:solidFill>
            <a:ln>
              <a:solidFill>
                <a:schemeClr val="tx1"/>
              </a:solidFill>
            </a:ln>
          </p:spPr>
        </p:pic>
      </p:grpSp>
      <p:grpSp>
        <p:nvGrpSpPr>
          <p:cNvPr id="4" name="グループ化 5"/>
          <p:cNvGrpSpPr/>
          <p:nvPr/>
        </p:nvGrpSpPr>
        <p:grpSpPr>
          <a:xfrm>
            <a:off x="66874" y="902457"/>
            <a:ext cx="4100783" cy="2196202"/>
            <a:chOff x="12700" y="762000"/>
            <a:chExt cx="4305300" cy="3135532"/>
          </a:xfrm>
        </p:grpSpPr>
        <p:grpSp>
          <p:nvGrpSpPr>
            <p:cNvPr id="5" name="図形グループ 41"/>
            <p:cNvGrpSpPr/>
            <p:nvPr/>
          </p:nvGrpSpPr>
          <p:grpSpPr>
            <a:xfrm>
              <a:off x="103934" y="867195"/>
              <a:ext cx="4163266" cy="2332779"/>
              <a:chOff x="713533" y="1070395"/>
              <a:chExt cx="7864332" cy="4152255"/>
            </a:xfrm>
          </p:grpSpPr>
          <p:grpSp>
            <p:nvGrpSpPr>
              <p:cNvPr id="6" name="グループ化 4"/>
              <p:cNvGrpSpPr/>
              <p:nvPr/>
            </p:nvGrpSpPr>
            <p:grpSpPr>
              <a:xfrm>
                <a:off x="713533" y="1070395"/>
                <a:ext cx="7864332" cy="4152255"/>
                <a:chOff x="152861" y="1855104"/>
                <a:chExt cx="7507808" cy="4196171"/>
              </a:xfrm>
            </p:grpSpPr>
            <p:pic>
              <p:nvPicPr>
                <p:cNvPr id="13" name="Picture 4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88980" y="4792797"/>
                  <a:ext cx="1003822" cy="779439"/>
                </a:xfrm>
                <a:prstGeom prst="rect">
                  <a:avLst/>
                </a:prstGeom>
              </p:spPr>
            </p:pic>
            <p:pic>
              <p:nvPicPr>
                <p:cNvPr id="16" name="Picture 4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5283" y="2967514"/>
                  <a:ext cx="1003822" cy="779439"/>
                </a:xfrm>
                <a:prstGeom prst="rect">
                  <a:avLst/>
                </a:prstGeom>
              </p:spPr>
            </p:pic>
            <p:pic>
              <p:nvPicPr>
                <p:cNvPr id="19" name="Picture 4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9365" y="3233180"/>
                  <a:ext cx="1003822" cy="779439"/>
                </a:xfrm>
                <a:prstGeom prst="rect">
                  <a:avLst/>
                </a:prstGeom>
              </p:spPr>
            </p:pic>
            <p:pic>
              <p:nvPicPr>
                <p:cNvPr id="22" name="Picture 4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56847" y="4662008"/>
                  <a:ext cx="1003822" cy="779439"/>
                </a:xfrm>
                <a:prstGeom prst="rect">
                  <a:avLst/>
                </a:prstGeom>
              </p:spPr>
            </p:pic>
            <p:pic>
              <p:nvPicPr>
                <p:cNvPr id="25" name="Picture 4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5963" y="2577794"/>
                  <a:ext cx="1003822" cy="779439"/>
                </a:xfrm>
                <a:prstGeom prst="rect">
                  <a:avLst/>
                </a:prstGeom>
              </p:spPr>
            </p:pic>
            <p:cxnSp>
              <p:nvCxnSpPr>
                <p:cNvPr id="28" name="曲線コネクタ 27"/>
                <p:cNvCxnSpPr/>
                <p:nvPr/>
              </p:nvCxnSpPr>
              <p:spPr>
                <a:xfrm>
                  <a:off x="2939105" y="3491101"/>
                  <a:ext cx="1300260" cy="265666"/>
                </a:xfrm>
                <a:prstGeom prst="curvedConnector3">
                  <a:avLst/>
                </a:prstGeom>
                <a:ln>
                  <a:solidFill>
                    <a:schemeClr val="tx1"/>
                  </a:solidFill>
                  <a:headEnd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30" name="曲線コネクタ 29"/>
                <p:cNvCxnSpPr>
                  <a:stCxn id="19" idx="3"/>
                  <a:endCxn id="25" idx="1"/>
                </p:cNvCxnSpPr>
                <p:nvPr/>
              </p:nvCxnSpPr>
              <p:spPr>
                <a:xfrm flipV="1">
                  <a:off x="5243187" y="2967514"/>
                  <a:ext cx="912776" cy="655386"/>
                </a:xfrm>
                <a:prstGeom prst="curvedConnector3">
                  <a:avLst/>
                </a:pr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4" name="曲線コネクタ 33"/>
                <p:cNvCxnSpPr>
                  <a:endCxn id="22" idx="1"/>
                </p:cNvCxnSpPr>
                <p:nvPr/>
              </p:nvCxnSpPr>
              <p:spPr>
                <a:xfrm>
                  <a:off x="4784414" y="4012619"/>
                  <a:ext cx="1872433" cy="1039109"/>
                </a:xfrm>
                <a:prstGeom prst="curvedConnector3">
                  <a:avLst/>
                </a:pr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6" name="曲線コネクタ 35"/>
                <p:cNvCxnSpPr>
                  <a:stCxn id="16" idx="2"/>
                  <a:endCxn id="13" idx="0"/>
                </p:cNvCxnSpPr>
                <p:nvPr/>
              </p:nvCxnSpPr>
              <p:spPr>
                <a:xfrm rot="16200000" flipH="1">
                  <a:off x="2341120" y="3843026"/>
                  <a:ext cx="1045844" cy="853697"/>
                </a:xfrm>
                <a:prstGeom prst="curvedConnector3">
                  <a:avLst>
                    <a:gd name="adj1" fmla="val 50000"/>
                  </a:avLst>
                </a:pr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pic>
              <p:nvPicPr>
                <p:cNvPr id="49"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84046" y="1855104"/>
                  <a:ext cx="959556" cy="66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図 53" descr="images.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05864" y="3090534"/>
                  <a:ext cx="533400" cy="533400"/>
                </a:xfrm>
                <a:prstGeom prst="rect">
                  <a:avLst/>
                </a:prstGeom>
              </p:spPr>
            </p:pic>
            <p:sp>
              <p:nvSpPr>
                <p:cNvPr id="64" name="雲 63"/>
                <p:cNvSpPr/>
                <p:nvPr/>
              </p:nvSpPr>
              <p:spPr>
                <a:xfrm>
                  <a:off x="152861" y="1855104"/>
                  <a:ext cx="2213229" cy="914400"/>
                </a:xfrm>
                <a:prstGeom prst="cloud">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800" dirty="0">
                      <a:latin typeface="MS PGothic" charset="-128"/>
                      <a:ea typeface="MS PGothic" charset="-128"/>
                      <a:cs typeface="MS PGothic" charset="-128"/>
                    </a:rPr>
                    <a:t>Internet</a:t>
                  </a:r>
                  <a:endParaRPr kumimoji="1" lang="ja-JP" altLang="en-US" sz="800" dirty="0">
                    <a:latin typeface="MS PGothic" charset="-128"/>
                    <a:ea typeface="MS PGothic" charset="-128"/>
                    <a:cs typeface="MS PGothic" charset="-128"/>
                  </a:endParaRPr>
                </a:p>
              </p:txBody>
            </p:sp>
            <p:pic>
              <p:nvPicPr>
                <p:cNvPr id="67" name="図 11" descr="MC900310736.WMF"/>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90767" y="5033963"/>
                  <a:ext cx="526737" cy="492255"/>
                </a:xfrm>
                <a:prstGeom prst="rect">
                  <a:avLst/>
                </a:prstGeom>
                <a:noFill/>
                <a:ln w="9525">
                  <a:noFill/>
                  <a:miter lim="800000"/>
                  <a:headEnd/>
                  <a:tailEnd/>
                </a:ln>
              </p:spPr>
            </p:pic>
            <p:pic>
              <p:nvPicPr>
                <p:cNvPr id="68" name="図 11" descr="MC900310736.WMF"/>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48665" y="3888565"/>
                  <a:ext cx="512253" cy="478719"/>
                </a:xfrm>
                <a:prstGeom prst="rect">
                  <a:avLst/>
                </a:prstGeom>
                <a:noFill/>
                <a:ln w="9525">
                  <a:noFill/>
                  <a:miter lim="800000"/>
                  <a:headEnd/>
                  <a:tailEnd/>
                </a:ln>
              </p:spPr>
            </p:pic>
            <p:pic>
              <p:nvPicPr>
                <p:cNvPr id="69" name="図 11" descr="MC900310736.WMF"/>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04451" y="5033963"/>
                  <a:ext cx="575980" cy="538274"/>
                </a:xfrm>
                <a:prstGeom prst="rect">
                  <a:avLst/>
                </a:prstGeom>
                <a:noFill/>
                <a:ln w="9525">
                  <a:noFill/>
                  <a:miter lim="800000"/>
                  <a:headEnd/>
                  <a:tailEnd/>
                </a:ln>
              </p:spPr>
            </p:pic>
            <p:pic>
              <p:nvPicPr>
                <p:cNvPr id="70" name="図 11" descr="MC900310736.WMF"/>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79222" y="2673985"/>
                  <a:ext cx="561125" cy="524392"/>
                </a:xfrm>
                <a:prstGeom prst="rect">
                  <a:avLst/>
                </a:prstGeom>
                <a:noFill/>
                <a:ln w="9525">
                  <a:noFill/>
                  <a:miter lim="800000"/>
                  <a:headEnd/>
                  <a:tailEnd/>
                </a:ln>
              </p:spPr>
            </p:pic>
            <p:pic>
              <p:nvPicPr>
                <p:cNvPr id="72" name="Picture 28" descr="BD06551_"/>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178824" y="1874827"/>
                  <a:ext cx="998321" cy="765326"/>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直線矢印コネクタ 72"/>
                <p:cNvCxnSpPr/>
                <p:nvPr/>
              </p:nvCxnSpPr>
              <p:spPr>
                <a:xfrm>
                  <a:off x="1935283" y="2640153"/>
                  <a:ext cx="371189" cy="296028"/>
                </a:xfrm>
                <a:prstGeom prst="straightConnector1">
                  <a:avLst/>
                </a:prstGeom>
                <a:ln>
                  <a:solidFill>
                    <a:schemeClr val="tx1"/>
                  </a:solidFill>
                  <a:tailEnd type="arrow" w="lg" len="lg"/>
                </a:ln>
              </p:spPr>
              <p:style>
                <a:lnRef idx="2">
                  <a:schemeClr val="accent1"/>
                </a:lnRef>
                <a:fillRef idx="0">
                  <a:schemeClr val="accent1"/>
                </a:fillRef>
                <a:effectRef idx="1">
                  <a:schemeClr val="accent1"/>
                </a:effectRef>
                <a:fontRef idx="minor">
                  <a:schemeClr val="tx1"/>
                </a:fontRef>
              </p:style>
            </p:cxnSp>
            <p:cxnSp>
              <p:nvCxnSpPr>
                <p:cNvPr id="76" name="直線矢印コネクタ 75"/>
                <p:cNvCxnSpPr>
                  <a:stCxn id="72" idx="1"/>
                </p:cNvCxnSpPr>
                <p:nvPr/>
              </p:nvCxnSpPr>
              <p:spPr>
                <a:xfrm flipH="1">
                  <a:off x="2552131" y="2257490"/>
                  <a:ext cx="1626693" cy="678691"/>
                </a:xfrm>
                <a:prstGeom prst="straightConnector1">
                  <a:avLst/>
                </a:prstGeom>
                <a:ln>
                  <a:solidFill>
                    <a:schemeClr val="tx1"/>
                  </a:solidFill>
                  <a:tailEnd type="arrow" w="lg" len="lg"/>
                </a:ln>
              </p:spPr>
              <p:style>
                <a:lnRef idx="2">
                  <a:schemeClr val="accent1"/>
                </a:lnRef>
                <a:fillRef idx="0">
                  <a:schemeClr val="accent1"/>
                </a:fillRef>
                <a:effectRef idx="1">
                  <a:schemeClr val="accent1"/>
                </a:effectRef>
                <a:fontRef idx="minor">
                  <a:schemeClr val="tx1"/>
                </a:fontRef>
              </p:style>
            </p:cxnSp>
            <p:pic>
              <p:nvPicPr>
                <p:cNvPr id="3078" name="Picture 6" descr="Adobe Reade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743496" y="2936181"/>
                  <a:ext cx="456607" cy="45660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121"/>
                <p:cNvSpPr txBox="1"/>
                <p:nvPr/>
              </p:nvSpPr>
              <p:spPr>
                <a:xfrm>
                  <a:off x="3303819" y="5497985"/>
                  <a:ext cx="999792" cy="553290"/>
                </a:xfrm>
                <a:prstGeom prst="rect">
                  <a:avLst/>
                </a:prstGeom>
                <a:noFill/>
              </p:spPr>
              <p:txBody>
                <a:bodyPr wrap="square" rtlCol="0">
                  <a:spAutoFit/>
                </a:bodyPr>
                <a:lstStyle/>
                <a:p>
                  <a:r>
                    <a:rPr kumimoji="1" lang="en-US" altLang="ja-JP" sz="800" dirty="0">
                      <a:latin typeface="MS PGothic" charset="-128"/>
                      <a:ea typeface="MS PGothic" charset="-128"/>
                      <a:cs typeface="MS PGothic" charset="-128"/>
                    </a:rPr>
                    <a:t>2</a:t>
                  </a:r>
                  <a:r>
                    <a:rPr kumimoji="1" lang="ja-JP" altLang="en-US" sz="800" dirty="0">
                      <a:latin typeface="MS PGothic" charset="-128"/>
                      <a:ea typeface="MS PGothic" charset="-128"/>
                      <a:cs typeface="MS PGothic" charset="-128"/>
                    </a:rPr>
                    <a:t>番目</a:t>
                  </a:r>
                  <a:endParaRPr kumimoji="1" lang="en-US" altLang="ja-JP" sz="800" dirty="0">
                    <a:latin typeface="MS PGothic" charset="-128"/>
                    <a:ea typeface="MS PGothic" charset="-128"/>
                    <a:cs typeface="MS PGothic" charset="-128"/>
                  </a:endParaRPr>
                </a:p>
              </p:txBody>
            </p:sp>
            <p:sp>
              <p:nvSpPr>
                <p:cNvPr id="29" name="TextBox 121"/>
                <p:cNvSpPr txBox="1"/>
                <p:nvPr/>
              </p:nvSpPr>
              <p:spPr>
                <a:xfrm>
                  <a:off x="4267169" y="4354754"/>
                  <a:ext cx="999792" cy="553290"/>
                </a:xfrm>
                <a:prstGeom prst="rect">
                  <a:avLst/>
                </a:prstGeom>
                <a:noFill/>
              </p:spPr>
              <p:txBody>
                <a:bodyPr wrap="square" rtlCol="0">
                  <a:spAutoFit/>
                </a:bodyPr>
                <a:lstStyle/>
                <a:p>
                  <a:r>
                    <a:rPr kumimoji="1" lang="en-US" altLang="ja-JP" sz="800" dirty="0">
                      <a:latin typeface="MS PGothic" charset="-128"/>
                      <a:ea typeface="MS PGothic" charset="-128"/>
                      <a:cs typeface="MS PGothic" charset="-128"/>
                    </a:rPr>
                    <a:t>3</a:t>
                  </a:r>
                  <a:r>
                    <a:rPr kumimoji="1" lang="ja-JP" altLang="en-US" sz="800" dirty="0">
                      <a:latin typeface="MS PGothic" charset="-128"/>
                      <a:ea typeface="MS PGothic" charset="-128"/>
                      <a:cs typeface="MS PGothic" charset="-128"/>
                    </a:rPr>
                    <a:t>番目</a:t>
                  </a:r>
                  <a:endParaRPr kumimoji="1" lang="en-US" altLang="ja-JP" sz="800" dirty="0">
                    <a:latin typeface="MS PGothic" charset="-128"/>
                    <a:ea typeface="MS PGothic" charset="-128"/>
                    <a:cs typeface="MS PGothic" charset="-128"/>
                  </a:endParaRPr>
                </a:p>
              </p:txBody>
            </p:sp>
            <p:sp>
              <p:nvSpPr>
                <p:cNvPr id="31" name="TextBox 121"/>
                <p:cNvSpPr txBox="1"/>
                <p:nvPr/>
              </p:nvSpPr>
              <p:spPr>
                <a:xfrm>
                  <a:off x="6439836" y="5483318"/>
                  <a:ext cx="999792" cy="553290"/>
                </a:xfrm>
                <a:prstGeom prst="rect">
                  <a:avLst/>
                </a:prstGeom>
                <a:noFill/>
              </p:spPr>
              <p:txBody>
                <a:bodyPr wrap="square" rtlCol="0">
                  <a:spAutoFit/>
                </a:bodyPr>
                <a:lstStyle/>
                <a:p>
                  <a:r>
                    <a:rPr kumimoji="1" lang="en-US" altLang="ja-JP" sz="800" dirty="0">
                      <a:latin typeface="MS PGothic" charset="-128"/>
                      <a:ea typeface="MS PGothic" charset="-128"/>
                      <a:cs typeface="MS PGothic" charset="-128"/>
                    </a:rPr>
                    <a:t>5</a:t>
                  </a:r>
                  <a:r>
                    <a:rPr kumimoji="1" lang="ja-JP" altLang="en-US" sz="800" dirty="0">
                      <a:latin typeface="MS PGothic" charset="-128"/>
                      <a:ea typeface="MS PGothic" charset="-128"/>
                      <a:cs typeface="MS PGothic" charset="-128"/>
                    </a:rPr>
                    <a:t>番目</a:t>
                  </a:r>
                </a:p>
              </p:txBody>
            </p:sp>
            <p:sp>
              <p:nvSpPr>
                <p:cNvPr id="32" name="TextBox 121"/>
                <p:cNvSpPr txBox="1"/>
                <p:nvPr/>
              </p:nvSpPr>
              <p:spPr>
                <a:xfrm>
                  <a:off x="5983137" y="3394529"/>
                  <a:ext cx="999792" cy="553290"/>
                </a:xfrm>
                <a:prstGeom prst="rect">
                  <a:avLst/>
                </a:prstGeom>
                <a:noFill/>
              </p:spPr>
              <p:txBody>
                <a:bodyPr wrap="square" rtlCol="0">
                  <a:spAutoFit/>
                </a:bodyPr>
                <a:lstStyle/>
                <a:p>
                  <a:r>
                    <a:rPr kumimoji="1" lang="en-US" altLang="ja-JP" sz="800" dirty="0">
                      <a:latin typeface="MS PGothic" charset="-128"/>
                      <a:ea typeface="MS PGothic" charset="-128"/>
                      <a:cs typeface="MS PGothic" charset="-128"/>
                    </a:rPr>
                    <a:t>4</a:t>
                  </a:r>
                  <a:r>
                    <a:rPr kumimoji="1" lang="ja-JP" altLang="en-US" sz="800" dirty="0">
                      <a:latin typeface="MS PGothic" charset="-128"/>
                      <a:ea typeface="MS PGothic" charset="-128"/>
                      <a:cs typeface="MS PGothic" charset="-128"/>
                    </a:rPr>
                    <a:t>番目</a:t>
                  </a:r>
                  <a:endParaRPr kumimoji="1" lang="en-US" altLang="ja-JP" sz="800" dirty="0">
                    <a:latin typeface="MS PGothic" charset="-128"/>
                    <a:ea typeface="MS PGothic" charset="-128"/>
                    <a:cs typeface="MS PGothic" charset="-128"/>
                  </a:endParaRPr>
                </a:p>
              </p:txBody>
            </p:sp>
            <p:sp>
              <p:nvSpPr>
                <p:cNvPr id="26" name="TextBox 121"/>
                <p:cNvSpPr txBox="1"/>
                <p:nvPr/>
              </p:nvSpPr>
              <p:spPr>
                <a:xfrm>
                  <a:off x="1160482" y="3756763"/>
                  <a:ext cx="2632315" cy="592809"/>
                </a:xfrm>
                <a:prstGeom prst="rect">
                  <a:avLst/>
                </a:prstGeom>
                <a:noFill/>
              </p:spPr>
              <p:txBody>
                <a:bodyPr wrap="square" rtlCol="0">
                  <a:spAutoFit/>
                </a:bodyPr>
                <a:lstStyle/>
                <a:p>
                  <a:r>
                    <a:rPr kumimoji="1" lang="ja-JP" altLang="en-US" sz="900" dirty="0">
                      <a:latin typeface="MS PGothic" charset="-128"/>
                      <a:ea typeface="MS PGothic" charset="-128"/>
                      <a:cs typeface="MS PGothic" charset="-128"/>
                    </a:rPr>
                    <a:t>最初の感染端末</a:t>
                  </a:r>
                  <a:endParaRPr kumimoji="1" lang="en-US" altLang="ja-JP" sz="900" dirty="0">
                    <a:latin typeface="MS PGothic" charset="-128"/>
                    <a:ea typeface="MS PGothic" charset="-128"/>
                    <a:cs typeface="MS PGothic" charset="-128"/>
                  </a:endParaRPr>
                </a:p>
              </p:txBody>
            </p:sp>
          </p:grpSp>
          <p:pic>
            <p:nvPicPr>
              <p:cNvPr id="37" name="Picture 4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775005" y="2308077"/>
                <a:ext cx="362128" cy="381187"/>
              </a:xfrm>
              <a:prstGeom prst="rect">
                <a:avLst/>
              </a:prstGeom>
            </p:spPr>
          </p:pic>
          <p:pic>
            <p:nvPicPr>
              <p:cNvPr id="38" name="Picture 4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178285" y="2556797"/>
                <a:ext cx="362128" cy="381187"/>
              </a:xfrm>
              <a:prstGeom prst="rect">
                <a:avLst/>
              </a:prstGeom>
            </p:spPr>
          </p:pic>
          <p:pic>
            <p:nvPicPr>
              <p:cNvPr id="39" name="Picture 4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68156" y="4101104"/>
                <a:ext cx="362128" cy="381187"/>
              </a:xfrm>
              <a:prstGeom prst="rect">
                <a:avLst/>
              </a:prstGeom>
            </p:spPr>
          </p:pic>
          <p:pic>
            <p:nvPicPr>
              <p:cNvPr id="40" name="Picture 4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01531" y="1880703"/>
                <a:ext cx="362128" cy="381187"/>
              </a:xfrm>
              <a:prstGeom prst="rect">
                <a:avLst/>
              </a:prstGeom>
            </p:spPr>
          </p:pic>
          <p:pic>
            <p:nvPicPr>
              <p:cNvPr id="41" name="Picture 4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10886" y="3977331"/>
                <a:ext cx="362128" cy="381187"/>
              </a:xfrm>
              <a:prstGeom prst="rect">
                <a:avLst/>
              </a:prstGeom>
            </p:spPr>
          </p:pic>
        </p:grpSp>
        <p:sp>
          <p:nvSpPr>
            <p:cNvPr id="45" name="正方形/長方形 44"/>
            <p:cNvSpPr/>
            <p:nvPr/>
          </p:nvSpPr>
          <p:spPr>
            <a:xfrm>
              <a:off x="12700" y="762000"/>
              <a:ext cx="4305300" cy="2400300"/>
            </a:xfrm>
            <a:prstGeom prst="rect">
              <a:avLst/>
            </a:prstGeom>
            <a:ln w="12700">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400">
                <a:latin typeface="MS PGothic" charset="-128"/>
                <a:ea typeface="MS PGothic" charset="-128"/>
                <a:cs typeface="MS PGothic" charset="-128"/>
              </a:endParaRPr>
            </a:p>
          </p:txBody>
        </p:sp>
        <p:sp>
          <p:nvSpPr>
            <p:cNvPr id="46" name="円/楕円 45"/>
            <p:cNvSpPr/>
            <p:nvPr/>
          </p:nvSpPr>
          <p:spPr>
            <a:xfrm>
              <a:off x="1066800" y="1409700"/>
              <a:ext cx="533400" cy="520700"/>
            </a:xfrm>
            <a:prstGeom prst="ellipse">
              <a:avLst/>
            </a:prstGeom>
            <a:ln>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400">
                <a:latin typeface="MS PGothic" charset="-128"/>
                <a:ea typeface="MS PGothic" charset="-128"/>
                <a:cs typeface="MS PGothic" charset="-128"/>
              </a:endParaRPr>
            </a:p>
          </p:txBody>
        </p:sp>
        <p:sp>
          <p:nvSpPr>
            <p:cNvPr id="52" name="二等辺三角形 51"/>
            <p:cNvSpPr>
              <a:spLocks/>
            </p:cNvSpPr>
            <p:nvPr/>
          </p:nvSpPr>
          <p:spPr>
            <a:xfrm rot="16543315">
              <a:off x="304959" y="2051009"/>
              <a:ext cx="1111867" cy="692521"/>
            </a:xfrm>
            <a:prstGeom prst="triangle">
              <a:avLst>
                <a:gd name="adj" fmla="val 17"/>
              </a:avLst>
            </a:prstGeom>
            <a:gradFill>
              <a:gsLst>
                <a:gs pos="80000">
                  <a:srgbClr val="FFF89C">
                    <a:alpha val="20000"/>
                  </a:srgbClr>
                </a:gs>
                <a:gs pos="100000">
                  <a:srgbClr val="FFFFFF"/>
                </a:gs>
              </a:gsLst>
              <a:path path="rect">
                <a:fillToRect l="100000" t="100000"/>
              </a:path>
            </a:gradFill>
            <a:ln w="9525">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400">
                <a:latin typeface="MS PGothic" charset="-128"/>
                <a:ea typeface="MS PGothic" charset="-128"/>
                <a:cs typeface="MS PGothic" charset="-128"/>
              </a:endParaRPr>
            </a:p>
          </p:txBody>
        </p:sp>
        <p:pic>
          <p:nvPicPr>
            <p:cNvPr id="44" name="図 43" descr="MC900431608.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20891" y="2500296"/>
              <a:ext cx="1397236" cy="1397236"/>
            </a:xfrm>
            <a:prstGeom prst="rect">
              <a:avLst/>
            </a:prstGeom>
          </p:spPr>
        </p:pic>
      </p:grpSp>
      <p:sp>
        <p:nvSpPr>
          <p:cNvPr id="7" name="角丸四角形吹き出し 6"/>
          <p:cNvSpPr/>
          <p:nvPr/>
        </p:nvSpPr>
        <p:spPr>
          <a:xfrm>
            <a:off x="4572726" y="1039217"/>
            <a:ext cx="3856151" cy="1413971"/>
          </a:xfrm>
          <a:prstGeom prst="wedgeRoundRectCallout">
            <a:avLst>
              <a:gd name="adj1" fmla="val -45426"/>
              <a:gd name="adj2" fmla="val 84031"/>
              <a:gd name="adj3" fmla="val 16667"/>
            </a:avLst>
          </a:prstGeom>
          <a:solidFill>
            <a:schemeClr val="bg1"/>
          </a:solidFill>
          <a:ln>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txBody>
          <a:bodyPr lIns="68541" tIns="34271" rIns="68541" bIns="34271" rtlCol="0" anchor="ctr"/>
          <a:lstStyle/>
          <a:p>
            <a:pPr algn="ctr"/>
            <a:r>
              <a:rPr kumimoji="1" lang="ja-JP" altLang="en-US" sz="1500" dirty="0">
                <a:solidFill>
                  <a:srgbClr val="404040"/>
                </a:solidFill>
                <a:latin typeface="MS PGothic" charset="-128"/>
                <a:ea typeface="MS PGothic" charset="-128"/>
                <a:cs typeface="MS PGothic" charset="-128"/>
              </a:rPr>
              <a:t>感染端末内のマルウェア感染挙動を</a:t>
            </a:r>
            <a:endParaRPr kumimoji="1" lang="en-US" altLang="ja-JP" sz="1500" dirty="0">
              <a:solidFill>
                <a:srgbClr val="404040"/>
              </a:solidFill>
              <a:latin typeface="MS PGothic" charset="-128"/>
              <a:ea typeface="MS PGothic" charset="-128"/>
              <a:cs typeface="MS PGothic" charset="-128"/>
            </a:endParaRPr>
          </a:p>
          <a:p>
            <a:pPr algn="ctr"/>
            <a:r>
              <a:rPr kumimoji="1" lang="ja-JP" altLang="en-US" sz="1500" dirty="0">
                <a:solidFill>
                  <a:srgbClr val="404040"/>
                </a:solidFill>
                <a:latin typeface="MS PGothic" charset="-128"/>
                <a:ea typeface="MS PGothic" charset="-128"/>
                <a:cs typeface="MS PGothic" charset="-128"/>
              </a:rPr>
              <a:t>管理画面で全て把握可能</a:t>
            </a:r>
            <a:endParaRPr kumimoji="1" lang="en-US" altLang="ja-JP" sz="1500" dirty="0">
              <a:solidFill>
                <a:srgbClr val="404040"/>
              </a:solidFill>
              <a:latin typeface="MS PGothic" charset="-128"/>
              <a:ea typeface="MS PGothic" charset="-128"/>
              <a:cs typeface="MS PGothic" charset="-128"/>
            </a:endParaRPr>
          </a:p>
          <a:p>
            <a:pPr algn="l"/>
            <a:r>
              <a:rPr kumimoji="1" lang="ja-JP" altLang="en-US" sz="1100" u="sng" dirty="0">
                <a:solidFill>
                  <a:srgbClr val="404040"/>
                </a:solidFill>
                <a:latin typeface="MS PGothic" charset="-128"/>
                <a:ea typeface="MS PGothic" charset="-128"/>
                <a:cs typeface="MS PGothic" charset="-128"/>
              </a:rPr>
              <a:t>以下の例</a:t>
            </a:r>
            <a:r>
              <a:rPr kumimoji="1" lang="ja-JP" altLang="en-US" sz="1100" dirty="0">
                <a:solidFill>
                  <a:srgbClr val="404040"/>
                </a:solidFill>
                <a:latin typeface="MS PGothic" charset="-128"/>
                <a:ea typeface="MS PGothic" charset="-128"/>
                <a:cs typeface="MS PGothic" charset="-128"/>
              </a:rPr>
              <a:t>）</a:t>
            </a:r>
            <a:endParaRPr kumimoji="1" lang="en-US" altLang="ja-JP" sz="1100" dirty="0">
              <a:solidFill>
                <a:srgbClr val="404040"/>
              </a:solidFill>
              <a:latin typeface="MS PGothic" charset="-128"/>
              <a:ea typeface="MS PGothic" charset="-128"/>
              <a:cs typeface="MS PGothic" charset="-128"/>
            </a:endParaRPr>
          </a:p>
          <a:p>
            <a:pPr algn="l"/>
            <a:r>
              <a:rPr kumimoji="1" lang="ja-JP" altLang="en-US" sz="1100" dirty="0">
                <a:solidFill>
                  <a:srgbClr val="404040"/>
                </a:solidFill>
                <a:latin typeface="MS PGothic" charset="-128"/>
                <a:ea typeface="MS PGothic" charset="-128"/>
                <a:cs typeface="MS PGothic" charset="-128"/>
              </a:rPr>
              <a:t>ユーザが</a:t>
            </a:r>
            <a:r>
              <a:rPr kumimoji="1" lang="en-US" altLang="ja-JP" sz="1100" dirty="0">
                <a:solidFill>
                  <a:srgbClr val="404040"/>
                </a:solidFill>
                <a:latin typeface="MS PGothic" charset="-128"/>
                <a:ea typeface="MS PGothic" charset="-128"/>
                <a:cs typeface="MS PGothic" charset="-128"/>
              </a:rPr>
              <a:t>IE</a:t>
            </a:r>
            <a:r>
              <a:rPr kumimoji="1" lang="ja-JP" altLang="en-US" sz="1100" dirty="0">
                <a:solidFill>
                  <a:srgbClr val="404040"/>
                </a:solidFill>
                <a:latin typeface="MS PGothic" charset="-128"/>
                <a:ea typeface="MS PGothic" charset="-128"/>
                <a:cs typeface="MS PGothic" charset="-128"/>
              </a:rPr>
              <a:t>を使い不正な</a:t>
            </a:r>
            <a:r>
              <a:rPr kumimoji="1" lang="en-US" altLang="ja-JP" sz="1100" dirty="0">
                <a:solidFill>
                  <a:srgbClr val="404040"/>
                </a:solidFill>
                <a:latin typeface="MS PGothic" charset="-128"/>
                <a:ea typeface="MS PGothic" charset="-128"/>
                <a:cs typeface="MS PGothic" charset="-128"/>
              </a:rPr>
              <a:t>PDF</a:t>
            </a:r>
            <a:r>
              <a:rPr kumimoji="1" lang="ja-JP" altLang="en-US" sz="1100" dirty="0">
                <a:solidFill>
                  <a:srgbClr val="404040"/>
                </a:solidFill>
                <a:latin typeface="MS PGothic" charset="-128"/>
                <a:ea typeface="MS PGothic" charset="-128"/>
                <a:cs typeface="MS PGothic" charset="-128"/>
              </a:rPr>
              <a:t>をダウンロードし開いた！</a:t>
            </a:r>
            <a:endParaRPr kumimoji="1" lang="en-US" altLang="ja-JP" sz="1100" dirty="0">
              <a:solidFill>
                <a:srgbClr val="404040"/>
              </a:solidFill>
              <a:latin typeface="MS PGothic" charset="-128"/>
              <a:ea typeface="MS PGothic" charset="-128"/>
              <a:cs typeface="MS PGothic" charset="-128"/>
            </a:endParaRPr>
          </a:p>
          <a:p>
            <a:pPr algn="l"/>
            <a:r>
              <a:rPr kumimoji="1" lang="ja-JP" altLang="en-US" sz="1100" dirty="0">
                <a:solidFill>
                  <a:srgbClr val="404040"/>
                </a:solidFill>
                <a:latin typeface="MS PGothic" charset="-128"/>
                <a:ea typeface="MS PGothic" charset="-128"/>
                <a:cs typeface="MS PGothic" charset="-128"/>
              </a:rPr>
              <a:t>開いた</a:t>
            </a:r>
            <a:r>
              <a:rPr kumimoji="1" lang="en-US" altLang="ja-JP" sz="1100" dirty="0">
                <a:solidFill>
                  <a:srgbClr val="404040"/>
                </a:solidFill>
                <a:latin typeface="MS PGothic" charset="-128"/>
                <a:ea typeface="MS PGothic" charset="-128"/>
                <a:cs typeface="MS PGothic" charset="-128"/>
              </a:rPr>
              <a:t>PDF</a:t>
            </a:r>
            <a:r>
              <a:rPr kumimoji="1" lang="ja-JP" altLang="en-US" sz="1100" dirty="0">
                <a:solidFill>
                  <a:srgbClr val="404040"/>
                </a:solidFill>
                <a:latin typeface="MS PGothic" charset="-128"/>
                <a:ea typeface="MS PGothic" charset="-128"/>
                <a:cs typeface="MS PGothic" charset="-128"/>
              </a:rPr>
              <a:t>は</a:t>
            </a:r>
            <a:r>
              <a:rPr kumimoji="1" lang="ja-JP" altLang="en-US" sz="1100" dirty="0">
                <a:solidFill>
                  <a:srgbClr val="FF0000"/>
                </a:solidFill>
                <a:latin typeface="MS PGothic" charset="-128"/>
                <a:ea typeface="MS PGothic" charset="-128"/>
                <a:cs typeface="MS PGothic" charset="-128"/>
              </a:rPr>
              <a:t>ダウンローダ</a:t>
            </a:r>
            <a:r>
              <a:rPr kumimoji="1" lang="ja-JP" altLang="en-US" sz="1100" dirty="0">
                <a:solidFill>
                  <a:srgbClr val="404040"/>
                </a:solidFill>
                <a:latin typeface="MS PGothic" charset="-128"/>
                <a:ea typeface="MS PGothic" charset="-128"/>
                <a:cs typeface="MS PGothic" charset="-128"/>
              </a:rPr>
              <a:t>で、次々と</a:t>
            </a:r>
            <a:r>
              <a:rPr kumimoji="1" lang="ja-JP" altLang="en-US" sz="1100" dirty="0">
                <a:solidFill>
                  <a:srgbClr val="FF0000"/>
                </a:solidFill>
                <a:latin typeface="MS PGothic" charset="-128"/>
                <a:ea typeface="MS PGothic" charset="-128"/>
                <a:cs typeface="MS PGothic" charset="-128"/>
              </a:rPr>
              <a:t>マルウェア</a:t>
            </a:r>
            <a:r>
              <a:rPr kumimoji="1" lang="ja-JP" altLang="en-US" sz="1100" dirty="0">
                <a:solidFill>
                  <a:srgbClr val="404040"/>
                </a:solidFill>
                <a:latin typeface="MS PGothic" charset="-128"/>
                <a:ea typeface="MS PGothic" charset="-128"/>
                <a:cs typeface="MS PGothic" charset="-128"/>
              </a:rPr>
              <a:t>感染。</a:t>
            </a:r>
            <a:endParaRPr kumimoji="1" lang="en-US" altLang="ja-JP" sz="1100" dirty="0">
              <a:solidFill>
                <a:srgbClr val="404040"/>
              </a:solidFill>
              <a:latin typeface="MS PGothic" charset="-128"/>
              <a:ea typeface="MS PGothic" charset="-128"/>
              <a:cs typeface="MS PGothic" charset="-128"/>
            </a:endParaRPr>
          </a:p>
          <a:p>
            <a:pPr algn="l"/>
            <a:r>
              <a:rPr kumimoji="1" lang="ja-JP" altLang="en-US" sz="1100" dirty="0">
                <a:solidFill>
                  <a:srgbClr val="404040"/>
                </a:solidFill>
                <a:latin typeface="MS PGothic" charset="-128"/>
                <a:ea typeface="MS PGothic" charset="-128"/>
                <a:cs typeface="MS PGothic" charset="-128"/>
              </a:rPr>
              <a:t>また、不正な</a:t>
            </a:r>
            <a:r>
              <a:rPr kumimoji="1" lang="en-US" altLang="ja-JP" sz="1100" dirty="0">
                <a:solidFill>
                  <a:srgbClr val="404040"/>
                </a:solidFill>
                <a:latin typeface="MS PGothic" charset="-128"/>
                <a:ea typeface="MS PGothic" charset="-128"/>
                <a:cs typeface="MS PGothic" charset="-128"/>
              </a:rPr>
              <a:t>PDF</a:t>
            </a:r>
            <a:r>
              <a:rPr kumimoji="1" lang="ja-JP" altLang="en-US" sz="1100" dirty="0">
                <a:solidFill>
                  <a:srgbClr val="404040"/>
                </a:solidFill>
                <a:latin typeface="MS PGothic" charset="-128"/>
                <a:ea typeface="MS PGothic" charset="-128"/>
                <a:cs typeface="MS PGothic" charset="-128"/>
              </a:rPr>
              <a:t>の</a:t>
            </a:r>
            <a:r>
              <a:rPr kumimoji="1" lang="ja-JP" altLang="en-US" sz="1100" dirty="0">
                <a:solidFill>
                  <a:srgbClr val="FF0000"/>
                </a:solidFill>
                <a:latin typeface="MS PGothic" charset="-128"/>
                <a:ea typeface="MS PGothic" charset="-128"/>
                <a:cs typeface="MS PGothic" charset="-128"/>
              </a:rPr>
              <a:t>ダウンロードサイトも判明</a:t>
            </a:r>
            <a:r>
              <a:rPr kumimoji="1" lang="ja-JP" altLang="en-US" sz="1100" dirty="0">
                <a:solidFill>
                  <a:srgbClr val="404040"/>
                </a:solidFill>
                <a:latin typeface="MS PGothic" charset="-128"/>
                <a:ea typeface="MS PGothic" charset="-128"/>
                <a:cs typeface="MS PGothic" charset="-128"/>
              </a:rPr>
              <a:t>する！</a:t>
            </a:r>
            <a:endParaRPr kumimoji="1" lang="en-US" altLang="ja-JP" sz="1100" dirty="0">
              <a:solidFill>
                <a:srgbClr val="404040"/>
              </a:solidFill>
              <a:latin typeface="MS PGothic" charset="-128"/>
              <a:ea typeface="MS PGothic" charset="-128"/>
              <a:cs typeface="MS PGothic" charset="-128"/>
            </a:endParaRPr>
          </a:p>
        </p:txBody>
      </p:sp>
      <p:sp>
        <p:nvSpPr>
          <p:cNvPr id="47" name="角丸四角形吹き出し 46"/>
          <p:cNvSpPr/>
          <p:nvPr/>
        </p:nvSpPr>
        <p:spPr>
          <a:xfrm>
            <a:off x="6137584" y="4567795"/>
            <a:ext cx="2487750" cy="402872"/>
          </a:xfrm>
          <a:prstGeom prst="wedgeRoundRectCallout">
            <a:avLst>
              <a:gd name="adj1" fmla="val 22329"/>
              <a:gd name="adj2" fmla="val -105548"/>
              <a:gd name="adj3" fmla="val 16667"/>
            </a:avLst>
          </a:prstGeom>
          <a:solidFill>
            <a:schemeClr val="bg1"/>
          </a:solidFill>
          <a:ln>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txBody>
          <a:bodyPr lIns="68541" tIns="34271" rIns="68541" bIns="34271" rtlCol="0" anchor="ctr"/>
          <a:lstStyle/>
          <a:p>
            <a:pPr algn="ctr"/>
            <a:r>
              <a:rPr kumimoji="1" lang="ja-JP" altLang="en-US" sz="1200" dirty="0">
                <a:solidFill>
                  <a:srgbClr val="404040"/>
                </a:solidFill>
                <a:latin typeface="MS PGothic" charset="-128"/>
                <a:ea typeface="MS PGothic" charset="-128"/>
                <a:cs typeface="MS PGothic" charset="-128"/>
              </a:rPr>
              <a:t>不明なファイルが作成された！</a:t>
            </a:r>
            <a:endParaRPr kumimoji="1" lang="en-US" altLang="ja-JP" sz="1200" dirty="0">
              <a:solidFill>
                <a:srgbClr val="404040"/>
              </a:solidFill>
              <a:latin typeface="MS PGothic" charset="-128"/>
              <a:ea typeface="MS PGothic" charset="-128"/>
              <a:cs typeface="MS PGothic" charset="-128"/>
            </a:endParaRPr>
          </a:p>
        </p:txBody>
      </p:sp>
    </p:spTree>
    <p:extLst>
      <p:ext uri="{BB962C8B-B14F-4D97-AF65-F5344CB8AC3E}">
        <p14:creationId xmlns:p14="http://schemas.microsoft.com/office/powerpoint/2010/main" val="43799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11" y="1010611"/>
            <a:ext cx="4658527" cy="3715476"/>
          </a:xfrm>
          <a:prstGeom prst="rect">
            <a:avLst/>
          </a:prstGeom>
        </p:spPr>
      </p:pic>
      <p:sp>
        <p:nvSpPr>
          <p:cNvPr id="3" name="正方形/長方形 2"/>
          <p:cNvSpPr/>
          <p:nvPr/>
        </p:nvSpPr>
        <p:spPr>
          <a:xfrm>
            <a:off x="4372496" y="1742542"/>
            <a:ext cx="230169" cy="19929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trike="sngStrike" dirty="0" smtClean="0">
              <a:latin typeface="MS PGothic" charset="-128"/>
              <a:ea typeface="MS PGothic" charset="-128"/>
              <a:cs typeface="MS PGothic" charset="-128"/>
            </a:endParaRPr>
          </a:p>
        </p:txBody>
      </p:sp>
      <p:sp>
        <p:nvSpPr>
          <p:cNvPr id="4" name="正方形/長方形 3"/>
          <p:cNvSpPr/>
          <p:nvPr/>
        </p:nvSpPr>
        <p:spPr>
          <a:xfrm>
            <a:off x="4520668" y="2088524"/>
            <a:ext cx="230169" cy="19929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trike="sngStrike" dirty="0" smtClean="0">
              <a:latin typeface="MS PGothic" charset="-128"/>
              <a:ea typeface="MS PGothic" charset="-128"/>
              <a:cs typeface="MS PGothic" charset="-128"/>
            </a:endParaRPr>
          </a:p>
        </p:txBody>
      </p:sp>
      <p:sp>
        <p:nvSpPr>
          <p:cNvPr id="5" name="正方形/長方形 4"/>
          <p:cNvSpPr/>
          <p:nvPr/>
        </p:nvSpPr>
        <p:spPr>
          <a:xfrm>
            <a:off x="5199667" y="2622644"/>
            <a:ext cx="230169" cy="1450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trike="sngStrike" dirty="0" smtClean="0">
              <a:latin typeface="MS PGothic" charset="-128"/>
              <a:ea typeface="MS PGothic" charset="-128"/>
              <a:cs typeface="MS PGothic" charset="-128"/>
            </a:endParaRPr>
          </a:p>
        </p:txBody>
      </p:sp>
      <p:sp>
        <p:nvSpPr>
          <p:cNvPr id="6" name="正方形/長方形 5"/>
          <p:cNvSpPr/>
          <p:nvPr/>
        </p:nvSpPr>
        <p:spPr>
          <a:xfrm>
            <a:off x="6606576" y="776182"/>
            <a:ext cx="822855" cy="29671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trike="sngStrike" dirty="0" smtClean="0">
              <a:latin typeface="MS PGothic" charset="-128"/>
              <a:ea typeface="MS PGothic" charset="-128"/>
              <a:cs typeface="MS PGothic" charset="-128"/>
            </a:endParaRPr>
          </a:p>
        </p:txBody>
      </p:sp>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0668" y="670558"/>
            <a:ext cx="4489151" cy="3998737"/>
          </a:xfrm>
          <a:prstGeom prst="rect">
            <a:avLst/>
          </a:prstGeom>
        </p:spPr>
      </p:pic>
      <p:sp>
        <p:nvSpPr>
          <p:cNvPr id="8" name="正方形/長方形 7"/>
          <p:cNvSpPr/>
          <p:nvPr/>
        </p:nvSpPr>
        <p:spPr>
          <a:xfrm>
            <a:off x="7092569" y="670558"/>
            <a:ext cx="1168053" cy="50796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trike="sngStrike" dirty="0" smtClean="0">
              <a:latin typeface="MS PGothic" charset="-128"/>
              <a:ea typeface="MS PGothic" charset="-128"/>
              <a:cs typeface="MS PGothic" charset="-128"/>
            </a:endParaRPr>
          </a:p>
        </p:txBody>
      </p:sp>
      <p:sp>
        <p:nvSpPr>
          <p:cNvPr id="10" name="正方形/長方形 9"/>
          <p:cNvSpPr/>
          <p:nvPr/>
        </p:nvSpPr>
        <p:spPr>
          <a:xfrm>
            <a:off x="5613401" y="2977126"/>
            <a:ext cx="1438906" cy="1609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trike="sngStrike" dirty="0" smtClean="0">
              <a:latin typeface="MS PGothic" charset="-128"/>
              <a:ea typeface="MS PGothic" charset="-128"/>
              <a:cs typeface="MS PGothic" charset="-128"/>
            </a:endParaRPr>
          </a:p>
        </p:txBody>
      </p:sp>
      <p:sp>
        <p:nvSpPr>
          <p:cNvPr id="12" name="角丸四角形吹き出し 11"/>
          <p:cNvSpPr/>
          <p:nvPr/>
        </p:nvSpPr>
        <p:spPr>
          <a:xfrm>
            <a:off x="5104015" y="3586265"/>
            <a:ext cx="574965" cy="202229"/>
          </a:xfrm>
          <a:prstGeom prst="wedgeRoundRectCallout">
            <a:avLst>
              <a:gd name="adj1" fmla="val 188137"/>
              <a:gd name="adj2" fmla="val -181814"/>
              <a:gd name="adj3" fmla="val 16667"/>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trike="sngStrike" dirty="0" smtClean="0">
              <a:latin typeface="MS PGothic" charset="-128"/>
              <a:ea typeface="MS PGothic" charset="-128"/>
              <a:cs typeface="MS PGothic" charset="-128"/>
            </a:endParaRPr>
          </a:p>
        </p:txBody>
      </p:sp>
      <p:sp>
        <p:nvSpPr>
          <p:cNvPr id="13" name="角丸四角形吹き出し 12"/>
          <p:cNvSpPr/>
          <p:nvPr/>
        </p:nvSpPr>
        <p:spPr>
          <a:xfrm>
            <a:off x="5054137" y="4329037"/>
            <a:ext cx="1090415" cy="143208"/>
          </a:xfrm>
          <a:prstGeom prst="wedgeRoundRectCallout">
            <a:avLst>
              <a:gd name="adj1" fmla="val 82208"/>
              <a:gd name="adj2" fmla="val -154793"/>
              <a:gd name="adj3" fmla="val 16667"/>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trike="sngStrike" dirty="0" smtClean="0">
              <a:latin typeface="MS PGothic" charset="-128"/>
              <a:ea typeface="MS PGothic" charset="-128"/>
              <a:cs typeface="MS PGothic" charset="-128"/>
            </a:endParaRPr>
          </a:p>
        </p:txBody>
      </p:sp>
      <p:sp>
        <p:nvSpPr>
          <p:cNvPr id="14" name="テキスト ボックス 13"/>
          <p:cNvSpPr txBox="1"/>
          <p:nvPr/>
        </p:nvSpPr>
        <p:spPr>
          <a:xfrm>
            <a:off x="6490057" y="2992838"/>
            <a:ext cx="2515658" cy="461665"/>
          </a:xfrm>
          <a:prstGeom prst="rect">
            <a:avLst/>
          </a:prstGeom>
          <a:solidFill>
            <a:srgbClr val="FF0000"/>
          </a:solidFill>
        </p:spPr>
        <p:txBody>
          <a:bodyPr wrap="square" rtlCol="0">
            <a:spAutoFit/>
          </a:bodyPr>
          <a:lstStyle/>
          <a:p>
            <a:r>
              <a:rPr kumimoji="1" lang="en-US" altLang="ja-JP" sz="1200" strike="sngStrike" dirty="0">
                <a:solidFill>
                  <a:schemeClr val="bg1"/>
                </a:solidFill>
                <a:latin typeface="MS PGothic" charset="-128"/>
                <a:ea typeface="MS PGothic" charset="-128"/>
                <a:cs typeface="MS PGothic" charset="-128"/>
              </a:rPr>
              <a:t>File Analysis</a:t>
            </a:r>
            <a:r>
              <a:rPr lang="ja-JP" altLang="en-US" sz="1200" strike="sngStrike" dirty="0" err="1">
                <a:solidFill>
                  <a:schemeClr val="bg1"/>
                </a:solidFill>
                <a:latin typeface="MS PGothic" charset="-128"/>
                <a:ea typeface="MS PGothic" charset="-128"/>
                <a:cs typeface="MS PGothic" charset="-128"/>
              </a:rPr>
              <a:t>で当該</a:t>
            </a:r>
            <a:r>
              <a:rPr lang="ja-JP" altLang="en-US" sz="1200" strike="sngStrike" dirty="0">
                <a:solidFill>
                  <a:schemeClr val="bg1"/>
                </a:solidFill>
                <a:latin typeface="MS PGothic" charset="-128"/>
                <a:ea typeface="MS PGothic" charset="-128"/>
                <a:cs typeface="MS PGothic" charset="-128"/>
              </a:rPr>
              <a:t>ファイルを</a:t>
            </a:r>
            <a:endParaRPr lang="en-US" altLang="ja-JP" sz="1200" strike="sngStrike" dirty="0">
              <a:solidFill>
                <a:schemeClr val="bg1"/>
              </a:solidFill>
              <a:latin typeface="MS PGothic" charset="-128"/>
              <a:ea typeface="MS PGothic" charset="-128"/>
              <a:cs typeface="MS PGothic" charset="-128"/>
            </a:endParaRPr>
          </a:p>
          <a:p>
            <a:r>
              <a:rPr kumimoji="1" lang="ja-JP" altLang="en-US" sz="1200" strike="sngStrike" dirty="0" smtClean="0">
                <a:solidFill>
                  <a:schemeClr val="bg1"/>
                </a:solidFill>
                <a:latin typeface="MS PGothic" charset="-128"/>
                <a:ea typeface="MS PGothic" charset="-128"/>
                <a:cs typeface="MS PGothic" charset="-128"/>
              </a:rPr>
              <a:t>サンド</a:t>
            </a:r>
            <a:r>
              <a:rPr kumimoji="1" lang="ja-JP" altLang="en-US" sz="1200" strike="sngStrike" dirty="0">
                <a:solidFill>
                  <a:schemeClr val="bg1"/>
                </a:solidFill>
                <a:latin typeface="MS PGothic" charset="-128"/>
                <a:ea typeface="MS PGothic" charset="-128"/>
                <a:cs typeface="MS PGothic" charset="-128"/>
              </a:rPr>
              <a:t>ボックス</a:t>
            </a:r>
            <a:r>
              <a:rPr kumimoji="1" lang="ja-JP" altLang="en-US" sz="1200" strike="sngStrike" dirty="0" smtClean="0">
                <a:solidFill>
                  <a:schemeClr val="bg1"/>
                </a:solidFill>
                <a:latin typeface="MS PGothic" charset="-128"/>
                <a:ea typeface="MS PGothic" charset="-128"/>
                <a:cs typeface="MS PGothic" charset="-128"/>
              </a:rPr>
              <a:t>で解析</a:t>
            </a:r>
            <a:r>
              <a:rPr kumimoji="1" lang="ja-JP" altLang="en-US" sz="1200" strike="sngStrike" dirty="0">
                <a:solidFill>
                  <a:schemeClr val="bg1"/>
                </a:solidFill>
                <a:latin typeface="MS PGothic" charset="-128"/>
                <a:ea typeface="MS PGothic" charset="-128"/>
                <a:cs typeface="MS PGothic" charset="-128"/>
              </a:rPr>
              <a:t>することが可能</a:t>
            </a:r>
          </a:p>
        </p:txBody>
      </p:sp>
      <p:sp>
        <p:nvSpPr>
          <p:cNvPr id="15" name="テキスト ボックス 14"/>
          <p:cNvSpPr txBox="1"/>
          <p:nvPr/>
        </p:nvSpPr>
        <p:spPr>
          <a:xfrm>
            <a:off x="6534652" y="3851861"/>
            <a:ext cx="2426468" cy="646331"/>
          </a:xfrm>
          <a:prstGeom prst="rect">
            <a:avLst/>
          </a:prstGeom>
          <a:solidFill>
            <a:srgbClr val="FF0000"/>
          </a:solidFill>
        </p:spPr>
        <p:txBody>
          <a:bodyPr wrap="square" rtlCol="0">
            <a:spAutoFit/>
          </a:bodyPr>
          <a:lstStyle/>
          <a:p>
            <a:r>
              <a:rPr lang="ja-JP" altLang="en-US" sz="1200" strike="sngStrike" dirty="0">
                <a:solidFill>
                  <a:schemeClr val="bg1"/>
                </a:solidFill>
                <a:latin typeface="MS PGothic" charset="-128"/>
                <a:ea typeface="MS PGothic" charset="-128"/>
                <a:cs typeface="MS PGothic" charset="-128"/>
              </a:rPr>
              <a:t>当該ファイル</a:t>
            </a:r>
            <a:r>
              <a:rPr lang="en-US" altLang="ja-JP" sz="1200" strike="sngStrike" dirty="0">
                <a:solidFill>
                  <a:schemeClr val="bg1"/>
                </a:solidFill>
                <a:latin typeface="MS PGothic" charset="-128"/>
                <a:ea typeface="MS PGothic" charset="-128"/>
                <a:cs typeface="MS PGothic" charset="-128"/>
              </a:rPr>
              <a:t>(</a:t>
            </a:r>
            <a:r>
              <a:rPr lang="ja-JP" altLang="en-US" sz="1200" strike="sngStrike" dirty="0">
                <a:solidFill>
                  <a:schemeClr val="bg1"/>
                </a:solidFill>
                <a:latin typeface="MS PGothic" charset="-128"/>
                <a:ea typeface="MS PGothic" charset="-128"/>
                <a:cs typeface="MS PGothic" charset="-128"/>
              </a:rPr>
              <a:t>アプリケーション</a:t>
            </a:r>
            <a:r>
              <a:rPr lang="en-US" altLang="ja-JP" sz="1200" strike="sngStrike" dirty="0">
                <a:solidFill>
                  <a:schemeClr val="bg1"/>
                </a:solidFill>
                <a:latin typeface="MS PGothic" charset="-128"/>
                <a:ea typeface="MS PGothic" charset="-128"/>
                <a:cs typeface="MS PGothic" charset="-128"/>
              </a:rPr>
              <a:t>)</a:t>
            </a:r>
            <a:r>
              <a:rPr lang="ja-JP" altLang="en-US" sz="1200" strike="sngStrike" dirty="0">
                <a:solidFill>
                  <a:schemeClr val="bg1"/>
                </a:solidFill>
                <a:latin typeface="MS PGothic" charset="-128"/>
                <a:ea typeface="MS PGothic" charset="-128"/>
                <a:cs typeface="MS PGothic" charset="-128"/>
              </a:rPr>
              <a:t>を</a:t>
            </a:r>
            <a:endParaRPr lang="en-US" altLang="ja-JP" sz="1200" strike="sngStrike" dirty="0">
              <a:solidFill>
                <a:schemeClr val="bg1"/>
              </a:solidFill>
              <a:latin typeface="MS PGothic" charset="-128"/>
              <a:ea typeface="MS PGothic" charset="-128"/>
              <a:cs typeface="MS PGothic" charset="-128"/>
            </a:endParaRPr>
          </a:p>
          <a:p>
            <a:r>
              <a:rPr lang="ja-JP" altLang="en-US" sz="1200" strike="sngStrike" dirty="0">
                <a:solidFill>
                  <a:schemeClr val="bg1"/>
                </a:solidFill>
                <a:latin typeface="MS PGothic" charset="-128"/>
                <a:ea typeface="MS PGothic" charset="-128"/>
                <a:cs typeface="MS PGothic" charset="-128"/>
              </a:rPr>
              <a:t>一時的に</a:t>
            </a:r>
            <a:r>
              <a:rPr lang="en-US" altLang="ja-JP" sz="1200" strike="sngStrike" dirty="0">
                <a:solidFill>
                  <a:schemeClr val="bg1"/>
                </a:solidFill>
                <a:latin typeface="MS PGothic" charset="-128"/>
                <a:ea typeface="MS PGothic" charset="-128"/>
                <a:cs typeface="MS PGothic" charset="-128"/>
              </a:rPr>
              <a:t>Blacklist</a:t>
            </a:r>
            <a:r>
              <a:rPr lang="ja-JP" altLang="en-US" sz="1200" strike="sngStrike" dirty="0">
                <a:solidFill>
                  <a:schemeClr val="bg1"/>
                </a:solidFill>
                <a:latin typeface="MS PGothic" charset="-128"/>
                <a:ea typeface="MS PGothic" charset="-128"/>
                <a:cs typeface="MS PGothic" charset="-128"/>
              </a:rPr>
              <a:t>に入れることで、</a:t>
            </a:r>
            <a:endParaRPr lang="en-US" altLang="ja-JP" sz="1200" strike="sngStrike" dirty="0">
              <a:solidFill>
                <a:schemeClr val="bg1"/>
              </a:solidFill>
              <a:latin typeface="MS PGothic" charset="-128"/>
              <a:ea typeface="MS PGothic" charset="-128"/>
              <a:cs typeface="MS PGothic" charset="-128"/>
            </a:endParaRPr>
          </a:p>
          <a:p>
            <a:r>
              <a:rPr lang="ja-JP" altLang="en-US" sz="1200" strike="sngStrike" dirty="0">
                <a:solidFill>
                  <a:schemeClr val="bg1"/>
                </a:solidFill>
                <a:latin typeface="MS PGothic" charset="-128"/>
                <a:ea typeface="MS PGothic" charset="-128"/>
                <a:cs typeface="MS PGothic" charset="-128"/>
              </a:rPr>
              <a:t>アプリケーション制御が可能</a:t>
            </a:r>
            <a:endParaRPr lang="en-US" altLang="ja-JP" sz="1200" strike="sngStrike" dirty="0">
              <a:solidFill>
                <a:schemeClr val="bg1"/>
              </a:solidFill>
              <a:latin typeface="MS PGothic" charset="-128"/>
              <a:ea typeface="MS PGothic" charset="-128"/>
              <a:cs typeface="MS PGothic" charset="-128"/>
            </a:endParaRPr>
          </a:p>
        </p:txBody>
      </p:sp>
      <p:sp>
        <p:nvSpPr>
          <p:cNvPr id="21" name="タイトル 1"/>
          <p:cNvSpPr>
            <a:spLocks noGrp="1"/>
          </p:cNvSpPr>
          <p:nvPr>
            <p:ph type="title"/>
          </p:nvPr>
        </p:nvSpPr>
        <p:spPr>
          <a:xfrm>
            <a:off x="251520" y="51470"/>
            <a:ext cx="8937924" cy="857250"/>
          </a:xfrm>
        </p:spPr>
        <p:txBody>
          <a:bodyPr anchor="ctr">
            <a:noAutofit/>
          </a:bodyPr>
          <a:lstStyle/>
          <a:p>
            <a:r>
              <a:rPr kumimoji="1" lang="ja-JP" altLang="en-US" sz="2800" dirty="0" smtClean="0">
                <a:solidFill>
                  <a:schemeClr val="tx1"/>
                </a:solidFill>
                <a:latin typeface="MS PGothic" charset="-128"/>
                <a:ea typeface="MS PGothic" charset="-128"/>
                <a:cs typeface="MS PGothic" charset="-128"/>
              </a:rPr>
              <a:t>デバイス</a:t>
            </a:r>
            <a:r>
              <a:rPr kumimoji="1" lang="en-US" altLang="ja-JP" sz="2800" dirty="0" smtClean="0">
                <a:solidFill>
                  <a:schemeClr val="tx1"/>
                </a:solidFill>
                <a:latin typeface="MS PGothic" charset="-128"/>
                <a:ea typeface="MS PGothic" charset="-128"/>
                <a:cs typeface="MS PGothic" charset="-128"/>
              </a:rPr>
              <a:t> </a:t>
            </a:r>
            <a:r>
              <a:rPr kumimoji="1" lang="ja-JP" altLang="en-US" sz="2800" dirty="0">
                <a:solidFill>
                  <a:schemeClr val="tx1"/>
                </a:solidFill>
                <a:latin typeface="MS PGothic" charset="-128"/>
                <a:ea typeface="MS PGothic" charset="-128"/>
                <a:cs typeface="MS PGothic" charset="-128"/>
              </a:rPr>
              <a:t>トラジェクトリ</a:t>
            </a:r>
            <a:r>
              <a:rPr lang="ja-JP" altLang="en-US" sz="2800" dirty="0" smtClean="0">
                <a:solidFill>
                  <a:schemeClr val="tx1"/>
                </a:solidFill>
                <a:latin typeface="MS PGothic" charset="-128"/>
                <a:ea typeface="MS PGothic" charset="-128"/>
                <a:cs typeface="MS PGothic" charset="-128"/>
              </a:rPr>
              <a:t>機能で出来ること</a:t>
            </a:r>
            <a:endParaRPr kumimoji="1" lang="ja-JP" altLang="en-US" sz="2800" dirty="0">
              <a:solidFill>
                <a:schemeClr val="tx1"/>
              </a:solidFill>
              <a:latin typeface="MS PGothic" charset="-128"/>
              <a:ea typeface="MS PGothic" charset="-128"/>
              <a:cs typeface="MS PGothic" charset="-128"/>
            </a:endParaRPr>
          </a:p>
        </p:txBody>
      </p:sp>
      <p:sp>
        <p:nvSpPr>
          <p:cNvPr id="22" name="角丸四角形吹き出し 21"/>
          <p:cNvSpPr/>
          <p:nvPr/>
        </p:nvSpPr>
        <p:spPr>
          <a:xfrm>
            <a:off x="1688124" y="2287821"/>
            <a:ext cx="2567992" cy="283581"/>
          </a:xfrm>
          <a:prstGeom prst="wedgeRoundRectCallout">
            <a:avLst>
              <a:gd name="adj1" fmla="val -70396"/>
              <a:gd name="adj2" fmla="val 50739"/>
              <a:gd name="adj3" fmla="val 16667"/>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trike="sngStrike" dirty="0" smtClean="0">
              <a:latin typeface="MS PGothic" charset="-128"/>
              <a:ea typeface="MS PGothic" charset="-128"/>
              <a:cs typeface="MS PGothic" charset="-128"/>
            </a:endParaRPr>
          </a:p>
        </p:txBody>
      </p:sp>
      <p:sp>
        <p:nvSpPr>
          <p:cNvPr id="23" name="テキスト ボックス 22"/>
          <p:cNvSpPr txBox="1"/>
          <p:nvPr/>
        </p:nvSpPr>
        <p:spPr>
          <a:xfrm>
            <a:off x="92288" y="2622644"/>
            <a:ext cx="2470868" cy="461665"/>
          </a:xfrm>
          <a:prstGeom prst="rect">
            <a:avLst/>
          </a:prstGeom>
          <a:solidFill>
            <a:srgbClr val="FF0000"/>
          </a:solidFill>
        </p:spPr>
        <p:txBody>
          <a:bodyPr wrap="square" rtlCol="0">
            <a:spAutoFit/>
          </a:bodyPr>
          <a:lstStyle/>
          <a:p>
            <a:r>
              <a:rPr lang="ja-JP" altLang="en-US" sz="1200" strike="sngStrike" dirty="0" smtClean="0">
                <a:solidFill>
                  <a:schemeClr val="bg1"/>
                </a:solidFill>
                <a:latin typeface="MS PGothic" charset="-128"/>
                <a:ea typeface="MS PGothic" charset="-128"/>
                <a:cs typeface="MS PGothic" charset="-128"/>
              </a:rPr>
              <a:t>どのサイトにアクセスしたことで</a:t>
            </a:r>
            <a:endParaRPr lang="en-US" altLang="ja-JP" sz="1200" strike="sngStrike" dirty="0" smtClean="0">
              <a:solidFill>
                <a:schemeClr val="bg1"/>
              </a:solidFill>
              <a:latin typeface="MS PGothic" charset="-128"/>
              <a:ea typeface="MS PGothic" charset="-128"/>
              <a:cs typeface="MS PGothic" charset="-128"/>
            </a:endParaRPr>
          </a:p>
          <a:p>
            <a:r>
              <a:rPr lang="ja-JP" altLang="en-US" sz="1200" strike="sngStrike" dirty="0">
                <a:solidFill>
                  <a:schemeClr val="bg1"/>
                </a:solidFill>
                <a:latin typeface="MS PGothic" charset="-128"/>
                <a:ea typeface="MS PGothic" charset="-128"/>
                <a:cs typeface="MS PGothic" charset="-128"/>
              </a:rPr>
              <a:t>マルウェア</a:t>
            </a:r>
            <a:r>
              <a:rPr lang="ja-JP" altLang="en-US" sz="1200" strike="sngStrike" dirty="0" smtClean="0">
                <a:solidFill>
                  <a:schemeClr val="bg1"/>
                </a:solidFill>
                <a:latin typeface="MS PGothic" charset="-128"/>
                <a:ea typeface="MS PGothic" charset="-128"/>
                <a:cs typeface="MS PGothic" charset="-128"/>
              </a:rPr>
              <a:t>に</a:t>
            </a:r>
            <a:r>
              <a:rPr lang="ja-JP" altLang="en-US" sz="1200" strike="sngStrike" dirty="0">
                <a:solidFill>
                  <a:schemeClr val="bg1"/>
                </a:solidFill>
                <a:latin typeface="MS PGothic" charset="-128"/>
                <a:ea typeface="MS PGothic" charset="-128"/>
                <a:cs typeface="MS PGothic" charset="-128"/>
              </a:rPr>
              <a:t>感染</a:t>
            </a:r>
            <a:r>
              <a:rPr lang="ja-JP" altLang="en-US" sz="1200" strike="sngStrike" dirty="0" smtClean="0">
                <a:solidFill>
                  <a:schemeClr val="bg1"/>
                </a:solidFill>
                <a:latin typeface="MS PGothic" charset="-128"/>
                <a:ea typeface="MS PGothic" charset="-128"/>
                <a:cs typeface="MS PGothic" charset="-128"/>
              </a:rPr>
              <a:t>したかを特定可能</a:t>
            </a:r>
            <a:endParaRPr lang="en-US" altLang="ja-JP" sz="1200" strike="sngStrike" dirty="0">
              <a:solidFill>
                <a:schemeClr val="bg1"/>
              </a:solidFill>
              <a:latin typeface="MS PGothic" charset="-128"/>
              <a:ea typeface="MS PGothic" charset="-128"/>
              <a:cs typeface="MS PGothic" charset="-128"/>
            </a:endParaRPr>
          </a:p>
        </p:txBody>
      </p:sp>
      <p:sp>
        <p:nvSpPr>
          <p:cNvPr id="24" name="正方形/長方形 23"/>
          <p:cNvSpPr/>
          <p:nvPr/>
        </p:nvSpPr>
        <p:spPr>
          <a:xfrm>
            <a:off x="4372496" y="598515"/>
            <a:ext cx="1557249" cy="47438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trike="sngStrike"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2679040777"/>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ドーナツ 10"/>
          <p:cNvSpPr/>
          <p:nvPr/>
        </p:nvSpPr>
        <p:spPr>
          <a:xfrm>
            <a:off x="7433835" y="1000816"/>
            <a:ext cx="1167047" cy="1167667"/>
          </a:xfrm>
          <a:prstGeom prst="donut">
            <a:avLst>
              <a:gd name="adj" fmla="val 8325"/>
            </a:avLst>
          </a:prstGeom>
          <a:solidFill>
            <a:srgbClr val="1FAED4"/>
          </a:solidFill>
          <a:ln>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282828"/>
              </a:solidFill>
              <a:latin typeface="MS PGothic" charset="-128"/>
              <a:ea typeface="MS PGothic" charset="-128"/>
              <a:cs typeface="MS PGothic" charset="-128"/>
            </a:endParaRPr>
          </a:p>
        </p:txBody>
      </p:sp>
      <p:grpSp>
        <p:nvGrpSpPr>
          <p:cNvPr id="67" name="Group 230"/>
          <p:cNvGrpSpPr>
            <a:grpSpLocks noChangeAspect="1"/>
          </p:cNvGrpSpPr>
          <p:nvPr/>
        </p:nvGrpSpPr>
        <p:grpSpPr>
          <a:xfrm>
            <a:off x="7862210" y="1371864"/>
            <a:ext cx="358825" cy="451713"/>
            <a:chOff x="3346450" y="2720976"/>
            <a:chExt cx="447675" cy="563563"/>
          </a:xfrm>
          <a:solidFill>
            <a:srgbClr val="1FAED4"/>
          </a:solidFill>
        </p:grpSpPr>
        <p:sp>
          <p:nvSpPr>
            <p:cNvPr id="68" name="Freeform 14"/>
            <p:cNvSpPr>
              <a:spLocks/>
            </p:cNvSpPr>
            <p:nvPr/>
          </p:nvSpPr>
          <p:spPr bwMode="auto">
            <a:xfrm>
              <a:off x="3379788" y="2876551"/>
              <a:ext cx="285750" cy="354013"/>
            </a:xfrm>
            <a:custGeom>
              <a:avLst/>
              <a:gdLst>
                <a:gd name="T0" fmla="*/ 1072 w 1085"/>
                <a:gd name="T1" fmla="*/ 267 h 1335"/>
                <a:gd name="T2" fmla="*/ 1019 w 1085"/>
                <a:gd name="T3" fmla="*/ 134 h 1335"/>
                <a:gd name="T4" fmla="*/ 932 w 1085"/>
                <a:gd name="T5" fmla="*/ 44 h 1335"/>
                <a:gd name="T6" fmla="*/ 840 w 1085"/>
                <a:gd name="T7" fmla="*/ 7 h 1335"/>
                <a:gd name="T8" fmla="*/ 725 w 1085"/>
                <a:gd name="T9" fmla="*/ 4 h 1335"/>
                <a:gd name="T10" fmla="*/ 629 w 1085"/>
                <a:gd name="T11" fmla="*/ 41 h 1335"/>
                <a:gd name="T12" fmla="*/ 547 w 1085"/>
                <a:gd name="T13" fmla="*/ 114 h 1335"/>
                <a:gd name="T14" fmla="*/ 462 w 1085"/>
                <a:gd name="T15" fmla="*/ 238 h 1335"/>
                <a:gd name="T16" fmla="*/ 328 w 1085"/>
                <a:gd name="T17" fmla="*/ 510 h 1335"/>
                <a:gd name="T18" fmla="*/ 212 w 1085"/>
                <a:gd name="T19" fmla="*/ 743 h 1335"/>
                <a:gd name="T20" fmla="*/ 45 w 1085"/>
                <a:gd name="T21" fmla="*/ 958 h 1335"/>
                <a:gd name="T22" fmla="*/ 51 w 1085"/>
                <a:gd name="T23" fmla="*/ 1101 h 1335"/>
                <a:gd name="T24" fmla="*/ 215 w 1085"/>
                <a:gd name="T25" fmla="*/ 966 h 1335"/>
                <a:gd name="T26" fmla="*/ 362 w 1085"/>
                <a:gd name="T27" fmla="*/ 752 h 1335"/>
                <a:gd name="T28" fmla="*/ 449 w 1085"/>
                <a:gd name="T29" fmla="*/ 565 h 1335"/>
                <a:gd name="T30" fmla="*/ 592 w 1085"/>
                <a:gd name="T31" fmla="*/ 281 h 1335"/>
                <a:gd name="T32" fmla="*/ 667 w 1085"/>
                <a:gd name="T33" fmla="*/ 183 h 1335"/>
                <a:gd name="T34" fmla="*/ 724 w 1085"/>
                <a:gd name="T35" fmla="*/ 145 h 1335"/>
                <a:gd name="T36" fmla="*/ 787 w 1085"/>
                <a:gd name="T37" fmla="*/ 135 h 1335"/>
                <a:gd name="T38" fmla="*/ 842 w 1085"/>
                <a:gd name="T39" fmla="*/ 147 h 1335"/>
                <a:gd name="T40" fmla="*/ 897 w 1085"/>
                <a:gd name="T41" fmla="*/ 191 h 1335"/>
                <a:gd name="T42" fmla="*/ 935 w 1085"/>
                <a:gd name="T43" fmla="*/ 268 h 1335"/>
                <a:gd name="T44" fmla="*/ 951 w 1085"/>
                <a:gd name="T45" fmla="*/ 371 h 1335"/>
                <a:gd name="T46" fmla="*/ 949 w 1085"/>
                <a:gd name="T47" fmla="*/ 458 h 1335"/>
                <a:gd name="T48" fmla="*/ 928 w 1085"/>
                <a:gd name="T49" fmla="*/ 568 h 1335"/>
                <a:gd name="T50" fmla="*/ 886 w 1085"/>
                <a:gd name="T51" fmla="*/ 678 h 1335"/>
                <a:gd name="T52" fmla="*/ 825 w 1085"/>
                <a:gd name="T53" fmla="*/ 781 h 1335"/>
                <a:gd name="T54" fmla="*/ 744 w 1085"/>
                <a:gd name="T55" fmla="*/ 874 h 1335"/>
                <a:gd name="T56" fmla="*/ 643 w 1085"/>
                <a:gd name="T57" fmla="*/ 951 h 1335"/>
                <a:gd name="T58" fmla="*/ 623 w 1085"/>
                <a:gd name="T59" fmla="*/ 919 h 1335"/>
                <a:gd name="T60" fmla="*/ 749 w 1085"/>
                <a:gd name="T61" fmla="*/ 731 h 1335"/>
                <a:gd name="T62" fmla="*/ 820 w 1085"/>
                <a:gd name="T63" fmla="*/ 569 h 1335"/>
                <a:gd name="T64" fmla="*/ 847 w 1085"/>
                <a:gd name="T65" fmla="*/ 441 h 1335"/>
                <a:gd name="T66" fmla="*/ 843 w 1085"/>
                <a:gd name="T67" fmla="*/ 359 h 1335"/>
                <a:gd name="T68" fmla="*/ 807 w 1085"/>
                <a:gd name="T69" fmla="*/ 312 h 1335"/>
                <a:gd name="T70" fmla="*/ 747 w 1085"/>
                <a:gd name="T71" fmla="*/ 306 h 1335"/>
                <a:gd name="T72" fmla="*/ 684 w 1085"/>
                <a:gd name="T73" fmla="*/ 342 h 1335"/>
                <a:gd name="T74" fmla="*/ 644 w 1085"/>
                <a:gd name="T75" fmla="*/ 401 h 1335"/>
                <a:gd name="T76" fmla="*/ 599 w 1085"/>
                <a:gd name="T77" fmla="*/ 553 h 1335"/>
                <a:gd name="T78" fmla="*/ 500 w 1085"/>
                <a:gd name="T79" fmla="*/ 814 h 1335"/>
                <a:gd name="T80" fmla="*/ 415 w 1085"/>
                <a:gd name="T81" fmla="*/ 958 h 1335"/>
                <a:gd name="T82" fmla="*/ 321 w 1085"/>
                <a:gd name="T83" fmla="*/ 1074 h 1335"/>
                <a:gd name="T84" fmla="*/ 203 w 1085"/>
                <a:gd name="T85" fmla="*/ 1190 h 1335"/>
                <a:gd name="T86" fmla="*/ 194 w 1085"/>
                <a:gd name="T87" fmla="*/ 1288 h 1335"/>
                <a:gd name="T88" fmla="*/ 339 w 1085"/>
                <a:gd name="T89" fmla="*/ 1267 h 1335"/>
                <a:gd name="T90" fmla="*/ 554 w 1085"/>
                <a:gd name="T91" fmla="*/ 1142 h 1335"/>
                <a:gd name="T92" fmla="*/ 686 w 1085"/>
                <a:gd name="T93" fmla="*/ 1082 h 1335"/>
                <a:gd name="T94" fmla="*/ 821 w 1085"/>
                <a:gd name="T95" fmla="*/ 988 h 1335"/>
                <a:gd name="T96" fmla="*/ 927 w 1085"/>
                <a:gd name="T97" fmla="*/ 873 h 1335"/>
                <a:gd name="T98" fmla="*/ 1004 w 1085"/>
                <a:gd name="T99" fmla="*/ 744 h 1335"/>
                <a:gd name="T100" fmla="*/ 1055 w 1085"/>
                <a:gd name="T101" fmla="*/ 607 h 1335"/>
                <a:gd name="T102" fmla="*/ 1081 w 1085"/>
                <a:gd name="T103" fmla="*/ 471 h 1335"/>
                <a:gd name="T104" fmla="*/ 1085 w 1085"/>
                <a:gd name="T105" fmla="*/ 366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5" h="1335">
                  <a:moveTo>
                    <a:pt x="1085" y="366"/>
                  </a:moveTo>
                  <a:lnTo>
                    <a:pt x="1085" y="366"/>
                  </a:lnTo>
                  <a:lnTo>
                    <a:pt x="1082" y="332"/>
                  </a:lnTo>
                  <a:lnTo>
                    <a:pt x="1078" y="299"/>
                  </a:lnTo>
                  <a:lnTo>
                    <a:pt x="1072" y="267"/>
                  </a:lnTo>
                  <a:lnTo>
                    <a:pt x="1065" y="238"/>
                  </a:lnTo>
                  <a:lnTo>
                    <a:pt x="1055" y="210"/>
                  </a:lnTo>
                  <a:lnTo>
                    <a:pt x="1045" y="183"/>
                  </a:lnTo>
                  <a:lnTo>
                    <a:pt x="1033" y="157"/>
                  </a:lnTo>
                  <a:lnTo>
                    <a:pt x="1019" y="134"/>
                  </a:lnTo>
                  <a:lnTo>
                    <a:pt x="1005" y="112"/>
                  </a:lnTo>
                  <a:lnTo>
                    <a:pt x="989" y="92"/>
                  </a:lnTo>
                  <a:lnTo>
                    <a:pt x="971" y="74"/>
                  </a:lnTo>
                  <a:lnTo>
                    <a:pt x="952" y="58"/>
                  </a:lnTo>
                  <a:lnTo>
                    <a:pt x="932" y="44"/>
                  </a:lnTo>
                  <a:lnTo>
                    <a:pt x="911" y="32"/>
                  </a:lnTo>
                  <a:lnTo>
                    <a:pt x="888" y="21"/>
                  </a:lnTo>
                  <a:lnTo>
                    <a:pt x="864" y="14"/>
                  </a:lnTo>
                  <a:lnTo>
                    <a:pt x="864" y="14"/>
                  </a:lnTo>
                  <a:lnTo>
                    <a:pt x="840" y="7"/>
                  </a:lnTo>
                  <a:lnTo>
                    <a:pt x="815" y="4"/>
                  </a:lnTo>
                  <a:lnTo>
                    <a:pt x="791" y="1"/>
                  </a:lnTo>
                  <a:lnTo>
                    <a:pt x="768" y="0"/>
                  </a:lnTo>
                  <a:lnTo>
                    <a:pt x="746" y="1"/>
                  </a:lnTo>
                  <a:lnTo>
                    <a:pt x="725" y="4"/>
                  </a:lnTo>
                  <a:lnTo>
                    <a:pt x="705" y="9"/>
                  </a:lnTo>
                  <a:lnTo>
                    <a:pt x="685" y="14"/>
                  </a:lnTo>
                  <a:lnTo>
                    <a:pt x="665" y="21"/>
                  </a:lnTo>
                  <a:lnTo>
                    <a:pt x="648" y="31"/>
                  </a:lnTo>
                  <a:lnTo>
                    <a:pt x="629" y="41"/>
                  </a:lnTo>
                  <a:lnTo>
                    <a:pt x="613" y="53"/>
                  </a:lnTo>
                  <a:lnTo>
                    <a:pt x="595" y="66"/>
                  </a:lnTo>
                  <a:lnTo>
                    <a:pt x="579" y="81"/>
                  </a:lnTo>
                  <a:lnTo>
                    <a:pt x="564" y="96"/>
                  </a:lnTo>
                  <a:lnTo>
                    <a:pt x="547" y="114"/>
                  </a:lnTo>
                  <a:lnTo>
                    <a:pt x="533" y="131"/>
                  </a:lnTo>
                  <a:lnTo>
                    <a:pt x="518" y="150"/>
                  </a:lnTo>
                  <a:lnTo>
                    <a:pt x="504" y="171"/>
                  </a:lnTo>
                  <a:lnTo>
                    <a:pt x="490" y="192"/>
                  </a:lnTo>
                  <a:lnTo>
                    <a:pt x="462" y="238"/>
                  </a:lnTo>
                  <a:lnTo>
                    <a:pt x="435" y="287"/>
                  </a:lnTo>
                  <a:lnTo>
                    <a:pt x="408" y="339"/>
                  </a:lnTo>
                  <a:lnTo>
                    <a:pt x="382" y="394"/>
                  </a:lnTo>
                  <a:lnTo>
                    <a:pt x="328" y="510"/>
                  </a:lnTo>
                  <a:lnTo>
                    <a:pt x="328" y="510"/>
                  </a:lnTo>
                  <a:lnTo>
                    <a:pt x="292" y="589"/>
                  </a:lnTo>
                  <a:lnTo>
                    <a:pt x="252" y="674"/>
                  </a:lnTo>
                  <a:lnTo>
                    <a:pt x="252" y="674"/>
                  </a:lnTo>
                  <a:lnTo>
                    <a:pt x="235" y="706"/>
                  </a:lnTo>
                  <a:lnTo>
                    <a:pt x="212" y="743"/>
                  </a:lnTo>
                  <a:lnTo>
                    <a:pt x="187" y="782"/>
                  </a:lnTo>
                  <a:lnTo>
                    <a:pt x="157" y="823"/>
                  </a:lnTo>
                  <a:lnTo>
                    <a:pt x="123" y="867"/>
                  </a:lnTo>
                  <a:lnTo>
                    <a:pt x="86" y="911"/>
                  </a:lnTo>
                  <a:lnTo>
                    <a:pt x="45" y="958"/>
                  </a:lnTo>
                  <a:lnTo>
                    <a:pt x="0" y="1006"/>
                  </a:lnTo>
                  <a:lnTo>
                    <a:pt x="0" y="1006"/>
                  </a:lnTo>
                  <a:lnTo>
                    <a:pt x="17" y="1039"/>
                  </a:lnTo>
                  <a:lnTo>
                    <a:pt x="33" y="1069"/>
                  </a:lnTo>
                  <a:lnTo>
                    <a:pt x="51" y="1101"/>
                  </a:lnTo>
                  <a:lnTo>
                    <a:pt x="68" y="1130"/>
                  </a:lnTo>
                  <a:lnTo>
                    <a:pt x="68" y="1130"/>
                  </a:lnTo>
                  <a:lnTo>
                    <a:pt x="121" y="1074"/>
                  </a:lnTo>
                  <a:lnTo>
                    <a:pt x="170" y="1019"/>
                  </a:lnTo>
                  <a:lnTo>
                    <a:pt x="215" y="966"/>
                  </a:lnTo>
                  <a:lnTo>
                    <a:pt x="256" y="915"/>
                  </a:lnTo>
                  <a:lnTo>
                    <a:pt x="291" y="866"/>
                  </a:lnTo>
                  <a:lnTo>
                    <a:pt x="324" y="818"/>
                  </a:lnTo>
                  <a:lnTo>
                    <a:pt x="350" y="773"/>
                  </a:lnTo>
                  <a:lnTo>
                    <a:pt x="362" y="752"/>
                  </a:lnTo>
                  <a:lnTo>
                    <a:pt x="373" y="731"/>
                  </a:lnTo>
                  <a:lnTo>
                    <a:pt x="373" y="731"/>
                  </a:lnTo>
                  <a:lnTo>
                    <a:pt x="412" y="647"/>
                  </a:lnTo>
                  <a:lnTo>
                    <a:pt x="449" y="565"/>
                  </a:lnTo>
                  <a:lnTo>
                    <a:pt x="449" y="565"/>
                  </a:lnTo>
                  <a:lnTo>
                    <a:pt x="500" y="455"/>
                  </a:lnTo>
                  <a:lnTo>
                    <a:pt x="525" y="405"/>
                  </a:lnTo>
                  <a:lnTo>
                    <a:pt x="547" y="360"/>
                  </a:lnTo>
                  <a:lnTo>
                    <a:pt x="569" y="319"/>
                  </a:lnTo>
                  <a:lnTo>
                    <a:pt x="592" y="281"/>
                  </a:lnTo>
                  <a:lnTo>
                    <a:pt x="613" y="247"/>
                  </a:lnTo>
                  <a:lnTo>
                    <a:pt x="634" y="219"/>
                  </a:lnTo>
                  <a:lnTo>
                    <a:pt x="644" y="206"/>
                  </a:lnTo>
                  <a:lnTo>
                    <a:pt x="656" y="195"/>
                  </a:lnTo>
                  <a:lnTo>
                    <a:pt x="667" y="183"/>
                  </a:lnTo>
                  <a:lnTo>
                    <a:pt x="677" y="174"/>
                  </a:lnTo>
                  <a:lnTo>
                    <a:pt x="689" y="165"/>
                  </a:lnTo>
                  <a:lnTo>
                    <a:pt x="701" y="157"/>
                  </a:lnTo>
                  <a:lnTo>
                    <a:pt x="711" y="151"/>
                  </a:lnTo>
                  <a:lnTo>
                    <a:pt x="724" y="145"/>
                  </a:lnTo>
                  <a:lnTo>
                    <a:pt x="736" y="142"/>
                  </a:lnTo>
                  <a:lnTo>
                    <a:pt x="747" y="138"/>
                  </a:lnTo>
                  <a:lnTo>
                    <a:pt x="760" y="136"/>
                  </a:lnTo>
                  <a:lnTo>
                    <a:pt x="773" y="135"/>
                  </a:lnTo>
                  <a:lnTo>
                    <a:pt x="787" y="135"/>
                  </a:lnTo>
                  <a:lnTo>
                    <a:pt x="800" y="136"/>
                  </a:lnTo>
                  <a:lnTo>
                    <a:pt x="814" y="138"/>
                  </a:lnTo>
                  <a:lnTo>
                    <a:pt x="829" y="142"/>
                  </a:lnTo>
                  <a:lnTo>
                    <a:pt x="829" y="142"/>
                  </a:lnTo>
                  <a:lnTo>
                    <a:pt x="842" y="147"/>
                  </a:lnTo>
                  <a:lnTo>
                    <a:pt x="854" y="153"/>
                  </a:lnTo>
                  <a:lnTo>
                    <a:pt x="866" y="161"/>
                  </a:lnTo>
                  <a:lnTo>
                    <a:pt x="877" y="169"/>
                  </a:lnTo>
                  <a:lnTo>
                    <a:pt x="887" y="179"/>
                  </a:lnTo>
                  <a:lnTo>
                    <a:pt x="897" y="191"/>
                  </a:lnTo>
                  <a:lnTo>
                    <a:pt x="905" y="204"/>
                  </a:lnTo>
                  <a:lnTo>
                    <a:pt x="914" y="218"/>
                  </a:lnTo>
                  <a:lnTo>
                    <a:pt x="922" y="234"/>
                  </a:lnTo>
                  <a:lnTo>
                    <a:pt x="929" y="251"/>
                  </a:lnTo>
                  <a:lnTo>
                    <a:pt x="935" y="268"/>
                  </a:lnTo>
                  <a:lnTo>
                    <a:pt x="939" y="287"/>
                  </a:lnTo>
                  <a:lnTo>
                    <a:pt x="944" y="307"/>
                  </a:lnTo>
                  <a:lnTo>
                    <a:pt x="946" y="328"/>
                  </a:lnTo>
                  <a:lnTo>
                    <a:pt x="950" y="349"/>
                  </a:lnTo>
                  <a:lnTo>
                    <a:pt x="951" y="371"/>
                  </a:lnTo>
                  <a:lnTo>
                    <a:pt x="951" y="371"/>
                  </a:lnTo>
                  <a:lnTo>
                    <a:pt x="951" y="393"/>
                  </a:lnTo>
                  <a:lnTo>
                    <a:pt x="951" y="415"/>
                  </a:lnTo>
                  <a:lnTo>
                    <a:pt x="950" y="436"/>
                  </a:lnTo>
                  <a:lnTo>
                    <a:pt x="949" y="458"/>
                  </a:lnTo>
                  <a:lnTo>
                    <a:pt x="946" y="480"/>
                  </a:lnTo>
                  <a:lnTo>
                    <a:pt x="943" y="501"/>
                  </a:lnTo>
                  <a:lnTo>
                    <a:pt x="938" y="524"/>
                  </a:lnTo>
                  <a:lnTo>
                    <a:pt x="934" y="546"/>
                  </a:lnTo>
                  <a:lnTo>
                    <a:pt x="928" y="568"/>
                  </a:lnTo>
                  <a:lnTo>
                    <a:pt x="921" y="590"/>
                  </a:lnTo>
                  <a:lnTo>
                    <a:pt x="914" y="613"/>
                  </a:lnTo>
                  <a:lnTo>
                    <a:pt x="904" y="635"/>
                  </a:lnTo>
                  <a:lnTo>
                    <a:pt x="896" y="656"/>
                  </a:lnTo>
                  <a:lnTo>
                    <a:pt x="886" y="678"/>
                  </a:lnTo>
                  <a:lnTo>
                    <a:pt x="875" y="699"/>
                  </a:lnTo>
                  <a:lnTo>
                    <a:pt x="863" y="720"/>
                  </a:lnTo>
                  <a:lnTo>
                    <a:pt x="852" y="741"/>
                  </a:lnTo>
                  <a:lnTo>
                    <a:pt x="839" y="761"/>
                  </a:lnTo>
                  <a:lnTo>
                    <a:pt x="825" y="781"/>
                  </a:lnTo>
                  <a:lnTo>
                    <a:pt x="809" y="801"/>
                  </a:lnTo>
                  <a:lnTo>
                    <a:pt x="794" y="820"/>
                  </a:lnTo>
                  <a:lnTo>
                    <a:pt x="778" y="839"/>
                  </a:lnTo>
                  <a:lnTo>
                    <a:pt x="761" y="857"/>
                  </a:lnTo>
                  <a:lnTo>
                    <a:pt x="744" y="874"/>
                  </a:lnTo>
                  <a:lnTo>
                    <a:pt x="725" y="891"/>
                  </a:lnTo>
                  <a:lnTo>
                    <a:pt x="705" y="908"/>
                  </a:lnTo>
                  <a:lnTo>
                    <a:pt x="685" y="923"/>
                  </a:lnTo>
                  <a:lnTo>
                    <a:pt x="664" y="937"/>
                  </a:lnTo>
                  <a:lnTo>
                    <a:pt x="643" y="951"/>
                  </a:lnTo>
                  <a:lnTo>
                    <a:pt x="620" y="964"/>
                  </a:lnTo>
                  <a:lnTo>
                    <a:pt x="596" y="977"/>
                  </a:lnTo>
                  <a:lnTo>
                    <a:pt x="573" y="987"/>
                  </a:lnTo>
                  <a:lnTo>
                    <a:pt x="573" y="987"/>
                  </a:lnTo>
                  <a:lnTo>
                    <a:pt x="623" y="919"/>
                  </a:lnTo>
                  <a:lnTo>
                    <a:pt x="670" y="855"/>
                  </a:lnTo>
                  <a:lnTo>
                    <a:pt x="691" y="823"/>
                  </a:lnTo>
                  <a:lnTo>
                    <a:pt x="712" y="793"/>
                  </a:lnTo>
                  <a:lnTo>
                    <a:pt x="731" y="763"/>
                  </a:lnTo>
                  <a:lnTo>
                    <a:pt x="749" y="731"/>
                  </a:lnTo>
                  <a:lnTo>
                    <a:pt x="766" y="700"/>
                  </a:lnTo>
                  <a:lnTo>
                    <a:pt x="781" y="669"/>
                  </a:lnTo>
                  <a:lnTo>
                    <a:pt x="795" y="636"/>
                  </a:lnTo>
                  <a:lnTo>
                    <a:pt x="808" y="603"/>
                  </a:lnTo>
                  <a:lnTo>
                    <a:pt x="820" y="569"/>
                  </a:lnTo>
                  <a:lnTo>
                    <a:pt x="829" y="533"/>
                  </a:lnTo>
                  <a:lnTo>
                    <a:pt x="838" y="497"/>
                  </a:lnTo>
                  <a:lnTo>
                    <a:pt x="845" y="457"/>
                  </a:lnTo>
                  <a:lnTo>
                    <a:pt x="845" y="457"/>
                  </a:lnTo>
                  <a:lnTo>
                    <a:pt x="847" y="441"/>
                  </a:lnTo>
                  <a:lnTo>
                    <a:pt x="849" y="419"/>
                  </a:lnTo>
                  <a:lnTo>
                    <a:pt x="849" y="396"/>
                  </a:lnTo>
                  <a:lnTo>
                    <a:pt x="848" y="383"/>
                  </a:lnTo>
                  <a:lnTo>
                    <a:pt x="847" y="371"/>
                  </a:lnTo>
                  <a:lnTo>
                    <a:pt x="843" y="359"/>
                  </a:lnTo>
                  <a:lnTo>
                    <a:pt x="840" y="348"/>
                  </a:lnTo>
                  <a:lnTo>
                    <a:pt x="834" y="338"/>
                  </a:lnTo>
                  <a:lnTo>
                    <a:pt x="827" y="327"/>
                  </a:lnTo>
                  <a:lnTo>
                    <a:pt x="818" y="319"/>
                  </a:lnTo>
                  <a:lnTo>
                    <a:pt x="807" y="312"/>
                  </a:lnTo>
                  <a:lnTo>
                    <a:pt x="794" y="307"/>
                  </a:lnTo>
                  <a:lnTo>
                    <a:pt x="779" y="305"/>
                  </a:lnTo>
                  <a:lnTo>
                    <a:pt x="779" y="305"/>
                  </a:lnTo>
                  <a:lnTo>
                    <a:pt x="763" y="304"/>
                  </a:lnTo>
                  <a:lnTo>
                    <a:pt x="747" y="306"/>
                  </a:lnTo>
                  <a:lnTo>
                    <a:pt x="733" y="309"/>
                  </a:lnTo>
                  <a:lnTo>
                    <a:pt x="719" y="315"/>
                  </a:lnTo>
                  <a:lnTo>
                    <a:pt x="708" y="323"/>
                  </a:lnTo>
                  <a:lnTo>
                    <a:pt x="696" y="333"/>
                  </a:lnTo>
                  <a:lnTo>
                    <a:pt x="684" y="342"/>
                  </a:lnTo>
                  <a:lnTo>
                    <a:pt x="675" y="354"/>
                  </a:lnTo>
                  <a:lnTo>
                    <a:pt x="665" y="366"/>
                  </a:lnTo>
                  <a:lnTo>
                    <a:pt x="658" y="377"/>
                  </a:lnTo>
                  <a:lnTo>
                    <a:pt x="650" y="389"/>
                  </a:lnTo>
                  <a:lnTo>
                    <a:pt x="644" y="401"/>
                  </a:lnTo>
                  <a:lnTo>
                    <a:pt x="635" y="422"/>
                  </a:lnTo>
                  <a:lnTo>
                    <a:pt x="630" y="438"/>
                  </a:lnTo>
                  <a:lnTo>
                    <a:pt x="630" y="438"/>
                  </a:lnTo>
                  <a:lnTo>
                    <a:pt x="615" y="497"/>
                  </a:lnTo>
                  <a:lnTo>
                    <a:pt x="599" y="553"/>
                  </a:lnTo>
                  <a:lnTo>
                    <a:pt x="582" y="608"/>
                  </a:lnTo>
                  <a:lnTo>
                    <a:pt x="564" y="662"/>
                  </a:lnTo>
                  <a:lnTo>
                    <a:pt x="545" y="713"/>
                  </a:lnTo>
                  <a:lnTo>
                    <a:pt x="524" y="764"/>
                  </a:lnTo>
                  <a:lnTo>
                    <a:pt x="500" y="814"/>
                  </a:lnTo>
                  <a:lnTo>
                    <a:pt x="475" y="862"/>
                  </a:lnTo>
                  <a:lnTo>
                    <a:pt x="461" y="887"/>
                  </a:lnTo>
                  <a:lnTo>
                    <a:pt x="446" y="910"/>
                  </a:lnTo>
                  <a:lnTo>
                    <a:pt x="431" y="933"/>
                  </a:lnTo>
                  <a:lnTo>
                    <a:pt x="415" y="958"/>
                  </a:lnTo>
                  <a:lnTo>
                    <a:pt x="398" y="981"/>
                  </a:lnTo>
                  <a:lnTo>
                    <a:pt x="381" y="1005"/>
                  </a:lnTo>
                  <a:lnTo>
                    <a:pt x="362" y="1027"/>
                  </a:lnTo>
                  <a:lnTo>
                    <a:pt x="342" y="1051"/>
                  </a:lnTo>
                  <a:lnTo>
                    <a:pt x="321" y="1074"/>
                  </a:lnTo>
                  <a:lnTo>
                    <a:pt x="300" y="1097"/>
                  </a:lnTo>
                  <a:lnTo>
                    <a:pt x="278" y="1121"/>
                  </a:lnTo>
                  <a:lnTo>
                    <a:pt x="253" y="1143"/>
                  </a:lnTo>
                  <a:lnTo>
                    <a:pt x="229" y="1166"/>
                  </a:lnTo>
                  <a:lnTo>
                    <a:pt x="203" y="1190"/>
                  </a:lnTo>
                  <a:lnTo>
                    <a:pt x="176" y="1213"/>
                  </a:lnTo>
                  <a:lnTo>
                    <a:pt x="147" y="1237"/>
                  </a:lnTo>
                  <a:lnTo>
                    <a:pt x="147" y="1237"/>
                  </a:lnTo>
                  <a:lnTo>
                    <a:pt x="170" y="1262"/>
                  </a:lnTo>
                  <a:lnTo>
                    <a:pt x="194" y="1288"/>
                  </a:lnTo>
                  <a:lnTo>
                    <a:pt x="218" y="1312"/>
                  </a:lnTo>
                  <a:lnTo>
                    <a:pt x="243" y="1335"/>
                  </a:lnTo>
                  <a:lnTo>
                    <a:pt x="243" y="1335"/>
                  </a:lnTo>
                  <a:lnTo>
                    <a:pt x="292" y="1300"/>
                  </a:lnTo>
                  <a:lnTo>
                    <a:pt x="339" y="1267"/>
                  </a:lnTo>
                  <a:lnTo>
                    <a:pt x="386" y="1237"/>
                  </a:lnTo>
                  <a:lnTo>
                    <a:pt x="430" y="1209"/>
                  </a:lnTo>
                  <a:lnTo>
                    <a:pt x="473" y="1183"/>
                  </a:lnTo>
                  <a:lnTo>
                    <a:pt x="514" y="1161"/>
                  </a:lnTo>
                  <a:lnTo>
                    <a:pt x="554" y="1142"/>
                  </a:lnTo>
                  <a:lnTo>
                    <a:pt x="592" y="1125"/>
                  </a:lnTo>
                  <a:lnTo>
                    <a:pt x="592" y="1125"/>
                  </a:lnTo>
                  <a:lnTo>
                    <a:pt x="624" y="1113"/>
                  </a:lnTo>
                  <a:lnTo>
                    <a:pt x="656" y="1099"/>
                  </a:lnTo>
                  <a:lnTo>
                    <a:pt x="686" y="1082"/>
                  </a:lnTo>
                  <a:lnTo>
                    <a:pt x="716" y="1066"/>
                  </a:lnTo>
                  <a:lnTo>
                    <a:pt x="744" y="1047"/>
                  </a:lnTo>
                  <a:lnTo>
                    <a:pt x="771" y="1028"/>
                  </a:lnTo>
                  <a:lnTo>
                    <a:pt x="797" y="1008"/>
                  </a:lnTo>
                  <a:lnTo>
                    <a:pt x="821" y="988"/>
                  </a:lnTo>
                  <a:lnTo>
                    <a:pt x="845" y="966"/>
                  </a:lnTo>
                  <a:lnTo>
                    <a:pt x="867" y="944"/>
                  </a:lnTo>
                  <a:lnTo>
                    <a:pt x="888" y="921"/>
                  </a:lnTo>
                  <a:lnTo>
                    <a:pt x="908" y="897"/>
                  </a:lnTo>
                  <a:lnTo>
                    <a:pt x="927" y="873"/>
                  </a:lnTo>
                  <a:lnTo>
                    <a:pt x="944" y="848"/>
                  </a:lnTo>
                  <a:lnTo>
                    <a:pt x="960" y="822"/>
                  </a:lnTo>
                  <a:lnTo>
                    <a:pt x="977" y="796"/>
                  </a:lnTo>
                  <a:lnTo>
                    <a:pt x="991" y="771"/>
                  </a:lnTo>
                  <a:lnTo>
                    <a:pt x="1004" y="744"/>
                  </a:lnTo>
                  <a:lnTo>
                    <a:pt x="1017" y="717"/>
                  </a:lnTo>
                  <a:lnTo>
                    <a:pt x="1028" y="690"/>
                  </a:lnTo>
                  <a:lnTo>
                    <a:pt x="1038" y="662"/>
                  </a:lnTo>
                  <a:lnTo>
                    <a:pt x="1047" y="635"/>
                  </a:lnTo>
                  <a:lnTo>
                    <a:pt x="1055" y="607"/>
                  </a:lnTo>
                  <a:lnTo>
                    <a:pt x="1062" y="580"/>
                  </a:lnTo>
                  <a:lnTo>
                    <a:pt x="1069" y="552"/>
                  </a:lnTo>
                  <a:lnTo>
                    <a:pt x="1074" y="525"/>
                  </a:lnTo>
                  <a:lnTo>
                    <a:pt x="1078" y="498"/>
                  </a:lnTo>
                  <a:lnTo>
                    <a:pt x="1081" y="471"/>
                  </a:lnTo>
                  <a:lnTo>
                    <a:pt x="1083" y="444"/>
                  </a:lnTo>
                  <a:lnTo>
                    <a:pt x="1085" y="417"/>
                  </a:lnTo>
                  <a:lnTo>
                    <a:pt x="1085" y="391"/>
                  </a:lnTo>
                  <a:lnTo>
                    <a:pt x="1085" y="366"/>
                  </a:lnTo>
                  <a:lnTo>
                    <a:pt x="1085" y="3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69" name="Freeform 15"/>
            <p:cNvSpPr>
              <a:spLocks/>
            </p:cNvSpPr>
            <p:nvPr/>
          </p:nvSpPr>
          <p:spPr bwMode="auto">
            <a:xfrm>
              <a:off x="3346450" y="2720976"/>
              <a:ext cx="447675" cy="563563"/>
            </a:xfrm>
            <a:custGeom>
              <a:avLst/>
              <a:gdLst>
                <a:gd name="T0" fmla="*/ 842 w 1692"/>
                <a:gd name="T1" fmla="*/ 2095 h 2130"/>
                <a:gd name="T2" fmla="*/ 794 w 1692"/>
                <a:gd name="T3" fmla="*/ 2124 h 2130"/>
                <a:gd name="T4" fmla="*/ 873 w 1692"/>
                <a:gd name="T5" fmla="*/ 2130 h 2130"/>
                <a:gd name="T6" fmla="*/ 1022 w 1692"/>
                <a:gd name="T7" fmla="*/ 2113 h 2130"/>
                <a:gd name="T8" fmla="*/ 1163 w 1692"/>
                <a:gd name="T9" fmla="*/ 2067 h 2130"/>
                <a:gd name="T10" fmla="*/ 1294 w 1692"/>
                <a:gd name="T11" fmla="*/ 1993 h 2130"/>
                <a:gd name="T12" fmla="*/ 1412 w 1692"/>
                <a:gd name="T13" fmla="*/ 1894 h 2130"/>
                <a:gd name="T14" fmla="*/ 1466 w 1692"/>
                <a:gd name="T15" fmla="*/ 1821 h 2130"/>
                <a:gd name="T16" fmla="*/ 1529 w 1692"/>
                <a:gd name="T17" fmla="*/ 1715 h 2130"/>
                <a:gd name="T18" fmla="*/ 1582 w 1692"/>
                <a:gd name="T19" fmla="*/ 1604 h 2130"/>
                <a:gd name="T20" fmla="*/ 1649 w 1692"/>
                <a:gd name="T21" fmla="*/ 1398 h 2130"/>
                <a:gd name="T22" fmla="*/ 1687 w 1692"/>
                <a:gd name="T23" fmla="*/ 1156 h 2130"/>
                <a:gd name="T24" fmla="*/ 1691 w 1692"/>
                <a:gd name="T25" fmla="*/ 977 h 2130"/>
                <a:gd name="T26" fmla="*/ 1677 w 1692"/>
                <a:gd name="T27" fmla="*/ 822 h 2130"/>
                <a:gd name="T28" fmla="*/ 1644 w 1692"/>
                <a:gd name="T29" fmla="*/ 667 h 2130"/>
                <a:gd name="T30" fmla="*/ 1594 w 1692"/>
                <a:gd name="T31" fmla="*/ 518 h 2130"/>
                <a:gd name="T32" fmla="*/ 1521 w 1692"/>
                <a:gd name="T33" fmla="*/ 377 h 2130"/>
                <a:gd name="T34" fmla="*/ 1428 w 1692"/>
                <a:gd name="T35" fmla="*/ 252 h 2130"/>
                <a:gd name="T36" fmla="*/ 1310 w 1692"/>
                <a:gd name="T37" fmla="*/ 145 h 2130"/>
                <a:gd name="T38" fmla="*/ 1169 w 1692"/>
                <a:gd name="T39" fmla="*/ 64 h 2130"/>
                <a:gd name="T40" fmla="*/ 1001 w 1692"/>
                <a:gd name="T41" fmla="*/ 14 h 2130"/>
                <a:gd name="T42" fmla="*/ 926 w 1692"/>
                <a:gd name="T43" fmla="*/ 4 h 2130"/>
                <a:gd name="T44" fmla="*/ 835 w 1692"/>
                <a:gd name="T45" fmla="*/ 0 h 2130"/>
                <a:gd name="T46" fmla="*/ 751 w 1692"/>
                <a:gd name="T47" fmla="*/ 7 h 2130"/>
                <a:gd name="T48" fmla="*/ 655 w 1692"/>
                <a:gd name="T49" fmla="*/ 32 h 2130"/>
                <a:gd name="T50" fmla="*/ 521 w 1692"/>
                <a:gd name="T51" fmla="*/ 101 h 2130"/>
                <a:gd name="T52" fmla="*/ 409 w 1692"/>
                <a:gd name="T53" fmla="*/ 200 h 2130"/>
                <a:gd name="T54" fmla="*/ 315 w 1692"/>
                <a:gd name="T55" fmla="*/ 322 h 2130"/>
                <a:gd name="T56" fmla="*/ 234 w 1692"/>
                <a:gd name="T57" fmla="*/ 461 h 2130"/>
                <a:gd name="T58" fmla="*/ 130 w 1692"/>
                <a:gd name="T59" fmla="*/ 685 h 2130"/>
                <a:gd name="T60" fmla="*/ 27 w 1692"/>
                <a:gd name="T61" fmla="*/ 924 h 2130"/>
                <a:gd name="T62" fmla="*/ 0 w 1692"/>
                <a:gd name="T63" fmla="*/ 1039 h 2130"/>
                <a:gd name="T64" fmla="*/ 7 w 1692"/>
                <a:gd name="T65" fmla="*/ 1178 h 2130"/>
                <a:gd name="T66" fmla="*/ 69 w 1692"/>
                <a:gd name="T67" fmla="*/ 1136 h 2130"/>
                <a:gd name="T68" fmla="*/ 143 w 1692"/>
                <a:gd name="T69" fmla="*/ 992 h 2130"/>
                <a:gd name="T70" fmla="*/ 253 w 1692"/>
                <a:gd name="T71" fmla="*/ 738 h 2130"/>
                <a:gd name="T72" fmla="*/ 367 w 1692"/>
                <a:gd name="T73" fmla="*/ 494 h 2130"/>
                <a:gd name="T74" fmla="*/ 439 w 1692"/>
                <a:gd name="T75" fmla="*/ 375 h 2130"/>
                <a:gd name="T76" fmla="*/ 521 w 1692"/>
                <a:gd name="T77" fmla="*/ 274 h 2130"/>
                <a:gd name="T78" fmla="*/ 616 w 1692"/>
                <a:gd name="T79" fmla="*/ 198 h 2130"/>
                <a:gd name="T80" fmla="*/ 729 w 1692"/>
                <a:gd name="T81" fmla="*/ 149 h 2130"/>
                <a:gd name="T82" fmla="*/ 861 w 1692"/>
                <a:gd name="T83" fmla="*/ 134 h 2130"/>
                <a:gd name="T84" fmla="*/ 977 w 1692"/>
                <a:gd name="T85" fmla="*/ 145 h 2130"/>
                <a:gd name="T86" fmla="*/ 1117 w 1692"/>
                <a:gd name="T87" fmla="*/ 189 h 2130"/>
                <a:gd name="T88" fmla="*/ 1237 w 1692"/>
                <a:gd name="T89" fmla="*/ 258 h 2130"/>
                <a:gd name="T90" fmla="*/ 1336 w 1692"/>
                <a:gd name="T91" fmla="*/ 350 h 2130"/>
                <a:gd name="T92" fmla="*/ 1415 w 1692"/>
                <a:gd name="T93" fmla="*/ 459 h 2130"/>
                <a:gd name="T94" fmla="*/ 1476 w 1692"/>
                <a:gd name="T95" fmla="*/ 581 h 2130"/>
                <a:gd name="T96" fmla="*/ 1519 w 1692"/>
                <a:gd name="T97" fmla="*/ 712 h 2130"/>
                <a:gd name="T98" fmla="*/ 1546 w 1692"/>
                <a:gd name="T99" fmla="*/ 847 h 2130"/>
                <a:gd name="T100" fmla="*/ 1558 w 1692"/>
                <a:gd name="T101" fmla="*/ 981 h 2130"/>
                <a:gd name="T102" fmla="*/ 1558 w 1692"/>
                <a:gd name="T103" fmla="*/ 1110 h 2130"/>
                <a:gd name="T104" fmla="*/ 1536 w 1692"/>
                <a:gd name="T105" fmla="*/ 1282 h 2130"/>
                <a:gd name="T106" fmla="*/ 1494 w 1692"/>
                <a:gd name="T107" fmla="*/ 1452 h 2130"/>
                <a:gd name="T108" fmla="*/ 1430 w 1692"/>
                <a:gd name="T109" fmla="*/ 1612 h 2130"/>
                <a:gd name="T110" fmla="*/ 1344 w 1692"/>
                <a:gd name="T111" fmla="*/ 1760 h 2130"/>
                <a:gd name="T112" fmla="*/ 1238 w 1692"/>
                <a:gd name="T113" fmla="*/ 1886 h 2130"/>
                <a:gd name="T114" fmla="*/ 1109 w 1692"/>
                <a:gd name="T115" fmla="*/ 1988 h 2130"/>
                <a:gd name="T116" fmla="*/ 958 w 1692"/>
                <a:gd name="T117" fmla="*/ 2061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2" h="2130">
                  <a:moveTo>
                    <a:pt x="917" y="2072"/>
                  </a:moveTo>
                  <a:lnTo>
                    <a:pt x="917" y="2072"/>
                  </a:lnTo>
                  <a:lnTo>
                    <a:pt x="880" y="2083"/>
                  </a:lnTo>
                  <a:lnTo>
                    <a:pt x="842" y="2095"/>
                  </a:lnTo>
                  <a:lnTo>
                    <a:pt x="805" y="2108"/>
                  </a:lnTo>
                  <a:lnTo>
                    <a:pt x="767" y="2120"/>
                  </a:lnTo>
                  <a:lnTo>
                    <a:pt x="767" y="2120"/>
                  </a:lnTo>
                  <a:lnTo>
                    <a:pt x="794" y="2124"/>
                  </a:lnTo>
                  <a:lnTo>
                    <a:pt x="820" y="2126"/>
                  </a:lnTo>
                  <a:lnTo>
                    <a:pt x="847" y="2129"/>
                  </a:lnTo>
                  <a:lnTo>
                    <a:pt x="873" y="2130"/>
                  </a:lnTo>
                  <a:lnTo>
                    <a:pt x="873" y="2130"/>
                  </a:lnTo>
                  <a:lnTo>
                    <a:pt x="911" y="2129"/>
                  </a:lnTo>
                  <a:lnTo>
                    <a:pt x="949" y="2125"/>
                  </a:lnTo>
                  <a:lnTo>
                    <a:pt x="986" y="2120"/>
                  </a:lnTo>
                  <a:lnTo>
                    <a:pt x="1022" y="2113"/>
                  </a:lnTo>
                  <a:lnTo>
                    <a:pt x="1059" y="2104"/>
                  </a:lnTo>
                  <a:lnTo>
                    <a:pt x="1094" y="2093"/>
                  </a:lnTo>
                  <a:lnTo>
                    <a:pt x="1129" y="2081"/>
                  </a:lnTo>
                  <a:lnTo>
                    <a:pt x="1163" y="2067"/>
                  </a:lnTo>
                  <a:lnTo>
                    <a:pt x="1197" y="2051"/>
                  </a:lnTo>
                  <a:lnTo>
                    <a:pt x="1230" y="2034"/>
                  </a:lnTo>
                  <a:lnTo>
                    <a:pt x="1262" y="2014"/>
                  </a:lnTo>
                  <a:lnTo>
                    <a:pt x="1294" y="1993"/>
                  </a:lnTo>
                  <a:lnTo>
                    <a:pt x="1325" y="1971"/>
                  </a:lnTo>
                  <a:lnTo>
                    <a:pt x="1355" y="1947"/>
                  </a:lnTo>
                  <a:lnTo>
                    <a:pt x="1384" y="1921"/>
                  </a:lnTo>
                  <a:lnTo>
                    <a:pt x="1412" y="1894"/>
                  </a:lnTo>
                  <a:lnTo>
                    <a:pt x="1412" y="1894"/>
                  </a:lnTo>
                  <a:lnTo>
                    <a:pt x="1431" y="1871"/>
                  </a:lnTo>
                  <a:lnTo>
                    <a:pt x="1450" y="1846"/>
                  </a:lnTo>
                  <a:lnTo>
                    <a:pt x="1466" y="1821"/>
                  </a:lnTo>
                  <a:lnTo>
                    <a:pt x="1484" y="1795"/>
                  </a:lnTo>
                  <a:lnTo>
                    <a:pt x="1499" y="1769"/>
                  </a:lnTo>
                  <a:lnTo>
                    <a:pt x="1515" y="1742"/>
                  </a:lnTo>
                  <a:lnTo>
                    <a:pt x="1529" y="1715"/>
                  </a:lnTo>
                  <a:lnTo>
                    <a:pt x="1543" y="1688"/>
                  </a:lnTo>
                  <a:lnTo>
                    <a:pt x="1558" y="1660"/>
                  </a:lnTo>
                  <a:lnTo>
                    <a:pt x="1570" y="1632"/>
                  </a:lnTo>
                  <a:lnTo>
                    <a:pt x="1582" y="1604"/>
                  </a:lnTo>
                  <a:lnTo>
                    <a:pt x="1594" y="1575"/>
                  </a:lnTo>
                  <a:lnTo>
                    <a:pt x="1615" y="1516"/>
                  </a:lnTo>
                  <a:lnTo>
                    <a:pt x="1632" y="1458"/>
                  </a:lnTo>
                  <a:lnTo>
                    <a:pt x="1649" y="1398"/>
                  </a:lnTo>
                  <a:lnTo>
                    <a:pt x="1662" y="1337"/>
                  </a:lnTo>
                  <a:lnTo>
                    <a:pt x="1673" y="1276"/>
                  </a:lnTo>
                  <a:lnTo>
                    <a:pt x="1682" y="1215"/>
                  </a:lnTo>
                  <a:lnTo>
                    <a:pt x="1687" y="1156"/>
                  </a:lnTo>
                  <a:lnTo>
                    <a:pt x="1691" y="1095"/>
                  </a:lnTo>
                  <a:lnTo>
                    <a:pt x="1692" y="1035"/>
                  </a:lnTo>
                  <a:lnTo>
                    <a:pt x="1691" y="977"/>
                  </a:lnTo>
                  <a:lnTo>
                    <a:pt x="1691" y="977"/>
                  </a:lnTo>
                  <a:lnTo>
                    <a:pt x="1689" y="938"/>
                  </a:lnTo>
                  <a:lnTo>
                    <a:pt x="1686" y="899"/>
                  </a:lnTo>
                  <a:lnTo>
                    <a:pt x="1682" y="861"/>
                  </a:lnTo>
                  <a:lnTo>
                    <a:pt x="1677" y="822"/>
                  </a:lnTo>
                  <a:lnTo>
                    <a:pt x="1670" y="783"/>
                  </a:lnTo>
                  <a:lnTo>
                    <a:pt x="1663" y="745"/>
                  </a:lnTo>
                  <a:lnTo>
                    <a:pt x="1655" y="706"/>
                  </a:lnTo>
                  <a:lnTo>
                    <a:pt x="1644" y="667"/>
                  </a:lnTo>
                  <a:lnTo>
                    <a:pt x="1634" y="630"/>
                  </a:lnTo>
                  <a:lnTo>
                    <a:pt x="1622" y="591"/>
                  </a:lnTo>
                  <a:lnTo>
                    <a:pt x="1608" y="554"/>
                  </a:lnTo>
                  <a:lnTo>
                    <a:pt x="1594" y="518"/>
                  </a:lnTo>
                  <a:lnTo>
                    <a:pt x="1577" y="481"/>
                  </a:lnTo>
                  <a:lnTo>
                    <a:pt x="1560" y="446"/>
                  </a:lnTo>
                  <a:lnTo>
                    <a:pt x="1541" y="411"/>
                  </a:lnTo>
                  <a:lnTo>
                    <a:pt x="1521" y="377"/>
                  </a:lnTo>
                  <a:lnTo>
                    <a:pt x="1500" y="344"/>
                  </a:lnTo>
                  <a:lnTo>
                    <a:pt x="1478" y="313"/>
                  </a:lnTo>
                  <a:lnTo>
                    <a:pt x="1453" y="281"/>
                  </a:lnTo>
                  <a:lnTo>
                    <a:pt x="1428" y="252"/>
                  </a:lnTo>
                  <a:lnTo>
                    <a:pt x="1401" y="222"/>
                  </a:lnTo>
                  <a:lnTo>
                    <a:pt x="1373" y="196"/>
                  </a:lnTo>
                  <a:lnTo>
                    <a:pt x="1342" y="170"/>
                  </a:lnTo>
                  <a:lnTo>
                    <a:pt x="1310" y="145"/>
                  </a:lnTo>
                  <a:lnTo>
                    <a:pt x="1278" y="123"/>
                  </a:lnTo>
                  <a:lnTo>
                    <a:pt x="1243" y="102"/>
                  </a:lnTo>
                  <a:lnTo>
                    <a:pt x="1207" y="82"/>
                  </a:lnTo>
                  <a:lnTo>
                    <a:pt x="1169" y="64"/>
                  </a:lnTo>
                  <a:lnTo>
                    <a:pt x="1129" y="49"/>
                  </a:lnTo>
                  <a:lnTo>
                    <a:pt x="1088" y="35"/>
                  </a:lnTo>
                  <a:lnTo>
                    <a:pt x="1046" y="23"/>
                  </a:lnTo>
                  <a:lnTo>
                    <a:pt x="1001" y="14"/>
                  </a:lnTo>
                  <a:lnTo>
                    <a:pt x="1001" y="14"/>
                  </a:lnTo>
                  <a:lnTo>
                    <a:pt x="976" y="9"/>
                  </a:lnTo>
                  <a:lnTo>
                    <a:pt x="951" y="6"/>
                  </a:lnTo>
                  <a:lnTo>
                    <a:pt x="926" y="4"/>
                  </a:lnTo>
                  <a:lnTo>
                    <a:pt x="903" y="1"/>
                  </a:lnTo>
                  <a:lnTo>
                    <a:pt x="880" y="0"/>
                  </a:lnTo>
                  <a:lnTo>
                    <a:pt x="857" y="0"/>
                  </a:lnTo>
                  <a:lnTo>
                    <a:pt x="835" y="0"/>
                  </a:lnTo>
                  <a:lnTo>
                    <a:pt x="813" y="0"/>
                  </a:lnTo>
                  <a:lnTo>
                    <a:pt x="792" y="2"/>
                  </a:lnTo>
                  <a:lnTo>
                    <a:pt x="771" y="5"/>
                  </a:lnTo>
                  <a:lnTo>
                    <a:pt x="751" y="7"/>
                  </a:lnTo>
                  <a:lnTo>
                    <a:pt x="731" y="11"/>
                  </a:lnTo>
                  <a:lnTo>
                    <a:pt x="711" y="15"/>
                  </a:lnTo>
                  <a:lnTo>
                    <a:pt x="692" y="20"/>
                  </a:lnTo>
                  <a:lnTo>
                    <a:pt x="655" y="32"/>
                  </a:lnTo>
                  <a:lnTo>
                    <a:pt x="620" y="46"/>
                  </a:lnTo>
                  <a:lnTo>
                    <a:pt x="585" y="62"/>
                  </a:lnTo>
                  <a:lnTo>
                    <a:pt x="553" y="80"/>
                  </a:lnTo>
                  <a:lnTo>
                    <a:pt x="521" y="101"/>
                  </a:lnTo>
                  <a:lnTo>
                    <a:pt x="491" y="123"/>
                  </a:lnTo>
                  <a:lnTo>
                    <a:pt x="463" y="146"/>
                  </a:lnTo>
                  <a:lnTo>
                    <a:pt x="436" y="172"/>
                  </a:lnTo>
                  <a:lnTo>
                    <a:pt x="409" y="200"/>
                  </a:lnTo>
                  <a:lnTo>
                    <a:pt x="384" y="228"/>
                  </a:lnTo>
                  <a:lnTo>
                    <a:pt x="360" y="259"/>
                  </a:lnTo>
                  <a:lnTo>
                    <a:pt x="337" y="290"/>
                  </a:lnTo>
                  <a:lnTo>
                    <a:pt x="315" y="322"/>
                  </a:lnTo>
                  <a:lnTo>
                    <a:pt x="293" y="356"/>
                  </a:lnTo>
                  <a:lnTo>
                    <a:pt x="273" y="390"/>
                  </a:lnTo>
                  <a:lnTo>
                    <a:pt x="253" y="425"/>
                  </a:lnTo>
                  <a:lnTo>
                    <a:pt x="234" y="461"/>
                  </a:lnTo>
                  <a:lnTo>
                    <a:pt x="216" y="498"/>
                  </a:lnTo>
                  <a:lnTo>
                    <a:pt x="198" y="535"/>
                  </a:lnTo>
                  <a:lnTo>
                    <a:pt x="163" y="610"/>
                  </a:lnTo>
                  <a:lnTo>
                    <a:pt x="130" y="685"/>
                  </a:lnTo>
                  <a:lnTo>
                    <a:pt x="99" y="760"/>
                  </a:lnTo>
                  <a:lnTo>
                    <a:pt x="99" y="760"/>
                  </a:lnTo>
                  <a:lnTo>
                    <a:pt x="51" y="870"/>
                  </a:lnTo>
                  <a:lnTo>
                    <a:pt x="27" y="924"/>
                  </a:lnTo>
                  <a:lnTo>
                    <a:pt x="3" y="978"/>
                  </a:lnTo>
                  <a:lnTo>
                    <a:pt x="3" y="978"/>
                  </a:lnTo>
                  <a:lnTo>
                    <a:pt x="0" y="1007"/>
                  </a:lnTo>
                  <a:lnTo>
                    <a:pt x="0" y="1039"/>
                  </a:lnTo>
                  <a:lnTo>
                    <a:pt x="0" y="1039"/>
                  </a:lnTo>
                  <a:lnTo>
                    <a:pt x="0" y="1085"/>
                  </a:lnTo>
                  <a:lnTo>
                    <a:pt x="4" y="1132"/>
                  </a:lnTo>
                  <a:lnTo>
                    <a:pt x="7" y="1178"/>
                  </a:lnTo>
                  <a:lnTo>
                    <a:pt x="13" y="1224"/>
                  </a:lnTo>
                  <a:lnTo>
                    <a:pt x="13" y="1224"/>
                  </a:lnTo>
                  <a:lnTo>
                    <a:pt x="42" y="1179"/>
                  </a:lnTo>
                  <a:lnTo>
                    <a:pt x="69" y="1136"/>
                  </a:lnTo>
                  <a:lnTo>
                    <a:pt x="94" y="1092"/>
                  </a:lnTo>
                  <a:lnTo>
                    <a:pt x="116" y="1050"/>
                  </a:lnTo>
                  <a:lnTo>
                    <a:pt x="116" y="1050"/>
                  </a:lnTo>
                  <a:lnTo>
                    <a:pt x="143" y="992"/>
                  </a:lnTo>
                  <a:lnTo>
                    <a:pt x="169" y="932"/>
                  </a:lnTo>
                  <a:lnTo>
                    <a:pt x="220" y="813"/>
                  </a:lnTo>
                  <a:lnTo>
                    <a:pt x="220" y="813"/>
                  </a:lnTo>
                  <a:lnTo>
                    <a:pt x="253" y="738"/>
                  </a:lnTo>
                  <a:lnTo>
                    <a:pt x="285" y="665"/>
                  </a:lnTo>
                  <a:lnTo>
                    <a:pt x="316" y="595"/>
                  </a:lnTo>
                  <a:lnTo>
                    <a:pt x="349" y="527"/>
                  </a:lnTo>
                  <a:lnTo>
                    <a:pt x="367" y="494"/>
                  </a:lnTo>
                  <a:lnTo>
                    <a:pt x="384" y="463"/>
                  </a:lnTo>
                  <a:lnTo>
                    <a:pt x="402" y="432"/>
                  </a:lnTo>
                  <a:lnTo>
                    <a:pt x="419" y="403"/>
                  </a:lnTo>
                  <a:lnTo>
                    <a:pt x="439" y="375"/>
                  </a:lnTo>
                  <a:lnTo>
                    <a:pt x="458" y="348"/>
                  </a:lnTo>
                  <a:lnTo>
                    <a:pt x="478" y="322"/>
                  </a:lnTo>
                  <a:lnTo>
                    <a:pt x="499" y="297"/>
                  </a:lnTo>
                  <a:lnTo>
                    <a:pt x="521" y="274"/>
                  </a:lnTo>
                  <a:lnTo>
                    <a:pt x="544" y="253"/>
                  </a:lnTo>
                  <a:lnTo>
                    <a:pt x="567" y="233"/>
                  </a:lnTo>
                  <a:lnTo>
                    <a:pt x="590" y="214"/>
                  </a:lnTo>
                  <a:lnTo>
                    <a:pt x="616" y="198"/>
                  </a:lnTo>
                  <a:lnTo>
                    <a:pt x="642" y="183"/>
                  </a:lnTo>
                  <a:lnTo>
                    <a:pt x="670" y="170"/>
                  </a:lnTo>
                  <a:lnTo>
                    <a:pt x="698" y="158"/>
                  </a:lnTo>
                  <a:lnTo>
                    <a:pt x="729" y="149"/>
                  </a:lnTo>
                  <a:lnTo>
                    <a:pt x="759" y="142"/>
                  </a:lnTo>
                  <a:lnTo>
                    <a:pt x="792" y="137"/>
                  </a:lnTo>
                  <a:lnTo>
                    <a:pt x="826" y="134"/>
                  </a:lnTo>
                  <a:lnTo>
                    <a:pt x="861" y="134"/>
                  </a:lnTo>
                  <a:lnTo>
                    <a:pt x="898" y="135"/>
                  </a:lnTo>
                  <a:lnTo>
                    <a:pt x="936" y="138"/>
                  </a:lnTo>
                  <a:lnTo>
                    <a:pt x="977" y="145"/>
                  </a:lnTo>
                  <a:lnTo>
                    <a:pt x="977" y="145"/>
                  </a:lnTo>
                  <a:lnTo>
                    <a:pt x="1014" y="153"/>
                  </a:lnTo>
                  <a:lnTo>
                    <a:pt x="1049" y="163"/>
                  </a:lnTo>
                  <a:lnTo>
                    <a:pt x="1084" y="174"/>
                  </a:lnTo>
                  <a:lnTo>
                    <a:pt x="1117" y="189"/>
                  </a:lnTo>
                  <a:lnTo>
                    <a:pt x="1150" y="204"/>
                  </a:lnTo>
                  <a:lnTo>
                    <a:pt x="1180" y="220"/>
                  </a:lnTo>
                  <a:lnTo>
                    <a:pt x="1210" y="239"/>
                  </a:lnTo>
                  <a:lnTo>
                    <a:pt x="1237" y="258"/>
                  </a:lnTo>
                  <a:lnTo>
                    <a:pt x="1264" y="279"/>
                  </a:lnTo>
                  <a:lnTo>
                    <a:pt x="1289" y="301"/>
                  </a:lnTo>
                  <a:lnTo>
                    <a:pt x="1313" y="326"/>
                  </a:lnTo>
                  <a:lnTo>
                    <a:pt x="1336" y="350"/>
                  </a:lnTo>
                  <a:lnTo>
                    <a:pt x="1357" y="376"/>
                  </a:lnTo>
                  <a:lnTo>
                    <a:pt x="1377" y="403"/>
                  </a:lnTo>
                  <a:lnTo>
                    <a:pt x="1397" y="431"/>
                  </a:lnTo>
                  <a:lnTo>
                    <a:pt x="1415" y="459"/>
                  </a:lnTo>
                  <a:lnTo>
                    <a:pt x="1431" y="488"/>
                  </a:lnTo>
                  <a:lnTo>
                    <a:pt x="1447" y="519"/>
                  </a:lnTo>
                  <a:lnTo>
                    <a:pt x="1461" y="549"/>
                  </a:lnTo>
                  <a:lnTo>
                    <a:pt x="1476" y="581"/>
                  </a:lnTo>
                  <a:lnTo>
                    <a:pt x="1487" y="614"/>
                  </a:lnTo>
                  <a:lnTo>
                    <a:pt x="1499" y="646"/>
                  </a:lnTo>
                  <a:lnTo>
                    <a:pt x="1510" y="679"/>
                  </a:lnTo>
                  <a:lnTo>
                    <a:pt x="1519" y="712"/>
                  </a:lnTo>
                  <a:lnTo>
                    <a:pt x="1527" y="746"/>
                  </a:lnTo>
                  <a:lnTo>
                    <a:pt x="1534" y="779"/>
                  </a:lnTo>
                  <a:lnTo>
                    <a:pt x="1540" y="813"/>
                  </a:lnTo>
                  <a:lnTo>
                    <a:pt x="1546" y="847"/>
                  </a:lnTo>
                  <a:lnTo>
                    <a:pt x="1550" y="881"/>
                  </a:lnTo>
                  <a:lnTo>
                    <a:pt x="1554" y="914"/>
                  </a:lnTo>
                  <a:lnTo>
                    <a:pt x="1556" y="948"/>
                  </a:lnTo>
                  <a:lnTo>
                    <a:pt x="1558" y="981"/>
                  </a:lnTo>
                  <a:lnTo>
                    <a:pt x="1558" y="981"/>
                  </a:lnTo>
                  <a:lnTo>
                    <a:pt x="1559" y="1023"/>
                  </a:lnTo>
                  <a:lnTo>
                    <a:pt x="1559" y="1067"/>
                  </a:lnTo>
                  <a:lnTo>
                    <a:pt x="1558" y="1110"/>
                  </a:lnTo>
                  <a:lnTo>
                    <a:pt x="1554" y="1153"/>
                  </a:lnTo>
                  <a:lnTo>
                    <a:pt x="1549" y="1195"/>
                  </a:lnTo>
                  <a:lnTo>
                    <a:pt x="1543" y="1239"/>
                  </a:lnTo>
                  <a:lnTo>
                    <a:pt x="1536" y="1282"/>
                  </a:lnTo>
                  <a:lnTo>
                    <a:pt x="1528" y="1325"/>
                  </a:lnTo>
                  <a:lnTo>
                    <a:pt x="1518" y="1368"/>
                  </a:lnTo>
                  <a:lnTo>
                    <a:pt x="1507" y="1410"/>
                  </a:lnTo>
                  <a:lnTo>
                    <a:pt x="1494" y="1452"/>
                  </a:lnTo>
                  <a:lnTo>
                    <a:pt x="1480" y="1493"/>
                  </a:lnTo>
                  <a:lnTo>
                    <a:pt x="1465" y="1534"/>
                  </a:lnTo>
                  <a:lnTo>
                    <a:pt x="1449" y="1574"/>
                  </a:lnTo>
                  <a:lnTo>
                    <a:pt x="1430" y="1612"/>
                  </a:lnTo>
                  <a:lnTo>
                    <a:pt x="1411" y="1651"/>
                  </a:lnTo>
                  <a:lnTo>
                    <a:pt x="1390" y="1688"/>
                  </a:lnTo>
                  <a:lnTo>
                    <a:pt x="1368" y="1725"/>
                  </a:lnTo>
                  <a:lnTo>
                    <a:pt x="1344" y="1760"/>
                  </a:lnTo>
                  <a:lnTo>
                    <a:pt x="1320" y="1794"/>
                  </a:lnTo>
                  <a:lnTo>
                    <a:pt x="1294" y="1825"/>
                  </a:lnTo>
                  <a:lnTo>
                    <a:pt x="1266" y="1857"/>
                  </a:lnTo>
                  <a:lnTo>
                    <a:pt x="1238" y="1886"/>
                  </a:lnTo>
                  <a:lnTo>
                    <a:pt x="1207" y="1914"/>
                  </a:lnTo>
                  <a:lnTo>
                    <a:pt x="1176" y="1941"/>
                  </a:lnTo>
                  <a:lnTo>
                    <a:pt x="1143" y="1966"/>
                  </a:lnTo>
                  <a:lnTo>
                    <a:pt x="1109" y="1988"/>
                  </a:lnTo>
                  <a:lnTo>
                    <a:pt x="1073" y="2009"/>
                  </a:lnTo>
                  <a:lnTo>
                    <a:pt x="1036" y="2029"/>
                  </a:lnTo>
                  <a:lnTo>
                    <a:pt x="998" y="2045"/>
                  </a:lnTo>
                  <a:lnTo>
                    <a:pt x="958" y="2061"/>
                  </a:lnTo>
                  <a:lnTo>
                    <a:pt x="917" y="2072"/>
                  </a:lnTo>
                  <a:lnTo>
                    <a:pt x="917" y="20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70" name="Freeform 16"/>
            <p:cNvSpPr>
              <a:spLocks/>
            </p:cNvSpPr>
            <p:nvPr/>
          </p:nvSpPr>
          <p:spPr bwMode="auto">
            <a:xfrm>
              <a:off x="3355975" y="2797176"/>
              <a:ext cx="376238" cy="469900"/>
            </a:xfrm>
            <a:custGeom>
              <a:avLst/>
              <a:gdLst>
                <a:gd name="T0" fmla="*/ 873 w 1420"/>
                <a:gd name="T1" fmla="*/ 1639 h 1776"/>
                <a:gd name="T2" fmla="*/ 1014 w 1420"/>
                <a:gd name="T3" fmla="*/ 1560 h 1776"/>
                <a:gd name="T4" fmla="*/ 1133 w 1420"/>
                <a:gd name="T5" fmla="*/ 1457 h 1776"/>
                <a:gd name="T6" fmla="*/ 1233 w 1420"/>
                <a:gd name="T7" fmla="*/ 1337 h 1776"/>
                <a:gd name="T8" fmla="*/ 1310 w 1420"/>
                <a:gd name="T9" fmla="*/ 1201 h 1776"/>
                <a:gd name="T10" fmla="*/ 1367 w 1420"/>
                <a:gd name="T11" fmla="*/ 1056 h 1776"/>
                <a:gd name="T12" fmla="*/ 1405 w 1420"/>
                <a:gd name="T13" fmla="*/ 905 h 1776"/>
                <a:gd name="T14" fmla="*/ 1420 w 1420"/>
                <a:gd name="T15" fmla="*/ 755 h 1776"/>
                <a:gd name="T16" fmla="*/ 1418 w 1420"/>
                <a:gd name="T17" fmla="*/ 649 h 1776"/>
                <a:gd name="T18" fmla="*/ 1402 w 1420"/>
                <a:gd name="T19" fmla="*/ 526 h 1776"/>
                <a:gd name="T20" fmla="*/ 1372 w 1420"/>
                <a:gd name="T21" fmla="*/ 413 h 1776"/>
                <a:gd name="T22" fmla="*/ 1327 w 1420"/>
                <a:gd name="T23" fmla="*/ 311 h 1776"/>
                <a:gd name="T24" fmla="*/ 1270 w 1420"/>
                <a:gd name="T25" fmla="*/ 222 h 1776"/>
                <a:gd name="T26" fmla="*/ 1201 w 1420"/>
                <a:gd name="T27" fmla="*/ 147 h 1776"/>
                <a:gd name="T28" fmla="*/ 1121 w 1420"/>
                <a:gd name="T29" fmla="*/ 85 h 1776"/>
                <a:gd name="T30" fmla="*/ 1031 w 1420"/>
                <a:gd name="T31" fmla="*/ 41 h 1776"/>
                <a:gd name="T32" fmla="*/ 957 w 1420"/>
                <a:gd name="T33" fmla="*/ 17 h 1776"/>
                <a:gd name="T34" fmla="*/ 809 w 1420"/>
                <a:gd name="T35" fmla="*/ 0 h 1776"/>
                <a:gd name="T36" fmla="*/ 686 w 1420"/>
                <a:gd name="T37" fmla="*/ 18 h 1776"/>
                <a:gd name="T38" fmla="*/ 582 w 1420"/>
                <a:gd name="T39" fmla="*/ 67 h 1776"/>
                <a:gd name="T40" fmla="*/ 495 w 1420"/>
                <a:gd name="T41" fmla="*/ 142 h 1776"/>
                <a:gd name="T42" fmla="*/ 422 w 1420"/>
                <a:gd name="T43" fmla="*/ 237 h 1776"/>
                <a:gd name="T44" fmla="*/ 360 w 1420"/>
                <a:gd name="T45" fmla="*/ 347 h 1776"/>
                <a:gd name="T46" fmla="*/ 254 w 1420"/>
                <a:gd name="T47" fmla="*/ 590 h 1776"/>
                <a:gd name="T48" fmla="*/ 147 w 1420"/>
                <a:gd name="T49" fmla="*/ 837 h 1776"/>
                <a:gd name="T50" fmla="*/ 104 w 1420"/>
                <a:gd name="T51" fmla="*/ 915 h 1776"/>
                <a:gd name="T52" fmla="*/ 23 w 1420"/>
                <a:gd name="T53" fmla="*/ 1031 h 1776"/>
                <a:gd name="T54" fmla="*/ 21 w 1420"/>
                <a:gd name="T55" fmla="*/ 1138 h 1776"/>
                <a:gd name="T56" fmla="*/ 83 w 1420"/>
                <a:gd name="T57" fmla="*/ 1168 h 1776"/>
                <a:gd name="T58" fmla="*/ 205 w 1420"/>
                <a:gd name="T59" fmla="*/ 1004 h 1776"/>
                <a:gd name="T60" fmla="*/ 268 w 1420"/>
                <a:gd name="T61" fmla="*/ 894 h 1776"/>
                <a:gd name="T62" fmla="*/ 378 w 1420"/>
                <a:gd name="T63" fmla="*/ 640 h 1776"/>
                <a:gd name="T64" fmla="*/ 483 w 1420"/>
                <a:gd name="T65" fmla="*/ 401 h 1776"/>
                <a:gd name="T66" fmla="*/ 550 w 1420"/>
                <a:gd name="T67" fmla="*/ 286 h 1776"/>
                <a:gd name="T68" fmla="*/ 610 w 1420"/>
                <a:gd name="T69" fmla="*/ 216 h 1776"/>
                <a:gd name="T70" fmla="*/ 676 w 1420"/>
                <a:gd name="T71" fmla="*/ 167 h 1776"/>
                <a:gd name="T72" fmla="*/ 755 w 1420"/>
                <a:gd name="T73" fmla="*/ 139 h 1776"/>
                <a:gd name="T74" fmla="*/ 847 w 1420"/>
                <a:gd name="T75" fmla="*/ 134 h 1776"/>
                <a:gd name="T76" fmla="*/ 927 w 1420"/>
                <a:gd name="T77" fmla="*/ 147 h 1776"/>
                <a:gd name="T78" fmla="*/ 1003 w 1420"/>
                <a:gd name="T79" fmla="*/ 173 h 1776"/>
                <a:gd name="T80" fmla="*/ 1072 w 1420"/>
                <a:gd name="T81" fmla="*/ 213 h 1776"/>
                <a:gd name="T82" fmla="*/ 1132 w 1420"/>
                <a:gd name="T83" fmla="*/ 264 h 1776"/>
                <a:gd name="T84" fmla="*/ 1183 w 1420"/>
                <a:gd name="T85" fmla="*/ 327 h 1776"/>
                <a:gd name="T86" fmla="*/ 1224 w 1420"/>
                <a:gd name="T87" fmla="*/ 402 h 1776"/>
                <a:gd name="T88" fmla="*/ 1256 w 1420"/>
                <a:gd name="T89" fmla="*/ 488 h 1776"/>
                <a:gd name="T90" fmla="*/ 1277 w 1420"/>
                <a:gd name="T91" fmla="*/ 583 h 1776"/>
                <a:gd name="T92" fmla="*/ 1287 w 1420"/>
                <a:gd name="T93" fmla="*/ 686 h 1776"/>
                <a:gd name="T94" fmla="*/ 1285 w 1420"/>
                <a:gd name="T95" fmla="*/ 783 h 1776"/>
                <a:gd name="T96" fmla="*/ 1268 w 1420"/>
                <a:gd name="T97" fmla="*/ 914 h 1776"/>
                <a:gd name="T98" fmla="*/ 1233 w 1420"/>
                <a:gd name="T99" fmla="*/ 1043 h 1776"/>
                <a:gd name="T100" fmla="*/ 1179 w 1420"/>
                <a:gd name="T101" fmla="*/ 1167 h 1776"/>
                <a:gd name="T102" fmla="*/ 1107 w 1420"/>
                <a:gd name="T103" fmla="*/ 1282 h 1776"/>
                <a:gd name="T104" fmla="*/ 1020 w 1420"/>
                <a:gd name="T105" fmla="*/ 1383 h 1776"/>
                <a:gd name="T106" fmla="*/ 913 w 1420"/>
                <a:gd name="T107" fmla="*/ 1467 h 1776"/>
                <a:gd name="T108" fmla="*/ 789 w 1420"/>
                <a:gd name="T109" fmla="*/ 1529 h 1776"/>
                <a:gd name="T110" fmla="*/ 672 w 1420"/>
                <a:gd name="T111" fmla="*/ 1570 h 1776"/>
                <a:gd name="T112" fmla="*/ 498 w 1420"/>
                <a:gd name="T113" fmla="*/ 1649 h 1776"/>
                <a:gd name="T114" fmla="*/ 442 w 1420"/>
                <a:gd name="T115" fmla="*/ 1721 h 1776"/>
                <a:gd name="T116" fmla="*/ 547 w 1420"/>
                <a:gd name="T117" fmla="*/ 1776 h 1776"/>
                <a:gd name="T118" fmla="*/ 705 w 1420"/>
                <a:gd name="T119" fmla="*/ 1701 h 1776"/>
                <a:gd name="T120" fmla="*/ 795 w 1420"/>
                <a:gd name="T121" fmla="*/ 1667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0" h="1776">
                  <a:moveTo>
                    <a:pt x="795" y="1667"/>
                  </a:moveTo>
                  <a:lnTo>
                    <a:pt x="795" y="1667"/>
                  </a:lnTo>
                  <a:lnTo>
                    <a:pt x="835" y="1654"/>
                  </a:lnTo>
                  <a:lnTo>
                    <a:pt x="873" y="1639"/>
                  </a:lnTo>
                  <a:lnTo>
                    <a:pt x="911" y="1621"/>
                  </a:lnTo>
                  <a:lnTo>
                    <a:pt x="946" y="1602"/>
                  </a:lnTo>
                  <a:lnTo>
                    <a:pt x="980" y="1583"/>
                  </a:lnTo>
                  <a:lnTo>
                    <a:pt x="1014" y="1560"/>
                  </a:lnTo>
                  <a:lnTo>
                    <a:pt x="1045" y="1537"/>
                  </a:lnTo>
                  <a:lnTo>
                    <a:pt x="1076" y="1511"/>
                  </a:lnTo>
                  <a:lnTo>
                    <a:pt x="1105" y="1485"/>
                  </a:lnTo>
                  <a:lnTo>
                    <a:pt x="1133" y="1457"/>
                  </a:lnTo>
                  <a:lnTo>
                    <a:pt x="1160" y="1429"/>
                  </a:lnTo>
                  <a:lnTo>
                    <a:pt x="1185" y="1399"/>
                  </a:lnTo>
                  <a:lnTo>
                    <a:pt x="1209" y="1368"/>
                  </a:lnTo>
                  <a:lnTo>
                    <a:pt x="1233" y="1337"/>
                  </a:lnTo>
                  <a:lnTo>
                    <a:pt x="1254" y="1304"/>
                  </a:lnTo>
                  <a:lnTo>
                    <a:pt x="1274" y="1270"/>
                  </a:lnTo>
                  <a:lnTo>
                    <a:pt x="1292" y="1236"/>
                  </a:lnTo>
                  <a:lnTo>
                    <a:pt x="1310" y="1201"/>
                  </a:lnTo>
                  <a:lnTo>
                    <a:pt x="1326" y="1165"/>
                  </a:lnTo>
                  <a:lnTo>
                    <a:pt x="1342" y="1128"/>
                  </a:lnTo>
                  <a:lnTo>
                    <a:pt x="1356" y="1092"/>
                  </a:lnTo>
                  <a:lnTo>
                    <a:pt x="1367" y="1056"/>
                  </a:lnTo>
                  <a:lnTo>
                    <a:pt x="1379" y="1018"/>
                  </a:lnTo>
                  <a:lnTo>
                    <a:pt x="1388" y="981"/>
                  </a:lnTo>
                  <a:lnTo>
                    <a:pt x="1397" y="943"/>
                  </a:lnTo>
                  <a:lnTo>
                    <a:pt x="1405" y="905"/>
                  </a:lnTo>
                  <a:lnTo>
                    <a:pt x="1411" y="867"/>
                  </a:lnTo>
                  <a:lnTo>
                    <a:pt x="1414" y="830"/>
                  </a:lnTo>
                  <a:lnTo>
                    <a:pt x="1418" y="792"/>
                  </a:lnTo>
                  <a:lnTo>
                    <a:pt x="1420" y="755"/>
                  </a:lnTo>
                  <a:lnTo>
                    <a:pt x="1420" y="717"/>
                  </a:lnTo>
                  <a:lnTo>
                    <a:pt x="1420" y="681"/>
                  </a:lnTo>
                  <a:lnTo>
                    <a:pt x="1420" y="681"/>
                  </a:lnTo>
                  <a:lnTo>
                    <a:pt x="1418" y="649"/>
                  </a:lnTo>
                  <a:lnTo>
                    <a:pt x="1415" y="618"/>
                  </a:lnTo>
                  <a:lnTo>
                    <a:pt x="1412" y="586"/>
                  </a:lnTo>
                  <a:lnTo>
                    <a:pt x="1407" y="556"/>
                  </a:lnTo>
                  <a:lnTo>
                    <a:pt x="1402" y="526"/>
                  </a:lnTo>
                  <a:lnTo>
                    <a:pt x="1395" y="497"/>
                  </a:lnTo>
                  <a:lnTo>
                    <a:pt x="1388" y="468"/>
                  </a:lnTo>
                  <a:lnTo>
                    <a:pt x="1380" y="441"/>
                  </a:lnTo>
                  <a:lnTo>
                    <a:pt x="1372" y="413"/>
                  </a:lnTo>
                  <a:lnTo>
                    <a:pt x="1361" y="387"/>
                  </a:lnTo>
                  <a:lnTo>
                    <a:pt x="1351" y="361"/>
                  </a:lnTo>
                  <a:lnTo>
                    <a:pt x="1339" y="336"/>
                  </a:lnTo>
                  <a:lnTo>
                    <a:pt x="1327" y="311"/>
                  </a:lnTo>
                  <a:lnTo>
                    <a:pt x="1315" y="288"/>
                  </a:lnTo>
                  <a:lnTo>
                    <a:pt x="1301" y="265"/>
                  </a:lnTo>
                  <a:lnTo>
                    <a:pt x="1285" y="243"/>
                  </a:lnTo>
                  <a:lnTo>
                    <a:pt x="1270" y="222"/>
                  </a:lnTo>
                  <a:lnTo>
                    <a:pt x="1255" y="202"/>
                  </a:lnTo>
                  <a:lnTo>
                    <a:pt x="1237" y="182"/>
                  </a:lnTo>
                  <a:lnTo>
                    <a:pt x="1220" y="165"/>
                  </a:lnTo>
                  <a:lnTo>
                    <a:pt x="1201" y="147"/>
                  </a:lnTo>
                  <a:lnTo>
                    <a:pt x="1182" y="130"/>
                  </a:lnTo>
                  <a:lnTo>
                    <a:pt x="1162" y="114"/>
                  </a:lnTo>
                  <a:lnTo>
                    <a:pt x="1142" y="99"/>
                  </a:lnTo>
                  <a:lnTo>
                    <a:pt x="1121" y="85"/>
                  </a:lnTo>
                  <a:lnTo>
                    <a:pt x="1100" y="72"/>
                  </a:lnTo>
                  <a:lnTo>
                    <a:pt x="1078" y="60"/>
                  </a:lnTo>
                  <a:lnTo>
                    <a:pt x="1055" y="50"/>
                  </a:lnTo>
                  <a:lnTo>
                    <a:pt x="1031" y="41"/>
                  </a:lnTo>
                  <a:lnTo>
                    <a:pt x="1007" y="31"/>
                  </a:lnTo>
                  <a:lnTo>
                    <a:pt x="982" y="24"/>
                  </a:lnTo>
                  <a:lnTo>
                    <a:pt x="957" y="17"/>
                  </a:lnTo>
                  <a:lnTo>
                    <a:pt x="957" y="17"/>
                  </a:lnTo>
                  <a:lnTo>
                    <a:pt x="918" y="9"/>
                  </a:lnTo>
                  <a:lnTo>
                    <a:pt x="880" y="4"/>
                  </a:lnTo>
                  <a:lnTo>
                    <a:pt x="844" y="1"/>
                  </a:lnTo>
                  <a:lnTo>
                    <a:pt x="809" y="0"/>
                  </a:lnTo>
                  <a:lnTo>
                    <a:pt x="776" y="2"/>
                  </a:lnTo>
                  <a:lnTo>
                    <a:pt x="744" y="5"/>
                  </a:lnTo>
                  <a:lnTo>
                    <a:pt x="714" y="11"/>
                  </a:lnTo>
                  <a:lnTo>
                    <a:pt x="686" y="18"/>
                  </a:lnTo>
                  <a:lnTo>
                    <a:pt x="658" y="28"/>
                  </a:lnTo>
                  <a:lnTo>
                    <a:pt x="631" y="39"/>
                  </a:lnTo>
                  <a:lnTo>
                    <a:pt x="606" y="53"/>
                  </a:lnTo>
                  <a:lnTo>
                    <a:pt x="582" y="67"/>
                  </a:lnTo>
                  <a:lnTo>
                    <a:pt x="559" y="84"/>
                  </a:lnTo>
                  <a:lnTo>
                    <a:pt x="537" y="103"/>
                  </a:lnTo>
                  <a:lnTo>
                    <a:pt x="516" y="121"/>
                  </a:lnTo>
                  <a:lnTo>
                    <a:pt x="495" y="142"/>
                  </a:lnTo>
                  <a:lnTo>
                    <a:pt x="476" y="165"/>
                  </a:lnTo>
                  <a:lnTo>
                    <a:pt x="458" y="188"/>
                  </a:lnTo>
                  <a:lnTo>
                    <a:pt x="440" y="213"/>
                  </a:lnTo>
                  <a:lnTo>
                    <a:pt x="422" y="237"/>
                  </a:lnTo>
                  <a:lnTo>
                    <a:pt x="406" y="264"/>
                  </a:lnTo>
                  <a:lnTo>
                    <a:pt x="391" y="291"/>
                  </a:lnTo>
                  <a:lnTo>
                    <a:pt x="376" y="319"/>
                  </a:lnTo>
                  <a:lnTo>
                    <a:pt x="360" y="347"/>
                  </a:lnTo>
                  <a:lnTo>
                    <a:pt x="332" y="406"/>
                  </a:lnTo>
                  <a:lnTo>
                    <a:pt x="305" y="467"/>
                  </a:lnTo>
                  <a:lnTo>
                    <a:pt x="280" y="528"/>
                  </a:lnTo>
                  <a:lnTo>
                    <a:pt x="254" y="590"/>
                  </a:lnTo>
                  <a:lnTo>
                    <a:pt x="254" y="590"/>
                  </a:lnTo>
                  <a:lnTo>
                    <a:pt x="203" y="713"/>
                  </a:lnTo>
                  <a:lnTo>
                    <a:pt x="176" y="775"/>
                  </a:lnTo>
                  <a:lnTo>
                    <a:pt x="147" y="837"/>
                  </a:lnTo>
                  <a:lnTo>
                    <a:pt x="147" y="837"/>
                  </a:lnTo>
                  <a:lnTo>
                    <a:pt x="134" y="861"/>
                  </a:lnTo>
                  <a:lnTo>
                    <a:pt x="120" y="888"/>
                  </a:lnTo>
                  <a:lnTo>
                    <a:pt x="104" y="915"/>
                  </a:lnTo>
                  <a:lnTo>
                    <a:pt x="86" y="943"/>
                  </a:lnTo>
                  <a:lnTo>
                    <a:pt x="66" y="973"/>
                  </a:lnTo>
                  <a:lnTo>
                    <a:pt x="45" y="1002"/>
                  </a:lnTo>
                  <a:lnTo>
                    <a:pt x="23" y="1031"/>
                  </a:lnTo>
                  <a:lnTo>
                    <a:pt x="0" y="1062"/>
                  </a:lnTo>
                  <a:lnTo>
                    <a:pt x="0" y="1062"/>
                  </a:lnTo>
                  <a:lnTo>
                    <a:pt x="9" y="1100"/>
                  </a:lnTo>
                  <a:lnTo>
                    <a:pt x="21" y="1138"/>
                  </a:lnTo>
                  <a:lnTo>
                    <a:pt x="32" y="1175"/>
                  </a:lnTo>
                  <a:lnTo>
                    <a:pt x="47" y="1211"/>
                  </a:lnTo>
                  <a:lnTo>
                    <a:pt x="47" y="1211"/>
                  </a:lnTo>
                  <a:lnTo>
                    <a:pt x="83" y="1168"/>
                  </a:lnTo>
                  <a:lnTo>
                    <a:pt x="118" y="1126"/>
                  </a:lnTo>
                  <a:lnTo>
                    <a:pt x="150" y="1084"/>
                  </a:lnTo>
                  <a:lnTo>
                    <a:pt x="179" y="1044"/>
                  </a:lnTo>
                  <a:lnTo>
                    <a:pt x="205" y="1004"/>
                  </a:lnTo>
                  <a:lnTo>
                    <a:pt x="229" y="966"/>
                  </a:lnTo>
                  <a:lnTo>
                    <a:pt x="250" y="929"/>
                  </a:lnTo>
                  <a:lnTo>
                    <a:pt x="268" y="894"/>
                  </a:lnTo>
                  <a:lnTo>
                    <a:pt x="268" y="894"/>
                  </a:lnTo>
                  <a:lnTo>
                    <a:pt x="297" y="830"/>
                  </a:lnTo>
                  <a:lnTo>
                    <a:pt x="325" y="766"/>
                  </a:lnTo>
                  <a:lnTo>
                    <a:pt x="378" y="640"/>
                  </a:lnTo>
                  <a:lnTo>
                    <a:pt x="378" y="640"/>
                  </a:lnTo>
                  <a:lnTo>
                    <a:pt x="405" y="574"/>
                  </a:lnTo>
                  <a:lnTo>
                    <a:pt x="431" y="512"/>
                  </a:lnTo>
                  <a:lnTo>
                    <a:pt x="458" y="454"/>
                  </a:lnTo>
                  <a:lnTo>
                    <a:pt x="483" y="401"/>
                  </a:lnTo>
                  <a:lnTo>
                    <a:pt x="509" y="351"/>
                  </a:lnTo>
                  <a:lnTo>
                    <a:pt x="523" y="329"/>
                  </a:lnTo>
                  <a:lnTo>
                    <a:pt x="536" y="306"/>
                  </a:lnTo>
                  <a:lnTo>
                    <a:pt x="550" y="286"/>
                  </a:lnTo>
                  <a:lnTo>
                    <a:pt x="564" y="267"/>
                  </a:lnTo>
                  <a:lnTo>
                    <a:pt x="579" y="249"/>
                  </a:lnTo>
                  <a:lnTo>
                    <a:pt x="595" y="231"/>
                  </a:lnTo>
                  <a:lnTo>
                    <a:pt x="610" y="216"/>
                  </a:lnTo>
                  <a:lnTo>
                    <a:pt x="625" y="202"/>
                  </a:lnTo>
                  <a:lnTo>
                    <a:pt x="641" y="188"/>
                  </a:lnTo>
                  <a:lnTo>
                    <a:pt x="659" y="176"/>
                  </a:lnTo>
                  <a:lnTo>
                    <a:pt x="676" y="167"/>
                  </a:lnTo>
                  <a:lnTo>
                    <a:pt x="695" y="158"/>
                  </a:lnTo>
                  <a:lnTo>
                    <a:pt x="714" y="149"/>
                  </a:lnTo>
                  <a:lnTo>
                    <a:pt x="734" y="144"/>
                  </a:lnTo>
                  <a:lnTo>
                    <a:pt x="755" y="139"/>
                  </a:lnTo>
                  <a:lnTo>
                    <a:pt x="776" y="135"/>
                  </a:lnTo>
                  <a:lnTo>
                    <a:pt x="799" y="134"/>
                  </a:lnTo>
                  <a:lnTo>
                    <a:pt x="823" y="133"/>
                  </a:lnTo>
                  <a:lnTo>
                    <a:pt x="847" y="134"/>
                  </a:lnTo>
                  <a:lnTo>
                    <a:pt x="872" y="138"/>
                  </a:lnTo>
                  <a:lnTo>
                    <a:pt x="899" y="141"/>
                  </a:lnTo>
                  <a:lnTo>
                    <a:pt x="927" y="147"/>
                  </a:lnTo>
                  <a:lnTo>
                    <a:pt x="927" y="147"/>
                  </a:lnTo>
                  <a:lnTo>
                    <a:pt x="947" y="153"/>
                  </a:lnTo>
                  <a:lnTo>
                    <a:pt x="966" y="159"/>
                  </a:lnTo>
                  <a:lnTo>
                    <a:pt x="986" y="166"/>
                  </a:lnTo>
                  <a:lnTo>
                    <a:pt x="1003" y="173"/>
                  </a:lnTo>
                  <a:lnTo>
                    <a:pt x="1022" y="181"/>
                  </a:lnTo>
                  <a:lnTo>
                    <a:pt x="1039" y="190"/>
                  </a:lnTo>
                  <a:lnTo>
                    <a:pt x="1056" y="201"/>
                  </a:lnTo>
                  <a:lnTo>
                    <a:pt x="1072" y="213"/>
                  </a:lnTo>
                  <a:lnTo>
                    <a:pt x="1087" y="224"/>
                  </a:lnTo>
                  <a:lnTo>
                    <a:pt x="1104" y="236"/>
                  </a:lnTo>
                  <a:lnTo>
                    <a:pt x="1118" y="250"/>
                  </a:lnTo>
                  <a:lnTo>
                    <a:pt x="1132" y="264"/>
                  </a:lnTo>
                  <a:lnTo>
                    <a:pt x="1146" y="278"/>
                  </a:lnTo>
                  <a:lnTo>
                    <a:pt x="1159" y="295"/>
                  </a:lnTo>
                  <a:lnTo>
                    <a:pt x="1172" y="311"/>
                  </a:lnTo>
                  <a:lnTo>
                    <a:pt x="1183" y="327"/>
                  </a:lnTo>
                  <a:lnTo>
                    <a:pt x="1195" y="345"/>
                  </a:lnTo>
                  <a:lnTo>
                    <a:pt x="1206" y="364"/>
                  </a:lnTo>
                  <a:lnTo>
                    <a:pt x="1215" y="382"/>
                  </a:lnTo>
                  <a:lnTo>
                    <a:pt x="1224" y="402"/>
                  </a:lnTo>
                  <a:lnTo>
                    <a:pt x="1234" y="422"/>
                  </a:lnTo>
                  <a:lnTo>
                    <a:pt x="1242" y="443"/>
                  </a:lnTo>
                  <a:lnTo>
                    <a:pt x="1249" y="466"/>
                  </a:lnTo>
                  <a:lnTo>
                    <a:pt x="1256" y="488"/>
                  </a:lnTo>
                  <a:lnTo>
                    <a:pt x="1262" y="510"/>
                  </a:lnTo>
                  <a:lnTo>
                    <a:pt x="1268" y="533"/>
                  </a:lnTo>
                  <a:lnTo>
                    <a:pt x="1272" y="558"/>
                  </a:lnTo>
                  <a:lnTo>
                    <a:pt x="1277" y="583"/>
                  </a:lnTo>
                  <a:lnTo>
                    <a:pt x="1281" y="607"/>
                  </a:lnTo>
                  <a:lnTo>
                    <a:pt x="1283" y="633"/>
                  </a:lnTo>
                  <a:lnTo>
                    <a:pt x="1285" y="659"/>
                  </a:lnTo>
                  <a:lnTo>
                    <a:pt x="1287" y="686"/>
                  </a:lnTo>
                  <a:lnTo>
                    <a:pt x="1287" y="686"/>
                  </a:lnTo>
                  <a:lnTo>
                    <a:pt x="1288" y="718"/>
                  </a:lnTo>
                  <a:lnTo>
                    <a:pt x="1287" y="750"/>
                  </a:lnTo>
                  <a:lnTo>
                    <a:pt x="1285" y="783"/>
                  </a:lnTo>
                  <a:lnTo>
                    <a:pt x="1283" y="816"/>
                  </a:lnTo>
                  <a:lnTo>
                    <a:pt x="1278" y="848"/>
                  </a:lnTo>
                  <a:lnTo>
                    <a:pt x="1274" y="881"/>
                  </a:lnTo>
                  <a:lnTo>
                    <a:pt x="1268" y="914"/>
                  </a:lnTo>
                  <a:lnTo>
                    <a:pt x="1261" y="946"/>
                  </a:lnTo>
                  <a:lnTo>
                    <a:pt x="1253" y="978"/>
                  </a:lnTo>
                  <a:lnTo>
                    <a:pt x="1243" y="1011"/>
                  </a:lnTo>
                  <a:lnTo>
                    <a:pt x="1233" y="1043"/>
                  </a:lnTo>
                  <a:lnTo>
                    <a:pt x="1221" y="1074"/>
                  </a:lnTo>
                  <a:lnTo>
                    <a:pt x="1208" y="1106"/>
                  </a:lnTo>
                  <a:lnTo>
                    <a:pt x="1194" y="1136"/>
                  </a:lnTo>
                  <a:lnTo>
                    <a:pt x="1179" y="1167"/>
                  </a:lnTo>
                  <a:lnTo>
                    <a:pt x="1162" y="1197"/>
                  </a:lnTo>
                  <a:lnTo>
                    <a:pt x="1146" y="1227"/>
                  </a:lnTo>
                  <a:lnTo>
                    <a:pt x="1127" y="1255"/>
                  </a:lnTo>
                  <a:lnTo>
                    <a:pt x="1107" y="1282"/>
                  </a:lnTo>
                  <a:lnTo>
                    <a:pt x="1087" y="1309"/>
                  </a:lnTo>
                  <a:lnTo>
                    <a:pt x="1066" y="1334"/>
                  </a:lnTo>
                  <a:lnTo>
                    <a:pt x="1043" y="1360"/>
                  </a:lnTo>
                  <a:lnTo>
                    <a:pt x="1020" y="1383"/>
                  </a:lnTo>
                  <a:lnTo>
                    <a:pt x="995" y="1406"/>
                  </a:lnTo>
                  <a:lnTo>
                    <a:pt x="968" y="1428"/>
                  </a:lnTo>
                  <a:lnTo>
                    <a:pt x="941" y="1448"/>
                  </a:lnTo>
                  <a:lnTo>
                    <a:pt x="913" y="1467"/>
                  </a:lnTo>
                  <a:lnTo>
                    <a:pt x="884" y="1484"/>
                  </a:lnTo>
                  <a:lnTo>
                    <a:pt x="853" y="1501"/>
                  </a:lnTo>
                  <a:lnTo>
                    <a:pt x="822" y="1516"/>
                  </a:lnTo>
                  <a:lnTo>
                    <a:pt x="789" y="1529"/>
                  </a:lnTo>
                  <a:lnTo>
                    <a:pt x="755" y="1540"/>
                  </a:lnTo>
                  <a:lnTo>
                    <a:pt x="755" y="1540"/>
                  </a:lnTo>
                  <a:lnTo>
                    <a:pt x="714" y="1554"/>
                  </a:lnTo>
                  <a:lnTo>
                    <a:pt x="672" y="1570"/>
                  </a:lnTo>
                  <a:lnTo>
                    <a:pt x="630" y="1587"/>
                  </a:lnTo>
                  <a:lnTo>
                    <a:pt x="586" y="1606"/>
                  </a:lnTo>
                  <a:lnTo>
                    <a:pt x="543" y="1627"/>
                  </a:lnTo>
                  <a:lnTo>
                    <a:pt x="498" y="1649"/>
                  </a:lnTo>
                  <a:lnTo>
                    <a:pt x="454" y="1674"/>
                  </a:lnTo>
                  <a:lnTo>
                    <a:pt x="410" y="1698"/>
                  </a:lnTo>
                  <a:lnTo>
                    <a:pt x="410" y="1698"/>
                  </a:lnTo>
                  <a:lnTo>
                    <a:pt x="442" y="1721"/>
                  </a:lnTo>
                  <a:lnTo>
                    <a:pt x="476" y="1741"/>
                  </a:lnTo>
                  <a:lnTo>
                    <a:pt x="511" y="1758"/>
                  </a:lnTo>
                  <a:lnTo>
                    <a:pt x="547" y="1776"/>
                  </a:lnTo>
                  <a:lnTo>
                    <a:pt x="547" y="1776"/>
                  </a:lnTo>
                  <a:lnTo>
                    <a:pt x="611" y="1743"/>
                  </a:lnTo>
                  <a:lnTo>
                    <a:pt x="643" y="1728"/>
                  </a:lnTo>
                  <a:lnTo>
                    <a:pt x="674" y="1714"/>
                  </a:lnTo>
                  <a:lnTo>
                    <a:pt x="705" y="1701"/>
                  </a:lnTo>
                  <a:lnTo>
                    <a:pt x="735" y="1688"/>
                  </a:lnTo>
                  <a:lnTo>
                    <a:pt x="765" y="1677"/>
                  </a:lnTo>
                  <a:lnTo>
                    <a:pt x="795" y="1667"/>
                  </a:lnTo>
                  <a:lnTo>
                    <a:pt x="795" y="16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grpSp>
      <p:grpSp>
        <p:nvGrpSpPr>
          <p:cNvPr id="71" name="Group 234"/>
          <p:cNvGrpSpPr>
            <a:grpSpLocks noChangeAspect="1"/>
          </p:cNvGrpSpPr>
          <p:nvPr/>
        </p:nvGrpSpPr>
        <p:grpSpPr>
          <a:xfrm>
            <a:off x="6487230" y="2530360"/>
            <a:ext cx="383956" cy="496884"/>
            <a:chOff x="12249151" y="6053138"/>
            <a:chExt cx="323850" cy="419100"/>
          </a:xfrm>
          <a:solidFill>
            <a:srgbClr val="1FAED4"/>
          </a:solidFill>
        </p:grpSpPr>
        <p:sp>
          <p:nvSpPr>
            <p:cNvPr id="72" name="Freeform 164"/>
            <p:cNvSpPr>
              <a:spLocks noEditPoints="1"/>
            </p:cNvSpPr>
            <p:nvPr/>
          </p:nvSpPr>
          <p:spPr bwMode="auto">
            <a:xfrm>
              <a:off x="12430126" y="6151563"/>
              <a:ext cx="42863" cy="42863"/>
            </a:xfrm>
            <a:custGeom>
              <a:avLst/>
              <a:gdLst>
                <a:gd name="T0" fmla="*/ 147 w 191"/>
                <a:gd name="T1" fmla="*/ 15 h 191"/>
                <a:gd name="T2" fmla="*/ 130 w 191"/>
                <a:gd name="T3" fmla="*/ 6 h 191"/>
                <a:gd name="T4" fmla="*/ 112 w 191"/>
                <a:gd name="T5" fmla="*/ 1 h 191"/>
                <a:gd name="T6" fmla="*/ 94 w 191"/>
                <a:gd name="T7" fmla="*/ 0 h 191"/>
                <a:gd name="T8" fmla="*/ 75 w 191"/>
                <a:gd name="T9" fmla="*/ 2 h 191"/>
                <a:gd name="T10" fmla="*/ 58 w 191"/>
                <a:gd name="T11" fmla="*/ 8 h 191"/>
                <a:gd name="T12" fmla="*/ 42 w 191"/>
                <a:gd name="T13" fmla="*/ 16 h 191"/>
                <a:gd name="T14" fmla="*/ 27 w 191"/>
                <a:gd name="T15" fmla="*/ 29 h 191"/>
                <a:gd name="T16" fmla="*/ 15 w 191"/>
                <a:gd name="T17" fmla="*/ 44 h 191"/>
                <a:gd name="T18" fmla="*/ 10 w 191"/>
                <a:gd name="T19" fmla="*/ 52 h 191"/>
                <a:gd name="T20" fmla="*/ 4 w 191"/>
                <a:gd name="T21" fmla="*/ 70 h 191"/>
                <a:gd name="T22" fmla="*/ 0 w 191"/>
                <a:gd name="T23" fmla="*/ 89 h 191"/>
                <a:gd name="T24" fmla="*/ 1 w 191"/>
                <a:gd name="T25" fmla="*/ 107 h 191"/>
                <a:gd name="T26" fmla="*/ 5 w 191"/>
                <a:gd name="T27" fmla="*/ 125 h 191"/>
                <a:gd name="T28" fmla="*/ 12 w 191"/>
                <a:gd name="T29" fmla="*/ 142 h 191"/>
                <a:gd name="T30" fmla="*/ 22 w 191"/>
                <a:gd name="T31" fmla="*/ 157 h 191"/>
                <a:gd name="T32" fmla="*/ 37 w 191"/>
                <a:gd name="T33" fmla="*/ 171 h 191"/>
                <a:gd name="T34" fmla="*/ 44 w 191"/>
                <a:gd name="T35" fmla="*/ 176 h 191"/>
                <a:gd name="T36" fmla="*/ 61 w 191"/>
                <a:gd name="T37" fmla="*/ 185 h 191"/>
                <a:gd name="T38" fmla="*/ 80 w 191"/>
                <a:gd name="T39" fmla="*/ 190 h 191"/>
                <a:gd name="T40" fmla="*/ 98 w 191"/>
                <a:gd name="T41" fmla="*/ 191 h 191"/>
                <a:gd name="T42" fmla="*/ 116 w 191"/>
                <a:gd name="T43" fmla="*/ 189 h 191"/>
                <a:gd name="T44" fmla="*/ 134 w 191"/>
                <a:gd name="T45" fmla="*/ 183 h 191"/>
                <a:gd name="T46" fmla="*/ 150 w 191"/>
                <a:gd name="T47" fmla="*/ 175 h 191"/>
                <a:gd name="T48" fmla="*/ 164 w 191"/>
                <a:gd name="T49" fmla="*/ 162 h 191"/>
                <a:gd name="T50" fmla="*/ 177 w 191"/>
                <a:gd name="T51" fmla="*/ 147 h 191"/>
                <a:gd name="T52" fmla="*/ 181 w 191"/>
                <a:gd name="T53" fmla="*/ 139 h 191"/>
                <a:gd name="T54" fmla="*/ 188 w 191"/>
                <a:gd name="T55" fmla="*/ 121 h 191"/>
                <a:gd name="T56" fmla="*/ 191 w 191"/>
                <a:gd name="T57" fmla="*/ 102 h 191"/>
                <a:gd name="T58" fmla="*/ 191 w 191"/>
                <a:gd name="T59" fmla="*/ 84 h 191"/>
                <a:gd name="T60" fmla="*/ 187 w 191"/>
                <a:gd name="T61" fmla="*/ 66 h 191"/>
                <a:gd name="T62" fmla="*/ 180 w 191"/>
                <a:gd name="T63" fmla="*/ 49 h 191"/>
                <a:gd name="T64" fmla="*/ 169 w 191"/>
                <a:gd name="T65" fmla="*/ 34 h 191"/>
                <a:gd name="T66" fmla="*/ 155 w 191"/>
                <a:gd name="T67" fmla="*/ 20 h 191"/>
                <a:gd name="T68" fmla="*/ 147 w 191"/>
                <a:gd name="T69" fmla="*/ 15 h 191"/>
                <a:gd name="T70" fmla="*/ 132 w 191"/>
                <a:gd name="T71" fmla="*/ 119 h 191"/>
                <a:gd name="T72" fmla="*/ 120 w 191"/>
                <a:gd name="T73" fmla="*/ 131 h 191"/>
                <a:gd name="T74" fmla="*/ 105 w 191"/>
                <a:gd name="T75" fmla="*/ 138 h 191"/>
                <a:gd name="T76" fmla="*/ 89 w 191"/>
                <a:gd name="T77" fmla="*/ 138 h 191"/>
                <a:gd name="T78" fmla="*/ 72 w 191"/>
                <a:gd name="T79" fmla="*/ 132 h 191"/>
                <a:gd name="T80" fmla="*/ 65 w 191"/>
                <a:gd name="T81" fmla="*/ 127 h 191"/>
                <a:gd name="T82" fmla="*/ 56 w 191"/>
                <a:gd name="T83" fmla="*/ 112 h 191"/>
                <a:gd name="T84" fmla="*/ 52 w 191"/>
                <a:gd name="T85" fmla="*/ 97 h 191"/>
                <a:gd name="T86" fmla="*/ 55 w 191"/>
                <a:gd name="T87" fmla="*/ 80 h 191"/>
                <a:gd name="T88" fmla="*/ 59 w 191"/>
                <a:gd name="T89" fmla="*/ 72 h 191"/>
                <a:gd name="T90" fmla="*/ 71 w 191"/>
                <a:gd name="T91" fmla="*/ 60 h 191"/>
                <a:gd name="T92" fmla="*/ 87 w 191"/>
                <a:gd name="T93" fmla="*/ 53 h 191"/>
                <a:gd name="T94" fmla="*/ 103 w 191"/>
                <a:gd name="T95" fmla="*/ 53 h 191"/>
                <a:gd name="T96" fmla="*/ 119 w 191"/>
                <a:gd name="T97" fmla="*/ 59 h 191"/>
                <a:gd name="T98" fmla="*/ 126 w 191"/>
                <a:gd name="T99" fmla="*/ 64 h 191"/>
                <a:gd name="T100" fmla="*/ 136 w 191"/>
                <a:gd name="T101" fmla="*/ 79 h 191"/>
                <a:gd name="T102" fmla="*/ 139 w 191"/>
                <a:gd name="T103" fmla="*/ 95 h 191"/>
                <a:gd name="T104" fmla="*/ 136 w 191"/>
                <a:gd name="T105" fmla="*/ 111 h 191"/>
                <a:gd name="T106" fmla="*/ 132 w 191"/>
                <a:gd name="T107" fmla="*/ 1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1">
                  <a:moveTo>
                    <a:pt x="147" y="15"/>
                  </a:moveTo>
                  <a:lnTo>
                    <a:pt x="147" y="15"/>
                  </a:lnTo>
                  <a:lnTo>
                    <a:pt x="139" y="10"/>
                  </a:lnTo>
                  <a:lnTo>
                    <a:pt x="130" y="6"/>
                  </a:lnTo>
                  <a:lnTo>
                    <a:pt x="121" y="3"/>
                  </a:lnTo>
                  <a:lnTo>
                    <a:pt x="112" y="1"/>
                  </a:lnTo>
                  <a:lnTo>
                    <a:pt x="103" y="0"/>
                  </a:lnTo>
                  <a:lnTo>
                    <a:pt x="94" y="0"/>
                  </a:lnTo>
                  <a:lnTo>
                    <a:pt x="85" y="1"/>
                  </a:lnTo>
                  <a:lnTo>
                    <a:pt x="75" y="2"/>
                  </a:lnTo>
                  <a:lnTo>
                    <a:pt x="66" y="4"/>
                  </a:lnTo>
                  <a:lnTo>
                    <a:pt x="58" y="8"/>
                  </a:lnTo>
                  <a:lnTo>
                    <a:pt x="50" y="12"/>
                  </a:lnTo>
                  <a:lnTo>
                    <a:pt x="42" y="16"/>
                  </a:lnTo>
                  <a:lnTo>
                    <a:pt x="35" y="22"/>
                  </a:lnTo>
                  <a:lnTo>
                    <a:pt x="27" y="29"/>
                  </a:lnTo>
                  <a:lnTo>
                    <a:pt x="21" y="36"/>
                  </a:lnTo>
                  <a:lnTo>
                    <a:pt x="15" y="44"/>
                  </a:lnTo>
                  <a:lnTo>
                    <a:pt x="15" y="44"/>
                  </a:lnTo>
                  <a:lnTo>
                    <a:pt x="10" y="52"/>
                  </a:lnTo>
                  <a:lnTo>
                    <a:pt x="6" y="61"/>
                  </a:lnTo>
                  <a:lnTo>
                    <a:pt x="4" y="70"/>
                  </a:lnTo>
                  <a:lnTo>
                    <a:pt x="2" y="80"/>
                  </a:lnTo>
                  <a:lnTo>
                    <a:pt x="0" y="89"/>
                  </a:lnTo>
                  <a:lnTo>
                    <a:pt x="0" y="98"/>
                  </a:lnTo>
                  <a:lnTo>
                    <a:pt x="1" y="107"/>
                  </a:lnTo>
                  <a:lnTo>
                    <a:pt x="2" y="116"/>
                  </a:lnTo>
                  <a:lnTo>
                    <a:pt x="5" y="125"/>
                  </a:lnTo>
                  <a:lnTo>
                    <a:pt x="8" y="134"/>
                  </a:lnTo>
                  <a:lnTo>
                    <a:pt x="12" y="142"/>
                  </a:lnTo>
                  <a:lnTo>
                    <a:pt x="17" y="150"/>
                  </a:lnTo>
                  <a:lnTo>
                    <a:pt x="22" y="157"/>
                  </a:lnTo>
                  <a:lnTo>
                    <a:pt x="28" y="165"/>
                  </a:lnTo>
                  <a:lnTo>
                    <a:pt x="37" y="171"/>
                  </a:lnTo>
                  <a:lnTo>
                    <a:pt x="44" y="176"/>
                  </a:lnTo>
                  <a:lnTo>
                    <a:pt x="44" y="176"/>
                  </a:lnTo>
                  <a:lnTo>
                    <a:pt x="53" y="181"/>
                  </a:lnTo>
                  <a:lnTo>
                    <a:pt x="61" y="185"/>
                  </a:lnTo>
                  <a:lnTo>
                    <a:pt x="70" y="188"/>
                  </a:lnTo>
                  <a:lnTo>
                    <a:pt x="80" y="190"/>
                  </a:lnTo>
                  <a:lnTo>
                    <a:pt x="89" y="191"/>
                  </a:lnTo>
                  <a:lnTo>
                    <a:pt x="98" y="191"/>
                  </a:lnTo>
                  <a:lnTo>
                    <a:pt x="107" y="190"/>
                  </a:lnTo>
                  <a:lnTo>
                    <a:pt x="116" y="189"/>
                  </a:lnTo>
                  <a:lnTo>
                    <a:pt x="126" y="187"/>
                  </a:lnTo>
                  <a:lnTo>
                    <a:pt x="134" y="183"/>
                  </a:lnTo>
                  <a:lnTo>
                    <a:pt x="142" y="179"/>
                  </a:lnTo>
                  <a:lnTo>
                    <a:pt x="150" y="175"/>
                  </a:lnTo>
                  <a:lnTo>
                    <a:pt x="157" y="169"/>
                  </a:lnTo>
                  <a:lnTo>
                    <a:pt x="164" y="162"/>
                  </a:lnTo>
                  <a:lnTo>
                    <a:pt x="171" y="155"/>
                  </a:lnTo>
                  <a:lnTo>
                    <a:pt x="177" y="147"/>
                  </a:lnTo>
                  <a:lnTo>
                    <a:pt x="177" y="147"/>
                  </a:lnTo>
                  <a:lnTo>
                    <a:pt x="181" y="139"/>
                  </a:lnTo>
                  <a:lnTo>
                    <a:pt x="185" y="130"/>
                  </a:lnTo>
                  <a:lnTo>
                    <a:pt x="188" y="121"/>
                  </a:lnTo>
                  <a:lnTo>
                    <a:pt x="190" y="111"/>
                  </a:lnTo>
                  <a:lnTo>
                    <a:pt x="191" y="102"/>
                  </a:lnTo>
                  <a:lnTo>
                    <a:pt x="191" y="93"/>
                  </a:lnTo>
                  <a:lnTo>
                    <a:pt x="191" y="84"/>
                  </a:lnTo>
                  <a:lnTo>
                    <a:pt x="189" y="76"/>
                  </a:lnTo>
                  <a:lnTo>
                    <a:pt x="187" y="66"/>
                  </a:lnTo>
                  <a:lnTo>
                    <a:pt x="184" y="57"/>
                  </a:lnTo>
                  <a:lnTo>
                    <a:pt x="180" y="49"/>
                  </a:lnTo>
                  <a:lnTo>
                    <a:pt x="175" y="42"/>
                  </a:lnTo>
                  <a:lnTo>
                    <a:pt x="169" y="34"/>
                  </a:lnTo>
                  <a:lnTo>
                    <a:pt x="162" y="27"/>
                  </a:lnTo>
                  <a:lnTo>
                    <a:pt x="155" y="20"/>
                  </a:lnTo>
                  <a:lnTo>
                    <a:pt x="147" y="15"/>
                  </a:lnTo>
                  <a:lnTo>
                    <a:pt x="147" y="15"/>
                  </a:lnTo>
                  <a:close/>
                  <a:moveTo>
                    <a:pt x="132" y="119"/>
                  </a:moveTo>
                  <a:lnTo>
                    <a:pt x="132" y="119"/>
                  </a:lnTo>
                  <a:lnTo>
                    <a:pt x="127" y="126"/>
                  </a:lnTo>
                  <a:lnTo>
                    <a:pt x="120" y="131"/>
                  </a:lnTo>
                  <a:lnTo>
                    <a:pt x="113" y="135"/>
                  </a:lnTo>
                  <a:lnTo>
                    <a:pt x="105" y="138"/>
                  </a:lnTo>
                  <a:lnTo>
                    <a:pt x="97" y="139"/>
                  </a:lnTo>
                  <a:lnTo>
                    <a:pt x="89" y="138"/>
                  </a:lnTo>
                  <a:lnTo>
                    <a:pt x="81" y="136"/>
                  </a:lnTo>
                  <a:lnTo>
                    <a:pt x="72" y="132"/>
                  </a:lnTo>
                  <a:lnTo>
                    <a:pt x="72" y="132"/>
                  </a:lnTo>
                  <a:lnTo>
                    <a:pt x="65" y="127"/>
                  </a:lnTo>
                  <a:lnTo>
                    <a:pt x="60" y="121"/>
                  </a:lnTo>
                  <a:lnTo>
                    <a:pt x="56" y="112"/>
                  </a:lnTo>
                  <a:lnTo>
                    <a:pt x="53" y="105"/>
                  </a:lnTo>
                  <a:lnTo>
                    <a:pt x="52" y="97"/>
                  </a:lnTo>
                  <a:lnTo>
                    <a:pt x="53" y="88"/>
                  </a:lnTo>
                  <a:lnTo>
                    <a:pt x="55" y="80"/>
                  </a:lnTo>
                  <a:lnTo>
                    <a:pt x="59" y="72"/>
                  </a:lnTo>
                  <a:lnTo>
                    <a:pt x="59" y="72"/>
                  </a:lnTo>
                  <a:lnTo>
                    <a:pt x="65" y="65"/>
                  </a:lnTo>
                  <a:lnTo>
                    <a:pt x="71" y="60"/>
                  </a:lnTo>
                  <a:lnTo>
                    <a:pt x="78" y="56"/>
                  </a:lnTo>
                  <a:lnTo>
                    <a:pt x="87" y="53"/>
                  </a:lnTo>
                  <a:lnTo>
                    <a:pt x="95" y="52"/>
                  </a:lnTo>
                  <a:lnTo>
                    <a:pt x="103" y="53"/>
                  </a:lnTo>
                  <a:lnTo>
                    <a:pt x="111" y="55"/>
                  </a:lnTo>
                  <a:lnTo>
                    <a:pt x="119" y="59"/>
                  </a:lnTo>
                  <a:lnTo>
                    <a:pt x="119" y="59"/>
                  </a:lnTo>
                  <a:lnTo>
                    <a:pt x="126" y="64"/>
                  </a:lnTo>
                  <a:lnTo>
                    <a:pt x="132" y="71"/>
                  </a:lnTo>
                  <a:lnTo>
                    <a:pt x="136" y="79"/>
                  </a:lnTo>
                  <a:lnTo>
                    <a:pt x="138" y="87"/>
                  </a:lnTo>
                  <a:lnTo>
                    <a:pt x="139" y="95"/>
                  </a:lnTo>
                  <a:lnTo>
                    <a:pt x="138" y="103"/>
                  </a:lnTo>
                  <a:lnTo>
                    <a:pt x="136" y="111"/>
                  </a:lnTo>
                  <a:lnTo>
                    <a:pt x="132" y="119"/>
                  </a:lnTo>
                  <a:lnTo>
                    <a:pt x="132" y="1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73" name="Freeform 165"/>
            <p:cNvSpPr>
              <a:spLocks noEditPoints="1"/>
            </p:cNvSpPr>
            <p:nvPr/>
          </p:nvSpPr>
          <p:spPr bwMode="auto">
            <a:xfrm>
              <a:off x="12303126" y="6183313"/>
              <a:ext cx="63500" cy="63500"/>
            </a:xfrm>
            <a:custGeom>
              <a:avLst/>
              <a:gdLst>
                <a:gd name="T0" fmla="*/ 126 w 281"/>
                <a:gd name="T1" fmla="*/ 1 h 280"/>
                <a:gd name="T2" fmla="*/ 86 w 281"/>
                <a:gd name="T3" fmla="*/ 11 h 280"/>
                <a:gd name="T4" fmla="*/ 51 w 281"/>
                <a:gd name="T5" fmla="*/ 32 h 280"/>
                <a:gd name="T6" fmla="*/ 24 w 281"/>
                <a:gd name="T7" fmla="*/ 62 h 280"/>
                <a:gd name="T8" fmla="*/ 6 w 281"/>
                <a:gd name="T9" fmla="*/ 98 h 280"/>
                <a:gd name="T10" fmla="*/ 0 w 281"/>
                <a:gd name="T11" fmla="*/ 140 h 280"/>
                <a:gd name="T12" fmla="*/ 3 w 281"/>
                <a:gd name="T13" fmla="*/ 169 h 280"/>
                <a:gd name="T14" fmla="*/ 17 w 281"/>
                <a:gd name="T15" fmla="*/ 207 h 280"/>
                <a:gd name="T16" fmla="*/ 41 w 281"/>
                <a:gd name="T17" fmla="*/ 239 h 280"/>
                <a:gd name="T18" fmla="*/ 74 w 281"/>
                <a:gd name="T19" fmla="*/ 263 h 280"/>
                <a:gd name="T20" fmla="*/ 112 w 281"/>
                <a:gd name="T21" fmla="*/ 277 h 280"/>
                <a:gd name="T22" fmla="*/ 140 w 281"/>
                <a:gd name="T23" fmla="*/ 280 h 280"/>
                <a:gd name="T24" fmla="*/ 181 w 281"/>
                <a:gd name="T25" fmla="*/ 274 h 280"/>
                <a:gd name="T26" fmla="*/ 218 w 281"/>
                <a:gd name="T27" fmla="*/ 256 h 280"/>
                <a:gd name="T28" fmla="*/ 248 w 281"/>
                <a:gd name="T29" fmla="*/ 229 h 280"/>
                <a:gd name="T30" fmla="*/ 269 w 281"/>
                <a:gd name="T31" fmla="*/ 194 h 280"/>
                <a:gd name="T32" fmla="*/ 280 w 281"/>
                <a:gd name="T33" fmla="*/ 154 h 280"/>
                <a:gd name="T34" fmla="*/ 280 w 281"/>
                <a:gd name="T35" fmla="*/ 126 h 280"/>
                <a:gd name="T36" fmla="*/ 269 w 281"/>
                <a:gd name="T37" fmla="*/ 86 h 280"/>
                <a:gd name="T38" fmla="*/ 248 w 281"/>
                <a:gd name="T39" fmla="*/ 51 h 280"/>
                <a:gd name="T40" fmla="*/ 218 w 281"/>
                <a:gd name="T41" fmla="*/ 24 h 280"/>
                <a:gd name="T42" fmla="*/ 181 w 281"/>
                <a:gd name="T43" fmla="*/ 6 h 280"/>
                <a:gd name="T44" fmla="*/ 140 w 281"/>
                <a:gd name="T45" fmla="*/ 0 h 280"/>
                <a:gd name="T46" fmla="*/ 140 w 281"/>
                <a:gd name="T47" fmla="*/ 219 h 280"/>
                <a:gd name="T48" fmla="*/ 117 w 281"/>
                <a:gd name="T49" fmla="*/ 216 h 280"/>
                <a:gd name="T50" fmla="*/ 96 w 281"/>
                <a:gd name="T51" fmla="*/ 206 h 280"/>
                <a:gd name="T52" fmla="*/ 79 w 281"/>
                <a:gd name="T53" fmla="*/ 190 h 280"/>
                <a:gd name="T54" fmla="*/ 67 w 281"/>
                <a:gd name="T55" fmla="*/ 171 h 280"/>
                <a:gd name="T56" fmla="*/ 62 w 281"/>
                <a:gd name="T57" fmla="*/ 148 h 280"/>
                <a:gd name="T58" fmla="*/ 62 w 281"/>
                <a:gd name="T59" fmla="*/ 132 h 280"/>
                <a:gd name="T60" fmla="*/ 67 w 281"/>
                <a:gd name="T61" fmla="*/ 109 h 280"/>
                <a:gd name="T62" fmla="*/ 79 w 281"/>
                <a:gd name="T63" fmla="*/ 90 h 280"/>
                <a:gd name="T64" fmla="*/ 96 w 281"/>
                <a:gd name="T65" fmla="*/ 75 h 280"/>
                <a:gd name="T66" fmla="*/ 117 w 281"/>
                <a:gd name="T67" fmla="*/ 64 h 280"/>
                <a:gd name="T68" fmla="*/ 140 w 281"/>
                <a:gd name="T69" fmla="*/ 61 h 280"/>
                <a:gd name="T70" fmla="*/ 156 w 281"/>
                <a:gd name="T71" fmla="*/ 62 h 280"/>
                <a:gd name="T72" fmla="*/ 178 w 281"/>
                <a:gd name="T73" fmla="*/ 71 h 280"/>
                <a:gd name="T74" fmla="*/ 196 w 281"/>
                <a:gd name="T75" fmla="*/ 84 h 280"/>
                <a:gd name="T76" fmla="*/ 210 w 281"/>
                <a:gd name="T77" fmla="*/ 102 h 280"/>
                <a:gd name="T78" fmla="*/ 218 w 281"/>
                <a:gd name="T79" fmla="*/ 124 h 280"/>
                <a:gd name="T80" fmla="*/ 219 w 281"/>
                <a:gd name="T81" fmla="*/ 140 h 280"/>
                <a:gd name="T82" fmla="*/ 216 w 281"/>
                <a:gd name="T83" fmla="*/ 164 h 280"/>
                <a:gd name="T84" fmla="*/ 206 w 281"/>
                <a:gd name="T85" fmla="*/ 184 h 280"/>
                <a:gd name="T86" fmla="*/ 191 w 281"/>
                <a:gd name="T87" fmla="*/ 201 h 280"/>
                <a:gd name="T88" fmla="*/ 171 w 281"/>
                <a:gd name="T89" fmla="*/ 213 h 280"/>
                <a:gd name="T90" fmla="*/ 149 w 281"/>
                <a:gd name="T91" fmla="*/ 21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1" h="280">
                  <a:moveTo>
                    <a:pt x="140" y="0"/>
                  </a:moveTo>
                  <a:lnTo>
                    <a:pt x="140" y="0"/>
                  </a:lnTo>
                  <a:lnTo>
                    <a:pt x="126" y="1"/>
                  </a:lnTo>
                  <a:lnTo>
                    <a:pt x="112" y="3"/>
                  </a:lnTo>
                  <a:lnTo>
                    <a:pt x="98" y="6"/>
                  </a:lnTo>
                  <a:lnTo>
                    <a:pt x="86" y="11"/>
                  </a:lnTo>
                  <a:lnTo>
                    <a:pt x="74" y="17"/>
                  </a:lnTo>
                  <a:lnTo>
                    <a:pt x="62" y="24"/>
                  </a:lnTo>
                  <a:lnTo>
                    <a:pt x="51" y="32"/>
                  </a:lnTo>
                  <a:lnTo>
                    <a:pt x="41" y="41"/>
                  </a:lnTo>
                  <a:lnTo>
                    <a:pt x="32" y="51"/>
                  </a:lnTo>
                  <a:lnTo>
                    <a:pt x="24" y="62"/>
                  </a:lnTo>
                  <a:lnTo>
                    <a:pt x="17" y="74"/>
                  </a:lnTo>
                  <a:lnTo>
                    <a:pt x="12" y="86"/>
                  </a:lnTo>
                  <a:lnTo>
                    <a:pt x="6" y="98"/>
                  </a:lnTo>
                  <a:lnTo>
                    <a:pt x="3" y="111"/>
                  </a:lnTo>
                  <a:lnTo>
                    <a:pt x="1" y="126"/>
                  </a:lnTo>
                  <a:lnTo>
                    <a:pt x="0" y="140"/>
                  </a:lnTo>
                  <a:lnTo>
                    <a:pt x="0" y="140"/>
                  </a:lnTo>
                  <a:lnTo>
                    <a:pt x="1" y="154"/>
                  </a:lnTo>
                  <a:lnTo>
                    <a:pt x="3" y="169"/>
                  </a:lnTo>
                  <a:lnTo>
                    <a:pt x="6" y="182"/>
                  </a:lnTo>
                  <a:lnTo>
                    <a:pt x="12" y="194"/>
                  </a:lnTo>
                  <a:lnTo>
                    <a:pt x="17" y="207"/>
                  </a:lnTo>
                  <a:lnTo>
                    <a:pt x="24" y="218"/>
                  </a:lnTo>
                  <a:lnTo>
                    <a:pt x="32" y="229"/>
                  </a:lnTo>
                  <a:lnTo>
                    <a:pt x="41" y="239"/>
                  </a:lnTo>
                  <a:lnTo>
                    <a:pt x="51" y="248"/>
                  </a:lnTo>
                  <a:lnTo>
                    <a:pt x="62" y="256"/>
                  </a:lnTo>
                  <a:lnTo>
                    <a:pt x="74" y="263"/>
                  </a:lnTo>
                  <a:lnTo>
                    <a:pt x="86" y="269"/>
                  </a:lnTo>
                  <a:lnTo>
                    <a:pt x="98" y="274"/>
                  </a:lnTo>
                  <a:lnTo>
                    <a:pt x="112" y="277"/>
                  </a:lnTo>
                  <a:lnTo>
                    <a:pt x="126" y="279"/>
                  </a:lnTo>
                  <a:lnTo>
                    <a:pt x="140" y="280"/>
                  </a:lnTo>
                  <a:lnTo>
                    <a:pt x="140" y="280"/>
                  </a:lnTo>
                  <a:lnTo>
                    <a:pt x="155" y="279"/>
                  </a:lnTo>
                  <a:lnTo>
                    <a:pt x="168" y="277"/>
                  </a:lnTo>
                  <a:lnTo>
                    <a:pt x="181" y="274"/>
                  </a:lnTo>
                  <a:lnTo>
                    <a:pt x="195" y="269"/>
                  </a:lnTo>
                  <a:lnTo>
                    <a:pt x="207" y="263"/>
                  </a:lnTo>
                  <a:lnTo>
                    <a:pt x="218" y="256"/>
                  </a:lnTo>
                  <a:lnTo>
                    <a:pt x="229" y="248"/>
                  </a:lnTo>
                  <a:lnTo>
                    <a:pt x="240" y="239"/>
                  </a:lnTo>
                  <a:lnTo>
                    <a:pt x="248" y="229"/>
                  </a:lnTo>
                  <a:lnTo>
                    <a:pt x="256" y="218"/>
                  </a:lnTo>
                  <a:lnTo>
                    <a:pt x="263" y="207"/>
                  </a:lnTo>
                  <a:lnTo>
                    <a:pt x="269" y="194"/>
                  </a:lnTo>
                  <a:lnTo>
                    <a:pt x="273" y="182"/>
                  </a:lnTo>
                  <a:lnTo>
                    <a:pt x="277" y="169"/>
                  </a:lnTo>
                  <a:lnTo>
                    <a:pt x="280" y="154"/>
                  </a:lnTo>
                  <a:lnTo>
                    <a:pt x="281" y="140"/>
                  </a:lnTo>
                  <a:lnTo>
                    <a:pt x="281" y="140"/>
                  </a:lnTo>
                  <a:lnTo>
                    <a:pt x="280" y="126"/>
                  </a:lnTo>
                  <a:lnTo>
                    <a:pt x="277" y="111"/>
                  </a:lnTo>
                  <a:lnTo>
                    <a:pt x="273" y="98"/>
                  </a:lnTo>
                  <a:lnTo>
                    <a:pt x="269" y="86"/>
                  </a:lnTo>
                  <a:lnTo>
                    <a:pt x="263" y="74"/>
                  </a:lnTo>
                  <a:lnTo>
                    <a:pt x="256" y="62"/>
                  </a:lnTo>
                  <a:lnTo>
                    <a:pt x="248" y="51"/>
                  </a:lnTo>
                  <a:lnTo>
                    <a:pt x="240" y="41"/>
                  </a:lnTo>
                  <a:lnTo>
                    <a:pt x="229" y="32"/>
                  </a:lnTo>
                  <a:lnTo>
                    <a:pt x="218" y="24"/>
                  </a:lnTo>
                  <a:lnTo>
                    <a:pt x="207" y="17"/>
                  </a:lnTo>
                  <a:lnTo>
                    <a:pt x="195" y="11"/>
                  </a:lnTo>
                  <a:lnTo>
                    <a:pt x="181" y="6"/>
                  </a:lnTo>
                  <a:lnTo>
                    <a:pt x="168" y="3"/>
                  </a:lnTo>
                  <a:lnTo>
                    <a:pt x="155" y="1"/>
                  </a:lnTo>
                  <a:lnTo>
                    <a:pt x="140" y="0"/>
                  </a:lnTo>
                  <a:lnTo>
                    <a:pt x="140" y="0"/>
                  </a:lnTo>
                  <a:close/>
                  <a:moveTo>
                    <a:pt x="140" y="219"/>
                  </a:moveTo>
                  <a:lnTo>
                    <a:pt x="140" y="219"/>
                  </a:lnTo>
                  <a:lnTo>
                    <a:pt x="132" y="219"/>
                  </a:lnTo>
                  <a:lnTo>
                    <a:pt x="124" y="218"/>
                  </a:lnTo>
                  <a:lnTo>
                    <a:pt x="117" y="216"/>
                  </a:lnTo>
                  <a:lnTo>
                    <a:pt x="110" y="213"/>
                  </a:lnTo>
                  <a:lnTo>
                    <a:pt x="103" y="210"/>
                  </a:lnTo>
                  <a:lnTo>
                    <a:pt x="96" y="206"/>
                  </a:lnTo>
                  <a:lnTo>
                    <a:pt x="90" y="201"/>
                  </a:lnTo>
                  <a:lnTo>
                    <a:pt x="84" y="196"/>
                  </a:lnTo>
                  <a:lnTo>
                    <a:pt x="79" y="190"/>
                  </a:lnTo>
                  <a:lnTo>
                    <a:pt x="75" y="184"/>
                  </a:lnTo>
                  <a:lnTo>
                    <a:pt x="71" y="178"/>
                  </a:lnTo>
                  <a:lnTo>
                    <a:pt x="67" y="171"/>
                  </a:lnTo>
                  <a:lnTo>
                    <a:pt x="65" y="164"/>
                  </a:lnTo>
                  <a:lnTo>
                    <a:pt x="63" y="156"/>
                  </a:lnTo>
                  <a:lnTo>
                    <a:pt x="62" y="148"/>
                  </a:lnTo>
                  <a:lnTo>
                    <a:pt x="61" y="140"/>
                  </a:lnTo>
                  <a:lnTo>
                    <a:pt x="61" y="140"/>
                  </a:lnTo>
                  <a:lnTo>
                    <a:pt x="62" y="132"/>
                  </a:lnTo>
                  <a:lnTo>
                    <a:pt x="63" y="124"/>
                  </a:lnTo>
                  <a:lnTo>
                    <a:pt x="65" y="117"/>
                  </a:lnTo>
                  <a:lnTo>
                    <a:pt x="67" y="109"/>
                  </a:lnTo>
                  <a:lnTo>
                    <a:pt x="71" y="102"/>
                  </a:lnTo>
                  <a:lnTo>
                    <a:pt x="75" y="96"/>
                  </a:lnTo>
                  <a:lnTo>
                    <a:pt x="79" y="90"/>
                  </a:lnTo>
                  <a:lnTo>
                    <a:pt x="84" y="84"/>
                  </a:lnTo>
                  <a:lnTo>
                    <a:pt x="90" y="79"/>
                  </a:lnTo>
                  <a:lnTo>
                    <a:pt x="96" y="75"/>
                  </a:lnTo>
                  <a:lnTo>
                    <a:pt x="103" y="71"/>
                  </a:lnTo>
                  <a:lnTo>
                    <a:pt x="110" y="67"/>
                  </a:lnTo>
                  <a:lnTo>
                    <a:pt x="117" y="64"/>
                  </a:lnTo>
                  <a:lnTo>
                    <a:pt x="124" y="62"/>
                  </a:lnTo>
                  <a:lnTo>
                    <a:pt x="132" y="61"/>
                  </a:lnTo>
                  <a:lnTo>
                    <a:pt x="140" y="61"/>
                  </a:lnTo>
                  <a:lnTo>
                    <a:pt x="140" y="61"/>
                  </a:lnTo>
                  <a:lnTo>
                    <a:pt x="149" y="61"/>
                  </a:lnTo>
                  <a:lnTo>
                    <a:pt x="156" y="62"/>
                  </a:lnTo>
                  <a:lnTo>
                    <a:pt x="164" y="64"/>
                  </a:lnTo>
                  <a:lnTo>
                    <a:pt x="171" y="67"/>
                  </a:lnTo>
                  <a:lnTo>
                    <a:pt x="178" y="71"/>
                  </a:lnTo>
                  <a:lnTo>
                    <a:pt x="184" y="75"/>
                  </a:lnTo>
                  <a:lnTo>
                    <a:pt x="191" y="79"/>
                  </a:lnTo>
                  <a:lnTo>
                    <a:pt x="196" y="84"/>
                  </a:lnTo>
                  <a:lnTo>
                    <a:pt x="201" y="90"/>
                  </a:lnTo>
                  <a:lnTo>
                    <a:pt x="206" y="96"/>
                  </a:lnTo>
                  <a:lnTo>
                    <a:pt x="210" y="102"/>
                  </a:lnTo>
                  <a:lnTo>
                    <a:pt x="213" y="109"/>
                  </a:lnTo>
                  <a:lnTo>
                    <a:pt x="216" y="117"/>
                  </a:lnTo>
                  <a:lnTo>
                    <a:pt x="218" y="124"/>
                  </a:lnTo>
                  <a:lnTo>
                    <a:pt x="219" y="132"/>
                  </a:lnTo>
                  <a:lnTo>
                    <a:pt x="219" y="140"/>
                  </a:lnTo>
                  <a:lnTo>
                    <a:pt x="219" y="140"/>
                  </a:lnTo>
                  <a:lnTo>
                    <a:pt x="219" y="148"/>
                  </a:lnTo>
                  <a:lnTo>
                    <a:pt x="218" y="156"/>
                  </a:lnTo>
                  <a:lnTo>
                    <a:pt x="216" y="164"/>
                  </a:lnTo>
                  <a:lnTo>
                    <a:pt x="213" y="171"/>
                  </a:lnTo>
                  <a:lnTo>
                    <a:pt x="210" y="178"/>
                  </a:lnTo>
                  <a:lnTo>
                    <a:pt x="206" y="184"/>
                  </a:lnTo>
                  <a:lnTo>
                    <a:pt x="201" y="190"/>
                  </a:lnTo>
                  <a:lnTo>
                    <a:pt x="196" y="196"/>
                  </a:lnTo>
                  <a:lnTo>
                    <a:pt x="191" y="201"/>
                  </a:lnTo>
                  <a:lnTo>
                    <a:pt x="184" y="206"/>
                  </a:lnTo>
                  <a:lnTo>
                    <a:pt x="178" y="210"/>
                  </a:lnTo>
                  <a:lnTo>
                    <a:pt x="171" y="213"/>
                  </a:lnTo>
                  <a:lnTo>
                    <a:pt x="164" y="216"/>
                  </a:lnTo>
                  <a:lnTo>
                    <a:pt x="156" y="218"/>
                  </a:lnTo>
                  <a:lnTo>
                    <a:pt x="149" y="219"/>
                  </a:lnTo>
                  <a:lnTo>
                    <a:pt x="140" y="219"/>
                  </a:lnTo>
                  <a:lnTo>
                    <a:pt x="140" y="2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74" name="Freeform 166"/>
            <p:cNvSpPr>
              <a:spLocks noEditPoints="1"/>
            </p:cNvSpPr>
            <p:nvPr/>
          </p:nvSpPr>
          <p:spPr bwMode="auto">
            <a:xfrm>
              <a:off x="12360276" y="6084888"/>
              <a:ext cx="39688" cy="41275"/>
            </a:xfrm>
            <a:custGeom>
              <a:avLst/>
              <a:gdLst>
                <a:gd name="T0" fmla="*/ 90 w 180"/>
                <a:gd name="T1" fmla="*/ 0 h 179"/>
                <a:gd name="T2" fmla="*/ 71 w 180"/>
                <a:gd name="T3" fmla="*/ 1 h 179"/>
                <a:gd name="T4" fmla="*/ 54 w 180"/>
                <a:gd name="T5" fmla="*/ 8 h 179"/>
                <a:gd name="T6" fmla="*/ 40 w 180"/>
                <a:gd name="T7" fmla="*/ 16 h 179"/>
                <a:gd name="T8" fmla="*/ 26 w 180"/>
                <a:gd name="T9" fmla="*/ 26 h 179"/>
                <a:gd name="T10" fmla="*/ 15 w 180"/>
                <a:gd name="T11" fmla="*/ 39 h 179"/>
                <a:gd name="T12" fmla="*/ 7 w 180"/>
                <a:gd name="T13" fmla="*/ 55 h 179"/>
                <a:gd name="T14" fmla="*/ 2 w 180"/>
                <a:gd name="T15" fmla="*/ 72 h 179"/>
                <a:gd name="T16" fmla="*/ 0 w 180"/>
                <a:gd name="T17" fmla="*/ 89 h 179"/>
                <a:gd name="T18" fmla="*/ 0 w 180"/>
                <a:gd name="T19" fmla="*/ 99 h 179"/>
                <a:gd name="T20" fmla="*/ 4 w 180"/>
                <a:gd name="T21" fmla="*/ 117 h 179"/>
                <a:gd name="T22" fmla="*/ 10 w 180"/>
                <a:gd name="T23" fmla="*/ 132 h 179"/>
                <a:gd name="T24" fmla="*/ 20 w 180"/>
                <a:gd name="T25" fmla="*/ 147 h 179"/>
                <a:gd name="T26" fmla="*/ 33 w 180"/>
                <a:gd name="T27" fmla="*/ 159 h 179"/>
                <a:gd name="T28" fmla="*/ 47 w 180"/>
                <a:gd name="T29" fmla="*/ 169 h 179"/>
                <a:gd name="T30" fmla="*/ 63 w 180"/>
                <a:gd name="T31" fmla="*/ 175 h 179"/>
                <a:gd name="T32" fmla="*/ 81 w 180"/>
                <a:gd name="T33" fmla="*/ 179 h 179"/>
                <a:gd name="T34" fmla="*/ 90 w 180"/>
                <a:gd name="T35" fmla="*/ 179 h 179"/>
                <a:gd name="T36" fmla="*/ 107 w 180"/>
                <a:gd name="T37" fmla="*/ 178 h 179"/>
                <a:gd name="T38" fmla="*/ 125 w 180"/>
                <a:gd name="T39" fmla="*/ 173 h 179"/>
                <a:gd name="T40" fmla="*/ 140 w 180"/>
                <a:gd name="T41" fmla="*/ 164 h 179"/>
                <a:gd name="T42" fmla="*/ 153 w 180"/>
                <a:gd name="T43" fmla="*/ 154 h 179"/>
                <a:gd name="T44" fmla="*/ 165 w 180"/>
                <a:gd name="T45" fmla="*/ 140 h 179"/>
                <a:gd name="T46" fmla="*/ 173 w 180"/>
                <a:gd name="T47" fmla="*/ 125 h 179"/>
                <a:gd name="T48" fmla="*/ 178 w 180"/>
                <a:gd name="T49" fmla="*/ 108 h 179"/>
                <a:gd name="T50" fmla="*/ 180 w 180"/>
                <a:gd name="T51" fmla="*/ 89 h 179"/>
                <a:gd name="T52" fmla="*/ 179 w 180"/>
                <a:gd name="T53" fmla="*/ 81 h 179"/>
                <a:gd name="T54" fmla="*/ 176 w 180"/>
                <a:gd name="T55" fmla="*/ 63 h 179"/>
                <a:gd name="T56" fmla="*/ 169 w 180"/>
                <a:gd name="T57" fmla="*/ 47 h 179"/>
                <a:gd name="T58" fmla="*/ 159 w 180"/>
                <a:gd name="T59" fmla="*/ 33 h 179"/>
                <a:gd name="T60" fmla="*/ 147 w 180"/>
                <a:gd name="T61" fmla="*/ 21 h 179"/>
                <a:gd name="T62" fmla="*/ 133 w 180"/>
                <a:gd name="T63" fmla="*/ 11 h 179"/>
                <a:gd name="T64" fmla="*/ 116 w 180"/>
                <a:gd name="T65" fmla="*/ 4 h 179"/>
                <a:gd name="T66" fmla="*/ 99 w 180"/>
                <a:gd name="T67" fmla="*/ 0 h 179"/>
                <a:gd name="T68" fmla="*/ 90 w 180"/>
                <a:gd name="T69" fmla="*/ 0 h 179"/>
                <a:gd name="T70" fmla="*/ 90 w 180"/>
                <a:gd name="T71" fmla="*/ 130 h 179"/>
                <a:gd name="T72" fmla="*/ 73 w 180"/>
                <a:gd name="T73" fmla="*/ 127 h 179"/>
                <a:gd name="T74" fmla="*/ 61 w 180"/>
                <a:gd name="T75" fmla="*/ 119 h 179"/>
                <a:gd name="T76" fmla="*/ 52 w 180"/>
                <a:gd name="T77" fmla="*/ 106 h 179"/>
                <a:gd name="T78" fmla="*/ 49 w 180"/>
                <a:gd name="T79" fmla="*/ 89 h 179"/>
                <a:gd name="T80" fmla="*/ 50 w 180"/>
                <a:gd name="T81" fmla="*/ 81 h 179"/>
                <a:gd name="T82" fmla="*/ 56 w 180"/>
                <a:gd name="T83" fmla="*/ 67 h 179"/>
                <a:gd name="T84" fmla="*/ 67 w 180"/>
                <a:gd name="T85" fmla="*/ 57 h 179"/>
                <a:gd name="T86" fmla="*/ 82 w 180"/>
                <a:gd name="T87" fmla="*/ 50 h 179"/>
                <a:gd name="T88" fmla="*/ 90 w 180"/>
                <a:gd name="T89" fmla="*/ 49 h 179"/>
                <a:gd name="T90" fmla="*/ 105 w 180"/>
                <a:gd name="T91" fmla="*/ 53 h 179"/>
                <a:gd name="T92" fmla="*/ 118 w 180"/>
                <a:gd name="T93" fmla="*/ 61 h 179"/>
                <a:gd name="T94" fmla="*/ 127 w 180"/>
                <a:gd name="T95" fmla="*/ 74 h 179"/>
                <a:gd name="T96" fmla="*/ 130 w 180"/>
                <a:gd name="T97" fmla="*/ 89 h 179"/>
                <a:gd name="T98" fmla="*/ 130 w 180"/>
                <a:gd name="T99" fmla="*/ 99 h 179"/>
                <a:gd name="T100" fmla="*/ 124 w 180"/>
                <a:gd name="T101" fmla="*/ 113 h 179"/>
                <a:gd name="T102" fmla="*/ 112 w 180"/>
                <a:gd name="T103" fmla="*/ 123 h 179"/>
                <a:gd name="T104" fmla="*/ 98 w 180"/>
                <a:gd name="T105" fmla="*/ 129 h 179"/>
                <a:gd name="T106" fmla="*/ 90 w 180"/>
                <a:gd name="T107" fmla="*/ 13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79">
                  <a:moveTo>
                    <a:pt x="90" y="0"/>
                  </a:moveTo>
                  <a:lnTo>
                    <a:pt x="90" y="0"/>
                  </a:lnTo>
                  <a:lnTo>
                    <a:pt x="81" y="0"/>
                  </a:lnTo>
                  <a:lnTo>
                    <a:pt x="71" y="1"/>
                  </a:lnTo>
                  <a:lnTo>
                    <a:pt x="63" y="4"/>
                  </a:lnTo>
                  <a:lnTo>
                    <a:pt x="54" y="8"/>
                  </a:lnTo>
                  <a:lnTo>
                    <a:pt x="47" y="11"/>
                  </a:lnTo>
                  <a:lnTo>
                    <a:pt x="40" y="16"/>
                  </a:lnTo>
                  <a:lnTo>
                    <a:pt x="33" y="21"/>
                  </a:lnTo>
                  <a:lnTo>
                    <a:pt x="26" y="26"/>
                  </a:lnTo>
                  <a:lnTo>
                    <a:pt x="20" y="33"/>
                  </a:lnTo>
                  <a:lnTo>
                    <a:pt x="15" y="39"/>
                  </a:lnTo>
                  <a:lnTo>
                    <a:pt x="10" y="47"/>
                  </a:lnTo>
                  <a:lnTo>
                    <a:pt x="7" y="55"/>
                  </a:lnTo>
                  <a:lnTo>
                    <a:pt x="4" y="63"/>
                  </a:lnTo>
                  <a:lnTo>
                    <a:pt x="2" y="72"/>
                  </a:lnTo>
                  <a:lnTo>
                    <a:pt x="0" y="81"/>
                  </a:lnTo>
                  <a:lnTo>
                    <a:pt x="0" y="89"/>
                  </a:lnTo>
                  <a:lnTo>
                    <a:pt x="0" y="89"/>
                  </a:lnTo>
                  <a:lnTo>
                    <a:pt x="0" y="99"/>
                  </a:lnTo>
                  <a:lnTo>
                    <a:pt x="2" y="108"/>
                  </a:lnTo>
                  <a:lnTo>
                    <a:pt x="4" y="117"/>
                  </a:lnTo>
                  <a:lnTo>
                    <a:pt x="7" y="125"/>
                  </a:lnTo>
                  <a:lnTo>
                    <a:pt x="10" y="132"/>
                  </a:lnTo>
                  <a:lnTo>
                    <a:pt x="15" y="140"/>
                  </a:lnTo>
                  <a:lnTo>
                    <a:pt x="20" y="147"/>
                  </a:lnTo>
                  <a:lnTo>
                    <a:pt x="26" y="154"/>
                  </a:lnTo>
                  <a:lnTo>
                    <a:pt x="33" y="159"/>
                  </a:lnTo>
                  <a:lnTo>
                    <a:pt x="40" y="164"/>
                  </a:lnTo>
                  <a:lnTo>
                    <a:pt x="47" y="169"/>
                  </a:lnTo>
                  <a:lnTo>
                    <a:pt x="54" y="173"/>
                  </a:lnTo>
                  <a:lnTo>
                    <a:pt x="63" y="175"/>
                  </a:lnTo>
                  <a:lnTo>
                    <a:pt x="71" y="178"/>
                  </a:lnTo>
                  <a:lnTo>
                    <a:pt x="81" y="179"/>
                  </a:lnTo>
                  <a:lnTo>
                    <a:pt x="90" y="179"/>
                  </a:lnTo>
                  <a:lnTo>
                    <a:pt x="90" y="179"/>
                  </a:lnTo>
                  <a:lnTo>
                    <a:pt x="99" y="179"/>
                  </a:lnTo>
                  <a:lnTo>
                    <a:pt x="107" y="178"/>
                  </a:lnTo>
                  <a:lnTo>
                    <a:pt x="116" y="175"/>
                  </a:lnTo>
                  <a:lnTo>
                    <a:pt x="125" y="173"/>
                  </a:lnTo>
                  <a:lnTo>
                    <a:pt x="133" y="169"/>
                  </a:lnTo>
                  <a:lnTo>
                    <a:pt x="140" y="164"/>
                  </a:lnTo>
                  <a:lnTo>
                    <a:pt x="147" y="159"/>
                  </a:lnTo>
                  <a:lnTo>
                    <a:pt x="153" y="154"/>
                  </a:lnTo>
                  <a:lnTo>
                    <a:pt x="159" y="147"/>
                  </a:lnTo>
                  <a:lnTo>
                    <a:pt x="165" y="140"/>
                  </a:lnTo>
                  <a:lnTo>
                    <a:pt x="169" y="132"/>
                  </a:lnTo>
                  <a:lnTo>
                    <a:pt x="173" y="125"/>
                  </a:lnTo>
                  <a:lnTo>
                    <a:pt x="176" y="117"/>
                  </a:lnTo>
                  <a:lnTo>
                    <a:pt x="178" y="108"/>
                  </a:lnTo>
                  <a:lnTo>
                    <a:pt x="179" y="99"/>
                  </a:lnTo>
                  <a:lnTo>
                    <a:pt x="180" y="89"/>
                  </a:lnTo>
                  <a:lnTo>
                    <a:pt x="180" y="89"/>
                  </a:lnTo>
                  <a:lnTo>
                    <a:pt x="179" y="81"/>
                  </a:lnTo>
                  <a:lnTo>
                    <a:pt x="178" y="72"/>
                  </a:lnTo>
                  <a:lnTo>
                    <a:pt x="176" y="63"/>
                  </a:lnTo>
                  <a:lnTo>
                    <a:pt x="173" y="55"/>
                  </a:lnTo>
                  <a:lnTo>
                    <a:pt x="169" y="47"/>
                  </a:lnTo>
                  <a:lnTo>
                    <a:pt x="165" y="39"/>
                  </a:lnTo>
                  <a:lnTo>
                    <a:pt x="159" y="33"/>
                  </a:lnTo>
                  <a:lnTo>
                    <a:pt x="153" y="26"/>
                  </a:lnTo>
                  <a:lnTo>
                    <a:pt x="147" y="21"/>
                  </a:lnTo>
                  <a:lnTo>
                    <a:pt x="140" y="16"/>
                  </a:lnTo>
                  <a:lnTo>
                    <a:pt x="133" y="11"/>
                  </a:lnTo>
                  <a:lnTo>
                    <a:pt x="125" y="8"/>
                  </a:lnTo>
                  <a:lnTo>
                    <a:pt x="116" y="4"/>
                  </a:lnTo>
                  <a:lnTo>
                    <a:pt x="107" y="1"/>
                  </a:lnTo>
                  <a:lnTo>
                    <a:pt x="99" y="0"/>
                  </a:lnTo>
                  <a:lnTo>
                    <a:pt x="90" y="0"/>
                  </a:lnTo>
                  <a:lnTo>
                    <a:pt x="90" y="0"/>
                  </a:lnTo>
                  <a:close/>
                  <a:moveTo>
                    <a:pt x="90" y="130"/>
                  </a:moveTo>
                  <a:lnTo>
                    <a:pt x="90" y="130"/>
                  </a:lnTo>
                  <a:lnTo>
                    <a:pt x="82" y="129"/>
                  </a:lnTo>
                  <a:lnTo>
                    <a:pt x="73" y="127"/>
                  </a:lnTo>
                  <a:lnTo>
                    <a:pt x="67" y="123"/>
                  </a:lnTo>
                  <a:lnTo>
                    <a:pt x="61" y="119"/>
                  </a:lnTo>
                  <a:lnTo>
                    <a:pt x="56" y="113"/>
                  </a:lnTo>
                  <a:lnTo>
                    <a:pt x="52" y="106"/>
                  </a:lnTo>
                  <a:lnTo>
                    <a:pt x="50" y="99"/>
                  </a:lnTo>
                  <a:lnTo>
                    <a:pt x="49" y="89"/>
                  </a:lnTo>
                  <a:lnTo>
                    <a:pt x="49" y="89"/>
                  </a:lnTo>
                  <a:lnTo>
                    <a:pt x="50" y="81"/>
                  </a:lnTo>
                  <a:lnTo>
                    <a:pt x="52" y="74"/>
                  </a:lnTo>
                  <a:lnTo>
                    <a:pt x="56" y="67"/>
                  </a:lnTo>
                  <a:lnTo>
                    <a:pt x="61" y="61"/>
                  </a:lnTo>
                  <a:lnTo>
                    <a:pt x="67" y="57"/>
                  </a:lnTo>
                  <a:lnTo>
                    <a:pt x="73" y="53"/>
                  </a:lnTo>
                  <a:lnTo>
                    <a:pt x="82" y="50"/>
                  </a:lnTo>
                  <a:lnTo>
                    <a:pt x="90" y="49"/>
                  </a:lnTo>
                  <a:lnTo>
                    <a:pt x="90" y="49"/>
                  </a:lnTo>
                  <a:lnTo>
                    <a:pt x="98" y="50"/>
                  </a:lnTo>
                  <a:lnTo>
                    <a:pt x="105" y="53"/>
                  </a:lnTo>
                  <a:lnTo>
                    <a:pt x="112" y="57"/>
                  </a:lnTo>
                  <a:lnTo>
                    <a:pt x="118" y="61"/>
                  </a:lnTo>
                  <a:lnTo>
                    <a:pt x="124" y="67"/>
                  </a:lnTo>
                  <a:lnTo>
                    <a:pt x="127" y="74"/>
                  </a:lnTo>
                  <a:lnTo>
                    <a:pt x="130" y="81"/>
                  </a:lnTo>
                  <a:lnTo>
                    <a:pt x="130" y="89"/>
                  </a:lnTo>
                  <a:lnTo>
                    <a:pt x="130" y="89"/>
                  </a:lnTo>
                  <a:lnTo>
                    <a:pt x="130" y="99"/>
                  </a:lnTo>
                  <a:lnTo>
                    <a:pt x="127" y="106"/>
                  </a:lnTo>
                  <a:lnTo>
                    <a:pt x="124" y="113"/>
                  </a:lnTo>
                  <a:lnTo>
                    <a:pt x="118" y="119"/>
                  </a:lnTo>
                  <a:lnTo>
                    <a:pt x="112" y="123"/>
                  </a:lnTo>
                  <a:lnTo>
                    <a:pt x="105" y="127"/>
                  </a:lnTo>
                  <a:lnTo>
                    <a:pt x="98" y="129"/>
                  </a:lnTo>
                  <a:lnTo>
                    <a:pt x="90" y="130"/>
                  </a:lnTo>
                  <a:lnTo>
                    <a:pt x="90"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75" name="Freeform 167"/>
            <p:cNvSpPr>
              <a:spLocks noEditPoints="1"/>
            </p:cNvSpPr>
            <p:nvPr/>
          </p:nvSpPr>
          <p:spPr bwMode="auto">
            <a:xfrm>
              <a:off x="12249151" y="6053138"/>
              <a:ext cx="323850" cy="419100"/>
            </a:xfrm>
            <a:custGeom>
              <a:avLst/>
              <a:gdLst>
                <a:gd name="T0" fmla="*/ 1296 w 1430"/>
                <a:gd name="T1" fmla="*/ 631 h 1852"/>
                <a:gd name="T2" fmla="*/ 1222 w 1430"/>
                <a:gd name="T3" fmla="*/ 292 h 1852"/>
                <a:gd name="T4" fmla="*/ 976 w 1430"/>
                <a:gd name="T5" fmla="*/ 68 h 1852"/>
                <a:gd name="T6" fmla="*/ 506 w 1430"/>
                <a:gd name="T7" fmla="*/ 7 h 1852"/>
                <a:gd name="T8" fmla="*/ 126 w 1430"/>
                <a:gd name="T9" fmla="*/ 234 h 1852"/>
                <a:gd name="T10" fmla="*/ 2 w 1430"/>
                <a:gd name="T11" fmla="*/ 588 h 1852"/>
                <a:gd name="T12" fmla="*/ 101 w 1430"/>
                <a:gd name="T13" fmla="*/ 1047 h 1852"/>
                <a:gd name="T14" fmla="*/ 241 w 1430"/>
                <a:gd name="T15" fmla="*/ 1351 h 1852"/>
                <a:gd name="T16" fmla="*/ 141 w 1430"/>
                <a:gd name="T17" fmla="*/ 1652 h 1852"/>
                <a:gd name="T18" fmla="*/ 92 w 1430"/>
                <a:gd name="T19" fmla="*/ 1828 h 1852"/>
                <a:gd name="T20" fmla="*/ 956 w 1430"/>
                <a:gd name="T21" fmla="*/ 1821 h 1852"/>
                <a:gd name="T22" fmla="*/ 898 w 1430"/>
                <a:gd name="T23" fmla="*/ 1649 h 1852"/>
                <a:gd name="T24" fmla="*/ 912 w 1430"/>
                <a:gd name="T25" fmla="*/ 1484 h 1852"/>
                <a:gd name="T26" fmla="*/ 1155 w 1430"/>
                <a:gd name="T27" fmla="*/ 1452 h 1852"/>
                <a:gd name="T28" fmla="*/ 1279 w 1430"/>
                <a:gd name="T29" fmla="*/ 1422 h 1852"/>
                <a:gd name="T30" fmla="*/ 1323 w 1430"/>
                <a:gd name="T31" fmla="*/ 1262 h 1852"/>
                <a:gd name="T32" fmla="*/ 1338 w 1430"/>
                <a:gd name="T33" fmla="*/ 1181 h 1852"/>
                <a:gd name="T34" fmla="*/ 1341 w 1430"/>
                <a:gd name="T35" fmla="*/ 1072 h 1852"/>
                <a:gd name="T36" fmla="*/ 1430 w 1430"/>
                <a:gd name="T37" fmla="*/ 985 h 1852"/>
                <a:gd name="T38" fmla="*/ 655 w 1430"/>
                <a:gd name="T39" fmla="*/ 768 h 1852"/>
                <a:gd name="T40" fmla="*/ 618 w 1430"/>
                <a:gd name="T41" fmla="*/ 895 h 1852"/>
                <a:gd name="T42" fmla="*/ 508 w 1430"/>
                <a:gd name="T43" fmla="*/ 933 h 1852"/>
                <a:gd name="T44" fmla="*/ 439 w 1430"/>
                <a:gd name="T45" fmla="*/ 1006 h 1852"/>
                <a:gd name="T46" fmla="*/ 291 w 1430"/>
                <a:gd name="T47" fmla="*/ 982 h 1852"/>
                <a:gd name="T48" fmla="*/ 188 w 1430"/>
                <a:gd name="T49" fmla="*/ 928 h 1852"/>
                <a:gd name="T50" fmla="*/ 94 w 1430"/>
                <a:gd name="T51" fmla="*/ 793 h 1852"/>
                <a:gd name="T52" fmla="*/ 129 w 1430"/>
                <a:gd name="T53" fmla="*/ 702 h 1852"/>
                <a:gd name="T54" fmla="*/ 106 w 1430"/>
                <a:gd name="T55" fmla="*/ 600 h 1852"/>
                <a:gd name="T56" fmla="*/ 198 w 1430"/>
                <a:gd name="T57" fmla="*/ 504 h 1852"/>
                <a:gd name="T58" fmla="*/ 295 w 1430"/>
                <a:gd name="T59" fmla="*/ 434 h 1852"/>
                <a:gd name="T60" fmla="*/ 462 w 1430"/>
                <a:gd name="T61" fmla="*/ 429 h 1852"/>
                <a:gd name="T62" fmla="*/ 561 w 1430"/>
                <a:gd name="T63" fmla="*/ 508 h 1852"/>
                <a:gd name="T64" fmla="*/ 639 w 1430"/>
                <a:gd name="T65" fmla="*/ 566 h 1852"/>
                <a:gd name="T66" fmla="*/ 629 w 1430"/>
                <a:gd name="T67" fmla="*/ 665 h 1852"/>
                <a:gd name="T68" fmla="*/ 634 w 1430"/>
                <a:gd name="T69" fmla="*/ 397 h 1852"/>
                <a:gd name="T70" fmla="*/ 533 w 1430"/>
                <a:gd name="T71" fmla="*/ 409 h 1852"/>
                <a:gd name="T72" fmla="*/ 468 w 1430"/>
                <a:gd name="T73" fmla="*/ 359 h 1852"/>
                <a:gd name="T74" fmla="*/ 415 w 1430"/>
                <a:gd name="T75" fmla="*/ 313 h 1852"/>
                <a:gd name="T76" fmla="*/ 431 w 1430"/>
                <a:gd name="T77" fmla="*/ 232 h 1852"/>
                <a:gd name="T78" fmla="*/ 410 w 1430"/>
                <a:gd name="T79" fmla="*/ 163 h 1852"/>
                <a:gd name="T80" fmla="*/ 468 w 1430"/>
                <a:gd name="T81" fmla="*/ 107 h 1852"/>
                <a:gd name="T82" fmla="*/ 533 w 1430"/>
                <a:gd name="T83" fmla="*/ 56 h 1852"/>
                <a:gd name="T84" fmla="*/ 633 w 1430"/>
                <a:gd name="T85" fmla="*/ 65 h 1852"/>
                <a:gd name="T86" fmla="*/ 701 w 1430"/>
                <a:gd name="T87" fmla="*/ 101 h 1852"/>
                <a:gd name="T88" fmla="*/ 755 w 1430"/>
                <a:gd name="T89" fmla="*/ 184 h 1852"/>
                <a:gd name="T90" fmla="*/ 743 w 1430"/>
                <a:gd name="T91" fmla="*/ 265 h 1852"/>
                <a:gd name="T92" fmla="*/ 723 w 1430"/>
                <a:gd name="T93" fmla="*/ 344 h 1852"/>
                <a:gd name="T94" fmla="*/ 1083 w 1430"/>
                <a:gd name="T95" fmla="*/ 566 h 1852"/>
                <a:gd name="T96" fmla="*/ 1025 w 1430"/>
                <a:gd name="T97" fmla="*/ 616 h 1852"/>
                <a:gd name="T98" fmla="*/ 1014 w 1430"/>
                <a:gd name="T99" fmla="*/ 683 h 1852"/>
                <a:gd name="T100" fmla="*/ 921 w 1430"/>
                <a:gd name="T101" fmla="*/ 713 h 1852"/>
                <a:gd name="T102" fmla="*/ 833 w 1430"/>
                <a:gd name="T103" fmla="*/ 716 h 1852"/>
                <a:gd name="T104" fmla="*/ 747 w 1430"/>
                <a:gd name="T105" fmla="*/ 655 h 1852"/>
                <a:gd name="T106" fmla="*/ 716 w 1430"/>
                <a:gd name="T107" fmla="*/ 582 h 1852"/>
                <a:gd name="T108" fmla="*/ 708 w 1430"/>
                <a:gd name="T109" fmla="*/ 474 h 1852"/>
                <a:gd name="T110" fmla="*/ 779 w 1430"/>
                <a:gd name="T111" fmla="*/ 423 h 1852"/>
                <a:gd name="T112" fmla="*/ 804 w 1430"/>
                <a:gd name="T113" fmla="*/ 359 h 1852"/>
                <a:gd name="T114" fmla="*/ 885 w 1430"/>
                <a:gd name="T115" fmla="*/ 374 h 1852"/>
                <a:gd name="T116" fmla="*/ 963 w 1430"/>
                <a:gd name="T117" fmla="*/ 351 h 1852"/>
                <a:gd name="T118" fmla="*/ 1036 w 1430"/>
                <a:gd name="T119" fmla="*/ 416 h 1852"/>
                <a:gd name="T120" fmla="*/ 1081 w 1430"/>
                <a:gd name="T121" fmla="*/ 487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30" h="1852">
                  <a:moveTo>
                    <a:pt x="1389" y="891"/>
                  </a:moveTo>
                  <a:lnTo>
                    <a:pt x="1389" y="891"/>
                  </a:lnTo>
                  <a:lnTo>
                    <a:pt x="1355" y="834"/>
                  </a:lnTo>
                  <a:lnTo>
                    <a:pt x="1340" y="805"/>
                  </a:lnTo>
                  <a:lnTo>
                    <a:pt x="1325" y="776"/>
                  </a:lnTo>
                  <a:lnTo>
                    <a:pt x="1312" y="748"/>
                  </a:lnTo>
                  <a:lnTo>
                    <a:pt x="1302" y="722"/>
                  </a:lnTo>
                  <a:lnTo>
                    <a:pt x="1298" y="710"/>
                  </a:lnTo>
                  <a:lnTo>
                    <a:pt x="1295" y="698"/>
                  </a:lnTo>
                  <a:lnTo>
                    <a:pt x="1292" y="686"/>
                  </a:lnTo>
                  <a:lnTo>
                    <a:pt x="1291" y="676"/>
                  </a:lnTo>
                  <a:lnTo>
                    <a:pt x="1291" y="676"/>
                  </a:lnTo>
                  <a:lnTo>
                    <a:pt x="1291" y="666"/>
                  </a:lnTo>
                  <a:lnTo>
                    <a:pt x="1292" y="655"/>
                  </a:lnTo>
                  <a:lnTo>
                    <a:pt x="1296" y="631"/>
                  </a:lnTo>
                  <a:lnTo>
                    <a:pt x="1301" y="605"/>
                  </a:lnTo>
                  <a:lnTo>
                    <a:pt x="1304" y="590"/>
                  </a:lnTo>
                  <a:lnTo>
                    <a:pt x="1305" y="574"/>
                  </a:lnTo>
                  <a:lnTo>
                    <a:pt x="1306" y="557"/>
                  </a:lnTo>
                  <a:lnTo>
                    <a:pt x="1307" y="538"/>
                  </a:lnTo>
                  <a:lnTo>
                    <a:pt x="1305" y="518"/>
                  </a:lnTo>
                  <a:lnTo>
                    <a:pt x="1303" y="495"/>
                  </a:lnTo>
                  <a:lnTo>
                    <a:pt x="1298" y="472"/>
                  </a:lnTo>
                  <a:lnTo>
                    <a:pt x="1291" y="446"/>
                  </a:lnTo>
                  <a:lnTo>
                    <a:pt x="1283" y="418"/>
                  </a:lnTo>
                  <a:lnTo>
                    <a:pt x="1270" y="389"/>
                  </a:lnTo>
                  <a:lnTo>
                    <a:pt x="1270" y="389"/>
                  </a:lnTo>
                  <a:lnTo>
                    <a:pt x="1257" y="358"/>
                  </a:lnTo>
                  <a:lnTo>
                    <a:pt x="1241" y="325"/>
                  </a:lnTo>
                  <a:lnTo>
                    <a:pt x="1222" y="292"/>
                  </a:lnTo>
                  <a:lnTo>
                    <a:pt x="1213" y="275"/>
                  </a:lnTo>
                  <a:lnTo>
                    <a:pt x="1202" y="259"/>
                  </a:lnTo>
                  <a:lnTo>
                    <a:pt x="1191" y="243"/>
                  </a:lnTo>
                  <a:lnTo>
                    <a:pt x="1178" y="226"/>
                  </a:lnTo>
                  <a:lnTo>
                    <a:pt x="1165" y="210"/>
                  </a:lnTo>
                  <a:lnTo>
                    <a:pt x="1151" y="193"/>
                  </a:lnTo>
                  <a:lnTo>
                    <a:pt x="1135" y="178"/>
                  </a:lnTo>
                  <a:lnTo>
                    <a:pt x="1119" y="163"/>
                  </a:lnTo>
                  <a:lnTo>
                    <a:pt x="1103" y="147"/>
                  </a:lnTo>
                  <a:lnTo>
                    <a:pt x="1084" y="133"/>
                  </a:lnTo>
                  <a:lnTo>
                    <a:pt x="1065" y="119"/>
                  </a:lnTo>
                  <a:lnTo>
                    <a:pt x="1044" y="106"/>
                  </a:lnTo>
                  <a:lnTo>
                    <a:pt x="1023" y="92"/>
                  </a:lnTo>
                  <a:lnTo>
                    <a:pt x="1000" y="80"/>
                  </a:lnTo>
                  <a:lnTo>
                    <a:pt x="976" y="68"/>
                  </a:lnTo>
                  <a:lnTo>
                    <a:pt x="951" y="57"/>
                  </a:lnTo>
                  <a:lnTo>
                    <a:pt x="925" y="47"/>
                  </a:lnTo>
                  <a:lnTo>
                    <a:pt x="896" y="37"/>
                  </a:lnTo>
                  <a:lnTo>
                    <a:pt x="866" y="29"/>
                  </a:lnTo>
                  <a:lnTo>
                    <a:pt x="836" y="22"/>
                  </a:lnTo>
                  <a:lnTo>
                    <a:pt x="803" y="16"/>
                  </a:lnTo>
                  <a:lnTo>
                    <a:pt x="768" y="9"/>
                  </a:lnTo>
                  <a:lnTo>
                    <a:pt x="732" y="5"/>
                  </a:lnTo>
                  <a:lnTo>
                    <a:pt x="694" y="2"/>
                  </a:lnTo>
                  <a:lnTo>
                    <a:pt x="656" y="0"/>
                  </a:lnTo>
                  <a:lnTo>
                    <a:pt x="615" y="0"/>
                  </a:lnTo>
                  <a:lnTo>
                    <a:pt x="615" y="0"/>
                  </a:lnTo>
                  <a:lnTo>
                    <a:pt x="577" y="0"/>
                  </a:lnTo>
                  <a:lnTo>
                    <a:pt x="541" y="3"/>
                  </a:lnTo>
                  <a:lnTo>
                    <a:pt x="506" y="7"/>
                  </a:lnTo>
                  <a:lnTo>
                    <a:pt x="472" y="13"/>
                  </a:lnTo>
                  <a:lnTo>
                    <a:pt x="440" y="22"/>
                  </a:lnTo>
                  <a:lnTo>
                    <a:pt x="408" y="31"/>
                  </a:lnTo>
                  <a:lnTo>
                    <a:pt x="378" y="41"/>
                  </a:lnTo>
                  <a:lnTo>
                    <a:pt x="350" y="53"/>
                  </a:lnTo>
                  <a:lnTo>
                    <a:pt x="322" y="67"/>
                  </a:lnTo>
                  <a:lnTo>
                    <a:pt x="295" y="81"/>
                  </a:lnTo>
                  <a:lnTo>
                    <a:pt x="270" y="96"/>
                  </a:lnTo>
                  <a:lnTo>
                    <a:pt x="246" y="114"/>
                  </a:lnTo>
                  <a:lnTo>
                    <a:pt x="223" y="131"/>
                  </a:lnTo>
                  <a:lnTo>
                    <a:pt x="201" y="151"/>
                  </a:lnTo>
                  <a:lnTo>
                    <a:pt x="181" y="170"/>
                  </a:lnTo>
                  <a:lnTo>
                    <a:pt x="161" y="190"/>
                  </a:lnTo>
                  <a:lnTo>
                    <a:pt x="143" y="212"/>
                  </a:lnTo>
                  <a:lnTo>
                    <a:pt x="126" y="234"/>
                  </a:lnTo>
                  <a:lnTo>
                    <a:pt x="110" y="257"/>
                  </a:lnTo>
                  <a:lnTo>
                    <a:pt x="95" y="280"/>
                  </a:lnTo>
                  <a:lnTo>
                    <a:pt x="82" y="305"/>
                  </a:lnTo>
                  <a:lnTo>
                    <a:pt x="68" y="329"/>
                  </a:lnTo>
                  <a:lnTo>
                    <a:pt x="57" y="355"/>
                  </a:lnTo>
                  <a:lnTo>
                    <a:pt x="47" y="380"/>
                  </a:lnTo>
                  <a:lnTo>
                    <a:pt x="38" y="406"/>
                  </a:lnTo>
                  <a:lnTo>
                    <a:pt x="30" y="432"/>
                  </a:lnTo>
                  <a:lnTo>
                    <a:pt x="21" y="457"/>
                  </a:lnTo>
                  <a:lnTo>
                    <a:pt x="16" y="484"/>
                  </a:lnTo>
                  <a:lnTo>
                    <a:pt x="11" y="511"/>
                  </a:lnTo>
                  <a:lnTo>
                    <a:pt x="7" y="536"/>
                  </a:lnTo>
                  <a:lnTo>
                    <a:pt x="4" y="563"/>
                  </a:lnTo>
                  <a:lnTo>
                    <a:pt x="2" y="588"/>
                  </a:lnTo>
                  <a:lnTo>
                    <a:pt x="2" y="588"/>
                  </a:lnTo>
                  <a:lnTo>
                    <a:pt x="0" y="630"/>
                  </a:lnTo>
                  <a:lnTo>
                    <a:pt x="0" y="671"/>
                  </a:lnTo>
                  <a:lnTo>
                    <a:pt x="2" y="709"/>
                  </a:lnTo>
                  <a:lnTo>
                    <a:pt x="5" y="746"/>
                  </a:lnTo>
                  <a:lnTo>
                    <a:pt x="9" y="781"/>
                  </a:lnTo>
                  <a:lnTo>
                    <a:pt x="14" y="813"/>
                  </a:lnTo>
                  <a:lnTo>
                    <a:pt x="21" y="845"/>
                  </a:lnTo>
                  <a:lnTo>
                    <a:pt x="28" y="876"/>
                  </a:lnTo>
                  <a:lnTo>
                    <a:pt x="37" y="904"/>
                  </a:lnTo>
                  <a:lnTo>
                    <a:pt x="47" y="931"/>
                  </a:lnTo>
                  <a:lnTo>
                    <a:pt x="56" y="956"/>
                  </a:lnTo>
                  <a:lnTo>
                    <a:pt x="67" y="981"/>
                  </a:lnTo>
                  <a:lnTo>
                    <a:pt x="78" y="1005"/>
                  </a:lnTo>
                  <a:lnTo>
                    <a:pt x="90" y="1027"/>
                  </a:lnTo>
                  <a:lnTo>
                    <a:pt x="101" y="1047"/>
                  </a:lnTo>
                  <a:lnTo>
                    <a:pt x="113" y="1068"/>
                  </a:lnTo>
                  <a:lnTo>
                    <a:pt x="137" y="1105"/>
                  </a:lnTo>
                  <a:lnTo>
                    <a:pt x="160" y="1140"/>
                  </a:lnTo>
                  <a:lnTo>
                    <a:pt x="182" y="1170"/>
                  </a:lnTo>
                  <a:lnTo>
                    <a:pt x="202" y="1200"/>
                  </a:lnTo>
                  <a:lnTo>
                    <a:pt x="219" y="1226"/>
                  </a:lnTo>
                  <a:lnTo>
                    <a:pt x="226" y="1240"/>
                  </a:lnTo>
                  <a:lnTo>
                    <a:pt x="232" y="1253"/>
                  </a:lnTo>
                  <a:lnTo>
                    <a:pt x="236" y="1265"/>
                  </a:lnTo>
                  <a:lnTo>
                    <a:pt x="240" y="1279"/>
                  </a:lnTo>
                  <a:lnTo>
                    <a:pt x="242" y="1291"/>
                  </a:lnTo>
                  <a:lnTo>
                    <a:pt x="243" y="1303"/>
                  </a:lnTo>
                  <a:lnTo>
                    <a:pt x="243" y="1303"/>
                  </a:lnTo>
                  <a:lnTo>
                    <a:pt x="243" y="1328"/>
                  </a:lnTo>
                  <a:lnTo>
                    <a:pt x="241" y="1351"/>
                  </a:lnTo>
                  <a:lnTo>
                    <a:pt x="240" y="1375"/>
                  </a:lnTo>
                  <a:lnTo>
                    <a:pt x="237" y="1397"/>
                  </a:lnTo>
                  <a:lnTo>
                    <a:pt x="231" y="1442"/>
                  </a:lnTo>
                  <a:lnTo>
                    <a:pt x="224" y="1486"/>
                  </a:lnTo>
                  <a:lnTo>
                    <a:pt x="216" y="1528"/>
                  </a:lnTo>
                  <a:lnTo>
                    <a:pt x="206" y="1568"/>
                  </a:lnTo>
                  <a:lnTo>
                    <a:pt x="198" y="1606"/>
                  </a:lnTo>
                  <a:lnTo>
                    <a:pt x="192" y="1641"/>
                  </a:lnTo>
                  <a:lnTo>
                    <a:pt x="188" y="1641"/>
                  </a:lnTo>
                  <a:lnTo>
                    <a:pt x="188" y="1641"/>
                  </a:lnTo>
                  <a:lnTo>
                    <a:pt x="178" y="1641"/>
                  </a:lnTo>
                  <a:lnTo>
                    <a:pt x="168" y="1643"/>
                  </a:lnTo>
                  <a:lnTo>
                    <a:pt x="158" y="1645"/>
                  </a:lnTo>
                  <a:lnTo>
                    <a:pt x="149" y="1648"/>
                  </a:lnTo>
                  <a:lnTo>
                    <a:pt x="141" y="1652"/>
                  </a:lnTo>
                  <a:lnTo>
                    <a:pt x="133" y="1657"/>
                  </a:lnTo>
                  <a:lnTo>
                    <a:pt x="125" y="1663"/>
                  </a:lnTo>
                  <a:lnTo>
                    <a:pt x="117" y="1669"/>
                  </a:lnTo>
                  <a:lnTo>
                    <a:pt x="111" y="1676"/>
                  </a:lnTo>
                  <a:lnTo>
                    <a:pt x="105" y="1685"/>
                  </a:lnTo>
                  <a:lnTo>
                    <a:pt x="100" y="1693"/>
                  </a:lnTo>
                  <a:lnTo>
                    <a:pt x="96" y="1701"/>
                  </a:lnTo>
                  <a:lnTo>
                    <a:pt x="93" y="1710"/>
                  </a:lnTo>
                  <a:lnTo>
                    <a:pt x="91" y="1719"/>
                  </a:lnTo>
                  <a:lnTo>
                    <a:pt x="89" y="1730"/>
                  </a:lnTo>
                  <a:lnTo>
                    <a:pt x="89" y="1740"/>
                  </a:lnTo>
                  <a:lnTo>
                    <a:pt x="89" y="1813"/>
                  </a:lnTo>
                  <a:lnTo>
                    <a:pt x="89" y="1813"/>
                  </a:lnTo>
                  <a:lnTo>
                    <a:pt x="89" y="1821"/>
                  </a:lnTo>
                  <a:lnTo>
                    <a:pt x="92" y="1828"/>
                  </a:lnTo>
                  <a:lnTo>
                    <a:pt x="95" y="1835"/>
                  </a:lnTo>
                  <a:lnTo>
                    <a:pt x="100" y="1841"/>
                  </a:lnTo>
                  <a:lnTo>
                    <a:pt x="106" y="1846"/>
                  </a:lnTo>
                  <a:lnTo>
                    <a:pt x="112" y="1849"/>
                  </a:lnTo>
                  <a:lnTo>
                    <a:pt x="121" y="1851"/>
                  </a:lnTo>
                  <a:lnTo>
                    <a:pt x="129" y="1852"/>
                  </a:lnTo>
                  <a:lnTo>
                    <a:pt x="917" y="1852"/>
                  </a:lnTo>
                  <a:lnTo>
                    <a:pt x="917" y="1852"/>
                  </a:lnTo>
                  <a:lnTo>
                    <a:pt x="926" y="1851"/>
                  </a:lnTo>
                  <a:lnTo>
                    <a:pt x="933" y="1849"/>
                  </a:lnTo>
                  <a:lnTo>
                    <a:pt x="940" y="1846"/>
                  </a:lnTo>
                  <a:lnTo>
                    <a:pt x="946" y="1841"/>
                  </a:lnTo>
                  <a:lnTo>
                    <a:pt x="950" y="1835"/>
                  </a:lnTo>
                  <a:lnTo>
                    <a:pt x="954" y="1828"/>
                  </a:lnTo>
                  <a:lnTo>
                    <a:pt x="956" y="1821"/>
                  </a:lnTo>
                  <a:lnTo>
                    <a:pt x="957" y="1813"/>
                  </a:lnTo>
                  <a:lnTo>
                    <a:pt x="957" y="1740"/>
                  </a:lnTo>
                  <a:lnTo>
                    <a:pt x="957" y="1740"/>
                  </a:lnTo>
                  <a:lnTo>
                    <a:pt x="956" y="1730"/>
                  </a:lnTo>
                  <a:lnTo>
                    <a:pt x="955" y="1720"/>
                  </a:lnTo>
                  <a:lnTo>
                    <a:pt x="953" y="1710"/>
                  </a:lnTo>
                  <a:lnTo>
                    <a:pt x="949" y="1702"/>
                  </a:lnTo>
                  <a:lnTo>
                    <a:pt x="945" y="1693"/>
                  </a:lnTo>
                  <a:lnTo>
                    <a:pt x="941" y="1685"/>
                  </a:lnTo>
                  <a:lnTo>
                    <a:pt x="935" y="1677"/>
                  </a:lnTo>
                  <a:lnTo>
                    <a:pt x="929" y="1670"/>
                  </a:lnTo>
                  <a:lnTo>
                    <a:pt x="922" y="1664"/>
                  </a:lnTo>
                  <a:lnTo>
                    <a:pt x="914" y="1658"/>
                  </a:lnTo>
                  <a:lnTo>
                    <a:pt x="906" y="1653"/>
                  </a:lnTo>
                  <a:lnTo>
                    <a:pt x="898" y="1649"/>
                  </a:lnTo>
                  <a:lnTo>
                    <a:pt x="889" y="1646"/>
                  </a:lnTo>
                  <a:lnTo>
                    <a:pt x="880" y="1643"/>
                  </a:lnTo>
                  <a:lnTo>
                    <a:pt x="869" y="1642"/>
                  </a:lnTo>
                  <a:lnTo>
                    <a:pt x="860" y="1641"/>
                  </a:lnTo>
                  <a:lnTo>
                    <a:pt x="860" y="1641"/>
                  </a:lnTo>
                  <a:lnTo>
                    <a:pt x="861" y="1613"/>
                  </a:lnTo>
                  <a:lnTo>
                    <a:pt x="863" y="1600"/>
                  </a:lnTo>
                  <a:lnTo>
                    <a:pt x="866" y="1587"/>
                  </a:lnTo>
                  <a:lnTo>
                    <a:pt x="866" y="1587"/>
                  </a:lnTo>
                  <a:lnTo>
                    <a:pt x="873" y="1562"/>
                  </a:lnTo>
                  <a:lnTo>
                    <a:pt x="882" y="1538"/>
                  </a:lnTo>
                  <a:lnTo>
                    <a:pt x="891" y="1518"/>
                  </a:lnTo>
                  <a:lnTo>
                    <a:pt x="901" y="1500"/>
                  </a:lnTo>
                  <a:lnTo>
                    <a:pt x="906" y="1492"/>
                  </a:lnTo>
                  <a:lnTo>
                    <a:pt x="912" y="1484"/>
                  </a:lnTo>
                  <a:lnTo>
                    <a:pt x="918" y="1478"/>
                  </a:lnTo>
                  <a:lnTo>
                    <a:pt x="926" y="1472"/>
                  </a:lnTo>
                  <a:lnTo>
                    <a:pt x="933" y="1467"/>
                  </a:lnTo>
                  <a:lnTo>
                    <a:pt x="940" y="1462"/>
                  </a:lnTo>
                  <a:lnTo>
                    <a:pt x="948" y="1458"/>
                  </a:lnTo>
                  <a:lnTo>
                    <a:pt x="956" y="1454"/>
                  </a:lnTo>
                  <a:lnTo>
                    <a:pt x="964" y="1450"/>
                  </a:lnTo>
                  <a:lnTo>
                    <a:pt x="974" y="1447"/>
                  </a:lnTo>
                  <a:lnTo>
                    <a:pt x="993" y="1443"/>
                  </a:lnTo>
                  <a:lnTo>
                    <a:pt x="1015" y="1441"/>
                  </a:lnTo>
                  <a:lnTo>
                    <a:pt x="1038" y="1440"/>
                  </a:lnTo>
                  <a:lnTo>
                    <a:pt x="1064" y="1441"/>
                  </a:lnTo>
                  <a:lnTo>
                    <a:pt x="1091" y="1443"/>
                  </a:lnTo>
                  <a:lnTo>
                    <a:pt x="1122" y="1447"/>
                  </a:lnTo>
                  <a:lnTo>
                    <a:pt x="1155" y="1452"/>
                  </a:lnTo>
                  <a:lnTo>
                    <a:pt x="1155" y="1452"/>
                  </a:lnTo>
                  <a:lnTo>
                    <a:pt x="1169" y="1455"/>
                  </a:lnTo>
                  <a:lnTo>
                    <a:pt x="1181" y="1456"/>
                  </a:lnTo>
                  <a:lnTo>
                    <a:pt x="1194" y="1456"/>
                  </a:lnTo>
                  <a:lnTo>
                    <a:pt x="1206" y="1456"/>
                  </a:lnTo>
                  <a:lnTo>
                    <a:pt x="1216" y="1455"/>
                  </a:lnTo>
                  <a:lnTo>
                    <a:pt x="1225" y="1454"/>
                  </a:lnTo>
                  <a:lnTo>
                    <a:pt x="1235" y="1450"/>
                  </a:lnTo>
                  <a:lnTo>
                    <a:pt x="1243" y="1448"/>
                  </a:lnTo>
                  <a:lnTo>
                    <a:pt x="1250" y="1444"/>
                  </a:lnTo>
                  <a:lnTo>
                    <a:pt x="1257" y="1441"/>
                  </a:lnTo>
                  <a:lnTo>
                    <a:pt x="1263" y="1437"/>
                  </a:lnTo>
                  <a:lnTo>
                    <a:pt x="1269" y="1432"/>
                  </a:lnTo>
                  <a:lnTo>
                    <a:pt x="1274" y="1427"/>
                  </a:lnTo>
                  <a:lnTo>
                    <a:pt x="1279" y="1422"/>
                  </a:lnTo>
                  <a:lnTo>
                    <a:pt x="1287" y="1410"/>
                  </a:lnTo>
                  <a:lnTo>
                    <a:pt x="1292" y="1397"/>
                  </a:lnTo>
                  <a:lnTo>
                    <a:pt x="1296" y="1384"/>
                  </a:lnTo>
                  <a:lnTo>
                    <a:pt x="1299" y="1371"/>
                  </a:lnTo>
                  <a:lnTo>
                    <a:pt x="1301" y="1356"/>
                  </a:lnTo>
                  <a:lnTo>
                    <a:pt x="1303" y="1331"/>
                  </a:lnTo>
                  <a:lnTo>
                    <a:pt x="1304" y="1307"/>
                  </a:lnTo>
                  <a:lnTo>
                    <a:pt x="1304" y="1307"/>
                  </a:lnTo>
                  <a:lnTo>
                    <a:pt x="1305" y="1298"/>
                  </a:lnTo>
                  <a:lnTo>
                    <a:pt x="1306" y="1290"/>
                  </a:lnTo>
                  <a:lnTo>
                    <a:pt x="1308" y="1284"/>
                  </a:lnTo>
                  <a:lnTo>
                    <a:pt x="1310" y="1278"/>
                  </a:lnTo>
                  <a:lnTo>
                    <a:pt x="1313" y="1274"/>
                  </a:lnTo>
                  <a:lnTo>
                    <a:pt x="1316" y="1269"/>
                  </a:lnTo>
                  <a:lnTo>
                    <a:pt x="1323" y="1262"/>
                  </a:lnTo>
                  <a:lnTo>
                    <a:pt x="1336" y="1253"/>
                  </a:lnTo>
                  <a:lnTo>
                    <a:pt x="1343" y="1248"/>
                  </a:lnTo>
                  <a:lnTo>
                    <a:pt x="1345" y="1244"/>
                  </a:lnTo>
                  <a:lnTo>
                    <a:pt x="1348" y="1240"/>
                  </a:lnTo>
                  <a:lnTo>
                    <a:pt x="1348" y="1240"/>
                  </a:lnTo>
                  <a:lnTo>
                    <a:pt x="1352" y="1230"/>
                  </a:lnTo>
                  <a:lnTo>
                    <a:pt x="1353" y="1219"/>
                  </a:lnTo>
                  <a:lnTo>
                    <a:pt x="1353" y="1211"/>
                  </a:lnTo>
                  <a:lnTo>
                    <a:pt x="1351" y="1204"/>
                  </a:lnTo>
                  <a:lnTo>
                    <a:pt x="1347" y="1197"/>
                  </a:lnTo>
                  <a:lnTo>
                    <a:pt x="1341" y="1192"/>
                  </a:lnTo>
                  <a:lnTo>
                    <a:pt x="1335" y="1187"/>
                  </a:lnTo>
                  <a:lnTo>
                    <a:pt x="1327" y="1184"/>
                  </a:lnTo>
                  <a:lnTo>
                    <a:pt x="1327" y="1184"/>
                  </a:lnTo>
                  <a:lnTo>
                    <a:pt x="1338" y="1181"/>
                  </a:lnTo>
                  <a:lnTo>
                    <a:pt x="1344" y="1180"/>
                  </a:lnTo>
                  <a:lnTo>
                    <a:pt x="1349" y="1177"/>
                  </a:lnTo>
                  <a:lnTo>
                    <a:pt x="1353" y="1173"/>
                  </a:lnTo>
                  <a:lnTo>
                    <a:pt x="1354" y="1169"/>
                  </a:lnTo>
                  <a:lnTo>
                    <a:pt x="1355" y="1166"/>
                  </a:lnTo>
                  <a:lnTo>
                    <a:pt x="1356" y="1156"/>
                  </a:lnTo>
                  <a:lnTo>
                    <a:pt x="1354" y="1144"/>
                  </a:lnTo>
                  <a:lnTo>
                    <a:pt x="1354" y="1144"/>
                  </a:lnTo>
                  <a:lnTo>
                    <a:pt x="1350" y="1129"/>
                  </a:lnTo>
                  <a:lnTo>
                    <a:pt x="1345" y="1115"/>
                  </a:lnTo>
                  <a:lnTo>
                    <a:pt x="1341" y="1101"/>
                  </a:lnTo>
                  <a:lnTo>
                    <a:pt x="1340" y="1093"/>
                  </a:lnTo>
                  <a:lnTo>
                    <a:pt x="1339" y="1086"/>
                  </a:lnTo>
                  <a:lnTo>
                    <a:pt x="1340" y="1079"/>
                  </a:lnTo>
                  <a:lnTo>
                    <a:pt x="1341" y="1072"/>
                  </a:lnTo>
                  <a:lnTo>
                    <a:pt x="1344" y="1065"/>
                  </a:lnTo>
                  <a:lnTo>
                    <a:pt x="1349" y="1058"/>
                  </a:lnTo>
                  <a:lnTo>
                    <a:pt x="1355" y="1051"/>
                  </a:lnTo>
                  <a:lnTo>
                    <a:pt x="1364" y="1043"/>
                  </a:lnTo>
                  <a:lnTo>
                    <a:pt x="1375" y="1036"/>
                  </a:lnTo>
                  <a:lnTo>
                    <a:pt x="1388" y="1029"/>
                  </a:lnTo>
                  <a:lnTo>
                    <a:pt x="1388" y="1029"/>
                  </a:lnTo>
                  <a:lnTo>
                    <a:pt x="1398" y="1025"/>
                  </a:lnTo>
                  <a:lnTo>
                    <a:pt x="1407" y="1020"/>
                  </a:lnTo>
                  <a:lnTo>
                    <a:pt x="1415" y="1015"/>
                  </a:lnTo>
                  <a:lnTo>
                    <a:pt x="1420" y="1010"/>
                  </a:lnTo>
                  <a:lnTo>
                    <a:pt x="1425" y="1005"/>
                  </a:lnTo>
                  <a:lnTo>
                    <a:pt x="1428" y="998"/>
                  </a:lnTo>
                  <a:lnTo>
                    <a:pt x="1430" y="992"/>
                  </a:lnTo>
                  <a:lnTo>
                    <a:pt x="1430" y="985"/>
                  </a:lnTo>
                  <a:lnTo>
                    <a:pt x="1429" y="977"/>
                  </a:lnTo>
                  <a:lnTo>
                    <a:pt x="1427" y="969"/>
                  </a:lnTo>
                  <a:lnTo>
                    <a:pt x="1424" y="960"/>
                  </a:lnTo>
                  <a:lnTo>
                    <a:pt x="1419" y="948"/>
                  </a:lnTo>
                  <a:lnTo>
                    <a:pt x="1406" y="923"/>
                  </a:lnTo>
                  <a:lnTo>
                    <a:pt x="1389" y="891"/>
                  </a:lnTo>
                  <a:lnTo>
                    <a:pt x="1389" y="891"/>
                  </a:lnTo>
                  <a:close/>
                  <a:moveTo>
                    <a:pt x="634" y="714"/>
                  </a:moveTo>
                  <a:lnTo>
                    <a:pt x="634" y="714"/>
                  </a:lnTo>
                  <a:lnTo>
                    <a:pt x="634" y="726"/>
                  </a:lnTo>
                  <a:lnTo>
                    <a:pt x="633" y="739"/>
                  </a:lnTo>
                  <a:lnTo>
                    <a:pt x="629" y="763"/>
                  </a:lnTo>
                  <a:lnTo>
                    <a:pt x="649" y="767"/>
                  </a:lnTo>
                  <a:lnTo>
                    <a:pt x="649" y="767"/>
                  </a:lnTo>
                  <a:lnTo>
                    <a:pt x="655" y="768"/>
                  </a:lnTo>
                  <a:lnTo>
                    <a:pt x="658" y="770"/>
                  </a:lnTo>
                  <a:lnTo>
                    <a:pt x="658" y="770"/>
                  </a:lnTo>
                  <a:lnTo>
                    <a:pt x="664" y="774"/>
                  </a:lnTo>
                  <a:lnTo>
                    <a:pt x="667" y="780"/>
                  </a:lnTo>
                  <a:lnTo>
                    <a:pt x="669" y="787"/>
                  </a:lnTo>
                  <a:lnTo>
                    <a:pt x="668" y="793"/>
                  </a:lnTo>
                  <a:lnTo>
                    <a:pt x="668" y="793"/>
                  </a:lnTo>
                  <a:lnTo>
                    <a:pt x="668" y="793"/>
                  </a:lnTo>
                  <a:lnTo>
                    <a:pt x="663" y="810"/>
                  </a:lnTo>
                  <a:lnTo>
                    <a:pt x="656" y="829"/>
                  </a:lnTo>
                  <a:lnTo>
                    <a:pt x="647" y="846"/>
                  </a:lnTo>
                  <a:lnTo>
                    <a:pt x="639" y="862"/>
                  </a:lnTo>
                  <a:lnTo>
                    <a:pt x="639" y="862"/>
                  </a:lnTo>
                  <a:lnTo>
                    <a:pt x="629" y="879"/>
                  </a:lnTo>
                  <a:lnTo>
                    <a:pt x="618" y="895"/>
                  </a:lnTo>
                  <a:lnTo>
                    <a:pt x="605" y="909"/>
                  </a:lnTo>
                  <a:lnTo>
                    <a:pt x="593" y="924"/>
                  </a:lnTo>
                  <a:lnTo>
                    <a:pt x="593" y="924"/>
                  </a:lnTo>
                  <a:lnTo>
                    <a:pt x="593" y="924"/>
                  </a:lnTo>
                  <a:lnTo>
                    <a:pt x="587" y="927"/>
                  </a:lnTo>
                  <a:lnTo>
                    <a:pt x="581" y="929"/>
                  </a:lnTo>
                  <a:lnTo>
                    <a:pt x="575" y="928"/>
                  </a:lnTo>
                  <a:lnTo>
                    <a:pt x="569" y="926"/>
                  </a:lnTo>
                  <a:lnTo>
                    <a:pt x="569" y="926"/>
                  </a:lnTo>
                  <a:lnTo>
                    <a:pt x="565" y="924"/>
                  </a:lnTo>
                  <a:lnTo>
                    <a:pt x="561" y="920"/>
                  </a:lnTo>
                  <a:lnTo>
                    <a:pt x="547" y="904"/>
                  </a:lnTo>
                  <a:lnTo>
                    <a:pt x="547" y="904"/>
                  </a:lnTo>
                  <a:lnTo>
                    <a:pt x="529" y="920"/>
                  </a:lnTo>
                  <a:lnTo>
                    <a:pt x="508" y="933"/>
                  </a:lnTo>
                  <a:lnTo>
                    <a:pt x="486" y="944"/>
                  </a:lnTo>
                  <a:lnTo>
                    <a:pt x="474" y="949"/>
                  </a:lnTo>
                  <a:lnTo>
                    <a:pt x="462" y="953"/>
                  </a:lnTo>
                  <a:lnTo>
                    <a:pt x="469" y="973"/>
                  </a:lnTo>
                  <a:lnTo>
                    <a:pt x="469" y="973"/>
                  </a:lnTo>
                  <a:lnTo>
                    <a:pt x="470" y="978"/>
                  </a:lnTo>
                  <a:lnTo>
                    <a:pt x="471" y="982"/>
                  </a:lnTo>
                  <a:lnTo>
                    <a:pt x="471" y="982"/>
                  </a:lnTo>
                  <a:lnTo>
                    <a:pt x="470" y="988"/>
                  </a:lnTo>
                  <a:lnTo>
                    <a:pt x="467" y="994"/>
                  </a:lnTo>
                  <a:lnTo>
                    <a:pt x="462" y="999"/>
                  </a:lnTo>
                  <a:lnTo>
                    <a:pt x="456" y="1002"/>
                  </a:lnTo>
                  <a:lnTo>
                    <a:pt x="457" y="1002"/>
                  </a:lnTo>
                  <a:lnTo>
                    <a:pt x="457" y="1002"/>
                  </a:lnTo>
                  <a:lnTo>
                    <a:pt x="439" y="1006"/>
                  </a:lnTo>
                  <a:lnTo>
                    <a:pt x="419" y="1009"/>
                  </a:lnTo>
                  <a:lnTo>
                    <a:pt x="401" y="1011"/>
                  </a:lnTo>
                  <a:lnTo>
                    <a:pt x="381" y="1012"/>
                  </a:lnTo>
                  <a:lnTo>
                    <a:pt x="381" y="1012"/>
                  </a:lnTo>
                  <a:lnTo>
                    <a:pt x="362" y="1011"/>
                  </a:lnTo>
                  <a:lnTo>
                    <a:pt x="343" y="1009"/>
                  </a:lnTo>
                  <a:lnTo>
                    <a:pt x="324" y="1006"/>
                  </a:lnTo>
                  <a:lnTo>
                    <a:pt x="306" y="1002"/>
                  </a:lnTo>
                  <a:lnTo>
                    <a:pt x="306" y="1002"/>
                  </a:lnTo>
                  <a:lnTo>
                    <a:pt x="306" y="1002"/>
                  </a:lnTo>
                  <a:lnTo>
                    <a:pt x="300" y="999"/>
                  </a:lnTo>
                  <a:lnTo>
                    <a:pt x="295" y="994"/>
                  </a:lnTo>
                  <a:lnTo>
                    <a:pt x="292" y="988"/>
                  </a:lnTo>
                  <a:lnTo>
                    <a:pt x="291" y="982"/>
                  </a:lnTo>
                  <a:lnTo>
                    <a:pt x="291" y="982"/>
                  </a:lnTo>
                  <a:lnTo>
                    <a:pt x="291" y="977"/>
                  </a:lnTo>
                  <a:lnTo>
                    <a:pt x="292" y="973"/>
                  </a:lnTo>
                  <a:lnTo>
                    <a:pt x="300" y="953"/>
                  </a:lnTo>
                  <a:lnTo>
                    <a:pt x="300" y="953"/>
                  </a:lnTo>
                  <a:lnTo>
                    <a:pt x="288" y="949"/>
                  </a:lnTo>
                  <a:lnTo>
                    <a:pt x="277" y="944"/>
                  </a:lnTo>
                  <a:lnTo>
                    <a:pt x="255" y="933"/>
                  </a:lnTo>
                  <a:lnTo>
                    <a:pt x="234" y="920"/>
                  </a:lnTo>
                  <a:lnTo>
                    <a:pt x="215" y="904"/>
                  </a:lnTo>
                  <a:lnTo>
                    <a:pt x="200" y="920"/>
                  </a:lnTo>
                  <a:lnTo>
                    <a:pt x="200" y="920"/>
                  </a:lnTo>
                  <a:lnTo>
                    <a:pt x="198" y="924"/>
                  </a:lnTo>
                  <a:lnTo>
                    <a:pt x="194" y="926"/>
                  </a:lnTo>
                  <a:lnTo>
                    <a:pt x="194" y="926"/>
                  </a:lnTo>
                  <a:lnTo>
                    <a:pt x="188" y="928"/>
                  </a:lnTo>
                  <a:lnTo>
                    <a:pt x="181" y="929"/>
                  </a:lnTo>
                  <a:lnTo>
                    <a:pt x="175" y="927"/>
                  </a:lnTo>
                  <a:lnTo>
                    <a:pt x="170" y="924"/>
                  </a:lnTo>
                  <a:lnTo>
                    <a:pt x="170" y="924"/>
                  </a:lnTo>
                  <a:lnTo>
                    <a:pt x="170" y="924"/>
                  </a:lnTo>
                  <a:lnTo>
                    <a:pt x="157" y="909"/>
                  </a:lnTo>
                  <a:lnTo>
                    <a:pt x="145" y="895"/>
                  </a:lnTo>
                  <a:lnTo>
                    <a:pt x="134" y="879"/>
                  </a:lnTo>
                  <a:lnTo>
                    <a:pt x="124" y="862"/>
                  </a:lnTo>
                  <a:lnTo>
                    <a:pt x="124" y="862"/>
                  </a:lnTo>
                  <a:lnTo>
                    <a:pt x="114" y="846"/>
                  </a:lnTo>
                  <a:lnTo>
                    <a:pt x="106" y="829"/>
                  </a:lnTo>
                  <a:lnTo>
                    <a:pt x="100" y="810"/>
                  </a:lnTo>
                  <a:lnTo>
                    <a:pt x="94" y="793"/>
                  </a:lnTo>
                  <a:lnTo>
                    <a:pt x="94" y="793"/>
                  </a:lnTo>
                  <a:lnTo>
                    <a:pt x="94" y="793"/>
                  </a:lnTo>
                  <a:lnTo>
                    <a:pt x="94" y="787"/>
                  </a:lnTo>
                  <a:lnTo>
                    <a:pt x="95" y="780"/>
                  </a:lnTo>
                  <a:lnTo>
                    <a:pt x="99" y="774"/>
                  </a:lnTo>
                  <a:lnTo>
                    <a:pt x="104" y="770"/>
                  </a:lnTo>
                  <a:lnTo>
                    <a:pt x="104" y="770"/>
                  </a:lnTo>
                  <a:lnTo>
                    <a:pt x="108" y="768"/>
                  </a:lnTo>
                  <a:lnTo>
                    <a:pt x="112" y="767"/>
                  </a:lnTo>
                  <a:lnTo>
                    <a:pt x="133" y="763"/>
                  </a:lnTo>
                  <a:lnTo>
                    <a:pt x="133" y="763"/>
                  </a:lnTo>
                  <a:lnTo>
                    <a:pt x="130" y="739"/>
                  </a:lnTo>
                  <a:lnTo>
                    <a:pt x="129" y="726"/>
                  </a:lnTo>
                  <a:lnTo>
                    <a:pt x="129" y="714"/>
                  </a:lnTo>
                  <a:lnTo>
                    <a:pt x="129" y="714"/>
                  </a:lnTo>
                  <a:lnTo>
                    <a:pt x="129" y="702"/>
                  </a:lnTo>
                  <a:lnTo>
                    <a:pt x="130" y="690"/>
                  </a:lnTo>
                  <a:lnTo>
                    <a:pt x="133" y="665"/>
                  </a:lnTo>
                  <a:lnTo>
                    <a:pt x="112" y="661"/>
                  </a:lnTo>
                  <a:lnTo>
                    <a:pt x="112" y="661"/>
                  </a:lnTo>
                  <a:lnTo>
                    <a:pt x="108" y="660"/>
                  </a:lnTo>
                  <a:lnTo>
                    <a:pt x="104" y="658"/>
                  </a:lnTo>
                  <a:lnTo>
                    <a:pt x="104" y="658"/>
                  </a:lnTo>
                  <a:lnTo>
                    <a:pt x="99" y="654"/>
                  </a:lnTo>
                  <a:lnTo>
                    <a:pt x="95" y="649"/>
                  </a:lnTo>
                  <a:lnTo>
                    <a:pt x="94" y="642"/>
                  </a:lnTo>
                  <a:lnTo>
                    <a:pt x="94" y="635"/>
                  </a:lnTo>
                  <a:lnTo>
                    <a:pt x="94" y="635"/>
                  </a:lnTo>
                  <a:lnTo>
                    <a:pt x="94" y="635"/>
                  </a:lnTo>
                  <a:lnTo>
                    <a:pt x="100" y="618"/>
                  </a:lnTo>
                  <a:lnTo>
                    <a:pt x="106" y="600"/>
                  </a:lnTo>
                  <a:lnTo>
                    <a:pt x="114" y="582"/>
                  </a:lnTo>
                  <a:lnTo>
                    <a:pt x="124" y="566"/>
                  </a:lnTo>
                  <a:lnTo>
                    <a:pt x="124" y="566"/>
                  </a:lnTo>
                  <a:lnTo>
                    <a:pt x="134" y="549"/>
                  </a:lnTo>
                  <a:lnTo>
                    <a:pt x="145" y="533"/>
                  </a:lnTo>
                  <a:lnTo>
                    <a:pt x="157" y="519"/>
                  </a:lnTo>
                  <a:lnTo>
                    <a:pt x="170" y="504"/>
                  </a:lnTo>
                  <a:lnTo>
                    <a:pt x="170" y="504"/>
                  </a:lnTo>
                  <a:lnTo>
                    <a:pt x="170" y="504"/>
                  </a:lnTo>
                  <a:lnTo>
                    <a:pt x="175" y="501"/>
                  </a:lnTo>
                  <a:lnTo>
                    <a:pt x="181" y="499"/>
                  </a:lnTo>
                  <a:lnTo>
                    <a:pt x="188" y="500"/>
                  </a:lnTo>
                  <a:lnTo>
                    <a:pt x="194" y="502"/>
                  </a:lnTo>
                  <a:lnTo>
                    <a:pt x="194" y="502"/>
                  </a:lnTo>
                  <a:lnTo>
                    <a:pt x="198" y="504"/>
                  </a:lnTo>
                  <a:lnTo>
                    <a:pt x="200" y="508"/>
                  </a:lnTo>
                  <a:lnTo>
                    <a:pt x="215" y="524"/>
                  </a:lnTo>
                  <a:lnTo>
                    <a:pt x="215" y="524"/>
                  </a:lnTo>
                  <a:lnTo>
                    <a:pt x="234" y="508"/>
                  </a:lnTo>
                  <a:lnTo>
                    <a:pt x="255" y="495"/>
                  </a:lnTo>
                  <a:lnTo>
                    <a:pt x="277" y="484"/>
                  </a:lnTo>
                  <a:lnTo>
                    <a:pt x="288" y="479"/>
                  </a:lnTo>
                  <a:lnTo>
                    <a:pt x="300" y="475"/>
                  </a:lnTo>
                  <a:lnTo>
                    <a:pt x="292" y="455"/>
                  </a:lnTo>
                  <a:lnTo>
                    <a:pt x="292" y="455"/>
                  </a:lnTo>
                  <a:lnTo>
                    <a:pt x="291" y="450"/>
                  </a:lnTo>
                  <a:lnTo>
                    <a:pt x="291" y="446"/>
                  </a:lnTo>
                  <a:lnTo>
                    <a:pt x="291" y="446"/>
                  </a:lnTo>
                  <a:lnTo>
                    <a:pt x="292" y="440"/>
                  </a:lnTo>
                  <a:lnTo>
                    <a:pt x="295" y="434"/>
                  </a:lnTo>
                  <a:lnTo>
                    <a:pt x="300" y="429"/>
                  </a:lnTo>
                  <a:lnTo>
                    <a:pt x="306" y="426"/>
                  </a:lnTo>
                  <a:lnTo>
                    <a:pt x="306" y="426"/>
                  </a:lnTo>
                  <a:lnTo>
                    <a:pt x="324" y="423"/>
                  </a:lnTo>
                  <a:lnTo>
                    <a:pt x="343" y="419"/>
                  </a:lnTo>
                  <a:lnTo>
                    <a:pt x="362" y="417"/>
                  </a:lnTo>
                  <a:lnTo>
                    <a:pt x="381" y="416"/>
                  </a:lnTo>
                  <a:lnTo>
                    <a:pt x="381" y="416"/>
                  </a:lnTo>
                  <a:lnTo>
                    <a:pt x="401" y="417"/>
                  </a:lnTo>
                  <a:lnTo>
                    <a:pt x="419" y="419"/>
                  </a:lnTo>
                  <a:lnTo>
                    <a:pt x="439" y="423"/>
                  </a:lnTo>
                  <a:lnTo>
                    <a:pt x="457" y="426"/>
                  </a:lnTo>
                  <a:lnTo>
                    <a:pt x="456" y="426"/>
                  </a:lnTo>
                  <a:lnTo>
                    <a:pt x="456" y="426"/>
                  </a:lnTo>
                  <a:lnTo>
                    <a:pt x="462" y="429"/>
                  </a:lnTo>
                  <a:lnTo>
                    <a:pt x="467" y="434"/>
                  </a:lnTo>
                  <a:lnTo>
                    <a:pt x="470" y="440"/>
                  </a:lnTo>
                  <a:lnTo>
                    <a:pt x="471" y="446"/>
                  </a:lnTo>
                  <a:lnTo>
                    <a:pt x="471" y="446"/>
                  </a:lnTo>
                  <a:lnTo>
                    <a:pt x="470" y="450"/>
                  </a:lnTo>
                  <a:lnTo>
                    <a:pt x="469" y="455"/>
                  </a:lnTo>
                  <a:lnTo>
                    <a:pt x="462" y="475"/>
                  </a:lnTo>
                  <a:lnTo>
                    <a:pt x="462" y="475"/>
                  </a:lnTo>
                  <a:lnTo>
                    <a:pt x="474" y="479"/>
                  </a:lnTo>
                  <a:lnTo>
                    <a:pt x="486" y="484"/>
                  </a:lnTo>
                  <a:lnTo>
                    <a:pt x="497" y="489"/>
                  </a:lnTo>
                  <a:lnTo>
                    <a:pt x="508" y="495"/>
                  </a:lnTo>
                  <a:lnTo>
                    <a:pt x="529" y="508"/>
                  </a:lnTo>
                  <a:lnTo>
                    <a:pt x="547" y="524"/>
                  </a:lnTo>
                  <a:lnTo>
                    <a:pt x="561" y="508"/>
                  </a:lnTo>
                  <a:lnTo>
                    <a:pt x="561" y="508"/>
                  </a:lnTo>
                  <a:lnTo>
                    <a:pt x="565" y="504"/>
                  </a:lnTo>
                  <a:lnTo>
                    <a:pt x="568" y="502"/>
                  </a:lnTo>
                  <a:lnTo>
                    <a:pt x="568" y="502"/>
                  </a:lnTo>
                  <a:lnTo>
                    <a:pt x="575" y="500"/>
                  </a:lnTo>
                  <a:lnTo>
                    <a:pt x="581" y="499"/>
                  </a:lnTo>
                  <a:lnTo>
                    <a:pt x="587" y="501"/>
                  </a:lnTo>
                  <a:lnTo>
                    <a:pt x="593" y="504"/>
                  </a:lnTo>
                  <a:lnTo>
                    <a:pt x="593" y="504"/>
                  </a:lnTo>
                  <a:lnTo>
                    <a:pt x="593" y="504"/>
                  </a:lnTo>
                  <a:lnTo>
                    <a:pt x="605" y="519"/>
                  </a:lnTo>
                  <a:lnTo>
                    <a:pt x="618" y="533"/>
                  </a:lnTo>
                  <a:lnTo>
                    <a:pt x="628" y="549"/>
                  </a:lnTo>
                  <a:lnTo>
                    <a:pt x="639" y="566"/>
                  </a:lnTo>
                  <a:lnTo>
                    <a:pt x="639" y="566"/>
                  </a:lnTo>
                  <a:lnTo>
                    <a:pt x="647" y="582"/>
                  </a:lnTo>
                  <a:lnTo>
                    <a:pt x="656" y="600"/>
                  </a:lnTo>
                  <a:lnTo>
                    <a:pt x="663" y="618"/>
                  </a:lnTo>
                  <a:lnTo>
                    <a:pt x="668" y="635"/>
                  </a:lnTo>
                  <a:lnTo>
                    <a:pt x="668" y="635"/>
                  </a:lnTo>
                  <a:lnTo>
                    <a:pt x="668" y="635"/>
                  </a:lnTo>
                  <a:lnTo>
                    <a:pt x="669" y="642"/>
                  </a:lnTo>
                  <a:lnTo>
                    <a:pt x="667" y="649"/>
                  </a:lnTo>
                  <a:lnTo>
                    <a:pt x="664" y="654"/>
                  </a:lnTo>
                  <a:lnTo>
                    <a:pt x="658" y="658"/>
                  </a:lnTo>
                  <a:lnTo>
                    <a:pt x="658" y="658"/>
                  </a:lnTo>
                  <a:lnTo>
                    <a:pt x="655" y="660"/>
                  </a:lnTo>
                  <a:lnTo>
                    <a:pt x="649" y="661"/>
                  </a:lnTo>
                  <a:lnTo>
                    <a:pt x="629" y="665"/>
                  </a:lnTo>
                  <a:lnTo>
                    <a:pt x="629" y="665"/>
                  </a:lnTo>
                  <a:lnTo>
                    <a:pt x="633" y="690"/>
                  </a:lnTo>
                  <a:lnTo>
                    <a:pt x="634" y="702"/>
                  </a:lnTo>
                  <a:lnTo>
                    <a:pt x="634" y="714"/>
                  </a:lnTo>
                  <a:lnTo>
                    <a:pt x="634" y="714"/>
                  </a:lnTo>
                  <a:close/>
                  <a:moveTo>
                    <a:pt x="689" y="359"/>
                  </a:moveTo>
                  <a:lnTo>
                    <a:pt x="676" y="344"/>
                  </a:lnTo>
                  <a:lnTo>
                    <a:pt x="676" y="344"/>
                  </a:lnTo>
                  <a:lnTo>
                    <a:pt x="665" y="353"/>
                  </a:lnTo>
                  <a:lnTo>
                    <a:pt x="652" y="360"/>
                  </a:lnTo>
                  <a:lnTo>
                    <a:pt x="639" y="367"/>
                  </a:lnTo>
                  <a:lnTo>
                    <a:pt x="626" y="372"/>
                  </a:lnTo>
                  <a:lnTo>
                    <a:pt x="632" y="392"/>
                  </a:lnTo>
                  <a:lnTo>
                    <a:pt x="632" y="392"/>
                  </a:lnTo>
                  <a:lnTo>
                    <a:pt x="634" y="397"/>
                  </a:lnTo>
                  <a:lnTo>
                    <a:pt x="634" y="397"/>
                  </a:lnTo>
                  <a:lnTo>
                    <a:pt x="633" y="401"/>
                  </a:lnTo>
                  <a:lnTo>
                    <a:pt x="631" y="404"/>
                  </a:lnTo>
                  <a:lnTo>
                    <a:pt x="628" y="407"/>
                  </a:lnTo>
                  <a:lnTo>
                    <a:pt x="625" y="409"/>
                  </a:lnTo>
                  <a:lnTo>
                    <a:pt x="625" y="409"/>
                  </a:lnTo>
                  <a:lnTo>
                    <a:pt x="625" y="409"/>
                  </a:lnTo>
                  <a:lnTo>
                    <a:pt x="614" y="411"/>
                  </a:lnTo>
                  <a:lnTo>
                    <a:pt x="602" y="413"/>
                  </a:lnTo>
                  <a:lnTo>
                    <a:pt x="590" y="414"/>
                  </a:lnTo>
                  <a:lnTo>
                    <a:pt x="579" y="414"/>
                  </a:lnTo>
                  <a:lnTo>
                    <a:pt x="579" y="414"/>
                  </a:lnTo>
                  <a:lnTo>
                    <a:pt x="567" y="414"/>
                  </a:lnTo>
                  <a:lnTo>
                    <a:pt x="555" y="413"/>
                  </a:lnTo>
                  <a:lnTo>
                    <a:pt x="544" y="411"/>
                  </a:lnTo>
                  <a:lnTo>
                    <a:pt x="533" y="409"/>
                  </a:lnTo>
                  <a:lnTo>
                    <a:pt x="533" y="409"/>
                  </a:lnTo>
                  <a:lnTo>
                    <a:pt x="533" y="409"/>
                  </a:lnTo>
                  <a:lnTo>
                    <a:pt x="529" y="407"/>
                  </a:lnTo>
                  <a:lnTo>
                    <a:pt x="526" y="404"/>
                  </a:lnTo>
                  <a:lnTo>
                    <a:pt x="525" y="401"/>
                  </a:lnTo>
                  <a:lnTo>
                    <a:pt x="524" y="397"/>
                  </a:lnTo>
                  <a:lnTo>
                    <a:pt x="524" y="397"/>
                  </a:lnTo>
                  <a:lnTo>
                    <a:pt x="525" y="392"/>
                  </a:lnTo>
                  <a:lnTo>
                    <a:pt x="531" y="372"/>
                  </a:lnTo>
                  <a:lnTo>
                    <a:pt x="531" y="372"/>
                  </a:lnTo>
                  <a:lnTo>
                    <a:pt x="517" y="367"/>
                  </a:lnTo>
                  <a:lnTo>
                    <a:pt x="504" y="360"/>
                  </a:lnTo>
                  <a:lnTo>
                    <a:pt x="493" y="353"/>
                  </a:lnTo>
                  <a:lnTo>
                    <a:pt x="482" y="344"/>
                  </a:lnTo>
                  <a:lnTo>
                    <a:pt x="468" y="359"/>
                  </a:lnTo>
                  <a:lnTo>
                    <a:pt x="468" y="359"/>
                  </a:lnTo>
                  <a:lnTo>
                    <a:pt x="466" y="361"/>
                  </a:lnTo>
                  <a:lnTo>
                    <a:pt x="464" y="362"/>
                  </a:lnTo>
                  <a:lnTo>
                    <a:pt x="464" y="362"/>
                  </a:lnTo>
                  <a:lnTo>
                    <a:pt x="460" y="364"/>
                  </a:lnTo>
                  <a:lnTo>
                    <a:pt x="456" y="364"/>
                  </a:lnTo>
                  <a:lnTo>
                    <a:pt x="452" y="363"/>
                  </a:lnTo>
                  <a:lnTo>
                    <a:pt x="449" y="361"/>
                  </a:lnTo>
                  <a:lnTo>
                    <a:pt x="449" y="361"/>
                  </a:lnTo>
                  <a:lnTo>
                    <a:pt x="441" y="352"/>
                  </a:lnTo>
                  <a:lnTo>
                    <a:pt x="434" y="344"/>
                  </a:lnTo>
                  <a:lnTo>
                    <a:pt x="427" y="334"/>
                  </a:lnTo>
                  <a:lnTo>
                    <a:pt x="421" y="324"/>
                  </a:lnTo>
                  <a:lnTo>
                    <a:pt x="421" y="324"/>
                  </a:lnTo>
                  <a:lnTo>
                    <a:pt x="415" y="313"/>
                  </a:lnTo>
                  <a:lnTo>
                    <a:pt x="410" y="303"/>
                  </a:lnTo>
                  <a:lnTo>
                    <a:pt x="406" y="292"/>
                  </a:lnTo>
                  <a:lnTo>
                    <a:pt x="403" y="281"/>
                  </a:lnTo>
                  <a:lnTo>
                    <a:pt x="403" y="281"/>
                  </a:lnTo>
                  <a:lnTo>
                    <a:pt x="403" y="281"/>
                  </a:lnTo>
                  <a:lnTo>
                    <a:pt x="403" y="277"/>
                  </a:lnTo>
                  <a:lnTo>
                    <a:pt x="404" y="273"/>
                  </a:lnTo>
                  <a:lnTo>
                    <a:pt x="406" y="270"/>
                  </a:lnTo>
                  <a:lnTo>
                    <a:pt x="409" y="267"/>
                  </a:lnTo>
                  <a:lnTo>
                    <a:pt x="409" y="267"/>
                  </a:lnTo>
                  <a:lnTo>
                    <a:pt x="414" y="265"/>
                  </a:lnTo>
                  <a:lnTo>
                    <a:pt x="434" y="262"/>
                  </a:lnTo>
                  <a:lnTo>
                    <a:pt x="434" y="262"/>
                  </a:lnTo>
                  <a:lnTo>
                    <a:pt x="432" y="248"/>
                  </a:lnTo>
                  <a:lnTo>
                    <a:pt x="431" y="232"/>
                  </a:lnTo>
                  <a:lnTo>
                    <a:pt x="431" y="232"/>
                  </a:lnTo>
                  <a:lnTo>
                    <a:pt x="432" y="218"/>
                  </a:lnTo>
                  <a:lnTo>
                    <a:pt x="434" y="204"/>
                  </a:lnTo>
                  <a:lnTo>
                    <a:pt x="414" y="201"/>
                  </a:lnTo>
                  <a:lnTo>
                    <a:pt x="414" y="201"/>
                  </a:lnTo>
                  <a:lnTo>
                    <a:pt x="409" y="199"/>
                  </a:lnTo>
                  <a:lnTo>
                    <a:pt x="409" y="199"/>
                  </a:lnTo>
                  <a:lnTo>
                    <a:pt x="406" y="196"/>
                  </a:lnTo>
                  <a:lnTo>
                    <a:pt x="404" y="192"/>
                  </a:lnTo>
                  <a:lnTo>
                    <a:pt x="403" y="188"/>
                  </a:lnTo>
                  <a:lnTo>
                    <a:pt x="403" y="184"/>
                  </a:lnTo>
                  <a:lnTo>
                    <a:pt x="403" y="185"/>
                  </a:lnTo>
                  <a:lnTo>
                    <a:pt x="403" y="185"/>
                  </a:lnTo>
                  <a:lnTo>
                    <a:pt x="406" y="174"/>
                  </a:lnTo>
                  <a:lnTo>
                    <a:pt x="410" y="163"/>
                  </a:lnTo>
                  <a:lnTo>
                    <a:pt x="415" y="153"/>
                  </a:lnTo>
                  <a:lnTo>
                    <a:pt x="421" y="142"/>
                  </a:lnTo>
                  <a:lnTo>
                    <a:pt x="421" y="142"/>
                  </a:lnTo>
                  <a:lnTo>
                    <a:pt x="427" y="132"/>
                  </a:lnTo>
                  <a:lnTo>
                    <a:pt x="434" y="122"/>
                  </a:lnTo>
                  <a:lnTo>
                    <a:pt x="441" y="114"/>
                  </a:lnTo>
                  <a:lnTo>
                    <a:pt x="449" y="104"/>
                  </a:lnTo>
                  <a:lnTo>
                    <a:pt x="449" y="104"/>
                  </a:lnTo>
                  <a:lnTo>
                    <a:pt x="452" y="102"/>
                  </a:lnTo>
                  <a:lnTo>
                    <a:pt x="456" y="101"/>
                  </a:lnTo>
                  <a:lnTo>
                    <a:pt x="460" y="101"/>
                  </a:lnTo>
                  <a:lnTo>
                    <a:pt x="464" y="103"/>
                  </a:lnTo>
                  <a:lnTo>
                    <a:pt x="464" y="103"/>
                  </a:lnTo>
                  <a:lnTo>
                    <a:pt x="466" y="104"/>
                  </a:lnTo>
                  <a:lnTo>
                    <a:pt x="468" y="107"/>
                  </a:lnTo>
                  <a:lnTo>
                    <a:pt x="482" y="122"/>
                  </a:lnTo>
                  <a:lnTo>
                    <a:pt x="482" y="122"/>
                  </a:lnTo>
                  <a:lnTo>
                    <a:pt x="493" y="113"/>
                  </a:lnTo>
                  <a:lnTo>
                    <a:pt x="504" y="106"/>
                  </a:lnTo>
                  <a:lnTo>
                    <a:pt x="517" y="98"/>
                  </a:lnTo>
                  <a:lnTo>
                    <a:pt x="531" y="93"/>
                  </a:lnTo>
                  <a:lnTo>
                    <a:pt x="525" y="74"/>
                  </a:lnTo>
                  <a:lnTo>
                    <a:pt x="525" y="74"/>
                  </a:lnTo>
                  <a:lnTo>
                    <a:pt x="524" y="69"/>
                  </a:lnTo>
                  <a:lnTo>
                    <a:pt x="524" y="69"/>
                  </a:lnTo>
                  <a:lnTo>
                    <a:pt x="525" y="65"/>
                  </a:lnTo>
                  <a:lnTo>
                    <a:pt x="526" y="62"/>
                  </a:lnTo>
                  <a:lnTo>
                    <a:pt x="529" y="58"/>
                  </a:lnTo>
                  <a:lnTo>
                    <a:pt x="533" y="56"/>
                  </a:lnTo>
                  <a:lnTo>
                    <a:pt x="533" y="56"/>
                  </a:lnTo>
                  <a:lnTo>
                    <a:pt x="533" y="56"/>
                  </a:lnTo>
                  <a:lnTo>
                    <a:pt x="544" y="54"/>
                  </a:lnTo>
                  <a:lnTo>
                    <a:pt x="555" y="52"/>
                  </a:lnTo>
                  <a:lnTo>
                    <a:pt x="567" y="51"/>
                  </a:lnTo>
                  <a:lnTo>
                    <a:pt x="579" y="51"/>
                  </a:lnTo>
                  <a:lnTo>
                    <a:pt x="579" y="51"/>
                  </a:lnTo>
                  <a:lnTo>
                    <a:pt x="590" y="51"/>
                  </a:lnTo>
                  <a:lnTo>
                    <a:pt x="602" y="52"/>
                  </a:lnTo>
                  <a:lnTo>
                    <a:pt x="614" y="54"/>
                  </a:lnTo>
                  <a:lnTo>
                    <a:pt x="625" y="56"/>
                  </a:lnTo>
                  <a:lnTo>
                    <a:pt x="625" y="56"/>
                  </a:lnTo>
                  <a:lnTo>
                    <a:pt x="625" y="56"/>
                  </a:lnTo>
                  <a:lnTo>
                    <a:pt x="628" y="58"/>
                  </a:lnTo>
                  <a:lnTo>
                    <a:pt x="631" y="62"/>
                  </a:lnTo>
                  <a:lnTo>
                    <a:pt x="633" y="65"/>
                  </a:lnTo>
                  <a:lnTo>
                    <a:pt x="634" y="69"/>
                  </a:lnTo>
                  <a:lnTo>
                    <a:pt x="634" y="69"/>
                  </a:lnTo>
                  <a:lnTo>
                    <a:pt x="632" y="74"/>
                  </a:lnTo>
                  <a:lnTo>
                    <a:pt x="626" y="93"/>
                  </a:lnTo>
                  <a:lnTo>
                    <a:pt x="626" y="93"/>
                  </a:lnTo>
                  <a:lnTo>
                    <a:pt x="639" y="98"/>
                  </a:lnTo>
                  <a:lnTo>
                    <a:pt x="652" y="106"/>
                  </a:lnTo>
                  <a:lnTo>
                    <a:pt x="665" y="113"/>
                  </a:lnTo>
                  <a:lnTo>
                    <a:pt x="676" y="122"/>
                  </a:lnTo>
                  <a:lnTo>
                    <a:pt x="689" y="107"/>
                  </a:lnTo>
                  <a:lnTo>
                    <a:pt x="689" y="107"/>
                  </a:lnTo>
                  <a:lnTo>
                    <a:pt x="693" y="103"/>
                  </a:lnTo>
                  <a:lnTo>
                    <a:pt x="693" y="103"/>
                  </a:lnTo>
                  <a:lnTo>
                    <a:pt x="696" y="101"/>
                  </a:lnTo>
                  <a:lnTo>
                    <a:pt x="701" y="101"/>
                  </a:lnTo>
                  <a:lnTo>
                    <a:pt x="705" y="102"/>
                  </a:lnTo>
                  <a:lnTo>
                    <a:pt x="708" y="104"/>
                  </a:lnTo>
                  <a:lnTo>
                    <a:pt x="708" y="104"/>
                  </a:lnTo>
                  <a:lnTo>
                    <a:pt x="708" y="104"/>
                  </a:lnTo>
                  <a:lnTo>
                    <a:pt x="716" y="114"/>
                  </a:lnTo>
                  <a:lnTo>
                    <a:pt x="723" y="122"/>
                  </a:lnTo>
                  <a:lnTo>
                    <a:pt x="730" y="132"/>
                  </a:lnTo>
                  <a:lnTo>
                    <a:pt x="736" y="142"/>
                  </a:lnTo>
                  <a:lnTo>
                    <a:pt x="736" y="142"/>
                  </a:lnTo>
                  <a:lnTo>
                    <a:pt x="741" y="153"/>
                  </a:lnTo>
                  <a:lnTo>
                    <a:pt x="747" y="163"/>
                  </a:lnTo>
                  <a:lnTo>
                    <a:pt x="751" y="174"/>
                  </a:lnTo>
                  <a:lnTo>
                    <a:pt x="754" y="184"/>
                  </a:lnTo>
                  <a:lnTo>
                    <a:pt x="755" y="184"/>
                  </a:lnTo>
                  <a:lnTo>
                    <a:pt x="755" y="184"/>
                  </a:lnTo>
                  <a:lnTo>
                    <a:pt x="755" y="188"/>
                  </a:lnTo>
                  <a:lnTo>
                    <a:pt x="754" y="192"/>
                  </a:lnTo>
                  <a:lnTo>
                    <a:pt x="752" y="196"/>
                  </a:lnTo>
                  <a:lnTo>
                    <a:pt x="748" y="199"/>
                  </a:lnTo>
                  <a:lnTo>
                    <a:pt x="748" y="199"/>
                  </a:lnTo>
                  <a:lnTo>
                    <a:pt x="743" y="201"/>
                  </a:lnTo>
                  <a:lnTo>
                    <a:pt x="723" y="204"/>
                  </a:lnTo>
                  <a:lnTo>
                    <a:pt x="723" y="204"/>
                  </a:lnTo>
                  <a:lnTo>
                    <a:pt x="725" y="218"/>
                  </a:lnTo>
                  <a:lnTo>
                    <a:pt x="726" y="232"/>
                  </a:lnTo>
                  <a:lnTo>
                    <a:pt x="726" y="232"/>
                  </a:lnTo>
                  <a:lnTo>
                    <a:pt x="725" y="248"/>
                  </a:lnTo>
                  <a:lnTo>
                    <a:pt x="723" y="262"/>
                  </a:lnTo>
                  <a:lnTo>
                    <a:pt x="743" y="265"/>
                  </a:lnTo>
                  <a:lnTo>
                    <a:pt x="743" y="265"/>
                  </a:lnTo>
                  <a:lnTo>
                    <a:pt x="748" y="267"/>
                  </a:lnTo>
                  <a:lnTo>
                    <a:pt x="748" y="267"/>
                  </a:lnTo>
                  <a:lnTo>
                    <a:pt x="752" y="270"/>
                  </a:lnTo>
                  <a:lnTo>
                    <a:pt x="754" y="273"/>
                  </a:lnTo>
                  <a:lnTo>
                    <a:pt x="755" y="277"/>
                  </a:lnTo>
                  <a:lnTo>
                    <a:pt x="755" y="281"/>
                  </a:lnTo>
                  <a:lnTo>
                    <a:pt x="754" y="281"/>
                  </a:lnTo>
                  <a:lnTo>
                    <a:pt x="754" y="281"/>
                  </a:lnTo>
                  <a:lnTo>
                    <a:pt x="751" y="292"/>
                  </a:lnTo>
                  <a:lnTo>
                    <a:pt x="747" y="303"/>
                  </a:lnTo>
                  <a:lnTo>
                    <a:pt x="741" y="313"/>
                  </a:lnTo>
                  <a:lnTo>
                    <a:pt x="736" y="323"/>
                  </a:lnTo>
                  <a:lnTo>
                    <a:pt x="736" y="323"/>
                  </a:lnTo>
                  <a:lnTo>
                    <a:pt x="730" y="334"/>
                  </a:lnTo>
                  <a:lnTo>
                    <a:pt x="723" y="344"/>
                  </a:lnTo>
                  <a:lnTo>
                    <a:pt x="716" y="352"/>
                  </a:lnTo>
                  <a:lnTo>
                    <a:pt x="708" y="361"/>
                  </a:lnTo>
                  <a:lnTo>
                    <a:pt x="708" y="361"/>
                  </a:lnTo>
                  <a:lnTo>
                    <a:pt x="708" y="361"/>
                  </a:lnTo>
                  <a:lnTo>
                    <a:pt x="705" y="363"/>
                  </a:lnTo>
                  <a:lnTo>
                    <a:pt x="701" y="364"/>
                  </a:lnTo>
                  <a:lnTo>
                    <a:pt x="696" y="364"/>
                  </a:lnTo>
                  <a:lnTo>
                    <a:pt x="693" y="362"/>
                  </a:lnTo>
                  <a:lnTo>
                    <a:pt x="693" y="362"/>
                  </a:lnTo>
                  <a:lnTo>
                    <a:pt x="689" y="359"/>
                  </a:lnTo>
                  <a:lnTo>
                    <a:pt x="689" y="359"/>
                  </a:lnTo>
                  <a:close/>
                  <a:moveTo>
                    <a:pt x="1086" y="540"/>
                  </a:moveTo>
                  <a:lnTo>
                    <a:pt x="1086" y="540"/>
                  </a:lnTo>
                  <a:lnTo>
                    <a:pt x="1085" y="553"/>
                  </a:lnTo>
                  <a:lnTo>
                    <a:pt x="1083" y="566"/>
                  </a:lnTo>
                  <a:lnTo>
                    <a:pt x="1081" y="577"/>
                  </a:lnTo>
                  <a:lnTo>
                    <a:pt x="1078" y="589"/>
                  </a:lnTo>
                  <a:lnTo>
                    <a:pt x="1078" y="589"/>
                  </a:lnTo>
                  <a:lnTo>
                    <a:pt x="1078" y="589"/>
                  </a:lnTo>
                  <a:lnTo>
                    <a:pt x="1076" y="593"/>
                  </a:lnTo>
                  <a:lnTo>
                    <a:pt x="1073" y="595"/>
                  </a:lnTo>
                  <a:lnTo>
                    <a:pt x="1069" y="597"/>
                  </a:lnTo>
                  <a:lnTo>
                    <a:pt x="1065" y="598"/>
                  </a:lnTo>
                  <a:lnTo>
                    <a:pt x="1065" y="598"/>
                  </a:lnTo>
                  <a:lnTo>
                    <a:pt x="1062" y="597"/>
                  </a:lnTo>
                  <a:lnTo>
                    <a:pt x="1059" y="596"/>
                  </a:lnTo>
                  <a:lnTo>
                    <a:pt x="1039" y="589"/>
                  </a:lnTo>
                  <a:lnTo>
                    <a:pt x="1039" y="589"/>
                  </a:lnTo>
                  <a:lnTo>
                    <a:pt x="1033" y="603"/>
                  </a:lnTo>
                  <a:lnTo>
                    <a:pt x="1025" y="616"/>
                  </a:lnTo>
                  <a:lnTo>
                    <a:pt x="1025" y="616"/>
                  </a:lnTo>
                  <a:lnTo>
                    <a:pt x="1016" y="629"/>
                  </a:lnTo>
                  <a:lnTo>
                    <a:pt x="1006" y="640"/>
                  </a:lnTo>
                  <a:lnTo>
                    <a:pt x="1022" y="655"/>
                  </a:lnTo>
                  <a:lnTo>
                    <a:pt x="1022" y="655"/>
                  </a:lnTo>
                  <a:lnTo>
                    <a:pt x="1024" y="657"/>
                  </a:lnTo>
                  <a:lnTo>
                    <a:pt x="1025" y="660"/>
                  </a:lnTo>
                  <a:lnTo>
                    <a:pt x="1025" y="660"/>
                  </a:lnTo>
                  <a:lnTo>
                    <a:pt x="1026" y="664"/>
                  </a:lnTo>
                  <a:lnTo>
                    <a:pt x="1026" y="668"/>
                  </a:lnTo>
                  <a:lnTo>
                    <a:pt x="1025" y="672"/>
                  </a:lnTo>
                  <a:lnTo>
                    <a:pt x="1023" y="675"/>
                  </a:lnTo>
                  <a:lnTo>
                    <a:pt x="1023" y="675"/>
                  </a:lnTo>
                  <a:lnTo>
                    <a:pt x="1023" y="675"/>
                  </a:lnTo>
                  <a:lnTo>
                    <a:pt x="1014" y="683"/>
                  </a:lnTo>
                  <a:lnTo>
                    <a:pt x="1003" y="691"/>
                  </a:lnTo>
                  <a:lnTo>
                    <a:pt x="993" y="698"/>
                  </a:lnTo>
                  <a:lnTo>
                    <a:pt x="982" y="704"/>
                  </a:lnTo>
                  <a:lnTo>
                    <a:pt x="982" y="704"/>
                  </a:lnTo>
                  <a:lnTo>
                    <a:pt x="971" y="709"/>
                  </a:lnTo>
                  <a:lnTo>
                    <a:pt x="958" y="714"/>
                  </a:lnTo>
                  <a:lnTo>
                    <a:pt x="947" y="718"/>
                  </a:lnTo>
                  <a:lnTo>
                    <a:pt x="935" y="721"/>
                  </a:lnTo>
                  <a:lnTo>
                    <a:pt x="935" y="721"/>
                  </a:lnTo>
                  <a:lnTo>
                    <a:pt x="935" y="721"/>
                  </a:lnTo>
                  <a:lnTo>
                    <a:pt x="931" y="721"/>
                  </a:lnTo>
                  <a:lnTo>
                    <a:pt x="927" y="719"/>
                  </a:lnTo>
                  <a:lnTo>
                    <a:pt x="924" y="717"/>
                  </a:lnTo>
                  <a:lnTo>
                    <a:pt x="921" y="713"/>
                  </a:lnTo>
                  <a:lnTo>
                    <a:pt x="921" y="713"/>
                  </a:lnTo>
                  <a:lnTo>
                    <a:pt x="919" y="708"/>
                  </a:lnTo>
                  <a:lnTo>
                    <a:pt x="916" y="686"/>
                  </a:lnTo>
                  <a:lnTo>
                    <a:pt x="916" y="686"/>
                  </a:lnTo>
                  <a:lnTo>
                    <a:pt x="901" y="688"/>
                  </a:lnTo>
                  <a:lnTo>
                    <a:pt x="886" y="688"/>
                  </a:lnTo>
                  <a:lnTo>
                    <a:pt x="870" y="687"/>
                  </a:lnTo>
                  <a:lnTo>
                    <a:pt x="855" y="684"/>
                  </a:lnTo>
                  <a:lnTo>
                    <a:pt x="850" y="705"/>
                  </a:lnTo>
                  <a:lnTo>
                    <a:pt x="850" y="705"/>
                  </a:lnTo>
                  <a:lnTo>
                    <a:pt x="848" y="710"/>
                  </a:lnTo>
                  <a:lnTo>
                    <a:pt x="848" y="710"/>
                  </a:lnTo>
                  <a:lnTo>
                    <a:pt x="845" y="713"/>
                  </a:lnTo>
                  <a:lnTo>
                    <a:pt x="842" y="715"/>
                  </a:lnTo>
                  <a:lnTo>
                    <a:pt x="837" y="716"/>
                  </a:lnTo>
                  <a:lnTo>
                    <a:pt x="833" y="716"/>
                  </a:lnTo>
                  <a:lnTo>
                    <a:pt x="833" y="716"/>
                  </a:lnTo>
                  <a:lnTo>
                    <a:pt x="833" y="716"/>
                  </a:lnTo>
                  <a:lnTo>
                    <a:pt x="821" y="712"/>
                  </a:lnTo>
                  <a:lnTo>
                    <a:pt x="810" y="707"/>
                  </a:lnTo>
                  <a:lnTo>
                    <a:pt x="799" y="701"/>
                  </a:lnTo>
                  <a:lnTo>
                    <a:pt x="789" y="695"/>
                  </a:lnTo>
                  <a:lnTo>
                    <a:pt x="789" y="695"/>
                  </a:lnTo>
                  <a:lnTo>
                    <a:pt x="777" y="687"/>
                  </a:lnTo>
                  <a:lnTo>
                    <a:pt x="768" y="680"/>
                  </a:lnTo>
                  <a:lnTo>
                    <a:pt x="759" y="672"/>
                  </a:lnTo>
                  <a:lnTo>
                    <a:pt x="750" y="663"/>
                  </a:lnTo>
                  <a:lnTo>
                    <a:pt x="750" y="663"/>
                  </a:lnTo>
                  <a:lnTo>
                    <a:pt x="750" y="663"/>
                  </a:lnTo>
                  <a:lnTo>
                    <a:pt x="748" y="660"/>
                  </a:lnTo>
                  <a:lnTo>
                    <a:pt x="747" y="655"/>
                  </a:lnTo>
                  <a:lnTo>
                    <a:pt x="748" y="651"/>
                  </a:lnTo>
                  <a:lnTo>
                    <a:pt x="750" y="647"/>
                  </a:lnTo>
                  <a:lnTo>
                    <a:pt x="750" y="647"/>
                  </a:lnTo>
                  <a:lnTo>
                    <a:pt x="751" y="645"/>
                  </a:lnTo>
                  <a:lnTo>
                    <a:pt x="753" y="642"/>
                  </a:lnTo>
                  <a:lnTo>
                    <a:pt x="770" y="629"/>
                  </a:lnTo>
                  <a:lnTo>
                    <a:pt x="770" y="629"/>
                  </a:lnTo>
                  <a:lnTo>
                    <a:pt x="761" y="617"/>
                  </a:lnTo>
                  <a:lnTo>
                    <a:pt x="753" y="604"/>
                  </a:lnTo>
                  <a:lnTo>
                    <a:pt x="747" y="589"/>
                  </a:lnTo>
                  <a:lnTo>
                    <a:pt x="741" y="575"/>
                  </a:lnTo>
                  <a:lnTo>
                    <a:pt x="721" y="581"/>
                  </a:lnTo>
                  <a:lnTo>
                    <a:pt x="721" y="581"/>
                  </a:lnTo>
                  <a:lnTo>
                    <a:pt x="719" y="582"/>
                  </a:lnTo>
                  <a:lnTo>
                    <a:pt x="716" y="582"/>
                  </a:lnTo>
                  <a:lnTo>
                    <a:pt x="716" y="582"/>
                  </a:lnTo>
                  <a:lnTo>
                    <a:pt x="711" y="581"/>
                  </a:lnTo>
                  <a:lnTo>
                    <a:pt x="708" y="579"/>
                  </a:lnTo>
                  <a:lnTo>
                    <a:pt x="705" y="576"/>
                  </a:lnTo>
                  <a:lnTo>
                    <a:pt x="703" y="572"/>
                  </a:lnTo>
                  <a:lnTo>
                    <a:pt x="703" y="572"/>
                  </a:lnTo>
                  <a:lnTo>
                    <a:pt x="701" y="560"/>
                  </a:lnTo>
                  <a:lnTo>
                    <a:pt x="700" y="547"/>
                  </a:lnTo>
                  <a:lnTo>
                    <a:pt x="699" y="535"/>
                  </a:lnTo>
                  <a:lnTo>
                    <a:pt x="700" y="523"/>
                  </a:lnTo>
                  <a:lnTo>
                    <a:pt x="700" y="523"/>
                  </a:lnTo>
                  <a:lnTo>
                    <a:pt x="701" y="511"/>
                  </a:lnTo>
                  <a:lnTo>
                    <a:pt x="702" y="497"/>
                  </a:lnTo>
                  <a:lnTo>
                    <a:pt x="705" y="486"/>
                  </a:lnTo>
                  <a:lnTo>
                    <a:pt x="708" y="474"/>
                  </a:lnTo>
                  <a:lnTo>
                    <a:pt x="708" y="474"/>
                  </a:lnTo>
                  <a:lnTo>
                    <a:pt x="708" y="474"/>
                  </a:lnTo>
                  <a:lnTo>
                    <a:pt x="710" y="470"/>
                  </a:lnTo>
                  <a:lnTo>
                    <a:pt x="713" y="468"/>
                  </a:lnTo>
                  <a:lnTo>
                    <a:pt x="717" y="466"/>
                  </a:lnTo>
                  <a:lnTo>
                    <a:pt x="721" y="465"/>
                  </a:lnTo>
                  <a:lnTo>
                    <a:pt x="721" y="465"/>
                  </a:lnTo>
                  <a:lnTo>
                    <a:pt x="726" y="467"/>
                  </a:lnTo>
                  <a:lnTo>
                    <a:pt x="747" y="474"/>
                  </a:lnTo>
                  <a:lnTo>
                    <a:pt x="747" y="474"/>
                  </a:lnTo>
                  <a:lnTo>
                    <a:pt x="753" y="460"/>
                  </a:lnTo>
                  <a:lnTo>
                    <a:pt x="760" y="447"/>
                  </a:lnTo>
                  <a:lnTo>
                    <a:pt x="760" y="447"/>
                  </a:lnTo>
                  <a:lnTo>
                    <a:pt x="769" y="434"/>
                  </a:lnTo>
                  <a:lnTo>
                    <a:pt x="779" y="423"/>
                  </a:lnTo>
                  <a:lnTo>
                    <a:pt x="764" y="408"/>
                  </a:lnTo>
                  <a:lnTo>
                    <a:pt x="764" y="408"/>
                  </a:lnTo>
                  <a:lnTo>
                    <a:pt x="760" y="403"/>
                  </a:lnTo>
                  <a:lnTo>
                    <a:pt x="760" y="403"/>
                  </a:lnTo>
                  <a:lnTo>
                    <a:pt x="759" y="399"/>
                  </a:lnTo>
                  <a:lnTo>
                    <a:pt x="759" y="395"/>
                  </a:lnTo>
                  <a:lnTo>
                    <a:pt x="760" y="391"/>
                  </a:lnTo>
                  <a:lnTo>
                    <a:pt x="763" y="388"/>
                  </a:lnTo>
                  <a:lnTo>
                    <a:pt x="763" y="388"/>
                  </a:lnTo>
                  <a:lnTo>
                    <a:pt x="763" y="388"/>
                  </a:lnTo>
                  <a:lnTo>
                    <a:pt x="772" y="380"/>
                  </a:lnTo>
                  <a:lnTo>
                    <a:pt x="782" y="372"/>
                  </a:lnTo>
                  <a:lnTo>
                    <a:pt x="793" y="365"/>
                  </a:lnTo>
                  <a:lnTo>
                    <a:pt x="804" y="359"/>
                  </a:lnTo>
                  <a:lnTo>
                    <a:pt x="804" y="359"/>
                  </a:lnTo>
                  <a:lnTo>
                    <a:pt x="815" y="354"/>
                  </a:lnTo>
                  <a:lnTo>
                    <a:pt x="826" y="349"/>
                  </a:lnTo>
                  <a:lnTo>
                    <a:pt x="839" y="346"/>
                  </a:lnTo>
                  <a:lnTo>
                    <a:pt x="850" y="343"/>
                  </a:lnTo>
                  <a:lnTo>
                    <a:pt x="850" y="343"/>
                  </a:lnTo>
                  <a:lnTo>
                    <a:pt x="854" y="343"/>
                  </a:lnTo>
                  <a:lnTo>
                    <a:pt x="858" y="344"/>
                  </a:lnTo>
                  <a:lnTo>
                    <a:pt x="862" y="346"/>
                  </a:lnTo>
                  <a:lnTo>
                    <a:pt x="864" y="350"/>
                  </a:lnTo>
                  <a:lnTo>
                    <a:pt x="864" y="350"/>
                  </a:lnTo>
                  <a:lnTo>
                    <a:pt x="865" y="352"/>
                  </a:lnTo>
                  <a:lnTo>
                    <a:pt x="866" y="355"/>
                  </a:lnTo>
                  <a:lnTo>
                    <a:pt x="869" y="377"/>
                  </a:lnTo>
                  <a:lnTo>
                    <a:pt x="869" y="377"/>
                  </a:lnTo>
                  <a:lnTo>
                    <a:pt x="885" y="374"/>
                  </a:lnTo>
                  <a:lnTo>
                    <a:pt x="900" y="374"/>
                  </a:lnTo>
                  <a:lnTo>
                    <a:pt x="915" y="377"/>
                  </a:lnTo>
                  <a:lnTo>
                    <a:pt x="931" y="379"/>
                  </a:lnTo>
                  <a:lnTo>
                    <a:pt x="936" y="358"/>
                  </a:lnTo>
                  <a:lnTo>
                    <a:pt x="936" y="358"/>
                  </a:lnTo>
                  <a:lnTo>
                    <a:pt x="936" y="356"/>
                  </a:lnTo>
                  <a:lnTo>
                    <a:pt x="938" y="353"/>
                  </a:lnTo>
                  <a:lnTo>
                    <a:pt x="938" y="353"/>
                  </a:lnTo>
                  <a:lnTo>
                    <a:pt x="940" y="350"/>
                  </a:lnTo>
                  <a:lnTo>
                    <a:pt x="944" y="348"/>
                  </a:lnTo>
                  <a:lnTo>
                    <a:pt x="948" y="347"/>
                  </a:lnTo>
                  <a:lnTo>
                    <a:pt x="952" y="347"/>
                  </a:lnTo>
                  <a:lnTo>
                    <a:pt x="952" y="347"/>
                  </a:lnTo>
                  <a:lnTo>
                    <a:pt x="952" y="347"/>
                  </a:lnTo>
                  <a:lnTo>
                    <a:pt x="963" y="351"/>
                  </a:lnTo>
                  <a:lnTo>
                    <a:pt x="976" y="356"/>
                  </a:lnTo>
                  <a:lnTo>
                    <a:pt x="986" y="362"/>
                  </a:lnTo>
                  <a:lnTo>
                    <a:pt x="997" y="368"/>
                  </a:lnTo>
                  <a:lnTo>
                    <a:pt x="997" y="368"/>
                  </a:lnTo>
                  <a:lnTo>
                    <a:pt x="1007" y="376"/>
                  </a:lnTo>
                  <a:lnTo>
                    <a:pt x="1018" y="384"/>
                  </a:lnTo>
                  <a:lnTo>
                    <a:pt x="1027" y="392"/>
                  </a:lnTo>
                  <a:lnTo>
                    <a:pt x="1035" y="400"/>
                  </a:lnTo>
                  <a:lnTo>
                    <a:pt x="1035" y="400"/>
                  </a:lnTo>
                  <a:lnTo>
                    <a:pt x="1035" y="400"/>
                  </a:lnTo>
                  <a:lnTo>
                    <a:pt x="1037" y="404"/>
                  </a:lnTo>
                  <a:lnTo>
                    <a:pt x="1038" y="408"/>
                  </a:lnTo>
                  <a:lnTo>
                    <a:pt x="1038" y="412"/>
                  </a:lnTo>
                  <a:lnTo>
                    <a:pt x="1036" y="416"/>
                  </a:lnTo>
                  <a:lnTo>
                    <a:pt x="1036" y="416"/>
                  </a:lnTo>
                  <a:lnTo>
                    <a:pt x="1032" y="421"/>
                  </a:lnTo>
                  <a:lnTo>
                    <a:pt x="1016" y="434"/>
                  </a:lnTo>
                  <a:lnTo>
                    <a:pt x="1016" y="434"/>
                  </a:lnTo>
                  <a:lnTo>
                    <a:pt x="1025" y="446"/>
                  </a:lnTo>
                  <a:lnTo>
                    <a:pt x="1032" y="459"/>
                  </a:lnTo>
                  <a:lnTo>
                    <a:pt x="1038" y="474"/>
                  </a:lnTo>
                  <a:lnTo>
                    <a:pt x="1043" y="488"/>
                  </a:lnTo>
                  <a:lnTo>
                    <a:pt x="1064" y="482"/>
                  </a:lnTo>
                  <a:lnTo>
                    <a:pt x="1064" y="482"/>
                  </a:lnTo>
                  <a:lnTo>
                    <a:pt x="1067" y="481"/>
                  </a:lnTo>
                  <a:lnTo>
                    <a:pt x="1070" y="481"/>
                  </a:lnTo>
                  <a:lnTo>
                    <a:pt x="1070" y="481"/>
                  </a:lnTo>
                  <a:lnTo>
                    <a:pt x="1074" y="482"/>
                  </a:lnTo>
                  <a:lnTo>
                    <a:pt x="1078" y="484"/>
                  </a:lnTo>
                  <a:lnTo>
                    <a:pt x="1081" y="487"/>
                  </a:lnTo>
                  <a:lnTo>
                    <a:pt x="1082" y="491"/>
                  </a:lnTo>
                  <a:lnTo>
                    <a:pt x="1082" y="491"/>
                  </a:lnTo>
                  <a:lnTo>
                    <a:pt x="1082" y="491"/>
                  </a:lnTo>
                  <a:lnTo>
                    <a:pt x="1084" y="503"/>
                  </a:lnTo>
                  <a:lnTo>
                    <a:pt x="1086" y="516"/>
                  </a:lnTo>
                  <a:lnTo>
                    <a:pt x="1086" y="528"/>
                  </a:lnTo>
                  <a:lnTo>
                    <a:pt x="1086" y="540"/>
                  </a:lnTo>
                  <a:lnTo>
                    <a:pt x="1086" y="5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grpSp>
      <p:grpSp>
        <p:nvGrpSpPr>
          <p:cNvPr id="76" name="Group 169"/>
          <p:cNvGrpSpPr>
            <a:grpSpLocks noChangeAspect="1"/>
          </p:cNvGrpSpPr>
          <p:nvPr/>
        </p:nvGrpSpPr>
        <p:grpSpPr>
          <a:xfrm>
            <a:off x="7862210" y="3866606"/>
            <a:ext cx="434669" cy="406784"/>
            <a:chOff x="8327232" y="4395788"/>
            <a:chExt cx="420688" cy="393700"/>
          </a:xfrm>
          <a:solidFill>
            <a:srgbClr val="1FAED4"/>
          </a:solidFill>
        </p:grpSpPr>
        <p:sp>
          <p:nvSpPr>
            <p:cNvPr id="77" name="Freeform 245"/>
            <p:cNvSpPr>
              <a:spLocks noEditPoints="1"/>
            </p:cNvSpPr>
            <p:nvPr/>
          </p:nvSpPr>
          <p:spPr bwMode="auto">
            <a:xfrm>
              <a:off x="8403432" y="4446588"/>
              <a:ext cx="266700" cy="342900"/>
            </a:xfrm>
            <a:custGeom>
              <a:avLst/>
              <a:gdLst>
                <a:gd name="T0" fmla="*/ 1074 w 1176"/>
                <a:gd name="T1" fmla="*/ 908 h 1512"/>
                <a:gd name="T2" fmla="*/ 1017 w 1176"/>
                <a:gd name="T3" fmla="*/ 1062 h 1512"/>
                <a:gd name="T4" fmla="*/ 796 w 1176"/>
                <a:gd name="T5" fmla="*/ 1059 h 1512"/>
                <a:gd name="T6" fmla="*/ 826 w 1176"/>
                <a:gd name="T7" fmla="*/ 896 h 1512"/>
                <a:gd name="T8" fmla="*/ 1018 w 1176"/>
                <a:gd name="T9" fmla="*/ 735 h 1512"/>
                <a:gd name="T10" fmla="*/ 810 w 1176"/>
                <a:gd name="T11" fmla="*/ 733 h 1512"/>
                <a:gd name="T12" fmla="*/ 739 w 1176"/>
                <a:gd name="T13" fmla="*/ 735 h 1512"/>
                <a:gd name="T14" fmla="*/ 443 w 1176"/>
                <a:gd name="T15" fmla="*/ 537 h 1512"/>
                <a:gd name="T16" fmla="*/ 379 w 1176"/>
                <a:gd name="T17" fmla="*/ 436 h 1512"/>
                <a:gd name="T18" fmla="*/ 166 w 1176"/>
                <a:gd name="T19" fmla="*/ 365 h 1512"/>
                <a:gd name="T20" fmla="*/ 223 w 1176"/>
                <a:gd name="T21" fmla="*/ 262 h 1512"/>
                <a:gd name="T22" fmla="*/ 283 w 1176"/>
                <a:gd name="T23" fmla="*/ 185 h 1512"/>
                <a:gd name="T24" fmla="*/ 335 w 1176"/>
                <a:gd name="T25" fmla="*/ 105 h 1512"/>
                <a:gd name="T26" fmla="*/ 360 w 1176"/>
                <a:gd name="T27" fmla="*/ 17 h 1512"/>
                <a:gd name="T28" fmla="*/ 302 w 1176"/>
                <a:gd name="T29" fmla="*/ 39 h 1512"/>
                <a:gd name="T30" fmla="*/ 214 w 1176"/>
                <a:gd name="T31" fmla="*/ 117 h 1512"/>
                <a:gd name="T32" fmla="*/ 137 w 1176"/>
                <a:gd name="T33" fmla="*/ 215 h 1512"/>
                <a:gd name="T34" fmla="*/ 69 w 1176"/>
                <a:gd name="T35" fmla="*/ 350 h 1512"/>
                <a:gd name="T36" fmla="*/ 19 w 1176"/>
                <a:gd name="T37" fmla="*/ 524 h 1512"/>
                <a:gd name="T38" fmla="*/ 0 w 1176"/>
                <a:gd name="T39" fmla="*/ 744 h 1512"/>
                <a:gd name="T40" fmla="*/ 16 w 1176"/>
                <a:gd name="T41" fmla="*/ 947 h 1512"/>
                <a:gd name="T42" fmla="*/ 71 w 1176"/>
                <a:gd name="T43" fmla="*/ 1149 h 1512"/>
                <a:gd name="T44" fmla="*/ 149 w 1176"/>
                <a:gd name="T45" fmla="*/ 1299 h 1512"/>
                <a:gd name="T46" fmla="*/ 236 w 1176"/>
                <a:gd name="T47" fmla="*/ 1403 h 1512"/>
                <a:gd name="T48" fmla="*/ 313 w 1176"/>
                <a:gd name="T49" fmla="*/ 1469 h 1512"/>
                <a:gd name="T50" fmla="*/ 380 w 1176"/>
                <a:gd name="T51" fmla="*/ 1507 h 1512"/>
                <a:gd name="T52" fmla="*/ 437 w 1176"/>
                <a:gd name="T53" fmla="*/ 1512 h 1512"/>
                <a:gd name="T54" fmla="*/ 571 w 1176"/>
                <a:gd name="T55" fmla="*/ 1500 h 1512"/>
                <a:gd name="T56" fmla="*/ 728 w 1176"/>
                <a:gd name="T57" fmla="*/ 1453 h 1512"/>
                <a:gd name="T58" fmla="*/ 869 w 1176"/>
                <a:gd name="T59" fmla="*/ 1375 h 1512"/>
                <a:gd name="T60" fmla="*/ 988 w 1176"/>
                <a:gd name="T61" fmla="*/ 1268 h 1512"/>
                <a:gd name="T62" fmla="*/ 1084 w 1176"/>
                <a:gd name="T63" fmla="*/ 1138 h 1512"/>
                <a:gd name="T64" fmla="*/ 1152 w 1176"/>
                <a:gd name="T65" fmla="*/ 989 h 1512"/>
                <a:gd name="T66" fmla="*/ 1172 w 1176"/>
                <a:gd name="T67" fmla="*/ 888 h 1512"/>
                <a:gd name="T68" fmla="*/ 354 w 1176"/>
                <a:gd name="T69" fmla="*/ 1379 h 1512"/>
                <a:gd name="T70" fmla="*/ 271 w 1176"/>
                <a:gd name="T71" fmla="*/ 1299 h 1512"/>
                <a:gd name="T72" fmla="*/ 197 w 1176"/>
                <a:gd name="T73" fmla="*/ 1192 h 1512"/>
                <a:gd name="T74" fmla="*/ 378 w 1176"/>
                <a:gd name="T75" fmla="*/ 1395 h 1512"/>
                <a:gd name="T76" fmla="*/ 125 w 1176"/>
                <a:gd name="T77" fmla="*/ 998 h 1512"/>
                <a:gd name="T78" fmla="*/ 99 w 1176"/>
                <a:gd name="T79" fmla="*/ 823 h 1512"/>
                <a:gd name="T80" fmla="*/ 97 w 1176"/>
                <a:gd name="T81" fmla="*/ 735 h 1512"/>
                <a:gd name="T82" fmla="*/ 107 w 1176"/>
                <a:gd name="T83" fmla="*/ 588 h 1512"/>
                <a:gd name="T84" fmla="*/ 378 w 1176"/>
                <a:gd name="T85" fmla="*/ 463 h 1512"/>
                <a:gd name="T86" fmla="*/ 737 w 1176"/>
                <a:gd name="T87" fmla="*/ 824 h 1512"/>
                <a:gd name="T88" fmla="*/ 710 w 1176"/>
                <a:gd name="T89" fmla="*/ 998 h 1512"/>
                <a:gd name="T90" fmla="*/ 473 w 1176"/>
                <a:gd name="T91" fmla="*/ 1378 h 1512"/>
                <a:gd name="T92" fmla="*/ 654 w 1176"/>
                <a:gd name="T93" fmla="*/ 1159 h 1512"/>
                <a:gd name="T94" fmla="*/ 588 w 1176"/>
                <a:gd name="T95" fmla="*/ 1267 h 1512"/>
                <a:gd name="T96" fmla="*/ 521 w 1176"/>
                <a:gd name="T97" fmla="*/ 1340 h 1512"/>
                <a:gd name="T98" fmla="*/ 605 w 1176"/>
                <a:gd name="T99" fmla="*/ 1393 h 1512"/>
                <a:gd name="T100" fmla="*/ 710 w 1176"/>
                <a:gd name="T101" fmla="*/ 1259 h 1512"/>
                <a:gd name="T102" fmla="*/ 762 w 1176"/>
                <a:gd name="T103" fmla="*/ 1155 h 1512"/>
                <a:gd name="T104" fmla="*/ 973 w 1176"/>
                <a:gd name="T105" fmla="*/ 1132 h 1512"/>
                <a:gd name="T106" fmla="*/ 872 w 1176"/>
                <a:gd name="T107" fmla="*/ 1247 h 1512"/>
                <a:gd name="T108" fmla="*/ 749 w 1176"/>
                <a:gd name="T109" fmla="*/ 1335 h 1512"/>
                <a:gd name="T110" fmla="*/ 605 w 1176"/>
                <a:gd name="T111" fmla="*/ 1393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6" h="1512">
                  <a:moveTo>
                    <a:pt x="1090" y="808"/>
                  </a:moveTo>
                  <a:lnTo>
                    <a:pt x="1090" y="808"/>
                  </a:lnTo>
                  <a:lnTo>
                    <a:pt x="1086" y="841"/>
                  </a:lnTo>
                  <a:lnTo>
                    <a:pt x="1081" y="875"/>
                  </a:lnTo>
                  <a:lnTo>
                    <a:pt x="1074" y="908"/>
                  </a:lnTo>
                  <a:lnTo>
                    <a:pt x="1066" y="939"/>
                  </a:lnTo>
                  <a:lnTo>
                    <a:pt x="1056" y="971"/>
                  </a:lnTo>
                  <a:lnTo>
                    <a:pt x="1045" y="1001"/>
                  </a:lnTo>
                  <a:lnTo>
                    <a:pt x="1031" y="1032"/>
                  </a:lnTo>
                  <a:lnTo>
                    <a:pt x="1017" y="1062"/>
                  </a:lnTo>
                  <a:lnTo>
                    <a:pt x="1017" y="1062"/>
                  </a:lnTo>
                  <a:lnTo>
                    <a:pt x="1011" y="1059"/>
                  </a:lnTo>
                  <a:lnTo>
                    <a:pt x="1006" y="1059"/>
                  </a:lnTo>
                  <a:lnTo>
                    <a:pt x="796" y="1059"/>
                  </a:lnTo>
                  <a:lnTo>
                    <a:pt x="796" y="1059"/>
                  </a:lnTo>
                  <a:lnTo>
                    <a:pt x="803" y="1028"/>
                  </a:lnTo>
                  <a:lnTo>
                    <a:pt x="810" y="997"/>
                  </a:lnTo>
                  <a:lnTo>
                    <a:pt x="817" y="965"/>
                  </a:lnTo>
                  <a:lnTo>
                    <a:pt x="822" y="931"/>
                  </a:lnTo>
                  <a:lnTo>
                    <a:pt x="826" y="896"/>
                  </a:lnTo>
                  <a:lnTo>
                    <a:pt x="830" y="861"/>
                  </a:lnTo>
                  <a:lnTo>
                    <a:pt x="833" y="823"/>
                  </a:lnTo>
                  <a:lnTo>
                    <a:pt x="834" y="784"/>
                  </a:lnTo>
                  <a:lnTo>
                    <a:pt x="1066" y="784"/>
                  </a:lnTo>
                  <a:lnTo>
                    <a:pt x="1018" y="735"/>
                  </a:lnTo>
                  <a:lnTo>
                    <a:pt x="835" y="735"/>
                  </a:lnTo>
                  <a:lnTo>
                    <a:pt x="835" y="735"/>
                  </a:lnTo>
                  <a:lnTo>
                    <a:pt x="835" y="734"/>
                  </a:lnTo>
                  <a:lnTo>
                    <a:pt x="835" y="734"/>
                  </a:lnTo>
                  <a:lnTo>
                    <a:pt x="810" y="733"/>
                  </a:lnTo>
                  <a:lnTo>
                    <a:pt x="785" y="730"/>
                  </a:lnTo>
                  <a:lnTo>
                    <a:pt x="762" y="727"/>
                  </a:lnTo>
                  <a:lnTo>
                    <a:pt x="738" y="722"/>
                  </a:lnTo>
                  <a:lnTo>
                    <a:pt x="738" y="722"/>
                  </a:lnTo>
                  <a:lnTo>
                    <a:pt x="739" y="735"/>
                  </a:lnTo>
                  <a:lnTo>
                    <a:pt x="473" y="735"/>
                  </a:lnTo>
                  <a:lnTo>
                    <a:pt x="473" y="573"/>
                  </a:lnTo>
                  <a:lnTo>
                    <a:pt x="473" y="573"/>
                  </a:lnTo>
                  <a:lnTo>
                    <a:pt x="458" y="555"/>
                  </a:lnTo>
                  <a:lnTo>
                    <a:pt x="443" y="537"/>
                  </a:lnTo>
                  <a:lnTo>
                    <a:pt x="428" y="518"/>
                  </a:lnTo>
                  <a:lnTo>
                    <a:pt x="414" y="499"/>
                  </a:lnTo>
                  <a:lnTo>
                    <a:pt x="402" y="478"/>
                  </a:lnTo>
                  <a:lnTo>
                    <a:pt x="390" y="458"/>
                  </a:lnTo>
                  <a:lnTo>
                    <a:pt x="379" y="436"/>
                  </a:lnTo>
                  <a:lnTo>
                    <a:pt x="368" y="415"/>
                  </a:lnTo>
                  <a:lnTo>
                    <a:pt x="148" y="415"/>
                  </a:lnTo>
                  <a:lnTo>
                    <a:pt x="148" y="415"/>
                  </a:lnTo>
                  <a:lnTo>
                    <a:pt x="157" y="389"/>
                  </a:lnTo>
                  <a:lnTo>
                    <a:pt x="166" y="365"/>
                  </a:lnTo>
                  <a:lnTo>
                    <a:pt x="178" y="342"/>
                  </a:lnTo>
                  <a:lnTo>
                    <a:pt x="188" y="320"/>
                  </a:lnTo>
                  <a:lnTo>
                    <a:pt x="199" y="300"/>
                  </a:lnTo>
                  <a:lnTo>
                    <a:pt x="210" y="280"/>
                  </a:lnTo>
                  <a:lnTo>
                    <a:pt x="223" y="262"/>
                  </a:lnTo>
                  <a:lnTo>
                    <a:pt x="235" y="245"/>
                  </a:lnTo>
                  <a:lnTo>
                    <a:pt x="246" y="228"/>
                  </a:lnTo>
                  <a:lnTo>
                    <a:pt x="258" y="213"/>
                  </a:lnTo>
                  <a:lnTo>
                    <a:pt x="271" y="199"/>
                  </a:lnTo>
                  <a:lnTo>
                    <a:pt x="283" y="185"/>
                  </a:lnTo>
                  <a:lnTo>
                    <a:pt x="306" y="162"/>
                  </a:lnTo>
                  <a:lnTo>
                    <a:pt x="330" y="141"/>
                  </a:lnTo>
                  <a:lnTo>
                    <a:pt x="330" y="141"/>
                  </a:lnTo>
                  <a:lnTo>
                    <a:pt x="332" y="123"/>
                  </a:lnTo>
                  <a:lnTo>
                    <a:pt x="335" y="105"/>
                  </a:lnTo>
                  <a:lnTo>
                    <a:pt x="339" y="86"/>
                  </a:lnTo>
                  <a:lnTo>
                    <a:pt x="343" y="69"/>
                  </a:lnTo>
                  <a:lnTo>
                    <a:pt x="348" y="52"/>
                  </a:lnTo>
                  <a:lnTo>
                    <a:pt x="354" y="34"/>
                  </a:lnTo>
                  <a:lnTo>
                    <a:pt x="360" y="17"/>
                  </a:lnTo>
                  <a:lnTo>
                    <a:pt x="366" y="0"/>
                  </a:lnTo>
                  <a:lnTo>
                    <a:pt x="366" y="0"/>
                  </a:lnTo>
                  <a:lnTo>
                    <a:pt x="349" y="10"/>
                  </a:lnTo>
                  <a:lnTo>
                    <a:pt x="327" y="23"/>
                  </a:lnTo>
                  <a:lnTo>
                    <a:pt x="302" y="39"/>
                  </a:lnTo>
                  <a:lnTo>
                    <a:pt x="275" y="61"/>
                  </a:lnTo>
                  <a:lnTo>
                    <a:pt x="259" y="73"/>
                  </a:lnTo>
                  <a:lnTo>
                    <a:pt x="245" y="86"/>
                  </a:lnTo>
                  <a:lnTo>
                    <a:pt x="230" y="101"/>
                  </a:lnTo>
                  <a:lnTo>
                    <a:pt x="214" y="117"/>
                  </a:lnTo>
                  <a:lnTo>
                    <a:pt x="198" y="134"/>
                  </a:lnTo>
                  <a:lnTo>
                    <a:pt x="183" y="153"/>
                  </a:lnTo>
                  <a:lnTo>
                    <a:pt x="168" y="172"/>
                  </a:lnTo>
                  <a:lnTo>
                    <a:pt x="152" y="192"/>
                  </a:lnTo>
                  <a:lnTo>
                    <a:pt x="137" y="215"/>
                  </a:lnTo>
                  <a:lnTo>
                    <a:pt x="123" y="239"/>
                  </a:lnTo>
                  <a:lnTo>
                    <a:pt x="108" y="265"/>
                  </a:lnTo>
                  <a:lnTo>
                    <a:pt x="94" y="291"/>
                  </a:lnTo>
                  <a:lnTo>
                    <a:pt x="81" y="320"/>
                  </a:lnTo>
                  <a:lnTo>
                    <a:pt x="69" y="350"/>
                  </a:lnTo>
                  <a:lnTo>
                    <a:pt x="56" y="381"/>
                  </a:lnTo>
                  <a:lnTo>
                    <a:pt x="45" y="415"/>
                  </a:lnTo>
                  <a:lnTo>
                    <a:pt x="36" y="450"/>
                  </a:lnTo>
                  <a:lnTo>
                    <a:pt x="27" y="486"/>
                  </a:lnTo>
                  <a:lnTo>
                    <a:pt x="19" y="524"/>
                  </a:lnTo>
                  <a:lnTo>
                    <a:pt x="12" y="565"/>
                  </a:lnTo>
                  <a:lnTo>
                    <a:pt x="6" y="607"/>
                  </a:lnTo>
                  <a:lnTo>
                    <a:pt x="3" y="650"/>
                  </a:lnTo>
                  <a:lnTo>
                    <a:pt x="0" y="696"/>
                  </a:lnTo>
                  <a:lnTo>
                    <a:pt x="0" y="744"/>
                  </a:lnTo>
                  <a:lnTo>
                    <a:pt x="0" y="744"/>
                  </a:lnTo>
                  <a:lnTo>
                    <a:pt x="1" y="798"/>
                  </a:lnTo>
                  <a:lnTo>
                    <a:pt x="4" y="850"/>
                  </a:lnTo>
                  <a:lnTo>
                    <a:pt x="8" y="900"/>
                  </a:lnTo>
                  <a:lnTo>
                    <a:pt x="16" y="947"/>
                  </a:lnTo>
                  <a:lnTo>
                    <a:pt x="24" y="992"/>
                  </a:lnTo>
                  <a:lnTo>
                    <a:pt x="34" y="1034"/>
                  </a:lnTo>
                  <a:lnTo>
                    <a:pt x="44" y="1075"/>
                  </a:lnTo>
                  <a:lnTo>
                    <a:pt x="57" y="1113"/>
                  </a:lnTo>
                  <a:lnTo>
                    <a:pt x="71" y="1149"/>
                  </a:lnTo>
                  <a:lnTo>
                    <a:pt x="85" y="1183"/>
                  </a:lnTo>
                  <a:lnTo>
                    <a:pt x="100" y="1215"/>
                  </a:lnTo>
                  <a:lnTo>
                    <a:pt x="115" y="1245"/>
                  </a:lnTo>
                  <a:lnTo>
                    <a:pt x="132" y="1273"/>
                  </a:lnTo>
                  <a:lnTo>
                    <a:pt x="149" y="1299"/>
                  </a:lnTo>
                  <a:lnTo>
                    <a:pt x="166" y="1324"/>
                  </a:lnTo>
                  <a:lnTo>
                    <a:pt x="184" y="1346"/>
                  </a:lnTo>
                  <a:lnTo>
                    <a:pt x="201" y="1367"/>
                  </a:lnTo>
                  <a:lnTo>
                    <a:pt x="218" y="1386"/>
                  </a:lnTo>
                  <a:lnTo>
                    <a:pt x="236" y="1403"/>
                  </a:lnTo>
                  <a:lnTo>
                    <a:pt x="252" y="1420"/>
                  </a:lnTo>
                  <a:lnTo>
                    <a:pt x="268" y="1434"/>
                  </a:lnTo>
                  <a:lnTo>
                    <a:pt x="285" y="1447"/>
                  </a:lnTo>
                  <a:lnTo>
                    <a:pt x="299" y="1458"/>
                  </a:lnTo>
                  <a:lnTo>
                    <a:pt x="313" y="1469"/>
                  </a:lnTo>
                  <a:lnTo>
                    <a:pt x="339" y="1486"/>
                  </a:lnTo>
                  <a:lnTo>
                    <a:pt x="358" y="1497"/>
                  </a:lnTo>
                  <a:lnTo>
                    <a:pt x="372" y="1504"/>
                  </a:lnTo>
                  <a:lnTo>
                    <a:pt x="380" y="1507"/>
                  </a:lnTo>
                  <a:lnTo>
                    <a:pt x="380" y="1507"/>
                  </a:lnTo>
                  <a:lnTo>
                    <a:pt x="388" y="1510"/>
                  </a:lnTo>
                  <a:lnTo>
                    <a:pt x="397" y="1511"/>
                  </a:lnTo>
                  <a:lnTo>
                    <a:pt x="436" y="1512"/>
                  </a:lnTo>
                  <a:lnTo>
                    <a:pt x="436" y="1512"/>
                  </a:lnTo>
                  <a:lnTo>
                    <a:pt x="437" y="1512"/>
                  </a:lnTo>
                  <a:lnTo>
                    <a:pt x="437" y="1512"/>
                  </a:lnTo>
                  <a:lnTo>
                    <a:pt x="471" y="1511"/>
                  </a:lnTo>
                  <a:lnTo>
                    <a:pt x="505" y="1509"/>
                  </a:lnTo>
                  <a:lnTo>
                    <a:pt x="539" y="1505"/>
                  </a:lnTo>
                  <a:lnTo>
                    <a:pt x="571" y="1500"/>
                  </a:lnTo>
                  <a:lnTo>
                    <a:pt x="604" y="1494"/>
                  </a:lnTo>
                  <a:lnTo>
                    <a:pt x="636" y="1486"/>
                  </a:lnTo>
                  <a:lnTo>
                    <a:pt x="667" y="1476"/>
                  </a:lnTo>
                  <a:lnTo>
                    <a:pt x="698" y="1465"/>
                  </a:lnTo>
                  <a:lnTo>
                    <a:pt x="728" y="1453"/>
                  </a:lnTo>
                  <a:lnTo>
                    <a:pt x="758" y="1440"/>
                  </a:lnTo>
                  <a:lnTo>
                    <a:pt x="787" y="1425"/>
                  </a:lnTo>
                  <a:lnTo>
                    <a:pt x="815" y="1409"/>
                  </a:lnTo>
                  <a:lnTo>
                    <a:pt x="842" y="1392"/>
                  </a:lnTo>
                  <a:lnTo>
                    <a:pt x="869" y="1375"/>
                  </a:lnTo>
                  <a:lnTo>
                    <a:pt x="895" y="1355"/>
                  </a:lnTo>
                  <a:lnTo>
                    <a:pt x="919" y="1335"/>
                  </a:lnTo>
                  <a:lnTo>
                    <a:pt x="944" y="1314"/>
                  </a:lnTo>
                  <a:lnTo>
                    <a:pt x="967" y="1291"/>
                  </a:lnTo>
                  <a:lnTo>
                    <a:pt x="988" y="1268"/>
                  </a:lnTo>
                  <a:lnTo>
                    <a:pt x="1010" y="1243"/>
                  </a:lnTo>
                  <a:lnTo>
                    <a:pt x="1030" y="1219"/>
                  </a:lnTo>
                  <a:lnTo>
                    <a:pt x="1050" y="1192"/>
                  </a:lnTo>
                  <a:lnTo>
                    <a:pt x="1068" y="1166"/>
                  </a:lnTo>
                  <a:lnTo>
                    <a:pt x="1084" y="1138"/>
                  </a:lnTo>
                  <a:lnTo>
                    <a:pt x="1101" y="1110"/>
                  </a:lnTo>
                  <a:lnTo>
                    <a:pt x="1115" y="1081"/>
                  </a:lnTo>
                  <a:lnTo>
                    <a:pt x="1128" y="1050"/>
                  </a:lnTo>
                  <a:lnTo>
                    <a:pt x="1140" y="1021"/>
                  </a:lnTo>
                  <a:lnTo>
                    <a:pt x="1152" y="989"/>
                  </a:lnTo>
                  <a:lnTo>
                    <a:pt x="1162" y="958"/>
                  </a:lnTo>
                  <a:lnTo>
                    <a:pt x="1170" y="925"/>
                  </a:lnTo>
                  <a:lnTo>
                    <a:pt x="1176" y="892"/>
                  </a:lnTo>
                  <a:lnTo>
                    <a:pt x="1176" y="892"/>
                  </a:lnTo>
                  <a:lnTo>
                    <a:pt x="1172" y="888"/>
                  </a:lnTo>
                  <a:lnTo>
                    <a:pt x="1167" y="884"/>
                  </a:lnTo>
                  <a:lnTo>
                    <a:pt x="1090" y="808"/>
                  </a:lnTo>
                  <a:close/>
                  <a:moveTo>
                    <a:pt x="378" y="1395"/>
                  </a:moveTo>
                  <a:lnTo>
                    <a:pt x="378" y="1395"/>
                  </a:lnTo>
                  <a:lnTo>
                    <a:pt x="354" y="1379"/>
                  </a:lnTo>
                  <a:lnTo>
                    <a:pt x="329" y="1358"/>
                  </a:lnTo>
                  <a:lnTo>
                    <a:pt x="314" y="1345"/>
                  </a:lnTo>
                  <a:lnTo>
                    <a:pt x="300" y="1332"/>
                  </a:lnTo>
                  <a:lnTo>
                    <a:pt x="286" y="1317"/>
                  </a:lnTo>
                  <a:lnTo>
                    <a:pt x="271" y="1299"/>
                  </a:lnTo>
                  <a:lnTo>
                    <a:pt x="256" y="1281"/>
                  </a:lnTo>
                  <a:lnTo>
                    <a:pt x="241" y="1261"/>
                  </a:lnTo>
                  <a:lnTo>
                    <a:pt x="226" y="1240"/>
                  </a:lnTo>
                  <a:lnTo>
                    <a:pt x="211" y="1217"/>
                  </a:lnTo>
                  <a:lnTo>
                    <a:pt x="197" y="1192"/>
                  </a:lnTo>
                  <a:lnTo>
                    <a:pt x="184" y="1166"/>
                  </a:lnTo>
                  <a:lnTo>
                    <a:pt x="171" y="1137"/>
                  </a:lnTo>
                  <a:lnTo>
                    <a:pt x="158" y="1106"/>
                  </a:lnTo>
                  <a:lnTo>
                    <a:pt x="378" y="1106"/>
                  </a:lnTo>
                  <a:lnTo>
                    <a:pt x="378" y="1395"/>
                  </a:lnTo>
                  <a:close/>
                  <a:moveTo>
                    <a:pt x="378" y="1059"/>
                  </a:moveTo>
                  <a:lnTo>
                    <a:pt x="141" y="1059"/>
                  </a:lnTo>
                  <a:lnTo>
                    <a:pt x="141" y="1059"/>
                  </a:lnTo>
                  <a:lnTo>
                    <a:pt x="133" y="1029"/>
                  </a:lnTo>
                  <a:lnTo>
                    <a:pt x="125" y="998"/>
                  </a:lnTo>
                  <a:lnTo>
                    <a:pt x="118" y="967"/>
                  </a:lnTo>
                  <a:lnTo>
                    <a:pt x="111" y="933"/>
                  </a:lnTo>
                  <a:lnTo>
                    <a:pt x="106" y="898"/>
                  </a:lnTo>
                  <a:lnTo>
                    <a:pt x="102" y="862"/>
                  </a:lnTo>
                  <a:lnTo>
                    <a:pt x="99" y="823"/>
                  </a:lnTo>
                  <a:lnTo>
                    <a:pt x="97" y="784"/>
                  </a:lnTo>
                  <a:lnTo>
                    <a:pt x="378" y="784"/>
                  </a:lnTo>
                  <a:lnTo>
                    <a:pt x="378" y="1059"/>
                  </a:lnTo>
                  <a:close/>
                  <a:moveTo>
                    <a:pt x="378" y="735"/>
                  </a:moveTo>
                  <a:lnTo>
                    <a:pt x="97" y="735"/>
                  </a:lnTo>
                  <a:lnTo>
                    <a:pt x="97" y="735"/>
                  </a:lnTo>
                  <a:lnTo>
                    <a:pt x="98" y="696"/>
                  </a:lnTo>
                  <a:lnTo>
                    <a:pt x="100" y="659"/>
                  </a:lnTo>
                  <a:lnTo>
                    <a:pt x="103" y="623"/>
                  </a:lnTo>
                  <a:lnTo>
                    <a:pt x="107" y="588"/>
                  </a:lnTo>
                  <a:lnTo>
                    <a:pt x="112" y="555"/>
                  </a:lnTo>
                  <a:lnTo>
                    <a:pt x="119" y="523"/>
                  </a:lnTo>
                  <a:lnTo>
                    <a:pt x="125" y="492"/>
                  </a:lnTo>
                  <a:lnTo>
                    <a:pt x="133" y="463"/>
                  </a:lnTo>
                  <a:lnTo>
                    <a:pt x="378" y="463"/>
                  </a:lnTo>
                  <a:lnTo>
                    <a:pt x="378" y="735"/>
                  </a:lnTo>
                  <a:close/>
                  <a:moveTo>
                    <a:pt x="473" y="784"/>
                  </a:moveTo>
                  <a:lnTo>
                    <a:pt x="738" y="784"/>
                  </a:lnTo>
                  <a:lnTo>
                    <a:pt x="738" y="784"/>
                  </a:lnTo>
                  <a:lnTo>
                    <a:pt x="737" y="824"/>
                  </a:lnTo>
                  <a:lnTo>
                    <a:pt x="733" y="862"/>
                  </a:lnTo>
                  <a:lnTo>
                    <a:pt x="728" y="898"/>
                  </a:lnTo>
                  <a:lnTo>
                    <a:pt x="723" y="933"/>
                  </a:lnTo>
                  <a:lnTo>
                    <a:pt x="717" y="967"/>
                  </a:lnTo>
                  <a:lnTo>
                    <a:pt x="710" y="998"/>
                  </a:lnTo>
                  <a:lnTo>
                    <a:pt x="703" y="1029"/>
                  </a:lnTo>
                  <a:lnTo>
                    <a:pt x="694" y="1059"/>
                  </a:lnTo>
                  <a:lnTo>
                    <a:pt x="473" y="1059"/>
                  </a:lnTo>
                  <a:lnTo>
                    <a:pt x="473" y="784"/>
                  </a:lnTo>
                  <a:close/>
                  <a:moveTo>
                    <a:pt x="473" y="1378"/>
                  </a:moveTo>
                  <a:lnTo>
                    <a:pt x="473" y="1106"/>
                  </a:lnTo>
                  <a:lnTo>
                    <a:pt x="677" y="1106"/>
                  </a:lnTo>
                  <a:lnTo>
                    <a:pt x="677" y="1106"/>
                  </a:lnTo>
                  <a:lnTo>
                    <a:pt x="665" y="1134"/>
                  </a:lnTo>
                  <a:lnTo>
                    <a:pt x="654" y="1159"/>
                  </a:lnTo>
                  <a:lnTo>
                    <a:pt x="642" y="1184"/>
                  </a:lnTo>
                  <a:lnTo>
                    <a:pt x="628" y="1206"/>
                  </a:lnTo>
                  <a:lnTo>
                    <a:pt x="615" y="1228"/>
                  </a:lnTo>
                  <a:lnTo>
                    <a:pt x="602" y="1248"/>
                  </a:lnTo>
                  <a:lnTo>
                    <a:pt x="588" y="1267"/>
                  </a:lnTo>
                  <a:lnTo>
                    <a:pt x="574" y="1284"/>
                  </a:lnTo>
                  <a:lnTo>
                    <a:pt x="561" y="1299"/>
                  </a:lnTo>
                  <a:lnTo>
                    <a:pt x="547" y="1315"/>
                  </a:lnTo>
                  <a:lnTo>
                    <a:pt x="534" y="1328"/>
                  </a:lnTo>
                  <a:lnTo>
                    <a:pt x="521" y="1340"/>
                  </a:lnTo>
                  <a:lnTo>
                    <a:pt x="496" y="1360"/>
                  </a:lnTo>
                  <a:lnTo>
                    <a:pt x="473" y="1378"/>
                  </a:lnTo>
                  <a:lnTo>
                    <a:pt x="473" y="1378"/>
                  </a:lnTo>
                  <a:close/>
                  <a:moveTo>
                    <a:pt x="605" y="1393"/>
                  </a:moveTo>
                  <a:lnTo>
                    <a:pt x="605" y="1393"/>
                  </a:lnTo>
                  <a:lnTo>
                    <a:pt x="628" y="1369"/>
                  </a:lnTo>
                  <a:lnTo>
                    <a:pt x="652" y="1342"/>
                  </a:lnTo>
                  <a:lnTo>
                    <a:pt x="675" y="1311"/>
                  </a:lnTo>
                  <a:lnTo>
                    <a:pt x="699" y="1278"/>
                  </a:lnTo>
                  <a:lnTo>
                    <a:pt x="710" y="1259"/>
                  </a:lnTo>
                  <a:lnTo>
                    <a:pt x="721" y="1240"/>
                  </a:lnTo>
                  <a:lnTo>
                    <a:pt x="731" y="1221"/>
                  </a:lnTo>
                  <a:lnTo>
                    <a:pt x="743" y="1199"/>
                  </a:lnTo>
                  <a:lnTo>
                    <a:pt x="753" y="1178"/>
                  </a:lnTo>
                  <a:lnTo>
                    <a:pt x="762" y="1155"/>
                  </a:lnTo>
                  <a:lnTo>
                    <a:pt x="771" y="1131"/>
                  </a:lnTo>
                  <a:lnTo>
                    <a:pt x="780" y="1106"/>
                  </a:lnTo>
                  <a:lnTo>
                    <a:pt x="990" y="1106"/>
                  </a:lnTo>
                  <a:lnTo>
                    <a:pt x="990" y="1106"/>
                  </a:lnTo>
                  <a:lnTo>
                    <a:pt x="973" y="1132"/>
                  </a:lnTo>
                  <a:lnTo>
                    <a:pt x="956" y="1157"/>
                  </a:lnTo>
                  <a:lnTo>
                    <a:pt x="936" y="1181"/>
                  </a:lnTo>
                  <a:lnTo>
                    <a:pt x="916" y="1204"/>
                  </a:lnTo>
                  <a:lnTo>
                    <a:pt x="895" y="1226"/>
                  </a:lnTo>
                  <a:lnTo>
                    <a:pt x="872" y="1247"/>
                  </a:lnTo>
                  <a:lnTo>
                    <a:pt x="850" y="1267"/>
                  </a:lnTo>
                  <a:lnTo>
                    <a:pt x="825" y="1286"/>
                  </a:lnTo>
                  <a:lnTo>
                    <a:pt x="801" y="1303"/>
                  </a:lnTo>
                  <a:lnTo>
                    <a:pt x="775" y="1320"/>
                  </a:lnTo>
                  <a:lnTo>
                    <a:pt x="749" y="1335"/>
                  </a:lnTo>
                  <a:lnTo>
                    <a:pt x="721" y="1349"/>
                  </a:lnTo>
                  <a:lnTo>
                    <a:pt x="694" y="1362"/>
                  </a:lnTo>
                  <a:lnTo>
                    <a:pt x="664" y="1374"/>
                  </a:lnTo>
                  <a:lnTo>
                    <a:pt x="636" y="1384"/>
                  </a:lnTo>
                  <a:lnTo>
                    <a:pt x="605" y="1393"/>
                  </a:lnTo>
                  <a:lnTo>
                    <a:pt x="605" y="139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78" name="Freeform 246"/>
            <p:cNvSpPr>
              <a:spLocks/>
            </p:cNvSpPr>
            <p:nvPr/>
          </p:nvSpPr>
          <p:spPr bwMode="auto">
            <a:xfrm>
              <a:off x="8327232" y="4452938"/>
              <a:ext cx="120650" cy="327025"/>
            </a:xfrm>
            <a:custGeom>
              <a:avLst/>
              <a:gdLst>
                <a:gd name="T0" fmla="*/ 529 w 529"/>
                <a:gd name="T1" fmla="*/ 0 h 1446"/>
                <a:gd name="T2" fmla="*/ 473 w 529"/>
                <a:gd name="T3" fmla="*/ 21 h 1446"/>
                <a:gd name="T4" fmla="*/ 418 w 529"/>
                <a:gd name="T5" fmla="*/ 46 h 1446"/>
                <a:gd name="T6" fmla="*/ 367 w 529"/>
                <a:gd name="T7" fmla="*/ 75 h 1446"/>
                <a:gd name="T8" fmla="*/ 317 w 529"/>
                <a:gd name="T9" fmla="*/ 107 h 1446"/>
                <a:gd name="T10" fmla="*/ 271 w 529"/>
                <a:gd name="T11" fmla="*/ 144 h 1446"/>
                <a:gd name="T12" fmla="*/ 227 w 529"/>
                <a:gd name="T13" fmla="*/ 184 h 1446"/>
                <a:gd name="T14" fmla="*/ 186 w 529"/>
                <a:gd name="T15" fmla="*/ 227 h 1446"/>
                <a:gd name="T16" fmla="*/ 150 w 529"/>
                <a:gd name="T17" fmla="*/ 273 h 1446"/>
                <a:gd name="T18" fmla="*/ 116 w 529"/>
                <a:gd name="T19" fmla="*/ 321 h 1446"/>
                <a:gd name="T20" fmla="*/ 86 w 529"/>
                <a:gd name="T21" fmla="*/ 374 h 1446"/>
                <a:gd name="T22" fmla="*/ 61 w 529"/>
                <a:gd name="T23" fmla="*/ 427 h 1446"/>
                <a:gd name="T24" fmla="*/ 40 w 529"/>
                <a:gd name="T25" fmla="*/ 483 h 1446"/>
                <a:gd name="T26" fmla="*/ 23 w 529"/>
                <a:gd name="T27" fmla="*/ 541 h 1446"/>
                <a:gd name="T28" fmla="*/ 10 w 529"/>
                <a:gd name="T29" fmla="*/ 601 h 1446"/>
                <a:gd name="T30" fmla="*/ 3 w 529"/>
                <a:gd name="T31" fmla="*/ 662 h 1446"/>
                <a:gd name="T32" fmla="*/ 0 w 529"/>
                <a:gd name="T33" fmla="*/ 725 h 1446"/>
                <a:gd name="T34" fmla="*/ 1 w 529"/>
                <a:gd name="T35" fmla="*/ 757 h 1446"/>
                <a:gd name="T36" fmla="*/ 6 w 529"/>
                <a:gd name="T37" fmla="*/ 817 h 1446"/>
                <a:gd name="T38" fmla="*/ 16 w 529"/>
                <a:gd name="T39" fmla="*/ 877 h 1446"/>
                <a:gd name="T40" fmla="*/ 30 w 529"/>
                <a:gd name="T41" fmla="*/ 936 h 1446"/>
                <a:gd name="T42" fmla="*/ 50 w 529"/>
                <a:gd name="T43" fmla="*/ 992 h 1446"/>
                <a:gd name="T44" fmla="*/ 73 w 529"/>
                <a:gd name="T45" fmla="*/ 1046 h 1446"/>
                <a:gd name="T46" fmla="*/ 101 w 529"/>
                <a:gd name="T47" fmla="*/ 1098 h 1446"/>
                <a:gd name="T48" fmla="*/ 132 w 529"/>
                <a:gd name="T49" fmla="*/ 1148 h 1446"/>
                <a:gd name="T50" fmla="*/ 167 w 529"/>
                <a:gd name="T51" fmla="*/ 1195 h 1446"/>
                <a:gd name="T52" fmla="*/ 206 w 529"/>
                <a:gd name="T53" fmla="*/ 1239 h 1446"/>
                <a:gd name="T54" fmla="*/ 248 w 529"/>
                <a:gd name="T55" fmla="*/ 1280 h 1446"/>
                <a:gd name="T56" fmla="*/ 291 w 529"/>
                <a:gd name="T57" fmla="*/ 1318 h 1446"/>
                <a:gd name="T58" fmla="*/ 338 w 529"/>
                <a:gd name="T59" fmla="*/ 1353 h 1446"/>
                <a:gd name="T60" fmla="*/ 388 w 529"/>
                <a:gd name="T61" fmla="*/ 1384 h 1446"/>
                <a:gd name="T62" fmla="*/ 440 w 529"/>
                <a:gd name="T63" fmla="*/ 1411 h 1446"/>
                <a:gd name="T64" fmla="*/ 494 w 529"/>
                <a:gd name="T65" fmla="*/ 1435 h 1446"/>
                <a:gd name="T66" fmla="*/ 522 w 529"/>
                <a:gd name="T67" fmla="*/ 1446 h 1446"/>
                <a:gd name="T68" fmla="*/ 460 w 529"/>
                <a:gd name="T69" fmla="*/ 1377 h 1446"/>
                <a:gd name="T70" fmla="*/ 404 w 529"/>
                <a:gd name="T71" fmla="*/ 1303 h 1446"/>
                <a:gd name="T72" fmla="*/ 354 w 529"/>
                <a:gd name="T73" fmla="*/ 1220 h 1446"/>
                <a:gd name="T74" fmla="*/ 311 w 529"/>
                <a:gd name="T75" fmla="*/ 1132 h 1446"/>
                <a:gd name="T76" fmla="*/ 284 w 529"/>
                <a:gd name="T77" fmla="*/ 1062 h 1446"/>
                <a:gd name="T78" fmla="*/ 269 w 529"/>
                <a:gd name="T79" fmla="*/ 1014 h 1446"/>
                <a:gd name="T80" fmla="*/ 256 w 529"/>
                <a:gd name="T81" fmla="*/ 965 h 1446"/>
                <a:gd name="T82" fmla="*/ 246 w 529"/>
                <a:gd name="T83" fmla="*/ 914 h 1446"/>
                <a:gd name="T84" fmla="*/ 237 w 529"/>
                <a:gd name="T85" fmla="*/ 863 h 1446"/>
                <a:gd name="T86" fmla="*/ 232 w 529"/>
                <a:gd name="T87" fmla="*/ 811 h 1446"/>
                <a:gd name="T88" fmla="*/ 229 w 529"/>
                <a:gd name="T89" fmla="*/ 758 h 1446"/>
                <a:gd name="T90" fmla="*/ 229 w 529"/>
                <a:gd name="T91" fmla="*/ 731 h 1446"/>
                <a:gd name="T92" fmla="*/ 230 w 529"/>
                <a:gd name="T93" fmla="*/ 675 h 1446"/>
                <a:gd name="T94" fmla="*/ 234 w 529"/>
                <a:gd name="T95" fmla="*/ 621 h 1446"/>
                <a:gd name="T96" fmla="*/ 241 w 529"/>
                <a:gd name="T97" fmla="*/ 567 h 1446"/>
                <a:gd name="T98" fmla="*/ 251 w 529"/>
                <a:gd name="T99" fmla="*/ 515 h 1446"/>
                <a:gd name="T100" fmla="*/ 262 w 529"/>
                <a:gd name="T101" fmla="*/ 464 h 1446"/>
                <a:gd name="T102" fmla="*/ 276 w 529"/>
                <a:gd name="T103" fmla="*/ 414 h 1446"/>
                <a:gd name="T104" fmla="*/ 292 w 529"/>
                <a:gd name="T105" fmla="*/ 365 h 1446"/>
                <a:gd name="T106" fmla="*/ 311 w 529"/>
                <a:gd name="T107" fmla="*/ 317 h 1446"/>
                <a:gd name="T108" fmla="*/ 331 w 529"/>
                <a:gd name="T109" fmla="*/ 272 h 1446"/>
                <a:gd name="T110" fmla="*/ 354 w 529"/>
                <a:gd name="T111" fmla="*/ 228 h 1446"/>
                <a:gd name="T112" fmla="*/ 379 w 529"/>
                <a:gd name="T113" fmla="*/ 185 h 1446"/>
                <a:gd name="T114" fmla="*/ 406 w 529"/>
                <a:gd name="T115" fmla="*/ 144 h 1446"/>
                <a:gd name="T116" fmla="*/ 434 w 529"/>
                <a:gd name="T117" fmla="*/ 105 h 1446"/>
                <a:gd name="T118" fmla="*/ 464 w 529"/>
                <a:gd name="T119" fmla="*/ 69 h 1446"/>
                <a:gd name="T120" fmla="*/ 495 w 529"/>
                <a:gd name="T121" fmla="*/ 33 h 1446"/>
                <a:gd name="T122" fmla="*/ 529 w 529"/>
                <a:gd name="T123"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9" h="1446">
                  <a:moveTo>
                    <a:pt x="529" y="0"/>
                  </a:moveTo>
                  <a:lnTo>
                    <a:pt x="529" y="0"/>
                  </a:lnTo>
                  <a:lnTo>
                    <a:pt x="500" y="10"/>
                  </a:lnTo>
                  <a:lnTo>
                    <a:pt x="473" y="21"/>
                  </a:lnTo>
                  <a:lnTo>
                    <a:pt x="445" y="33"/>
                  </a:lnTo>
                  <a:lnTo>
                    <a:pt x="418" y="46"/>
                  </a:lnTo>
                  <a:lnTo>
                    <a:pt x="392" y="59"/>
                  </a:lnTo>
                  <a:lnTo>
                    <a:pt x="367" y="75"/>
                  </a:lnTo>
                  <a:lnTo>
                    <a:pt x="341" y="91"/>
                  </a:lnTo>
                  <a:lnTo>
                    <a:pt x="317" y="107"/>
                  </a:lnTo>
                  <a:lnTo>
                    <a:pt x="293" y="126"/>
                  </a:lnTo>
                  <a:lnTo>
                    <a:pt x="271" y="144"/>
                  </a:lnTo>
                  <a:lnTo>
                    <a:pt x="249" y="163"/>
                  </a:lnTo>
                  <a:lnTo>
                    <a:pt x="227" y="184"/>
                  </a:lnTo>
                  <a:lnTo>
                    <a:pt x="207" y="205"/>
                  </a:lnTo>
                  <a:lnTo>
                    <a:pt x="186" y="227"/>
                  </a:lnTo>
                  <a:lnTo>
                    <a:pt x="168" y="249"/>
                  </a:lnTo>
                  <a:lnTo>
                    <a:pt x="150" y="273"/>
                  </a:lnTo>
                  <a:lnTo>
                    <a:pt x="132" y="297"/>
                  </a:lnTo>
                  <a:lnTo>
                    <a:pt x="116" y="321"/>
                  </a:lnTo>
                  <a:lnTo>
                    <a:pt x="101" y="347"/>
                  </a:lnTo>
                  <a:lnTo>
                    <a:pt x="86" y="374"/>
                  </a:lnTo>
                  <a:lnTo>
                    <a:pt x="73" y="400"/>
                  </a:lnTo>
                  <a:lnTo>
                    <a:pt x="61" y="427"/>
                  </a:lnTo>
                  <a:lnTo>
                    <a:pt x="50" y="455"/>
                  </a:lnTo>
                  <a:lnTo>
                    <a:pt x="40" y="483"/>
                  </a:lnTo>
                  <a:lnTo>
                    <a:pt x="30" y="512"/>
                  </a:lnTo>
                  <a:lnTo>
                    <a:pt x="23" y="541"/>
                  </a:lnTo>
                  <a:lnTo>
                    <a:pt x="16" y="571"/>
                  </a:lnTo>
                  <a:lnTo>
                    <a:pt x="10" y="601"/>
                  </a:lnTo>
                  <a:lnTo>
                    <a:pt x="6" y="632"/>
                  </a:lnTo>
                  <a:lnTo>
                    <a:pt x="3" y="662"/>
                  </a:lnTo>
                  <a:lnTo>
                    <a:pt x="1" y="694"/>
                  </a:lnTo>
                  <a:lnTo>
                    <a:pt x="0" y="725"/>
                  </a:lnTo>
                  <a:lnTo>
                    <a:pt x="0" y="725"/>
                  </a:lnTo>
                  <a:lnTo>
                    <a:pt x="1" y="757"/>
                  </a:lnTo>
                  <a:lnTo>
                    <a:pt x="3" y="788"/>
                  </a:lnTo>
                  <a:lnTo>
                    <a:pt x="6" y="817"/>
                  </a:lnTo>
                  <a:lnTo>
                    <a:pt x="10" y="848"/>
                  </a:lnTo>
                  <a:lnTo>
                    <a:pt x="16" y="877"/>
                  </a:lnTo>
                  <a:lnTo>
                    <a:pt x="23" y="907"/>
                  </a:lnTo>
                  <a:lnTo>
                    <a:pt x="30" y="936"/>
                  </a:lnTo>
                  <a:lnTo>
                    <a:pt x="40" y="964"/>
                  </a:lnTo>
                  <a:lnTo>
                    <a:pt x="50" y="992"/>
                  </a:lnTo>
                  <a:lnTo>
                    <a:pt x="61" y="1019"/>
                  </a:lnTo>
                  <a:lnTo>
                    <a:pt x="73" y="1046"/>
                  </a:lnTo>
                  <a:lnTo>
                    <a:pt x="86" y="1072"/>
                  </a:lnTo>
                  <a:lnTo>
                    <a:pt x="101" y="1098"/>
                  </a:lnTo>
                  <a:lnTo>
                    <a:pt x="116" y="1123"/>
                  </a:lnTo>
                  <a:lnTo>
                    <a:pt x="132" y="1148"/>
                  </a:lnTo>
                  <a:lnTo>
                    <a:pt x="150" y="1171"/>
                  </a:lnTo>
                  <a:lnTo>
                    <a:pt x="167" y="1195"/>
                  </a:lnTo>
                  <a:lnTo>
                    <a:pt x="186" y="1217"/>
                  </a:lnTo>
                  <a:lnTo>
                    <a:pt x="206" y="1239"/>
                  </a:lnTo>
                  <a:lnTo>
                    <a:pt x="226" y="1260"/>
                  </a:lnTo>
                  <a:lnTo>
                    <a:pt x="248" y="1280"/>
                  </a:lnTo>
                  <a:lnTo>
                    <a:pt x="269" y="1300"/>
                  </a:lnTo>
                  <a:lnTo>
                    <a:pt x="291" y="1318"/>
                  </a:lnTo>
                  <a:lnTo>
                    <a:pt x="315" y="1335"/>
                  </a:lnTo>
                  <a:lnTo>
                    <a:pt x="338" y="1353"/>
                  </a:lnTo>
                  <a:lnTo>
                    <a:pt x="363" y="1369"/>
                  </a:lnTo>
                  <a:lnTo>
                    <a:pt x="388" y="1384"/>
                  </a:lnTo>
                  <a:lnTo>
                    <a:pt x="414" y="1398"/>
                  </a:lnTo>
                  <a:lnTo>
                    <a:pt x="440" y="1411"/>
                  </a:lnTo>
                  <a:lnTo>
                    <a:pt x="467" y="1423"/>
                  </a:lnTo>
                  <a:lnTo>
                    <a:pt x="494" y="1435"/>
                  </a:lnTo>
                  <a:lnTo>
                    <a:pt x="522" y="1446"/>
                  </a:lnTo>
                  <a:lnTo>
                    <a:pt x="522" y="1446"/>
                  </a:lnTo>
                  <a:lnTo>
                    <a:pt x="490" y="1412"/>
                  </a:lnTo>
                  <a:lnTo>
                    <a:pt x="460" y="1377"/>
                  </a:lnTo>
                  <a:lnTo>
                    <a:pt x="431" y="1341"/>
                  </a:lnTo>
                  <a:lnTo>
                    <a:pt x="404" y="1303"/>
                  </a:lnTo>
                  <a:lnTo>
                    <a:pt x="377" y="1262"/>
                  </a:lnTo>
                  <a:lnTo>
                    <a:pt x="354" y="1220"/>
                  </a:lnTo>
                  <a:lnTo>
                    <a:pt x="331" y="1177"/>
                  </a:lnTo>
                  <a:lnTo>
                    <a:pt x="311" y="1132"/>
                  </a:lnTo>
                  <a:lnTo>
                    <a:pt x="292" y="1086"/>
                  </a:lnTo>
                  <a:lnTo>
                    <a:pt x="284" y="1062"/>
                  </a:lnTo>
                  <a:lnTo>
                    <a:pt x="276" y="1039"/>
                  </a:lnTo>
                  <a:lnTo>
                    <a:pt x="269" y="1014"/>
                  </a:lnTo>
                  <a:lnTo>
                    <a:pt x="262" y="990"/>
                  </a:lnTo>
                  <a:lnTo>
                    <a:pt x="256" y="965"/>
                  </a:lnTo>
                  <a:lnTo>
                    <a:pt x="251" y="940"/>
                  </a:lnTo>
                  <a:lnTo>
                    <a:pt x="246" y="914"/>
                  </a:lnTo>
                  <a:lnTo>
                    <a:pt x="241" y="889"/>
                  </a:lnTo>
                  <a:lnTo>
                    <a:pt x="237" y="863"/>
                  </a:lnTo>
                  <a:lnTo>
                    <a:pt x="234" y="837"/>
                  </a:lnTo>
                  <a:lnTo>
                    <a:pt x="232" y="811"/>
                  </a:lnTo>
                  <a:lnTo>
                    <a:pt x="230" y="785"/>
                  </a:lnTo>
                  <a:lnTo>
                    <a:pt x="229" y="758"/>
                  </a:lnTo>
                  <a:lnTo>
                    <a:pt x="229" y="731"/>
                  </a:lnTo>
                  <a:lnTo>
                    <a:pt x="229" y="731"/>
                  </a:lnTo>
                  <a:lnTo>
                    <a:pt x="229" y="703"/>
                  </a:lnTo>
                  <a:lnTo>
                    <a:pt x="230" y="675"/>
                  </a:lnTo>
                  <a:lnTo>
                    <a:pt x="232" y="648"/>
                  </a:lnTo>
                  <a:lnTo>
                    <a:pt x="234" y="621"/>
                  </a:lnTo>
                  <a:lnTo>
                    <a:pt x="237" y="595"/>
                  </a:lnTo>
                  <a:lnTo>
                    <a:pt x="241" y="567"/>
                  </a:lnTo>
                  <a:lnTo>
                    <a:pt x="246" y="542"/>
                  </a:lnTo>
                  <a:lnTo>
                    <a:pt x="251" y="515"/>
                  </a:lnTo>
                  <a:lnTo>
                    <a:pt x="256" y="490"/>
                  </a:lnTo>
                  <a:lnTo>
                    <a:pt x="262" y="464"/>
                  </a:lnTo>
                  <a:lnTo>
                    <a:pt x="269" y="439"/>
                  </a:lnTo>
                  <a:lnTo>
                    <a:pt x="276" y="414"/>
                  </a:lnTo>
                  <a:lnTo>
                    <a:pt x="284" y="390"/>
                  </a:lnTo>
                  <a:lnTo>
                    <a:pt x="292" y="365"/>
                  </a:lnTo>
                  <a:lnTo>
                    <a:pt x="302" y="341"/>
                  </a:lnTo>
                  <a:lnTo>
                    <a:pt x="311" y="317"/>
                  </a:lnTo>
                  <a:lnTo>
                    <a:pt x="321" y="295"/>
                  </a:lnTo>
                  <a:lnTo>
                    <a:pt x="331" y="272"/>
                  </a:lnTo>
                  <a:lnTo>
                    <a:pt x="342" y="250"/>
                  </a:lnTo>
                  <a:lnTo>
                    <a:pt x="354" y="228"/>
                  </a:lnTo>
                  <a:lnTo>
                    <a:pt x="366" y="206"/>
                  </a:lnTo>
                  <a:lnTo>
                    <a:pt x="379" y="185"/>
                  </a:lnTo>
                  <a:lnTo>
                    <a:pt x="391" y="164"/>
                  </a:lnTo>
                  <a:lnTo>
                    <a:pt x="406" y="144"/>
                  </a:lnTo>
                  <a:lnTo>
                    <a:pt x="419" y="125"/>
                  </a:lnTo>
                  <a:lnTo>
                    <a:pt x="434" y="105"/>
                  </a:lnTo>
                  <a:lnTo>
                    <a:pt x="448" y="87"/>
                  </a:lnTo>
                  <a:lnTo>
                    <a:pt x="464" y="69"/>
                  </a:lnTo>
                  <a:lnTo>
                    <a:pt x="479" y="50"/>
                  </a:lnTo>
                  <a:lnTo>
                    <a:pt x="495" y="33"/>
                  </a:lnTo>
                  <a:lnTo>
                    <a:pt x="512" y="17"/>
                  </a:lnTo>
                  <a:lnTo>
                    <a:pt x="529" y="0"/>
                  </a:lnTo>
                  <a:lnTo>
                    <a:pt x="52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79" name="Freeform 247"/>
            <p:cNvSpPr>
              <a:spLocks noEditPoints="1"/>
            </p:cNvSpPr>
            <p:nvPr/>
          </p:nvSpPr>
          <p:spPr bwMode="auto">
            <a:xfrm>
              <a:off x="8498682" y="4395788"/>
              <a:ext cx="249238" cy="247650"/>
            </a:xfrm>
            <a:custGeom>
              <a:avLst/>
              <a:gdLst>
                <a:gd name="T0" fmla="*/ 842 w 1096"/>
                <a:gd name="T1" fmla="*/ 566 h 1096"/>
                <a:gd name="T2" fmla="*/ 863 w 1096"/>
                <a:gd name="T3" fmla="*/ 455 h 1096"/>
                <a:gd name="T4" fmla="*/ 859 w 1096"/>
                <a:gd name="T5" fmla="*/ 366 h 1096"/>
                <a:gd name="T6" fmla="*/ 829 w 1096"/>
                <a:gd name="T7" fmla="*/ 264 h 1096"/>
                <a:gd name="T8" fmla="*/ 777 w 1096"/>
                <a:gd name="T9" fmla="*/ 174 h 1096"/>
                <a:gd name="T10" fmla="*/ 706 w 1096"/>
                <a:gd name="T11" fmla="*/ 99 h 1096"/>
                <a:gd name="T12" fmla="*/ 619 w 1096"/>
                <a:gd name="T13" fmla="*/ 43 h 1096"/>
                <a:gd name="T14" fmla="*/ 518 w 1096"/>
                <a:gd name="T15" fmla="*/ 9 h 1096"/>
                <a:gd name="T16" fmla="*/ 432 w 1096"/>
                <a:gd name="T17" fmla="*/ 0 h 1096"/>
                <a:gd name="T18" fmla="*/ 324 w 1096"/>
                <a:gd name="T19" fmla="*/ 13 h 1096"/>
                <a:gd name="T20" fmla="*/ 227 w 1096"/>
                <a:gd name="T21" fmla="*/ 52 h 1096"/>
                <a:gd name="T22" fmla="*/ 142 w 1096"/>
                <a:gd name="T23" fmla="*/ 112 h 1096"/>
                <a:gd name="T24" fmla="*/ 74 w 1096"/>
                <a:gd name="T25" fmla="*/ 191 h 1096"/>
                <a:gd name="T26" fmla="*/ 27 w 1096"/>
                <a:gd name="T27" fmla="*/ 284 h 1096"/>
                <a:gd name="T28" fmla="*/ 2 w 1096"/>
                <a:gd name="T29" fmla="*/ 388 h 1096"/>
                <a:gd name="T30" fmla="*/ 2 w 1096"/>
                <a:gd name="T31" fmla="*/ 476 h 1096"/>
                <a:gd name="T32" fmla="*/ 27 w 1096"/>
                <a:gd name="T33" fmla="*/ 581 h 1096"/>
                <a:gd name="T34" fmla="*/ 74 w 1096"/>
                <a:gd name="T35" fmla="*/ 673 h 1096"/>
                <a:gd name="T36" fmla="*/ 142 w 1096"/>
                <a:gd name="T37" fmla="*/ 751 h 1096"/>
                <a:gd name="T38" fmla="*/ 227 w 1096"/>
                <a:gd name="T39" fmla="*/ 811 h 1096"/>
                <a:gd name="T40" fmla="*/ 324 w 1096"/>
                <a:gd name="T41" fmla="*/ 850 h 1096"/>
                <a:gd name="T42" fmla="*/ 432 w 1096"/>
                <a:gd name="T43" fmla="*/ 864 h 1096"/>
                <a:gd name="T44" fmla="*/ 524 w 1096"/>
                <a:gd name="T45" fmla="*/ 854 h 1096"/>
                <a:gd name="T46" fmla="*/ 833 w 1096"/>
                <a:gd name="T47" fmla="*/ 1051 h 1096"/>
                <a:gd name="T48" fmla="*/ 884 w 1096"/>
                <a:gd name="T49" fmla="*/ 1084 h 1096"/>
                <a:gd name="T50" fmla="*/ 942 w 1096"/>
                <a:gd name="T51" fmla="*/ 1096 h 1096"/>
                <a:gd name="T52" fmla="*/ 1013 w 1096"/>
                <a:gd name="T53" fmla="*/ 1078 h 1096"/>
                <a:gd name="T54" fmla="*/ 1061 w 1096"/>
                <a:gd name="T55" fmla="*/ 1039 h 1096"/>
                <a:gd name="T56" fmla="*/ 1093 w 1096"/>
                <a:gd name="T57" fmla="*/ 971 h 1096"/>
                <a:gd name="T58" fmla="*/ 1093 w 1096"/>
                <a:gd name="T59" fmla="*/ 912 h 1096"/>
                <a:gd name="T60" fmla="*/ 1061 w 1096"/>
                <a:gd name="T61" fmla="*/ 845 h 1096"/>
                <a:gd name="T62" fmla="*/ 417 w 1096"/>
                <a:gd name="T63" fmla="*/ 712 h 1096"/>
                <a:gd name="T64" fmla="*/ 348 w 1096"/>
                <a:gd name="T65" fmla="*/ 700 h 1096"/>
                <a:gd name="T66" fmla="*/ 287 w 1096"/>
                <a:gd name="T67" fmla="*/ 672 h 1096"/>
                <a:gd name="T68" fmla="*/ 234 w 1096"/>
                <a:gd name="T69" fmla="*/ 631 h 1096"/>
                <a:gd name="T70" fmla="*/ 192 w 1096"/>
                <a:gd name="T71" fmla="*/ 578 h 1096"/>
                <a:gd name="T72" fmla="*/ 164 w 1096"/>
                <a:gd name="T73" fmla="*/ 515 h 1096"/>
                <a:gd name="T74" fmla="*/ 151 w 1096"/>
                <a:gd name="T75" fmla="*/ 446 h 1096"/>
                <a:gd name="T76" fmla="*/ 154 w 1096"/>
                <a:gd name="T77" fmla="*/ 389 h 1096"/>
                <a:gd name="T78" fmla="*/ 174 w 1096"/>
                <a:gd name="T79" fmla="*/ 323 h 1096"/>
                <a:gd name="T80" fmla="*/ 207 w 1096"/>
                <a:gd name="T81" fmla="*/ 264 h 1096"/>
                <a:gd name="T82" fmla="*/ 253 w 1096"/>
                <a:gd name="T83" fmla="*/ 215 h 1096"/>
                <a:gd name="T84" fmla="*/ 310 w 1096"/>
                <a:gd name="T85" fmla="*/ 179 h 1096"/>
                <a:gd name="T86" fmla="*/ 376 w 1096"/>
                <a:gd name="T87" fmla="*/ 156 h 1096"/>
                <a:gd name="T88" fmla="*/ 432 w 1096"/>
                <a:gd name="T89" fmla="*/ 151 h 1096"/>
                <a:gd name="T90" fmla="*/ 502 w 1096"/>
                <a:gd name="T91" fmla="*/ 160 h 1096"/>
                <a:gd name="T92" fmla="*/ 565 w 1096"/>
                <a:gd name="T93" fmla="*/ 185 h 1096"/>
                <a:gd name="T94" fmla="*/ 620 w 1096"/>
                <a:gd name="T95" fmla="*/ 224 h 1096"/>
                <a:gd name="T96" fmla="*/ 665 w 1096"/>
                <a:gd name="T97" fmla="*/ 275 h 1096"/>
                <a:gd name="T98" fmla="*/ 696 w 1096"/>
                <a:gd name="T99" fmla="*/ 336 h 1096"/>
                <a:gd name="T100" fmla="*/ 712 w 1096"/>
                <a:gd name="T101" fmla="*/ 403 h 1096"/>
                <a:gd name="T102" fmla="*/ 712 w 1096"/>
                <a:gd name="T103" fmla="*/ 460 h 1096"/>
                <a:gd name="T104" fmla="*/ 696 w 1096"/>
                <a:gd name="T105" fmla="*/ 529 h 1096"/>
                <a:gd name="T106" fmla="*/ 665 w 1096"/>
                <a:gd name="T107" fmla="*/ 589 h 1096"/>
                <a:gd name="T108" fmla="*/ 620 w 1096"/>
                <a:gd name="T109" fmla="*/ 640 h 1096"/>
                <a:gd name="T110" fmla="*/ 565 w 1096"/>
                <a:gd name="T111" fmla="*/ 679 h 1096"/>
                <a:gd name="T112" fmla="*/ 502 w 1096"/>
                <a:gd name="T113" fmla="*/ 704 h 1096"/>
                <a:gd name="T114" fmla="*/ 432 w 1096"/>
                <a:gd name="T115" fmla="*/ 713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6" h="1096">
                  <a:moveTo>
                    <a:pt x="1051" y="833"/>
                  </a:moveTo>
                  <a:lnTo>
                    <a:pt x="825" y="608"/>
                  </a:lnTo>
                  <a:lnTo>
                    <a:pt x="825" y="608"/>
                  </a:lnTo>
                  <a:lnTo>
                    <a:pt x="835" y="588"/>
                  </a:lnTo>
                  <a:lnTo>
                    <a:pt x="842" y="566"/>
                  </a:lnTo>
                  <a:lnTo>
                    <a:pt x="849" y="545"/>
                  </a:lnTo>
                  <a:lnTo>
                    <a:pt x="854" y="523"/>
                  </a:lnTo>
                  <a:lnTo>
                    <a:pt x="858" y="501"/>
                  </a:lnTo>
                  <a:lnTo>
                    <a:pt x="861" y="479"/>
                  </a:lnTo>
                  <a:lnTo>
                    <a:pt x="863" y="455"/>
                  </a:lnTo>
                  <a:lnTo>
                    <a:pt x="864" y="432"/>
                  </a:lnTo>
                  <a:lnTo>
                    <a:pt x="864" y="432"/>
                  </a:lnTo>
                  <a:lnTo>
                    <a:pt x="863" y="409"/>
                  </a:lnTo>
                  <a:lnTo>
                    <a:pt x="862" y="388"/>
                  </a:lnTo>
                  <a:lnTo>
                    <a:pt x="859" y="366"/>
                  </a:lnTo>
                  <a:lnTo>
                    <a:pt x="855" y="345"/>
                  </a:lnTo>
                  <a:lnTo>
                    <a:pt x="850" y="324"/>
                  </a:lnTo>
                  <a:lnTo>
                    <a:pt x="845" y="303"/>
                  </a:lnTo>
                  <a:lnTo>
                    <a:pt x="838" y="284"/>
                  </a:lnTo>
                  <a:lnTo>
                    <a:pt x="829" y="264"/>
                  </a:lnTo>
                  <a:lnTo>
                    <a:pt x="821" y="245"/>
                  </a:lnTo>
                  <a:lnTo>
                    <a:pt x="812" y="227"/>
                  </a:lnTo>
                  <a:lnTo>
                    <a:pt x="801" y="208"/>
                  </a:lnTo>
                  <a:lnTo>
                    <a:pt x="790" y="191"/>
                  </a:lnTo>
                  <a:lnTo>
                    <a:pt x="777" y="174"/>
                  </a:lnTo>
                  <a:lnTo>
                    <a:pt x="765" y="157"/>
                  </a:lnTo>
                  <a:lnTo>
                    <a:pt x="752" y="142"/>
                  </a:lnTo>
                  <a:lnTo>
                    <a:pt x="738" y="127"/>
                  </a:lnTo>
                  <a:lnTo>
                    <a:pt x="722" y="112"/>
                  </a:lnTo>
                  <a:lnTo>
                    <a:pt x="706" y="99"/>
                  </a:lnTo>
                  <a:lnTo>
                    <a:pt x="690" y="86"/>
                  </a:lnTo>
                  <a:lnTo>
                    <a:pt x="673" y="74"/>
                  </a:lnTo>
                  <a:lnTo>
                    <a:pt x="656" y="62"/>
                  </a:lnTo>
                  <a:lnTo>
                    <a:pt x="638" y="52"/>
                  </a:lnTo>
                  <a:lnTo>
                    <a:pt x="619" y="43"/>
                  </a:lnTo>
                  <a:lnTo>
                    <a:pt x="600" y="34"/>
                  </a:lnTo>
                  <a:lnTo>
                    <a:pt x="581" y="27"/>
                  </a:lnTo>
                  <a:lnTo>
                    <a:pt x="560" y="20"/>
                  </a:lnTo>
                  <a:lnTo>
                    <a:pt x="540" y="13"/>
                  </a:lnTo>
                  <a:lnTo>
                    <a:pt x="518" y="9"/>
                  </a:lnTo>
                  <a:lnTo>
                    <a:pt x="498" y="5"/>
                  </a:lnTo>
                  <a:lnTo>
                    <a:pt x="476" y="2"/>
                  </a:lnTo>
                  <a:lnTo>
                    <a:pt x="454" y="0"/>
                  </a:lnTo>
                  <a:lnTo>
                    <a:pt x="432" y="0"/>
                  </a:lnTo>
                  <a:lnTo>
                    <a:pt x="432" y="0"/>
                  </a:lnTo>
                  <a:lnTo>
                    <a:pt x="409" y="0"/>
                  </a:lnTo>
                  <a:lnTo>
                    <a:pt x="388" y="2"/>
                  </a:lnTo>
                  <a:lnTo>
                    <a:pt x="367" y="5"/>
                  </a:lnTo>
                  <a:lnTo>
                    <a:pt x="345" y="9"/>
                  </a:lnTo>
                  <a:lnTo>
                    <a:pt x="324" y="13"/>
                  </a:lnTo>
                  <a:lnTo>
                    <a:pt x="303" y="20"/>
                  </a:lnTo>
                  <a:lnTo>
                    <a:pt x="284" y="27"/>
                  </a:lnTo>
                  <a:lnTo>
                    <a:pt x="265" y="34"/>
                  </a:lnTo>
                  <a:lnTo>
                    <a:pt x="245" y="43"/>
                  </a:lnTo>
                  <a:lnTo>
                    <a:pt x="227" y="52"/>
                  </a:lnTo>
                  <a:lnTo>
                    <a:pt x="208" y="62"/>
                  </a:lnTo>
                  <a:lnTo>
                    <a:pt x="191" y="74"/>
                  </a:lnTo>
                  <a:lnTo>
                    <a:pt x="174" y="86"/>
                  </a:lnTo>
                  <a:lnTo>
                    <a:pt x="157" y="99"/>
                  </a:lnTo>
                  <a:lnTo>
                    <a:pt x="142" y="112"/>
                  </a:lnTo>
                  <a:lnTo>
                    <a:pt x="127" y="127"/>
                  </a:lnTo>
                  <a:lnTo>
                    <a:pt x="113" y="142"/>
                  </a:lnTo>
                  <a:lnTo>
                    <a:pt x="99" y="157"/>
                  </a:lnTo>
                  <a:lnTo>
                    <a:pt x="86" y="174"/>
                  </a:lnTo>
                  <a:lnTo>
                    <a:pt x="74" y="191"/>
                  </a:lnTo>
                  <a:lnTo>
                    <a:pt x="63" y="208"/>
                  </a:lnTo>
                  <a:lnTo>
                    <a:pt x="52" y="227"/>
                  </a:lnTo>
                  <a:lnTo>
                    <a:pt x="43" y="245"/>
                  </a:lnTo>
                  <a:lnTo>
                    <a:pt x="34" y="264"/>
                  </a:lnTo>
                  <a:lnTo>
                    <a:pt x="27" y="284"/>
                  </a:lnTo>
                  <a:lnTo>
                    <a:pt x="20" y="303"/>
                  </a:lnTo>
                  <a:lnTo>
                    <a:pt x="14" y="324"/>
                  </a:lnTo>
                  <a:lnTo>
                    <a:pt x="10" y="345"/>
                  </a:lnTo>
                  <a:lnTo>
                    <a:pt x="6" y="366"/>
                  </a:lnTo>
                  <a:lnTo>
                    <a:pt x="2" y="388"/>
                  </a:lnTo>
                  <a:lnTo>
                    <a:pt x="1" y="409"/>
                  </a:lnTo>
                  <a:lnTo>
                    <a:pt x="0" y="432"/>
                  </a:lnTo>
                  <a:lnTo>
                    <a:pt x="0" y="432"/>
                  </a:lnTo>
                  <a:lnTo>
                    <a:pt x="1" y="454"/>
                  </a:lnTo>
                  <a:lnTo>
                    <a:pt x="2" y="476"/>
                  </a:lnTo>
                  <a:lnTo>
                    <a:pt x="6" y="498"/>
                  </a:lnTo>
                  <a:lnTo>
                    <a:pt x="10" y="518"/>
                  </a:lnTo>
                  <a:lnTo>
                    <a:pt x="14" y="540"/>
                  </a:lnTo>
                  <a:lnTo>
                    <a:pt x="20" y="560"/>
                  </a:lnTo>
                  <a:lnTo>
                    <a:pt x="27" y="581"/>
                  </a:lnTo>
                  <a:lnTo>
                    <a:pt x="34" y="600"/>
                  </a:lnTo>
                  <a:lnTo>
                    <a:pt x="43" y="619"/>
                  </a:lnTo>
                  <a:lnTo>
                    <a:pt x="52" y="638"/>
                  </a:lnTo>
                  <a:lnTo>
                    <a:pt x="63" y="656"/>
                  </a:lnTo>
                  <a:lnTo>
                    <a:pt x="74" y="673"/>
                  </a:lnTo>
                  <a:lnTo>
                    <a:pt x="86" y="690"/>
                  </a:lnTo>
                  <a:lnTo>
                    <a:pt x="99" y="706"/>
                  </a:lnTo>
                  <a:lnTo>
                    <a:pt x="113" y="722"/>
                  </a:lnTo>
                  <a:lnTo>
                    <a:pt x="127" y="737"/>
                  </a:lnTo>
                  <a:lnTo>
                    <a:pt x="142" y="751"/>
                  </a:lnTo>
                  <a:lnTo>
                    <a:pt x="157" y="765"/>
                  </a:lnTo>
                  <a:lnTo>
                    <a:pt x="174" y="777"/>
                  </a:lnTo>
                  <a:lnTo>
                    <a:pt x="191" y="790"/>
                  </a:lnTo>
                  <a:lnTo>
                    <a:pt x="208" y="801"/>
                  </a:lnTo>
                  <a:lnTo>
                    <a:pt x="227" y="811"/>
                  </a:lnTo>
                  <a:lnTo>
                    <a:pt x="245" y="821"/>
                  </a:lnTo>
                  <a:lnTo>
                    <a:pt x="265" y="829"/>
                  </a:lnTo>
                  <a:lnTo>
                    <a:pt x="284" y="838"/>
                  </a:lnTo>
                  <a:lnTo>
                    <a:pt x="303" y="844"/>
                  </a:lnTo>
                  <a:lnTo>
                    <a:pt x="324" y="850"/>
                  </a:lnTo>
                  <a:lnTo>
                    <a:pt x="345" y="855"/>
                  </a:lnTo>
                  <a:lnTo>
                    <a:pt x="367" y="859"/>
                  </a:lnTo>
                  <a:lnTo>
                    <a:pt x="388" y="861"/>
                  </a:lnTo>
                  <a:lnTo>
                    <a:pt x="409" y="863"/>
                  </a:lnTo>
                  <a:lnTo>
                    <a:pt x="432" y="864"/>
                  </a:lnTo>
                  <a:lnTo>
                    <a:pt x="432" y="864"/>
                  </a:lnTo>
                  <a:lnTo>
                    <a:pt x="455" y="863"/>
                  </a:lnTo>
                  <a:lnTo>
                    <a:pt x="479" y="861"/>
                  </a:lnTo>
                  <a:lnTo>
                    <a:pt x="501" y="858"/>
                  </a:lnTo>
                  <a:lnTo>
                    <a:pt x="524" y="854"/>
                  </a:lnTo>
                  <a:lnTo>
                    <a:pt x="545" y="848"/>
                  </a:lnTo>
                  <a:lnTo>
                    <a:pt x="566" y="842"/>
                  </a:lnTo>
                  <a:lnTo>
                    <a:pt x="588" y="835"/>
                  </a:lnTo>
                  <a:lnTo>
                    <a:pt x="608" y="825"/>
                  </a:lnTo>
                  <a:lnTo>
                    <a:pt x="833" y="1051"/>
                  </a:lnTo>
                  <a:lnTo>
                    <a:pt x="833" y="1051"/>
                  </a:lnTo>
                  <a:lnTo>
                    <a:pt x="845" y="1061"/>
                  </a:lnTo>
                  <a:lnTo>
                    <a:pt x="857" y="1070"/>
                  </a:lnTo>
                  <a:lnTo>
                    <a:pt x="870" y="1078"/>
                  </a:lnTo>
                  <a:lnTo>
                    <a:pt x="884" y="1084"/>
                  </a:lnTo>
                  <a:lnTo>
                    <a:pt x="898" y="1090"/>
                  </a:lnTo>
                  <a:lnTo>
                    <a:pt x="912" y="1093"/>
                  </a:lnTo>
                  <a:lnTo>
                    <a:pt x="927" y="1095"/>
                  </a:lnTo>
                  <a:lnTo>
                    <a:pt x="942" y="1096"/>
                  </a:lnTo>
                  <a:lnTo>
                    <a:pt x="942" y="1096"/>
                  </a:lnTo>
                  <a:lnTo>
                    <a:pt x="957" y="1095"/>
                  </a:lnTo>
                  <a:lnTo>
                    <a:pt x="971" y="1093"/>
                  </a:lnTo>
                  <a:lnTo>
                    <a:pt x="986" y="1090"/>
                  </a:lnTo>
                  <a:lnTo>
                    <a:pt x="1000" y="1084"/>
                  </a:lnTo>
                  <a:lnTo>
                    <a:pt x="1013" y="1078"/>
                  </a:lnTo>
                  <a:lnTo>
                    <a:pt x="1026" y="1070"/>
                  </a:lnTo>
                  <a:lnTo>
                    <a:pt x="1039" y="1061"/>
                  </a:lnTo>
                  <a:lnTo>
                    <a:pt x="1051" y="1051"/>
                  </a:lnTo>
                  <a:lnTo>
                    <a:pt x="1051" y="1051"/>
                  </a:lnTo>
                  <a:lnTo>
                    <a:pt x="1061" y="1039"/>
                  </a:lnTo>
                  <a:lnTo>
                    <a:pt x="1070" y="1026"/>
                  </a:lnTo>
                  <a:lnTo>
                    <a:pt x="1078" y="1013"/>
                  </a:lnTo>
                  <a:lnTo>
                    <a:pt x="1084" y="1000"/>
                  </a:lnTo>
                  <a:lnTo>
                    <a:pt x="1090" y="986"/>
                  </a:lnTo>
                  <a:lnTo>
                    <a:pt x="1093" y="971"/>
                  </a:lnTo>
                  <a:lnTo>
                    <a:pt x="1095" y="956"/>
                  </a:lnTo>
                  <a:lnTo>
                    <a:pt x="1096" y="942"/>
                  </a:lnTo>
                  <a:lnTo>
                    <a:pt x="1096" y="942"/>
                  </a:lnTo>
                  <a:lnTo>
                    <a:pt x="1095" y="927"/>
                  </a:lnTo>
                  <a:lnTo>
                    <a:pt x="1093" y="912"/>
                  </a:lnTo>
                  <a:lnTo>
                    <a:pt x="1090" y="898"/>
                  </a:lnTo>
                  <a:lnTo>
                    <a:pt x="1084" y="884"/>
                  </a:lnTo>
                  <a:lnTo>
                    <a:pt x="1078" y="870"/>
                  </a:lnTo>
                  <a:lnTo>
                    <a:pt x="1070" y="857"/>
                  </a:lnTo>
                  <a:lnTo>
                    <a:pt x="1061" y="845"/>
                  </a:lnTo>
                  <a:lnTo>
                    <a:pt x="1051" y="833"/>
                  </a:lnTo>
                  <a:lnTo>
                    <a:pt x="1051" y="833"/>
                  </a:lnTo>
                  <a:close/>
                  <a:moveTo>
                    <a:pt x="432" y="713"/>
                  </a:moveTo>
                  <a:lnTo>
                    <a:pt x="432" y="713"/>
                  </a:lnTo>
                  <a:lnTo>
                    <a:pt x="417" y="712"/>
                  </a:lnTo>
                  <a:lnTo>
                    <a:pt x="403" y="711"/>
                  </a:lnTo>
                  <a:lnTo>
                    <a:pt x="389" y="709"/>
                  </a:lnTo>
                  <a:lnTo>
                    <a:pt x="376" y="707"/>
                  </a:lnTo>
                  <a:lnTo>
                    <a:pt x="361" y="704"/>
                  </a:lnTo>
                  <a:lnTo>
                    <a:pt x="348" y="700"/>
                  </a:lnTo>
                  <a:lnTo>
                    <a:pt x="336" y="696"/>
                  </a:lnTo>
                  <a:lnTo>
                    <a:pt x="323" y="691"/>
                  </a:lnTo>
                  <a:lnTo>
                    <a:pt x="310" y="685"/>
                  </a:lnTo>
                  <a:lnTo>
                    <a:pt x="298" y="679"/>
                  </a:lnTo>
                  <a:lnTo>
                    <a:pt x="287" y="672"/>
                  </a:lnTo>
                  <a:lnTo>
                    <a:pt x="275" y="664"/>
                  </a:lnTo>
                  <a:lnTo>
                    <a:pt x="265" y="657"/>
                  </a:lnTo>
                  <a:lnTo>
                    <a:pt x="253" y="649"/>
                  </a:lnTo>
                  <a:lnTo>
                    <a:pt x="243" y="640"/>
                  </a:lnTo>
                  <a:lnTo>
                    <a:pt x="234" y="631"/>
                  </a:lnTo>
                  <a:lnTo>
                    <a:pt x="225" y="620"/>
                  </a:lnTo>
                  <a:lnTo>
                    <a:pt x="216" y="610"/>
                  </a:lnTo>
                  <a:lnTo>
                    <a:pt x="207" y="600"/>
                  </a:lnTo>
                  <a:lnTo>
                    <a:pt x="199" y="589"/>
                  </a:lnTo>
                  <a:lnTo>
                    <a:pt x="192" y="578"/>
                  </a:lnTo>
                  <a:lnTo>
                    <a:pt x="185" y="565"/>
                  </a:lnTo>
                  <a:lnTo>
                    <a:pt x="179" y="553"/>
                  </a:lnTo>
                  <a:lnTo>
                    <a:pt x="174" y="541"/>
                  </a:lnTo>
                  <a:lnTo>
                    <a:pt x="169" y="529"/>
                  </a:lnTo>
                  <a:lnTo>
                    <a:pt x="164" y="515"/>
                  </a:lnTo>
                  <a:lnTo>
                    <a:pt x="161" y="502"/>
                  </a:lnTo>
                  <a:lnTo>
                    <a:pt x="156" y="489"/>
                  </a:lnTo>
                  <a:lnTo>
                    <a:pt x="154" y="475"/>
                  </a:lnTo>
                  <a:lnTo>
                    <a:pt x="152" y="460"/>
                  </a:lnTo>
                  <a:lnTo>
                    <a:pt x="151" y="446"/>
                  </a:lnTo>
                  <a:lnTo>
                    <a:pt x="151" y="432"/>
                  </a:lnTo>
                  <a:lnTo>
                    <a:pt x="151" y="432"/>
                  </a:lnTo>
                  <a:lnTo>
                    <a:pt x="151" y="417"/>
                  </a:lnTo>
                  <a:lnTo>
                    <a:pt x="152" y="403"/>
                  </a:lnTo>
                  <a:lnTo>
                    <a:pt x="154" y="389"/>
                  </a:lnTo>
                  <a:lnTo>
                    <a:pt x="156" y="376"/>
                  </a:lnTo>
                  <a:lnTo>
                    <a:pt x="161" y="361"/>
                  </a:lnTo>
                  <a:lnTo>
                    <a:pt x="164" y="348"/>
                  </a:lnTo>
                  <a:lnTo>
                    <a:pt x="169" y="336"/>
                  </a:lnTo>
                  <a:lnTo>
                    <a:pt x="174" y="323"/>
                  </a:lnTo>
                  <a:lnTo>
                    <a:pt x="179" y="310"/>
                  </a:lnTo>
                  <a:lnTo>
                    <a:pt x="185" y="298"/>
                  </a:lnTo>
                  <a:lnTo>
                    <a:pt x="192" y="287"/>
                  </a:lnTo>
                  <a:lnTo>
                    <a:pt x="199" y="275"/>
                  </a:lnTo>
                  <a:lnTo>
                    <a:pt x="207" y="264"/>
                  </a:lnTo>
                  <a:lnTo>
                    <a:pt x="216" y="253"/>
                  </a:lnTo>
                  <a:lnTo>
                    <a:pt x="225" y="243"/>
                  </a:lnTo>
                  <a:lnTo>
                    <a:pt x="234" y="234"/>
                  </a:lnTo>
                  <a:lnTo>
                    <a:pt x="243" y="224"/>
                  </a:lnTo>
                  <a:lnTo>
                    <a:pt x="253" y="215"/>
                  </a:lnTo>
                  <a:lnTo>
                    <a:pt x="265" y="207"/>
                  </a:lnTo>
                  <a:lnTo>
                    <a:pt x="275" y="199"/>
                  </a:lnTo>
                  <a:lnTo>
                    <a:pt x="287" y="192"/>
                  </a:lnTo>
                  <a:lnTo>
                    <a:pt x="298" y="185"/>
                  </a:lnTo>
                  <a:lnTo>
                    <a:pt x="310" y="179"/>
                  </a:lnTo>
                  <a:lnTo>
                    <a:pt x="323" y="174"/>
                  </a:lnTo>
                  <a:lnTo>
                    <a:pt x="336" y="169"/>
                  </a:lnTo>
                  <a:lnTo>
                    <a:pt x="348" y="163"/>
                  </a:lnTo>
                  <a:lnTo>
                    <a:pt x="361" y="160"/>
                  </a:lnTo>
                  <a:lnTo>
                    <a:pt x="376" y="156"/>
                  </a:lnTo>
                  <a:lnTo>
                    <a:pt x="389" y="154"/>
                  </a:lnTo>
                  <a:lnTo>
                    <a:pt x="403" y="152"/>
                  </a:lnTo>
                  <a:lnTo>
                    <a:pt x="417" y="151"/>
                  </a:lnTo>
                  <a:lnTo>
                    <a:pt x="432" y="151"/>
                  </a:lnTo>
                  <a:lnTo>
                    <a:pt x="432" y="151"/>
                  </a:lnTo>
                  <a:lnTo>
                    <a:pt x="446" y="151"/>
                  </a:lnTo>
                  <a:lnTo>
                    <a:pt x="460" y="152"/>
                  </a:lnTo>
                  <a:lnTo>
                    <a:pt x="475" y="154"/>
                  </a:lnTo>
                  <a:lnTo>
                    <a:pt x="489" y="156"/>
                  </a:lnTo>
                  <a:lnTo>
                    <a:pt x="502" y="160"/>
                  </a:lnTo>
                  <a:lnTo>
                    <a:pt x="515" y="163"/>
                  </a:lnTo>
                  <a:lnTo>
                    <a:pt x="529" y="169"/>
                  </a:lnTo>
                  <a:lnTo>
                    <a:pt x="541" y="174"/>
                  </a:lnTo>
                  <a:lnTo>
                    <a:pt x="554" y="179"/>
                  </a:lnTo>
                  <a:lnTo>
                    <a:pt x="565" y="185"/>
                  </a:lnTo>
                  <a:lnTo>
                    <a:pt x="578" y="192"/>
                  </a:lnTo>
                  <a:lnTo>
                    <a:pt x="589" y="199"/>
                  </a:lnTo>
                  <a:lnTo>
                    <a:pt x="600" y="207"/>
                  </a:lnTo>
                  <a:lnTo>
                    <a:pt x="610" y="215"/>
                  </a:lnTo>
                  <a:lnTo>
                    <a:pt x="620" y="224"/>
                  </a:lnTo>
                  <a:lnTo>
                    <a:pt x="631" y="234"/>
                  </a:lnTo>
                  <a:lnTo>
                    <a:pt x="640" y="243"/>
                  </a:lnTo>
                  <a:lnTo>
                    <a:pt x="649" y="253"/>
                  </a:lnTo>
                  <a:lnTo>
                    <a:pt x="657" y="264"/>
                  </a:lnTo>
                  <a:lnTo>
                    <a:pt x="665" y="275"/>
                  </a:lnTo>
                  <a:lnTo>
                    <a:pt x="672" y="287"/>
                  </a:lnTo>
                  <a:lnTo>
                    <a:pt x="680" y="298"/>
                  </a:lnTo>
                  <a:lnTo>
                    <a:pt x="686" y="310"/>
                  </a:lnTo>
                  <a:lnTo>
                    <a:pt x="691" y="323"/>
                  </a:lnTo>
                  <a:lnTo>
                    <a:pt x="696" y="336"/>
                  </a:lnTo>
                  <a:lnTo>
                    <a:pt x="701" y="348"/>
                  </a:lnTo>
                  <a:lnTo>
                    <a:pt x="704" y="361"/>
                  </a:lnTo>
                  <a:lnTo>
                    <a:pt x="707" y="376"/>
                  </a:lnTo>
                  <a:lnTo>
                    <a:pt x="710" y="389"/>
                  </a:lnTo>
                  <a:lnTo>
                    <a:pt x="712" y="403"/>
                  </a:lnTo>
                  <a:lnTo>
                    <a:pt x="713" y="417"/>
                  </a:lnTo>
                  <a:lnTo>
                    <a:pt x="713" y="432"/>
                  </a:lnTo>
                  <a:lnTo>
                    <a:pt x="713" y="432"/>
                  </a:lnTo>
                  <a:lnTo>
                    <a:pt x="713" y="446"/>
                  </a:lnTo>
                  <a:lnTo>
                    <a:pt x="712" y="460"/>
                  </a:lnTo>
                  <a:lnTo>
                    <a:pt x="710" y="475"/>
                  </a:lnTo>
                  <a:lnTo>
                    <a:pt x="707" y="489"/>
                  </a:lnTo>
                  <a:lnTo>
                    <a:pt x="704" y="502"/>
                  </a:lnTo>
                  <a:lnTo>
                    <a:pt x="701" y="515"/>
                  </a:lnTo>
                  <a:lnTo>
                    <a:pt x="696" y="529"/>
                  </a:lnTo>
                  <a:lnTo>
                    <a:pt x="691" y="541"/>
                  </a:lnTo>
                  <a:lnTo>
                    <a:pt x="686" y="553"/>
                  </a:lnTo>
                  <a:lnTo>
                    <a:pt x="680" y="565"/>
                  </a:lnTo>
                  <a:lnTo>
                    <a:pt x="672" y="578"/>
                  </a:lnTo>
                  <a:lnTo>
                    <a:pt x="665" y="589"/>
                  </a:lnTo>
                  <a:lnTo>
                    <a:pt x="657" y="600"/>
                  </a:lnTo>
                  <a:lnTo>
                    <a:pt x="649" y="610"/>
                  </a:lnTo>
                  <a:lnTo>
                    <a:pt x="640" y="620"/>
                  </a:lnTo>
                  <a:lnTo>
                    <a:pt x="631" y="631"/>
                  </a:lnTo>
                  <a:lnTo>
                    <a:pt x="620" y="640"/>
                  </a:lnTo>
                  <a:lnTo>
                    <a:pt x="610" y="649"/>
                  </a:lnTo>
                  <a:lnTo>
                    <a:pt x="600" y="657"/>
                  </a:lnTo>
                  <a:lnTo>
                    <a:pt x="589" y="664"/>
                  </a:lnTo>
                  <a:lnTo>
                    <a:pt x="578" y="672"/>
                  </a:lnTo>
                  <a:lnTo>
                    <a:pt x="565" y="679"/>
                  </a:lnTo>
                  <a:lnTo>
                    <a:pt x="554" y="685"/>
                  </a:lnTo>
                  <a:lnTo>
                    <a:pt x="541" y="691"/>
                  </a:lnTo>
                  <a:lnTo>
                    <a:pt x="529" y="696"/>
                  </a:lnTo>
                  <a:lnTo>
                    <a:pt x="515" y="700"/>
                  </a:lnTo>
                  <a:lnTo>
                    <a:pt x="502" y="704"/>
                  </a:lnTo>
                  <a:lnTo>
                    <a:pt x="489" y="707"/>
                  </a:lnTo>
                  <a:lnTo>
                    <a:pt x="475" y="709"/>
                  </a:lnTo>
                  <a:lnTo>
                    <a:pt x="460" y="711"/>
                  </a:lnTo>
                  <a:lnTo>
                    <a:pt x="446" y="712"/>
                  </a:lnTo>
                  <a:lnTo>
                    <a:pt x="432" y="713"/>
                  </a:lnTo>
                  <a:lnTo>
                    <a:pt x="432" y="7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grpSp>
      <p:grpSp>
        <p:nvGrpSpPr>
          <p:cNvPr id="80" name="Group 180"/>
          <p:cNvGrpSpPr/>
          <p:nvPr/>
        </p:nvGrpSpPr>
        <p:grpSpPr>
          <a:xfrm>
            <a:off x="6466044" y="3877003"/>
            <a:ext cx="389640" cy="394176"/>
            <a:chOff x="6453188" y="6178550"/>
            <a:chExt cx="488950" cy="492125"/>
          </a:xfrm>
          <a:solidFill>
            <a:srgbClr val="1FAED4"/>
          </a:solidFill>
        </p:grpSpPr>
        <p:sp>
          <p:nvSpPr>
            <p:cNvPr id="81" name="Freeform 266"/>
            <p:cNvSpPr>
              <a:spLocks/>
            </p:cNvSpPr>
            <p:nvPr/>
          </p:nvSpPr>
          <p:spPr bwMode="auto">
            <a:xfrm>
              <a:off x="6643688" y="6334125"/>
              <a:ext cx="6350" cy="6350"/>
            </a:xfrm>
            <a:custGeom>
              <a:avLst/>
              <a:gdLst>
                <a:gd name="T0" fmla="*/ 4 w 8"/>
                <a:gd name="T1" fmla="*/ 8 h 8"/>
                <a:gd name="T2" fmla="*/ 4 w 8"/>
                <a:gd name="T3" fmla="*/ 8 h 8"/>
                <a:gd name="T4" fmla="*/ 6 w 8"/>
                <a:gd name="T5" fmla="*/ 6 h 8"/>
                <a:gd name="T6" fmla="*/ 8 w 8"/>
                <a:gd name="T7" fmla="*/ 4 h 8"/>
                <a:gd name="T8" fmla="*/ 8 w 8"/>
                <a:gd name="T9" fmla="*/ 4 h 8"/>
                <a:gd name="T10" fmla="*/ 6 w 8"/>
                <a:gd name="T11" fmla="*/ 1 h 8"/>
                <a:gd name="T12" fmla="*/ 4 w 8"/>
                <a:gd name="T13" fmla="*/ 0 h 8"/>
                <a:gd name="T14" fmla="*/ 4 w 8"/>
                <a:gd name="T15" fmla="*/ 0 h 8"/>
                <a:gd name="T16" fmla="*/ 1 w 8"/>
                <a:gd name="T17" fmla="*/ 1 h 8"/>
                <a:gd name="T18" fmla="*/ 0 w 8"/>
                <a:gd name="T19" fmla="*/ 4 h 8"/>
                <a:gd name="T20" fmla="*/ 0 w 8"/>
                <a:gd name="T21" fmla="*/ 4 h 8"/>
                <a:gd name="T22" fmla="*/ 1 w 8"/>
                <a:gd name="T23" fmla="*/ 6 h 8"/>
                <a:gd name="T24" fmla="*/ 4 w 8"/>
                <a:gd name="T25" fmla="*/ 8 h 8"/>
                <a:gd name="T26" fmla="*/ 4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8"/>
                  </a:moveTo>
                  <a:lnTo>
                    <a:pt x="4" y="8"/>
                  </a:lnTo>
                  <a:lnTo>
                    <a:pt x="6" y="6"/>
                  </a:lnTo>
                  <a:lnTo>
                    <a:pt x="8" y="4"/>
                  </a:lnTo>
                  <a:lnTo>
                    <a:pt x="8" y="4"/>
                  </a:lnTo>
                  <a:lnTo>
                    <a:pt x="6" y="1"/>
                  </a:lnTo>
                  <a:lnTo>
                    <a:pt x="4" y="0"/>
                  </a:lnTo>
                  <a:lnTo>
                    <a:pt x="4" y="0"/>
                  </a:lnTo>
                  <a:lnTo>
                    <a:pt x="1" y="1"/>
                  </a:lnTo>
                  <a:lnTo>
                    <a:pt x="0" y="4"/>
                  </a:lnTo>
                  <a:lnTo>
                    <a:pt x="0" y="4"/>
                  </a:lnTo>
                  <a:lnTo>
                    <a:pt x="1" y="6"/>
                  </a:lnTo>
                  <a:lnTo>
                    <a:pt x="4" y="8"/>
                  </a:lnTo>
                  <a:lnTo>
                    <a:pt x="4"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solidFill>
                  <a:srgbClr val="282828"/>
                </a:solidFill>
                <a:latin typeface="MS PGothic" charset="-128"/>
                <a:ea typeface="MS PGothic" charset="-128"/>
                <a:cs typeface="MS PGothic" charset="-128"/>
              </a:endParaRPr>
            </a:p>
          </p:txBody>
        </p:sp>
        <p:sp>
          <p:nvSpPr>
            <p:cNvPr id="82" name="Freeform 267"/>
            <p:cNvSpPr>
              <a:spLocks/>
            </p:cNvSpPr>
            <p:nvPr/>
          </p:nvSpPr>
          <p:spPr bwMode="auto">
            <a:xfrm>
              <a:off x="6691313" y="6226175"/>
              <a:ext cx="58738" cy="6350"/>
            </a:xfrm>
            <a:custGeom>
              <a:avLst/>
              <a:gdLst>
                <a:gd name="T0" fmla="*/ 6 w 74"/>
                <a:gd name="T1" fmla="*/ 8 h 8"/>
                <a:gd name="T2" fmla="*/ 70 w 74"/>
                <a:gd name="T3" fmla="*/ 8 h 8"/>
                <a:gd name="T4" fmla="*/ 70 w 74"/>
                <a:gd name="T5" fmla="*/ 8 h 8"/>
                <a:gd name="T6" fmla="*/ 74 w 74"/>
                <a:gd name="T7" fmla="*/ 7 h 8"/>
                <a:gd name="T8" fmla="*/ 74 w 74"/>
                <a:gd name="T9" fmla="*/ 4 h 8"/>
                <a:gd name="T10" fmla="*/ 74 w 74"/>
                <a:gd name="T11" fmla="*/ 4 h 8"/>
                <a:gd name="T12" fmla="*/ 74 w 74"/>
                <a:gd name="T13" fmla="*/ 2 h 8"/>
                <a:gd name="T14" fmla="*/ 70 w 74"/>
                <a:gd name="T15" fmla="*/ 0 h 8"/>
                <a:gd name="T16" fmla="*/ 6 w 74"/>
                <a:gd name="T17" fmla="*/ 0 h 8"/>
                <a:gd name="T18" fmla="*/ 6 w 74"/>
                <a:gd name="T19" fmla="*/ 0 h 8"/>
                <a:gd name="T20" fmla="*/ 2 w 74"/>
                <a:gd name="T21" fmla="*/ 2 h 8"/>
                <a:gd name="T22" fmla="*/ 0 w 74"/>
                <a:gd name="T23" fmla="*/ 4 h 8"/>
                <a:gd name="T24" fmla="*/ 0 w 74"/>
                <a:gd name="T25" fmla="*/ 4 h 8"/>
                <a:gd name="T26" fmla="*/ 2 w 74"/>
                <a:gd name="T27" fmla="*/ 7 h 8"/>
                <a:gd name="T28" fmla="*/ 6 w 74"/>
                <a:gd name="T29" fmla="*/ 8 h 8"/>
                <a:gd name="T30" fmla="*/ 6 w 74"/>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6" y="8"/>
                  </a:moveTo>
                  <a:lnTo>
                    <a:pt x="70" y="8"/>
                  </a:lnTo>
                  <a:lnTo>
                    <a:pt x="70" y="8"/>
                  </a:lnTo>
                  <a:lnTo>
                    <a:pt x="74" y="7"/>
                  </a:lnTo>
                  <a:lnTo>
                    <a:pt x="74" y="4"/>
                  </a:lnTo>
                  <a:lnTo>
                    <a:pt x="74" y="4"/>
                  </a:lnTo>
                  <a:lnTo>
                    <a:pt x="74" y="2"/>
                  </a:lnTo>
                  <a:lnTo>
                    <a:pt x="70" y="0"/>
                  </a:lnTo>
                  <a:lnTo>
                    <a:pt x="6" y="0"/>
                  </a:lnTo>
                  <a:lnTo>
                    <a:pt x="6" y="0"/>
                  </a:lnTo>
                  <a:lnTo>
                    <a:pt x="2" y="2"/>
                  </a:lnTo>
                  <a:lnTo>
                    <a:pt x="0" y="4"/>
                  </a:lnTo>
                  <a:lnTo>
                    <a:pt x="0" y="4"/>
                  </a:lnTo>
                  <a:lnTo>
                    <a:pt x="2" y="7"/>
                  </a:lnTo>
                  <a:lnTo>
                    <a:pt x="6" y="8"/>
                  </a:lnTo>
                  <a:lnTo>
                    <a:pt x="6"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solidFill>
                  <a:srgbClr val="282828"/>
                </a:solidFill>
                <a:latin typeface="MS PGothic" charset="-128"/>
                <a:ea typeface="MS PGothic" charset="-128"/>
                <a:cs typeface="MS PGothic" charset="-128"/>
              </a:endParaRPr>
            </a:p>
          </p:txBody>
        </p:sp>
        <p:sp>
          <p:nvSpPr>
            <p:cNvPr id="83" name="Freeform 268"/>
            <p:cNvSpPr>
              <a:spLocks/>
            </p:cNvSpPr>
            <p:nvPr/>
          </p:nvSpPr>
          <p:spPr bwMode="auto">
            <a:xfrm>
              <a:off x="6691313" y="6334125"/>
              <a:ext cx="58738" cy="6350"/>
            </a:xfrm>
            <a:custGeom>
              <a:avLst/>
              <a:gdLst>
                <a:gd name="T0" fmla="*/ 6 w 74"/>
                <a:gd name="T1" fmla="*/ 8 h 8"/>
                <a:gd name="T2" fmla="*/ 70 w 74"/>
                <a:gd name="T3" fmla="*/ 8 h 8"/>
                <a:gd name="T4" fmla="*/ 70 w 74"/>
                <a:gd name="T5" fmla="*/ 8 h 8"/>
                <a:gd name="T6" fmla="*/ 74 w 74"/>
                <a:gd name="T7" fmla="*/ 6 h 8"/>
                <a:gd name="T8" fmla="*/ 74 w 74"/>
                <a:gd name="T9" fmla="*/ 4 h 8"/>
                <a:gd name="T10" fmla="*/ 74 w 74"/>
                <a:gd name="T11" fmla="*/ 4 h 8"/>
                <a:gd name="T12" fmla="*/ 74 w 74"/>
                <a:gd name="T13" fmla="*/ 1 h 8"/>
                <a:gd name="T14" fmla="*/ 70 w 74"/>
                <a:gd name="T15" fmla="*/ 0 h 8"/>
                <a:gd name="T16" fmla="*/ 6 w 74"/>
                <a:gd name="T17" fmla="*/ 0 h 8"/>
                <a:gd name="T18" fmla="*/ 6 w 74"/>
                <a:gd name="T19" fmla="*/ 0 h 8"/>
                <a:gd name="T20" fmla="*/ 2 w 74"/>
                <a:gd name="T21" fmla="*/ 1 h 8"/>
                <a:gd name="T22" fmla="*/ 0 w 74"/>
                <a:gd name="T23" fmla="*/ 4 h 8"/>
                <a:gd name="T24" fmla="*/ 0 w 74"/>
                <a:gd name="T25" fmla="*/ 4 h 8"/>
                <a:gd name="T26" fmla="*/ 2 w 74"/>
                <a:gd name="T27" fmla="*/ 6 h 8"/>
                <a:gd name="T28" fmla="*/ 6 w 74"/>
                <a:gd name="T29" fmla="*/ 8 h 8"/>
                <a:gd name="T30" fmla="*/ 6 w 74"/>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6" y="8"/>
                  </a:moveTo>
                  <a:lnTo>
                    <a:pt x="70" y="8"/>
                  </a:lnTo>
                  <a:lnTo>
                    <a:pt x="70" y="8"/>
                  </a:lnTo>
                  <a:lnTo>
                    <a:pt x="74" y="6"/>
                  </a:lnTo>
                  <a:lnTo>
                    <a:pt x="74" y="4"/>
                  </a:lnTo>
                  <a:lnTo>
                    <a:pt x="74" y="4"/>
                  </a:lnTo>
                  <a:lnTo>
                    <a:pt x="74" y="1"/>
                  </a:lnTo>
                  <a:lnTo>
                    <a:pt x="70" y="0"/>
                  </a:lnTo>
                  <a:lnTo>
                    <a:pt x="6" y="0"/>
                  </a:lnTo>
                  <a:lnTo>
                    <a:pt x="6" y="0"/>
                  </a:lnTo>
                  <a:lnTo>
                    <a:pt x="2" y="1"/>
                  </a:lnTo>
                  <a:lnTo>
                    <a:pt x="0" y="4"/>
                  </a:lnTo>
                  <a:lnTo>
                    <a:pt x="0" y="4"/>
                  </a:lnTo>
                  <a:lnTo>
                    <a:pt x="2" y="6"/>
                  </a:lnTo>
                  <a:lnTo>
                    <a:pt x="6" y="8"/>
                  </a:lnTo>
                  <a:lnTo>
                    <a:pt x="6"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solidFill>
                  <a:srgbClr val="282828"/>
                </a:solidFill>
                <a:latin typeface="MS PGothic" charset="-128"/>
                <a:ea typeface="MS PGothic" charset="-128"/>
                <a:cs typeface="MS PGothic" charset="-128"/>
              </a:endParaRPr>
            </a:p>
          </p:txBody>
        </p:sp>
        <p:sp>
          <p:nvSpPr>
            <p:cNvPr id="84" name="Freeform 269"/>
            <p:cNvSpPr>
              <a:spLocks/>
            </p:cNvSpPr>
            <p:nvPr/>
          </p:nvSpPr>
          <p:spPr bwMode="auto">
            <a:xfrm>
              <a:off x="6643688" y="6297613"/>
              <a:ext cx="6350" cy="6350"/>
            </a:xfrm>
            <a:custGeom>
              <a:avLst/>
              <a:gdLst>
                <a:gd name="T0" fmla="*/ 4 w 8"/>
                <a:gd name="T1" fmla="*/ 8 h 8"/>
                <a:gd name="T2" fmla="*/ 4 w 8"/>
                <a:gd name="T3" fmla="*/ 8 h 8"/>
                <a:gd name="T4" fmla="*/ 6 w 8"/>
                <a:gd name="T5" fmla="*/ 6 h 8"/>
                <a:gd name="T6" fmla="*/ 8 w 8"/>
                <a:gd name="T7" fmla="*/ 4 h 8"/>
                <a:gd name="T8" fmla="*/ 8 w 8"/>
                <a:gd name="T9" fmla="*/ 4 h 8"/>
                <a:gd name="T10" fmla="*/ 6 w 8"/>
                <a:gd name="T11" fmla="*/ 1 h 8"/>
                <a:gd name="T12" fmla="*/ 4 w 8"/>
                <a:gd name="T13" fmla="*/ 0 h 8"/>
                <a:gd name="T14" fmla="*/ 4 w 8"/>
                <a:gd name="T15" fmla="*/ 0 h 8"/>
                <a:gd name="T16" fmla="*/ 1 w 8"/>
                <a:gd name="T17" fmla="*/ 1 h 8"/>
                <a:gd name="T18" fmla="*/ 0 w 8"/>
                <a:gd name="T19" fmla="*/ 4 h 8"/>
                <a:gd name="T20" fmla="*/ 0 w 8"/>
                <a:gd name="T21" fmla="*/ 4 h 8"/>
                <a:gd name="T22" fmla="*/ 1 w 8"/>
                <a:gd name="T23" fmla="*/ 6 h 8"/>
                <a:gd name="T24" fmla="*/ 4 w 8"/>
                <a:gd name="T25" fmla="*/ 8 h 8"/>
                <a:gd name="T26" fmla="*/ 4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8"/>
                  </a:moveTo>
                  <a:lnTo>
                    <a:pt x="4" y="8"/>
                  </a:lnTo>
                  <a:lnTo>
                    <a:pt x="6" y="6"/>
                  </a:lnTo>
                  <a:lnTo>
                    <a:pt x="8" y="4"/>
                  </a:lnTo>
                  <a:lnTo>
                    <a:pt x="8" y="4"/>
                  </a:lnTo>
                  <a:lnTo>
                    <a:pt x="6" y="1"/>
                  </a:lnTo>
                  <a:lnTo>
                    <a:pt x="4" y="0"/>
                  </a:lnTo>
                  <a:lnTo>
                    <a:pt x="4" y="0"/>
                  </a:lnTo>
                  <a:lnTo>
                    <a:pt x="1" y="1"/>
                  </a:lnTo>
                  <a:lnTo>
                    <a:pt x="0" y="4"/>
                  </a:lnTo>
                  <a:lnTo>
                    <a:pt x="0" y="4"/>
                  </a:lnTo>
                  <a:lnTo>
                    <a:pt x="1" y="6"/>
                  </a:lnTo>
                  <a:lnTo>
                    <a:pt x="4" y="8"/>
                  </a:lnTo>
                  <a:lnTo>
                    <a:pt x="4"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solidFill>
                  <a:srgbClr val="282828"/>
                </a:solidFill>
                <a:latin typeface="MS PGothic" charset="-128"/>
                <a:ea typeface="MS PGothic" charset="-128"/>
                <a:cs typeface="MS PGothic" charset="-128"/>
              </a:endParaRPr>
            </a:p>
          </p:txBody>
        </p:sp>
        <p:sp>
          <p:nvSpPr>
            <p:cNvPr id="85" name="Freeform 270"/>
            <p:cNvSpPr>
              <a:spLocks/>
            </p:cNvSpPr>
            <p:nvPr/>
          </p:nvSpPr>
          <p:spPr bwMode="auto">
            <a:xfrm>
              <a:off x="6691313" y="6297613"/>
              <a:ext cx="58738" cy="6350"/>
            </a:xfrm>
            <a:custGeom>
              <a:avLst/>
              <a:gdLst>
                <a:gd name="T0" fmla="*/ 6 w 74"/>
                <a:gd name="T1" fmla="*/ 8 h 8"/>
                <a:gd name="T2" fmla="*/ 70 w 74"/>
                <a:gd name="T3" fmla="*/ 8 h 8"/>
                <a:gd name="T4" fmla="*/ 70 w 74"/>
                <a:gd name="T5" fmla="*/ 8 h 8"/>
                <a:gd name="T6" fmla="*/ 74 w 74"/>
                <a:gd name="T7" fmla="*/ 6 h 8"/>
                <a:gd name="T8" fmla="*/ 74 w 74"/>
                <a:gd name="T9" fmla="*/ 4 h 8"/>
                <a:gd name="T10" fmla="*/ 74 w 74"/>
                <a:gd name="T11" fmla="*/ 4 h 8"/>
                <a:gd name="T12" fmla="*/ 74 w 74"/>
                <a:gd name="T13" fmla="*/ 1 h 8"/>
                <a:gd name="T14" fmla="*/ 70 w 74"/>
                <a:gd name="T15" fmla="*/ 0 h 8"/>
                <a:gd name="T16" fmla="*/ 6 w 74"/>
                <a:gd name="T17" fmla="*/ 0 h 8"/>
                <a:gd name="T18" fmla="*/ 6 w 74"/>
                <a:gd name="T19" fmla="*/ 0 h 8"/>
                <a:gd name="T20" fmla="*/ 2 w 74"/>
                <a:gd name="T21" fmla="*/ 1 h 8"/>
                <a:gd name="T22" fmla="*/ 0 w 74"/>
                <a:gd name="T23" fmla="*/ 4 h 8"/>
                <a:gd name="T24" fmla="*/ 0 w 74"/>
                <a:gd name="T25" fmla="*/ 4 h 8"/>
                <a:gd name="T26" fmla="*/ 2 w 74"/>
                <a:gd name="T27" fmla="*/ 6 h 8"/>
                <a:gd name="T28" fmla="*/ 6 w 74"/>
                <a:gd name="T29" fmla="*/ 8 h 8"/>
                <a:gd name="T30" fmla="*/ 6 w 74"/>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6" y="8"/>
                  </a:moveTo>
                  <a:lnTo>
                    <a:pt x="70" y="8"/>
                  </a:lnTo>
                  <a:lnTo>
                    <a:pt x="70" y="8"/>
                  </a:lnTo>
                  <a:lnTo>
                    <a:pt x="74" y="6"/>
                  </a:lnTo>
                  <a:lnTo>
                    <a:pt x="74" y="4"/>
                  </a:lnTo>
                  <a:lnTo>
                    <a:pt x="74" y="4"/>
                  </a:lnTo>
                  <a:lnTo>
                    <a:pt x="74" y="1"/>
                  </a:lnTo>
                  <a:lnTo>
                    <a:pt x="70" y="0"/>
                  </a:lnTo>
                  <a:lnTo>
                    <a:pt x="6" y="0"/>
                  </a:lnTo>
                  <a:lnTo>
                    <a:pt x="6" y="0"/>
                  </a:lnTo>
                  <a:lnTo>
                    <a:pt x="2" y="1"/>
                  </a:lnTo>
                  <a:lnTo>
                    <a:pt x="0" y="4"/>
                  </a:lnTo>
                  <a:lnTo>
                    <a:pt x="0" y="4"/>
                  </a:lnTo>
                  <a:lnTo>
                    <a:pt x="2" y="6"/>
                  </a:lnTo>
                  <a:lnTo>
                    <a:pt x="6" y="8"/>
                  </a:lnTo>
                  <a:lnTo>
                    <a:pt x="6"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solidFill>
                  <a:srgbClr val="282828"/>
                </a:solidFill>
                <a:latin typeface="MS PGothic" charset="-128"/>
                <a:ea typeface="MS PGothic" charset="-128"/>
                <a:cs typeface="MS PGothic" charset="-128"/>
              </a:endParaRPr>
            </a:p>
          </p:txBody>
        </p:sp>
        <p:sp>
          <p:nvSpPr>
            <p:cNvPr id="86" name="Freeform 271"/>
            <p:cNvSpPr>
              <a:spLocks/>
            </p:cNvSpPr>
            <p:nvPr/>
          </p:nvSpPr>
          <p:spPr bwMode="auto">
            <a:xfrm>
              <a:off x="6691313" y="6262688"/>
              <a:ext cx="58738" cy="6350"/>
            </a:xfrm>
            <a:custGeom>
              <a:avLst/>
              <a:gdLst>
                <a:gd name="T0" fmla="*/ 6 w 74"/>
                <a:gd name="T1" fmla="*/ 8 h 8"/>
                <a:gd name="T2" fmla="*/ 70 w 74"/>
                <a:gd name="T3" fmla="*/ 8 h 8"/>
                <a:gd name="T4" fmla="*/ 70 w 74"/>
                <a:gd name="T5" fmla="*/ 8 h 8"/>
                <a:gd name="T6" fmla="*/ 74 w 74"/>
                <a:gd name="T7" fmla="*/ 7 h 8"/>
                <a:gd name="T8" fmla="*/ 74 w 74"/>
                <a:gd name="T9" fmla="*/ 4 h 8"/>
                <a:gd name="T10" fmla="*/ 74 w 74"/>
                <a:gd name="T11" fmla="*/ 4 h 8"/>
                <a:gd name="T12" fmla="*/ 74 w 74"/>
                <a:gd name="T13" fmla="*/ 2 h 8"/>
                <a:gd name="T14" fmla="*/ 70 w 74"/>
                <a:gd name="T15" fmla="*/ 0 h 8"/>
                <a:gd name="T16" fmla="*/ 6 w 74"/>
                <a:gd name="T17" fmla="*/ 0 h 8"/>
                <a:gd name="T18" fmla="*/ 6 w 74"/>
                <a:gd name="T19" fmla="*/ 0 h 8"/>
                <a:gd name="T20" fmla="*/ 2 w 74"/>
                <a:gd name="T21" fmla="*/ 2 h 8"/>
                <a:gd name="T22" fmla="*/ 0 w 74"/>
                <a:gd name="T23" fmla="*/ 4 h 8"/>
                <a:gd name="T24" fmla="*/ 0 w 74"/>
                <a:gd name="T25" fmla="*/ 4 h 8"/>
                <a:gd name="T26" fmla="*/ 2 w 74"/>
                <a:gd name="T27" fmla="*/ 7 h 8"/>
                <a:gd name="T28" fmla="*/ 6 w 74"/>
                <a:gd name="T29" fmla="*/ 8 h 8"/>
                <a:gd name="T30" fmla="*/ 6 w 74"/>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6" y="8"/>
                  </a:moveTo>
                  <a:lnTo>
                    <a:pt x="70" y="8"/>
                  </a:lnTo>
                  <a:lnTo>
                    <a:pt x="70" y="8"/>
                  </a:lnTo>
                  <a:lnTo>
                    <a:pt x="74" y="7"/>
                  </a:lnTo>
                  <a:lnTo>
                    <a:pt x="74" y="4"/>
                  </a:lnTo>
                  <a:lnTo>
                    <a:pt x="74" y="4"/>
                  </a:lnTo>
                  <a:lnTo>
                    <a:pt x="74" y="2"/>
                  </a:lnTo>
                  <a:lnTo>
                    <a:pt x="70" y="0"/>
                  </a:lnTo>
                  <a:lnTo>
                    <a:pt x="6" y="0"/>
                  </a:lnTo>
                  <a:lnTo>
                    <a:pt x="6" y="0"/>
                  </a:lnTo>
                  <a:lnTo>
                    <a:pt x="2" y="2"/>
                  </a:lnTo>
                  <a:lnTo>
                    <a:pt x="0" y="4"/>
                  </a:lnTo>
                  <a:lnTo>
                    <a:pt x="0" y="4"/>
                  </a:lnTo>
                  <a:lnTo>
                    <a:pt x="2" y="7"/>
                  </a:lnTo>
                  <a:lnTo>
                    <a:pt x="6" y="8"/>
                  </a:lnTo>
                  <a:lnTo>
                    <a:pt x="6"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solidFill>
                  <a:srgbClr val="282828"/>
                </a:solidFill>
                <a:latin typeface="MS PGothic" charset="-128"/>
                <a:ea typeface="MS PGothic" charset="-128"/>
                <a:cs typeface="MS PGothic" charset="-128"/>
              </a:endParaRPr>
            </a:p>
          </p:txBody>
        </p:sp>
        <p:sp>
          <p:nvSpPr>
            <p:cNvPr id="87" name="Freeform 272"/>
            <p:cNvSpPr>
              <a:spLocks/>
            </p:cNvSpPr>
            <p:nvPr/>
          </p:nvSpPr>
          <p:spPr bwMode="auto">
            <a:xfrm>
              <a:off x="6643688" y="6369050"/>
              <a:ext cx="6350" cy="6350"/>
            </a:xfrm>
            <a:custGeom>
              <a:avLst/>
              <a:gdLst>
                <a:gd name="T0" fmla="*/ 4 w 8"/>
                <a:gd name="T1" fmla="*/ 0 h 8"/>
                <a:gd name="T2" fmla="*/ 4 w 8"/>
                <a:gd name="T3" fmla="*/ 0 h 8"/>
                <a:gd name="T4" fmla="*/ 1 w 8"/>
                <a:gd name="T5" fmla="*/ 1 h 8"/>
                <a:gd name="T6" fmla="*/ 0 w 8"/>
                <a:gd name="T7" fmla="*/ 4 h 8"/>
                <a:gd name="T8" fmla="*/ 0 w 8"/>
                <a:gd name="T9" fmla="*/ 4 h 8"/>
                <a:gd name="T10" fmla="*/ 1 w 8"/>
                <a:gd name="T11" fmla="*/ 7 h 8"/>
                <a:gd name="T12" fmla="*/ 4 w 8"/>
                <a:gd name="T13" fmla="*/ 8 h 8"/>
                <a:gd name="T14" fmla="*/ 4 w 8"/>
                <a:gd name="T15" fmla="*/ 8 h 8"/>
                <a:gd name="T16" fmla="*/ 6 w 8"/>
                <a:gd name="T17" fmla="*/ 7 h 8"/>
                <a:gd name="T18" fmla="*/ 8 w 8"/>
                <a:gd name="T19" fmla="*/ 4 h 8"/>
                <a:gd name="T20" fmla="*/ 8 w 8"/>
                <a:gd name="T21" fmla="*/ 4 h 8"/>
                <a:gd name="T22" fmla="*/ 6 w 8"/>
                <a:gd name="T23" fmla="*/ 1 h 8"/>
                <a:gd name="T24" fmla="*/ 4 w 8"/>
                <a:gd name="T25" fmla="*/ 0 h 8"/>
                <a:gd name="T26" fmla="*/ 4 w 8"/>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0"/>
                  </a:moveTo>
                  <a:lnTo>
                    <a:pt x="4" y="0"/>
                  </a:lnTo>
                  <a:lnTo>
                    <a:pt x="1" y="1"/>
                  </a:lnTo>
                  <a:lnTo>
                    <a:pt x="0" y="4"/>
                  </a:lnTo>
                  <a:lnTo>
                    <a:pt x="0" y="4"/>
                  </a:lnTo>
                  <a:lnTo>
                    <a:pt x="1" y="7"/>
                  </a:lnTo>
                  <a:lnTo>
                    <a:pt x="4" y="8"/>
                  </a:lnTo>
                  <a:lnTo>
                    <a:pt x="4" y="8"/>
                  </a:lnTo>
                  <a:lnTo>
                    <a:pt x="6" y="7"/>
                  </a:lnTo>
                  <a:lnTo>
                    <a:pt x="8" y="4"/>
                  </a:lnTo>
                  <a:lnTo>
                    <a:pt x="8" y="4"/>
                  </a:lnTo>
                  <a:lnTo>
                    <a:pt x="6" y="1"/>
                  </a:lnTo>
                  <a:lnTo>
                    <a:pt x="4" y="0"/>
                  </a:lnTo>
                  <a:lnTo>
                    <a:pt x="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solidFill>
                  <a:srgbClr val="282828"/>
                </a:solidFill>
                <a:latin typeface="MS PGothic" charset="-128"/>
                <a:ea typeface="MS PGothic" charset="-128"/>
                <a:cs typeface="MS PGothic" charset="-128"/>
              </a:endParaRPr>
            </a:p>
          </p:txBody>
        </p:sp>
        <p:sp>
          <p:nvSpPr>
            <p:cNvPr id="88" name="Freeform 273"/>
            <p:cNvSpPr>
              <a:spLocks/>
            </p:cNvSpPr>
            <p:nvPr/>
          </p:nvSpPr>
          <p:spPr bwMode="auto">
            <a:xfrm>
              <a:off x="6643688" y="6262688"/>
              <a:ext cx="6350" cy="6350"/>
            </a:xfrm>
            <a:custGeom>
              <a:avLst/>
              <a:gdLst>
                <a:gd name="T0" fmla="*/ 4 w 8"/>
                <a:gd name="T1" fmla="*/ 8 h 8"/>
                <a:gd name="T2" fmla="*/ 4 w 8"/>
                <a:gd name="T3" fmla="*/ 8 h 8"/>
                <a:gd name="T4" fmla="*/ 6 w 8"/>
                <a:gd name="T5" fmla="*/ 7 h 8"/>
                <a:gd name="T6" fmla="*/ 8 w 8"/>
                <a:gd name="T7" fmla="*/ 4 h 8"/>
                <a:gd name="T8" fmla="*/ 8 w 8"/>
                <a:gd name="T9" fmla="*/ 4 h 8"/>
                <a:gd name="T10" fmla="*/ 6 w 8"/>
                <a:gd name="T11" fmla="*/ 2 h 8"/>
                <a:gd name="T12" fmla="*/ 4 w 8"/>
                <a:gd name="T13" fmla="*/ 0 h 8"/>
                <a:gd name="T14" fmla="*/ 4 w 8"/>
                <a:gd name="T15" fmla="*/ 0 h 8"/>
                <a:gd name="T16" fmla="*/ 1 w 8"/>
                <a:gd name="T17" fmla="*/ 2 h 8"/>
                <a:gd name="T18" fmla="*/ 0 w 8"/>
                <a:gd name="T19" fmla="*/ 4 h 8"/>
                <a:gd name="T20" fmla="*/ 0 w 8"/>
                <a:gd name="T21" fmla="*/ 4 h 8"/>
                <a:gd name="T22" fmla="*/ 1 w 8"/>
                <a:gd name="T23" fmla="*/ 7 h 8"/>
                <a:gd name="T24" fmla="*/ 4 w 8"/>
                <a:gd name="T25" fmla="*/ 8 h 8"/>
                <a:gd name="T26" fmla="*/ 4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8"/>
                  </a:moveTo>
                  <a:lnTo>
                    <a:pt x="4" y="8"/>
                  </a:lnTo>
                  <a:lnTo>
                    <a:pt x="6" y="7"/>
                  </a:lnTo>
                  <a:lnTo>
                    <a:pt x="8" y="4"/>
                  </a:lnTo>
                  <a:lnTo>
                    <a:pt x="8" y="4"/>
                  </a:lnTo>
                  <a:lnTo>
                    <a:pt x="6" y="2"/>
                  </a:lnTo>
                  <a:lnTo>
                    <a:pt x="4" y="0"/>
                  </a:lnTo>
                  <a:lnTo>
                    <a:pt x="4" y="0"/>
                  </a:lnTo>
                  <a:lnTo>
                    <a:pt x="1" y="2"/>
                  </a:lnTo>
                  <a:lnTo>
                    <a:pt x="0" y="4"/>
                  </a:lnTo>
                  <a:lnTo>
                    <a:pt x="0" y="4"/>
                  </a:lnTo>
                  <a:lnTo>
                    <a:pt x="1" y="7"/>
                  </a:lnTo>
                  <a:lnTo>
                    <a:pt x="4" y="8"/>
                  </a:lnTo>
                  <a:lnTo>
                    <a:pt x="4"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solidFill>
                  <a:srgbClr val="282828"/>
                </a:solidFill>
                <a:latin typeface="MS PGothic" charset="-128"/>
                <a:ea typeface="MS PGothic" charset="-128"/>
                <a:cs typeface="MS PGothic" charset="-128"/>
              </a:endParaRPr>
            </a:p>
          </p:txBody>
        </p:sp>
        <p:sp>
          <p:nvSpPr>
            <p:cNvPr id="89" name="Freeform 274"/>
            <p:cNvSpPr>
              <a:spLocks noEditPoints="1"/>
            </p:cNvSpPr>
            <p:nvPr/>
          </p:nvSpPr>
          <p:spPr bwMode="auto">
            <a:xfrm>
              <a:off x="6453188" y="6178550"/>
              <a:ext cx="488950" cy="492125"/>
            </a:xfrm>
            <a:custGeom>
              <a:avLst/>
              <a:gdLst>
                <a:gd name="T0" fmla="*/ 569 w 616"/>
                <a:gd name="T1" fmla="*/ 394 h 620"/>
                <a:gd name="T2" fmla="*/ 561 w 616"/>
                <a:gd name="T3" fmla="*/ 375 h 620"/>
                <a:gd name="T4" fmla="*/ 542 w 616"/>
                <a:gd name="T5" fmla="*/ 367 h 620"/>
                <a:gd name="T6" fmla="*/ 466 w 616"/>
                <a:gd name="T7" fmla="*/ 313 h 620"/>
                <a:gd name="T8" fmla="*/ 481 w 616"/>
                <a:gd name="T9" fmla="*/ 298 h 620"/>
                <a:gd name="T10" fmla="*/ 477 w 616"/>
                <a:gd name="T11" fmla="*/ 4 h 620"/>
                <a:gd name="T12" fmla="*/ 149 w 616"/>
                <a:gd name="T13" fmla="*/ 0 h 620"/>
                <a:gd name="T14" fmla="*/ 134 w 616"/>
                <a:gd name="T15" fmla="*/ 15 h 620"/>
                <a:gd name="T16" fmla="*/ 138 w 616"/>
                <a:gd name="T17" fmla="*/ 307 h 620"/>
                <a:gd name="T18" fmla="*/ 281 w 616"/>
                <a:gd name="T19" fmla="*/ 367 h 620"/>
                <a:gd name="T20" fmla="*/ 63 w 616"/>
                <a:gd name="T21" fmla="*/ 369 h 620"/>
                <a:gd name="T22" fmla="*/ 49 w 616"/>
                <a:gd name="T23" fmla="*/ 383 h 620"/>
                <a:gd name="T24" fmla="*/ 14 w 616"/>
                <a:gd name="T25" fmla="*/ 471 h 620"/>
                <a:gd name="T26" fmla="*/ 0 w 616"/>
                <a:gd name="T27" fmla="*/ 480 h 620"/>
                <a:gd name="T28" fmla="*/ 0 w 616"/>
                <a:gd name="T29" fmla="*/ 611 h 620"/>
                <a:gd name="T30" fmla="*/ 133 w 616"/>
                <a:gd name="T31" fmla="*/ 620 h 620"/>
                <a:gd name="T32" fmla="*/ 147 w 616"/>
                <a:gd name="T33" fmla="*/ 611 h 620"/>
                <a:gd name="T34" fmla="*/ 147 w 616"/>
                <a:gd name="T35" fmla="*/ 480 h 620"/>
                <a:gd name="T36" fmla="*/ 99 w 616"/>
                <a:gd name="T37" fmla="*/ 471 h 620"/>
                <a:gd name="T38" fmla="*/ 249 w 616"/>
                <a:gd name="T39" fmla="*/ 471 h 620"/>
                <a:gd name="T40" fmla="*/ 234 w 616"/>
                <a:gd name="T41" fmla="*/ 480 h 620"/>
                <a:gd name="T42" fmla="*/ 234 w 616"/>
                <a:gd name="T43" fmla="*/ 611 h 620"/>
                <a:gd name="T44" fmla="*/ 368 w 616"/>
                <a:gd name="T45" fmla="*/ 620 h 620"/>
                <a:gd name="T46" fmla="*/ 381 w 616"/>
                <a:gd name="T47" fmla="*/ 611 h 620"/>
                <a:gd name="T48" fmla="*/ 381 w 616"/>
                <a:gd name="T49" fmla="*/ 480 h 620"/>
                <a:gd name="T50" fmla="*/ 334 w 616"/>
                <a:gd name="T51" fmla="*/ 471 h 620"/>
                <a:gd name="T52" fmla="*/ 482 w 616"/>
                <a:gd name="T53" fmla="*/ 471 h 620"/>
                <a:gd name="T54" fmla="*/ 469 w 616"/>
                <a:gd name="T55" fmla="*/ 480 h 620"/>
                <a:gd name="T56" fmla="*/ 469 w 616"/>
                <a:gd name="T57" fmla="*/ 611 h 620"/>
                <a:gd name="T58" fmla="*/ 601 w 616"/>
                <a:gd name="T59" fmla="*/ 620 h 620"/>
                <a:gd name="T60" fmla="*/ 616 w 616"/>
                <a:gd name="T61" fmla="*/ 611 h 620"/>
                <a:gd name="T62" fmla="*/ 616 w 616"/>
                <a:gd name="T63" fmla="*/ 480 h 620"/>
                <a:gd name="T64" fmla="*/ 601 w 616"/>
                <a:gd name="T65" fmla="*/ 471 h 620"/>
                <a:gd name="T66" fmla="*/ 246 w 616"/>
                <a:gd name="T67" fmla="*/ 286 h 620"/>
                <a:gd name="T68" fmla="*/ 226 w 616"/>
                <a:gd name="T69" fmla="*/ 287 h 620"/>
                <a:gd name="T70" fmla="*/ 215 w 616"/>
                <a:gd name="T71" fmla="*/ 276 h 620"/>
                <a:gd name="T72" fmla="*/ 210 w 616"/>
                <a:gd name="T73" fmla="*/ 272 h 620"/>
                <a:gd name="T74" fmla="*/ 203 w 616"/>
                <a:gd name="T75" fmla="*/ 51 h 620"/>
                <a:gd name="T76" fmla="*/ 207 w 616"/>
                <a:gd name="T77" fmla="*/ 36 h 620"/>
                <a:gd name="T78" fmla="*/ 219 w 616"/>
                <a:gd name="T79" fmla="*/ 27 h 620"/>
                <a:gd name="T80" fmla="*/ 387 w 616"/>
                <a:gd name="T81" fmla="*/ 26 h 620"/>
                <a:gd name="T82" fmla="*/ 405 w 616"/>
                <a:gd name="T83" fmla="*/ 32 h 620"/>
                <a:gd name="T84" fmla="*/ 412 w 616"/>
                <a:gd name="T85" fmla="*/ 46 h 620"/>
                <a:gd name="T86" fmla="*/ 412 w 616"/>
                <a:gd name="T87" fmla="*/ 260 h 620"/>
                <a:gd name="T88" fmla="*/ 401 w 616"/>
                <a:gd name="T89" fmla="*/ 276 h 620"/>
                <a:gd name="T90" fmla="*/ 397 w 616"/>
                <a:gd name="T91" fmla="*/ 285 h 620"/>
                <a:gd name="T92" fmla="*/ 374 w 616"/>
                <a:gd name="T93" fmla="*/ 287 h 620"/>
                <a:gd name="T94" fmla="*/ 365 w 616"/>
                <a:gd name="T95" fmla="*/ 28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6" h="620">
                  <a:moveTo>
                    <a:pt x="601" y="471"/>
                  </a:moveTo>
                  <a:lnTo>
                    <a:pt x="569" y="471"/>
                  </a:lnTo>
                  <a:lnTo>
                    <a:pt x="569" y="394"/>
                  </a:lnTo>
                  <a:lnTo>
                    <a:pt x="569" y="394"/>
                  </a:lnTo>
                  <a:lnTo>
                    <a:pt x="567" y="388"/>
                  </a:lnTo>
                  <a:lnTo>
                    <a:pt x="566" y="383"/>
                  </a:lnTo>
                  <a:lnTo>
                    <a:pt x="565" y="379"/>
                  </a:lnTo>
                  <a:lnTo>
                    <a:pt x="561" y="375"/>
                  </a:lnTo>
                  <a:lnTo>
                    <a:pt x="556" y="371"/>
                  </a:lnTo>
                  <a:lnTo>
                    <a:pt x="552" y="369"/>
                  </a:lnTo>
                  <a:lnTo>
                    <a:pt x="547" y="368"/>
                  </a:lnTo>
                  <a:lnTo>
                    <a:pt x="542" y="367"/>
                  </a:lnTo>
                  <a:lnTo>
                    <a:pt x="334" y="367"/>
                  </a:lnTo>
                  <a:lnTo>
                    <a:pt x="334" y="313"/>
                  </a:lnTo>
                  <a:lnTo>
                    <a:pt x="466" y="313"/>
                  </a:lnTo>
                  <a:lnTo>
                    <a:pt x="466" y="313"/>
                  </a:lnTo>
                  <a:lnTo>
                    <a:pt x="472" y="311"/>
                  </a:lnTo>
                  <a:lnTo>
                    <a:pt x="477" y="307"/>
                  </a:lnTo>
                  <a:lnTo>
                    <a:pt x="480" y="303"/>
                  </a:lnTo>
                  <a:lnTo>
                    <a:pt x="481" y="298"/>
                  </a:lnTo>
                  <a:lnTo>
                    <a:pt x="481" y="15"/>
                  </a:lnTo>
                  <a:lnTo>
                    <a:pt x="481" y="15"/>
                  </a:lnTo>
                  <a:lnTo>
                    <a:pt x="480" y="9"/>
                  </a:lnTo>
                  <a:lnTo>
                    <a:pt x="477" y="4"/>
                  </a:lnTo>
                  <a:lnTo>
                    <a:pt x="472" y="1"/>
                  </a:lnTo>
                  <a:lnTo>
                    <a:pt x="466" y="0"/>
                  </a:lnTo>
                  <a:lnTo>
                    <a:pt x="149" y="0"/>
                  </a:lnTo>
                  <a:lnTo>
                    <a:pt x="149" y="0"/>
                  </a:lnTo>
                  <a:lnTo>
                    <a:pt x="144" y="1"/>
                  </a:lnTo>
                  <a:lnTo>
                    <a:pt x="138" y="4"/>
                  </a:lnTo>
                  <a:lnTo>
                    <a:pt x="136" y="9"/>
                  </a:lnTo>
                  <a:lnTo>
                    <a:pt x="134" y="15"/>
                  </a:lnTo>
                  <a:lnTo>
                    <a:pt x="134" y="298"/>
                  </a:lnTo>
                  <a:lnTo>
                    <a:pt x="134" y="298"/>
                  </a:lnTo>
                  <a:lnTo>
                    <a:pt x="136" y="303"/>
                  </a:lnTo>
                  <a:lnTo>
                    <a:pt x="138" y="307"/>
                  </a:lnTo>
                  <a:lnTo>
                    <a:pt x="144" y="311"/>
                  </a:lnTo>
                  <a:lnTo>
                    <a:pt x="149" y="313"/>
                  </a:lnTo>
                  <a:lnTo>
                    <a:pt x="281" y="313"/>
                  </a:lnTo>
                  <a:lnTo>
                    <a:pt x="281" y="367"/>
                  </a:lnTo>
                  <a:lnTo>
                    <a:pt x="74" y="367"/>
                  </a:lnTo>
                  <a:lnTo>
                    <a:pt x="74" y="367"/>
                  </a:lnTo>
                  <a:lnTo>
                    <a:pt x="68" y="368"/>
                  </a:lnTo>
                  <a:lnTo>
                    <a:pt x="63" y="369"/>
                  </a:lnTo>
                  <a:lnTo>
                    <a:pt x="59" y="371"/>
                  </a:lnTo>
                  <a:lnTo>
                    <a:pt x="55" y="375"/>
                  </a:lnTo>
                  <a:lnTo>
                    <a:pt x="52" y="379"/>
                  </a:lnTo>
                  <a:lnTo>
                    <a:pt x="49" y="383"/>
                  </a:lnTo>
                  <a:lnTo>
                    <a:pt x="48" y="388"/>
                  </a:lnTo>
                  <a:lnTo>
                    <a:pt x="47" y="394"/>
                  </a:lnTo>
                  <a:lnTo>
                    <a:pt x="47" y="471"/>
                  </a:lnTo>
                  <a:lnTo>
                    <a:pt x="14" y="471"/>
                  </a:lnTo>
                  <a:lnTo>
                    <a:pt x="14" y="471"/>
                  </a:lnTo>
                  <a:lnTo>
                    <a:pt x="8" y="472"/>
                  </a:lnTo>
                  <a:lnTo>
                    <a:pt x="4" y="476"/>
                  </a:lnTo>
                  <a:lnTo>
                    <a:pt x="0" y="480"/>
                  </a:lnTo>
                  <a:lnTo>
                    <a:pt x="0" y="485"/>
                  </a:lnTo>
                  <a:lnTo>
                    <a:pt x="0" y="605"/>
                  </a:lnTo>
                  <a:lnTo>
                    <a:pt x="0" y="605"/>
                  </a:lnTo>
                  <a:lnTo>
                    <a:pt x="0" y="611"/>
                  </a:lnTo>
                  <a:lnTo>
                    <a:pt x="4" y="615"/>
                  </a:lnTo>
                  <a:lnTo>
                    <a:pt x="8" y="619"/>
                  </a:lnTo>
                  <a:lnTo>
                    <a:pt x="14" y="620"/>
                  </a:lnTo>
                  <a:lnTo>
                    <a:pt x="133" y="620"/>
                  </a:lnTo>
                  <a:lnTo>
                    <a:pt x="133" y="620"/>
                  </a:lnTo>
                  <a:lnTo>
                    <a:pt x="138" y="619"/>
                  </a:lnTo>
                  <a:lnTo>
                    <a:pt x="143" y="615"/>
                  </a:lnTo>
                  <a:lnTo>
                    <a:pt x="147" y="611"/>
                  </a:lnTo>
                  <a:lnTo>
                    <a:pt x="148" y="605"/>
                  </a:lnTo>
                  <a:lnTo>
                    <a:pt x="148" y="485"/>
                  </a:lnTo>
                  <a:lnTo>
                    <a:pt x="148" y="485"/>
                  </a:lnTo>
                  <a:lnTo>
                    <a:pt x="147" y="480"/>
                  </a:lnTo>
                  <a:lnTo>
                    <a:pt x="143" y="476"/>
                  </a:lnTo>
                  <a:lnTo>
                    <a:pt x="138" y="472"/>
                  </a:lnTo>
                  <a:lnTo>
                    <a:pt x="133" y="471"/>
                  </a:lnTo>
                  <a:lnTo>
                    <a:pt x="99" y="471"/>
                  </a:lnTo>
                  <a:lnTo>
                    <a:pt x="99" y="419"/>
                  </a:lnTo>
                  <a:lnTo>
                    <a:pt x="281" y="419"/>
                  </a:lnTo>
                  <a:lnTo>
                    <a:pt x="281" y="471"/>
                  </a:lnTo>
                  <a:lnTo>
                    <a:pt x="249" y="471"/>
                  </a:lnTo>
                  <a:lnTo>
                    <a:pt x="249" y="471"/>
                  </a:lnTo>
                  <a:lnTo>
                    <a:pt x="242" y="472"/>
                  </a:lnTo>
                  <a:lnTo>
                    <a:pt x="238" y="476"/>
                  </a:lnTo>
                  <a:lnTo>
                    <a:pt x="234" y="480"/>
                  </a:lnTo>
                  <a:lnTo>
                    <a:pt x="234" y="485"/>
                  </a:lnTo>
                  <a:lnTo>
                    <a:pt x="234" y="605"/>
                  </a:lnTo>
                  <a:lnTo>
                    <a:pt x="234" y="605"/>
                  </a:lnTo>
                  <a:lnTo>
                    <a:pt x="234" y="611"/>
                  </a:lnTo>
                  <a:lnTo>
                    <a:pt x="238" y="615"/>
                  </a:lnTo>
                  <a:lnTo>
                    <a:pt x="242" y="619"/>
                  </a:lnTo>
                  <a:lnTo>
                    <a:pt x="249" y="620"/>
                  </a:lnTo>
                  <a:lnTo>
                    <a:pt x="368" y="620"/>
                  </a:lnTo>
                  <a:lnTo>
                    <a:pt x="368" y="620"/>
                  </a:lnTo>
                  <a:lnTo>
                    <a:pt x="373" y="619"/>
                  </a:lnTo>
                  <a:lnTo>
                    <a:pt x="377" y="615"/>
                  </a:lnTo>
                  <a:lnTo>
                    <a:pt x="381" y="611"/>
                  </a:lnTo>
                  <a:lnTo>
                    <a:pt x="383" y="605"/>
                  </a:lnTo>
                  <a:lnTo>
                    <a:pt x="383" y="485"/>
                  </a:lnTo>
                  <a:lnTo>
                    <a:pt x="383" y="485"/>
                  </a:lnTo>
                  <a:lnTo>
                    <a:pt x="381" y="480"/>
                  </a:lnTo>
                  <a:lnTo>
                    <a:pt x="377" y="476"/>
                  </a:lnTo>
                  <a:lnTo>
                    <a:pt x="373" y="472"/>
                  </a:lnTo>
                  <a:lnTo>
                    <a:pt x="368" y="471"/>
                  </a:lnTo>
                  <a:lnTo>
                    <a:pt x="334" y="471"/>
                  </a:lnTo>
                  <a:lnTo>
                    <a:pt x="334" y="419"/>
                  </a:lnTo>
                  <a:lnTo>
                    <a:pt x="516" y="419"/>
                  </a:lnTo>
                  <a:lnTo>
                    <a:pt x="516" y="471"/>
                  </a:lnTo>
                  <a:lnTo>
                    <a:pt x="482" y="471"/>
                  </a:lnTo>
                  <a:lnTo>
                    <a:pt x="482" y="471"/>
                  </a:lnTo>
                  <a:lnTo>
                    <a:pt x="477" y="472"/>
                  </a:lnTo>
                  <a:lnTo>
                    <a:pt x="473" y="476"/>
                  </a:lnTo>
                  <a:lnTo>
                    <a:pt x="469" y="480"/>
                  </a:lnTo>
                  <a:lnTo>
                    <a:pt x="467" y="485"/>
                  </a:lnTo>
                  <a:lnTo>
                    <a:pt x="467" y="605"/>
                  </a:lnTo>
                  <a:lnTo>
                    <a:pt x="467" y="605"/>
                  </a:lnTo>
                  <a:lnTo>
                    <a:pt x="469" y="611"/>
                  </a:lnTo>
                  <a:lnTo>
                    <a:pt x="473" y="615"/>
                  </a:lnTo>
                  <a:lnTo>
                    <a:pt x="477" y="619"/>
                  </a:lnTo>
                  <a:lnTo>
                    <a:pt x="482" y="620"/>
                  </a:lnTo>
                  <a:lnTo>
                    <a:pt x="601" y="620"/>
                  </a:lnTo>
                  <a:lnTo>
                    <a:pt x="601" y="620"/>
                  </a:lnTo>
                  <a:lnTo>
                    <a:pt x="608" y="619"/>
                  </a:lnTo>
                  <a:lnTo>
                    <a:pt x="612" y="615"/>
                  </a:lnTo>
                  <a:lnTo>
                    <a:pt x="616" y="611"/>
                  </a:lnTo>
                  <a:lnTo>
                    <a:pt x="616" y="605"/>
                  </a:lnTo>
                  <a:lnTo>
                    <a:pt x="616" y="485"/>
                  </a:lnTo>
                  <a:lnTo>
                    <a:pt x="616" y="485"/>
                  </a:lnTo>
                  <a:lnTo>
                    <a:pt x="616" y="480"/>
                  </a:lnTo>
                  <a:lnTo>
                    <a:pt x="612" y="476"/>
                  </a:lnTo>
                  <a:lnTo>
                    <a:pt x="608" y="472"/>
                  </a:lnTo>
                  <a:lnTo>
                    <a:pt x="601" y="471"/>
                  </a:lnTo>
                  <a:lnTo>
                    <a:pt x="601" y="471"/>
                  </a:lnTo>
                  <a:close/>
                  <a:moveTo>
                    <a:pt x="252" y="280"/>
                  </a:moveTo>
                  <a:lnTo>
                    <a:pt x="252" y="280"/>
                  </a:lnTo>
                  <a:lnTo>
                    <a:pt x="249" y="283"/>
                  </a:lnTo>
                  <a:lnTo>
                    <a:pt x="246" y="286"/>
                  </a:lnTo>
                  <a:lnTo>
                    <a:pt x="244" y="287"/>
                  </a:lnTo>
                  <a:lnTo>
                    <a:pt x="241" y="287"/>
                  </a:lnTo>
                  <a:lnTo>
                    <a:pt x="226" y="287"/>
                  </a:lnTo>
                  <a:lnTo>
                    <a:pt x="226" y="287"/>
                  </a:lnTo>
                  <a:lnTo>
                    <a:pt x="222" y="287"/>
                  </a:lnTo>
                  <a:lnTo>
                    <a:pt x="218" y="285"/>
                  </a:lnTo>
                  <a:lnTo>
                    <a:pt x="215" y="280"/>
                  </a:lnTo>
                  <a:lnTo>
                    <a:pt x="215" y="276"/>
                  </a:lnTo>
                  <a:lnTo>
                    <a:pt x="215" y="276"/>
                  </a:lnTo>
                  <a:lnTo>
                    <a:pt x="215" y="276"/>
                  </a:lnTo>
                  <a:lnTo>
                    <a:pt x="215" y="276"/>
                  </a:lnTo>
                  <a:lnTo>
                    <a:pt x="210" y="272"/>
                  </a:lnTo>
                  <a:lnTo>
                    <a:pt x="206" y="267"/>
                  </a:lnTo>
                  <a:lnTo>
                    <a:pt x="203" y="260"/>
                  </a:lnTo>
                  <a:lnTo>
                    <a:pt x="203" y="255"/>
                  </a:lnTo>
                  <a:lnTo>
                    <a:pt x="203" y="51"/>
                  </a:lnTo>
                  <a:lnTo>
                    <a:pt x="203" y="51"/>
                  </a:lnTo>
                  <a:lnTo>
                    <a:pt x="203" y="46"/>
                  </a:lnTo>
                  <a:lnTo>
                    <a:pt x="205" y="40"/>
                  </a:lnTo>
                  <a:lnTo>
                    <a:pt x="207" y="36"/>
                  </a:lnTo>
                  <a:lnTo>
                    <a:pt x="210" y="32"/>
                  </a:lnTo>
                  <a:lnTo>
                    <a:pt x="210" y="32"/>
                  </a:lnTo>
                  <a:lnTo>
                    <a:pt x="214" y="30"/>
                  </a:lnTo>
                  <a:lnTo>
                    <a:pt x="219" y="27"/>
                  </a:lnTo>
                  <a:lnTo>
                    <a:pt x="223" y="26"/>
                  </a:lnTo>
                  <a:lnTo>
                    <a:pt x="229" y="26"/>
                  </a:lnTo>
                  <a:lnTo>
                    <a:pt x="387" y="26"/>
                  </a:lnTo>
                  <a:lnTo>
                    <a:pt x="387" y="26"/>
                  </a:lnTo>
                  <a:lnTo>
                    <a:pt x="392" y="26"/>
                  </a:lnTo>
                  <a:lnTo>
                    <a:pt x="397" y="27"/>
                  </a:lnTo>
                  <a:lnTo>
                    <a:pt x="401" y="30"/>
                  </a:lnTo>
                  <a:lnTo>
                    <a:pt x="405" y="32"/>
                  </a:lnTo>
                  <a:lnTo>
                    <a:pt x="405" y="32"/>
                  </a:lnTo>
                  <a:lnTo>
                    <a:pt x="408" y="36"/>
                  </a:lnTo>
                  <a:lnTo>
                    <a:pt x="411" y="40"/>
                  </a:lnTo>
                  <a:lnTo>
                    <a:pt x="412" y="46"/>
                  </a:lnTo>
                  <a:lnTo>
                    <a:pt x="412" y="51"/>
                  </a:lnTo>
                  <a:lnTo>
                    <a:pt x="412" y="255"/>
                  </a:lnTo>
                  <a:lnTo>
                    <a:pt x="412" y="255"/>
                  </a:lnTo>
                  <a:lnTo>
                    <a:pt x="412" y="260"/>
                  </a:lnTo>
                  <a:lnTo>
                    <a:pt x="409" y="267"/>
                  </a:lnTo>
                  <a:lnTo>
                    <a:pt x="405" y="272"/>
                  </a:lnTo>
                  <a:lnTo>
                    <a:pt x="401" y="276"/>
                  </a:lnTo>
                  <a:lnTo>
                    <a:pt x="401" y="276"/>
                  </a:lnTo>
                  <a:lnTo>
                    <a:pt x="401" y="276"/>
                  </a:lnTo>
                  <a:lnTo>
                    <a:pt x="401" y="276"/>
                  </a:lnTo>
                  <a:lnTo>
                    <a:pt x="400" y="280"/>
                  </a:lnTo>
                  <a:lnTo>
                    <a:pt x="397" y="285"/>
                  </a:lnTo>
                  <a:lnTo>
                    <a:pt x="393" y="287"/>
                  </a:lnTo>
                  <a:lnTo>
                    <a:pt x="389" y="287"/>
                  </a:lnTo>
                  <a:lnTo>
                    <a:pt x="374" y="287"/>
                  </a:lnTo>
                  <a:lnTo>
                    <a:pt x="374" y="287"/>
                  </a:lnTo>
                  <a:lnTo>
                    <a:pt x="372" y="287"/>
                  </a:lnTo>
                  <a:lnTo>
                    <a:pt x="369" y="286"/>
                  </a:lnTo>
                  <a:lnTo>
                    <a:pt x="366" y="283"/>
                  </a:lnTo>
                  <a:lnTo>
                    <a:pt x="365" y="280"/>
                  </a:lnTo>
                  <a:lnTo>
                    <a:pt x="252" y="2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solidFill>
                  <a:srgbClr val="282828"/>
                </a:solidFill>
                <a:latin typeface="MS PGothic" charset="-128"/>
                <a:ea typeface="MS PGothic" charset="-128"/>
                <a:cs typeface="MS PGothic" charset="-128"/>
              </a:endParaRPr>
            </a:p>
          </p:txBody>
        </p:sp>
        <p:sp>
          <p:nvSpPr>
            <p:cNvPr id="90" name="Freeform 275"/>
            <p:cNvSpPr>
              <a:spLocks/>
            </p:cNvSpPr>
            <p:nvPr/>
          </p:nvSpPr>
          <p:spPr bwMode="auto">
            <a:xfrm>
              <a:off x="6643688" y="6226175"/>
              <a:ext cx="6350" cy="6350"/>
            </a:xfrm>
            <a:custGeom>
              <a:avLst/>
              <a:gdLst>
                <a:gd name="T0" fmla="*/ 4 w 8"/>
                <a:gd name="T1" fmla="*/ 8 h 8"/>
                <a:gd name="T2" fmla="*/ 4 w 8"/>
                <a:gd name="T3" fmla="*/ 8 h 8"/>
                <a:gd name="T4" fmla="*/ 6 w 8"/>
                <a:gd name="T5" fmla="*/ 7 h 8"/>
                <a:gd name="T6" fmla="*/ 8 w 8"/>
                <a:gd name="T7" fmla="*/ 4 h 8"/>
                <a:gd name="T8" fmla="*/ 8 w 8"/>
                <a:gd name="T9" fmla="*/ 4 h 8"/>
                <a:gd name="T10" fmla="*/ 6 w 8"/>
                <a:gd name="T11" fmla="*/ 2 h 8"/>
                <a:gd name="T12" fmla="*/ 4 w 8"/>
                <a:gd name="T13" fmla="*/ 0 h 8"/>
                <a:gd name="T14" fmla="*/ 4 w 8"/>
                <a:gd name="T15" fmla="*/ 0 h 8"/>
                <a:gd name="T16" fmla="*/ 1 w 8"/>
                <a:gd name="T17" fmla="*/ 2 h 8"/>
                <a:gd name="T18" fmla="*/ 0 w 8"/>
                <a:gd name="T19" fmla="*/ 4 h 8"/>
                <a:gd name="T20" fmla="*/ 0 w 8"/>
                <a:gd name="T21" fmla="*/ 4 h 8"/>
                <a:gd name="T22" fmla="*/ 1 w 8"/>
                <a:gd name="T23" fmla="*/ 7 h 8"/>
                <a:gd name="T24" fmla="*/ 4 w 8"/>
                <a:gd name="T25" fmla="*/ 8 h 8"/>
                <a:gd name="T26" fmla="*/ 4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8"/>
                  </a:moveTo>
                  <a:lnTo>
                    <a:pt x="4" y="8"/>
                  </a:lnTo>
                  <a:lnTo>
                    <a:pt x="6" y="7"/>
                  </a:lnTo>
                  <a:lnTo>
                    <a:pt x="8" y="4"/>
                  </a:lnTo>
                  <a:lnTo>
                    <a:pt x="8" y="4"/>
                  </a:lnTo>
                  <a:lnTo>
                    <a:pt x="6" y="2"/>
                  </a:lnTo>
                  <a:lnTo>
                    <a:pt x="4" y="0"/>
                  </a:lnTo>
                  <a:lnTo>
                    <a:pt x="4" y="0"/>
                  </a:lnTo>
                  <a:lnTo>
                    <a:pt x="1" y="2"/>
                  </a:lnTo>
                  <a:lnTo>
                    <a:pt x="0" y="4"/>
                  </a:lnTo>
                  <a:lnTo>
                    <a:pt x="0" y="4"/>
                  </a:lnTo>
                  <a:lnTo>
                    <a:pt x="1" y="7"/>
                  </a:lnTo>
                  <a:lnTo>
                    <a:pt x="4" y="8"/>
                  </a:lnTo>
                  <a:lnTo>
                    <a:pt x="4"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solidFill>
                  <a:srgbClr val="282828"/>
                </a:solidFill>
                <a:latin typeface="MS PGothic" charset="-128"/>
                <a:ea typeface="MS PGothic" charset="-128"/>
                <a:cs typeface="MS PGothic" charset="-128"/>
              </a:endParaRPr>
            </a:p>
          </p:txBody>
        </p:sp>
        <p:sp>
          <p:nvSpPr>
            <p:cNvPr id="91" name="Freeform 276"/>
            <p:cNvSpPr>
              <a:spLocks noEditPoints="1"/>
            </p:cNvSpPr>
            <p:nvPr/>
          </p:nvSpPr>
          <p:spPr bwMode="auto">
            <a:xfrm>
              <a:off x="6621463" y="6205538"/>
              <a:ext cx="152400" cy="188913"/>
            </a:xfrm>
            <a:custGeom>
              <a:avLst/>
              <a:gdLst>
                <a:gd name="T0" fmla="*/ 193 w 193"/>
                <a:gd name="T1" fmla="*/ 17 h 237"/>
                <a:gd name="T2" fmla="*/ 188 w 193"/>
                <a:gd name="T3" fmla="*/ 5 h 237"/>
                <a:gd name="T4" fmla="*/ 18 w 193"/>
                <a:gd name="T5" fmla="*/ 0 h 237"/>
                <a:gd name="T6" fmla="*/ 6 w 193"/>
                <a:gd name="T7" fmla="*/ 5 h 237"/>
                <a:gd name="T8" fmla="*/ 0 w 193"/>
                <a:gd name="T9" fmla="*/ 17 h 237"/>
                <a:gd name="T10" fmla="*/ 2 w 193"/>
                <a:gd name="T11" fmla="*/ 228 h 237"/>
                <a:gd name="T12" fmla="*/ 18 w 193"/>
                <a:gd name="T13" fmla="*/ 237 h 237"/>
                <a:gd name="T14" fmla="*/ 182 w 193"/>
                <a:gd name="T15" fmla="*/ 236 h 237"/>
                <a:gd name="T16" fmla="*/ 193 w 193"/>
                <a:gd name="T17" fmla="*/ 221 h 237"/>
                <a:gd name="T18" fmla="*/ 11 w 193"/>
                <a:gd name="T19" fmla="*/ 20 h 237"/>
                <a:gd name="T20" fmla="*/ 16 w 193"/>
                <a:gd name="T21" fmla="*/ 12 h 237"/>
                <a:gd name="T22" fmla="*/ 174 w 193"/>
                <a:gd name="T23" fmla="*/ 11 h 237"/>
                <a:gd name="T24" fmla="*/ 182 w 193"/>
                <a:gd name="T25" fmla="*/ 16 h 237"/>
                <a:gd name="T26" fmla="*/ 182 w 193"/>
                <a:gd name="T27" fmla="*/ 37 h 237"/>
                <a:gd name="T28" fmla="*/ 177 w 193"/>
                <a:gd name="T29" fmla="*/ 46 h 237"/>
                <a:gd name="T30" fmla="*/ 19 w 193"/>
                <a:gd name="T31" fmla="*/ 47 h 237"/>
                <a:gd name="T32" fmla="*/ 12 w 193"/>
                <a:gd name="T33" fmla="*/ 42 h 237"/>
                <a:gd name="T34" fmla="*/ 11 w 193"/>
                <a:gd name="T35" fmla="*/ 64 h 237"/>
                <a:gd name="T36" fmla="*/ 14 w 193"/>
                <a:gd name="T37" fmla="*/ 59 h 237"/>
                <a:gd name="T38" fmla="*/ 174 w 193"/>
                <a:gd name="T39" fmla="*/ 56 h 237"/>
                <a:gd name="T40" fmla="*/ 180 w 193"/>
                <a:gd name="T41" fmla="*/ 59 h 237"/>
                <a:gd name="T42" fmla="*/ 182 w 193"/>
                <a:gd name="T43" fmla="*/ 83 h 237"/>
                <a:gd name="T44" fmla="*/ 180 w 193"/>
                <a:gd name="T45" fmla="*/ 89 h 237"/>
                <a:gd name="T46" fmla="*/ 19 w 193"/>
                <a:gd name="T47" fmla="*/ 91 h 237"/>
                <a:gd name="T48" fmla="*/ 14 w 193"/>
                <a:gd name="T49" fmla="*/ 89 h 237"/>
                <a:gd name="T50" fmla="*/ 11 w 193"/>
                <a:gd name="T51" fmla="*/ 64 h 237"/>
                <a:gd name="T52" fmla="*/ 12 w 193"/>
                <a:gd name="T53" fmla="*/ 106 h 237"/>
                <a:gd name="T54" fmla="*/ 19 w 193"/>
                <a:gd name="T55" fmla="*/ 101 h 237"/>
                <a:gd name="T56" fmla="*/ 177 w 193"/>
                <a:gd name="T57" fmla="*/ 102 h 237"/>
                <a:gd name="T58" fmla="*/ 182 w 193"/>
                <a:gd name="T59" fmla="*/ 110 h 237"/>
                <a:gd name="T60" fmla="*/ 182 w 193"/>
                <a:gd name="T61" fmla="*/ 132 h 237"/>
                <a:gd name="T62" fmla="*/ 174 w 193"/>
                <a:gd name="T63" fmla="*/ 137 h 237"/>
                <a:gd name="T64" fmla="*/ 16 w 193"/>
                <a:gd name="T65" fmla="*/ 136 h 237"/>
                <a:gd name="T66" fmla="*/ 11 w 193"/>
                <a:gd name="T67" fmla="*/ 128 h 237"/>
                <a:gd name="T68" fmla="*/ 11 w 193"/>
                <a:gd name="T69" fmla="*/ 155 h 237"/>
                <a:gd name="T70" fmla="*/ 16 w 193"/>
                <a:gd name="T71" fmla="*/ 147 h 237"/>
                <a:gd name="T72" fmla="*/ 174 w 193"/>
                <a:gd name="T73" fmla="*/ 147 h 237"/>
                <a:gd name="T74" fmla="*/ 182 w 193"/>
                <a:gd name="T75" fmla="*/ 152 h 237"/>
                <a:gd name="T76" fmla="*/ 182 w 193"/>
                <a:gd name="T77" fmla="*/ 174 h 237"/>
                <a:gd name="T78" fmla="*/ 177 w 193"/>
                <a:gd name="T79" fmla="*/ 182 h 237"/>
                <a:gd name="T80" fmla="*/ 19 w 193"/>
                <a:gd name="T81" fmla="*/ 182 h 237"/>
                <a:gd name="T82" fmla="*/ 12 w 193"/>
                <a:gd name="T83" fmla="*/ 176 h 237"/>
                <a:gd name="T84" fmla="*/ 19 w 193"/>
                <a:gd name="T85" fmla="*/ 228 h 237"/>
                <a:gd name="T86" fmla="*/ 14 w 193"/>
                <a:gd name="T87" fmla="*/ 225 h 237"/>
                <a:gd name="T88" fmla="*/ 11 w 193"/>
                <a:gd name="T89" fmla="*/ 201 h 237"/>
                <a:gd name="T90" fmla="*/ 14 w 193"/>
                <a:gd name="T91" fmla="*/ 194 h 237"/>
                <a:gd name="T92" fmla="*/ 174 w 193"/>
                <a:gd name="T93" fmla="*/ 191 h 237"/>
                <a:gd name="T94" fmla="*/ 180 w 193"/>
                <a:gd name="T95" fmla="*/ 194 h 237"/>
                <a:gd name="T96" fmla="*/ 182 w 193"/>
                <a:gd name="T97" fmla="*/ 218 h 237"/>
                <a:gd name="T98" fmla="*/ 180 w 193"/>
                <a:gd name="T99" fmla="*/ 225 h 237"/>
                <a:gd name="T100" fmla="*/ 19 w 193"/>
                <a:gd name="T101" fmla="*/ 22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3" h="237">
                  <a:moveTo>
                    <a:pt x="193" y="221"/>
                  </a:moveTo>
                  <a:lnTo>
                    <a:pt x="193" y="17"/>
                  </a:lnTo>
                  <a:lnTo>
                    <a:pt x="193" y="17"/>
                  </a:lnTo>
                  <a:lnTo>
                    <a:pt x="192" y="11"/>
                  </a:lnTo>
                  <a:lnTo>
                    <a:pt x="188" y="5"/>
                  </a:lnTo>
                  <a:lnTo>
                    <a:pt x="188" y="5"/>
                  </a:lnTo>
                  <a:lnTo>
                    <a:pt x="182" y="1"/>
                  </a:lnTo>
                  <a:lnTo>
                    <a:pt x="176" y="0"/>
                  </a:lnTo>
                  <a:lnTo>
                    <a:pt x="18" y="0"/>
                  </a:lnTo>
                  <a:lnTo>
                    <a:pt x="18" y="0"/>
                  </a:lnTo>
                  <a:lnTo>
                    <a:pt x="11" y="1"/>
                  </a:lnTo>
                  <a:lnTo>
                    <a:pt x="6" y="5"/>
                  </a:lnTo>
                  <a:lnTo>
                    <a:pt x="6" y="5"/>
                  </a:lnTo>
                  <a:lnTo>
                    <a:pt x="2" y="11"/>
                  </a:lnTo>
                  <a:lnTo>
                    <a:pt x="0" y="17"/>
                  </a:lnTo>
                  <a:lnTo>
                    <a:pt x="0" y="221"/>
                  </a:lnTo>
                  <a:lnTo>
                    <a:pt x="0" y="221"/>
                  </a:lnTo>
                  <a:lnTo>
                    <a:pt x="2" y="228"/>
                  </a:lnTo>
                  <a:lnTo>
                    <a:pt x="6" y="233"/>
                  </a:lnTo>
                  <a:lnTo>
                    <a:pt x="11" y="236"/>
                  </a:lnTo>
                  <a:lnTo>
                    <a:pt x="18" y="237"/>
                  </a:lnTo>
                  <a:lnTo>
                    <a:pt x="176" y="237"/>
                  </a:lnTo>
                  <a:lnTo>
                    <a:pt x="176" y="237"/>
                  </a:lnTo>
                  <a:lnTo>
                    <a:pt x="182" y="236"/>
                  </a:lnTo>
                  <a:lnTo>
                    <a:pt x="188" y="233"/>
                  </a:lnTo>
                  <a:lnTo>
                    <a:pt x="192" y="228"/>
                  </a:lnTo>
                  <a:lnTo>
                    <a:pt x="193" y="221"/>
                  </a:lnTo>
                  <a:lnTo>
                    <a:pt x="193" y="221"/>
                  </a:lnTo>
                  <a:close/>
                  <a:moveTo>
                    <a:pt x="11" y="20"/>
                  </a:moveTo>
                  <a:lnTo>
                    <a:pt x="11" y="20"/>
                  </a:lnTo>
                  <a:lnTo>
                    <a:pt x="12" y="16"/>
                  </a:lnTo>
                  <a:lnTo>
                    <a:pt x="14" y="13"/>
                  </a:lnTo>
                  <a:lnTo>
                    <a:pt x="16" y="12"/>
                  </a:lnTo>
                  <a:lnTo>
                    <a:pt x="19" y="11"/>
                  </a:lnTo>
                  <a:lnTo>
                    <a:pt x="174" y="11"/>
                  </a:lnTo>
                  <a:lnTo>
                    <a:pt x="174" y="11"/>
                  </a:lnTo>
                  <a:lnTo>
                    <a:pt x="177" y="12"/>
                  </a:lnTo>
                  <a:lnTo>
                    <a:pt x="180" y="13"/>
                  </a:lnTo>
                  <a:lnTo>
                    <a:pt x="182" y="16"/>
                  </a:lnTo>
                  <a:lnTo>
                    <a:pt x="182" y="20"/>
                  </a:lnTo>
                  <a:lnTo>
                    <a:pt x="182" y="37"/>
                  </a:lnTo>
                  <a:lnTo>
                    <a:pt x="182" y="37"/>
                  </a:lnTo>
                  <a:lnTo>
                    <a:pt x="182" y="42"/>
                  </a:lnTo>
                  <a:lnTo>
                    <a:pt x="180" y="44"/>
                  </a:lnTo>
                  <a:lnTo>
                    <a:pt x="177" y="46"/>
                  </a:lnTo>
                  <a:lnTo>
                    <a:pt x="174" y="47"/>
                  </a:lnTo>
                  <a:lnTo>
                    <a:pt x="19" y="47"/>
                  </a:lnTo>
                  <a:lnTo>
                    <a:pt x="19" y="47"/>
                  </a:lnTo>
                  <a:lnTo>
                    <a:pt x="16" y="46"/>
                  </a:lnTo>
                  <a:lnTo>
                    <a:pt x="14" y="44"/>
                  </a:lnTo>
                  <a:lnTo>
                    <a:pt x="12" y="42"/>
                  </a:lnTo>
                  <a:lnTo>
                    <a:pt x="11" y="37"/>
                  </a:lnTo>
                  <a:lnTo>
                    <a:pt x="11" y="20"/>
                  </a:lnTo>
                  <a:close/>
                  <a:moveTo>
                    <a:pt x="11" y="64"/>
                  </a:moveTo>
                  <a:lnTo>
                    <a:pt x="11" y="64"/>
                  </a:lnTo>
                  <a:lnTo>
                    <a:pt x="12" y="62"/>
                  </a:lnTo>
                  <a:lnTo>
                    <a:pt x="14" y="59"/>
                  </a:lnTo>
                  <a:lnTo>
                    <a:pt x="16" y="56"/>
                  </a:lnTo>
                  <a:lnTo>
                    <a:pt x="19" y="56"/>
                  </a:lnTo>
                  <a:lnTo>
                    <a:pt x="174" y="56"/>
                  </a:lnTo>
                  <a:lnTo>
                    <a:pt x="174" y="56"/>
                  </a:lnTo>
                  <a:lnTo>
                    <a:pt x="177" y="56"/>
                  </a:lnTo>
                  <a:lnTo>
                    <a:pt x="180" y="59"/>
                  </a:lnTo>
                  <a:lnTo>
                    <a:pt x="182" y="62"/>
                  </a:lnTo>
                  <a:lnTo>
                    <a:pt x="182" y="64"/>
                  </a:lnTo>
                  <a:lnTo>
                    <a:pt x="182" y="83"/>
                  </a:lnTo>
                  <a:lnTo>
                    <a:pt x="182" y="83"/>
                  </a:lnTo>
                  <a:lnTo>
                    <a:pt x="182" y="86"/>
                  </a:lnTo>
                  <a:lnTo>
                    <a:pt x="180" y="89"/>
                  </a:lnTo>
                  <a:lnTo>
                    <a:pt x="177" y="91"/>
                  </a:lnTo>
                  <a:lnTo>
                    <a:pt x="174" y="91"/>
                  </a:lnTo>
                  <a:lnTo>
                    <a:pt x="19" y="91"/>
                  </a:lnTo>
                  <a:lnTo>
                    <a:pt x="19" y="91"/>
                  </a:lnTo>
                  <a:lnTo>
                    <a:pt x="16" y="91"/>
                  </a:lnTo>
                  <a:lnTo>
                    <a:pt x="14" y="89"/>
                  </a:lnTo>
                  <a:lnTo>
                    <a:pt x="12" y="86"/>
                  </a:lnTo>
                  <a:lnTo>
                    <a:pt x="11" y="83"/>
                  </a:lnTo>
                  <a:lnTo>
                    <a:pt x="11" y="64"/>
                  </a:lnTo>
                  <a:close/>
                  <a:moveTo>
                    <a:pt x="11" y="110"/>
                  </a:moveTo>
                  <a:lnTo>
                    <a:pt x="11" y="110"/>
                  </a:lnTo>
                  <a:lnTo>
                    <a:pt x="12" y="106"/>
                  </a:lnTo>
                  <a:lnTo>
                    <a:pt x="14" y="104"/>
                  </a:lnTo>
                  <a:lnTo>
                    <a:pt x="16" y="102"/>
                  </a:lnTo>
                  <a:lnTo>
                    <a:pt x="19" y="101"/>
                  </a:lnTo>
                  <a:lnTo>
                    <a:pt x="174" y="101"/>
                  </a:lnTo>
                  <a:lnTo>
                    <a:pt x="174" y="101"/>
                  </a:lnTo>
                  <a:lnTo>
                    <a:pt x="177" y="102"/>
                  </a:lnTo>
                  <a:lnTo>
                    <a:pt x="180" y="104"/>
                  </a:lnTo>
                  <a:lnTo>
                    <a:pt x="182" y="106"/>
                  </a:lnTo>
                  <a:lnTo>
                    <a:pt x="182" y="110"/>
                  </a:lnTo>
                  <a:lnTo>
                    <a:pt x="182" y="128"/>
                  </a:lnTo>
                  <a:lnTo>
                    <a:pt x="182" y="128"/>
                  </a:lnTo>
                  <a:lnTo>
                    <a:pt x="182" y="132"/>
                  </a:lnTo>
                  <a:lnTo>
                    <a:pt x="180" y="135"/>
                  </a:lnTo>
                  <a:lnTo>
                    <a:pt x="177" y="136"/>
                  </a:lnTo>
                  <a:lnTo>
                    <a:pt x="174" y="137"/>
                  </a:lnTo>
                  <a:lnTo>
                    <a:pt x="19" y="137"/>
                  </a:lnTo>
                  <a:lnTo>
                    <a:pt x="19" y="137"/>
                  </a:lnTo>
                  <a:lnTo>
                    <a:pt x="16" y="136"/>
                  </a:lnTo>
                  <a:lnTo>
                    <a:pt x="14" y="135"/>
                  </a:lnTo>
                  <a:lnTo>
                    <a:pt x="12" y="132"/>
                  </a:lnTo>
                  <a:lnTo>
                    <a:pt x="11" y="128"/>
                  </a:lnTo>
                  <a:lnTo>
                    <a:pt x="11" y="110"/>
                  </a:lnTo>
                  <a:close/>
                  <a:moveTo>
                    <a:pt x="11" y="155"/>
                  </a:moveTo>
                  <a:lnTo>
                    <a:pt x="11" y="155"/>
                  </a:lnTo>
                  <a:lnTo>
                    <a:pt x="12" y="152"/>
                  </a:lnTo>
                  <a:lnTo>
                    <a:pt x="14" y="149"/>
                  </a:lnTo>
                  <a:lnTo>
                    <a:pt x="16" y="147"/>
                  </a:lnTo>
                  <a:lnTo>
                    <a:pt x="19" y="147"/>
                  </a:lnTo>
                  <a:lnTo>
                    <a:pt x="174" y="147"/>
                  </a:lnTo>
                  <a:lnTo>
                    <a:pt x="174" y="147"/>
                  </a:lnTo>
                  <a:lnTo>
                    <a:pt x="177" y="147"/>
                  </a:lnTo>
                  <a:lnTo>
                    <a:pt x="180" y="149"/>
                  </a:lnTo>
                  <a:lnTo>
                    <a:pt x="182" y="152"/>
                  </a:lnTo>
                  <a:lnTo>
                    <a:pt x="182" y="155"/>
                  </a:lnTo>
                  <a:lnTo>
                    <a:pt x="182" y="174"/>
                  </a:lnTo>
                  <a:lnTo>
                    <a:pt x="182" y="174"/>
                  </a:lnTo>
                  <a:lnTo>
                    <a:pt x="182" y="176"/>
                  </a:lnTo>
                  <a:lnTo>
                    <a:pt x="180" y="179"/>
                  </a:lnTo>
                  <a:lnTo>
                    <a:pt x="177" y="182"/>
                  </a:lnTo>
                  <a:lnTo>
                    <a:pt x="174" y="182"/>
                  </a:lnTo>
                  <a:lnTo>
                    <a:pt x="19" y="182"/>
                  </a:lnTo>
                  <a:lnTo>
                    <a:pt x="19" y="182"/>
                  </a:lnTo>
                  <a:lnTo>
                    <a:pt x="16" y="182"/>
                  </a:lnTo>
                  <a:lnTo>
                    <a:pt x="14" y="179"/>
                  </a:lnTo>
                  <a:lnTo>
                    <a:pt x="12" y="176"/>
                  </a:lnTo>
                  <a:lnTo>
                    <a:pt x="11" y="174"/>
                  </a:lnTo>
                  <a:lnTo>
                    <a:pt x="11" y="155"/>
                  </a:lnTo>
                  <a:close/>
                  <a:moveTo>
                    <a:pt x="19" y="228"/>
                  </a:moveTo>
                  <a:lnTo>
                    <a:pt x="19" y="228"/>
                  </a:lnTo>
                  <a:lnTo>
                    <a:pt x="16" y="226"/>
                  </a:lnTo>
                  <a:lnTo>
                    <a:pt x="14" y="225"/>
                  </a:lnTo>
                  <a:lnTo>
                    <a:pt x="12" y="222"/>
                  </a:lnTo>
                  <a:lnTo>
                    <a:pt x="11" y="218"/>
                  </a:lnTo>
                  <a:lnTo>
                    <a:pt x="11" y="201"/>
                  </a:lnTo>
                  <a:lnTo>
                    <a:pt x="11" y="201"/>
                  </a:lnTo>
                  <a:lnTo>
                    <a:pt x="12" y="197"/>
                  </a:lnTo>
                  <a:lnTo>
                    <a:pt x="14" y="194"/>
                  </a:lnTo>
                  <a:lnTo>
                    <a:pt x="16" y="193"/>
                  </a:lnTo>
                  <a:lnTo>
                    <a:pt x="19" y="191"/>
                  </a:lnTo>
                  <a:lnTo>
                    <a:pt x="174" y="191"/>
                  </a:lnTo>
                  <a:lnTo>
                    <a:pt x="174" y="191"/>
                  </a:lnTo>
                  <a:lnTo>
                    <a:pt x="177" y="193"/>
                  </a:lnTo>
                  <a:lnTo>
                    <a:pt x="180" y="194"/>
                  </a:lnTo>
                  <a:lnTo>
                    <a:pt x="182" y="197"/>
                  </a:lnTo>
                  <a:lnTo>
                    <a:pt x="182" y="201"/>
                  </a:lnTo>
                  <a:lnTo>
                    <a:pt x="182" y="218"/>
                  </a:lnTo>
                  <a:lnTo>
                    <a:pt x="182" y="218"/>
                  </a:lnTo>
                  <a:lnTo>
                    <a:pt x="182" y="222"/>
                  </a:lnTo>
                  <a:lnTo>
                    <a:pt x="180" y="225"/>
                  </a:lnTo>
                  <a:lnTo>
                    <a:pt x="177" y="226"/>
                  </a:lnTo>
                  <a:lnTo>
                    <a:pt x="174" y="228"/>
                  </a:lnTo>
                  <a:lnTo>
                    <a:pt x="19" y="2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solidFill>
                  <a:srgbClr val="282828"/>
                </a:solidFill>
                <a:latin typeface="MS PGothic" charset="-128"/>
                <a:ea typeface="MS PGothic" charset="-128"/>
                <a:cs typeface="MS PGothic" charset="-128"/>
              </a:endParaRPr>
            </a:p>
          </p:txBody>
        </p:sp>
        <p:sp>
          <p:nvSpPr>
            <p:cNvPr id="92" name="Freeform 277"/>
            <p:cNvSpPr>
              <a:spLocks/>
            </p:cNvSpPr>
            <p:nvPr/>
          </p:nvSpPr>
          <p:spPr bwMode="auto">
            <a:xfrm>
              <a:off x="6691313" y="6369050"/>
              <a:ext cx="58738" cy="6350"/>
            </a:xfrm>
            <a:custGeom>
              <a:avLst/>
              <a:gdLst>
                <a:gd name="T0" fmla="*/ 70 w 74"/>
                <a:gd name="T1" fmla="*/ 0 h 8"/>
                <a:gd name="T2" fmla="*/ 6 w 74"/>
                <a:gd name="T3" fmla="*/ 0 h 8"/>
                <a:gd name="T4" fmla="*/ 6 w 74"/>
                <a:gd name="T5" fmla="*/ 0 h 8"/>
                <a:gd name="T6" fmla="*/ 2 w 74"/>
                <a:gd name="T7" fmla="*/ 1 h 8"/>
                <a:gd name="T8" fmla="*/ 0 w 74"/>
                <a:gd name="T9" fmla="*/ 4 h 8"/>
                <a:gd name="T10" fmla="*/ 0 w 74"/>
                <a:gd name="T11" fmla="*/ 4 h 8"/>
                <a:gd name="T12" fmla="*/ 2 w 74"/>
                <a:gd name="T13" fmla="*/ 7 h 8"/>
                <a:gd name="T14" fmla="*/ 6 w 74"/>
                <a:gd name="T15" fmla="*/ 8 h 8"/>
                <a:gd name="T16" fmla="*/ 70 w 74"/>
                <a:gd name="T17" fmla="*/ 8 h 8"/>
                <a:gd name="T18" fmla="*/ 70 w 74"/>
                <a:gd name="T19" fmla="*/ 8 h 8"/>
                <a:gd name="T20" fmla="*/ 74 w 74"/>
                <a:gd name="T21" fmla="*/ 7 h 8"/>
                <a:gd name="T22" fmla="*/ 74 w 74"/>
                <a:gd name="T23" fmla="*/ 4 h 8"/>
                <a:gd name="T24" fmla="*/ 74 w 74"/>
                <a:gd name="T25" fmla="*/ 4 h 8"/>
                <a:gd name="T26" fmla="*/ 74 w 74"/>
                <a:gd name="T27" fmla="*/ 1 h 8"/>
                <a:gd name="T28" fmla="*/ 70 w 74"/>
                <a:gd name="T29" fmla="*/ 0 h 8"/>
                <a:gd name="T30" fmla="*/ 70 w 74"/>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70" y="0"/>
                  </a:moveTo>
                  <a:lnTo>
                    <a:pt x="6" y="0"/>
                  </a:lnTo>
                  <a:lnTo>
                    <a:pt x="6" y="0"/>
                  </a:lnTo>
                  <a:lnTo>
                    <a:pt x="2" y="1"/>
                  </a:lnTo>
                  <a:lnTo>
                    <a:pt x="0" y="4"/>
                  </a:lnTo>
                  <a:lnTo>
                    <a:pt x="0" y="4"/>
                  </a:lnTo>
                  <a:lnTo>
                    <a:pt x="2" y="7"/>
                  </a:lnTo>
                  <a:lnTo>
                    <a:pt x="6" y="8"/>
                  </a:lnTo>
                  <a:lnTo>
                    <a:pt x="70" y="8"/>
                  </a:lnTo>
                  <a:lnTo>
                    <a:pt x="70" y="8"/>
                  </a:lnTo>
                  <a:lnTo>
                    <a:pt x="74" y="7"/>
                  </a:lnTo>
                  <a:lnTo>
                    <a:pt x="74" y="4"/>
                  </a:lnTo>
                  <a:lnTo>
                    <a:pt x="74" y="4"/>
                  </a:lnTo>
                  <a:lnTo>
                    <a:pt x="74" y="1"/>
                  </a:lnTo>
                  <a:lnTo>
                    <a:pt x="70" y="0"/>
                  </a:lnTo>
                  <a:lnTo>
                    <a:pt x="7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solidFill>
                  <a:srgbClr val="282828"/>
                </a:solidFill>
                <a:latin typeface="MS PGothic" charset="-128"/>
                <a:ea typeface="MS PGothic" charset="-128"/>
                <a:cs typeface="MS PGothic" charset="-128"/>
              </a:endParaRPr>
            </a:p>
          </p:txBody>
        </p:sp>
      </p:grpSp>
      <p:sp>
        <p:nvSpPr>
          <p:cNvPr id="93" name="Freeform 2"/>
          <p:cNvSpPr>
            <a:spLocks/>
          </p:cNvSpPr>
          <p:nvPr/>
        </p:nvSpPr>
        <p:spPr bwMode="auto">
          <a:xfrm>
            <a:off x="7775541" y="2647052"/>
            <a:ext cx="550753" cy="341974"/>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1FAED4"/>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MS PGothic" charset="-128"/>
              <a:ea typeface="MS PGothic" charset="-128"/>
              <a:cs typeface="MS PGothic" charset="-128"/>
            </a:endParaRPr>
          </a:p>
        </p:txBody>
      </p:sp>
      <p:sp>
        <p:nvSpPr>
          <p:cNvPr id="94" name="フローチャート: 磁気ディスク 93"/>
          <p:cNvSpPr/>
          <p:nvPr/>
        </p:nvSpPr>
        <p:spPr>
          <a:xfrm>
            <a:off x="7936100" y="2787962"/>
            <a:ext cx="209097" cy="161925"/>
          </a:xfrm>
          <a:prstGeom prst="flowChartMagneticDisk">
            <a:avLst/>
          </a:prstGeom>
          <a:solidFill>
            <a:srgbClr val="1FAED4"/>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97" name="ドーナツ 96"/>
          <p:cNvSpPr/>
          <p:nvPr/>
        </p:nvSpPr>
        <p:spPr>
          <a:xfrm>
            <a:off x="6057966" y="1021595"/>
            <a:ext cx="1167047" cy="1167667"/>
          </a:xfrm>
          <a:prstGeom prst="donut">
            <a:avLst>
              <a:gd name="adj" fmla="val 8325"/>
            </a:avLst>
          </a:prstGeom>
          <a:solidFill>
            <a:srgbClr val="1FAED4"/>
          </a:solidFill>
          <a:ln>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282828"/>
              </a:solidFill>
              <a:latin typeface="MS PGothic" charset="-128"/>
              <a:ea typeface="MS PGothic" charset="-128"/>
              <a:cs typeface="MS PGothic" charset="-128"/>
            </a:endParaRPr>
          </a:p>
        </p:txBody>
      </p:sp>
      <p:sp>
        <p:nvSpPr>
          <p:cNvPr id="100" name="ドーナツ 99"/>
          <p:cNvSpPr/>
          <p:nvPr/>
        </p:nvSpPr>
        <p:spPr>
          <a:xfrm>
            <a:off x="6058983" y="2232787"/>
            <a:ext cx="1167047" cy="1167667"/>
          </a:xfrm>
          <a:prstGeom prst="donut">
            <a:avLst>
              <a:gd name="adj" fmla="val 8325"/>
            </a:avLst>
          </a:prstGeom>
          <a:solidFill>
            <a:srgbClr val="1FAED4"/>
          </a:solidFill>
          <a:ln>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282828"/>
              </a:solidFill>
              <a:latin typeface="MS PGothic" charset="-128"/>
              <a:ea typeface="MS PGothic" charset="-128"/>
              <a:cs typeface="MS PGothic" charset="-128"/>
            </a:endParaRPr>
          </a:p>
        </p:txBody>
      </p:sp>
      <p:sp>
        <p:nvSpPr>
          <p:cNvPr id="103" name="ドーナツ 102"/>
          <p:cNvSpPr/>
          <p:nvPr/>
        </p:nvSpPr>
        <p:spPr>
          <a:xfrm>
            <a:off x="7432568" y="2240830"/>
            <a:ext cx="1167047" cy="1167667"/>
          </a:xfrm>
          <a:prstGeom prst="donut">
            <a:avLst>
              <a:gd name="adj" fmla="val 8325"/>
            </a:avLst>
          </a:prstGeom>
          <a:solidFill>
            <a:srgbClr val="1FAED4"/>
          </a:solidFill>
          <a:ln>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282828"/>
              </a:solidFill>
              <a:latin typeface="MS PGothic" charset="-128"/>
              <a:ea typeface="MS PGothic" charset="-128"/>
              <a:cs typeface="MS PGothic" charset="-128"/>
            </a:endParaRPr>
          </a:p>
        </p:txBody>
      </p:sp>
      <p:sp>
        <p:nvSpPr>
          <p:cNvPr id="106" name="ドーナツ 105"/>
          <p:cNvSpPr/>
          <p:nvPr/>
        </p:nvSpPr>
        <p:spPr>
          <a:xfrm>
            <a:off x="6057965" y="3466346"/>
            <a:ext cx="1167047" cy="1167667"/>
          </a:xfrm>
          <a:prstGeom prst="donut">
            <a:avLst>
              <a:gd name="adj" fmla="val 8325"/>
            </a:avLst>
          </a:prstGeom>
          <a:solidFill>
            <a:srgbClr val="1FAED4"/>
          </a:solidFill>
          <a:ln>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282828"/>
              </a:solidFill>
              <a:latin typeface="MS PGothic" charset="-128"/>
              <a:ea typeface="MS PGothic" charset="-128"/>
              <a:cs typeface="MS PGothic" charset="-128"/>
            </a:endParaRPr>
          </a:p>
        </p:txBody>
      </p:sp>
      <p:sp>
        <p:nvSpPr>
          <p:cNvPr id="109" name="ドーナツ 108"/>
          <p:cNvSpPr/>
          <p:nvPr/>
        </p:nvSpPr>
        <p:spPr>
          <a:xfrm>
            <a:off x="7445564" y="3492164"/>
            <a:ext cx="1167047" cy="1167667"/>
          </a:xfrm>
          <a:prstGeom prst="donut">
            <a:avLst>
              <a:gd name="adj" fmla="val 8325"/>
            </a:avLst>
          </a:prstGeom>
          <a:solidFill>
            <a:srgbClr val="1FAED4"/>
          </a:solidFill>
          <a:ln>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282828"/>
              </a:solidFill>
              <a:latin typeface="MS PGothic" charset="-128"/>
              <a:ea typeface="MS PGothic" charset="-128"/>
              <a:cs typeface="MS PGothic" charset="-128"/>
            </a:endParaRPr>
          </a:p>
        </p:txBody>
      </p:sp>
      <p:sp>
        <p:nvSpPr>
          <p:cNvPr id="112" name="フローチャート: 他ページ結合子 111"/>
          <p:cNvSpPr/>
          <p:nvPr/>
        </p:nvSpPr>
        <p:spPr>
          <a:xfrm rot="16200000">
            <a:off x="931456" y="750223"/>
            <a:ext cx="3204519" cy="4191899"/>
          </a:xfrm>
          <a:prstGeom prst="flowChartOffpageConnector">
            <a:avLst/>
          </a:prstGeom>
          <a:solidFill>
            <a:schemeClr val="accent1"/>
          </a:solid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113" name="額縁 112"/>
          <p:cNvSpPr/>
          <p:nvPr/>
        </p:nvSpPr>
        <p:spPr>
          <a:xfrm rot="2714146">
            <a:off x="3822356" y="2010032"/>
            <a:ext cx="1639329" cy="1639330"/>
          </a:xfrm>
          <a:prstGeom prst="bevel">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114" name="ドーナツ 113"/>
          <p:cNvSpPr/>
          <p:nvPr/>
        </p:nvSpPr>
        <p:spPr>
          <a:xfrm>
            <a:off x="728509" y="2705566"/>
            <a:ext cx="972766" cy="972606"/>
          </a:xfrm>
          <a:prstGeom prst="donut">
            <a:avLst>
              <a:gd name="adj" fmla="val 10281"/>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282828"/>
              </a:solidFill>
              <a:latin typeface="MS PGothic" charset="-128"/>
              <a:ea typeface="MS PGothic" charset="-128"/>
              <a:cs typeface="MS PGothic" charset="-128"/>
            </a:endParaRPr>
          </a:p>
        </p:txBody>
      </p:sp>
      <p:sp>
        <p:nvSpPr>
          <p:cNvPr id="115" name="ドーナツ 114"/>
          <p:cNvSpPr/>
          <p:nvPr/>
        </p:nvSpPr>
        <p:spPr>
          <a:xfrm>
            <a:off x="1328079" y="2697009"/>
            <a:ext cx="972766" cy="972606"/>
          </a:xfrm>
          <a:prstGeom prst="donut">
            <a:avLst>
              <a:gd name="adj" fmla="val 10281"/>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282828"/>
              </a:solidFill>
              <a:latin typeface="MS PGothic" charset="-128"/>
              <a:ea typeface="MS PGothic" charset="-128"/>
              <a:cs typeface="MS PGothic" charset="-128"/>
            </a:endParaRPr>
          </a:p>
        </p:txBody>
      </p:sp>
      <p:sp>
        <p:nvSpPr>
          <p:cNvPr id="116" name="ドーナツ 115"/>
          <p:cNvSpPr/>
          <p:nvPr/>
        </p:nvSpPr>
        <p:spPr>
          <a:xfrm>
            <a:off x="1985532" y="2705566"/>
            <a:ext cx="972766" cy="972606"/>
          </a:xfrm>
          <a:prstGeom prst="donut">
            <a:avLst>
              <a:gd name="adj" fmla="val 10281"/>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282828"/>
              </a:solidFill>
              <a:latin typeface="MS PGothic" charset="-128"/>
              <a:ea typeface="MS PGothic" charset="-128"/>
              <a:cs typeface="MS PGothic" charset="-128"/>
            </a:endParaRPr>
          </a:p>
        </p:txBody>
      </p:sp>
      <p:sp>
        <p:nvSpPr>
          <p:cNvPr id="117" name="ドーナツ 116"/>
          <p:cNvSpPr/>
          <p:nvPr/>
        </p:nvSpPr>
        <p:spPr>
          <a:xfrm>
            <a:off x="2583095" y="2697009"/>
            <a:ext cx="972766" cy="972606"/>
          </a:xfrm>
          <a:prstGeom prst="donut">
            <a:avLst>
              <a:gd name="adj" fmla="val 10281"/>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282828"/>
              </a:solidFill>
              <a:latin typeface="MS PGothic" charset="-128"/>
              <a:ea typeface="MS PGothic" charset="-128"/>
              <a:cs typeface="MS PGothic" charset="-128"/>
            </a:endParaRPr>
          </a:p>
        </p:txBody>
      </p:sp>
      <p:sp>
        <p:nvSpPr>
          <p:cNvPr id="118" name="テキスト ボックス 117"/>
          <p:cNvSpPr txBox="1"/>
          <p:nvPr/>
        </p:nvSpPr>
        <p:spPr>
          <a:xfrm>
            <a:off x="437763" y="1626471"/>
            <a:ext cx="3849131" cy="830997"/>
          </a:xfrm>
          <a:prstGeom prst="rect">
            <a:avLst/>
          </a:prstGeom>
          <a:noFill/>
        </p:spPr>
        <p:txBody>
          <a:bodyPr wrap="none" rtlCol="0">
            <a:spAutoFit/>
          </a:bodyPr>
          <a:lstStyle/>
          <a:p>
            <a:r>
              <a:rPr kumimoji="1" lang="ja-JP" altLang="en-US" sz="2400" dirty="0" smtClean="0">
                <a:solidFill>
                  <a:srgbClr val="282828"/>
                </a:solidFill>
                <a:latin typeface="MS PGothic" charset="-128"/>
                <a:ea typeface="MS PGothic" charset="-128"/>
                <a:cs typeface="MS PGothic" charset="-128"/>
              </a:rPr>
              <a:t>エンドポイント</a:t>
            </a:r>
            <a:r>
              <a:rPr kumimoji="1" lang="en-US" altLang="ja-JP" sz="2400" dirty="0" smtClean="0">
                <a:solidFill>
                  <a:srgbClr val="282828"/>
                </a:solidFill>
                <a:latin typeface="MS PGothic" charset="-128"/>
                <a:ea typeface="MS PGothic" charset="-128"/>
                <a:cs typeface="MS PGothic" charset="-128"/>
              </a:rPr>
              <a:t> </a:t>
            </a:r>
            <a:r>
              <a:rPr kumimoji="1" lang="ja-JP" altLang="en-US" sz="2400" dirty="0" smtClean="0">
                <a:solidFill>
                  <a:srgbClr val="282828"/>
                </a:solidFill>
                <a:latin typeface="MS PGothic" charset="-128"/>
                <a:ea typeface="MS PGothic" charset="-128"/>
                <a:cs typeface="MS PGothic" charset="-128"/>
              </a:rPr>
              <a:t>プロテクション</a:t>
            </a:r>
            <a:endParaRPr kumimoji="1" lang="en-US" altLang="ja-JP" sz="2400" dirty="0" smtClean="0">
              <a:solidFill>
                <a:srgbClr val="282828"/>
              </a:solidFill>
              <a:latin typeface="MS PGothic" charset="-128"/>
              <a:ea typeface="MS PGothic" charset="-128"/>
              <a:cs typeface="MS PGothic" charset="-128"/>
            </a:endParaRPr>
          </a:p>
          <a:p>
            <a:r>
              <a:rPr kumimoji="1" lang="ja-JP" altLang="en-US" sz="2400" dirty="0" smtClean="0">
                <a:solidFill>
                  <a:srgbClr val="282828"/>
                </a:solidFill>
                <a:latin typeface="MS PGothic" charset="-128"/>
                <a:ea typeface="MS PGothic" charset="-128"/>
                <a:cs typeface="MS PGothic" charset="-128"/>
              </a:rPr>
              <a:t>プラットフォーム</a:t>
            </a:r>
            <a:endParaRPr kumimoji="1" lang="ja-JP" altLang="en-US" sz="2400" dirty="0">
              <a:solidFill>
                <a:srgbClr val="282828"/>
              </a:solidFill>
              <a:latin typeface="MS PGothic" charset="-128"/>
              <a:ea typeface="MS PGothic" charset="-128"/>
              <a:cs typeface="MS PGothic" charset="-128"/>
            </a:endParaRPr>
          </a:p>
        </p:txBody>
      </p:sp>
      <p:sp>
        <p:nvSpPr>
          <p:cNvPr id="119" name="テキスト ボックス 118"/>
          <p:cNvSpPr txBox="1"/>
          <p:nvPr/>
        </p:nvSpPr>
        <p:spPr>
          <a:xfrm>
            <a:off x="3960834" y="2587671"/>
            <a:ext cx="1255472" cy="369332"/>
          </a:xfrm>
          <a:prstGeom prst="rect">
            <a:avLst/>
          </a:prstGeom>
          <a:noFill/>
        </p:spPr>
        <p:txBody>
          <a:bodyPr wrap="none" rtlCol="0">
            <a:spAutoFit/>
          </a:bodyPr>
          <a:lstStyle/>
          <a:p>
            <a:r>
              <a:rPr kumimoji="1" lang="en-US" altLang="ja-JP" dirty="0" smtClean="0">
                <a:solidFill>
                  <a:srgbClr val="005073"/>
                </a:solidFill>
                <a:latin typeface="MS PGothic" charset="-128"/>
                <a:ea typeface="MS PGothic" charset="-128"/>
                <a:cs typeface="MS PGothic" charset="-128"/>
              </a:rPr>
              <a:t>Cisco AMP</a:t>
            </a:r>
          </a:p>
        </p:txBody>
      </p:sp>
      <p:grpSp>
        <p:nvGrpSpPr>
          <p:cNvPr id="12" name="Group 257"/>
          <p:cNvGrpSpPr/>
          <p:nvPr/>
        </p:nvGrpSpPr>
        <p:grpSpPr>
          <a:xfrm>
            <a:off x="6438148" y="1382741"/>
            <a:ext cx="456276" cy="439741"/>
            <a:chOff x="663239" y="2943930"/>
            <a:chExt cx="702966" cy="647528"/>
          </a:xfrm>
          <a:solidFill>
            <a:srgbClr val="1FAED4"/>
          </a:solidFill>
        </p:grpSpPr>
        <p:sp>
          <p:nvSpPr>
            <p:cNvPr id="13" name="Freeform 226"/>
            <p:cNvSpPr>
              <a:spLocks/>
            </p:cNvSpPr>
            <p:nvPr/>
          </p:nvSpPr>
          <p:spPr bwMode="auto">
            <a:xfrm>
              <a:off x="799438" y="3266295"/>
              <a:ext cx="46868" cy="46869"/>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39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89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89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39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39"/>
                  </a:lnTo>
                  <a:lnTo>
                    <a:pt x="3" y="46"/>
                  </a:lnTo>
                  <a:lnTo>
                    <a:pt x="1" y="52"/>
                  </a:lnTo>
                  <a:lnTo>
                    <a:pt x="1" y="58"/>
                  </a:lnTo>
                  <a:lnTo>
                    <a:pt x="0" y="65"/>
                  </a:lnTo>
                  <a:lnTo>
                    <a:pt x="0" y="65"/>
                  </a:lnTo>
                  <a:lnTo>
                    <a:pt x="1" y="71"/>
                  </a:lnTo>
                  <a:lnTo>
                    <a:pt x="1" y="77"/>
                  </a:lnTo>
                  <a:lnTo>
                    <a:pt x="3" y="83"/>
                  </a:lnTo>
                  <a:lnTo>
                    <a:pt x="5" y="89"/>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89"/>
                  </a:lnTo>
                  <a:lnTo>
                    <a:pt x="127" y="83"/>
                  </a:lnTo>
                  <a:lnTo>
                    <a:pt x="129" y="77"/>
                  </a:lnTo>
                  <a:lnTo>
                    <a:pt x="130" y="71"/>
                  </a:lnTo>
                  <a:lnTo>
                    <a:pt x="130" y="65"/>
                  </a:lnTo>
                  <a:lnTo>
                    <a:pt x="130" y="65"/>
                  </a:lnTo>
                  <a:lnTo>
                    <a:pt x="130" y="58"/>
                  </a:lnTo>
                  <a:lnTo>
                    <a:pt x="129" y="52"/>
                  </a:lnTo>
                  <a:lnTo>
                    <a:pt x="127" y="46"/>
                  </a:lnTo>
                  <a:lnTo>
                    <a:pt x="125" y="39"/>
                  </a:lnTo>
                  <a:lnTo>
                    <a:pt x="118" y="28"/>
                  </a:lnTo>
                  <a:lnTo>
                    <a:pt x="110" y="19"/>
                  </a:lnTo>
                  <a:lnTo>
                    <a:pt x="101" y="11"/>
                  </a:lnTo>
                  <a:lnTo>
                    <a:pt x="90" y="5"/>
                  </a:lnTo>
                  <a:lnTo>
                    <a:pt x="84" y="3"/>
                  </a:lnTo>
                  <a:lnTo>
                    <a:pt x="78" y="1"/>
                  </a:lnTo>
                  <a:lnTo>
                    <a:pt x="71"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14" name="Freeform 227"/>
            <p:cNvSpPr>
              <a:spLocks/>
            </p:cNvSpPr>
            <p:nvPr/>
          </p:nvSpPr>
          <p:spPr bwMode="auto">
            <a:xfrm>
              <a:off x="799438" y="3347696"/>
              <a:ext cx="46868" cy="46869"/>
            </a:xfrm>
            <a:custGeom>
              <a:avLst/>
              <a:gdLst>
                <a:gd name="T0" fmla="*/ 65 w 130"/>
                <a:gd name="T1" fmla="*/ 0 h 130"/>
                <a:gd name="T2" fmla="*/ 65 w 130"/>
                <a:gd name="T3" fmla="*/ 0 h 130"/>
                <a:gd name="T4" fmla="*/ 58 w 130"/>
                <a:gd name="T5" fmla="*/ 1 h 130"/>
                <a:gd name="T6" fmla="*/ 52 w 130"/>
                <a:gd name="T7" fmla="*/ 1 h 130"/>
                <a:gd name="T8" fmla="*/ 46 w 130"/>
                <a:gd name="T9" fmla="*/ 3 h 130"/>
                <a:gd name="T10" fmla="*/ 40 w 130"/>
                <a:gd name="T11" fmla="*/ 5 h 130"/>
                <a:gd name="T12" fmla="*/ 34 w 130"/>
                <a:gd name="T13" fmla="*/ 8 h 130"/>
                <a:gd name="T14" fmla="*/ 29 w 130"/>
                <a:gd name="T15" fmla="*/ 11 h 130"/>
                <a:gd name="T16" fmla="*/ 19 w 130"/>
                <a:gd name="T17" fmla="*/ 20 h 130"/>
                <a:gd name="T18" fmla="*/ 11 w 130"/>
                <a:gd name="T19" fmla="*/ 29 h 130"/>
                <a:gd name="T20" fmla="*/ 5 w 130"/>
                <a:gd name="T21" fmla="*/ 40 h 130"/>
                <a:gd name="T22" fmla="*/ 3 w 130"/>
                <a:gd name="T23" fmla="*/ 46 h 130"/>
                <a:gd name="T24" fmla="*/ 1 w 130"/>
                <a:gd name="T25" fmla="*/ 52 h 130"/>
                <a:gd name="T26" fmla="*/ 1 w 130"/>
                <a:gd name="T27" fmla="*/ 58 h 130"/>
                <a:gd name="T28" fmla="*/ 0 w 130"/>
                <a:gd name="T29" fmla="*/ 66 h 130"/>
                <a:gd name="T30" fmla="*/ 0 w 130"/>
                <a:gd name="T31" fmla="*/ 66 h 130"/>
                <a:gd name="T32" fmla="*/ 1 w 130"/>
                <a:gd name="T33" fmla="*/ 72 h 130"/>
                <a:gd name="T34" fmla="*/ 1 w 130"/>
                <a:gd name="T35" fmla="*/ 78 h 130"/>
                <a:gd name="T36" fmla="*/ 3 w 130"/>
                <a:gd name="T37" fmla="*/ 84 h 130"/>
                <a:gd name="T38" fmla="*/ 5 w 130"/>
                <a:gd name="T39" fmla="*/ 90 h 130"/>
                <a:gd name="T40" fmla="*/ 11 w 130"/>
                <a:gd name="T41" fmla="*/ 101 h 130"/>
                <a:gd name="T42" fmla="*/ 19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9 h 130"/>
                <a:gd name="T54" fmla="*/ 58 w 130"/>
                <a:gd name="T55" fmla="*/ 130 h 130"/>
                <a:gd name="T56" fmla="*/ 65 w 130"/>
                <a:gd name="T57" fmla="*/ 130 h 130"/>
                <a:gd name="T58" fmla="*/ 65 w 130"/>
                <a:gd name="T59" fmla="*/ 130 h 130"/>
                <a:gd name="T60" fmla="*/ 71 w 130"/>
                <a:gd name="T61" fmla="*/ 130 h 130"/>
                <a:gd name="T62" fmla="*/ 78 w 130"/>
                <a:gd name="T63" fmla="*/ 129 h 130"/>
                <a:gd name="T64" fmla="*/ 84 w 130"/>
                <a:gd name="T65" fmla="*/ 127 h 130"/>
                <a:gd name="T66" fmla="*/ 90 w 130"/>
                <a:gd name="T67" fmla="*/ 125 h 130"/>
                <a:gd name="T68" fmla="*/ 101 w 130"/>
                <a:gd name="T69" fmla="*/ 119 h 130"/>
                <a:gd name="T70" fmla="*/ 110 w 130"/>
                <a:gd name="T71" fmla="*/ 110 h 130"/>
                <a:gd name="T72" fmla="*/ 118 w 130"/>
                <a:gd name="T73" fmla="*/ 101 h 130"/>
                <a:gd name="T74" fmla="*/ 125 w 130"/>
                <a:gd name="T75" fmla="*/ 90 h 130"/>
                <a:gd name="T76" fmla="*/ 127 w 130"/>
                <a:gd name="T77" fmla="*/ 84 h 130"/>
                <a:gd name="T78" fmla="*/ 129 w 130"/>
                <a:gd name="T79" fmla="*/ 78 h 130"/>
                <a:gd name="T80" fmla="*/ 130 w 130"/>
                <a:gd name="T81" fmla="*/ 72 h 130"/>
                <a:gd name="T82" fmla="*/ 130 w 130"/>
                <a:gd name="T83" fmla="*/ 66 h 130"/>
                <a:gd name="T84" fmla="*/ 130 w 130"/>
                <a:gd name="T85" fmla="*/ 66 h 130"/>
                <a:gd name="T86" fmla="*/ 130 w 130"/>
                <a:gd name="T87" fmla="*/ 58 h 130"/>
                <a:gd name="T88" fmla="*/ 129 w 130"/>
                <a:gd name="T89" fmla="*/ 52 h 130"/>
                <a:gd name="T90" fmla="*/ 127 w 130"/>
                <a:gd name="T91" fmla="*/ 46 h 130"/>
                <a:gd name="T92" fmla="*/ 125 w 130"/>
                <a:gd name="T93" fmla="*/ 40 h 130"/>
                <a:gd name="T94" fmla="*/ 118 w 130"/>
                <a:gd name="T95" fmla="*/ 29 h 130"/>
                <a:gd name="T96" fmla="*/ 110 w 130"/>
                <a:gd name="T97" fmla="*/ 20 h 130"/>
                <a:gd name="T98" fmla="*/ 101 w 130"/>
                <a:gd name="T99" fmla="*/ 11 h 130"/>
                <a:gd name="T100" fmla="*/ 90 w 130"/>
                <a:gd name="T101" fmla="*/ 5 h 130"/>
                <a:gd name="T102" fmla="*/ 84 w 130"/>
                <a:gd name="T103" fmla="*/ 3 h 130"/>
                <a:gd name="T104" fmla="*/ 78 w 130"/>
                <a:gd name="T105" fmla="*/ 1 h 130"/>
                <a:gd name="T106" fmla="*/ 71 w 130"/>
                <a:gd name="T107" fmla="*/ 1 h 130"/>
                <a:gd name="T108" fmla="*/ 65 w 130"/>
                <a:gd name="T109" fmla="*/ 0 h 130"/>
                <a:gd name="T110" fmla="*/ 65 w 130"/>
                <a:gd name="T11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0"/>
                  </a:moveTo>
                  <a:lnTo>
                    <a:pt x="65" y="0"/>
                  </a:lnTo>
                  <a:lnTo>
                    <a:pt x="58" y="1"/>
                  </a:lnTo>
                  <a:lnTo>
                    <a:pt x="52" y="1"/>
                  </a:lnTo>
                  <a:lnTo>
                    <a:pt x="46" y="3"/>
                  </a:lnTo>
                  <a:lnTo>
                    <a:pt x="40" y="5"/>
                  </a:lnTo>
                  <a:lnTo>
                    <a:pt x="34" y="8"/>
                  </a:lnTo>
                  <a:lnTo>
                    <a:pt x="29" y="11"/>
                  </a:lnTo>
                  <a:lnTo>
                    <a:pt x="19" y="20"/>
                  </a:lnTo>
                  <a:lnTo>
                    <a:pt x="11" y="29"/>
                  </a:lnTo>
                  <a:lnTo>
                    <a:pt x="5" y="40"/>
                  </a:lnTo>
                  <a:lnTo>
                    <a:pt x="3" y="46"/>
                  </a:lnTo>
                  <a:lnTo>
                    <a:pt x="1" y="52"/>
                  </a:lnTo>
                  <a:lnTo>
                    <a:pt x="1" y="58"/>
                  </a:lnTo>
                  <a:lnTo>
                    <a:pt x="0" y="66"/>
                  </a:lnTo>
                  <a:lnTo>
                    <a:pt x="0" y="66"/>
                  </a:lnTo>
                  <a:lnTo>
                    <a:pt x="1" y="72"/>
                  </a:lnTo>
                  <a:lnTo>
                    <a:pt x="1" y="78"/>
                  </a:lnTo>
                  <a:lnTo>
                    <a:pt x="3" y="84"/>
                  </a:lnTo>
                  <a:lnTo>
                    <a:pt x="5" y="90"/>
                  </a:lnTo>
                  <a:lnTo>
                    <a:pt x="11" y="101"/>
                  </a:lnTo>
                  <a:lnTo>
                    <a:pt x="19" y="110"/>
                  </a:lnTo>
                  <a:lnTo>
                    <a:pt x="29" y="119"/>
                  </a:lnTo>
                  <a:lnTo>
                    <a:pt x="34" y="122"/>
                  </a:lnTo>
                  <a:lnTo>
                    <a:pt x="40" y="125"/>
                  </a:lnTo>
                  <a:lnTo>
                    <a:pt x="46" y="127"/>
                  </a:lnTo>
                  <a:lnTo>
                    <a:pt x="52" y="129"/>
                  </a:lnTo>
                  <a:lnTo>
                    <a:pt x="58" y="130"/>
                  </a:lnTo>
                  <a:lnTo>
                    <a:pt x="65" y="130"/>
                  </a:lnTo>
                  <a:lnTo>
                    <a:pt x="65" y="130"/>
                  </a:lnTo>
                  <a:lnTo>
                    <a:pt x="71" y="130"/>
                  </a:lnTo>
                  <a:lnTo>
                    <a:pt x="78" y="129"/>
                  </a:lnTo>
                  <a:lnTo>
                    <a:pt x="84" y="127"/>
                  </a:lnTo>
                  <a:lnTo>
                    <a:pt x="90" y="125"/>
                  </a:lnTo>
                  <a:lnTo>
                    <a:pt x="101" y="119"/>
                  </a:lnTo>
                  <a:lnTo>
                    <a:pt x="110" y="110"/>
                  </a:lnTo>
                  <a:lnTo>
                    <a:pt x="118" y="101"/>
                  </a:lnTo>
                  <a:lnTo>
                    <a:pt x="125" y="90"/>
                  </a:lnTo>
                  <a:lnTo>
                    <a:pt x="127" y="84"/>
                  </a:lnTo>
                  <a:lnTo>
                    <a:pt x="129" y="78"/>
                  </a:lnTo>
                  <a:lnTo>
                    <a:pt x="130" y="72"/>
                  </a:lnTo>
                  <a:lnTo>
                    <a:pt x="130" y="66"/>
                  </a:lnTo>
                  <a:lnTo>
                    <a:pt x="130" y="66"/>
                  </a:lnTo>
                  <a:lnTo>
                    <a:pt x="130" y="58"/>
                  </a:lnTo>
                  <a:lnTo>
                    <a:pt x="129" y="52"/>
                  </a:lnTo>
                  <a:lnTo>
                    <a:pt x="127" y="46"/>
                  </a:lnTo>
                  <a:lnTo>
                    <a:pt x="125" y="40"/>
                  </a:lnTo>
                  <a:lnTo>
                    <a:pt x="118" y="29"/>
                  </a:lnTo>
                  <a:lnTo>
                    <a:pt x="110" y="20"/>
                  </a:lnTo>
                  <a:lnTo>
                    <a:pt x="101" y="11"/>
                  </a:lnTo>
                  <a:lnTo>
                    <a:pt x="90" y="5"/>
                  </a:lnTo>
                  <a:lnTo>
                    <a:pt x="84" y="3"/>
                  </a:lnTo>
                  <a:lnTo>
                    <a:pt x="78" y="1"/>
                  </a:lnTo>
                  <a:lnTo>
                    <a:pt x="71" y="1"/>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15" name="Freeform 228"/>
            <p:cNvSpPr>
              <a:spLocks/>
            </p:cNvSpPr>
            <p:nvPr/>
          </p:nvSpPr>
          <p:spPr bwMode="auto">
            <a:xfrm>
              <a:off x="799438" y="3431564"/>
              <a:ext cx="46868" cy="44401"/>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90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40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4" y="3"/>
                  </a:lnTo>
                  <a:lnTo>
                    <a:pt x="78" y="1"/>
                  </a:lnTo>
                  <a:lnTo>
                    <a:pt x="71"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16" name="Freeform 229"/>
            <p:cNvSpPr>
              <a:spLocks/>
            </p:cNvSpPr>
            <p:nvPr/>
          </p:nvSpPr>
          <p:spPr bwMode="auto">
            <a:xfrm>
              <a:off x="883306" y="3431564"/>
              <a:ext cx="44401" cy="44401"/>
            </a:xfrm>
            <a:custGeom>
              <a:avLst/>
              <a:gdLst>
                <a:gd name="T0" fmla="*/ 65 w 129"/>
                <a:gd name="T1" fmla="*/ 0 h 129"/>
                <a:gd name="T2" fmla="*/ 65 w 129"/>
                <a:gd name="T3" fmla="*/ 0 h 129"/>
                <a:gd name="T4" fmla="*/ 58 w 129"/>
                <a:gd name="T5" fmla="*/ 0 h 129"/>
                <a:gd name="T6" fmla="*/ 52 w 129"/>
                <a:gd name="T7" fmla="*/ 1 h 129"/>
                <a:gd name="T8" fmla="*/ 45 w 129"/>
                <a:gd name="T9" fmla="*/ 3 h 129"/>
                <a:gd name="T10" fmla="*/ 39 w 129"/>
                <a:gd name="T11" fmla="*/ 5 h 129"/>
                <a:gd name="T12" fmla="*/ 28 w 129"/>
                <a:gd name="T13" fmla="*/ 11 h 129"/>
                <a:gd name="T14" fmla="*/ 19 w 129"/>
                <a:gd name="T15" fmla="*/ 19 h 129"/>
                <a:gd name="T16" fmla="*/ 11 w 129"/>
                <a:gd name="T17" fmla="*/ 28 h 129"/>
                <a:gd name="T18" fmla="*/ 5 w 129"/>
                <a:gd name="T19" fmla="*/ 40 h 129"/>
                <a:gd name="T20" fmla="*/ 3 w 129"/>
                <a:gd name="T21" fmla="*/ 46 h 129"/>
                <a:gd name="T22" fmla="*/ 1 w 129"/>
                <a:gd name="T23" fmla="*/ 52 h 129"/>
                <a:gd name="T24" fmla="*/ 1 w 129"/>
                <a:gd name="T25" fmla="*/ 58 h 129"/>
                <a:gd name="T26" fmla="*/ 0 w 129"/>
                <a:gd name="T27" fmla="*/ 65 h 129"/>
                <a:gd name="T28" fmla="*/ 0 w 129"/>
                <a:gd name="T29" fmla="*/ 65 h 129"/>
                <a:gd name="T30" fmla="*/ 1 w 129"/>
                <a:gd name="T31" fmla="*/ 71 h 129"/>
                <a:gd name="T32" fmla="*/ 1 w 129"/>
                <a:gd name="T33" fmla="*/ 77 h 129"/>
                <a:gd name="T34" fmla="*/ 3 w 129"/>
                <a:gd name="T35" fmla="*/ 83 h 129"/>
                <a:gd name="T36" fmla="*/ 5 w 129"/>
                <a:gd name="T37" fmla="*/ 90 h 129"/>
                <a:gd name="T38" fmla="*/ 11 w 129"/>
                <a:gd name="T39" fmla="*/ 101 h 129"/>
                <a:gd name="T40" fmla="*/ 19 w 129"/>
                <a:gd name="T41" fmla="*/ 110 h 129"/>
                <a:gd name="T42" fmla="*/ 28 w 129"/>
                <a:gd name="T43" fmla="*/ 118 h 129"/>
                <a:gd name="T44" fmla="*/ 39 w 129"/>
                <a:gd name="T45" fmla="*/ 124 h 129"/>
                <a:gd name="T46" fmla="*/ 45 w 129"/>
                <a:gd name="T47" fmla="*/ 126 h 129"/>
                <a:gd name="T48" fmla="*/ 52 w 129"/>
                <a:gd name="T49" fmla="*/ 128 h 129"/>
                <a:gd name="T50" fmla="*/ 58 w 129"/>
                <a:gd name="T51" fmla="*/ 129 h 129"/>
                <a:gd name="T52" fmla="*/ 65 w 129"/>
                <a:gd name="T53" fmla="*/ 129 h 129"/>
                <a:gd name="T54" fmla="*/ 65 w 129"/>
                <a:gd name="T55" fmla="*/ 129 h 129"/>
                <a:gd name="T56" fmla="*/ 71 w 129"/>
                <a:gd name="T57" fmla="*/ 129 h 129"/>
                <a:gd name="T58" fmla="*/ 77 w 129"/>
                <a:gd name="T59" fmla="*/ 128 h 129"/>
                <a:gd name="T60" fmla="*/ 83 w 129"/>
                <a:gd name="T61" fmla="*/ 126 h 129"/>
                <a:gd name="T62" fmla="*/ 89 w 129"/>
                <a:gd name="T63" fmla="*/ 124 h 129"/>
                <a:gd name="T64" fmla="*/ 101 w 129"/>
                <a:gd name="T65" fmla="*/ 118 h 129"/>
                <a:gd name="T66" fmla="*/ 110 w 129"/>
                <a:gd name="T67" fmla="*/ 110 h 129"/>
                <a:gd name="T68" fmla="*/ 118 w 129"/>
                <a:gd name="T69" fmla="*/ 101 h 129"/>
                <a:gd name="T70" fmla="*/ 124 w 129"/>
                <a:gd name="T71" fmla="*/ 90 h 129"/>
                <a:gd name="T72" fmla="*/ 126 w 129"/>
                <a:gd name="T73" fmla="*/ 83 h 129"/>
                <a:gd name="T74" fmla="*/ 128 w 129"/>
                <a:gd name="T75" fmla="*/ 77 h 129"/>
                <a:gd name="T76" fmla="*/ 129 w 129"/>
                <a:gd name="T77" fmla="*/ 71 h 129"/>
                <a:gd name="T78" fmla="*/ 129 w 129"/>
                <a:gd name="T79" fmla="*/ 65 h 129"/>
                <a:gd name="T80" fmla="*/ 129 w 129"/>
                <a:gd name="T81" fmla="*/ 65 h 129"/>
                <a:gd name="T82" fmla="*/ 129 w 129"/>
                <a:gd name="T83" fmla="*/ 58 h 129"/>
                <a:gd name="T84" fmla="*/ 128 w 129"/>
                <a:gd name="T85" fmla="*/ 52 h 129"/>
                <a:gd name="T86" fmla="*/ 126 w 129"/>
                <a:gd name="T87" fmla="*/ 46 h 129"/>
                <a:gd name="T88" fmla="*/ 124 w 129"/>
                <a:gd name="T89" fmla="*/ 40 h 129"/>
                <a:gd name="T90" fmla="*/ 118 w 129"/>
                <a:gd name="T91" fmla="*/ 28 h 129"/>
                <a:gd name="T92" fmla="*/ 110 w 129"/>
                <a:gd name="T93" fmla="*/ 19 h 129"/>
                <a:gd name="T94" fmla="*/ 101 w 129"/>
                <a:gd name="T95" fmla="*/ 11 h 129"/>
                <a:gd name="T96" fmla="*/ 95 w 129"/>
                <a:gd name="T97" fmla="*/ 8 h 129"/>
                <a:gd name="T98" fmla="*/ 89 w 129"/>
                <a:gd name="T99" fmla="*/ 5 h 129"/>
                <a:gd name="T100" fmla="*/ 83 w 129"/>
                <a:gd name="T101" fmla="*/ 3 h 129"/>
                <a:gd name="T102" fmla="*/ 77 w 129"/>
                <a:gd name="T103" fmla="*/ 1 h 129"/>
                <a:gd name="T104" fmla="*/ 71 w 129"/>
                <a:gd name="T105" fmla="*/ 0 h 129"/>
                <a:gd name="T106" fmla="*/ 65 w 129"/>
                <a:gd name="T107" fmla="*/ 0 h 129"/>
                <a:gd name="T108" fmla="*/ 65 w 129"/>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 h="129">
                  <a:moveTo>
                    <a:pt x="65" y="0"/>
                  </a:moveTo>
                  <a:lnTo>
                    <a:pt x="65" y="0"/>
                  </a:lnTo>
                  <a:lnTo>
                    <a:pt x="58" y="0"/>
                  </a:lnTo>
                  <a:lnTo>
                    <a:pt x="52" y="1"/>
                  </a:lnTo>
                  <a:lnTo>
                    <a:pt x="45" y="3"/>
                  </a:lnTo>
                  <a:lnTo>
                    <a:pt x="39" y="5"/>
                  </a:lnTo>
                  <a:lnTo>
                    <a:pt x="28"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8" y="118"/>
                  </a:lnTo>
                  <a:lnTo>
                    <a:pt x="39" y="124"/>
                  </a:lnTo>
                  <a:lnTo>
                    <a:pt x="45" y="126"/>
                  </a:lnTo>
                  <a:lnTo>
                    <a:pt x="52" y="128"/>
                  </a:lnTo>
                  <a:lnTo>
                    <a:pt x="58" y="129"/>
                  </a:lnTo>
                  <a:lnTo>
                    <a:pt x="65" y="129"/>
                  </a:lnTo>
                  <a:lnTo>
                    <a:pt x="65" y="129"/>
                  </a:lnTo>
                  <a:lnTo>
                    <a:pt x="71" y="129"/>
                  </a:lnTo>
                  <a:lnTo>
                    <a:pt x="77" y="128"/>
                  </a:lnTo>
                  <a:lnTo>
                    <a:pt x="83" y="126"/>
                  </a:lnTo>
                  <a:lnTo>
                    <a:pt x="89" y="124"/>
                  </a:lnTo>
                  <a:lnTo>
                    <a:pt x="101" y="118"/>
                  </a:lnTo>
                  <a:lnTo>
                    <a:pt x="110" y="110"/>
                  </a:lnTo>
                  <a:lnTo>
                    <a:pt x="118" y="101"/>
                  </a:lnTo>
                  <a:lnTo>
                    <a:pt x="124" y="90"/>
                  </a:lnTo>
                  <a:lnTo>
                    <a:pt x="126" y="83"/>
                  </a:lnTo>
                  <a:lnTo>
                    <a:pt x="128" y="77"/>
                  </a:lnTo>
                  <a:lnTo>
                    <a:pt x="129" y="71"/>
                  </a:lnTo>
                  <a:lnTo>
                    <a:pt x="129" y="65"/>
                  </a:lnTo>
                  <a:lnTo>
                    <a:pt x="129" y="65"/>
                  </a:lnTo>
                  <a:lnTo>
                    <a:pt x="129" y="58"/>
                  </a:lnTo>
                  <a:lnTo>
                    <a:pt x="128" y="52"/>
                  </a:lnTo>
                  <a:lnTo>
                    <a:pt x="126" y="46"/>
                  </a:lnTo>
                  <a:lnTo>
                    <a:pt x="124" y="40"/>
                  </a:lnTo>
                  <a:lnTo>
                    <a:pt x="118" y="28"/>
                  </a:lnTo>
                  <a:lnTo>
                    <a:pt x="110" y="19"/>
                  </a:lnTo>
                  <a:lnTo>
                    <a:pt x="101" y="11"/>
                  </a:lnTo>
                  <a:lnTo>
                    <a:pt x="95" y="8"/>
                  </a:lnTo>
                  <a:lnTo>
                    <a:pt x="89" y="5"/>
                  </a:lnTo>
                  <a:lnTo>
                    <a:pt x="83" y="3"/>
                  </a:lnTo>
                  <a:lnTo>
                    <a:pt x="77" y="1"/>
                  </a:lnTo>
                  <a:lnTo>
                    <a:pt x="71"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17" name="Freeform 230"/>
            <p:cNvSpPr>
              <a:spLocks/>
            </p:cNvSpPr>
            <p:nvPr/>
          </p:nvSpPr>
          <p:spPr bwMode="auto">
            <a:xfrm>
              <a:off x="964707" y="3431564"/>
              <a:ext cx="44401" cy="44401"/>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8 w 130"/>
                <a:gd name="T41" fmla="*/ 96 h 129"/>
                <a:gd name="T42" fmla="*/ 11 w 130"/>
                <a:gd name="T43" fmla="*/ 101 h 129"/>
                <a:gd name="T44" fmla="*/ 19 w 130"/>
                <a:gd name="T45" fmla="*/ 110 h 129"/>
                <a:gd name="T46" fmla="*/ 29 w 130"/>
                <a:gd name="T47" fmla="*/ 118 h 129"/>
                <a:gd name="T48" fmla="*/ 34 w 130"/>
                <a:gd name="T49" fmla="*/ 121 h 129"/>
                <a:gd name="T50" fmla="*/ 40 w 130"/>
                <a:gd name="T51" fmla="*/ 124 h 129"/>
                <a:gd name="T52" fmla="*/ 46 w 130"/>
                <a:gd name="T53" fmla="*/ 126 h 129"/>
                <a:gd name="T54" fmla="*/ 52 w 130"/>
                <a:gd name="T55" fmla="*/ 128 h 129"/>
                <a:gd name="T56" fmla="*/ 58 w 130"/>
                <a:gd name="T57" fmla="*/ 129 h 129"/>
                <a:gd name="T58" fmla="*/ 65 w 130"/>
                <a:gd name="T59" fmla="*/ 129 h 129"/>
                <a:gd name="T60" fmla="*/ 65 w 130"/>
                <a:gd name="T61" fmla="*/ 129 h 129"/>
                <a:gd name="T62" fmla="*/ 72 w 130"/>
                <a:gd name="T63" fmla="*/ 129 h 129"/>
                <a:gd name="T64" fmla="*/ 78 w 130"/>
                <a:gd name="T65" fmla="*/ 128 h 129"/>
                <a:gd name="T66" fmla="*/ 85 w 130"/>
                <a:gd name="T67" fmla="*/ 126 h 129"/>
                <a:gd name="T68" fmla="*/ 90 w 130"/>
                <a:gd name="T69" fmla="*/ 124 h 129"/>
                <a:gd name="T70" fmla="*/ 101 w 130"/>
                <a:gd name="T71" fmla="*/ 118 h 129"/>
                <a:gd name="T72" fmla="*/ 110 w 130"/>
                <a:gd name="T73" fmla="*/ 110 h 129"/>
                <a:gd name="T74" fmla="*/ 118 w 130"/>
                <a:gd name="T75" fmla="*/ 101 h 129"/>
                <a:gd name="T76" fmla="*/ 125 w 130"/>
                <a:gd name="T77" fmla="*/ 90 h 129"/>
                <a:gd name="T78" fmla="*/ 127 w 130"/>
                <a:gd name="T79" fmla="*/ 83 h 129"/>
                <a:gd name="T80" fmla="*/ 129 w 130"/>
                <a:gd name="T81" fmla="*/ 77 h 129"/>
                <a:gd name="T82" fmla="*/ 130 w 130"/>
                <a:gd name="T83" fmla="*/ 71 h 129"/>
                <a:gd name="T84" fmla="*/ 130 w 130"/>
                <a:gd name="T85" fmla="*/ 65 h 129"/>
                <a:gd name="T86" fmla="*/ 130 w 130"/>
                <a:gd name="T87" fmla="*/ 65 h 129"/>
                <a:gd name="T88" fmla="*/ 130 w 130"/>
                <a:gd name="T89" fmla="*/ 58 h 129"/>
                <a:gd name="T90" fmla="*/ 129 w 130"/>
                <a:gd name="T91" fmla="*/ 52 h 129"/>
                <a:gd name="T92" fmla="*/ 127 w 130"/>
                <a:gd name="T93" fmla="*/ 46 h 129"/>
                <a:gd name="T94" fmla="*/ 125 w 130"/>
                <a:gd name="T95" fmla="*/ 40 h 129"/>
                <a:gd name="T96" fmla="*/ 118 w 130"/>
                <a:gd name="T97" fmla="*/ 28 h 129"/>
                <a:gd name="T98" fmla="*/ 110 w 130"/>
                <a:gd name="T99" fmla="*/ 19 h 129"/>
                <a:gd name="T100" fmla="*/ 101 w 130"/>
                <a:gd name="T101" fmla="*/ 11 h 129"/>
                <a:gd name="T102" fmla="*/ 90 w 130"/>
                <a:gd name="T103" fmla="*/ 5 h 129"/>
                <a:gd name="T104" fmla="*/ 85 w 130"/>
                <a:gd name="T105" fmla="*/ 3 h 129"/>
                <a:gd name="T106" fmla="*/ 78 w 130"/>
                <a:gd name="T107" fmla="*/ 1 h 129"/>
                <a:gd name="T108" fmla="*/ 72 w 130"/>
                <a:gd name="T109" fmla="*/ 0 h 129"/>
                <a:gd name="T110" fmla="*/ 65 w 130"/>
                <a:gd name="T111" fmla="*/ 0 h 129"/>
                <a:gd name="T112" fmla="*/ 65 w 130"/>
                <a:gd name="T11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8" y="96"/>
                  </a:lnTo>
                  <a:lnTo>
                    <a:pt x="11" y="101"/>
                  </a:lnTo>
                  <a:lnTo>
                    <a:pt x="19" y="110"/>
                  </a:lnTo>
                  <a:lnTo>
                    <a:pt x="29" y="118"/>
                  </a:lnTo>
                  <a:lnTo>
                    <a:pt x="34" y="121"/>
                  </a:lnTo>
                  <a:lnTo>
                    <a:pt x="40" y="124"/>
                  </a:lnTo>
                  <a:lnTo>
                    <a:pt x="46" y="126"/>
                  </a:lnTo>
                  <a:lnTo>
                    <a:pt x="52" y="128"/>
                  </a:lnTo>
                  <a:lnTo>
                    <a:pt x="58" y="129"/>
                  </a:lnTo>
                  <a:lnTo>
                    <a:pt x="65" y="129"/>
                  </a:lnTo>
                  <a:lnTo>
                    <a:pt x="65" y="129"/>
                  </a:lnTo>
                  <a:lnTo>
                    <a:pt x="72" y="129"/>
                  </a:lnTo>
                  <a:lnTo>
                    <a:pt x="78" y="128"/>
                  </a:lnTo>
                  <a:lnTo>
                    <a:pt x="85"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5" y="3"/>
                  </a:lnTo>
                  <a:lnTo>
                    <a:pt x="78" y="1"/>
                  </a:lnTo>
                  <a:lnTo>
                    <a:pt x="72"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18" name="Freeform 231"/>
            <p:cNvSpPr>
              <a:spLocks/>
            </p:cNvSpPr>
            <p:nvPr/>
          </p:nvSpPr>
          <p:spPr bwMode="auto">
            <a:xfrm>
              <a:off x="1169444" y="3226828"/>
              <a:ext cx="44401" cy="44401"/>
            </a:xfrm>
            <a:custGeom>
              <a:avLst/>
              <a:gdLst>
                <a:gd name="T0" fmla="*/ 65 w 130"/>
                <a:gd name="T1" fmla="*/ 129 h 129"/>
                <a:gd name="T2" fmla="*/ 65 w 130"/>
                <a:gd name="T3" fmla="*/ 129 h 129"/>
                <a:gd name="T4" fmla="*/ 72 w 130"/>
                <a:gd name="T5" fmla="*/ 129 h 129"/>
                <a:gd name="T6" fmla="*/ 78 w 130"/>
                <a:gd name="T7" fmla="*/ 128 h 129"/>
                <a:gd name="T8" fmla="*/ 84 w 130"/>
                <a:gd name="T9" fmla="*/ 126 h 129"/>
                <a:gd name="T10" fmla="*/ 90 w 130"/>
                <a:gd name="T11" fmla="*/ 124 h 129"/>
                <a:gd name="T12" fmla="*/ 101 w 130"/>
                <a:gd name="T13" fmla="*/ 118 h 129"/>
                <a:gd name="T14" fmla="*/ 110 w 130"/>
                <a:gd name="T15" fmla="*/ 111 h 129"/>
                <a:gd name="T16" fmla="*/ 119 w 130"/>
                <a:gd name="T17" fmla="*/ 100 h 129"/>
                <a:gd name="T18" fmla="*/ 122 w 130"/>
                <a:gd name="T19" fmla="*/ 95 h 129"/>
                <a:gd name="T20" fmla="*/ 125 w 130"/>
                <a:gd name="T21" fmla="*/ 90 h 129"/>
                <a:gd name="T22" fmla="*/ 127 w 130"/>
                <a:gd name="T23" fmla="*/ 84 h 129"/>
                <a:gd name="T24" fmla="*/ 128 w 130"/>
                <a:gd name="T25" fmla="*/ 78 h 129"/>
                <a:gd name="T26" fmla="*/ 129 w 130"/>
                <a:gd name="T27" fmla="*/ 71 h 129"/>
                <a:gd name="T28" fmla="*/ 130 w 130"/>
                <a:gd name="T29" fmla="*/ 65 h 129"/>
                <a:gd name="T30" fmla="*/ 130 w 130"/>
                <a:gd name="T31" fmla="*/ 65 h 129"/>
                <a:gd name="T32" fmla="*/ 129 w 130"/>
                <a:gd name="T33" fmla="*/ 58 h 129"/>
                <a:gd name="T34" fmla="*/ 128 w 130"/>
                <a:gd name="T35" fmla="*/ 51 h 129"/>
                <a:gd name="T36" fmla="*/ 127 w 130"/>
                <a:gd name="T37" fmla="*/ 45 h 129"/>
                <a:gd name="T38" fmla="*/ 125 w 130"/>
                <a:gd name="T39" fmla="*/ 39 h 129"/>
                <a:gd name="T40" fmla="*/ 119 w 130"/>
                <a:gd name="T41" fmla="*/ 28 h 129"/>
                <a:gd name="T42" fmla="*/ 110 w 130"/>
                <a:gd name="T43" fmla="*/ 19 h 129"/>
                <a:gd name="T44" fmla="*/ 101 w 130"/>
                <a:gd name="T45" fmla="*/ 11 h 129"/>
                <a:gd name="T46" fmla="*/ 90 w 130"/>
                <a:gd name="T47" fmla="*/ 6 h 129"/>
                <a:gd name="T48" fmla="*/ 84 w 130"/>
                <a:gd name="T49" fmla="*/ 3 h 129"/>
                <a:gd name="T50" fmla="*/ 78 w 130"/>
                <a:gd name="T51" fmla="*/ 1 h 129"/>
                <a:gd name="T52" fmla="*/ 72 w 130"/>
                <a:gd name="T53" fmla="*/ 0 h 129"/>
                <a:gd name="T54" fmla="*/ 65 w 130"/>
                <a:gd name="T55" fmla="*/ 0 h 129"/>
                <a:gd name="T56" fmla="*/ 65 w 130"/>
                <a:gd name="T57" fmla="*/ 0 h 129"/>
                <a:gd name="T58" fmla="*/ 58 w 130"/>
                <a:gd name="T59" fmla="*/ 0 h 129"/>
                <a:gd name="T60" fmla="*/ 51 w 130"/>
                <a:gd name="T61" fmla="*/ 1 h 129"/>
                <a:gd name="T62" fmla="*/ 45 w 130"/>
                <a:gd name="T63" fmla="*/ 3 h 129"/>
                <a:gd name="T64" fmla="*/ 40 w 130"/>
                <a:gd name="T65" fmla="*/ 6 h 129"/>
                <a:gd name="T66" fmla="*/ 29 w 130"/>
                <a:gd name="T67" fmla="*/ 11 h 129"/>
                <a:gd name="T68" fmla="*/ 20 w 130"/>
                <a:gd name="T69" fmla="*/ 19 h 129"/>
                <a:gd name="T70" fmla="*/ 12 w 130"/>
                <a:gd name="T71" fmla="*/ 28 h 129"/>
                <a:gd name="T72" fmla="*/ 5 w 130"/>
                <a:gd name="T73" fmla="*/ 39 h 129"/>
                <a:gd name="T74" fmla="*/ 3 w 130"/>
                <a:gd name="T75" fmla="*/ 45 h 129"/>
                <a:gd name="T76" fmla="*/ 1 w 130"/>
                <a:gd name="T77" fmla="*/ 51 h 129"/>
                <a:gd name="T78" fmla="*/ 0 w 130"/>
                <a:gd name="T79" fmla="*/ 58 h 129"/>
                <a:gd name="T80" fmla="*/ 0 w 130"/>
                <a:gd name="T81" fmla="*/ 65 h 129"/>
                <a:gd name="T82" fmla="*/ 0 w 130"/>
                <a:gd name="T83" fmla="*/ 65 h 129"/>
                <a:gd name="T84" fmla="*/ 0 w 130"/>
                <a:gd name="T85" fmla="*/ 71 h 129"/>
                <a:gd name="T86" fmla="*/ 1 w 130"/>
                <a:gd name="T87" fmla="*/ 78 h 129"/>
                <a:gd name="T88" fmla="*/ 3 w 130"/>
                <a:gd name="T89" fmla="*/ 84 h 129"/>
                <a:gd name="T90" fmla="*/ 5 w 130"/>
                <a:gd name="T91" fmla="*/ 90 h 129"/>
                <a:gd name="T92" fmla="*/ 12 w 130"/>
                <a:gd name="T93" fmla="*/ 100 h 129"/>
                <a:gd name="T94" fmla="*/ 20 w 130"/>
                <a:gd name="T95" fmla="*/ 111 h 129"/>
                <a:gd name="T96" fmla="*/ 29 w 130"/>
                <a:gd name="T97" fmla="*/ 118 h 129"/>
                <a:gd name="T98" fmla="*/ 40 w 130"/>
                <a:gd name="T99" fmla="*/ 124 h 129"/>
                <a:gd name="T100" fmla="*/ 45 w 130"/>
                <a:gd name="T101" fmla="*/ 126 h 129"/>
                <a:gd name="T102" fmla="*/ 51 w 130"/>
                <a:gd name="T103" fmla="*/ 128 h 129"/>
                <a:gd name="T104" fmla="*/ 58 w 130"/>
                <a:gd name="T105" fmla="*/ 129 h 129"/>
                <a:gd name="T106" fmla="*/ 65 w 130"/>
                <a:gd name="T107" fmla="*/ 129 h 129"/>
                <a:gd name="T108" fmla="*/ 65 w 130"/>
                <a:gd name="T10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 h="129">
                  <a:moveTo>
                    <a:pt x="65" y="129"/>
                  </a:moveTo>
                  <a:lnTo>
                    <a:pt x="65" y="129"/>
                  </a:lnTo>
                  <a:lnTo>
                    <a:pt x="72" y="129"/>
                  </a:lnTo>
                  <a:lnTo>
                    <a:pt x="78" y="128"/>
                  </a:lnTo>
                  <a:lnTo>
                    <a:pt x="84" y="126"/>
                  </a:lnTo>
                  <a:lnTo>
                    <a:pt x="90" y="124"/>
                  </a:lnTo>
                  <a:lnTo>
                    <a:pt x="101" y="118"/>
                  </a:lnTo>
                  <a:lnTo>
                    <a:pt x="110" y="111"/>
                  </a:lnTo>
                  <a:lnTo>
                    <a:pt x="119" y="100"/>
                  </a:lnTo>
                  <a:lnTo>
                    <a:pt x="122" y="95"/>
                  </a:lnTo>
                  <a:lnTo>
                    <a:pt x="125" y="90"/>
                  </a:lnTo>
                  <a:lnTo>
                    <a:pt x="127" y="84"/>
                  </a:lnTo>
                  <a:lnTo>
                    <a:pt x="128" y="78"/>
                  </a:lnTo>
                  <a:lnTo>
                    <a:pt x="129" y="71"/>
                  </a:lnTo>
                  <a:lnTo>
                    <a:pt x="130" y="65"/>
                  </a:lnTo>
                  <a:lnTo>
                    <a:pt x="130" y="65"/>
                  </a:lnTo>
                  <a:lnTo>
                    <a:pt x="129" y="58"/>
                  </a:lnTo>
                  <a:lnTo>
                    <a:pt x="128" y="51"/>
                  </a:lnTo>
                  <a:lnTo>
                    <a:pt x="127" y="45"/>
                  </a:lnTo>
                  <a:lnTo>
                    <a:pt x="125" y="39"/>
                  </a:lnTo>
                  <a:lnTo>
                    <a:pt x="119" y="28"/>
                  </a:lnTo>
                  <a:lnTo>
                    <a:pt x="110" y="19"/>
                  </a:lnTo>
                  <a:lnTo>
                    <a:pt x="101" y="11"/>
                  </a:lnTo>
                  <a:lnTo>
                    <a:pt x="90" y="6"/>
                  </a:lnTo>
                  <a:lnTo>
                    <a:pt x="84" y="3"/>
                  </a:lnTo>
                  <a:lnTo>
                    <a:pt x="78" y="1"/>
                  </a:lnTo>
                  <a:lnTo>
                    <a:pt x="72" y="0"/>
                  </a:lnTo>
                  <a:lnTo>
                    <a:pt x="65" y="0"/>
                  </a:lnTo>
                  <a:lnTo>
                    <a:pt x="65" y="0"/>
                  </a:lnTo>
                  <a:lnTo>
                    <a:pt x="58" y="0"/>
                  </a:lnTo>
                  <a:lnTo>
                    <a:pt x="51" y="1"/>
                  </a:lnTo>
                  <a:lnTo>
                    <a:pt x="45" y="3"/>
                  </a:lnTo>
                  <a:lnTo>
                    <a:pt x="40" y="6"/>
                  </a:lnTo>
                  <a:lnTo>
                    <a:pt x="29" y="11"/>
                  </a:lnTo>
                  <a:lnTo>
                    <a:pt x="20" y="19"/>
                  </a:lnTo>
                  <a:lnTo>
                    <a:pt x="12" y="28"/>
                  </a:lnTo>
                  <a:lnTo>
                    <a:pt x="5" y="39"/>
                  </a:lnTo>
                  <a:lnTo>
                    <a:pt x="3" y="45"/>
                  </a:lnTo>
                  <a:lnTo>
                    <a:pt x="1" y="51"/>
                  </a:lnTo>
                  <a:lnTo>
                    <a:pt x="0" y="58"/>
                  </a:lnTo>
                  <a:lnTo>
                    <a:pt x="0" y="65"/>
                  </a:lnTo>
                  <a:lnTo>
                    <a:pt x="0" y="65"/>
                  </a:lnTo>
                  <a:lnTo>
                    <a:pt x="0" y="71"/>
                  </a:lnTo>
                  <a:lnTo>
                    <a:pt x="1" y="78"/>
                  </a:lnTo>
                  <a:lnTo>
                    <a:pt x="3" y="84"/>
                  </a:lnTo>
                  <a:lnTo>
                    <a:pt x="5" y="90"/>
                  </a:lnTo>
                  <a:lnTo>
                    <a:pt x="12" y="100"/>
                  </a:lnTo>
                  <a:lnTo>
                    <a:pt x="20" y="111"/>
                  </a:lnTo>
                  <a:lnTo>
                    <a:pt x="29" y="118"/>
                  </a:lnTo>
                  <a:lnTo>
                    <a:pt x="40" y="124"/>
                  </a:lnTo>
                  <a:lnTo>
                    <a:pt x="45" y="126"/>
                  </a:lnTo>
                  <a:lnTo>
                    <a:pt x="51" y="128"/>
                  </a:lnTo>
                  <a:lnTo>
                    <a:pt x="58" y="129"/>
                  </a:lnTo>
                  <a:lnTo>
                    <a:pt x="65" y="129"/>
                  </a:lnTo>
                  <a:lnTo>
                    <a:pt x="65" y="1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19" name="Freeform 232"/>
            <p:cNvSpPr>
              <a:spLocks/>
            </p:cNvSpPr>
            <p:nvPr/>
          </p:nvSpPr>
          <p:spPr bwMode="auto">
            <a:xfrm>
              <a:off x="1169444" y="3145427"/>
              <a:ext cx="44401" cy="44401"/>
            </a:xfrm>
            <a:custGeom>
              <a:avLst/>
              <a:gdLst>
                <a:gd name="T0" fmla="*/ 65 w 130"/>
                <a:gd name="T1" fmla="*/ 128 h 128"/>
                <a:gd name="T2" fmla="*/ 65 w 130"/>
                <a:gd name="T3" fmla="*/ 128 h 128"/>
                <a:gd name="T4" fmla="*/ 72 w 130"/>
                <a:gd name="T5" fmla="*/ 128 h 128"/>
                <a:gd name="T6" fmla="*/ 78 w 130"/>
                <a:gd name="T7" fmla="*/ 127 h 128"/>
                <a:gd name="T8" fmla="*/ 84 w 130"/>
                <a:gd name="T9" fmla="*/ 125 h 128"/>
                <a:gd name="T10" fmla="*/ 90 w 130"/>
                <a:gd name="T11" fmla="*/ 123 h 128"/>
                <a:gd name="T12" fmla="*/ 95 w 130"/>
                <a:gd name="T13" fmla="*/ 121 h 128"/>
                <a:gd name="T14" fmla="*/ 101 w 130"/>
                <a:gd name="T15" fmla="*/ 117 h 128"/>
                <a:gd name="T16" fmla="*/ 110 w 130"/>
                <a:gd name="T17" fmla="*/ 110 h 128"/>
                <a:gd name="T18" fmla="*/ 119 w 130"/>
                <a:gd name="T19" fmla="*/ 100 h 128"/>
                <a:gd name="T20" fmla="*/ 125 w 130"/>
                <a:gd name="T21" fmla="*/ 90 h 128"/>
                <a:gd name="T22" fmla="*/ 127 w 130"/>
                <a:gd name="T23" fmla="*/ 84 h 128"/>
                <a:gd name="T24" fmla="*/ 128 w 130"/>
                <a:gd name="T25" fmla="*/ 77 h 128"/>
                <a:gd name="T26" fmla="*/ 129 w 130"/>
                <a:gd name="T27" fmla="*/ 70 h 128"/>
                <a:gd name="T28" fmla="*/ 130 w 130"/>
                <a:gd name="T29" fmla="*/ 64 h 128"/>
                <a:gd name="T30" fmla="*/ 130 w 130"/>
                <a:gd name="T31" fmla="*/ 64 h 128"/>
                <a:gd name="T32" fmla="*/ 129 w 130"/>
                <a:gd name="T33" fmla="*/ 57 h 128"/>
                <a:gd name="T34" fmla="*/ 128 w 130"/>
                <a:gd name="T35" fmla="*/ 51 h 128"/>
                <a:gd name="T36" fmla="*/ 127 w 130"/>
                <a:gd name="T37" fmla="*/ 45 h 128"/>
                <a:gd name="T38" fmla="*/ 125 w 130"/>
                <a:gd name="T39" fmla="*/ 39 h 128"/>
                <a:gd name="T40" fmla="*/ 122 w 130"/>
                <a:gd name="T41" fmla="*/ 34 h 128"/>
                <a:gd name="T42" fmla="*/ 119 w 130"/>
                <a:gd name="T43" fmla="*/ 27 h 128"/>
                <a:gd name="T44" fmla="*/ 110 w 130"/>
                <a:gd name="T45" fmla="*/ 18 h 128"/>
                <a:gd name="T46" fmla="*/ 101 w 130"/>
                <a:gd name="T47" fmla="*/ 10 h 128"/>
                <a:gd name="T48" fmla="*/ 90 w 130"/>
                <a:gd name="T49" fmla="*/ 5 h 128"/>
                <a:gd name="T50" fmla="*/ 84 w 130"/>
                <a:gd name="T51" fmla="*/ 2 h 128"/>
                <a:gd name="T52" fmla="*/ 78 w 130"/>
                <a:gd name="T53" fmla="*/ 1 h 128"/>
                <a:gd name="T54" fmla="*/ 72 w 130"/>
                <a:gd name="T55" fmla="*/ 0 h 128"/>
                <a:gd name="T56" fmla="*/ 65 w 130"/>
                <a:gd name="T57" fmla="*/ 0 h 128"/>
                <a:gd name="T58" fmla="*/ 65 w 130"/>
                <a:gd name="T59" fmla="*/ 0 h 128"/>
                <a:gd name="T60" fmla="*/ 58 w 130"/>
                <a:gd name="T61" fmla="*/ 0 h 128"/>
                <a:gd name="T62" fmla="*/ 51 w 130"/>
                <a:gd name="T63" fmla="*/ 1 h 128"/>
                <a:gd name="T64" fmla="*/ 45 w 130"/>
                <a:gd name="T65" fmla="*/ 2 h 128"/>
                <a:gd name="T66" fmla="*/ 40 w 130"/>
                <a:gd name="T67" fmla="*/ 5 h 128"/>
                <a:gd name="T68" fmla="*/ 29 w 130"/>
                <a:gd name="T69" fmla="*/ 10 h 128"/>
                <a:gd name="T70" fmla="*/ 20 w 130"/>
                <a:gd name="T71" fmla="*/ 18 h 128"/>
                <a:gd name="T72" fmla="*/ 12 w 130"/>
                <a:gd name="T73" fmla="*/ 27 h 128"/>
                <a:gd name="T74" fmla="*/ 5 w 130"/>
                <a:gd name="T75" fmla="*/ 39 h 128"/>
                <a:gd name="T76" fmla="*/ 3 w 130"/>
                <a:gd name="T77" fmla="*/ 45 h 128"/>
                <a:gd name="T78" fmla="*/ 1 w 130"/>
                <a:gd name="T79" fmla="*/ 51 h 128"/>
                <a:gd name="T80" fmla="*/ 0 w 130"/>
                <a:gd name="T81" fmla="*/ 57 h 128"/>
                <a:gd name="T82" fmla="*/ 0 w 130"/>
                <a:gd name="T83" fmla="*/ 64 h 128"/>
                <a:gd name="T84" fmla="*/ 0 w 130"/>
                <a:gd name="T85" fmla="*/ 64 h 128"/>
                <a:gd name="T86" fmla="*/ 0 w 130"/>
                <a:gd name="T87" fmla="*/ 70 h 128"/>
                <a:gd name="T88" fmla="*/ 1 w 130"/>
                <a:gd name="T89" fmla="*/ 77 h 128"/>
                <a:gd name="T90" fmla="*/ 3 w 130"/>
                <a:gd name="T91" fmla="*/ 84 h 128"/>
                <a:gd name="T92" fmla="*/ 5 w 130"/>
                <a:gd name="T93" fmla="*/ 90 h 128"/>
                <a:gd name="T94" fmla="*/ 12 w 130"/>
                <a:gd name="T95" fmla="*/ 100 h 128"/>
                <a:gd name="T96" fmla="*/ 20 w 130"/>
                <a:gd name="T97" fmla="*/ 110 h 128"/>
                <a:gd name="T98" fmla="*/ 29 w 130"/>
                <a:gd name="T99" fmla="*/ 117 h 128"/>
                <a:gd name="T100" fmla="*/ 40 w 130"/>
                <a:gd name="T101" fmla="*/ 123 h 128"/>
                <a:gd name="T102" fmla="*/ 45 w 130"/>
                <a:gd name="T103" fmla="*/ 125 h 128"/>
                <a:gd name="T104" fmla="*/ 51 w 130"/>
                <a:gd name="T105" fmla="*/ 127 h 128"/>
                <a:gd name="T106" fmla="*/ 58 w 130"/>
                <a:gd name="T107" fmla="*/ 128 h 128"/>
                <a:gd name="T108" fmla="*/ 65 w 130"/>
                <a:gd name="T109" fmla="*/ 128 h 128"/>
                <a:gd name="T110" fmla="*/ 65 w 130"/>
                <a:gd name="T11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8">
                  <a:moveTo>
                    <a:pt x="65" y="128"/>
                  </a:moveTo>
                  <a:lnTo>
                    <a:pt x="65" y="128"/>
                  </a:lnTo>
                  <a:lnTo>
                    <a:pt x="72" y="128"/>
                  </a:lnTo>
                  <a:lnTo>
                    <a:pt x="78" y="127"/>
                  </a:lnTo>
                  <a:lnTo>
                    <a:pt x="84" y="125"/>
                  </a:lnTo>
                  <a:lnTo>
                    <a:pt x="90" y="123"/>
                  </a:lnTo>
                  <a:lnTo>
                    <a:pt x="95" y="121"/>
                  </a:lnTo>
                  <a:lnTo>
                    <a:pt x="101" y="117"/>
                  </a:lnTo>
                  <a:lnTo>
                    <a:pt x="110" y="110"/>
                  </a:lnTo>
                  <a:lnTo>
                    <a:pt x="119" y="100"/>
                  </a:lnTo>
                  <a:lnTo>
                    <a:pt x="125" y="90"/>
                  </a:lnTo>
                  <a:lnTo>
                    <a:pt x="127" y="84"/>
                  </a:lnTo>
                  <a:lnTo>
                    <a:pt x="128" y="77"/>
                  </a:lnTo>
                  <a:lnTo>
                    <a:pt x="129" y="70"/>
                  </a:lnTo>
                  <a:lnTo>
                    <a:pt x="130" y="64"/>
                  </a:lnTo>
                  <a:lnTo>
                    <a:pt x="130" y="64"/>
                  </a:lnTo>
                  <a:lnTo>
                    <a:pt x="129" y="57"/>
                  </a:lnTo>
                  <a:lnTo>
                    <a:pt x="128" y="51"/>
                  </a:lnTo>
                  <a:lnTo>
                    <a:pt x="127" y="45"/>
                  </a:lnTo>
                  <a:lnTo>
                    <a:pt x="125" y="39"/>
                  </a:lnTo>
                  <a:lnTo>
                    <a:pt x="122" y="34"/>
                  </a:lnTo>
                  <a:lnTo>
                    <a:pt x="119" y="27"/>
                  </a:lnTo>
                  <a:lnTo>
                    <a:pt x="110" y="18"/>
                  </a:lnTo>
                  <a:lnTo>
                    <a:pt x="101" y="10"/>
                  </a:lnTo>
                  <a:lnTo>
                    <a:pt x="90" y="5"/>
                  </a:lnTo>
                  <a:lnTo>
                    <a:pt x="84" y="2"/>
                  </a:lnTo>
                  <a:lnTo>
                    <a:pt x="78" y="1"/>
                  </a:lnTo>
                  <a:lnTo>
                    <a:pt x="72" y="0"/>
                  </a:lnTo>
                  <a:lnTo>
                    <a:pt x="65" y="0"/>
                  </a:lnTo>
                  <a:lnTo>
                    <a:pt x="65" y="0"/>
                  </a:lnTo>
                  <a:lnTo>
                    <a:pt x="58" y="0"/>
                  </a:lnTo>
                  <a:lnTo>
                    <a:pt x="51" y="1"/>
                  </a:lnTo>
                  <a:lnTo>
                    <a:pt x="45" y="2"/>
                  </a:lnTo>
                  <a:lnTo>
                    <a:pt x="40" y="5"/>
                  </a:lnTo>
                  <a:lnTo>
                    <a:pt x="29" y="10"/>
                  </a:lnTo>
                  <a:lnTo>
                    <a:pt x="20" y="18"/>
                  </a:lnTo>
                  <a:lnTo>
                    <a:pt x="12" y="27"/>
                  </a:lnTo>
                  <a:lnTo>
                    <a:pt x="5" y="39"/>
                  </a:lnTo>
                  <a:lnTo>
                    <a:pt x="3" y="45"/>
                  </a:lnTo>
                  <a:lnTo>
                    <a:pt x="1" y="51"/>
                  </a:lnTo>
                  <a:lnTo>
                    <a:pt x="0" y="57"/>
                  </a:lnTo>
                  <a:lnTo>
                    <a:pt x="0" y="64"/>
                  </a:lnTo>
                  <a:lnTo>
                    <a:pt x="0" y="64"/>
                  </a:lnTo>
                  <a:lnTo>
                    <a:pt x="0" y="70"/>
                  </a:lnTo>
                  <a:lnTo>
                    <a:pt x="1" y="77"/>
                  </a:lnTo>
                  <a:lnTo>
                    <a:pt x="3" y="84"/>
                  </a:lnTo>
                  <a:lnTo>
                    <a:pt x="5" y="90"/>
                  </a:lnTo>
                  <a:lnTo>
                    <a:pt x="12" y="100"/>
                  </a:lnTo>
                  <a:lnTo>
                    <a:pt x="20" y="110"/>
                  </a:lnTo>
                  <a:lnTo>
                    <a:pt x="29" y="117"/>
                  </a:lnTo>
                  <a:lnTo>
                    <a:pt x="40" y="123"/>
                  </a:lnTo>
                  <a:lnTo>
                    <a:pt x="45" y="125"/>
                  </a:lnTo>
                  <a:lnTo>
                    <a:pt x="51" y="127"/>
                  </a:lnTo>
                  <a:lnTo>
                    <a:pt x="58" y="128"/>
                  </a:lnTo>
                  <a:lnTo>
                    <a:pt x="65" y="128"/>
                  </a:lnTo>
                  <a:lnTo>
                    <a:pt x="65" y="1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20" name="Freeform 233"/>
            <p:cNvSpPr>
              <a:spLocks/>
            </p:cNvSpPr>
            <p:nvPr/>
          </p:nvSpPr>
          <p:spPr bwMode="auto">
            <a:xfrm>
              <a:off x="1169444" y="3064026"/>
              <a:ext cx="44401" cy="44401"/>
            </a:xfrm>
            <a:custGeom>
              <a:avLst/>
              <a:gdLst>
                <a:gd name="T0" fmla="*/ 65 w 130"/>
                <a:gd name="T1" fmla="*/ 130 h 130"/>
                <a:gd name="T2" fmla="*/ 65 w 130"/>
                <a:gd name="T3" fmla="*/ 130 h 130"/>
                <a:gd name="T4" fmla="*/ 72 w 130"/>
                <a:gd name="T5" fmla="*/ 129 h 130"/>
                <a:gd name="T6" fmla="*/ 78 w 130"/>
                <a:gd name="T7" fmla="*/ 128 h 130"/>
                <a:gd name="T8" fmla="*/ 84 w 130"/>
                <a:gd name="T9" fmla="*/ 127 h 130"/>
                <a:gd name="T10" fmla="*/ 90 w 130"/>
                <a:gd name="T11" fmla="*/ 125 h 130"/>
                <a:gd name="T12" fmla="*/ 95 w 130"/>
                <a:gd name="T13" fmla="*/ 122 h 130"/>
                <a:gd name="T14" fmla="*/ 101 w 130"/>
                <a:gd name="T15" fmla="*/ 119 h 130"/>
                <a:gd name="T16" fmla="*/ 110 w 130"/>
                <a:gd name="T17" fmla="*/ 110 h 130"/>
                <a:gd name="T18" fmla="*/ 119 w 130"/>
                <a:gd name="T19" fmla="*/ 100 h 130"/>
                <a:gd name="T20" fmla="*/ 125 w 130"/>
                <a:gd name="T21" fmla="*/ 90 h 130"/>
                <a:gd name="T22" fmla="*/ 127 w 130"/>
                <a:gd name="T23" fmla="*/ 84 h 130"/>
                <a:gd name="T24" fmla="*/ 128 w 130"/>
                <a:gd name="T25" fmla="*/ 78 h 130"/>
                <a:gd name="T26" fmla="*/ 129 w 130"/>
                <a:gd name="T27" fmla="*/ 71 h 130"/>
                <a:gd name="T28" fmla="*/ 130 w 130"/>
                <a:gd name="T29" fmla="*/ 65 h 130"/>
                <a:gd name="T30" fmla="*/ 130 w 130"/>
                <a:gd name="T31" fmla="*/ 65 h 130"/>
                <a:gd name="T32" fmla="*/ 129 w 130"/>
                <a:gd name="T33" fmla="*/ 57 h 130"/>
                <a:gd name="T34" fmla="*/ 128 w 130"/>
                <a:gd name="T35" fmla="*/ 51 h 130"/>
                <a:gd name="T36" fmla="*/ 127 w 130"/>
                <a:gd name="T37" fmla="*/ 45 h 130"/>
                <a:gd name="T38" fmla="*/ 125 w 130"/>
                <a:gd name="T39" fmla="*/ 39 h 130"/>
                <a:gd name="T40" fmla="*/ 119 w 130"/>
                <a:gd name="T41" fmla="*/ 29 h 130"/>
                <a:gd name="T42" fmla="*/ 110 w 130"/>
                <a:gd name="T43" fmla="*/ 19 h 130"/>
                <a:gd name="T44" fmla="*/ 101 w 130"/>
                <a:gd name="T45" fmla="*/ 11 h 130"/>
                <a:gd name="T46" fmla="*/ 90 w 130"/>
                <a:gd name="T47" fmla="*/ 5 h 130"/>
                <a:gd name="T48" fmla="*/ 84 w 130"/>
                <a:gd name="T49" fmla="*/ 2 h 130"/>
                <a:gd name="T50" fmla="*/ 78 w 130"/>
                <a:gd name="T51" fmla="*/ 1 h 130"/>
                <a:gd name="T52" fmla="*/ 72 w 130"/>
                <a:gd name="T53" fmla="*/ 0 h 130"/>
                <a:gd name="T54" fmla="*/ 65 w 130"/>
                <a:gd name="T55" fmla="*/ 0 h 130"/>
                <a:gd name="T56" fmla="*/ 65 w 130"/>
                <a:gd name="T57" fmla="*/ 0 h 130"/>
                <a:gd name="T58" fmla="*/ 58 w 130"/>
                <a:gd name="T59" fmla="*/ 0 h 130"/>
                <a:gd name="T60" fmla="*/ 51 w 130"/>
                <a:gd name="T61" fmla="*/ 1 h 130"/>
                <a:gd name="T62" fmla="*/ 45 w 130"/>
                <a:gd name="T63" fmla="*/ 2 h 130"/>
                <a:gd name="T64" fmla="*/ 40 w 130"/>
                <a:gd name="T65" fmla="*/ 5 h 130"/>
                <a:gd name="T66" fmla="*/ 29 w 130"/>
                <a:gd name="T67" fmla="*/ 11 h 130"/>
                <a:gd name="T68" fmla="*/ 20 w 130"/>
                <a:gd name="T69" fmla="*/ 19 h 130"/>
                <a:gd name="T70" fmla="*/ 12 w 130"/>
                <a:gd name="T71" fmla="*/ 29 h 130"/>
                <a:gd name="T72" fmla="*/ 5 w 130"/>
                <a:gd name="T73" fmla="*/ 39 h 130"/>
                <a:gd name="T74" fmla="*/ 3 w 130"/>
                <a:gd name="T75" fmla="*/ 45 h 130"/>
                <a:gd name="T76" fmla="*/ 1 w 130"/>
                <a:gd name="T77" fmla="*/ 51 h 130"/>
                <a:gd name="T78" fmla="*/ 0 w 130"/>
                <a:gd name="T79" fmla="*/ 57 h 130"/>
                <a:gd name="T80" fmla="*/ 0 w 130"/>
                <a:gd name="T81" fmla="*/ 65 h 130"/>
                <a:gd name="T82" fmla="*/ 0 w 130"/>
                <a:gd name="T83" fmla="*/ 65 h 130"/>
                <a:gd name="T84" fmla="*/ 0 w 130"/>
                <a:gd name="T85" fmla="*/ 71 h 130"/>
                <a:gd name="T86" fmla="*/ 1 w 130"/>
                <a:gd name="T87" fmla="*/ 78 h 130"/>
                <a:gd name="T88" fmla="*/ 3 w 130"/>
                <a:gd name="T89" fmla="*/ 84 h 130"/>
                <a:gd name="T90" fmla="*/ 5 w 130"/>
                <a:gd name="T91" fmla="*/ 90 h 130"/>
                <a:gd name="T92" fmla="*/ 12 w 130"/>
                <a:gd name="T93" fmla="*/ 100 h 130"/>
                <a:gd name="T94" fmla="*/ 20 w 130"/>
                <a:gd name="T95" fmla="*/ 110 h 130"/>
                <a:gd name="T96" fmla="*/ 29 w 130"/>
                <a:gd name="T97" fmla="*/ 119 h 130"/>
                <a:gd name="T98" fmla="*/ 34 w 130"/>
                <a:gd name="T99" fmla="*/ 122 h 130"/>
                <a:gd name="T100" fmla="*/ 40 w 130"/>
                <a:gd name="T101" fmla="*/ 125 h 130"/>
                <a:gd name="T102" fmla="*/ 45 w 130"/>
                <a:gd name="T103" fmla="*/ 127 h 130"/>
                <a:gd name="T104" fmla="*/ 51 w 130"/>
                <a:gd name="T105" fmla="*/ 128 h 130"/>
                <a:gd name="T106" fmla="*/ 58 w 130"/>
                <a:gd name="T107" fmla="*/ 129 h 130"/>
                <a:gd name="T108" fmla="*/ 65 w 130"/>
                <a:gd name="T109" fmla="*/ 130 h 130"/>
                <a:gd name="T110" fmla="*/ 65 w 130"/>
                <a:gd name="T111"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130"/>
                  </a:moveTo>
                  <a:lnTo>
                    <a:pt x="65" y="130"/>
                  </a:lnTo>
                  <a:lnTo>
                    <a:pt x="72" y="129"/>
                  </a:lnTo>
                  <a:lnTo>
                    <a:pt x="78" y="128"/>
                  </a:lnTo>
                  <a:lnTo>
                    <a:pt x="84" y="127"/>
                  </a:lnTo>
                  <a:lnTo>
                    <a:pt x="90" y="125"/>
                  </a:lnTo>
                  <a:lnTo>
                    <a:pt x="95" y="122"/>
                  </a:lnTo>
                  <a:lnTo>
                    <a:pt x="101" y="119"/>
                  </a:lnTo>
                  <a:lnTo>
                    <a:pt x="110" y="110"/>
                  </a:lnTo>
                  <a:lnTo>
                    <a:pt x="119" y="100"/>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lnTo>
                    <a:pt x="58" y="0"/>
                  </a:lnTo>
                  <a:lnTo>
                    <a:pt x="51" y="1"/>
                  </a:lnTo>
                  <a:lnTo>
                    <a:pt x="45"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12" y="100"/>
                  </a:lnTo>
                  <a:lnTo>
                    <a:pt x="20" y="110"/>
                  </a:lnTo>
                  <a:lnTo>
                    <a:pt x="29" y="119"/>
                  </a:lnTo>
                  <a:lnTo>
                    <a:pt x="34" y="122"/>
                  </a:lnTo>
                  <a:lnTo>
                    <a:pt x="40" y="125"/>
                  </a:lnTo>
                  <a:lnTo>
                    <a:pt x="45" y="127"/>
                  </a:lnTo>
                  <a:lnTo>
                    <a:pt x="51" y="128"/>
                  </a:lnTo>
                  <a:lnTo>
                    <a:pt x="58" y="129"/>
                  </a:lnTo>
                  <a:lnTo>
                    <a:pt x="65" y="130"/>
                  </a:lnTo>
                  <a:lnTo>
                    <a:pt x="65"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21" name="Freeform 234"/>
            <p:cNvSpPr>
              <a:spLocks/>
            </p:cNvSpPr>
            <p:nvPr/>
          </p:nvSpPr>
          <p:spPr bwMode="auto">
            <a:xfrm>
              <a:off x="1085576" y="3064026"/>
              <a:ext cx="46868" cy="44401"/>
            </a:xfrm>
            <a:custGeom>
              <a:avLst/>
              <a:gdLst>
                <a:gd name="T0" fmla="*/ 64 w 129"/>
                <a:gd name="T1" fmla="*/ 130 h 130"/>
                <a:gd name="T2" fmla="*/ 64 w 129"/>
                <a:gd name="T3" fmla="*/ 130 h 130"/>
                <a:gd name="T4" fmla="*/ 71 w 129"/>
                <a:gd name="T5" fmla="*/ 129 h 130"/>
                <a:gd name="T6" fmla="*/ 77 w 129"/>
                <a:gd name="T7" fmla="*/ 128 h 130"/>
                <a:gd name="T8" fmla="*/ 83 w 129"/>
                <a:gd name="T9" fmla="*/ 127 h 130"/>
                <a:gd name="T10" fmla="*/ 90 w 129"/>
                <a:gd name="T11" fmla="*/ 125 h 130"/>
                <a:gd name="T12" fmla="*/ 96 w 129"/>
                <a:gd name="T13" fmla="*/ 122 h 130"/>
                <a:gd name="T14" fmla="*/ 101 w 129"/>
                <a:gd name="T15" fmla="*/ 119 h 130"/>
                <a:gd name="T16" fmla="*/ 110 w 129"/>
                <a:gd name="T17" fmla="*/ 110 h 130"/>
                <a:gd name="T18" fmla="*/ 118 w 129"/>
                <a:gd name="T19" fmla="*/ 101 h 130"/>
                <a:gd name="T20" fmla="*/ 124 w 129"/>
                <a:gd name="T21" fmla="*/ 90 h 130"/>
                <a:gd name="T22" fmla="*/ 126 w 129"/>
                <a:gd name="T23" fmla="*/ 84 h 130"/>
                <a:gd name="T24" fmla="*/ 127 w 129"/>
                <a:gd name="T25" fmla="*/ 78 h 130"/>
                <a:gd name="T26" fmla="*/ 128 w 129"/>
                <a:gd name="T27" fmla="*/ 71 h 130"/>
                <a:gd name="T28" fmla="*/ 129 w 129"/>
                <a:gd name="T29" fmla="*/ 65 h 130"/>
                <a:gd name="T30" fmla="*/ 129 w 129"/>
                <a:gd name="T31" fmla="*/ 65 h 130"/>
                <a:gd name="T32" fmla="*/ 128 w 129"/>
                <a:gd name="T33" fmla="*/ 57 h 130"/>
                <a:gd name="T34" fmla="*/ 127 w 129"/>
                <a:gd name="T35" fmla="*/ 51 h 130"/>
                <a:gd name="T36" fmla="*/ 126 w 129"/>
                <a:gd name="T37" fmla="*/ 45 h 130"/>
                <a:gd name="T38" fmla="*/ 124 w 129"/>
                <a:gd name="T39" fmla="*/ 39 h 130"/>
                <a:gd name="T40" fmla="*/ 118 w 129"/>
                <a:gd name="T41" fmla="*/ 29 h 130"/>
                <a:gd name="T42" fmla="*/ 110 w 129"/>
                <a:gd name="T43" fmla="*/ 19 h 130"/>
                <a:gd name="T44" fmla="*/ 101 w 129"/>
                <a:gd name="T45" fmla="*/ 11 h 130"/>
                <a:gd name="T46" fmla="*/ 96 w 129"/>
                <a:gd name="T47" fmla="*/ 7 h 130"/>
                <a:gd name="T48" fmla="*/ 90 w 129"/>
                <a:gd name="T49" fmla="*/ 5 h 130"/>
                <a:gd name="T50" fmla="*/ 83 w 129"/>
                <a:gd name="T51" fmla="*/ 2 h 130"/>
                <a:gd name="T52" fmla="*/ 77 w 129"/>
                <a:gd name="T53" fmla="*/ 1 h 130"/>
                <a:gd name="T54" fmla="*/ 71 w 129"/>
                <a:gd name="T55" fmla="*/ 0 h 130"/>
                <a:gd name="T56" fmla="*/ 64 w 129"/>
                <a:gd name="T57" fmla="*/ 0 h 130"/>
                <a:gd name="T58" fmla="*/ 64 w 129"/>
                <a:gd name="T59" fmla="*/ 0 h 130"/>
                <a:gd name="T60" fmla="*/ 58 w 129"/>
                <a:gd name="T61" fmla="*/ 0 h 130"/>
                <a:gd name="T62" fmla="*/ 52 w 129"/>
                <a:gd name="T63" fmla="*/ 1 h 130"/>
                <a:gd name="T64" fmla="*/ 46 w 129"/>
                <a:gd name="T65" fmla="*/ 2 h 130"/>
                <a:gd name="T66" fmla="*/ 40 w 129"/>
                <a:gd name="T67" fmla="*/ 5 h 130"/>
                <a:gd name="T68" fmla="*/ 33 w 129"/>
                <a:gd name="T69" fmla="*/ 7 h 130"/>
                <a:gd name="T70" fmla="*/ 28 w 129"/>
                <a:gd name="T71" fmla="*/ 11 h 130"/>
                <a:gd name="T72" fmla="*/ 19 w 129"/>
                <a:gd name="T73" fmla="*/ 19 h 130"/>
                <a:gd name="T74" fmla="*/ 11 w 129"/>
                <a:gd name="T75" fmla="*/ 29 h 130"/>
                <a:gd name="T76" fmla="*/ 5 w 129"/>
                <a:gd name="T77" fmla="*/ 39 h 130"/>
                <a:gd name="T78" fmla="*/ 3 w 129"/>
                <a:gd name="T79" fmla="*/ 45 h 130"/>
                <a:gd name="T80" fmla="*/ 1 w 129"/>
                <a:gd name="T81" fmla="*/ 51 h 130"/>
                <a:gd name="T82" fmla="*/ 0 w 129"/>
                <a:gd name="T83" fmla="*/ 57 h 130"/>
                <a:gd name="T84" fmla="*/ 0 w 129"/>
                <a:gd name="T85" fmla="*/ 65 h 130"/>
                <a:gd name="T86" fmla="*/ 0 w 129"/>
                <a:gd name="T87" fmla="*/ 65 h 130"/>
                <a:gd name="T88" fmla="*/ 0 w 129"/>
                <a:gd name="T89" fmla="*/ 71 h 130"/>
                <a:gd name="T90" fmla="*/ 1 w 129"/>
                <a:gd name="T91" fmla="*/ 78 h 130"/>
                <a:gd name="T92" fmla="*/ 3 w 129"/>
                <a:gd name="T93" fmla="*/ 84 h 130"/>
                <a:gd name="T94" fmla="*/ 5 w 129"/>
                <a:gd name="T95" fmla="*/ 90 h 130"/>
                <a:gd name="T96" fmla="*/ 8 w 129"/>
                <a:gd name="T97" fmla="*/ 95 h 130"/>
                <a:gd name="T98" fmla="*/ 11 w 129"/>
                <a:gd name="T99" fmla="*/ 101 h 130"/>
                <a:gd name="T100" fmla="*/ 19 w 129"/>
                <a:gd name="T101" fmla="*/ 110 h 130"/>
                <a:gd name="T102" fmla="*/ 28 w 129"/>
                <a:gd name="T103" fmla="*/ 119 h 130"/>
                <a:gd name="T104" fmla="*/ 33 w 129"/>
                <a:gd name="T105" fmla="*/ 122 h 130"/>
                <a:gd name="T106" fmla="*/ 40 w 129"/>
                <a:gd name="T107" fmla="*/ 125 h 130"/>
                <a:gd name="T108" fmla="*/ 46 w 129"/>
                <a:gd name="T109" fmla="*/ 127 h 130"/>
                <a:gd name="T110" fmla="*/ 52 w 129"/>
                <a:gd name="T111" fmla="*/ 128 h 130"/>
                <a:gd name="T112" fmla="*/ 58 w 129"/>
                <a:gd name="T113" fmla="*/ 129 h 130"/>
                <a:gd name="T114" fmla="*/ 64 w 129"/>
                <a:gd name="T115" fmla="*/ 130 h 130"/>
                <a:gd name="T116" fmla="*/ 64 w 129"/>
                <a:gd name="T11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 h="130">
                  <a:moveTo>
                    <a:pt x="64" y="130"/>
                  </a:moveTo>
                  <a:lnTo>
                    <a:pt x="64" y="130"/>
                  </a:lnTo>
                  <a:lnTo>
                    <a:pt x="71" y="129"/>
                  </a:lnTo>
                  <a:lnTo>
                    <a:pt x="77" y="128"/>
                  </a:lnTo>
                  <a:lnTo>
                    <a:pt x="83" y="127"/>
                  </a:lnTo>
                  <a:lnTo>
                    <a:pt x="90" y="125"/>
                  </a:lnTo>
                  <a:lnTo>
                    <a:pt x="96" y="122"/>
                  </a:lnTo>
                  <a:lnTo>
                    <a:pt x="101" y="119"/>
                  </a:lnTo>
                  <a:lnTo>
                    <a:pt x="110" y="110"/>
                  </a:lnTo>
                  <a:lnTo>
                    <a:pt x="118" y="101"/>
                  </a:lnTo>
                  <a:lnTo>
                    <a:pt x="124" y="90"/>
                  </a:lnTo>
                  <a:lnTo>
                    <a:pt x="126" y="84"/>
                  </a:lnTo>
                  <a:lnTo>
                    <a:pt x="127" y="78"/>
                  </a:lnTo>
                  <a:lnTo>
                    <a:pt x="128" y="71"/>
                  </a:lnTo>
                  <a:lnTo>
                    <a:pt x="129" y="65"/>
                  </a:lnTo>
                  <a:lnTo>
                    <a:pt x="129" y="65"/>
                  </a:lnTo>
                  <a:lnTo>
                    <a:pt x="128" y="57"/>
                  </a:lnTo>
                  <a:lnTo>
                    <a:pt x="127" y="51"/>
                  </a:lnTo>
                  <a:lnTo>
                    <a:pt x="126" y="45"/>
                  </a:lnTo>
                  <a:lnTo>
                    <a:pt x="124" y="39"/>
                  </a:lnTo>
                  <a:lnTo>
                    <a:pt x="118" y="29"/>
                  </a:lnTo>
                  <a:lnTo>
                    <a:pt x="110" y="19"/>
                  </a:lnTo>
                  <a:lnTo>
                    <a:pt x="101" y="11"/>
                  </a:lnTo>
                  <a:lnTo>
                    <a:pt x="96" y="7"/>
                  </a:lnTo>
                  <a:lnTo>
                    <a:pt x="90" y="5"/>
                  </a:lnTo>
                  <a:lnTo>
                    <a:pt x="83" y="2"/>
                  </a:lnTo>
                  <a:lnTo>
                    <a:pt x="77" y="1"/>
                  </a:lnTo>
                  <a:lnTo>
                    <a:pt x="71" y="0"/>
                  </a:lnTo>
                  <a:lnTo>
                    <a:pt x="64" y="0"/>
                  </a:lnTo>
                  <a:lnTo>
                    <a:pt x="64" y="0"/>
                  </a:lnTo>
                  <a:lnTo>
                    <a:pt x="58" y="0"/>
                  </a:lnTo>
                  <a:lnTo>
                    <a:pt x="52" y="1"/>
                  </a:lnTo>
                  <a:lnTo>
                    <a:pt x="46" y="2"/>
                  </a:lnTo>
                  <a:lnTo>
                    <a:pt x="40" y="5"/>
                  </a:lnTo>
                  <a:lnTo>
                    <a:pt x="33" y="7"/>
                  </a:lnTo>
                  <a:lnTo>
                    <a:pt x="28" y="11"/>
                  </a:lnTo>
                  <a:lnTo>
                    <a:pt x="19" y="19"/>
                  </a:lnTo>
                  <a:lnTo>
                    <a:pt x="11" y="29"/>
                  </a:lnTo>
                  <a:lnTo>
                    <a:pt x="5" y="39"/>
                  </a:lnTo>
                  <a:lnTo>
                    <a:pt x="3" y="45"/>
                  </a:lnTo>
                  <a:lnTo>
                    <a:pt x="1" y="51"/>
                  </a:lnTo>
                  <a:lnTo>
                    <a:pt x="0" y="57"/>
                  </a:lnTo>
                  <a:lnTo>
                    <a:pt x="0" y="65"/>
                  </a:lnTo>
                  <a:lnTo>
                    <a:pt x="0" y="65"/>
                  </a:lnTo>
                  <a:lnTo>
                    <a:pt x="0" y="71"/>
                  </a:lnTo>
                  <a:lnTo>
                    <a:pt x="1" y="78"/>
                  </a:lnTo>
                  <a:lnTo>
                    <a:pt x="3" y="84"/>
                  </a:lnTo>
                  <a:lnTo>
                    <a:pt x="5" y="90"/>
                  </a:lnTo>
                  <a:lnTo>
                    <a:pt x="8" y="95"/>
                  </a:lnTo>
                  <a:lnTo>
                    <a:pt x="11" y="101"/>
                  </a:lnTo>
                  <a:lnTo>
                    <a:pt x="19" y="110"/>
                  </a:lnTo>
                  <a:lnTo>
                    <a:pt x="28" y="119"/>
                  </a:lnTo>
                  <a:lnTo>
                    <a:pt x="33" y="122"/>
                  </a:lnTo>
                  <a:lnTo>
                    <a:pt x="40" y="125"/>
                  </a:lnTo>
                  <a:lnTo>
                    <a:pt x="46" y="127"/>
                  </a:lnTo>
                  <a:lnTo>
                    <a:pt x="52" y="128"/>
                  </a:lnTo>
                  <a:lnTo>
                    <a:pt x="58" y="129"/>
                  </a:lnTo>
                  <a:lnTo>
                    <a:pt x="64" y="130"/>
                  </a:lnTo>
                  <a:lnTo>
                    <a:pt x="64"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22" name="Freeform 235"/>
            <p:cNvSpPr>
              <a:spLocks/>
            </p:cNvSpPr>
            <p:nvPr/>
          </p:nvSpPr>
          <p:spPr bwMode="auto">
            <a:xfrm>
              <a:off x="1004174" y="3064026"/>
              <a:ext cx="46868" cy="44401"/>
            </a:xfrm>
            <a:custGeom>
              <a:avLst/>
              <a:gdLst>
                <a:gd name="T0" fmla="*/ 65 w 130"/>
                <a:gd name="T1" fmla="*/ 0 h 130"/>
                <a:gd name="T2" fmla="*/ 65 w 130"/>
                <a:gd name="T3" fmla="*/ 0 h 130"/>
                <a:gd name="T4" fmla="*/ 58 w 130"/>
                <a:gd name="T5" fmla="*/ 0 h 130"/>
                <a:gd name="T6" fmla="*/ 52 w 130"/>
                <a:gd name="T7" fmla="*/ 1 h 130"/>
                <a:gd name="T8" fmla="*/ 46 w 130"/>
                <a:gd name="T9" fmla="*/ 2 h 130"/>
                <a:gd name="T10" fmla="*/ 40 w 130"/>
                <a:gd name="T11" fmla="*/ 5 h 130"/>
                <a:gd name="T12" fmla="*/ 29 w 130"/>
                <a:gd name="T13" fmla="*/ 11 h 130"/>
                <a:gd name="T14" fmla="*/ 20 w 130"/>
                <a:gd name="T15" fmla="*/ 19 h 130"/>
                <a:gd name="T16" fmla="*/ 12 w 130"/>
                <a:gd name="T17" fmla="*/ 29 h 130"/>
                <a:gd name="T18" fmla="*/ 5 w 130"/>
                <a:gd name="T19" fmla="*/ 39 h 130"/>
                <a:gd name="T20" fmla="*/ 3 w 130"/>
                <a:gd name="T21" fmla="*/ 45 h 130"/>
                <a:gd name="T22" fmla="*/ 1 w 130"/>
                <a:gd name="T23" fmla="*/ 51 h 130"/>
                <a:gd name="T24" fmla="*/ 0 w 130"/>
                <a:gd name="T25" fmla="*/ 57 h 130"/>
                <a:gd name="T26" fmla="*/ 0 w 130"/>
                <a:gd name="T27" fmla="*/ 65 h 130"/>
                <a:gd name="T28" fmla="*/ 0 w 130"/>
                <a:gd name="T29" fmla="*/ 65 h 130"/>
                <a:gd name="T30" fmla="*/ 0 w 130"/>
                <a:gd name="T31" fmla="*/ 71 h 130"/>
                <a:gd name="T32" fmla="*/ 1 w 130"/>
                <a:gd name="T33" fmla="*/ 78 h 130"/>
                <a:gd name="T34" fmla="*/ 3 w 130"/>
                <a:gd name="T35" fmla="*/ 84 h 130"/>
                <a:gd name="T36" fmla="*/ 5 w 130"/>
                <a:gd name="T37" fmla="*/ 90 h 130"/>
                <a:gd name="T38" fmla="*/ 8 w 130"/>
                <a:gd name="T39" fmla="*/ 95 h 130"/>
                <a:gd name="T40" fmla="*/ 12 w 130"/>
                <a:gd name="T41" fmla="*/ 101 h 130"/>
                <a:gd name="T42" fmla="*/ 20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8 h 130"/>
                <a:gd name="T54" fmla="*/ 58 w 130"/>
                <a:gd name="T55" fmla="*/ 129 h 130"/>
                <a:gd name="T56" fmla="*/ 65 w 130"/>
                <a:gd name="T57" fmla="*/ 130 h 130"/>
                <a:gd name="T58" fmla="*/ 65 w 130"/>
                <a:gd name="T59" fmla="*/ 130 h 130"/>
                <a:gd name="T60" fmla="*/ 72 w 130"/>
                <a:gd name="T61" fmla="*/ 129 h 130"/>
                <a:gd name="T62" fmla="*/ 78 w 130"/>
                <a:gd name="T63" fmla="*/ 128 h 130"/>
                <a:gd name="T64" fmla="*/ 84 w 130"/>
                <a:gd name="T65" fmla="*/ 127 h 130"/>
                <a:gd name="T66" fmla="*/ 90 w 130"/>
                <a:gd name="T67" fmla="*/ 125 h 130"/>
                <a:gd name="T68" fmla="*/ 101 w 130"/>
                <a:gd name="T69" fmla="*/ 119 h 130"/>
                <a:gd name="T70" fmla="*/ 110 w 130"/>
                <a:gd name="T71" fmla="*/ 110 h 130"/>
                <a:gd name="T72" fmla="*/ 119 w 130"/>
                <a:gd name="T73" fmla="*/ 101 h 130"/>
                <a:gd name="T74" fmla="*/ 122 w 130"/>
                <a:gd name="T75" fmla="*/ 95 h 130"/>
                <a:gd name="T76" fmla="*/ 125 w 130"/>
                <a:gd name="T77" fmla="*/ 90 h 130"/>
                <a:gd name="T78" fmla="*/ 127 w 130"/>
                <a:gd name="T79" fmla="*/ 84 h 130"/>
                <a:gd name="T80" fmla="*/ 128 w 130"/>
                <a:gd name="T81" fmla="*/ 78 h 130"/>
                <a:gd name="T82" fmla="*/ 129 w 130"/>
                <a:gd name="T83" fmla="*/ 71 h 130"/>
                <a:gd name="T84" fmla="*/ 130 w 130"/>
                <a:gd name="T85" fmla="*/ 65 h 130"/>
                <a:gd name="T86" fmla="*/ 130 w 130"/>
                <a:gd name="T87" fmla="*/ 65 h 130"/>
                <a:gd name="T88" fmla="*/ 129 w 130"/>
                <a:gd name="T89" fmla="*/ 57 h 130"/>
                <a:gd name="T90" fmla="*/ 128 w 130"/>
                <a:gd name="T91" fmla="*/ 51 h 130"/>
                <a:gd name="T92" fmla="*/ 127 w 130"/>
                <a:gd name="T93" fmla="*/ 45 h 130"/>
                <a:gd name="T94" fmla="*/ 125 w 130"/>
                <a:gd name="T95" fmla="*/ 39 h 130"/>
                <a:gd name="T96" fmla="*/ 119 w 130"/>
                <a:gd name="T97" fmla="*/ 29 h 130"/>
                <a:gd name="T98" fmla="*/ 110 w 130"/>
                <a:gd name="T99" fmla="*/ 19 h 130"/>
                <a:gd name="T100" fmla="*/ 101 w 130"/>
                <a:gd name="T101" fmla="*/ 11 h 130"/>
                <a:gd name="T102" fmla="*/ 90 w 130"/>
                <a:gd name="T103" fmla="*/ 5 h 130"/>
                <a:gd name="T104" fmla="*/ 84 w 130"/>
                <a:gd name="T105" fmla="*/ 2 h 130"/>
                <a:gd name="T106" fmla="*/ 78 w 130"/>
                <a:gd name="T107" fmla="*/ 1 h 130"/>
                <a:gd name="T108" fmla="*/ 72 w 130"/>
                <a:gd name="T109" fmla="*/ 0 h 130"/>
                <a:gd name="T110" fmla="*/ 65 w 130"/>
                <a:gd name="T111" fmla="*/ 0 h 130"/>
                <a:gd name="T112" fmla="*/ 65 w 130"/>
                <a:gd name="T11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30">
                  <a:moveTo>
                    <a:pt x="65" y="0"/>
                  </a:moveTo>
                  <a:lnTo>
                    <a:pt x="65" y="0"/>
                  </a:lnTo>
                  <a:lnTo>
                    <a:pt x="58" y="0"/>
                  </a:lnTo>
                  <a:lnTo>
                    <a:pt x="52" y="1"/>
                  </a:lnTo>
                  <a:lnTo>
                    <a:pt x="46"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8" y="95"/>
                  </a:lnTo>
                  <a:lnTo>
                    <a:pt x="12" y="101"/>
                  </a:lnTo>
                  <a:lnTo>
                    <a:pt x="20" y="110"/>
                  </a:lnTo>
                  <a:lnTo>
                    <a:pt x="29" y="119"/>
                  </a:lnTo>
                  <a:lnTo>
                    <a:pt x="34" y="122"/>
                  </a:lnTo>
                  <a:lnTo>
                    <a:pt x="40" y="125"/>
                  </a:lnTo>
                  <a:lnTo>
                    <a:pt x="46" y="127"/>
                  </a:lnTo>
                  <a:lnTo>
                    <a:pt x="52" y="128"/>
                  </a:lnTo>
                  <a:lnTo>
                    <a:pt x="58" y="129"/>
                  </a:lnTo>
                  <a:lnTo>
                    <a:pt x="65" y="130"/>
                  </a:lnTo>
                  <a:lnTo>
                    <a:pt x="65" y="130"/>
                  </a:lnTo>
                  <a:lnTo>
                    <a:pt x="72" y="129"/>
                  </a:lnTo>
                  <a:lnTo>
                    <a:pt x="78" y="128"/>
                  </a:lnTo>
                  <a:lnTo>
                    <a:pt x="84" y="127"/>
                  </a:lnTo>
                  <a:lnTo>
                    <a:pt x="90" y="125"/>
                  </a:lnTo>
                  <a:lnTo>
                    <a:pt x="101" y="119"/>
                  </a:lnTo>
                  <a:lnTo>
                    <a:pt x="110" y="110"/>
                  </a:lnTo>
                  <a:lnTo>
                    <a:pt x="119" y="101"/>
                  </a:lnTo>
                  <a:lnTo>
                    <a:pt x="122" y="95"/>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grpSp>
          <p:nvGrpSpPr>
            <p:cNvPr id="23" name="Group 269"/>
            <p:cNvGrpSpPr/>
            <p:nvPr/>
          </p:nvGrpSpPr>
          <p:grpSpPr>
            <a:xfrm>
              <a:off x="663239" y="2943930"/>
              <a:ext cx="319266" cy="286919"/>
              <a:chOff x="2708095" y="2906283"/>
              <a:chExt cx="357455" cy="321239"/>
            </a:xfrm>
            <a:grpFill/>
          </p:grpSpPr>
          <p:sp>
            <p:nvSpPr>
              <p:cNvPr id="46" name="Rectangle 342"/>
              <p:cNvSpPr/>
              <p:nvPr/>
            </p:nvSpPr>
            <p:spPr>
              <a:xfrm>
                <a:off x="2709377"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47" name="Rectangle 343"/>
              <p:cNvSpPr/>
              <p:nvPr/>
            </p:nvSpPr>
            <p:spPr>
              <a:xfrm>
                <a:off x="3010385"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48" name="Rectangle 344"/>
              <p:cNvSpPr/>
              <p:nvPr/>
            </p:nvSpPr>
            <p:spPr>
              <a:xfrm>
                <a:off x="2708095"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49" name="Rectangle 347"/>
              <p:cNvSpPr/>
              <p:nvPr/>
            </p:nvSpPr>
            <p:spPr>
              <a:xfrm>
                <a:off x="2859241"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50" name="Rectangle 348"/>
              <p:cNvSpPr/>
              <p:nvPr/>
            </p:nvSpPr>
            <p:spPr>
              <a:xfrm>
                <a:off x="2800754"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51" name="Rectangle 349"/>
              <p:cNvSpPr/>
              <p:nvPr/>
            </p:nvSpPr>
            <p:spPr>
              <a:xfrm>
                <a:off x="2870632"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52" name="Rectangle 350"/>
              <p:cNvSpPr/>
              <p:nvPr/>
            </p:nvSpPr>
            <p:spPr>
              <a:xfrm>
                <a:off x="2940510" y="2906283"/>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53" name="Rectangle 351"/>
              <p:cNvSpPr/>
              <p:nvPr/>
            </p:nvSpPr>
            <p:spPr>
              <a:xfrm>
                <a:off x="2708097"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54" name="Rectangle 352"/>
              <p:cNvSpPr/>
              <p:nvPr/>
            </p:nvSpPr>
            <p:spPr>
              <a:xfrm>
                <a:off x="3009105"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55" name="Rectangle 353"/>
              <p:cNvSpPr/>
              <p:nvPr/>
            </p:nvSpPr>
            <p:spPr>
              <a:xfrm>
                <a:off x="2799472"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56" name="Rectangle 354"/>
              <p:cNvSpPr/>
              <p:nvPr/>
            </p:nvSpPr>
            <p:spPr>
              <a:xfrm>
                <a:off x="2869351"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57" name="Rectangle 355"/>
              <p:cNvSpPr/>
              <p:nvPr/>
            </p:nvSpPr>
            <p:spPr>
              <a:xfrm>
                <a:off x="2939229"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58" name="Rectangle 356"/>
              <p:cNvSpPr/>
              <p:nvPr/>
            </p:nvSpPr>
            <p:spPr>
              <a:xfrm>
                <a:off x="2708097"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59" name="Rectangle 357"/>
              <p:cNvSpPr/>
              <p:nvPr/>
            </p:nvSpPr>
            <p:spPr>
              <a:xfrm>
                <a:off x="3009106"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60" name="Rectangle 358"/>
              <p:cNvSpPr/>
              <p:nvPr/>
            </p:nvSpPr>
            <p:spPr>
              <a:xfrm>
                <a:off x="2799473" y="3192889"/>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61" name="Rectangle 359"/>
              <p:cNvSpPr/>
              <p:nvPr/>
            </p:nvSpPr>
            <p:spPr>
              <a:xfrm>
                <a:off x="2869351" y="3192888"/>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62" name="Rectangle 360"/>
              <p:cNvSpPr/>
              <p:nvPr/>
            </p:nvSpPr>
            <p:spPr>
              <a:xfrm>
                <a:off x="2939229" y="3192887"/>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63" name="Rectangle 361"/>
              <p:cNvSpPr/>
              <p:nvPr/>
            </p:nvSpPr>
            <p:spPr>
              <a:xfrm>
                <a:off x="3010389" y="2977417"/>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64" name="Rectangle 362"/>
              <p:cNvSpPr/>
              <p:nvPr/>
            </p:nvSpPr>
            <p:spPr>
              <a:xfrm>
                <a:off x="2708099" y="3109090"/>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65" name="Rectangle 363"/>
              <p:cNvSpPr/>
              <p:nvPr/>
            </p:nvSpPr>
            <p:spPr>
              <a:xfrm>
                <a:off x="2859250" y="3109088"/>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66" name="Rectangle 364"/>
              <p:cNvSpPr/>
              <p:nvPr/>
            </p:nvSpPr>
            <p:spPr>
              <a:xfrm>
                <a:off x="3010394" y="3109130"/>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grpSp>
        <p:grpSp>
          <p:nvGrpSpPr>
            <p:cNvPr id="24" name="Group 270"/>
            <p:cNvGrpSpPr/>
            <p:nvPr/>
          </p:nvGrpSpPr>
          <p:grpSpPr>
            <a:xfrm>
              <a:off x="1046939" y="3304539"/>
              <a:ext cx="319266" cy="286919"/>
              <a:chOff x="2708095" y="2906283"/>
              <a:chExt cx="357455" cy="321239"/>
            </a:xfrm>
            <a:grpFill/>
          </p:grpSpPr>
          <p:sp>
            <p:nvSpPr>
              <p:cNvPr id="25" name="Rectangle 271"/>
              <p:cNvSpPr/>
              <p:nvPr/>
            </p:nvSpPr>
            <p:spPr>
              <a:xfrm>
                <a:off x="2709377"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26" name="Rectangle 272"/>
              <p:cNvSpPr/>
              <p:nvPr/>
            </p:nvSpPr>
            <p:spPr>
              <a:xfrm>
                <a:off x="3010385"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27" name="Rectangle 273"/>
              <p:cNvSpPr/>
              <p:nvPr/>
            </p:nvSpPr>
            <p:spPr>
              <a:xfrm>
                <a:off x="2708095"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28" name="Rectangle 274"/>
              <p:cNvSpPr/>
              <p:nvPr/>
            </p:nvSpPr>
            <p:spPr>
              <a:xfrm>
                <a:off x="2859241"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29" name="Rectangle 275"/>
              <p:cNvSpPr/>
              <p:nvPr/>
            </p:nvSpPr>
            <p:spPr>
              <a:xfrm>
                <a:off x="2800754"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30" name="Rectangle 276"/>
              <p:cNvSpPr/>
              <p:nvPr/>
            </p:nvSpPr>
            <p:spPr>
              <a:xfrm>
                <a:off x="2870632"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31" name="Rectangle 277"/>
              <p:cNvSpPr/>
              <p:nvPr/>
            </p:nvSpPr>
            <p:spPr>
              <a:xfrm>
                <a:off x="2940510" y="2906283"/>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32" name="Rectangle 278"/>
              <p:cNvSpPr/>
              <p:nvPr/>
            </p:nvSpPr>
            <p:spPr>
              <a:xfrm>
                <a:off x="2708097"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33" name="Rectangle 279"/>
              <p:cNvSpPr/>
              <p:nvPr/>
            </p:nvSpPr>
            <p:spPr>
              <a:xfrm>
                <a:off x="3009105"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34" name="Rectangle 280"/>
              <p:cNvSpPr/>
              <p:nvPr/>
            </p:nvSpPr>
            <p:spPr>
              <a:xfrm>
                <a:off x="2799472"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35" name="Rectangle 281"/>
              <p:cNvSpPr/>
              <p:nvPr/>
            </p:nvSpPr>
            <p:spPr>
              <a:xfrm>
                <a:off x="2869351"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36" name="Rectangle 282"/>
              <p:cNvSpPr/>
              <p:nvPr/>
            </p:nvSpPr>
            <p:spPr>
              <a:xfrm>
                <a:off x="2939229"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37" name="Rectangle 283"/>
              <p:cNvSpPr/>
              <p:nvPr/>
            </p:nvSpPr>
            <p:spPr>
              <a:xfrm>
                <a:off x="2708097"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38" name="Rectangle 284"/>
              <p:cNvSpPr/>
              <p:nvPr/>
            </p:nvSpPr>
            <p:spPr>
              <a:xfrm>
                <a:off x="3009106"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39" name="Rectangle 285"/>
              <p:cNvSpPr/>
              <p:nvPr/>
            </p:nvSpPr>
            <p:spPr>
              <a:xfrm>
                <a:off x="2799473" y="3192889"/>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40" name="Rectangle 286"/>
              <p:cNvSpPr/>
              <p:nvPr/>
            </p:nvSpPr>
            <p:spPr>
              <a:xfrm>
                <a:off x="2869351" y="3192888"/>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41" name="Rectangle 287"/>
              <p:cNvSpPr/>
              <p:nvPr/>
            </p:nvSpPr>
            <p:spPr>
              <a:xfrm>
                <a:off x="2939229" y="3192887"/>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42" name="Rectangle 288"/>
              <p:cNvSpPr/>
              <p:nvPr/>
            </p:nvSpPr>
            <p:spPr>
              <a:xfrm>
                <a:off x="3010389" y="2977417"/>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43" name="Rectangle 291"/>
              <p:cNvSpPr/>
              <p:nvPr/>
            </p:nvSpPr>
            <p:spPr>
              <a:xfrm>
                <a:off x="2708099" y="3109090"/>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44" name="Rectangle 340"/>
              <p:cNvSpPr/>
              <p:nvPr/>
            </p:nvSpPr>
            <p:spPr>
              <a:xfrm>
                <a:off x="2859250" y="3109088"/>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sp>
            <p:nvSpPr>
              <p:cNvPr id="45" name="Rectangle 341"/>
              <p:cNvSpPr/>
              <p:nvPr/>
            </p:nvSpPr>
            <p:spPr>
              <a:xfrm>
                <a:off x="3010394" y="3109130"/>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MS PGothic" charset="-128"/>
                  <a:ea typeface="MS PGothic" charset="-128"/>
                  <a:cs typeface="MS PGothic" charset="-128"/>
                </a:endParaRPr>
              </a:p>
            </p:txBody>
          </p:sp>
        </p:grpSp>
      </p:grpSp>
      <p:sp>
        <p:nvSpPr>
          <p:cNvPr id="2" name="タイトル 1"/>
          <p:cNvSpPr>
            <a:spLocks noGrp="1"/>
          </p:cNvSpPr>
          <p:nvPr>
            <p:ph type="title"/>
          </p:nvPr>
        </p:nvSpPr>
        <p:spPr/>
        <p:txBody>
          <a:bodyPr/>
          <a:lstStyle/>
          <a:p>
            <a:r>
              <a:rPr kumimoji="1" lang="ja-JP" altLang="en-US" dirty="0" smtClean="0">
                <a:solidFill>
                  <a:schemeClr val="tx1">
                    <a:lumMod val="75000"/>
                    <a:lumOff val="25000"/>
                  </a:schemeClr>
                </a:solidFill>
                <a:latin typeface="MS PGothic" charset="-128"/>
                <a:ea typeface="MS PGothic" charset="-128"/>
                <a:cs typeface="MS PGothic" charset="-128"/>
              </a:rPr>
              <a:t>エンドポイント</a:t>
            </a:r>
            <a:r>
              <a:rPr kumimoji="1" lang="en-US" altLang="ja-JP" dirty="0" smtClean="0">
                <a:solidFill>
                  <a:schemeClr val="tx1">
                    <a:lumMod val="75000"/>
                    <a:lumOff val="25000"/>
                  </a:schemeClr>
                </a:solidFill>
                <a:latin typeface="MS PGothic" charset="-128"/>
                <a:ea typeface="MS PGothic" charset="-128"/>
                <a:cs typeface="MS PGothic" charset="-128"/>
              </a:rPr>
              <a:t> </a:t>
            </a:r>
            <a:r>
              <a:rPr kumimoji="1" lang="ja-JP" altLang="en-US" dirty="0" smtClean="0">
                <a:solidFill>
                  <a:schemeClr val="tx1">
                    <a:lumMod val="75000"/>
                    <a:lumOff val="25000"/>
                  </a:schemeClr>
                </a:solidFill>
                <a:latin typeface="MS PGothic" charset="-128"/>
                <a:ea typeface="MS PGothic" charset="-128"/>
                <a:cs typeface="MS PGothic" charset="-128"/>
              </a:rPr>
              <a:t>プロテクション</a:t>
            </a:r>
            <a:r>
              <a:rPr kumimoji="1" lang="en-US" altLang="ja-JP" dirty="0" smtClean="0">
                <a:solidFill>
                  <a:schemeClr val="tx1">
                    <a:lumMod val="75000"/>
                    <a:lumOff val="25000"/>
                  </a:schemeClr>
                </a:solidFill>
                <a:latin typeface="MS PGothic" charset="-128"/>
                <a:ea typeface="MS PGothic" charset="-128"/>
                <a:cs typeface="MS PGothic" charset="-128"/>
              </a:rPr>
              <a:t> </a:t>
            </a:r>
            <a:r>
              <a:rPr kumimoji="1" lang="ja-JP" altLang="en-US" dirty="0" smtClean="0">
                <a:solidFill>
                  <a:schemeClr val="tx1">
                    <a:lumMod val="75000"/>
                    <a:lumOff val="25000"/>
                  </a:schemeClr>
                </a:solidFill>
                <a:latin typeface="MS PGothic" charset="-128"/>
                <a:ea typeface="MS PGothic" charset="-128"/>
                <a:cs typeface="MS PGothic" charset="-128"/>
              </a:rPr>
              <a:t>プラットフォーム</a:t>
            </a:r>
            <a:endParaRPr kumimoji="1" lang="ja-JP" altLang="en-US" dirty="0">
              <a:solidFill>
                <a:schemeClr val="tx1">
                  <a:lumMod val="75000"/>
                  <a:lumOff val="25000"/>
                </a:schemeClr>
              </a:solidFill>
              <a:latin typeface="MS PGothic" charset="-128"/>
              <a:ea typeface="MS PGothic" charset="-128"/>
              <a:cs typeface="MS PGothic" charset="-128"/>
            </a:endParaRPr>
          </a:p>
        </p:txBody>
      </p:sp>
    </p:spTree>
    <p:extLst>
      <p:ext uri="{BB962C8B-B14F-4D97-AF65-F5344CB8AC3E}">
        <p14:creationId xmlns:p14="http://schemas.microsoft.com/office/powerpoint/2010/main" val="10247793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円/楕円 66"/>
          <p:cNvSpPr/>
          <p:nvPr/>
        </p:nvSpPr>
        <p:spPr>
          <a:xfrm>
            <a:off x="2698120" y="1493038"/>
            <a:ext cx="400790" cy="376251"/>
          </a:xfrm>
          <a:prstGeom prst="ellipse">
            <a:avLst/>
          </a:prstGeom>
          <a:solidFill>
            <a:schemeClr val="accent1"/>
          </a:solid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60" name="角丸四角形吹き出し 59"/>
          <p:cNvSpPr/>
          <p:nvPr/>
        </p:nvSpPr>
        <p:spPr>
          <a:xfrm>
            <a:off x="1518443" y="3169761"/>
            <a:ext cx="3050429" cy="1279775"/>
          </a:xfrm>
          <a:prstGeom prst="wedgeRoundRectCallout">
            <a:avLst>
              <a:gd name="adj1" fmla="val -55130"/>
              <a:gd name="adj2" fmla="val -9588"/>
              <a:gd name="adj3" fmla="val 16667"/>
            </a:avLst>
          </a:prstGeom>
          <a:noFill/>
          <a:ln>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6" name="テキスト プレースホルダー 5"/>
          <p:cNvSpPr>
            <a:spLocks noGrp="1"/>
          </p:cNvSpPr>
          <p:nvPr>
            <p:ph type="body" sz="quarter" idx="11"/>
          </p:nvPr>
        </p:nvSpPr>
        <p:spPr/>
        <p:txBody>
          <a:bodyPr/>
          <a:lstStyle/>
          <a:p>
            <a:r>
              <a:rPr kumimoji="1" lang="ja-JP" altLang="en-US" dirty="0" smtClean="0">
                <a:latin typeface="MS PGothic" charset="-128"/>
                <a:ea typeface="MS PGothic" charset="-128"/>
                <a:cs typeface="MS PGothic" charset="-128"/>
              </a:rPr>
              <a:t>既知のマルウェアを正確に検知</a:t>
            </a:r>
            <a:endParaRPr kumimoji="1" lang="en-US" altLang="ja-JP" dirty="0" smtClean="0">
              <a:latin typeface="MS PGothic" charset="-128"/>
              <a:ea typeface="MS PGothic" charset="-128"/>
              <a:cs typeface="MS PGothic" charset="-128"/>
            </a:endParaRPr>
          </a:p>
          <a:p>
            <a:r>
              <a:rPr lang="ja-JP" altLang="en-US" dirty="0" smtClean="0">
                <a:latin typeface="MS PGothic" charset="-128"/>
                <a:ea typeface="MS PGothic" charset="-128"/>
                <a:cs typeface="MS PGothic" charset="-128"/>
              </a:rPr>
              <a:t>解析方法は</a:t>
            </a:r>
            <a:r>
              <a:rPr lang="en-US" altLang="ja-JP" dirty="0" smtClean="0">
                <a:latin typeface="MS PGothic" charset="-128"/>
                <a:ea typeface="MS PGothic" charset="-128"/>
                <a:cs typeface="MS PGothic" charset="-128"/>
              </a:rPr>
              <a:t>SHA256</a:t>
            </a:r>
            <a:r>
              <a:rPr lang="ja-JP" altLang="en-US" dirty="0" smtClean="0">
                <a:latin typeface="MS PGothic" charset="-128"/>
                <a:ea typeface="MS PGothic" charset="-128"/>
                <a:cs typeface="MS PGothic" charset="-128"/>
              </a:rPr>
              <a:t>を使用</a:t>
            </a:r>
            <a:endParaRPr lang="en-US" altLang="ja-JP" dirty="0" smtClean="0">
              <a:latin typeface="MS PGothic" charset="-128"/>
              <a:ea typeface="MS PGothic" charset="-128"/>
              <a:cs typeface="MS PGothic" charset="-128"/>
            </a:endParaRPr>
          </a:p>
          <a:p>
            <a:r>
              <a:rPr kumimoji="1" lang="ja-JP" altLang="en-US" dirty="0" smtClean="0">
                <a:latin typeface="MS PGothic" charset="-128"/>
                <a:ea typeface="MS PGothic" charset="-128"/>
                <a:cs typeface="MS PGothic" charset="-128"/>
              </a:rPr>
              <a:t>ファイル本体を持ち出さない</a:t>
            </a:r>
            <a:endParaRPr kumimoji="1" lang="en-US" altLang="ja-JP" dirty="0" smtClean="0">
              <a:latin typeface="MS PGothic" charset="-128"/>
              <a:ea typeface="MS PGothic" charset="-128"/>
              <a:cs typeface="MS PGothic" charset="-128"/>
            </a:endParaRPr>
          </a:p>
          <a:p>
            <a:r>
              <a:rPr lang="ja-JP" altLang="en-US" dirty="0" smtClean="0">
                <a:latin typeface="MS PGothic" charset="-128"/>
                <a:ea typeface="MS PGothic" charset="-128"/>
                <a:cs typeface="MS PGothic" charset="-128"/>
              </a:rPr>
              <a:t>クラウド</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ポータル</a:t>
            </a:r>
            <a:r>
              <a:rPr lang="ja-JP" altLang="en-US" dirty="0" smtClean="0">
                <a:latin typeface="MS PGothic" charset="-128"/>
                <a:ea typeface="MS PGothic" charset="-128"/>
                <a:cs typeface="MS PGothic" charset="-128"/>
              </a:rPr>
              <a:t>にあるハッシュデータベースと照合</a:t>
            </a:r>
            <a:endParaRPr lang="en-US" altLang="ja-JP" dirty="0" smtClean="0">
              <a:latin typeface="MS PGothic" charset="-128"/>
              <a:ea typeface="MS PGothic" charset="-128"/>
              <a:cs typeface="MS PGothic" charset="-128"/>
            </a:endParaRPr>
          </a:p>
          <a:p>
            <a:r>
              <a:rPr kumimoji="1" lang="ja-JP" altLang="en-US" dirty="0" smtClean="0">
                <a:latin typeface="MS PGothic" charset="-128"/>
                <a:ea typeface="MS PGothic" charset="-128"/>
                <a:cs typeface="MS PGothic" charset="-128"/>
              </a:rPr>
              <a:t>ハッシュ</a:t>
            </a:r>
            <a:r>
              <a:rPr kumimoji="1" lang="en-US" altLang="ja-JP" dirty="0" smtClean="0">
                <a:latin typeface="MS PGothic" charset="-128"/>
                <a:ea typeface="MS PGothic" charset="-128"/>
                <a:cs typeface="MS PGothic" charset="-128"/>
              </a:rPr>
              <a:t> </a:t>
            </a:r>
            <a:r>
              <a:rPr kumimoji="1" lang="ja-JP" altLang="en-US" dirty="0" smtClean="0">
                <a:latin typeface="MS PGothic" charset="-128"/>
                <a:ea typeface="MS PGothic" charset="-128"/>
                <a:cs typeface="MS PGothic" charset="-128"/>
              </a:rPr>
              <a:t>データベース</a:t>
            </a:r>
            <a:r>
              <a:rPr kumimoji="1" lang="ja-JP" altLang="en-US" dirty="0" smtClean="0">
                <a:latin typeface="MS PGothic" charset="-128"/>
                <a:ea typeface="MS PGothic" charset="-128"/>
                <a:cs typeface="MS PGothic" charset="-128"/>
              </a:rPr>
              <a:t>はリアルタイムに更新</a:t>
            </a:r>
            <a:endParaRPr kumimoji="1" lang="ja-JP" altLang="en-US" dirty="0">
              <a:latin typeface="MS PGothic" charset="-128"/>
              <a:ea typeface="MS PGothic" charset="-128"/>
              <a:cs typeface="MS PGothic" charset="-128"/>
            </a:endParaRPr>
          </a:p>
        </p:txBody>
      </p:sp>
      <p:sp>
        <p:nvSpPr>
          <p:cNvPr id="4" name="タイトル 3"/>
          <p:cNvSpPr>
            <a:spLocks noGrp="1"/>
          </p:cNvSpPr>
          <p:nvPr>
            <p:ph type="title"/>
          </p:nvPr>
        </p:nvSpPr>
        <p:spPr/>
        <p:txBody>
          <a:bodyPr/>
          <a:lstStyle/>
          <a:p>
            <a:r>
              <a:rPr kumimoji="1" lang="ja-JP" altLang="en-US" dirty="0" smtClean="0">
                <a:solidFill>
                  <a:schemeClr val="tx1">
                    <a:lumMod val="75000"/>
                    <a:lumOff val="25000"/>
                  </a:schemeClr>
                </a:solidFill>
                <a:latin typeface="MS PGothic" charset="-128"/>
                <a:ea typeface="MS PGothic" charset="-128"/>
                <a:cs typeface="MS PGothic" charset="-128"/>
              </a:rPr>
              <a:t>ハッシュ</a:t>
            </a:r>
            <a:r>
              <a:rPr kumimoji="1" lang="en-US" altLang="ja-JP" dirty="0" smtClean="0">
                <a:solidFill>
                  <a:schemeClr val="tx1">
                    <a:lumMod val="75000"/>
                    <a:lumOff val="25000"/>
                  </a:schemeClr>
                </a:solidFill>
                <a:latin typeface="MS PGothic" charset="-128"/>
                <a:ea typeface="MS PGothic" charset="-128"/>
                <a:cs typeface="MS PGothic" charset="-128"/>
              </a:rPr>
              <a:t> </a:t>
            </a:r>
            <a:r>
              <a:rPr kumimoji="1" lang="ja-JP" altLang="en-US" dirty="0" smtClean="0">
                <a:solidFill>
                  <a:schemeClr val="tx1">
                    <a:lumMod val="75000"/>
                    <a:lumOff val="25000"/>
                  </a:schemeClr>
                </a:solidFill>
                <a:latin typeface="MS PGothic" charset="-128"/>
                <a:ea typeface="MS PGothic" charset="-128"/>
                <a:cs typeface="MS PGothic" charset="-128"/>
              </a:rPr>
              <a:t>エンジン</a:t>
            </a:r>
            <a:endParaRPr kumimoji="1" lang="ja-JP" altLang="en-US" dirty="0">
              <a:solidFill>
                <a:schemeClr val="tx1">
                  <a:lumMod val="75000"/>
                  <a:lumOff val="25000"/>
                </a:schemeClr>
              </a:solidFill>
              <a:latin typeface="MS PGothic" charset="-128"/>
              <a:ea typeface="MS PGothic" charset="-128"/>
              <a:cs typeface="MS PGothic" charset="-128"/>
            </a:endParaRPr>
          </a:p>
        </p:txBody>
      </p:sp>
      <p:grpSp>
        <p:nvGrpSpPr>
          <p:cNvPr id="7" name="Group 431"/>
          <p:cNvGrpSpPr>
            <a:grpSpLocks noChangeAspect="1"/>
          </p:cNvGrpSpPr>
          <p:nvPr/>
        </p:nvGrpSpPr>
        <p:grpSpPr>
          <a:xfrm>
            <a:off x="449731" y="3490552"/>
            <a:ext cx="990388" cy="545984"/>
            <a:chOff x="572756" y="4356495"/>
            <a:chExt cx="701979" cy="386989"/>
          </a:xfrm>
        </p:grpSpPr>
        <p:sp>
          <p:nvSpPr>
            <p:cNvPr id="8" name="Freeform 294"/>
            <p:cNvSpPr>
              <a:spLocks noChangeAspect="1"/>
            </p:cNvSpPr>
            <p:nvPr/>
          </p:nvSpPr>
          <p:spPr bwMode="auto">
            <a:xfrm>
              <a:off x="572756" y="4701485"/>
              <a:ext cx="701979" cy="41999"/>
            </a:xfrm>
            <a:custGeom>
              <a:avLst/>
              <a:gdLst>
                <a:gd name="T0" fmla="*/ 288 w 297"/>
                <a:gd name="T1" fmla="*/ 18 h 18"/>
                <a:gd name="T2" fmla="*/ 10 w 297"/>
                <a:gd name="T3" fmla="*/ 18 h 18"/>
                <a:gd name="T4" fmla="*/ 0 w 297"/>
                <a:gd name="T5" fmla="*/ 9 h 18"/>
                <a:gd name="T6" fmla="*/ 10 w 297"/>
                <a:gd name="T7" fmla="*/ 0 h 18"/>
                <a:gd name="T8" fmla="*/ 288 w 297"/>
                <a:gd name="T9" fmla="*/ 0 h 18"/>
                <a:gd name="T10" fmla="*/ 297 w 297"/>
                <a:gd name="T11" fmla="*/ 9 h 18"/>
                <a:gd name="T12" fmla="*/ 288 w 29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97" h="18">
                  <a:moveTo>
                    <a:pt x="288" y="18"/>
                  </a:moveTo>
                  <a:cubicBezTo>
                    <a:pt x="10" y="18"/>
                    <a:pt x="10" y="18"/>
                    <a:pt x="10" y="18"/>
                  </a:cubicBezTo>
                  <a:cubicBezTo>
                    <a:pt x="4" y="18"/>
                    <a:pt x="0" y="14"/>
                    <a:pt x="0" y="9"/>
                  </a:cubicBezTo>
                  <a:cubicBezTo>
                    <a:pt x="0" y="4"/>
                    <a:pt x="4" y="0"/>
                    <a:pt x="10" y="0"/>
                  </a:cubicBezTo>
                  <a:cubicBezTo>
                    <a:pt x="288" y="0"/>
                    <a:pt x="288" y="0"/>
                    <a:pt x="288" y="0"/>
                  </a:cubicBezTo>
                  <a:cubicBezTo>
                    <a:pt x="293" y="0"/>
                    <a:pt x="297" y="4"/>
                    <a:pt x="297" y="9"/>
                  </a:cubicBezTo>
                  <a:cubicBezTo>
                    <a:pt x="297" y="14"/>
                    <a:pt x="293" y="18"/>
                    <a:pt x="288" y="1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9" name="Freeform 295"/>
            <p:cNvSpPr>
              <a:spLocks noChangeAspect="1" noEditPoints="1"/>
            </p:cNvSpPr>
            <p:nvPr/>
          </p:nvSpPr>
          <p:spPr bwMode="auto">
            <a:xfrm>
              <a:off x="650754" y="4356495"/>
              <a:ext cx="545983" cy="306991"/>
            </a:xfrm>
            <a:custGeom>
              <a:avLst/>
              <a:gdLst>
                <a:gd name="T0" fmla="*/ 216 w 231"/>
                <a:gd name="T1" fmla="*/ 11 h 130"/>
                <a:gd name="T2" fmla="*/ 221 w 231"/>
                <a:gd name="T3" fmla="*/ 16 h 130"/>
                <a:gd name="T4" fmla="*/ 221 w 231"/>
                <a:gd name="T5" fmla="*/ 115 h 130"/>
                <a:gd name="T6" fmla="*/ 216 w 231"/>
                <a:gd name="T7" fmla="*/ 120 h 130"/>
                <a:gd name="T8" fmla="*/ 15 w 231"/>
                <a:gd name="T9" fmla="*/ 120 h 130"/>
                <a:gd name="T10" fmla="*/ 10 w 231"/>
                <a:gd name="T11" fmla="*/ 115 h 130"/>
                <a:gd name="T12" fmla="*/ 10 w 231"/>
                <a:gd name="T13" fmla="*/ 16 h 130"/>
                <a:gd name="T14" fmla="*/ 15 w 231"/>
                <a:gd name="T15" fmla="*/ 11 h 130"/>
                <a:gd name="T16" fmla="*/ 216 w 231"/>
                <a:gd name="T17" fmla="*/ 11 h 130"/>
                <a:gd name="T18" fmla="*/ 216 w 231"/>
                <a:gd name="T19" fmla="*/ 0 h 130"/>
                <a:gd name="T20" fmla="*/ 15 w 231"/>
                <a:gd name="T21" fmla="*/ 0 h 130"/>
                <a:gd name="T22" fmla="*/ 0 w 231"/>
                <a:gd name="T23" fmla="*/ 16 h 130"/>
                <a:gd name="T24" fmla="*/ 0 w 231"/>
                <a:gd name="T25" fmla="*/ 115 h 130"/>
                <a:gd name="T26" fmla="*/ 15 w 231"/>
                <a:gd name="T27" fmla="*/ 130 h 130"/>
                <a:gd name="T28" fmla="*/ 216 w 231"/>
                <a:gd name="T29" fmla="*/ 130 h 130"/>
                <a:gd name="T30" fmla="*/ 231 w 231"/>
                <a:gd name="T31" fmla="*/ 115 h 130"/>
                <a:gd name="T32" fmla="*/ 231 w 231"/>
                <a:gd name="T33" fmla="*/ 16 h 130"/>
                <a:gd name="T34" fmla="*/ 216 w 231"/>
                <a:gd name="T3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1" h="130">
                  <a:moveTo>
                    <a:pt x="216" y="11"/>
                  </a:moveTo>
                  <a:cubicBezTo>
                    <a:pt x="219" y="11"/>
                    <a:pt x="221" y="13"/>
                    <a:pt x="221" y="16"/>
                  </a:cubicBezTo>
                  <a:cubicBezTo>
                    <a:pt x="221" y="115"/>
                    <a:pt x="221" y="115"/>
                    <a:pt x="221" y="115"/>
                  </a:cubicBezTo>
                  <a:cubicBezTo>
                    <a:pt x="221" y="118"/>
                    <a:pt x="219" y="120"/>
                    <a:pt x="216" y="120"/>
                  </a:cubicBezTo>
                  <a:cubicBezTo>
                    <a:pt x="15" y="120"/>
                    <a:pt x="15" y="120"/>
                    <a:pt x="15" y="120"/>
                  </a:cubicBezTo>
                  <a:cubicBezTo>
                    <a:pt x="12" y="120"/>
                    <a:pt x="10" y="118"/>
                    <a:pt x="10" y="115"/>
                  </a:cubicBezTo>
                  <a:cubicBezTo>
                    <a:pt x="10" y="16"/>
                    <a:pt x="10" y="16"/>
                    <a:pt x="10" y="16"/>
                  </a:cubicBezTo>
                  <a:cubicBezTo>
                    <a:pt x="10" y="13"/>
                    <a:pt x="12" y="11"/>
                    <a:pt x="15" y="11"/>
                  </a:cubicBezTo>
                  <a:cubicBezTo>
                    <a:pt x="216" y="11"/>
                    <a:pt x="216" y="11"/>
                    <a:pt x="216" y="11"/>
                  </a:cubicBezTo>
                  <a:moveTo>
                    <a:pt x="216" y="0"/>
                  </a:moveTo>
                  <a:cubicBezTo>
                    <a:pt x="15" y="0"/>
                    <a:pt x="15" y="0"/>
                    <a:pt x="15" y="0"/>
                  </a:cubicBezTo>
                  <a:cubicBezTo>
                    <a:pt x="7" y="0"/>
                    <a:pt x="0" y="7"/>
                    <a:pt x="0" y="16"/>
                  </a:cubicBezTo>
                  <a:cubicBezTo>
                    <a:pt x="0" y="115"/>
                    <a:pt x="0" y="115"/>
                    <a:pt x="0" y="115"/>
                  </a:cubicBezTo>
                  <a:cubicBezTo>
                    <a:pt x="0" y="123"/>
                    <a:pt x="7" y="130"/>
                    <a:pt x="15" y="130"/>
                  </a:cubicBezTo>
                  <a:cubicBezTo>
                    <a:pt x="216" y="130"/>
                    <a:pt x="216" y="130"/>
                    <a:pt x="216" y="130"/>
                  </a:cubicBezTo>
                  <a:cubicBezTo>
                    <a:pt x="224" y="130"/>
                    <a:pt x="231" y="123"/>
                    <a:pt x="231" y="115"/>
                  </a:cubicBezTo>
                  <a:cubicBezTo>
                    <a:pt x="231" y="16"/>
                    <a:pt x="231" y="16"/>
                    <a:pt x="231" y="16"/>
                  </a:cubicBezTo>
                  <a:cubicBezTo>
                    <a:pt x="231" y="7"/>
                    <a:pt x="224" y="0"/>
                    <a:pt x="21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pic>
        <p:nvPicPr>
          <p:cNvPr id="10"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3950" y="1479354"/>
            <a:ext cx="1047863" cy="1047863"/>
          </a:xfrm>
          <a:prstGeom prst="rect">
            <a:avLst/>
          </a:prstGeom>
        </p:spPr>
      </p:pic>
      <p:pic>
        <p:nvPicPr>
          <p:cNvPr id="11"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849" y="1859382"/>
            <a:ext cx="337223" cy="337223"/>
          </a:xfrm>
          <a:prstGeom prst="rect">
            <a:avLst/>
          </a:prstGeom>
        </p:spPr>
      </p:pic>
      <p:grpSp>
        <p:nvGrpSpPr>
          <p:cNvPr id="12" name="Group 15"/>
          <p:cNvGrpSpPr>
            <a:grpSpLocks noChangeAspect="1"/>
          </p:cNvGrpSpPr>
          <p:nvPr/>
        </p:nvGrpSpPr>
        <p:grpSpPr>
          <a:xfrm rot="16200000">
            <a:off x="577970" y="2844270"/>
            <a:ext cx="709979" cy="404988"/>
            <a:chOff x="4217644" y="2466553"/>
            <a:chExt cx="709979" cy="404988"/>
          </a:xfrm>
        </p:grpSpPr>
        <p:sp>
          <p:nvSpPr>
            <p:cNvPr id="13" name="Freeform 99"/>
            <p:cNvSpPr>
              <a:spLocks/>
            </p:cNvSpPr>
            <p:nvPr/>
          </p:nvSpPr>
          <p:spPr bwMode="auto">
            <a:xfrm>
              <a:off x="4449637" y="2639548"/>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4" name="Freeform 100"/>
            <p:cNvSpPr>
              <a:spLocks/>
            </p:cNvSpPr>
            <p:nvPr/>
          </p:nvSpPr>
          <p:spPr bwMode="auto">
            <a:xfrm>
              <a:off x="4792627" y="2551551"/>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5" name="Freeform 101"/>
            <p:cNvSpPr>
              <a:spLocks/>
            </p:cNvSpPr>
            <p:nvPr/>
          </p:nvSpPr>
          <p:spPr bwMode="auto">
            <a:xfrm>
              <a:off x="4792627" y="2637548"/>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6" name="Freeform 102"/>
            <p:cNvSpPr>
              <a:spLocks/>
            </p:cNvSpPr>
            <p:nvPr/>
          </p:nvSpPr>
          <p:spPr bwMode="auto">
            <a:xfrm>
              <a:off x="4648631" y="2826542"/>
              <a:ext cx="174995" cy="44999"/>
            </a:xfrm>
            <a:custGeom>
              <a:avLst/>
              <a:gdLst>
                <a:gd name="T0" fmla="*/ 64 w 74"/>
                <a:gd name="T1" fmla="*/ 19 h 19"/>
                <a:gd name="T2" fmla="*/ 9 w 74"/>
                <a:gd name="T3" fmla="*/ 19 h 19"/>
                <a:gd name="T4" fmla="*/ 0 w 74"/>
                <a:gd name="T5" fmla="*/ 10 h 19"/>
                <a:gd name="T6" fmla="*/ 9 w 74"/>
                <a:gd name="T7" fmla="*/ 0 h 19"/>
                <a:gd name="T8" fmla="*/ 64 w 74"/>
                <a:gd name="T9" fmla="*/ 0 h 19"/>
                <a:gd name="T10" fmla="*/ 74 w 74"/>
                <a:gd name="T11" fmla="*/ 10 h 19"/>
                <a:gd name="T12" fmla="*/ 64 w 7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4" h="19">
                  <a:moveTo>
                    <a:pt x="64" y="19"/>
                  </a:moveTo>
                  <a:cubicBezTo>
                    <a:pt x="9" y="19"/>
                    <a:pt x="9" y="19"/>
                    <a:pt x="9" y="19"/>
                  </a:cubicBezTo>
                  <a:cubicBezTo>
                    <a:pt x="4" y="19"/>
                    <a:pt x="0" y="15"/>
                    <a:pt x="0" y="10"/>
                  </a:cubicBezTo>
                  <a:cubicBezTo>
                    <a:pt x="0" y="4"/>
                    <a:pt x="4" y="0"/>
                    <a:pt x="9" y="0"/>
                  </a:cubicBezTo>
                  <a:cubicBezTo>
                    <a:pt x="64" y="0"/>
                    <a:pt x="64" y="0"/>
                    <a:pt x="64" y="0"/>
                  </a:cubicBezTo>
                  <a:cubicBezTo>
                    <a:pt x="70" y="0"/>
                    <a:pt x="74" y="4"/>
                    <a:pt x="74" y="10"/>
                  </a:cubicBezTo>
                  <a:cubicBezTo>
                    <a:pt x="74" y="15"/>
                    <a:pt x="70" y="19"/>
                    <a:pt x="64"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7" name="Freeform 103"/>
            <p:cNvSpPr>
              <a:spLocks/>
            </p:cNvSpPr>
            <p:nvPr/>
          </p:nvSpPr>
          <p:spPr bwMode="auto">
            <a:xfrm>
              <a:off x="4217644" y="2466553"/>
              <a:ext cx="430987" cy="44999"/>
            </a:xfrm>
            <a:custGeom>
              <a:avLst/>
              <a:gdLst>
                <a:gd name="T0" fmla="*/ 172 w 182"/>
                <a:gd name="T1" fmla="*/ 19 h 19"/>
                <a:gd name="T2" fmla="*/ 10 w 182"/>
                <a:gd name="T3" fmla="*/ 19 h 19"/>
                <a:gd name="T4" fmla="*/ 0 w 182"/>
                <a:gd name="T5" fmla="*/ 10 h 19"/>
                <a:gd name="T6" fmla="*/ 10 w 182"/>
                <a:gd name="T7" fmla="*/ 0 h 19"/>
                <a:gd name="T8" fmla="*/ 172 w 182"/>
                <a:gd name="T9" fmla="*/ 0 h 19"/>
                <a:gd name="T10" fmla="*/ 182 w 182"/>
                <a:gd name="T11" fmla="*/ 10 h 19"/>
                <a:gd name="T12" fmla="*/ 172 w 18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2" h="19">
                  <a:moveTo>
                    <a:pt x="172" y="19"/>
                  </a:moveTo>
                  <a:cubicBezTo>
                    <a:pt x="10" y="19"/>
                    <a:pt x="10" y="19"/>
                    <a:pt x="10" y="19"/>
                  </a:cubicBezTo>
                  <a:cubicBezTo>
                    <a:pt x="5" y="19"/>
                    <a:pt x="0" y="15"/>
                    <a:pt x="0" y="10"/>
                  </a:cubicBezTo>
                  <a:cubicBezTo>
                    <a:pt x="0" y="5"/>
                    <a:pt x="5" y="0"/>
                    <a:pt x="10" y="0"/>
                  </a:cubicBezTo>
                  <a:cubicBezTo>
                    <a:pt x="172" y="0"/>
                    <a:pt x="172" y="0"/>
                    <a:pt x="172" y="0"/>
                  </a:cubicBezTo>
                  <a:cubicBezTo>
                    <a:pt x="178" y="0"/>
                    <a:pt x="182" y="5"/>
                    <a:pt x="182" y="10"/>
                  </a:cubicBezTo>
                  <a:cubicBezTo>
                    <a:pt x="182" y="15"/>
                    <a:pt x="178" y="19"/>
                    <a:pt x="172"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pic>
        <p:nvPicPr>
          <p:cNvPr id="18"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3123" y="3582299"/>
            <a:ext cx="280492" cy="280492"/>
          </a:xfrm>
          <a:prstGeom prst="rect">
            <a:avLst/>
          </a:prstGeom>
        </p:spPr>
      </p:pic>
      <p:pic>
        <p:nvPicPr>
          <p:cNvPr id="19" name="図 1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7647" r="81373"/>
                    </a14:imgEffect>
                  </a14:imgLayer>
                </a14:imgProps>
              </a:ext>
              <a:ext uri="{28A0092B-C50C-407E-A947-70E740481C1C}">
                <a14:useLocalDpi xmlns:a14="http://schemas.microsoft.com/office/drawing/2010/main"/>
              </a:ext>
            </a:extLst>
          </a:blip>
          <a:stretch>
            <a:fillRect/>
          </a:stretch>
        </p:blipFill>
        <p:spPr>
          <a:xfrm>
            <a:off x="979892" y="3514385"/>
            <a:ext cx="350184" cy="274654"/>
          </a:xfrm>
          <a:prstGeom prst="rect">
            <a:avLst/>
          </a:prstGeom>
        </p:spPr>
      </p:pic>
      <p:pic>
        <p:nvPicPr>
          <p:cNvPr id="20"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50901" y="3335896"/>
            <a:ext cx="904040" cy="904040"/>
          </a:xfrm>
          <a:prstGeom prst="rect">
            <a:avLst/>
          </a:prstGeom>
        </p:spPr>
      </p:pic>
      <p:grpSp>
        <p:nvGrpSpPr>
          <p:cNvPr id="21" name="Group 141"/>
          <p:cNvGrpSpPr>
            <a:grpSpLocks noChangeAspect="1"/>
          </p:cNvGrpSpPr>
          <p:nvPr/>
        </p:nvGrpSpPr>
        <p:grpSpPr>
          <a:xfrm rot="10800000">
            <a:off x="2646056" y="3896290"/>
            <a:ext cx="660645" cy="280492"/>
            <a:chOff x="7413625" y="908051"/>
            <a:chExt cx="1162844" cy="493712"/>
          </a:xfrm>
        </p:grpSpPr>
        <p:sp>
          <p:nvSpPr>
            <p:cNvPr id="22" name="Freeform 61"/>
            <p:cNvSpPr>
              <a:spLocks noEditPoints="1"/>
            </p:cNvSpPr>
            <p:nvPr/>
          </p:nvSpPr>
          <p:spPr bwMode="auto">
            <a:xfrm>
              <a:off x="7413625" y="1093788"/>
              <a:ext cx="1160463" cy="122237"/>
            </a:xfrm>
            <a:custGeom>
              <a:avLst/>
              <a:gdLst>
                <a:gd name="T0" fmla="*/ 654 w 664"/>
                <a:gd name="T1" fmla="*/ 60 h 70"/>
                <a:gd name="T2" fmla="*/ 653 w 664"/>
                <a:gd name="T3" fmla="*/ 60 h 70"/>
                <a:gd name="T4" fmla="*/ 653 w 664"/>
                <a:gd name="T5" fmla="*/ 60 h 70"/>
                <a:gd name="T6" fmla="*/ 654 w 664"/>
                <a:gd name="T7" fmla="*/ 60 h 70"/>
                <a:gd name="T8" fmla="*/ 654 w 664"/>
                <a:gd name="T9" fmla="*/ 60 h 70"/>
                <a:gd name="T10" fmla="*/ 654 w 664"/>
                <a:gd name="T11" fmla="*/ 60 h 70"/>
                <a:gd name="T12" fmla="*/ 654 w 664"/>
                <a:gd name="T13" fmla="*/ 60 h 70"/>
                <a:gd name="T14" fmla="*/ 654 w 664"/>
                <a:gd name="T15" fmla="*/ 60 h 70"/>
                <a:gd name="T16" fmla="*/ 654 w 664"/>
                <a:gd name="T17" fmla="*/ 60 h 70"/>
                <a:gd name="T18" fmla="*/ 654 w 664"/>
                <a:gd name="T19" fmla="*/ 60 h 70"/>
                <a:gd name="T20" fmla="*/ 654 w 664"/>
                <a:gd name="T21" fmla="*/ 59 h 70"/>
                <a:gd name="T22" fmla="*/ 654 w 664"/>
                <a:gd name="T23" fmla="*/ 59 h 70"/>
                <a:gd name="T24" fmla="*/ 654 w 664"/>
                <a:gd name="T25" fmla="*/ 59 h 70"/>
                <a:gd name="T26" fmla="*/ 661 w 664"/>
                <a:gd name="T27" fmla="*/ 49 h 70"/>
                <a:gd name="T28" fmla="*/ 661 w 664"/>
                <a:gd name="T29" fmla="*/ 49 h 70"/>
                <a:gd name="T30" fmla="*/ 661 w 664"/>
                <a:gd name="T31" fmla="*/ 49 h 70"/>
                <a:gd name="T32" fmla="*/ 661 w 664"/>
                <a:gd name="T33" fmla="*/ 20 h 70"/>
                <a:gd name="T34" fmla="*/ 664 w 664"/>
                <a:gd name="T35" fmla="*/ 35 h 70"/>
                <a:gd name="T36" fmla="*/ 661 w 664"/>
                <a:gd name="T37" fmla="*/ 49 h 70"/>
                <a:gd name="T38" fmla="*/ 664 w 664"/>
                <a:gd name="T39" fmla="*/ 35 h 70"/>
                <a:gd name="T40" fmla="*/ 661 w 664"/>
                <a:gd name="T41" fmla="*/ 20 h 70"/>
                <a:gd name="T42" fmla="*/ 660 w 664"/>
                <a:gd name="T43" fmla="*/ 20 h 70"/>
                <a:gd name="T44" fmla="*/ 660 w 664"/>
                <a:gd name="T45" fmla="*/ 20 h 70"/>
                <a:gd name="T46" fmla="*/ 660 w 664"/>
                <a:gd name="T47" fmla="*/ 20 h 70"/>
                <a:gd name="T48" fmla="*/ 654 w 664"/>
                <a:gd name="T49" fmla="*/ 11 h 70"/>
                <a:gd name="T50" fmla="*/ 654 w 664"/>
                <a:gd name="T51" fmla="*/ 11 h 70"/>
                <a:gd name="T52" fmla="*/ 654 w 664"/>
                <a:gd name="T53" fmla="*/ 11 h 70"/>
                <a:gd name="T54" fmla="*/ 654 w 664"/>
                <a:gd name="T55" fmla="*/ 11 h 70"/>
                <a:gd name="T56" fmla="*/ 654 w 664"/>
                <a:gd name="T57" fmla="*/ 11 h 70"/>
                <a:gd name="T58" fmla="*/ 654 w 664"/>
                <a:gd name="T59" fmla="*/ 11 h 70"/>
                <a:gd name="T60" fmla="*/ 653 w 664"/>
                <a:gd name="T61" fmla="*/ 10 h 70"/>
                <a:gd name="T62" fmla="*/ 653 w 664"/>
                <a:gd name="T63" fmla="*/ 10 h 70"/>
                <a:gd name="T64" fmla="*/ 653 w 664"/>
                <a:gd name="T65" fmla="*/ 10 h 70"/>
                <a:gd name="T66" fmla="*/ 654 w 664"/>
                <a:gd name="T67" fmla="*/ 11 h 70"/>
                <a:gd name="T68" fmla="*/ 653 w 664"/>
                <a:gd name="T69" fmla="*/ 10 h 70"/>
                <a:gd name="T70" fmla="*/ 543 w 664"/>
                <a:gd name="T71" fmla="*/ 0 h 70"/>
                <a:gd name="T72" fmla="*/ 35 w 664"/>
                <a:gd name="T73" fmla="*/ 0 h 70"/>
                <a:gd name="T74" fmla="*/ 0 w 664"/>
                <a:gd name="T75" fmla="*/ 35 h 70"/>
                <a:gd name="T76" fmla="*/ 35 w 664"/>
                <a:gd name="T77" fmla="*/ 70 h 70"/>
                <a:gd name="T78" fmla="*/ 543 w 664"/>
                <a:gd name="T79" fmla="*/ 70 h 70"/>
                <a:gd name="T80" fmla="*/ 578 w 664"/>
                <a:gd name="T81" fmla="*/ 35 h 70"/>
                <a:gd name="T82" fmla="*/ 543 w 664"/>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70">
                  <a:moveTo>
                    <a:pt x="654" y="60"/>
                  </a:moveTo>
                  <a:cubicBezTo>
                    <a:pt x="653" y="60"/>
                    <a:pt x="653" y="60"/>
                    <a:pt x="653" y="60"/>
                  </a:cubicBezTo>
                  <a:cubicBezTo>
                    <a:pt x="653" y="60"/>
                    <a:pt x="653" y="60"/>
                    <a:pt x="653" y="60"/>
                  </a:cubicBezTo>
                  <a:cubicBezTo>
                    <a:pt x="653" y="60"/>
                    <a:pt x="653"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59"/>
                  </a:moveTo>
                  <a:cubicBezTo>
                    <a:pt x="654" y="59"/>
                    <a:pt x="654" y="59"/>
                    <a:pt x="654" y="59"/>
                  </a:cubicBezTo>
                  <a:cubicBezTo>
                    <a:pt x="654" y="59"/>
                    <a:pt x="654" y="59"/>
                    <a:pt x="654" y="59"/>
                  </a:cubicBezTo>
                  <a:moveTo>
                    <a:pt x="661" y="49"/>
                  </a:moveTo>
                  <a:cubicBezTo>
                    <a:pt x="661" y="49"/>
                    <a:pt x="661" y="49"/>
                    <a:pt x="661" y="49"/>
                  </a:cubicBezTo>
                  <a:cubicBezTo>
                    <a:pt x="661" y="49"/>
                    <a:pt x="661" y="49"/>
                    <a:pt x="661" y="49"/>
                  </a:cubicBezTo>
                  <a:moveTo>
                    <a:pt x="661" y="20"/>
                  </a:moveTo>
                  <a:cubicBezTo>
                    <a:pt x="663" y="25"/>
                    <a:pt x="664" y="30"/>
                    <a:pt x="664" y="35"/>
                  </a:cubicBezTo>
                  <a:cubicBezTo>
                    <a:pt x="664" y="40"/>
                    <a:pt x="663" y="45"/>
                    <a:pt x="661" y="49"/>
                  </a:cubicBezTo>
                  <a:cubicBezTo>
                    <a:pt x="663" y="45"/>
                    <a:pt x="664" y="40"/>
                    <a:pt x="664" y="35"/>
                  </a:cubicBezTo>
                  <a:cubicBezTo>
                    <a:pt x="664" y="30"/>
                    <a:pt x="663" y="25"/>
                    <a:pt x="661" y="20"/>
                  </a:cubicBezTo>
                  <a:moveTo>
                    <a:pt x="660" y="20"/>
                  </a:moveTo>
                  <a:cubicBezTo>
                    <a:pt x="660" y="20"/>
                    <a:pt x="660" y="20"/>
                    <a:pt x="660" y="20"/>
                  </a:cubicBezTo>
                  <a:cubicBezTo>
                    <a:pt x="660" y="20"/>
                    <a:pt x="660" y="20"/>
                    <a:pt x="660" y="20"/>
                  </a:cubicBezTo>
                  <a:moveTo>
                    <a:pt x="654" y="11"/>
                  </a:moveTo>
                  <a:cubicBezTo>
                    <a:pt x="654" y="11"/>
                    <a:pt x="654" y="11"/>
                    <a:pt x="654" y="11"/>
                  </a:cubicBezTo>
                  <a:cubicBezTo>
                    <a:pt x="654" y="11"/>
                    <a:pt x="654" y="11"/>
                    <a:pt x="654" y="11"/>
                  </a:cubicBezTo>
                  <a:moveTo>
                    <a:pt x="654" y="11"/>
                  </a:moveTo>
                  <a:cubicBezTo>
                    <a:pt x="654" y="11"/>
                    <a:pt x="654" y="11"/>
                    <a:pt x="654" y="11"/>
                  </a:cubicBezTo>
                  <a:cubicBezTo>
                    <a:pt x="654" y="11"/>
                    <a:pt x="654" y="11"/>
                    <a:pt x="654" y="11"/>
                  </a:cubicBezTo>
                  <a:moveTo>
                    <a:pt x="653" y="10"/>
                  </a:moveTo>
                  <a:cubicBezTo>
                    <a:pt x="653" y="10"/>
                    <a:pt x="653" y="10"/>
                    <a:pt x="653" y="10"/>
                  </a:cubicBezTo>
                  <a:cubicBezTo>
                    <a:pt x="653" y="10"/>
                    <a:pt x="653" y="10"/>
                    <a:pt x="653" y="10"/>
                  </a:cubicBezTo>
                  <a:cubicBezTo>
                    <a:pt x="654" y="10"/>
                    <a:pt x="654" y="11"/>
                    <a:pt x="654" y="11"/>
                  </a:cubicBezTo>
                  <a:cubicBezTo>
                    <a:pt x="654" y="11"/>
                    <a:pt x="654" y="10"/>
                    <a:pt x="653" y="10"/>
                  </a:cubicBezTo>
                  <a:moveTo>
                    <a:pt x="543" y="0"/>
                  </a:moveTo>
                  <a:cubicBezTo>
                    <a:pt x="35" y="0"/>
                    <a:pt x="35" y="0"/>
                    <a:pt x="35" y="0"/>
                  </a:cubicBezTo>
                  <a:cubicBezTo>
                    <a:pt x="15" y="0"/>
                    <a:pt x="0" y="16"/>
                    <a:pt x="0" y="35"/>
                  </a:cubicBezTo>
                  <a:cubicBezTo>
                    <a:pt x="0" y="55"/>
                    <a:pt x="15" y="70"/>
                    <a:pt x="35" y="70"/>
                  </a:cubicBezTo>
                  <a:cubicBezTo>
                    <a:pt x="543" y="70"/>
                    <a:pt x="543" y="70"/>
                    <a:pt x="543" y="70"/>
                  </a:cubicBezTo>
                  <a:cubicBezTo>
                    <a:pt x="578" y="35"/>
                    <a:pt x="578" y="35"/>
                    <a:pt x="578" y="35"/>
                  </a:cubicBezTo>
                  <a:cubicBezTo>
                    <a:pt x="543" y="0"/>
                    <a:pt x="543" y="0"/>
                    <a:pt x="543"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3" name="Freeform 62"/>
            <p:cNvSpPr>
              <a:spLocks/>
            </p:cNvSpPr>
            <p:nvPr/>
          </p:nvSpPr>
          <p:spPr bwMode="auto">
            <a:xfrm>
              <a:off x="8259763" y="908051"/>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4" name="Freeform 63"/>
            <p:cNvSpPr>
              <a:spLocks noEditPoints="1"/>
            </p:cNvSpPr>
            <p:nvPr/>
          </p:nvSpPr>
          <p:spPr bwMode="auto">
            <a:xfrm>
              <a:off x="8362950" y="1093788"/>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5" name="Freeform 64"/>
            <p:cNvSpPr>
              <a:spLocks/>
            </p:cNvSpPr>
            <p:nvPr/>
          </p:nvSpPr>
          <p:spPr bwMode="auto">
            <a:xfrm>
              <a:off x="8259763" y="1198563"/>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6" name="Freeform 65"/>
            <p:cNvSpPr>
              <a:spLocks noEditPoints="1"/>
            </p:cNvSpPr>
            <p:nvPr/>
          </p:nvSpPr>
          <p:spPr bwMode="auto">
            <a:xfrm>
              <a:off x="8362950" y="1154113"/>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7" name="Freeform 66"/>
            <p:cNvSpPr>
              <a:spLocks noEditPoints="1"/>
            </p:cNvSpPr>
            <p:nvPr/>
          </p:nvSpPr>
          <p:spPr bwMode="auto">
            <a:xfrm>
              <a:off x="8510588" y="1093788"/>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8" name="Freeform 67"/>
            <p:cNvSpPr>
              <a:spLocks/>
            </p:cNvSpPr>
            <p:nvPr/>
          </p:nvSpPr>
          <p:spPr bwMode="auto">
            <a:xfrm>
              <a:off x="8425656" y="1093788"/>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29" name="Group 980"/>
          <p:cNvGrpSpPr>
            <a:grpSpLocks noChangeAspect="1"/>
          </p:cNvGrpSpPr>
          <p:nvPr/>
        </p:nvGrpSpPr>
        <p:grpSpPr>
          <a:xfrm>
            <a:off x="2725944" y="3438027"/>
            <a:ext cx="500858" cy="505209"/>
            <a:chOff x="12587345" y="2301556"/>
            <a:chExt cx="114999" cy="115998"/>
          </a:xfrm>
          <a:solidFill>
            <a:schemeClr val="accent3"/>
          </a:solidFill>
        </p:grpSpPr>
        <p:sp>
          <p:nvSpPr>
            <p:cNvPr id="30" name="Freeform 36"/>
            <p:cNvSpPr>
              <a:spLocks noChangeAspect="1"/>
            </p:cNvSpPr>
            <p:nvPr/>
          </p:nvSpPr>
          <p:spPr bwMode="auto">
            <a:xfrm>
              <a:off x="12634348" y="2325555"/>
              <a:ext cx="20999" cy="22999"/>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1" name="Freeform 37"/>
            <p:cNvSpPr>
              <a:spLocks noChangeAspect="1"/>
            </p:cNvSpPr>
            <p:nvPr/>
          </p:nvSpPr>
          <p:spPr bwMode="auto">
            <a:xfrm>
              <a:off x="12634348" y="2301556"/>
              <a:ext cx="20999" cy="23999"/>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2" name="Freeform 38"/>
            <p:cNvSpPr>
              <a:spLocks noChangeAspect="1"/>
            </p:cNvSpPr>
            <p:nvPr/>
          </p:nvSpPr>
          <p:spPr bwMode="auto">
            <a:xfrm>
              <a:off x="12634348" y="2377554"/>
              <a:ext cx="20999" cy="39999"/>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3" name="Rectangle 39"/>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4" name="Rectangle 40"/>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5" name="Freeform 41"/>
            <p:cNvSpPr>
              <a:spLocks noChangeAspect="1" noEditPoints="1"/>
            </p:cNvSpPr>
            <p:nvPr/>
          </p:nvSpPr>
          <p:spPr bwMode="auto">
            <a:xfrm>
              <a:off x="12587348" y="2348555"/>
              <a:ext cx="114996" cy="21999"/>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6" name="Rectangle 42"/>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7" name="Rectangle 43"/>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8" name="Freeform 44"/>
            <p:cNvSpPr>
              <a:spLocks noChangeAspect="1"/>
            </p:cNvSpPr>
            <p:nvPr/>
          </p:nvSpPr>
          <p:spPr bwMode="auto">
            <a:xfrm>
              <a:off x="12634347" y="2301558"/>
              <a:ext cx="20999" cy="115996"/>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9" name="Freeform 45"/>
            <p:cNvSpPr>
              <a:spLocks noChangeAspect="1"/>
            </p:cNvSpPr>
            <p:nvPr/>
          </p:nvSpPr>
          <p:spPr bwMode="auto">
            <a:xfrm>
              <a:off x="12587373" y="2348557"/>
              <a:ext cx="114996" cy="21999"/>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0" name="Freeform 46"/>
            <p:cNvSpPr>
              <a:spLocks noChangeAspect="1"/>
            </p:cNvSpPr>
            <p:nvPr/>
          </p:nvSpPr>
          <p:spPr bwMode="auto">
            <a:xfrm>
              <a:off x="12598381" y="2313558"/>
              <a:ext cx="92997" cy="9199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1" name="Freeform 47"/>
            <p:cNvSpPr>
              <a:spLocks noChangeAspect="1"/>
            </p:cNvSpPr>
            <p:nvPr/>
          </p:nvSpPr>
          <p:spPr bwMode="auto">
            <a:xfrm>
              <a:off x="12598373" y="2313558"/>
              <a:ext cx="92997" cy="9199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2" name="Oval 48"/>
            <p:cNvSpPr>
              <a:spLocks noChangeAspect="1" noChangeArrowheads="1"/>
            </p:cNvSpPr>
            <p:nvPr/>
          </p:nvSpPr>
          <p:spPr bwMode="auto">
            <a:xfrm>
              <a:off x="12627372" y="2341557"/>
              <a:ext cx="34999" cy="35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3" name="Freeform 49"/>
            <p:cNvSpPr>
              <a:spLocks noChangeAspect="1" noEditPoints="1"/>
            </p:cNvSpPr>
            <p:nvPr/>
          </p:nvSpPr>
          <p:spPr bwMode="auto">
            <a:xfrm>
              <a:off x="12608373" y="2325559"/>
              <a:ext cx="70998" cy="70998"/>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44" name="Group 980"/>
          <p:cNvGrpSpPr>
            <a:grpSpLocks noChangeAspect="1"/>
          </p:cNvGrpSpPr>
          <p:nvPr/>
        </p:nvGrpSpPr>
        <p:grpSpPr>
          <a:xfrm>
            <a:off x="3214264" y="3398494"/>
            <a:ext cx="192468" cy="194140"/>
            <a:chOff x="12587345" y="2301556"/>
            <a:chExt cx="114999" cy="115998"/>
          </a:xfrm>
          <a:solidFill>
            <a:schemeClr val="accent3"/>
          </a:solidFill>
        </p:grpSpPr>
        <p:sp>
          <p:nvSpPr>
            <p:cNvPr id="45" name="Freeform 36"/>
            <p:cNvSpPr>
              <a:spLocks noChangeAspect="1"/>
            </p:cNvSpPr>
            <p:nvPr/>
          </p:nvSpPr>
          <p:spPr bwMode="auto">
            <a:xfrm>
              <a:off x="12634348" y="2325555"/>
              <a:ext cx="20999" cy="22999"/>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6" name="Freeform 37"/>
            <p:cNvSpPr>
              <a:spLocks noChangeAspect="1"/>
            </p:cNvSpPr>
            <p:nvPr/>
          </p:nvSpPr>
          <p:spPr bwMode="auto">
            <a:xfrm>
              <a:off x="12634348" y="2301556"/>
              <a:ext cx="20999" cy="23999"/>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7" name="Freeform 38"/>
            <p:cNvSpPr>
              <a:spLocks noChangeAspect="1"/>
            </p:cNvSpPr>
            <p:nvPr/>
          </p:nvSpPr>
          <p:spPr bwMode="auto">
            <a:xfrm>
              <a:off x="12634348" y="2377554"/>
              <a:ext cx="20999" cy="39999"/>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8" name="Rectangle 39"/>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9" name="Rectangle 40"/>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0" name="Freeform 41"/>
            <p:cNvSpPr>
              <a:spLocks noChangeAspect="1" noEditPoints="1"/>
            </p:cNvSpPr>
            <p:nvPr/>
          </p:nvSpPr>
          <p:spPr bwMode="auto">
            <a:xfrm>
              <a:off x="12587348" y="2348555"/>
              <a:ext cx="114996" cy="21999"/>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1" name="Rectangle 42"/>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2" name="Rectangle 43"/>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3" name="Freeform 44"/>
            <p:cNvSpPr>
              <a:spLocks noChangeAspect="1"/>
            </p:cNvSpPr>
            <p:nvPr/>
          </p:nvSpPr>
          <p:spPr bwMode="auto">
            <a:xfrm>
              <a:off x="12634347" y="2301558"/>
              <a:ext cx="20999" cy="115996"/>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4" name="Freeform 45"/>
            <p:cNvSpPr>
              <a:spLocks noChangeAspect="1"/>
            </p:cNvSpPr>
            <p:nvPr/>
          </p:nvSpPr>
          <p:spPr bwMode="auto">
            <a:xfrm>
              <a:off x="12587373" y="2348557"/>
              <a:ext cx="114996" cy="21999"/>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5" name="Freeform 46"/>
            <p:cNvSpPr>
              <a:spLocks noChangeAspect="1"/>
            </p:cNvSpPr>
            <p:nvPr/>
          </p:nvSpPr>
          <p:spPr bwMode="auto">
            <a:xfrm>
              <a:off x="12598381" y="2313558"/>
              <a:ext cx="92997" cy="9199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6" name="Freeform 47"/>
            <p:cNvSpPr>
              <a:spLocks noChangeAspect="1"/>
            </p:cNvSpPr>
            <p:nvPr/>
          </p:nvSpPr>
          <p:spPr bwMode="auto">
            <a:xfrm>
              <a:off x="12598373" y="2313558"/>
              <a:ext cx="92997" cy="9199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7" name="Oval 48"/>
            <p:cNvSpPr>
              <a:spLocks noChangeAspect="1" noChangeArrowheads="1"/>
            </p:cNvSpPr>
            <p:nvPr/>
          </p:nvSpPr>
          <p:spPr bwMode="auto">
            <a:xfrm>
              <a:off x="12627372" y="2341557"/>
              <a:ext cx="34999" cy="35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8" name="Freeform 49"/>
            <p:cNvSpPr>
              <a:spLocks noChangeAspect="1" noEditPoints="1"/>
            </p:cNvSpPr>
            <p:nvPr/>
          </p:nvSpPr>
          <p:spPr bwMode="auto">
            <a:xfrm>
              <a:off x="12608373" y="2325559"/>
              <a:ext cx="70998" cy="70998"/>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sp>
        <p:nvSpPr>
          <p:cNvPr id="59" name="テキスト ボックス 58"/>
          <p:cNvSpPr txBox="1"/>
          <p:nvPr/>
        </p:nvSpPr>
        <p:spPr>
          <a:xfrm>
            <a:off x="1659569" y="3486584"/>
            <a:ext cx="947632" cy="830997"/>
          </a:xfrm>
          <a:prstGeom prst="rect">
            <a:avLst/>
          </a:prstGeom>
          <a:noFill/>
        </p:spPr>
        <p:txBody>
          <a:bodyPr wrap="square" rtlCol="0">
            <a:spAutoFit/>
          </a:bodyPr>
          <a:lstStyle/>
          <a:p>
            <a:r>
              <a:rPr lang="sv-SE" altLang="ja-JP" sz="800" dirty="0">
                <a:solidFill>
                  <a:srgbClr val="005073"/>
                </a:solidFill>
                <a:latin typeface="MS PGothic" charset="-128"/>
                <a:ea typeface="MS PGothic" charset="-128"/>
                <a:cs typeface="MS PGothic" charset="-128"/>
              </a:rPr>
              <a:t>3372c1edab46837f1e973164fa2d726c5c5e17bcb888828ccd7c4dfcc234a370</a:t>
            </a:r>
            <a:endParaRPr lang="en-US" altLang="ja-JP" sz="800" dirty="0">
              <a:solidFill>
                <a:srgbClr val="005073"/>
              </a:solidFill>
              <a:latin typeface="MS PGothic" charset="-128"/>
              <a:ea typeface="MS PGothic" charset="-128"/>
              <a:cs typeface="MS PGothic" charset="-128"/>
            </a:endParaRPr>
          </a:p>
          <a:p>
            <a:endParaRPr kumimoji="1" lang="ja-JP" altLang="en-US" sz="800" dirty="0" smtClean="0">
              <a:solidFill>
                <a:srgbClr val="282828"/>
              </a:solidFill>
              <a:latin typeface="MS PGothic" charset="-128"/>
              <a:ea typeface="MS PGothic" charset="-128"/>
              <a:cs typeface="MS PGothic" charset="-128"/>
            </a:endParaRPr>
          </a:p>
        </p:txBody>
      </p:sp>
      <p:sp>
        <p:nvSpPr>
          <p:cNvPr id="62" name="フローチャート: 磁気ディスク 61"/>
          <p:cNvSpPr/>
          <p:nvPr/>
        </p:nvSpPr>
        <p:spPr>
          <a:xfrm>
            <a:off x="3487815" y="1503608"/>
            <a:ext cx="783036" cy="767442"/>
          </a:xfrm>
          <a:prstGeom prst="flowChartMagneticDisk">
            <a:avLst/>
          </a:prstGeom>
          <a:solidFill>
            <a:schemeClr val="accent1"/>
          </a:solidFill>
          <a:ln>
            <a:solidFill>
              <a:schemeClr val="bg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63" name="角丸四角形吹き出し 62"/>
          <p:cNvSpPr/>
          <p:nvPr/>
        </p:nvSpPr>
        <p:spPr>
          <a:xfrm>
            <a:off x="1518442" y="1247442"/>
            <a:ext cx="3050429" cy="1279775"/>
          </a:xfrm>
          <a:prstGeom prst="wedgeRoundRectCallout">
            <a:avLst>
              <a:gd name="adj1" fmla="val -55130"/>
              <a:gd name="adj2" fmla="val -9588"/>
              <a:gd name="adj3" fmla="val 16667"/>
            </a:avLst>
          </a:prstGeom>
          <a:noFill/>
          <a:ln>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64" name="テキスト ボックス 63"/>
          <p:cNvSpPr txBox="1"/>
          <p:nvPr/>
        </p:nvSpPr>
        <p:spPr>
          <a:xfrm>
            <a:off x="1596553" y="1561114"/>
            <a:ext cx="947632" cy="830997"/>
          </a:xfrm>
          <a:prstGeom prst="rect">
            <a:avLst/>
          </a:prstGeom>
          <a:noFill/>
        </p:spPr>
        <p:txBody>
          <a:bodyPr wrap="square" rtlCol="0">
            <a:spAutoFit/>
          </a:bodyPr>
          <a:lstStyle/>
          <a:p>
            <a:r>
              <a:rPr lang="sv-SE" altLang="ja-JP" sz="800" dirty="0">
                <a:solidFill>
                  <a:srgbClr val="005073"/>
                </a:solidFill>
                <a:latin typeface="MS PGothic" charset="-128"/>
                <a:ea typeface="MS PGothic" charset="-128"/>
                <a:cs typeface="MS PGothic" charset="-128"/>
              </a:rPr>
              <a:t>3372c1edab46837f1e973164fa2d726c5c5e17bcb888828ccd7c4dfcc234a370</a:t>
            </a:r>
            <a:endParaRPr lang="en-US" altLang="ja-JP" sz="800" dirty="0">
              <a:solidFill>
                <a:srgbClr val="005073"/>
              </a:solidFill>
              <a:latin typeface="MS PGothic" charset="-128"/>
              <a:ea typeface="MS PGothic" charset="-128"/>
              <a:cs typeface="MS PGothic" charset="-128"/>
            </a:endParaRPr>
          </a:p>
          <a:p>
            <a:endParaRPr kumimoji="1" lang="ja-JP" altLang="en-US" sz="800" dirty="0" smtClean="0">
              <a:solidFill>
                <a:srgbClr val="282828"/>
              </a:solidFill>
              <a:latin typeface="MS PGothic" charset="-128"/>
              <a:ea typeface="MS PGothic" charset="-128"/>
              <a:cs typeface="MS PGothic" charset="-128"/>
            </a:endParaRPr>
          </a:p>
        </p:txBody>
      </p:sp>
      <p:pic>
        <p:nvPicPr>
          <p:cNvPr id="65" name="Picture 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31737" y="1535413"/>
            <a:ext cx="338625" cy="338625"/>
          </a:xfrm>
          <a:prstGeom prst="rect">
            <a:avLst/>
          </a:prstGeom>
        </p:spPr>
      </p:pic>
      <p:sp>
        <p:nvSpPr>
          <p:cNvPr id="2" name="円/楕円 1"/>
          <p:cNvSpPr/>
          <p:nvPr/>
        </p:nvSpPr>
        <p:spPr>
          <a:xfrm>
            <a:off x="2699880" y="2026990"/>
            <a:ext cx="400790" cy="376251"/>
          </a:xfrm>
          <a:prstGeom prst="ellipse">
            <a:avLst/>
          </a:prstGeom>
          <a:solidFill>
            <a:schemeClr val="accent1"/>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pic>
        <p:nvPicPr>
          <p:cNvPr id="66" name="Picture 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30962" y="2064616"/>
            <a:ext cx="338625" cy="338625"/>
          </a:xfrm>
          <a:prstGeom prst="rect">
            <a:avLst/>
          </a:prstGeom>
        </p:spPr>
      </p:pic>
      <p:sp>
        <p:nvSpPr>
          <p:cNvPr id="68" name="Freeform 690"/>
          <p:cNvSpPr>
            <a:spLocks noChangeAspect="1"/>
          </p:cNvSpPr>
          <p:nvPr/>
        </p:nvSpPr>
        <p:spPr bwMode="auto">
          <a:xfrm>
            <a:off x="2775485" y="1562756"/>
            <a:ext cx="294007" cy="280205"/>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69" name="Freeform 690"/>
          <p:cNvSpPr>
            <a:spLocks noChangeAspect="1"/>
          </p:cNvSpPr>
          <p:nvPr/>
        </p:nvSpPr>
        <p:spPr bwMode="auto">
          <a:xfrm>
            <a:off x="2783598" y="2081737"/>
            <a:ext cx="302078" cy="287897"/>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Tree>
    <p:extLst>
      <p:ext uri="{BB962C8B-B14F-4D97-AF65-F5344CB8AC3E}">
        <p14:creationId xmlns:p14="http://schemas.microsoft.com/office/powerpoint/2010/main" val="6473671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rrowheads="1"/>
          </p:cNvPicPr>
          <p:nvPr/>
        </p:nvPicPr>
        <p:blipFill rotWithShape="1">
          <a:blip r:embed="rId3" cstate="email">
            <a:extLst>
              <a:ext uri="{28A0092B-C50C-407E-A947-70E740481C1C}">
                <a14:useLocalDpi xmlns:a14="http://schemas.microsoft.com/office/drawing/2010/main"/>
              </a:ext>
            </a:extLst>
          </a:blip>
          <a:srcRect l="109" t="1480" r="1941" b="20998"/>
          <a:stretch/>
        </p:blipFill>
        <p:spPr bwMode="auto">
          <a:xfrm>
            <a:off x="268294" y="1085852"/>
            <a:ext cx="8594725" cy="3648075"/>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10" name="Rectangle 9"/>
          <p:cNvSpPr/>
          <p:nvPr/>
        </p:nvSpPr>
        <p:spPr>
          <a:xfrm>
            <a:off x="268294" y="2785907"/>
            <a:ext cx="8594725" cy="1948021"/>
          </a:xfrm>
          <a:prstGeom prst="rect">
            <a:avLst/>
          </a:prstGeom>
          <a:gradFill>
            <a:gsLst>
              <a:gs pos="0">
                <a:schemeClr val="accent1">
                  <a:lumMod val="5000"/>
                  <a:lumOff val="95000"/>
                  <a:alpha val="0"/>
                </a:schemeClr>
              </a:gs>
              <a:gs pos="46000">
                <a:schemeClr val="tx1">
                  <a:lumMod val="75000"/>
                  <a:alpha val="50000"/>
                </a:schemeClr>
              </a:gs>
              <a:gs pos="100000">
                <a:schemeClr val="tx1">
                  <a:lumMod val="50000"/>
                </a:schemeClr>
              </a:gs>
            </a:gsLst>
            <a:lin ang="5400000" scaled="1"/>
          </a:gradFill>
        </p:spPr>
        <p:txBody>
          <a:bodyPr wrap="square" lIns="91440" anchor="b">
            <a:noAutofit/>
          </a:bodyPr>
          <a:lstStyle/>
          <a:p>
            <a:endParaRPr lang="en-IN" sz="900" dirty="0">
              <a:solidFill>
                <a:srgbClr val="FFFFFF"/>
              </a:solidFill>
              <a:latin typeface="MS PGothic" charset="-128"/>
              <a:ea typeface="MS PGothic" charset="-128"/>
              <a:cs typeface="MS PGothic" charset="-128"/>
            </a:endParaRPr>
          </a:p>
        </p:txBody>
      </p:sp>
      <p:sp>
        <p:nvSpPr>
          <p:cNvPr id="7" name="Title 6"/>
          <p:cNvSpPr>
            <a:spLocks noGrp="1"/>
          </p:cNvSpPr>
          <p:nvPr>
            <p:ph type="title"/>
          </p:nvPr>
        </p:nvSpPr>
        <p:spPr>
          <a:xfrm>
            <a:off x="426720" y="341313"/>
            <a:ext cx="8022336" cy="731837"/>
          </a:xfrm>
        </p:spPr>
        <p:txBody>
          <a:bodyPr/>
          <a:lstStyle/>
          <a:p>
            <a:r>
              <a:rPr lang="ja-JP" altLang="en-US" dirty="0" smtClean="0">
                <a:solidFill>
                  <a:schemeClr val="accent1"/>
                </a:solidFill>
                <a:latin typeface="MS PGothic" charset="-128"/>
                <a:ea typeface="MS PGothic" charset="-128"/>
                <a:cs typeface="MS PGothic" charset="-128"/>
              </a:rPr>
              <a:t>セキュリティを侵害された組織は、</a:t>
            </a:r>
            <a:r>
              <a:rPr lang="en-US" altLang="ja-JP" dirty="0" smtClean="0">
                <a:solidFill>
                  <a:schemeClr val="accent1"/>
                </a:solidFill>
                <a:latin typeface="MS PGothic" charset="-128"/>
                <a:ea typeface="MS PGothic" charset="-128"/>
                <a:cs typeface="MS PGothic" charset="-128"/>
              </a:rPr>
              <a:t/>
            </a:r>
            <a:br>
              <a:rPr lang="en-US" altLang="ja-JP" dirty="0" smtClean="0">
                <a:solidFill>
                  <a:schemeClr val="accent1"/>
                </a:solidFill>
                <a:latin typeface="MS PGothic" charset="-128"/>
                <a:ea typeface="MS PGothic" charset="-128"/>
                <a:cs typeface="MS PGothic" charset="-128"/>
              </a:rPr>
            </a:br>
            <a:r>
              <a:rPr lang="ja-JP" altLang="en-US" dirty="0" smtClean="0">
                <a:solidFill>
                  <a:schemeClr val="accent1"/>
                </a:solidFill>
                <a:latin typeface="MS PGothic" charset="-128"/>
                <a:ea typeface="MS PGothic" charset="-128"/>
                <a:cs typeface="MS PGothic" charset="-128"/>
              </a:rPr>
              <a:t>その対応に大変苦労する。</a:t>
            </a:r>
            <a:endParaRPr lang="en-US" dirty="0">
              <a:solidFill>
                <a:schemeClr val="accent1"/>
              </a:solidFill>
              <a:latin typeface="MS PGothic" charset="-128"/>
              <a:ea typeface="MS PGothic" charset="-128"/>
              <a:cs typeface="MS PGothic" charset="-128"/>
            </a:endParaRPr>
          </a:p>
        </p:txBody>
      </p:sp>
      <p:sp>
        <p:nvSpPr>
          <p:cNvPr id="18" name="Rectangle 17"/>
          <p:cNvSpPr/>
          <p:nvPr/>
        </p:nvSpPr>
        <p:spPr>
          <a:xfrm>
            <a:off x="3458744" y="1655805"/>
            <a:ext cx="2156653" cy="1247669"/>
          </a:xfrm>
          <a:prstGeom prst="rect">
            <a:avLst/>
          </a:prstGeom>
          <a:solidFill>
            <a:srgbClr val="FF0000">
              <a:alpha val="60000"/>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t"/>
          <a:lstStyle/>
          <a:p>
            <a:pPr algn="ctr"/>
            <a:r>
              <a:rPr lang="en-US" sz="4400" b="1" dirty="0" smtClean="0">
                <a:solidFill>
                  <a:srgbClr val="FFFFFF"/>
                </a:solidFill>
                <a:latin typeface="MS PGothic" charset="-128"/>
                <a:ea typeface="MS PGothic" charset="-128"/>
                <a:cs typeface="MS PGothic" charset="-128"/>
              </a:rPr>
              <a:t>15% </a:t>
            </a:r>
            <a:r>
              <a:rPr lang="en-US" b="1" dirty="0" smtClean="0">
                <a:solidFill>
                  <a:srgbClr val="FFFFFF"/>
                </a:solidFill>
                <a:latin typeface="MS PGothic" charset="-128"/>
                <a:ea typeface="MS PGothic" charset="-128"/>
                <a:cs typeface="MS PGothic" charset="-128"/>
              </a:rPr>
              <a:t/>
            </a:r>
            <a:br>
              <a:rPr lang="en-US" b="1" dirty="0" smtClean="0">
                <a:solidFill>
                  <a:srgbClr val="FFFFFF"/>
                </a:solidFill>
                <a:latin typeface="MS PGothic" charset="-128"/>
                <a:ea typeface="MS PGothic" charset="-128"/>
                <a:cs typeface="MS PGothic" charset="-128"/>
              </a:rPr>
            </a:br>
            <a:r>
              <a:rPr lang="en-US" altLang="ja-JP" sz="1200" dirty="0" smtClean="0">
                <a:solidFill>
                  <a:srgbClr val="FFFFFF"/>
                </a:solidFill>
                <a:latin typeface="MS PGothic" charset="-128"/>
                <a:ea typeface="MS PGothic" charset="-128"/>
                <a:cs typeface="MS PGothic" charset="-128"/>
              </a:rPr>
              <a:t>15%</a:t>
            </a:r>
            <a:r>
              <a:rPr lang="ja-JP" altLang="en-US" sz="1200" dirty="0" smtClean="0">
                <a:solidFill>
                  <a:srgbClr val="FFFFFF"/>
                </a:solidFill>
                <a:latin typeface="MS PGothic" charset="-128"/>
                <a:ea typeface="MS PGothic" charset="-128"/>
                <a:cs typeface="MS PGothic" charset="-128"/>
              </a:rPr>
              <a:t>の組織は侵害を発見するのに２年以上費やしている</a:t>
            </a:r>
            <a:endParaRPr lang="en-US" sz="1200" dirty="0">
              <a:solidFill>
                <a:srgbClr val="FFFFFF"/>
              </a:solidFill>
              <a:latin typeface="MS PGothic" charset="-128"/>
              <a:ea typeface="MS PGothic" charset="-128"/>
              <a:cs typeface="MS PGothic" charset="-128"/>
            </a:endParaRPr>
          </a:p>
        </p:txBody>
      </p:sp>
      <p:sp>
        <p:nvSpPr>
          <p:cNvPr id="19" name="Rectangle 18"/>
          <p:cNvSpPr/>
          <p:nvPr/>
        </p:nvSpPr>
        <p:spPr>
          <a:xfrm>
            <a:off x="5725311" y="1655805"/>
            <a:ext cx="2156653" cy="1247669"/>
          </a:xfrm>
          <a:prstGeom prst="rect">
            <a:avLst/>
          </a:prstGeom>
          <a:solidFill>
            <a:srgbClr val="FF0000">
              <a:alpha val="60000"/>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t"/>
          <a:lstStyle/>
          <a:p>
            <a:pPr algn="ctr"/>
            <a:r>
              <a:rPr lang="en-US" sz="4400" b="1" dirty="0" smtClean="0">
                <a:solidFill>
                  <a:srgbClr val="FFFFFF"/>
                </a:solidFill>
                <a:latin typeface="MS PGothic" charset="-128"/>
                <a:ea typeface="MS PGothic" charset="-128"/>
                <a:cs typeface="MS PGothic" charset="-128"/>
              </a:rPr>
              <a:t>55%</a:t>
            </a:r>
            <a:r>
              <a:rPr lang="en-US" b="1" dirty="0">
                <a:solidFill>
                  <a:srgbClr val="FFFFFF"/>
                </a:solidFill>
                <a:latin typeface="MS PGothic" charset="-128"/>
                <a:ea typeface="MS PGothic" charset="-128"/>
                <a:cs typeface="MS PGothic" charset="-128"/>
              </a:rPr>
              <a:t/>
            </a:r>
            <a:br>
              <a:rPr lang="en-US" b="1" dirty="0">
                <a:solidFill>
                  <a:srgbClr val="FFFFFF"/>
                </a:solidFill>
                <a:latin typeface="MS PGothic" charset="-128"/>
                <a:ea typeface="MS PGothic" charset="-128"/>
                <a:cs typeface="MS PGothic" charset="-128"/>
              </a:rPr>
            </a:br>
            <a:r>
              <a:rPr lang="en-US" altLang="en-US" sz="1200" dirty="0" smtClean="0">
                <a:solidFill>
                  <a:srgbClr val="FFFFFF"/>
                </a:solidFill>
                <a:latin typeface="MS PGothic" charset="-128"/>
                <a:ea typeface="MS PGothic" charset="-128"/>
                <a:cs typeface="MS PGothic" charset="-128"/>
              </a:rPr>
              <a:t>55%</a:t>
            </a:r>
            <a:r>
              <a:rPr lang="ja-JP" altLang="en-US" sz="1200" dirty="0" smtClean="0">
                <a:solidFill>
                  <a:srgbClr val="FFFFFF"/>
                </a:solidFill>
                <a:latin typeface="MS PGothic" charset="-128"/>
                <a:ea typeface="MS PGothic" charset="-128"/>
                <a:cs typeface="MS PGothic" charset="-128"/>
              </a:rPr>
              <a:t>の組織が、侵害の原因を解決できていない</a:t>
            </a:r>
            <a:endParaRPr lang="en-US" sz="1200" dirty="0">
              <a:solidFill>
                <a:srgbClr val="FFFFFF"/>
              </a:solidFill>
              <a:latin typeface="MS PGothic" charset="-128"/>
              <a:ea typeface="MS PGothic" charset="-128"/>
              <a:cs typeface="MS PGothic" charset="-128"/>
            </a:endParaRPr>
          </a:p>
        </p:txBody>
      </p:sp>
      <p:sp>
        <p:nvSpPr>
          <p:cNvPr id="20" name="Rectangle 19"/>
          <p:cNvSpPr/>
          <p:nvPr/>
        </p:nvSpPr>
        <p:spPr>
          <a:xfrm>
            <a:off x="5725306" y="2995814"/>
            <a:ext cx="2156652" cy="1305141"/>
          </a:xfrm>
          <a:prstGeom prst="rect">
            <a:avLst/>
          </a:prstGeom>
          <a:solidFill>
            <a:srgbClr val="FF0000">
              <a:alpha val="60000"/>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bIns="45720" rtlCol="0" anchor="t"/>
          <a:lstStyle/>
          <a:p>
            <a:pPr algn="ctr"/>
            <a:r>
              <a:rPr lang="en-US" sz="4400" b="1" dirty="0" smtClean="0">
                <a:solidFill>
                  <a:srgbClr val="FFFFFF"/>
                </a:solidFill>
                <a:latin typeface="MS PGothic" charset="-128"/>
                <a:ea typeface="MS PGothic" charset="-128"/>
                <a:cs typeface="MS PGothic" charset="-128"/>
              </a:rPr>
              <a:t>45</a:t>
            </a:r>
            <a:r>
              <a:rPr lang="en-US" sz="3600" b="1" dirty="0" smtClean="0">
                <a:solidFill>
                  <a:srgbClr val="FFFFFF"/>
                </a:solidFill>
                <a:latin typeface="MS PGothic" charset="-128"/>
                <a:ea typeface="MS PGothic" charset="-128"/>
                <a:cs typeface="MS PGothic" charset="-128"/>
              </a:rPr>
              <a:t>days</a:t>
            </a:r>
            <a:r>
              <a:rPr lang="en-US" b="1" dirty="0" smtClean="0">
                <a:solidFill>
                  <a:srgbClr val="FFFFFF"/>
                </a:solidFill>
                <a:latin typeface="MS PGothic" charset="-128"/>
                <a:ea typeface="MS PGothic" charset="-128"/>
                <a:cs typeface="MS PGothic" charset="-128"/>
              </a:rPr>
              <a:t/>
            </a:r>
            <a:br>
              <a:rPr lang="en-US" b="1" dirty="0" smtClean="0">
                <a:solidFill>
                  <a:srgbClr val="FFFFFF"/>
                </a:solidFill>
                <a:latin typeface="MS PGothic" charset="-128"/>
                <a:ea typeface="MS PGothic" charset="-128"/>
                <a:cs typeface="MS PGothic" charset="-128"/>
              </a:rPr>
            </a:br>
            <a:r>
              <a:rPr lang="en-US" sz="1200" dirty="0" smtClean="0">
                <a:solidFill>
                  <a:srgbClr val="FFFFFF"/>
                </a:solidFill>
                <a:latin typeface="MS PGothic" charset="-128"/>
                <a:ea typeface="MS PGothic" charset="-128"/>
                <a:cs typeface="MS PGothic" charset="-128"/>
              </a:rPr>
              <a:t>1</a:t>
            </a:r>
            <a:r>
              <a:rPr lang="ja-JP" altLang="en-US" sz="1200" dirty="0" smtClean="0">
                <a:solidFill>
                  <a:srgbClr val="FFFFFF"/>
                </a:solidFill>
                <a:latin typeface="MS PGothic" charset="-128"/>
                <a:ea typeface="MS PGothic" charset="-128"/>
                <a:cs typeface="MS PGothic" charset="-128"/>
              </a:rPr>
              <a:t>つのサイバー攻撃を解決するのに必要な日数は平均</a:t>
            </a:r>
            <a:r>
              <a:rPr lang="en-US" altLang="ja-JP" sz="1200" dirty="0" smtClean="0">
                <a:solidFill>
                  <a:srgbClr val="FFFFFF"/>
                </a:solidFill>
                <a:latin typeface="MS PGothic" charset="-128"/>
                <a:ea typeface="MS PGothic" charset="-128"/>
                <a:cs typeface="MS PGothic" charset="-128"/>
              </a:rPr>
              <a:t>45</a:t>
            </a:r>
            <a:r>
              <a:rPr lang="ja-JP" altLang="en-US" sz="1200" dirty="0" smtClean="0">
                <a:solidFill>
                  <a:srgbClr val="FFFFFF"/>
                </a:solidFill>
                <a:latin typeface="MS PGothic" charset="-128"/>
                <a:ea typeface="MS PGothic" charset="-128"/>
                <a:cs typeface="MS PGothic" charset="-128"/>
              </a:rPr>
              <a:t>日間</a:t>
            </a:r>
            <a:endParaRPr lang="en-US" sz="1200" dirty="0">
              <a:solidFill>
                <a:srgbClr val="FFFFFF"/>
              </a:solidFill>
              <a:latin typeface="MS PGothic" charset="-128"/>
              <a:ea typeface="MS PGothic" charset="-128"/>
              <a:cs typeface="MS PGothic" charset="-128"/>
            </a:endParaRPr>
          </a:p>
        </p:txBody>
      </p:sp>
      <p:sp>
        <p:nvSpPr>
          <p:cNvPr id="8" name="Rectangle 7"/>
          <p:cNvSpPr/>
          <p:nvPr/>
        </p:nvSpPr>
        <p:spPr>
          <a:xfrm>
            <a:off x="3458744" y="2986900"/>
            <a:ext cx="2156653" cy="1314055"/>
          </a:xfrm>
          <a:prstGeom prst="rect">
            <a:avLst/>
          </a:prstGeom>
          <a:solidFill>
            <a:srgbClr val="FF0000">
              <a:alpha val="60000"/>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t"/>
          <a:lstStyle/>
          <a:p>
            <a:pPr algn="ctr"/>
            <a:r>
              <a:rPr lang="en-US" sz="4400" b="1" dirty="0" smtClean="0">
                <a:solidFill>
                  <a:srgbClr val="FFFFFF"/>
                </a:solidFill>
                <a:latin typeface="MS PGothic" charset="-128"/>
                <a:ea typeface="MS PGothic" charset="-128"/>
                <a:cs typeface="MS PGothic" charset="-128"/>
              </a:rPr>
              <a:t>54%</a:t>
            </a:r>
          </a:p>
          <a:p>
            <a:pPr algn="ctr"/>
            <a:r>
              <a:rPr lang="ja-JP" altLang="en-US" sz="1200" dirty="0" smtClean="0">
                <a:solidFill>
                  <a:srgbClr val="FFFFFF"/>
                </a:solidFill>
                <a:latin typeface="MS PGothic" charset="-128"/>
                <a:ea typeface="MS PGothic" charset="-128"/>
                <a:cs typeface="MS PGothic" charset="-128"/>
              </a:rPr>
              <a:t>侵害の内の</a:t>
            </a:r>
            <a:r>
              <a:rPr lang="en-US" altLang="ja-JP" sz="1200" dirty="0" smtClean="0">
                <a:solidFill>
                  <a:srgbClr val="FFFFFF"/>
                </a:solidFill>
                <a:latin typeface="MS PGothic" charset="-128"/>
                <a:ea typeface="MS PGothic" charset="-128"/>
                <a:cs typeface="MS PGothic" charset="-128"/>
              </a:rPr>
              <a:t>54%</a:t>
            </a:r>
            <a:r>
              <a:rPr lang="ja-JP" altLang="en-US" sz="1200" dirty="0" smtClean="0">
                <a:solidFill>
                  <a:srgbClr val="FFFFFF"/>
                </a:solidFill>
                <a:latin typeface="MS PGothic" charset="-128"/>
                <a:ea typeface="MS PGothic" charset="-128"/>
                <a:cs typeface="MS PGothic" charset="-128"/>
              </a:rPr>
              <a:t>が数ヶ月間発見されずに放置されている</a:t>
            </a:r>
            <a:endParaRPr lang="en-US" sz="1200" dirty="0">
              <a:solidFill>
                <a:srgbClr val="FFFFFF"/>
              </a:solidFill>
              <a:latin typeface="MS PGothic" charset="-128"/>
              <a:ea typeface="MS PGothic" charset="-128"/>
              <a:cs typeface="MS PGothic" charset="-128"/>
            </a:endParaRPr>
          </a:p>
        </p:txBody>
      </p:sp>
      <p:sp>
        <p:nvSpPr>
          <p:cNvPr id="12" name="Rectangle 11"/>
          <p:cNvSpPr/>
          <p:nvPr/>
        </p:nvSpPr>
        <p:spPr>
          <a:xfrm>
            <a:off x="268288" y="1085850"/>
            <a:ext cx="8595360" cy="79512"/>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algn="ctr"/>
            <a:endParaRPr lang="en-US" sz="1600" b="1" dirty="0">
              <a:solidFill>
                <a:srgbClr val="214794"/>
              </a:solidFill>
              <a:latin typeface="MS PGothic" charset="-128"/>
              <a:ea typeface="MS PGothic" charset="-128"/>
              <a:cs typeface="MS PGothic" charset="-128"/>
            </a:endParaRPr>
          </a:p>
        </p:txBody>
      </p:sp>
      <p:sp>
        <p:nvSpPr>
          <p:cNvPr id="11" name="Rectangle 18"/>
          <p:cNvSpPr/>
          <p:nvPr/>
        </p:nvSpPr>
        <p:spPr>
          <a:xfrm>
            <a:off x="1206934" y="1655805"/>
            <a:ext cx="2156653" cy="1262817"/>
          </a:xfrm>
          <a:prstGeom prst="rect">
            <a:avLst/>
          </a:prstGeom>
          <a:solidFill>
            <a:srgbClr val="FF0000">
              <a:alpha val="60000"/>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t"/>
          <a:lstStyle/>
          <a:p>
            <a:pPr algn="ctr"/>
            <a:r>
              <a:rPr lang="en-US" sz="4400" b="1" dirty="0" smtClean="0">
                <a:solidFill>
                  <a:srgbClr val="FFFFFF"/>
                </a:solidFill>
                <a:latin typeface="MS PGothic" charset="-128"/>
                <a:ea typeface="MS PGothic" charset="-128"/>
                <a:cs typeface="MS PGothic" charset="-128"/>
              </a:rPr>
              <a:t>60%</a:t>
            </a:r>
            <a:r>
              <a:rPr lang="en-US" b="1" dirty="0" smtClean="0">
                <a:solidFill>
                  <a:srgbClr val="FFFFFF"/>
                </a:solidFill>
                <a:latin typeface="MS PGothic" charset="-128"/>
                <a:ea typeface="MS PGothic" charset="-128"/>
                <a:cs typeface="MS PGothic" charset="-128"/>
              </a:rPr>
              <a:t/>
            </a:r>
            <a:br>
              <a:rPr lang="en-US" b="1" dirty="0" smtClean="0">
                <a:solidFill>
                  <a:srgbClr val="FFFFFF"/>
                </a:solidFill>
                <a:latin typeface="MS PGothic" charset="-128"/>
                <a:ea typeface="MS PGothic" charset="-128"/>
                <a:cs typeface="MS PGothic" charset="-128"/>
              </a:rPr>
            </a:br>
            <a:r>
              <a:rPr lang="ja-JP" altLang="en-US" sz="1200" dirty="0" smtClean="0">
                <a:solidFill>
                  <a:srgbClr val="FFFFFF"/>
                </a:solidFill>
                <a:latin typeface="MS PGothic" charset="-128"/>
                <a:ea typeface="MS PGothic" charset="-128"/>
                <a:cs typeface="MS PGothic" charset="-128"/>
              </a:rPr>
              <a:t>１時間以内に</a:t>
            </a:r>
            <a:r>
              <a:rPr lang="en-US" altLang="ja-JP" sz="1200" dirty="0" smtClean="0">
                <a:solidFill>
                  <a:srgbClr val="FFFFFF"/>
                </a:solidFill>
                <a:latin typeface="MS PGothic" charset="-128"/>
                <a:ea typeface="MS PGothic" charset="-128"/>
                <a:cs typeface="MS PGothic" charset="-128"/>
              </a:rPr>
              <a:t>60%</a:t>
            </a:r>
            <a:r>
              <a:rPr lang="ja-JP" altLang="en-US" sz="1200" dirty="0" smtClean="0">
                <a:solidFill>
                  <a:srgbClr val="FFFFFF"/>
                </a:solidFill>
                <a:latin typeface="MS PGothic" charset="-128"/>
                <a:ea typeface="MS PGothic" charset="-128"/>
                <a:cs typeface="MS PGothic" charset="-128"/>
              </a:rPr>
              <a:t>のデータが 盗まれる</a:t>
            </a:r>
            <a:endParaRPr lang="en-US" sz="1200" dirty="0">
              <a:solidFill>
                <a:srgbClr val="FFFFFF"/>
              </a:solidFill>
              <a:latin typeface="MS PGothic" charset="-128"/>
              <a:ea typeface="MS PGothic" charset="-128"/>
              <a:cs typeface="MS PGothic" charset="-128"/>
            </a:endParaRPr>
          </a:p>
        </p:txBody>
      </p:sp>
      <p:sp>
        <p:nvSpPr>
          <p:cNvPr id="13" name="Rectangle 19"/>
          <p:cNvSpPr/>
          <p:nvPr/>
        </p:nvSpPr>
        <p:spPr>
          <a:xfrm>
            <a:off x="1192177" y="2986900"/>
            <a:ext cx="2156658" cy="1314055"/>
          </a:xfrm>
          <a:prstGeom prst="rect">
            <a:avLst/>
          </a:prstGeom>
          <a:solidFill>
            <a:srgbClr val="FF0000">
              <a:alpha val="60000"/>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t"/>
          <a:lstStyle/>
          <a:p>
            <a:pPr algn="ctr"/>
            <a:r>
              <a:rPr lang="en-US" sz="4400" b="1" dirty="0" smtClean="0">
                <a:solidFill>
                  <a:srgbClr val="FFFFFF"/>
                </a:solidFill>
                <a:latin typeface="MS PGothic" charset="-128"/>
                <a:ea typeface="MS PGothic" charset="-128"/>
                <a:cs typeface="MS PGothic" charset="-128"/>
              </a:rPr>
              <a:t>65%</a:t>
            </a:r>
            <a:endParaRPr lang="en-US" b="1" dirty="0">
              <a:solidFill>
                <a:srgbClr val="FFFFFF"/>
              </a:solidFill>
              <a:latin typeface="MS PGothic" charset="-128"/>
              <a:ea typeface="MS PGothic" charset="-128"/>
              <a:cs typeface="MS PGothic" charset="-128"/>
            </a:endParaRPr>
          </a:p>
          <a:p>
            <a:pPr algn="ctr"/>
            <a:r>
              <a:rPr lang="en-US" sz="1100" dirty="0" smtClean="0">
                <a:solidFill>
                  <a:srgbClr val="FFFFFF"/>
                </a:solidFill>
                <a:latin typeface="MS PGothic" charset="-128"/>
                <a:ea typeface="MS PGothic" charset="-128"/>
                <a:cs typeface="MS PGothic" charset="-128"/>
              </a:rPr>
              <a:t>65%</a:t>
            </a:r>
            <a:r>
              <a:rPr lang="ja-JP" altLang="en-US" sz="1100" dirty="0" smtClean="0">
                <a:solidFill>
                  <a:srgbClr val="FFFFFF"/>
                </a:solidFill>
                <a:latin typeface="MS PGothic" charset="-128"/>
                <a:ea typeface="MS PGothic" charset="-128"/>
                <a:cs typeface="MS PGothic" charset="-128"/>
              </a:rPr>
              <a:t>の企業は、既存システムでは新たな脅威への対応はできないと言っている</a:t>
            </a:r>
            <a:endParaRPr lang="en-US" sz="1100" dirty="0">
              <a:solidFill>
                <a:srgbClr val="FFFFFF"/>
              </a:solidFill>
              <a:latin typeface="MS PGothic" charset="-128"/>
              <a:ea typeface="MS PGothic" charset="-128"/>
              <a:cs typeface="MS PGothic" charset="-128"/>
            </a:endParaRPr>
          </a:p>
        </p:txBody>
      </p:sp>
    </p:spTree>
    <p:extLst>
      <p:ext uri="{BB962C8B-B14F-4D97-AF65-F5344CB8AC3E}">
        <p14:creationId xmlns:p14="http://schemas.microsoft.com/office/powerpoint/2010/main" val="1041971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円/楕円 66"/>
          <p:cNvSpPr/>
          <p:nvPr/>
        </p:nvSpPr>
        <p:spPr>
          <a:xfrm>
            <a:off x="2698120" y="1493038"/>
            <a:ext cx="400790" cy="376251"/>
          </a:xfrm>
          <a:prstGeom prst="ellipse">
            <a:avLst/>
          </a:prstGeom>
          <a:solidFill>
            <a:schemeClr val="accent1"/>
          </a:solid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60" name="角丸四角形吹き出し 59"/>
          <p:cNvSpPr/>
          <p:nvPr/>
        </p:nvSpPr>
        <p:spPr>
          <a:xfrm>
            <a:off x="1518443" y="3169761"/>
            <a:ext cx="3050429" cy="1279775"/>
          </a:xfrm>
          <a:prstGeom prst="wedgeRoundRectCallout">
            <a:avLst>
              <a:gd name="adj1" fmla="val -55130"/>
              <a:gd name="adj2" fmla="val -9588"/>
              <a:gd name="adj3" fmla="val 16667"/>
            </a:avLst>
          </a:prstGeom>
          <a:noFill/>
          <a:ln>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6" name="テキスト プレースホルダー 5"/>
          <p:cNvSpPr>
            <a:spLocks noGrp="1"/>
          </p:cNvSpPr>
          <p:nvPr>
            <p:ph type="body" sz="quarter" idx="11"/>
          </p:nvPr>
        </p:nvSpPr>
        <p:spPr/>
        <p:txBody>
          <a:bodyPr/>
          <a:lstStyle/>
          <a:p>
            <a:r>
              <a:rPr lang="ja-JP" altLang="en-US" dirty="0" smtClean="0">
                <a:latin typeface="MS PGothic" charset="-128"/>
                <a:ea typeface="MS PGothic" charset="-128"/>
                <a:cs typeface="MS PGothic" charset="-128"/>
              </a:rPr>
              <a:t>ファジー</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フィンガー</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プリント</a:t>
            </a:r>
            <a:r>
              <a:rPr lang="ja-JP" altLang="en-US" dirty="0">
                <a:latin typeface="MS PGothic" charset="-128"/>
                <a:ea typeface="MS PGothic" charset="-128"/>
                <a:cs typeface="MS PGothic" charset="-128"/>
              </a:rPr>
              <a:t>を使用した亜種・未知マルウェアの検知</a:t>
            </a:r>
            <a:endParaRPr lang="en-US" altLang="ja-JP" dirty="0">
              <a:latin typeface="MS PGothic" charset="-128"/>
              <a:ea typeface="MS PGothic" charset="-128"/>
              <a:cs typeface="MS PGothic" charset="-128"/>
            </a:endParaRPr>
          </a:p>
          <a:p>
            <a:r>
              <a:rPr lang="ja-JP" altLang="en-US" dirty="0">
                <a:latin typeface="MS PGothic" charset="-128"/>
                <a:ea typeface="MS PGothic" charset="-128"/>
                <a:cs typeface="MS PGothic" charset="-128"/>
              </a:rPr>
              <a:t>ファイルの特徴を抽出し、クラウドと連携して既知マルウェアの特徴と比較</a:t>
            </a:r>
            <a:endParaRPr lang="en-US" altLang="ja-JP" dirty="0">
              <a:latin typeface="MS PGothic" charset="-128"/>
              <a:ea typeface="MS PGothic" charset="-128"/>
              <a:cs typeface="MS PGothic" charset="-128"/>
            </a:endParaRPr>
          </a:p>
          <a:p>
            <a:r>
              <a:rPr lang="ja-JP" altLang="en-US" dirty="0" smtClean="0">
                <a:latin typeface="MS PGothic" charset="-128"/>
                <a:ea typeface="MS PGothic" charset="-128"/>
                <a:cs typeface="MS PGothic" charset="-128"/>
              </a:rPr>
              <a:t>単純なマッチングだけでなく、条件</a:t>
            </a:r>
            <a:r>
              <a:rPr lang="ja-JP" altLang="en-US" dirty="0">
                <a:latin typeface="MS PGothic" charset="-128"/>
                <a:ea typeface="MS PGothic" charset="-128"/>
                <a:cs typeface="MS PGothic" charset="-128"/>
              </a:rPr>
              <a:t>を複数分岐させマルウェアかどうかを</a:t>
            </a:r>
            <a:r>
              <a:rPr lang="ja-JP" altLang="en-US" dirty="0" smtClean="0">
                <a:latin typeface="MS PGothic" charset="-128"/>
                <a:ea typeface="MS PGothic" charset="-128"/>
                <a:cs typeface="MS PGothic" charset="-128"/>
              </a:rPr>
              <a:t>判定（マルウェアの特徴、</a:t>
            </a:r>
            <a:r>
              <a:rPr lang="ja-JP" altLang="en-US" dirty="0" smtClean="0">
                <a:latin typeface="MS PGothic" charset="-128"/>
                <a:ea typeface="MS PGothic" charset="-128"/>
                <a:cs typeface="MS PGothic" charset="-128"/>
              </a:rPr>
              <a:t>クリーン</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ファイル</a:t>
            </a:r>
            <a:r>
              <a:rPr lang="ja-JP" altLang="en-US" dirty="0" smtClean="0">
                <a:latin typeface="MS PGothic" charset="-128"/>
                <a:ea typeface="MS PGothic" charset="-128"/>
                <a:cs typeface="MS PGothic" charset="-128"/>
              </a:rPr>
              <a:t>の特徴の両方とマッチ）</a:t>
            </a:r>
            <a:endParaRPr lang="en-US" altLang="ja-JP" dirty="0">
              <a:latin typeface="MS PGothic" charset="-128"/>
              <a:ea typeface="MS PGothic" charset="-128"/>
              <a:cs typeface="MS PGothic" charset="-128"/>
            </a:endParaRPr>
          </a:p>
        </p:txBody>
      </p:sp>
      <p:sp>
        <p:nvSpPr>
          <p:cNvPr id="4" name="タイトル 3"/>
          <p:cNvSpPr>
            <a:spLocks noGrp="1"/>
          </p:cNvSpPr>
          <p:nvPr>
            <p:ph type="title"/>
          </p:nvPr>
        </p:nvSpPr>
        <p:spPr/>
        <p:txBody>
          <a:bodyPr/>
          <a:lstStyle/>
          <a:p>
            <a:r>
              <a:rPr kumimoji="1" lang="en-US" altLang="ja-JP" dirty="0" smtClean="0">
                <a:solidFill>
                  <a:schemeClr val="tx1">
                    <a:lumMod val="75000"/>
                    <a:lumOff val="25000"/>
                  </a:schemeClr>
                </a:solidFill>
                <a:latin typeface="MS PGothic" charset="-128"/>
                <a:ea typeface="MS PGothic" charset="-128"/>
                <a:cs typeface="MS PGothic" charset="-128"/>
              </a:rPr>
              <a:t>ETHOS</a:t>
            </a:r>
            <a:r>
              <a:rPr lang="ja-JP" altLang="en-US" dirty="0" smtClean="0">
                <a:solidFill>
                  <a:schemeClr val="tx1">
                    <a:lumMod val="75000"/>
                    <a:lumOff val="25000"/>
                  </a:schemeClr>
                </a:solidFill>
                <a:latin typeface="MS PGothic" charset="-128"/>
                <a:ea typeface="MS PGothic" charset="-128"/>
                <a:cs typeface="MS PGothic" charset="-128"/>
              </a:rPr>
              <a:t>（検知エンジン）</a:t>
            </a:r>
            <a:r>
              <a:rPr kumimoji="1" lang="en-US" altLang="ja-JP" dirty="0" smtClean="0">
                <a:solidFill>
                  <a:schemeClr val="tx1">
                    <a:lumMod val="75000"/>
                    <a:lumOff val="25000"/>
                  </a:schemeClr>
                </a:solidFill>
                <a:latin typeface="MS PGothic" charset="-128"/>
                <a:ea typeface="MS PGothic" charset="-128"/>
                <a:cs typeface="MS PGothic" charset="-128"/>
              </a:rPr>
              <a:t/>
            </a:r>
            <a:br>
              <a:rPr kumimoji="1" lang="en-US" altLang="ja-JP" dirty="0" smtClean="0">
                <a:solidFill>
                  <a:schemeClr val="tx1">
                    <a:lumMod val="75000"/>
                    <a:lumOff val="25000"/>
                  </a:schemeClr>
                </a:solidFill>
                <a:latin typeface="MS PGothic" charset="-128"/>
                <a:ea typeface="MS PGothic" charset="-128"/>
                <a:cs typeface="MS PGothic" charset="-128"/>
              </a:rPr>
            </a:br>
            <a:r>
              <a:rPr lang="ja-JP" altLang="en-US" dirty="0" smtClean="0">
                <a:solidFill>
                  <a:schemeClr val="tx1">
                    <a:lumMod val="75000"/>
                    <a:lumOff val="25000"/>
                  </a:schemeClr>
                </a:solidFill>
                <a:latin typeface="MS PGothic" charset="-128"/>
                <a:ea typeface="MS PGothic" charset="-128"/>
                <a:cs typeface="MS PGothic" charset="-128"/>
              </a:rPr>
              <a:t>ファイルの特徴から亜種・未知のマルウェアを検知</a:t>
            </a:r>
            <a:endParaRPr kumimoji="1" lang="ja-JP" altLang="en-US" dirty="0">
              <a:solidFill>
                <a:schemeClr val="tx1">
                  <a:lumMod val="75000"/>
                  <a:lumOff val="25000"/>
                </a:schemeClr>
              </a:solidFill>
              <a:latin typeface="MS PGothic" charset="-128"/>
              <a:ea typeface="MS PGothic" charset="-128"/>
              <a:cs typeface="MS PGothic" charset="-128"/>
            </a:endParaRPr>
          </a:p>
        </p:txBody>
      </p:sp>
      <p:grpSp>
        <p:nvGrpSpPr>
          <p:cNvPr id="7" name="Group 431"/>
          <p:cNvGrpSpPr>
            <a:grpSpLocks noChangeAspect="1"/>
          </p:cNvGrpSpPr>
          <p:nvPr/>
        </p:nvGrpSpPr>
        <p:grpSpPr>
          <a:xfrm>
            <a:off x="449731" y="3490552"/>
            <a:ext cx="990388" cy="545984"/>
            <a:chOff x="572756" y="4356495"/>
            <a:chExt cx="701979" cy="386989"/>
          </a:xfrm>
        </p:grpSpPr>
        <p:sp>
          <p:nvSpPr>
            <p:cNvPr id="8" name="Freeform 294"/>
            <p:cNvSpPr>
              <a:spLocks noChangeAspect="1"/>
            </p:cNvSpPr>
            <p:nvPr/>
          </p:nvSpPr>
          <p:spPr bwMode="auto">
            <a:xfrm>
              <a:off x="572756" y="4701485"/>
              <a:ext cx="701979" cy="41999"/>
            </a:xfrm>
            <a:custGeom>
              <a:avLst/>
              <a:gdLst>
                <a:gd name="T0" fmla="*/ 288 w 297"/>
                <a:gd name="T1" fmla="*/ 18 h 18"/>
                <a:gd name="T2" fmla="*/ 10 w 297"/>
                <a:gd name="T3" fmla="*/ 18 h 18"/>
                <a:gd name="T4" fmla="*/ 0 w 297"/>
                <a:gd name="T5" fmla="*/ 9 h 18"/>
                <a:gd name="T6" fmla="*/ 10 w 297"/>
                <a:gd name="T7" fmla="*/ 0 h 18"/>
                <a:gd name="T8" fmla="*/ 288 w 297"/>
                <a:gd name="T9" fmla="*/ 0 h 18"/>
                <a:gd name="T10" fmla="*/ 297 w 297"/>
                <a:gd name="T11" fmla="*/ 9 h 18"/>
                <a:gd name="T12" fmla="*/ 288 w 29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97" h="18">
                  <a:moveTo>
                    <a:pt x="288" y="18"/>
                  </a:moveTo>
                  <a:cubicBezTo>
                    <a:pt x="10" y="18"/>
                    <a:pt x="10" y="18"/>
                    <a:pt x="10" y="18"/>
                  </a:cubicBezTo>
                  <a:cubicBezTo>
                    <a:pt x="4" y="18"/>
                    <a:pt x="0" y="14"/>
                    <a:pt x="0" y="9"/>
                  </a:cubicBezTo>
                  <a:cubicBezTo>
                    <a:pt x="0" y="4"/>
                    <a:pt x="4" y="0"/>
                    <a:pt x="10" y="0"/>
                  </a:cubicBezTo>
                  <a:cubicBezTo>
                    <a:pt x="288" y="0"/>
                    <a:pt x="288" y="0"/>
                    <a:pt x="288" y="0"/>
                  </a:cubicBezTo>
                  <a:cubicBezTo>
                    <a:pt x="293" y="0"/>
                    <a:pt x="297" y="4"/>
                    <a:pt x="297" y="9"/>
                  </a:cubicBezTo>
                  <a:cubicBezTo>
                    <a:pt x="297" y="14"/>
                    <a:pt x="293" y="18"/>
                    <a:pt x="288" y="1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9" name="Freeform 295"/>
            <p:cNvSpPr>
              <a:spLocks noChangeAspect="1" noEditPoints="1"/>
            </p:cNvSpPr>
            <p:nvPr/>
          </p:nvSpPr>
          <p:spPr bwMode="auto">
            <a:xfrm>
              <a:off x="650754" y="4356495"/>
              <a:ext cx="545983" cy="306991"/>
            </a:xfrm>
            <a:custGeom>
              <a:avLst/>
              <a:gdLst>
                <a:gd name="T0" fmla="*/ 216 w 231"/>
                <a:gd name="T1" fmla="*/ 11 h 130"/>
                <a:gd name="T2" fmla="*/ 221 w 231"/>
                <a:gd name="T3" fmla="*/ 16 h 130"/>
                <a:gd name="T4" fmla="*/ 221 w 231"/>
                <a:gd name="T5" fmla="*/ 115 h 130"/>
                <a:gd name="T6" fmla="*/ 216 w 231"/>
                <a:gd name="T7" fmla="*/ 120 h 130"/>
                <a:gd name="T8" fmla="*/ 15 w 231"/>
                <a:gd name="T9" fmla="*/ 120 h 130"/>
                <a:gd name="T10" fmla="*/ 10 w 231"/>
                <a:gd name="T11" fmla="*/ 115 h 130"/>
                <a:gd name="T12" fmla="*/ 10 w 231"/>
                <a:gd name="T13" fmla="*/ 16 h 130"/>
                <a:gd name="T14" fmla="*/ 15 w 231"/>
                <a:gd name="T15" fmla="*/ 11 h 130"/>
                <a:gd name="T16" fmla="*/ 216 w 231"/>
                <a:gd name="T17" fmla="*/ 11 h 130"/>
                <a:gd name="T18" fmla="*/ 216 w 231"/>
                <a:gd name="T19" fmla="*/ 0 h 130"/>
                <a:gd name="T20" fmla="*/ 15 w 231"/>
                <a:gd name="T21" fmla="*/ 0 h 130"/>
                <a:gd name="T22" fmla="*/ 0 w 231"/>
                <a:gd name="T23" fmla="*/ 16 h 130"/>
                <a:gd name="T24" fmla="*/ 0 w 231"/>
                <a:gd name="T25" fmla="*/ 115 h 130"/>
                <a:gd name="T26" fmla="*/ 15 w 231"/>
                <a:gd name="T27" fmla="*/ 130 h 130"/>
                <a:gd name="T28" fmla="*/ 216 w 231"/>
                <a:gd name="T29" fmla="*/ 130 h 130"/>
                <a:gd name="T30" fmla="*/ 231 w 231"/>
                <a:gd name="T31" fmla="*/ 115 h 130"/>
                <a:gd name="T32" fmla="*/ 231 w 231"/>
                <a:gd name="T33" fmla="*/ 16 h 130"/>
                <a:gd name="T34" fmla="*/ 216 w 231"/>
                <a:gd name="T3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1" h="130">
                  <a:moveTo>
                    <a:pt x="216" y="11"/>
                  </a:moveTo>
                  <a:cubicBezTo>
                    <a:pt x="219" y="11"/>
                    <a:pt x="221" y="13"/>
                    <a:pt x="221" y="16"/>
                  </a:cubicBezTo>
                  <a:cubicBezTo>
                    <a:pt x="221" y="115"/>
                    <a:pt x="221" y="115"/>
                    <a:pt x="221" y="115"/>
                  </a:cubicBezTo>
                  <a:cubicBezTo>
                    <a:pt x="221" y="118"/>
                    <a:pt x="219" y="120"/>
                    <a:pt x="216" y="120"/>
                  </a:cubicBezTo>
                  <a:cubicBezTo>
                    <a:pt x="15" y="120"/>
                    <a:pt x="15" y="120"/>
                    <a:pt x="15" y="120"/>
                  </a:cubicBezTo>
                  <a:cubicBezTo>
                    <a:pt x="12" y="120"/>
                    <a:pt x="10" y="118"/>
                    <a:pt x="10" y="115"/>
                  </a:cubicBezTo>
                  <a:cubicBezTo>
                    <a:pt x="10" y="16"/>
                    <a:pt x="10" y="16"/>
                    <a:pt x="10" y="16"/>
                  </a:cubicBezTo>
                  <a:cubicBezTo>
                    <a:pt x="10" y="13"/>
                    <a:pt x="12" y="11"/>
                    <a:pt x="15" y="11"/>
                  </a:cubicBezTo>
                  <a:cubicBezTo>
                    <a:pt x="216" y="11"/>
                    <a:pt x="216" y="11"/>
                    <a:pt x="216" y="11"/>
                  </a:cubicBezTo>
                  <a:moveTo>
                    <a:pt x="216" y="0"/>
                  </a:moveTo>
                  <a:cubicBezTo>
                    <a:pt x="15" y="0"/>
                    <a:pt x="15" y="0"/>
                    <a:pt x="15" y="0"/>
                  </a:cubicBezTo>
                  <a:cubicBezTo>
                    <a:pt x="7" y="0"/>
                    <a:pt x="0" y="7"/>
                    <a:pt x="0" y="16"/>
                  </a:cubicBezTo>
                  <a:cubicBezTo>
                    <a:pt x="0" y="115"/>
                    <a:pt x="0" y="115"/>
                    <a:pt x="0" y="115"/>
                  </a:cubicBezTo>
                  <a:cubicBezTo>
                    <a:pt x="0" y="123"/>
                    <a:pt x="7" y="130"/>
                    <a:pt x="15" y="130"/>
                  </a:cubicBezTo>
                  <a:cubicBezTo>
                    <a:pt x="216" y="130"/>
                    <a:pt x="216" y="130"/>
                    <a:pt x="216" y="130"/>
                  </a:cubicBezTo>
                  <a:cubicBezTo>
                    <a:pt x="224" y="130"/>
                    <a:pt x="231" y="123"/>
                    <a:pt x="231" y="115"/>
                  </a:cubicBezTo>
                  <a:cubicBezTo>
                    <a:pt x="231" y="16"/>
                    <a:pt x="231" y="16"/>
                    <a:pt x="231" y="16"/>
                  </a:cubicBezTo>
                  <a:cubicBezTo>
                    <a:pt x="231" y="7"/>
                    <a:pt x="224" y="0"/>
                    <a:pt x="21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pic>
        <p:nvPicPr>
          <p:cNvPr id="10"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3950" y="1479354"/>
            <a:ext cx="1047863" cy="1047863"/>
          </a:xfrm>
          <a:prstGeom prst="rect">
            <a:avLst/>
          </a:prstGeom>
        </p:spPr>
      </p:pic>
      <p:pic>
        <p:nvPicPr>
          <p:cNvPr id="11"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849" y="1859382"/>
            <a:ext cx="337223" cy="337223"/>
          </a:xfrm>
          <a:prstGeom prst="rect">
            <a:avLst/>
          </a:prstGeom>
        </p:spPr>
      </p:pic>
      <p:grpSp>
        <p:nvGrpSpPr>
          <p:cNvPr id="12" name="Group 15"/>
          <p:cNvGrpSpPr>
            <a:grpSpLocks noChangeAspect="1"/>
          </p:cNvGrpSpPr>
          <p:nvPr/>
        </p:nvGrpSpPr>
        <p:grpSpPr>
          <a:xfrm rot="16200000">
            <a:off x="577970" y="2844270"/>
            <a:ext cx="709979" cy="404988"/>
            <a:chOff x="4217644" y="2466553"/>
            <a:chExt cx="709979" cy="404988"/>
          </a:xfrm>
        </p:grpSpPr>
        <p:sp>
          <p:nvSpPr>
            <p:cNvPr id="13" name="Freeform 99"/>
            <p:cNvSpPr>
              <a:spLocks/>
            </p:cNvSpPr>
            <p:nvPr/>
          </p:nvSpPr>
          <p:spPr bwMode="auto">
            <a:xfrm>
              <a:off x="4449637" y="2639548"/>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4" name="Freeform 100"/>
            <p:cNvSpPr>
              <a:spLocks/>
            </p:cNvSpPr>
            <p:nvPr/>
          </p:nvSpPr>
          <p:spPr bwMode="auto">
            <a:xfrm>
              <a:off x="4792627" y="2551551"/>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5" name="Freeform 101"/>
            <p:cNvSpPr>
              <a:spLocks/>
            </p:cNvSpPr>
            <p:nvPr/>
          </p:nvSpPr>
          <p:spPr bwMode="auto">
            <a:xfrm>
              <a:off x="4792627" y="2637548"/>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6" name="Freeform 102"/>
            <p:cNvSpPr>
              <a:spLocks/>
            </p:cNvSpPr>
            <p:nvPr/>
          </p:nvSpPr>
          <p:spPr bwMode="auto">
            <a:xfrm>
              <a:off x="4648631" y="2826542"/>
              <a:ext cx="174995" cy="44999"/>
            </a:xfrm>
            <a:custGeom>
              <a:avLst/>
              <a:gdLst>
                <a:gd name="T0" fmla="*/ 64 w 74"/>
                <a:gd name="T1" fmla="*/ 19 h 19"/>
                <a:gd name="T2" fmla="*/ 9 w 74"/>
                <a:gd name="T3" fmla="*/ 19 h 19"/>
                <a:gd name="T4" fmla="*/ 0 w 74"/>
                <a:gd name="T5" fmla="*/ 10 h 19"/>
                <a:gd name="T6" fmla="*/ 9 w 74"/>
                <a:gd name="T7" fmla="*/ 0 h 19"/>
                <a:gd name="T8" fmla="*/ 64 w 74"/>
                <a:gd name="T9" fmla="*/ 0 h 19"/>
                <a:gd name="T10" fmla="*/ 74 w 74"/>
                <a:gd name="T11" fmla="*/ 10 h 19"/>
                <a:gd name="T12" fmla="*/ 64 w 7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4" h="19">
                  <a:moveTo>
                    <a:pt x="64" y="19"/>
                  </a:moveTo>
                  <a:cubicBezTo>
                    <a:pt x="9" y="19"/>
                    <a:pt x="9" y="19"/>
                    <a:pt x="9" y="19"/>
                  </a:cubicBezTo>
                  <a:cubicBezTo>
                    <a:pt x="4" y="19"/>
                    <a:pt x="0" y="15"/>
                    <a:pt x="0" y="10"/>
                  </a:cubicBezTo>
                  <a:cubicBezTo>
                    <a:pt x="0" y="4"/>
                    <a:pt x="4" y="0"/>
                    <a:pt x="9" y="0"/>
                  </a:cubicBezTo>
                  <a:cubicBezTo>
                    <a:pt x="64" y="0"/>
                    <a:pt x="64" y="0"/>
                    <a:pt x="64" y="0"/>
                  </a:cubicBezTo>
                  <a:cubicBezTo>
                    <a:pt x="70" y="0"/>
                    <a:pt x="74" y="4"/>
                    <a:pt x="74" y="10"/>
                  </a:cubicBezTo>
                  <a:cubicBezTo>
                    <a:pt x="74" y="15"/>
                    <a:pt x="70" y="19"/>
                    <a:pt x="64"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7" name="Freeform 103"/>
            <p:cNvSpPr>
              <a:spLocks/>
            </p:cNvSpPr>
            <p:nvPr/>
          </p:nvSpPr>
          <p:spPr bwMode="auto">
            <a:xfrm>
              <a:off x="4217644" y="2466553"/>
              <a:ext cx="430987" cy="44999"/>
            </a:xfrm>
            <a:custGeom>
              <a:avLst/>
              <a:gdLst>
                <a:gd name="T0" fmla="*/ 172 w 182"/>
                <a:gd name="T1" fmla="*/ 19 h 19"/>
                <a:gd name="T2" fmla="*/ 10 w 182"/>
                <a:gd name="T3" fmla="*/ 19 h 19"/>
                <a:gd name="T4" fmla="*/ 0 w 182"/>
                <a:gd name="T5" fmla="*/ 10 h 19"/>
                <a:gd name="T6" fmla="*/ 10 w 182"/>
                <a:gd name="T7" fmla="*/ 0 h 19"/>
                <a:gd name="T8" fmla="*/ 172 w 182"/>
                <a:gd name="T9" fmla="*/ 0 h 19"/>
                <a:gd name="T10" fmla="*/ 182 w 182"/>
                <a:gd name="T11" fmla="*/ 10 h 19"/>
                <a:gd name="T12" fmla="*/ 172 w 18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2" h="19">
                  <a:moveTo>
                    <a:pt x="172" y="19"/>
                  </a:moveTo>
                  <a:cubicBezTo>
                    <a:pt x="10" y="19"/>
                    <a:pt x="10" y="19"/>
                    <a:pt x="10" y="19"/>
                  </a:cubicBezTo>
                  <a:cubicBezTo>
                    <a:pt x="5" y="19"/>
                    <a:pt x="0" y="15"/>
                    <a:pt x="0" y="10"/>
                  </a:cubicBezTo>
                  <a:cubicBezTo>
                    <a:pt x="0" y="5"/>
                    <a:pt x="5" y="0"/>
                    <a:pt x="10" y="0"/>
                  </a:cubicBezTo>
                  <a:cubicBezTo>
                    <a:pt x="172" y="0"/>
                    <a:pt x="172" y="0"/>
                    <a:pt x="172" y="0"/>
                  </a:cubicBezTo>
                  <a:cubicBezTo>
                    <a:pt x="178" y="0"/>
                    <a:pt x="182" y="5"/>
                    <a:pt x="182" y="10"/>
                  </a:cubicBezTo>
                  <a:cubicBezTo>
                    <a:pt x="182" y="15"/>
                    <a:pt x="178" y="19"/>
                    <a:pt x="172"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pic>
        <p:nvPicPr>
          <p:cNvPr id="18"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3123" y="3582299"/>
            <a:ext cx="280492" cy="280492"/>
          </a:xfrm>
          <a:prstGeom prst="rect">
            <a:avLst/>
          </a:prstGeom>
        </p:spPr>
      </p:pic>
      <p:pic>
        <p:nvPicPr>
          <p:cNvPr id="19" name="図 1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7647" r="81373"/>
                    </a14:imgEffect>
                  </a14:imgLayer>
                </a14:imgProps>
              </a:ext>
              <a:ext uri="{28A0092B-C50C-407E-A947-70E740481C1C}">
                <a14:useLocalDpi xmlns:a14="http://schemas.microsoft.com/office/drawing/2010/main"/>
              </a:ext>
            </a:extLst>
          </a:blip>
          <a:stretch>
            <a:fillRect/>
          </a:stretch>
        </p:blipFill>
        <p:spPr>
          <a:xfrm>
            <a:off x="979892" y="3514385"/>
            <a:ext cx="350184" cy="274654"/>
          </a:xfrm>
          <a:prstGeom prst="rect">
            <a:avLst/>
          </a:prstGeom>
        </p:spPr>
      </p:pic>
      <p:pic>
        <p:nvPicPr>
          <p:cNvPr id="20"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50901" y="3335896"/>
            <a:ext cx="904040" cy="904040"/>
          </a:xfrm>
          <a:prstGeom prst="rect">
            <a:avLst/>
          </a:prstGeom>
        </p:spPr>
      </p:pic>
      <p:grpSp>
        <p:nvGrpSpPr>
          <p:cNvPr id="21" name="Group 141"/>
          <p:cNvGrpSpPr>
            <a:grpSpLocks noChangeAspect="1"/>
          </p:cNvGrpSpPr>
          <p:nvPr/>
        </p:nvGrpSpPr>
        <p:grpSpPr>
          <a:xfrm rot="10800000">
            <a:off x="2646056" y="3896290"/>
            <a:ext cx="660645" cy="280492"/>
            <a:chOff x="7413625" y="908051"/>
            <a:chExt cx="1162844" cy="493712"/>
          </a:xfrm>
        </p:grpSpPr>
        <p:sp>
          <p:nvSpPr>
            <p:cNvPr id="22" name="Freeform 61"/>
            <p:cNvSpPr>
              <a:spLocks noEditPoints="1"/>
            </p:cNvSpPr>
            <p:nvPr/>
          </p:nvSpPr>
          <p:spPr bwMode="auto">
            <a:xfrm>
              <a:off x="7413625" y="1093788"/>
              <a:ext cx="1160463" cy="122237"/>
            </a:xfrm>
            <a:custGeom>
              <a:avLst/>
              <a:gdLst>
                <a:gd name="T0" fmla="*/ 654 w 664"/>
                <a:gd name="T1" fmla="*/ 60 h 70"/>
                <a:gd name="T2" fmla="*/ 653 w 664"/>
                <a:gd name="T3" fmla="*/ 60 h 70"/>
                <a:gd name="T4" fmla="*/ 653 w 664"/>
                <a:gd name="T5" fmla="*/ 60 h 70"/>
                <a:gd name="T6" fmla="*/ 654 w 664"/>
                <a:gd name="T7" fmla="*/ 60 h 70"/>
                <a:gd name="T8" fmla="*/ 654 w 664"/>
                <a:gd name="T9" fmla="*/ 60 h 70"/>
                <a:gd name="T10" fmla="*/ 654 w 664"/>
                <a:gd name="T11" fmla="*/ 60 h 70"/>
                <a:gd name="T12" fmla="*/ 654 w 664"/>
                <a:gd name="T13" fmla="*/ 60 h 70"/>
                <a:gd name="T14" fmla="*/ 654 w 664"/>
                <a:gd name="T15" fmla="*/ 60 h 70"/>
                <a:gd name="T16" fmla="*/ 654 w 664"/>
                <a:gd name="T17" fmla="*/ 60 h 70"/>
                <a:gd name="T18" fmla="*/ 654 w 664"/>
                <a:gd name="T19" fmla="*/ 60 h 70"/>
                <a:gd name="T20" fmla="*/ 654 w 664"/>
                <a:gd name="T21" fmla="*/ 59 h 70"/>
                <a:gd name="T22" fmla="*/ 654 w 664"/>
                <a:gd name="T23" fmla="*/ 59 h 70"/>
                <a:gd name="T24" fmla="*/ 654 w 664"/>
                <a:gd name="T25" fmla="*/ 59 h 70"/>
                <a:gd name="T26" fmla="*/ 661 w 664"/>
                <a:gd name="T27" fmla="*/ 49 h 70"/>
                <a:gd name="T28" fmla="*/ 661 w 664"/>
                <a:gd name="T29" fmla="*/ 49 h 70"/>
                <a:gd name="T30" fmla="*/ 661 w 664"/>
                <a:gd name="T31" fmla="*/ 49 h 70"/>
                <a:gd name="T32" fmla="*/ 661 w 664"/>
                <a:gd name="T33" fmla="*/ 20 h 70"/>
                <a:gd name="T34" fmla="*/ 664 w 664"/>
                <a:gd name="T35" fmla="*/ 35 h 70"/>
                <a:gd name="T36" fmla="*/ 661 w 664"/>
                <a:gd name="T37" fmla="*/ 49 h 70"/>
                <a:gd name="T38" fmla="*/ 664 w 664"/>
                <a:gd name="T39" fmla="*/ 35 h 70"/>
                <a:gd name="T40" fmla="*/ 661 w 664"/>
                <a:gd name="T41" fmla="*/ 20 h 70"/>
                <a:gd name="T42" fmla="*/ 660 w 664"/>
                <a:gd name="T43" fmla="*/ 20 h 70"/>
                <a:gd name="T44" fmla="*/ 660 w 664"/>
                <a:gd name="T45" fmla="*/ 20 h 70"/>
                <a:gd name="T46" fmla="*/ 660 w 664"/>
                <a:gd name="T47" fmla="*/ 20 h 70"/>
                <a:gd name="T48" fmla="*/ 654 w 664"/>
                <a:gd name="T49" fmla="*/ 11 h 70"/>
                <a:gd name="T50" fmla="*/ 654 w 664"/>
                <a:gd name="T51" fmla="*/ 11 h 70"/>
                <a:gd name="T52" fmla="*/ 654 w 664"/>
                <a:gd name="T53" fmla="*/ 11 h 70"/>
                <a:gd name="T54" fmla="*/ 654 w 664"/>
                <a:gd name="T55" fmla="*/ 11 h 70"/>
                <a:gd name="T56" fmla="*/ 654 w 664"/>
                <a:gd name="T57" fmla="*/ 11 h 70"/>
                <a:gd name="T58" fmla="*/ 654 w 664"/>
                <a:gd name="T59" fmla="*/ 11 h 70"/>
                <a:gd name="T60" fmla="*/ 653 w 664"/>
                <a:gd name="T61" fmla="*/ 10 h 70"/>
                <a:gd name="T62" fmla="*/ 653 w 664"/>
                <a:gd name="T63" fmla="*/ 10 h 70"/>
                <a:gd name="T64" fmla="*/ 653 w 664"/>
                <a:gd name="T65" fmla="*/ 10 h 70"/>
                <a:gd name="T66" fmla="*/ 654 w 664"/>
                <a:gd name="T67" fmla="*/ 11 h 70"/>
                <a:gd name="T68" fmla="*/ 653 w 664"/>
                <a:gd name="T69" fmla="*/ 10 h 70"/>
                <a:gd name="T70" fmla="*/ 543 w 664"/>
                <a:gd name="T71" fmla="*/ 0 h 70"/>
                <a:gd name="T72" fmla="*/ 35 w 664"/>
                <a:gd name="T73" fmla="*/ 0 h 70"/>
                <a:gd name="T74" fmla="*/ 0 w 664"/>
                <a:gd name="T75" fmla="*/ 35 h 70"/>
                <a:gd name="T76" fmla="*/ 35 w 664"/>
                <a:gd name="T77" fmla="*/ 70 h 70"/>
                <a:gd name="T78" fmla="*/ 543 w 664"/>
                <a:gd name="T79" fmla="*/ 70 h 70"/>
                <a:gd name="T80" fmla="*/ 578 w 664"/>
                <a:gd name="T81" fmla="*/ 35 h 70"/>
                <a:gd name="T82" fmla="*/ 543 w 664"/>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70">
                  <a:moveTo>
                    <a:pt x="654" y="60"/>
                  </a:moveTo>
                  <a:cubicBezTo>
                    <a:pt x="653" y="60"/>
                    <a:pt x="653" y="60"/>
                    <a:pt x="653" y="60"/>
                  </a:cubicBezTo>
                  <a:cubicBezTo>
                    <a:pt x="653" y="60"/>
                    <a:pt x="653" y="60"/>
                    <a:pt x="653" y="60"/>
                  </a:cubicBezTo>
                  <a:cubicBezTo>
                    <a:pt x="653" y="60"/>
                    <a:pt x="653"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59"/>
                  </a:moveTo>
                  <a:cubicBezTo>
                    <a:pt x="654" y="59"/>
                    <a:pt x="654" y="59"/>
                    <a:pt x="654" y="59"/>
                  </a:cubicBezTo>
                  <a:cubicBezTo>
                    <a:pt x="654" y="59"/>
                    <a:pt x="654" y="59"/>
                    <a:pt x="654" y="59"/>
                  </a:cubicBezTo>
                  <a:moveTo>
                    <a:pt x="661" y="49"/>
                  </a:moveTo>
                  <a:cubicBezTo>
                    <a:pt x="661" y="49"/>
                    <a:pt x="661" y="49"/>
                    <a:pt x="661" y="49"/>
                  </a:cubicBezTo>
                  <a:cubicBezTo>
                    <a:pt x="661" y="49"/>
                    <a:pt x="661" y="49"/>
                    <a:pt x="661" y="49"/>
                  </a:cubicBezTo>
                  <a:moveTo>
                    <a:pt x="661" y="20"/>
                  </a:moveTo>
                  <a:cubicBezTo>
                    <a:pt x="663" y="25"/>
                    <a:pt x="664" y="30"/>
                    <a:pt x="664" y="35"/>
                  </a:cubicBezTo>
                  <a:cubicBezTo>
                    <a:pt x="664" y="40"/>
                    <a:pt x="663" y="45"/>
                    <a:pt x="661" y="49"/>
                  </a:cubicBezTo>
                  <a:cubicBezTo>
                    <a:pt x="663" y="45"/>
                    <a:pt x="664" y="40"/>
                    <a:pt x="664" y="35"/>
                  </a:cubicBezTo>
                  <a:cubicBezTo>
                    <a:pt x="664" y="30"/>
                    <a:pt x="663" y="25"/>
                    <a:pt x="661" y="20"/>
                  </a:cubicBezTo>
                  <a:moveTo>
                    <a:pt x="660" y="20"/>
                  </a:moveTo>
                  <a:cubicBezTo>
                    <a:pt x="660" y="20"/>
                    <a:pt x="660" y="20"/>
                    <a:pt x="660" y="20"/>
                  </a:cubicBezTo>
                  <a:cubicBezTo>
                    <a:pt x="660" y="20"/>
                    <a:pt x="660" y="20"/>
                    <a:pt x="660" y="20"/>
                  </a:cubicBezTo>
                  <a:moveTo>
                    <a:pt x="654" y="11"/>
                  </a:moveTo>
                  <a:cubicBezTo>
                    <a:pt x="654" y="11"/>
                    <a:pt x="654" y="11"/>
                    <a:pt x="654" y="11"/>
                  </a:cubicBezTo>
                  <a:cubicBezTo>
                    <a:pt x="654" y="11"/>
                    <a:pt x="654" y="11"/>
                    <a:pt x="654" y="11"/>
                  </a:cubicBezTo>
                  <a:moveTo>
                    <a:pt x="654" y="11"/>
                  </a:moveTo>
                  <a:cubicBezTo>
                    <a:pt x="654" y="11"/>
                    <a:pt x="654" y="11"/>
                    <a:pt x="654" y="11"/>
                  </a:cubicBezTo>
                  <a:cubicBezTo>
                    <a:pt x="654" y="11"/>
                    <a:pt x="654" y="11"/>
                    <a:pt x="654" y="11"/>
                  </a:cubicBezTo>
                  <a:moveTo>
                    <a:pt x="653" y="10"/>
                  </a:moveTo>
                  <a:cubicBezTo>
                    <a:pt x="653" y="10"/>
                    <a:pt x="653" y="10"/>
                    <a:pt x="653" y="10"/>
                  </a:cubicBezTo>
                  <a:cubicBezTo>
                    <a:pt x="653" y="10"/>
                    <a:pt x="653" y="10"/>
                    <a:pt x="653" y="10"/>
                  </a:cubicBezTo>
                  <a:cubicBezTo>
                    <a:pt x="654" y="10"/>
                    <a:pt x="654" y="11"/>
                    <a:pt x="654" y="11"/>
                  </a:cubicBezTo>
                  <a:cubicBezTo>
                    <a:pt x="654" y="11"/>
                    <a:pt x="654" y="10"/>
                    <a:pt x="653" y="10"/>
                  </a:cubicBezTo>
                  <a:moveTo>
                    <a:pt x="543" y="0"/>
                  </a:moveTo>
                  <a:cubicBezTo>
                    <a:pt x="35" y="0"/>
                    <a:pt x="35" y="0"/>
                    <a:pt x="35" y="0"/>
                  </a:cubicBezTo>
                  <a:cubicBezTo>
                    <a:pt x="15" y="0"/>
                    <a:pt x="0" y="16"/>
                    <a:pt x="0" y="35"/>
                  </a:cubicBezTo>
                  <a:cubicBezTo>
                    <a:pt x="0" y="55"/>
                    <a:pt x="15" y="70"/>
                    <a:pt x="35" y="70"/>
                  </a:cubicBezTo>
                  <a:cubicBezTo>
                    <a:pt x="543" y="70"/>
                    <a:pt x="543" y="70"/>
                    <a:pt x="543" y="70"/>
                  </a:cubicBezTo>
                  <a:cubicBezTo>
                    <a:pt x="578" y="35"/>
                    <a:pt x="578" y="35"/>
                    <a:pt x="578" y="35"/>
                  </a:cubicBezTo>
                  <a:cubicBezTo>
                    <a:pt x="543" y="0"/>
                    <a:pt x="543" y="0"/>
                    <a:pt x="543"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3" name="Freeform 62"/>
            <p:cNvSpPr>
              <a:spLocks/>
            </p:cNvSpPr>
            <p:nvPr/>
          </p:nvSpPr>
          <p:spPr bwMode="auto">
            <a:xfrm>
              <a:off x="8259763" y="908051"/>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4" name="Freeform 63"/>
            <p:cNvSpPr>
              <a:spLocks noEditPoints="1"/>
            </p:cNvSpPr>
            <p:nvPr/>
          </p:nvSpPr>
          <p:spPr bwMode="auto">
            <a:xfrm>
              <a:off x="8362950" y="1093788"/>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5" name="Freeform 64"/>
            <p:cNvSpPr>
              <a:spLocks/>
            </p:cNvSpPr>
            <p:nvPr/>
          </p:nvSpPr>
          <p:spPr bwMode="auto">
            <a:xfrm>
              <a:off x="8259763" y="1198563"/>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6" name="Freeform 65"/>
            <p:cNvSpPr>
              <a:spLocks noEditPoints="1"/>
            </p:cNvSpPr>
            <p:nvPr/>
          </p:nvSpPr>
          <p:spPr bwMode="auto">
            <a:xfrm>
              <a:off x="8362950" y="1154113"/>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7" name="Freeform 66"/>
            <p:cNvSpPr>
              <a:spLocks noEditPoints="1"/>
            </p:cNvSpPr>
            <p:nvPr/>
          </p:nvSpPr>
          <p:spPr bwMode="auto">
            <a:xfrm>
              <a:off x="8510588" y="1093788"/>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8" name="Freeform 67"/>
            <p:cNvSpPr>
              <a:spLocks/>
            </p:cNvSpPr>
            <p:nvPr/>
          </p:nvSpPr>
          <p:spPr bwMode="auto">
            <a:xfrm>
              <a:off x="8425656" y="1093788"/>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29" name="Group 980"/>
          <p:cNvGrpSpPr>
            <a:grpSpLocks noChangeAspect="1"/>
          </p:cNvGrpSpPr>
          <p:nvPr/>
        </p:nvGrpSpPr>
        <p:grpSpPr>
          <a:xfrm>
            <a:off x="2725944" y="3438027"/>
            <a:ext cx="500858" cy="505209"/>
            <a:chOff x="12587345" y="2301556"/>
            <a:chExt cx="114999" cy="115998"/>
          </a:xfrm>
          <a:solidFill>
            <a:schemeClr val="accent3"/>
          </a:solidFill>
        </p:grpSpPr>
        <p:sp>
          <p:nvSpPr>
            <p:cNvPr id="30" name="Freeform 36"/>
            <p:cNvSpPr>
              <a:spLocks noChangeAspect="1"/>
            </p:cNvSpPr>
            <p:nvPr/>
          </p:nvSpPr>
          <p:spPr bwMode="auto">
            <a:xfrm>
              <a:off x="12634348" y="2325555"/>
              <a:ext cx="20999" cy="22999"/>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1" name="Freeform 37"/>
            <p:cNvSpPr>
              <a:spLocks noChangeAspect="1"/>
            </p:cNvSpPr>
            <p:nvPr/>
          </p:nvSpPr>
          <p:spPr bwMode="auto">
            <a:xfrm>
              <a:off x="12634348" y="2301556"/>
              <a:ext cx="20999" cy="23999"/>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2" name="Freeform 38"/>
            <p:cNvSpPr>
              <a:spLocks noChangeAspect="1"/>
            </p:cNvSpPr>
            <p:nvPr/>
          </p:nvSpPr>
          <p:spPr bwMode="auto">
            <a:xfrm>
              <a:off x="12634348" y="2377554"/>
              <a:ext cx="20999" cy="39999"/>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3" name="Rectangle 39"/>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4" name="Rectangle 40"/>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5" name="Freeform 41"/>
            <p:cNvSpPr>
              <a:spLocks noChangeAspect="1" noEditPoints="1"/>
            </p:cNvSpPr>
            <p:nvPr/>
          </p:nvSpPr>
          <p:spPr bwMode="auto">
            <a:xfrm>
              <a:off x="12587348" y="2348555"/>
              <a:ext cx="114996" cy="21999"/>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6" name="Rectangle 42"/>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7" name="Rectangle 43"/>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8" name="Freeform 44"/>
            <p:cNvSpPr>
              <a:spLocks noChangeAspect="1"/>
            </p:cNvSpPr>
            <p:nvPr/>
          </p:nvSpPr>
          <p:spPr bwMode="auto">
            <a:xfrm>
              <a:off x="12634347" y="2301558"/>
              <a:ext cx="20999" cy="115996"/>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9" name="Freeform 45"/>
            <p:cNvSpPr>
              <a:spLocks noChangeAspect="1"/>
            </p:cNvSpPr>
            <p:nvPr/>
          </p:nvSpPr>
          <p:spPr bwMode="auto">
            <a:xfrm>
              <a:off x="12587373" y="2348557"/>
              <a:ext cx="114996" cy="21999"/>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0" name="Freeform 46"/>
            <p:cNvSpPr>
              <a:spLocks noChangeAspect="1"/>
            </p:cNvSpPr>
            <p:nvPr/>
          </p:nvSpPr>
          <p:spPr bwMode="auto">
            <a:xfrm>
              <a:off x="12598381" y="2313558"/>
              <a:ext cx="92997" cy="9199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1" name="Freeform 47"/>
            <p:cNvSpPr>
              <a:spLocks noChangeAspect="1"/>
            </p:cNvSpPr>
            <p:nvPr/>
          </p:nvSpPr>
          <p:spPr bwMode="auto">
            <a:xfrm>
              <a:off x="12598373" y="2313558"/>
              <a:ext cx="92997" cy="9199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2" name="Oval 48"/>
            <p:cNvSpPr>
              <a:spLocks noChangeAspect="1" noChangeArrowheads="1"/>
            </p:cNvSpPr>
            <p:nvPr/>
          </p:nvSpPr>
          <p:spPr bwMode="auto">
            <a:xfrm>
              <a:off x="12627372" y="2341557"/>
              <a:ext cx="34999" cy="35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3" name="Freeform 49"/>
            <p:cNvSpPr>
              <a:spLocks noChangeAspect="1" noEditPoints="1"/>
            </p:cNvSpPr>
            <p:nvPr/>
          </p:nvSpPr>
          <p:spPr bwMode="auto">
            <a:xfrm>
              <a:off x="12608373" y="2325559"/>
              <a:ext cx="70998" cy="70998"/>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44" name="Group 980"/>
          <p:cNvGrpSpPr>
            <a:grpSpLocks noChangeAspect="1"/>
          </p:cNvGrpSpPr>
          <p:nvPr/>
        </p:nvGrpSpPr>
        <p:grpSpPr>
          <a:xfrm>
            <a:off x="3214264" y="3398494"/>
            <a:ext cx="192468" cy="194140"/>
            <a:chOff x="12587345" y="2301556"/>
            <a:chExt cx="114999" cy="115998"/>
          </a:xfrm>
          <a:solidFill>
            <a:schemeClr val="accent3"/>
          </a:solidFill>
        </p:grpSpPr>
        <p:sp>
          <p:nvSpPr>
            <p:cNvPr id="45" name="Freeform 36"/>
            <p:cNvSpPr>
              <a:spLocks noChangeAspect="1"/>
            </p:cNvSpPr>
            <p:nvPr/>
          </p:nvSpPr>
          <p:spPr bwMode="auto">
            <a:xfrm>
              <a:off x="12634348" y="2325555"/>
              <a:ext cx="20999" cy="22999"/>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6" name="Freeform 37"/>
            <p:cNvSpPr>
              <a:spLocks noChangeAspect="1"/>
            </p:cNvSpPr>
            <p:nvPr/>
          </p:nvSpPr>
          <p:spPr bwMode="auto">
            <a:xfrm>
              <a:off x="12634348" y="2301556"/>
              <a:ext cx="20999" cy="23999"/>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7" name="Freeform 38"/>
            <p:cNvSpPr>
              <a:spLocks noChangeAspect="1"/>
            </p:cNvSpPr>
            <p:nvPr/>
          </p:nvSpPr>
          <p:spPr bwMode="auto">
            <a:xfrm>
              <a:off x="12634348" y="2377554"/>
              <a:ext cx="20999" cy="39999"/>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8" name="Rectangle 39"/>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9" name="Rectangle 40"/>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0" name="Freeform 41"/>
            <p:cNvSpPr>
              <a:spLocks noChangeAspect="1" noEditPoints="1"/>
            </p:cNvSpPr>
            <p:nvPr/>
          </p:nvSpPr>
          <p:spPr bwMode="auto">
            <a:xfrm>
              <a:off x="12587348" y="2348555"/>
              <a:ext cx="114996" cy="21999"/>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1" name="Rectangle 42"/>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2" name="Rectangle 43"/>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3" name="Freeform 44"/>
            <p:cNvSpPr>
              <a:spLocks noChangeAspect="1"/>
            </p:cNvSpPr>
            <p:nvPr/>
          </p:nvSpPr>
          <p:spPr bwMode="auto">
            <a:xfrm>
              <a:off x="12634347" y="2301558"/>
              <a:ext cx="20999" cy="115996"/>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4" name="Freeform 45"/>
            <p:cNvSpPr>
              <a:spLocks noChangeAspect="1"/>
            </p:cNvSpPr>
            <p:nvPr/>
          </p:nvSpPr>
          <p:spPr bwMode="auto">
            <a:xfrm>
              <a:off x="12587373" y="2348557"/>
              <a:ext cx="114996" cy="21999"/>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5" name="Freeform 46"/>
            <p:cNvSpPr>
              <a:spLocks noChangeAspect="1"/>
            </p:cNvSpPr>
            <p:nvPr/>
          </p:nvSpPr>
          <p:spPr bwMode="auto">
            <a:xfrm>
              <a:off x="12598381" y="2313558"/>
              <a:ext cx="92997" cy="9199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6" name="Freeform 47"/>
            <p:cNvSpPr>
              <a:spLocks noChangeAspect="1"/>
            </p:cNvSpPr>
            <p:nvPr/>
          </p:nvSpPr>
          <p:spPr bwMode="auto">
            <a:xfrm>
              <a:off x="12598373" y="2313558"/>
              <a:ext cx="92997" cy="9199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7" name="Oval 48"/>
            <p:cNvSpPr>
              <a:spLocks noChangeAspect="1" noChangeArrowheads="1"/>
            </p:cNvSpPr>
            <p:nvPr/>
          </p:nvSpPr>
          <p:spPr bwMode="auto">
            <a:xfrm>
              <a:off x="12627372" y="2341557"/>
              <a:ext cx="34999" cy="35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8" name="Freeform 49"/>
            <p:cNvSpPr>
              <a:spLocks noChangeAspect="1" noEditPoints="1"/>
            </p:cNvSpPr>
            <p:nvPr/>
          </p:nvSpPr>
          <p:spPr bwMode="auto">
            <a:xfrm>
              <a:off x="12608373" y="2325559"/>
              <a:ext cx="70998" cy="70998"/>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sp>
        <p:nvSpPr>
          <p:cNvPr id="63" name="角丸四角形吹き出し 62"/>
          <p:cNvSpPr/>
          <p:nvPr/>
        </p:nvSpPr>
        <p:spPr>
          <a:xfrm>
            <a:off x="1518442" y="1247442"/>
            <a:ext cx="3050429" cy="1279775"/>
          </a:xfrm>
          <a:prstGeom prst="wedgeRoundRectCallout">
            <a:avLst>
              <a:gd name="adj1" fmla="val -55130"/>
              <a:gd name="adj2" fmla="val -9588"/>
              <a:gd name="adj3" fmla="val 16667"/>
            </a:avLst>
          </a:prstGeom>
          <a:noFill/>
          <a:ln>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pic>
        <p:nvPicPr>
          <p:cNvPr id="65" name="Picture 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31737" y="1535413"/>
            <a:ext cx="338625" cy="338625"/>
          </a:xfrm>
          <a:prstGeom prst="rect">
            <a:avLst/>
          </a:prstGeom>
        </p:spPr>
      </p:pic>
      <p:sp>
        <p:nvSpPr>
          <p:cNvPr id="2" name="円/楕円 1"/>
          <p:cNvSpPr/>
          <p:nvPr/>
        </p:nvSpPr>
        <p:spPr>
          <a:xfrm>
            <a:off x="2699880" y="2026990"/>
            <a:ext cx="400790" cy="376251"/>
          </a:xfrm>
          <a:prstGeom prst="ellipse">
            <a:avLst/>
          </a:prstGeom>
          <a:solidFill>
            <a:schemeClr val="accent1"/>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pic>
        <p:nvPicPr>
          <p:cNvPr id="66" name="Picture 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30962" y="2064616"/>
            <a:ext cx="338625" cy="338625"/>
          </a:xfrm>
          <a:prstGeom prst="rect">
            <a:avLst/>
          </a:prstGeom>
        </p:spPr>
      </p:pic>
      <p:sp>
        <p:nvSpPr>
          <p:cNvPr id="68" name="Freeform 690"/>
          <p:cNvSpPr>
            <a:spLocks noChangeAspect="1"/>
          </p:cNvSpPr>
          <p:nvPr/>
        </p:nvSpPr>
        <p:spPr bwMode="auto">
          <a:xfrm>
            <a:off x="2775485" y="1562756"/>
            <a:ext cx="294007" cy="280205"/>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69" name="Freeform 690"/>
          <p:cNvSpPr>
            <a:spLocks noChangeAspect="1"/>
          </p:cNvSpPr>
          <p:nvPr/>
        </p:nvSpPr>
        <p:spPr bwMode="auto">
          <a:xfrm>
            <a:off x="2783598" y="2081737"/>
            <a:ext cx="302078" cy="287897"/>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nvGrpSpPr>
          <p:cNvPr id="3" name="図形グループ 2"/>
          <p:cNvGrpSpPr/>
          <p:nvPr/>
        </p:nvGrpSpPr>
        <p:grpSpPr>
          <a:xfrm>
            <a:off x="1658835" y="3447504"/>
            <a:ext cx="852715" cy="690220"/>
            <a:chOff x="1658835" y="3447504"/>
            <a:chExt cx="852715" cy="690220"/>
          </a:xfrm>
        </p:grpSpPr>
        <p:sp>
          <p:nvSpPr>
            <p:cNvPr id="70" name="正方形/長方形 34"/>
            <p:cNvSpPr/>
            <p:nvPr/>
          </p:nvSpPr>
          <p:spPr>
            <a:xfrm>
              <a:off x="1658835" y="3447504"/>
              <a:ext cx="170543" cy="169862"/>
            </a:xfrm>
            <a:prstGeom prst="rect">
              <a:avLst/>
            </a:prstGeom>
            <a:solidFill>
              <a:srgbClr val="BEF5F9"/>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71" name="正方形/長方形 35"/>
            <p:cNvSpPr/>
            <p:nvPr/>
          </p:nvSpPr>
          <p:spPr>
            <a:xfrm>
              <a:off x="1658835" y="3620432"/>
              <a:ext cx="170543" cy="169862"/>
            </a:xfrm>
            <a:prstGeom prst="rect">
              <a:avLst/>
            </a:prstGeom>
            <a:solidFill>
              <a:schemeClr val="accent5">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72" name="正方形/長方形 36"/>
            <p:cNvSpPr/>
            <p:nvPr/>
          </p:nvSpPr>
          <p:spPr>
            <a:xfrm>
              <a:off x="1658835" y="3794260"/>
              <a:ext cx="170543" cy="169862"/>
            </a:xfrm>
            <a:prstGeom prst="rect">
              <a:avLst/>
            </a:prstGeom>
            <a:solidFill>
              <a:schemeClr val="accent3">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73" name="正方形/長方形 37"/>
            <p:cNvSpPr/>
            <p:nvPr/>
          </p:nvSpPr>
          <p:spPr>
            <a:xfrm>
              <a:off x="1658835" y="3967862"/>
              <a:ext cx="170543" cy="169862"/>
            </a:xfrm>
            <a:prstGeom prst="rect">
              <a:avLst/>
            </a:prstGeom>
            <a:solidFill>
              <a:schemeClr val="accent1">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74" name="正方形/長方形 38"/>
            <p:cNvSpPr/>
            <p:nvPr/>
          </p:nvSpPr>
          <p:spPr>
            <a:xfrm>
              <a:off x="1829378" y="3447504"/>
              <a:ext cx="170543" cy="169862"/>
            </a:xfrm>
            <a:prstGeom prst="rect">
              <a:avLst/>
            </a:prstGeom>
            <a:solidFill>
              <a:schemeClr val="accent6">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75" name="正方形/長方形 39"/>
            <p:cNvSpPr/>
            <p:nvPr/>
          </p:nvSpPr>
          <p:spPr>
            <a:xfrm>
              <a:off x="1829378" y="3620432"/>
              <a:ext cx="170543" cy="169862"/>
            </a:xfrm>
            <a:prstGeom prst="rect">
              <a:avLst/>
            </a:prstGeom>
            <a:solidFill>
              <a:schemeClr val="accent4">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76" name="正方形/長方形 40"/>
            <p:cNvSpPr/>
            <p:nvPr/>
          </p:nvSpPr>
          <p:spPr>
            <a:xfrm>
              <a:off x="1829378" y="3794260"/>
              <a:ext cx="170543" cy="169862"/>
            </a:xfrm>
            <a:prstGeom prst="rect">
              <a:avLst/>
            </a:prstGeom>
            <a:solidFill>
              <a:srgbClr val="FF0000"/>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77" name="正方形/長方形 41"/>
            <p:cNvSpPr/>
            <p:nvPr/>
          </p:nvSpPr>
          <p:spPr>
            <a:xfrm>
              <a:off x="1829378" y="3967862"/>
              <a:ext cx="170543" cy="169862"/>
            </a:xfrm>
            <a:prstGeom prst="rect">
              <a:avLst/>
            </a:prstGeom>
            <a:solidFill>
              <a:schemeClr val="accent1">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78" name="正方形/長方形 42"/>
            <p:cNvSpPr/>
            <p:nvPr/>
          </p:nvSpPr>
          <p:spPr>
            <a:xfrm>
              <a:off x="1999921" y="3447504"/>
              <a:ext cx="170543" cy="169862"/>
            </a:xfrm>
            <a:prstGeom prst="rect">
              <a:avLst/>
            </a:prstGeom>
            <a:solidFill>
              <a:schemeClr val="accent6">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79" name="正方形/長方形 43"/>
            <p:cNvSpPr/>
            <p:nvPr/>
          </p:nvSpPr>
          <p:spPr>
            <a:xfrm>
              <a:off x="1999921" y="3620432"/>
              <a:ext cx="170543" cy="169862"/>
            </a:xfrm>
            <a:prstGeom prst="rect">
              <a:avLst/>
            </a:prstGeom>
            <a:solidFill>
              <a:schemeClr val="accent4">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80" name="正方形/長方形 44"/>
            <p:cNvSpPr/>
            <p:nvPr/>
          </p:nvSpPr>
          <p:spPr>
            <a:xfrm>
              <a:off x="1999921" y="3794260"/>
              <a:ext cx="170543" cy="169862"/>
            </a:xfrm>
            <a:prstGeom prst="rect">
              <a:avLst/>
            </a:prstGeom>
            <a:solidFill>
              <a:schemeClr val="accent2">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81" name="正方形/長方形 45"/>
            <p:cNvSpPr/>
            <p:nvPr/>
          </p:nvSpPr>
          <p:spPr>
            <a:xfrm>
              <a:off x="1999921" y="3967862"/>
              <a:ext cx="170543" cy="169862"/>
            </a:xfrm>
            <a:prstGeom prst="rect">
              <a:avLst/>
            </a:prstGeom>
            <a:solidFill>
              <a:schemeClr val="accent1">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82" name="正方形/長方形 46"/>
            <p:cNvSpPr/>
            <p:nvPr/>
          </p:nvSpPr>
          <p:spPr>
            <a:xfrm>
              <a:off x="2170464" y="3447504"/>
              <a:ext cx="170543" cy="169862"/>
            </a:xfrm>
            <a:prstGeom prst="rect">
              <a:avLst/>
            </a:prstGeom>
            <a:solidFill>
              <a:schemeClr val="accent5">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83" name="正方形/長方形 47"/>
            <p:cNvSpPr/>
            <p:nvPr/>
          </p:nvSpPr>
          <p:spPr>
            <a:xfrm>
              <a:off x="2170464" y="3620432"/>
              <a:ext cx="170543" cy="169862"/>
            </a:xfrm>
            <a:prstGeom prst="rect">
              <a:avLst/>
            </a:prstGeom>
            <a:solidFill>
              <a:srgbClr val="FF6600"/>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84" name="正方形/長方形 48"/>
            <p:cNvSpPr/>
            <p:nvPr/>
          </p:nvSpPr>
          <p:spPr>
            <a:xfrm>
              <a:off x="2170464" y="3794260"/>
              <a:ext cx="170543" cy="169862"/>
            </a:xfrm>
            <a:prstGeom prst="rect">
              <a:avLst/>
            </a:prstGeom>
            <a:solidFill>
              <a:schemeClr val="accent2">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85" name="正方形/長方形 49"/>
            <p:cNvSpPr/>
            <p:nvPr/>
          </p:nvSpPr>
          <p:spPr>
            <a:xfrm>
              <a:off x="2170464" y="3967862"/>
              <a:ext cx="170543" cy="169862"/>
            </a:xfrm>
            <a:prstGeom prst="rect">
              <a:avLst/>
            </a:prstGeom>
            <a:solidFill>
              <a:schemeClr val="tx2">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86" name="正方形/長方形 50"/>
            <p:cNvSpPr/>
            <p:nvPr/>
          </p:nvSpPr>
          <p:spPr>
            <a:xfrm>
              <a:off x="2341007" y="3447504"/>
              <a:ext cx="170543" cy="169862"/>
            </a:xfrm>
            <a:prstGeom prst="rect">
              <a:avLst/>
            </a:prstGeom>
            <a:solidFill>
              <a:schemeClr val="accent5">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87" name="正方形/長方形 51"/>
            <p:cNvSpPr/>
            <p:nvPr/>
          </p:nvSpPr>
          <p:spPr>
            <a:xfrm>
              <a:off x="2341007" y="3620432"/>
              <a:ext cx="170543" cy="169862"/>
            </a:xfrm>
            <a:prstGeom prst="rect">
              <a:avLst/>
            </a:prstGeom>
            <a:solidFill>
              <a:schemeClr val="accent3">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88" name="正方形/長方形 52"/>
            <p:cNvSpPr/>
            <p:nvPr/>
          </p:nvSpPr>
          <p:spPr>
            <a:xfrm>
              <a:off x="2341007" y="3794260"/>
              <a:ext cx="170543" cy="169862"/>
            </a:xfrm>
            <a:prstGeom prst="rect">
              <a:avLst/>
            </a:prstGeom>
            <a:solidFill>
              <a:schemeClr val="accent2">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89" name="正方形/長方形 53"/>
            <p:cNvSpPr/>
            <p:nvPr/>
          </p:nvSpPr>
          <p:spPr>
            <a:xfrm>
              <a:off x="2341007" y="3967862"/>
              <a:ext cx="170543" cy="169862"/>
            </a:xfrm>
            <a:prstGeom prst="rect">
              <a:avLst/>
            </a:prstGeom>
            <a:solidFill>
              <a:schemeClr val="tx2">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grpSp>
      <p:sp>
        <p:nvSpPr>
          <p:cNvPr id="90" name="正方形/長方形 12"/>
          <p:cNvSpPr/>
          <p:nvPr/>
        </p:nvSpPr>
        <p:spPr>
          <a:xfrm>
            <a:off x="3389344" y="1591316"/>
            <a:ext cx="170543" cy="169862"/>
          </a:xfrm>
          <a:prstGeom prst="rect">
            <a:avLst/>
          </a:prstGeom>
          <a:solidFill>
            <a:srgbClr val="BEF5F9"/>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91" name="正方形/長方形 13"/>
          <p:cNvSpPr/>
          <p:nvPr/>
        </p:nvSpPr>
        <p:spPr>
          <a:xfrm>
            <a:off x="3389344" y="1764244"/>
            <a:ext cx="170543" cy="169862"/>
          </a:xfrm>
          <a:prstGeom prst="rect">
            <a:avLst/>
          </a:prstGeom>
          <a:solidFill>
            <a:schemeClr val="accent5">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92" name="正方形/長方形 14"/>
          <p:cNvSpPr/>
          <p:nvPr/>
        </p:nvSpPr>
        <p:spPr>
          <a:xfrm>
            <a:off x="3389344" y="1938072"/>
            <a:ext cx="170543" cy="169862"/>
          </a:xfrm>
          <a:prstGeom prst="rect">
            <a:avLst/>
          </a:prstGeom>
          <a:solidFill>
            <a:schemeClr val="accent3">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93" name="正方形/長方形 15"/>
          <p:cNvSpPr/>
          <p:nvPr/>
        </p:nvSpPr>
        <p:spPr>
          <a:xfrm>
            <a:off x="3389344" y="2111674"/>
            <a:ext cx="170543" cy="169862"/>
          </a:xfrm>
          <a:prstGeom prst="rect">
            <a:avLst/>
          </a:prstGeom>
          <a:solidFill>
            <a:schemeClr val="accent1">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94" name="正方形/長方形 18"/>
          <p:cNvSpPr/>
          <p:nvPr/>
        </p:nvSpPr>
        <p:spPr>
          <a:xfrm>
            <a:off x="3559887" y="1591316"/>
            <a:ext cx="170543" cy="169862"/>
          </a:xfrm>
          <a:prstGeom prst="rect">
            <a:avLst/>
          </a:prstGeom>
          <a:solidFill>
            <a:schemeClr val="accent6">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95" name="正方形/長方形 19"/>
          <p:cNvSpPr/>
          <p:nvPr/>
        </p:nvSpPr>
        <p:spPr>
          <a:xfrm>
            <a:off x="3559887" y="1764244"/>
            <a:ext cx="170543" cy="169862"/>
          </a:xfrm>
          <a:prstGeom prst="rect">
            <a:avLst/>
          </a:prstGeom>
          <a:solidFill>
            <a:schemeClr val="accent4">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96" name="正方形/長方形 20"/>
          <p:cNvSpPr/>
          <p:nvPr/>
        </p:nvSpPr>
        <p:spPr>
          <a:xfrm>
            <a:off x="3559887" y="1938072"/>
            <a:ext cx="170543" cy="169862"/>
          </a:xfrm>
          <a:prstGeom prst="rect">
            <a:avLst/>
          </a:prstGeom>
          <a:solidFill>
            <a:schemeClr val="accent3">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97" name="正方形/長方形 21"/>
          <p:cNvSpPr/>
          <p:nvPr/>
        </p:nvSpPr>
        <p:spPr>
          <a:xfrm>
            <a:off x="3559887" y="2111674"/>
            <a:ext cx="170543" cy="169862"/>
          </a:xfrm>
          <a:prstGeom prst="rect">
            <a:avLst/>
          </a:prstGeom>
          <a:solidFill>
            <a:schemeClr val="accent1">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98" name="正方形/長方形 22"/>
          <p:cNvSpPr/>
          <p:nvPr/>
        </p:nvSpPr>
        <p:spPr>
          <a:xfrm>
            <a:off x="3730430" y="1591316"/>
            <a:ext cx="170543" cy="169862"/>
          </a:xfrm>
          <a:prstGeom prst="rect">
            <a:avLst/>
          </a:prstGeom>
          <a:solidFill>
            <a:schemeClr val="accent6">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99" name="正方形/長方形 23"/>
          <p:cNvSpPr/>
          <p:nvPr/>
        </p:nvSpPr>
        <p:spPr>
          <a:xfrm>
            <a:off x="3730430" y="1764244"/>
            <a:ext cx="170543" cy="169862"/>
          </a:xfrm>
          <a:prstGeom prst="rect">
            <a:avLst/>
          </a:prstGeom>
          <a:solidFill>
            <a:schemeClr val="accent4">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100" name="正方形/長方形 24"/>
          <p:cNvSpPr/>
          <p:nvPr/>
        </p:nvSpPr>
        <p:spPr>
          <a:xfrm>
            <a:off x="3730430" y="1938072"/>
            <a:ext cx="170543" cy="169862"/>
          </a:xfrm>
          <a:prstGeom prst="rect">
            <a:avLst/>
          </a:prstGeom>
          <a:solidFill>
            <a:schemeClr val="accent2">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101" name="正方形/長方形 25"/>
          <p:cNvSpPr/>
          <p:nvPr/>
        </p:nvSpPr>
        <p:spPr>
          <a:xfrm>
            <a:off x="3730430" y="2111674"/>
            <a:ext cx="170543" cy="169862"/>
          </a:xfrm>
          <a:prstGeom prst="rect">
            <a:avLst/>
          </a:prstGeom>
          <a:solidFill>
            <a:schemeClr val="accent1">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102" name="正方形/長方形 26"/>
          <p:cNvSpPr/>
          <p:nvPr/>
        </p:nvSpPr>
        <p:spPr>
          <a:xfrm>
            <a:off x="3900973" y="1591316"/>
            <a:ext cx="170543" cy="169862"/>
          </a:xfrm>
          <a:prstGeom prst="rect">
            <a:avLst/>
          </a:prstGeom>
          <a:solidFill>
            <a:schemeClr val="accent5">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103" name="正方形/長方形 27"/>
          <p:cNvSpPr/>
          <p:nvPr/>
        </p:nvSpPr>
        <p:spPr>
          <a:xfrm>
            <a:off x="3900973" y="1764244"/>
            <a:ext cx="170543" cy="169862"/>
          </a:xfrm>
          <a:prstGeom prst="rect">
            <a:avLst/>
          </a:prstGeom>
          <a:solidFill>
            <a:schemeClr val="accent4">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104" name="正方形/長方形 28"/>
          <p:cNvSpPr/>
          <p:nvPr/>
        </p:nvSpPr>
        <p:spPr>
          <a:xfrm>
            <a:off x="3900973" y="1938072"/>
            <a:ext cx="170543" cy="169862"/>
          </a:xfrm>
          <a:prstGeom prst="rect">
            <a:avLst/>
          </a:prstGeom>
          <a:solidFill>
            <a:schemeClr val="accent2">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105" name="正方形/長方形 29"/>
          <p:cNvSpPr/>
          <p:nvPr/>
        </p:nvSpPr>
        <p:spPr>
          <a:xfrm>
            <a:off x="3900973" y="2111674"/>
            <a:ext cx="170543" cy="169862"/>
          </a:xfrm>
          <a:prstGeom prst="rect">
            <a:avLst/>
          </a:prstGeom>
          <a:solidFill>
            <a:schemeClr val="tx2">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106" name="正方形/長方形 30"/>
          <p:cNvSpPr/>
          <p:nvPr/>
        </p:nvSpPr>
        <p:spPr>
          <a:xfrm>
            <a:off x="4071516" y="1591316"/>
            <a:ext cx="170543" cy="169862"/>
          </a:xfrm>
          <a:prstGeom prst="rect">
            <a:avLst/>
          </a:prstGeom>
          <a:solidFill>
            <a:schemeClr val="accent5">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107" name="正方形/長方形 31"/>
          <p:cNvSpPr/>
          <p:nvPr/>
        </p:nvSpPr>
        <p:spPr>
          <a:xfrm>
            <a:off x="4071516" y="1764244"/>
            <a:ext cx="170543" cy="169862"/>
          </a:xfrm>
          <a:prstGeom prst="rect">
            <a:avLst/>
          </a:prstGeom>
          <a:solidFill>
            <a:schemeClr val="accent3">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108" name="正方形/長方形 32"/>
          <p:cNvSpPr/>
          <p:nvPr/>
        </p:nvSpPr>
        <p:spPr>
          <a:xfrm>
            <a:off x="4071516" y="1938072"/>
            <a:ext cx="170543" cy="169862"/>
          </a:xfrm>
          <a:prstGeom prst="rect">
            <a:avLst/>
          </a:prstGeom>
          <a:solidFill>
            <a:schemeClr val="accent2">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109" name="正方形/長方形 33"/>
          <p:cNvSpPr/>
          <p:nvPr/>
        </p:nvSpPr>
        <p:spPr>
          <a:xfrm>
            <a:off x="4071516" y="2111674"/>
            <a:ext cx="170543" cy="169862"/>
          </a:xfrm>
          <a:prstGeom prst="rect">
            <a:avLst/>
          </a:prstGeom>
          <a:solidFill>
            <a:schemeClr val="tx2">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grpSp>
        <p:nvGrpSpPr>
          <p:cNvPr id="5" name="図形グループ 4"/>
          <p:cNvGrpSpPr/>
          <p:nvPr/>
        </p:nvGrpSpPr>
        <p:grpSpPr>
          <a:xfrm>
            <a:off x="1836302" y="1764244"/>
            <a:ext cx="511629" cy="343690"/>
            <a:chOff x="1836302" y="1764244"/>
            <a:chExt cx="511629" cy="343690"/>
          </a:xfrm>
        </p:grpSpPr>
        <p:sp>
          <p:nvSpPr>
            <p:cNvPr id="130" name="正方形/長方形 40"/>
            <p:cNvSpPr/>
            <p:nvPr/>
          </p:nvSpPr>
          <p:spPr>
            <a:xfrm>
              <a:off x="1836302" y="1938072"/>
              <a:ext cx="170543" cy="169862"/>
            </a:xfrm>
            <a:prstGeom prst="rect">
              <a:avLst/>
            </a:prstGeom>
            <a:solidFill>
              <a:srgbClr val="FF0000"/>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131" name="正方形/長方形 47"/>
            <p:cNvSpPr/>
            <p:nvPr/>
          </p:nvSpPr>
          <p:spPr>
            <a:xfrm>
              <a:off x="2177388" y="1764244"/>
              <a:ext cx="170543" cy="169862"/>
            </a:xfrm>
            <a:prstGeom prst="rect">
              <a:avLst/>
            </a:prstGeom>
            <a:solidFill>
              <a:srgbClr val="FF6600"/>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grpSp>
    </p:spTree>
    <p:extLst>
      <p:ext uri="{BB962C8B-B14F-4D97-AF65-F5344CB8AC3E}">
        <p14:creationId xmlns:p14="http://schemas.microsoft.com/office/powerpoint/2010/main" val="71174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38889E-6 4.32099E-6 L 0.00018 -0.36142 " pathEditMode="relative" rAng="0" ptsTypes="AA">
                                      <p:cBhvr>
                                        <p:cTn id="6" dur="2000" fill="hold"/>
                                        <p:tgtEl>
                                          <p:spTgt spid="3"/>
                                        </p:tgtEl>
                                        <p:attrNameLst>
                                          <p:attrName>ppt_x</p:attrName>
                                          <p:attrName>ppt_y</p:attrName>
                                        </p:attrNameLst>
                                      </p:cBhvr>
                                      <p:rCtr x="0" y="-1808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0007 -0.00031 L 0.18889 -0.00216 " pathEditMode="relative" rAng="0" ptsTypes="AA">
                                      <p:cBhvr>
                                        <p:cTn id="14" dur="2000" fill="hold"/>
                                        <p:tgtEl>
                                          <p:spTgt spid="5"/>
                                        </p:tgtEl>
                                        <p:attrNameLst>
                                          <p:attrName>ppt_x</p:attrName>
                                          <p:attrName>ppt_y</p:attrName>
                                        </p:attrNameLst>
                                      </p:cBhvr>
                                      <p:rCtr x="947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角丸四角形吹き出し 59"/>
          <p:cNvSpPr/>
          <p:nvPr/>
        </p:nvSpPr>
        <p:spPr>
          <a:xfrm>
            <a:off x="1518443" y="1205899"/>
            <a:ext cx="3050429" cy="3243638"/>
          </a:xfrm>
          <a:prstGeom prst="wedgeRoundRectCallout">
            <a:avLst>
              <a:gd name="adj1" fmla="val -55130"/>
              <a:gd name="adj2" fmla="val 27412"/>
              <a:gd name="adj3" fmla="val 16667"/>
            </a:avLst>
          </a:prstGeom>
          <a:noFill/>
          <a:ln>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6" name="テキスト プレースホルダー 5"/>
          <p:cNvSpPr>
            <a:spLocks noGrp="1"/>
          </p:cNvSpPr>
          <p:nvPr>
            <p:ph type="body" sz="quarter" idx="11"/>
          </p:nvPr>
        </p:nvSpPr>
        <p:spPr>
          <a:xfrm>
            <a:off x="4755866" y="1205898"/>
            <a:ext cx="4027388" cy="3083094"/>
          </a:xfrm>
        </p:spPr>
        <p:txBody>
          <a:bodyPr/>
          <a:lstStyle/>
          <a:p>
            <a:r>
              <a:rPr lang="ja-JP" altLang="en-US" dirty="0" smtClean="0">
                <a:latin typeface="MS PGothic" charset="-128"/>
                <a:ea typeface="MS PGothic" charset="-128"/>
                <a:cs typeface="MS PGothic" charset="-128"/>
              </a:rPr>
              <a:t>クラウド</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ヒューリスティック</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エンジン</a:t>
            </a:r>
            <a:endParaRPr lang="en-US" altLang="ja-JP" dirty="0">
              <a:latin typeface="MS PGothic" charset="-128"/>
              <a:ea typeface="MS PGothic" charset="-128"/>
              <a:cs typeface="MS PGothic" charset="-128"/>
            </a:endParaRPr>
          </a:p>
          <a:p>
            <a:r>
              <a:rPr lang="en-US" altLang="ja-JP" dirty="0" smtClean="0">
                <a:latin typeface="MS PGothic" charset="-128"/>
                <a:ea typeface="MS PGothic" charset="-128"/>
                <a:cs typeface="MS PGothic" charset="-128"/>
              </a:rPr>
              <a:t>PE</a:t>
            </a:r>
            <a:r>
              <a:rPr lang="ja-JP" altLang="en-US" dirty="0" smtClean="0">
                <a:latin typeface="MS PGothic" charset="-128"/>
                <a:ea typeface="MS PGothic" charset="-128"/>
                <a:cs typeface="MS PGothic" charset="-128"/>
              </a:rPr>
              <a:t>ファイル（</a:t>
            </a:r>
            <a:r>
              <a:rPr lang="en-US" altLang="ja-JP" dirty="0" smtClean="0">
                <a:latin typeface="MS PGothic" charset="-128"/>
                <a:ea typeface="MS PGothic" charset="-128"/>
                <a:cs typeface="MS PGothic" charset="-128"/>
              </a:rPr>
              <a:t>Windows</a:t>
            </a:r>
            <a:r>
              <a:rPr lang="ja-JP" altLang="en-US" dirty="0">
                <a:latin typeface="MS PGothic" charset="-128"/>
                <a:ea typeface="MS PGothic" charset="-128"/>
                <a:cs typeface="MS PGothic" charset="-128"/>
              </a:rPr>
              <a:t>であれは</a:t>
            </a:r>
            <a:r>
              <a:rPr lang="en-US" altLang="ja-JP" dirty="0">
                <a:latin typeface="MS PGothic" charset="-128"/>
                <a:ea typeface="MS PGothic" charset="-128"/>
                <a:cs typeface="MS PGothic" charset="-128"/>
              </a:rPr>
              <a:t>EXE</a:t>
            </a:r>
            <a:r>
              <a:rPr lang="ja-JP" altLang="en-US" dirty="0" smtClean="0">
                <a:latin typeface="MS PGothic" charset="-128"/>
                <a:ea typeface="MS PGothic" charset="-128"/>
                <a:cs typeface="MS PGothic" charset="-128"/>
              </a:rPr>
              <a:t>ファイル）の</a:t>
            </a:r>
            <a:r>
              <a:rPr lang="ja-JP" altLang="en-US" dirty="0">
                <a:latin typeface="MS PGothic" charset="-128"/>
                <a:ea typeface="MS PGothic" charset="-128"/>
                <a:cs typeface="MS PGothic" charset="-128"/>
              </a:rPr>
              <a:t>構造に着目し各構造毎にハッシュと取得してクラウド上のパターンと比較</a:t>
            </a:r>
            <a:endParaRPr lang="en-US" altLang="ja-JP" dirty="0">
              <a:latin typeface="MS PGothic" charset="-128"/>
              <a:ea typeface="MS PGothic" charset="-128"/>
              <a:cs typeface="MS PGothic" charset="-128"/>
            </a:endParaRPr>
          </a:p>
          <a:p>
            <a:r>
              <a:rPr lang="ja-JP" altLang="en-US" dirty="0" smtClean="0">
                <a:latin typeface="MS PGothic" charset="-128"/>
                <a:ea typeface="MS PGothic" charset="-128"/>
                <a:cs typeface="MS PGothic" charset="-128"/>
              </a:rPr>
              <a:t>各ブロック</a:t>
            </a:r>
            <a:r>
              <a:rPr lang="ja-JP" altLang="en-US" dirty="0">
                <a:latin typeface="MS PGothic" charset="-128"/>
                <a:ea typeface="MS PGothic" charset="-128"/>
                <a:cs typeface="MS PGothic" charset="-128"/>
              </a:rPr>
              <a:t>毎のハッシュを取得しクラウドへ送信し、クラウド内の既知マルウェアの特徴と比較する</a:t>
            </a:r>
            <a:endParaRPr lang="en-US" altLang="ja-JP" dirty="0">
              <a:latin typeface="MS PGothic" charset="-128"/>
              <a:ea typeface="MS PGothic" charset="-128"/>
              <a:cs typeface="MS PGothic" charset="-128"/>
            </a:endParaRPr>
          </a:p>
        </p:txBody>
      </p:sp>
      <p:sp>
        <p:nvSpPr>
          <p:cNvPr id="4" name="タイトル 3"/>
          <p:cNvSpPr>
            <a:spLocks noGrp="1"/>
          </p:cNvSpPr>
          <p:nvPr>
            <p:ph type="title"/>
          </p:nvPr>
        </p:nvSpPr>
        <p:spPr/>
        <p:txBody>
          <a:bodyPr/>
          <a:lstStyle/>
          <a:p>
            <a:r>
              <a:rPr kumimoji="1" lang="en-US" altLang="ja-JP" dirty="0" smtClean="0">
                <a:solidFill>
                  <a:schemeClr val="tx1">
                    <a:lumMod val="75000"/>
                    <a:lumOff val="25000"/>
                  </a:schemeClr>
                </a:solidFill>
                <a:latin typeface="MS PGothic" charset="-128"/>
                <a:ea typeface="MS PGothic" charset="-128"/>
                <a:cs typeface="MS PGothic" charset="-128"/>
              </a:rPr>
              <a:t>SPERO</a:t>
            </a:r>
            <a:r>
              <a:rPr kumimoji="1" lang="ja-JP" altLang="en-US" dirty="0" smtClean="0">
                <a:solidFill>
                  <a:schemeClr val="tx1">
                    <a:lumMod val="75000"/>
                    <a:lumOff val="25000"/>
                  </a:schemeClr>
                </a:solidFill>
                <a:latin typeface="MS PGothic" charset="-128"/>
                <a:ea typeface="MS PGothic" charset="-128"/>
                <a:cs typeface="MS PGothic" charset="-128"/>
              </a:rPr>
              <a:t>（検知エンジン）</a:t>
            </a:r>
            <a:r>
              <a:rPr kumimoji="1" lang="en-US" altLang="ja-JP" dirty="0" smtClean="0">
                <a:solidFill>
                  <a:schemeClr val="tx1">
                    <a:lumMod val="75000"/>
                    <a:lumOff val="25000"/>
                  </a:schemeClr>
                </a:solidFill>
                <a:latin typeface="MS PGothic" charset="-128"/>
                <a:ea typeface="MS PGothic" charset="-128"/>
                <a:cs typeface="MS PGothic" charset="-128"/>
              </a:rPr>
              <a:t/>
            </a:r>
            <a:br>
              <a:rPr kumimoji="1" lang="en-US" altLang="ja-JP" dirty="0" smtClean="0">
                <a:solidFill>
                  <a:schemeClr val="tx1">
                    <a:lumMod val="75000"/>
                    <a:lumOff val="25000"/>
                  </a:schemeClr>
                </a:solidFill>
                <a:latin typeface="MS PGothic" charset="-128"/>
                <a:ea typeface="MS PGothic" charset="-128"/>
                <a:cs typeface="MS PGothic" charset="-128"/>
              </a:rPr>
            </a:br>
            <a:r>
              <a:rPr lang="ja-JP" altLang="en-US" dirty="0" smtClean="0">
                <a:solidFill>
                  <a:schemeClr val="tx1">
                    <a:lumMod val="75000"/>
                    <a:lumOff val="25000"/>
                  </a:schemeClr>
                </a:solidFill>
                <a:latin typeface="MS PGothic" charset="-128"/>
                <a:ea typeface="MS PGothic" charset="-128"/>
                <a:cs typeface="MS PGothic" charset="-128"/>
              </a:rPr>
              <a:t>ファイル構造から亜種・未知のマルウェアを検知</a:t>
            </a:r>
            <a:endParaRPr kumimoji="1" lang="ja-JP" altLang="en-US" dirty="0">
              <a:solidFill>
                <a:schemeClr val="tx1">
                  <a:lumMod val="75000"/>
                  <a:lumOff val="25000"/>
                </a:schemeClr>
              </a:solidFill>
              <a:latin typeface="MS PGothic" charset="-128"/>
              <a:ea typeface="MS PGothic" charset="-128"/>
              <a:cs typeface="MS PGothic" charset="-128"/>
            </a:endParaRPr>
          </a:p>
        </p:txBody>
      </p:sp>
      <p:grpSp>
        <p:nvGrpSpPr>
          <p:cNvPr id="7" name="Group 431"/>
          <p:cNvGrpSpPr>
            <a:grpSpLocks noChangeAspect="1"/>
          </p:cNvGrpSpPr>
          <p:nvPr/>
        </p:nvGrpSpPr>
        <p:grpSpPr>
          <a:xfrm>
            <a:off x="449731" y="3490552"/>
            <a:ext cx="990388" cy="545984"/>
            <a:chOff x="572756" y="4356495"/>
            <a:chExt cx="701979" cy="386989"/>
          </a:xfrm>
        </p:grpSpPr>
        <p:sp>
          <p:nvSpPr>
            <p:cNvPr id="8" name="Freeform 294"/>
            <p:cNvSpPr>
              <a:spLocks noChangeAspect="1"/>
            </p:cNvSpPr>
            <p:nvPr/>
          </p:nvSpPr>
          <p:spPr bwMode="auto">
            <a:xfrm>
              <a:off x="572756" y="4701485"/>
              <a:ext cx="701979" cy="41999"/>
            </a:xfrm>
            <a:custGeom>
              <a:avLst/>
              <a:gdLst>
                <a:gd name="T0" fmla="*/ 288 w 297"/>
                <a:gd name="T1" fmla="*/ 18 h 18"/>
                <a:gd name="T2" fmla="*/ 10 w 297"/>
                <a:gd name="T3" fmla="*/ 18 h 18"/>
                <a:gd name="T4" fmla="*/ 0 w 297"/>
                <a:gd name="T5" fmla="*/ 9 h 18"/>
                <a:gd name="T6" fmla="*/ 10 w 297"/>
                <a:gd name="T7" fmla="*/ 0 h 18"/>
                <a:gd name="T8" fmla="*/ 288 w 297"/>
                <a:gd name="T9" fmla="*/ 0 h 18"/>
                <a:gd name="T10" fmla="*/ 297 w 297"/>
                <a:gd name="T11" fmla="*/ 9 h 18"/>
                <a:gd name="T12" fmla="*/ 288 w 29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97" h="18">
                  <a:moveTo>
                    <a:pt x="288" y="18"/>
                  </a:moveTo>
                  <a:cubicBezTo>
                    <a:pt x="10" y="18"/>
                    <a:pt x="10" y="18"/>
                    <a:pt x="10" y="18"/>
                  </a:cubicBezTo>
                  <a:cubicBezTo>
                    <a:pt x="4" y="18"/>
                    <a:pt x="0" y="14"/>
                    <a:pt x="0" y="9"/>
                  </a:cubicBezTo>
                  <a:cubicBezTo>
                    <a:pt x="0" y="4"/>
                    <a:pt x="4" y="0"/>
                    <a:pt x="10" y="0"/>
                  </a:cubicBezTo>
                  <a:cubicBezTo>
                    <a:pt x="288" y="0"/>
                    <a:pt x="288" y="0"/>
                    <a:pt x="288" y="0"/>
                  </a:cubicBezTo>
                  <a:cubicBezTo>
                    <a:pt x="293" y="0"/>
                    <a:pt x="297" y="4"/>
                    <a:pt x="297" y="9"/>
                  </a:cubicBezTo>
                  <a:cubicBezTo>
                    <a:pt x="297" y="14"/>
                    <a:pt x="293" y="18"/>
                    <a:pt x="288" y="1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9" name="Freeform 295"/>
            <p:cNvSpPr>
              <a:spLocks noChangeAspect="1" noEditPoints="1"/>
            </p:cNvSpPr>
            <p:nvPr/>
          </p:nvSpPr>
          <p:spPr bwMode="auto">
            <a:xfrm>
              <a:off x="650754" y="4356495"/>
              <a:ext cx="545983" cy="306991"/>
            </a:xfrm>
            <a:custGeom>
              <a:avLst/>
              <a:gdLst>
                <a:gd name="T0" fmla="*/ 216 w 231"/>
                <a:gd name="T1" fmla="*/ 11 h 130"/>
                <a:gd name="T2" fmla="*/ 221 w 231"/>
                <a:gd name="T3" fmla="*/ 16 h 130"/>
                <a:gd name="T4" fmla="*/ 221 w 231"/>
                <a:gd name="T5" fmla="*/ 115 h 130"/>
                <a:gd name="T6" fmla="*/ 216 w 231"/>
                <a:gd name="T7" fmla="*/ 120 h 130"/>
                <a:gd name="T8" fmla="*/ 15 w 231"/>
                <a:gd name="T9" fmla="*/ 120 h 130"/>
                <a:gd name="T10" fmla="*/ 10 w 231"/>
                <a:gd name="T11" fmla="*/ 115 h 130"/>
                <a:gd name="T12" fmla="*/ 10 w 231"/>
                <a:gd name="T13" fmla="*/ 16 h 130"/>
                <a:gd name="T14" fmla="*/ 15 w 231"/>
                <a:gd name="T15" fmla="*/ 11 h 130"/>
                <a:gd name="T16" fmla="*/ 216 w 231"/>
                <a:gd name="T17" fmla="*/ 11 h 130"/>
                <a:gd name="T18" fmla="*/ 216 w 231"/>
                <a:gd name="T19" fmla="*/ 0 h 130"/>
                <a:gd name="T20" fmla="*/ 15 w 231"/>
                <a:gd name="T21" fmla="*/ 0 h 130"/>
                <a:gd name="T22" fmla="*/ 0 w 231"/>
                <a:gd name="T23" fmla="*/ 16 h 130"/>
                <a:gd name="T24" fmla="*/ 0 w 231"/>
                <a:gd name="T25" fmla="*/ 115 h 130"/>
                <a:gd name="T26" fmla="*/ 15 w 231"/>
                <a:gd name="T27" fmla="*/ 130 h 130"/>
                <a:gd name="T28" fmla="*/ 216 w 231"/>
                <a:gd name="T29" fmla="*/ 130 h 130"/>
                <a:gd name="T30" fmla="*/ 231 w 231"/>
                <a:gd name="T31" fmla="*/ 115 h 130"/>
                <a:gd name="T32" fmla="*/ 231 w 231"/>
                <a:gd name="T33" fmla="*/ 16 h 130"/>
                <a:gd name="T34" fmla="*/ 216 w 231"/>
                <a:gd name="T3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1" h="130">
                  <a:moveTo>
                    <a:pt x="216" y="11"/>
                  </a:moveTo>
                  <a:cubicBezTo>
                    <a:pt x="219" y="11"/>
                    <a:pt x="221" y="13"/>
                    <a:pt x="221" y="16"/>
                  </a:cubicBezTo>
                  <a:cubicBezTo>
                    <a:pt x="221" y="115"/>
                    <a:pt x="221" y="115"/>
                    <a:pt x="221" y="115"/>
                  </a:cubicBezTo>
                  <a:cubicBezTo>
                    <a:pt x="221" y="118"/>
                    <a:pt x="219" y="120"/>
                    <a:pt x="216" y="120"/>
                  </a:cubicBezTo>
                  <a:cubicBezTo>
                    <a:pt x="15" y="120"/>
                    <a:pt x="15" y="120"/>
                    <a:pt x="15" y="120"/>
                  </a:cubicBezTo>
                  <a:cubicBezTo>
                    <a:pt x="12" y="120"/>
                    <a:pt x="10" y="118"/>
                    <a:pt x="10" y="115"/>
                  </a:cubicBezTo>
                  <a:cubicBezTo>
                    <a:pt x="10" y="16"/>
                    <a:pt x="10" y="16"/>
                    <a:pt x="10" y="16"/>
                  </a:cubicBezTo>
                  <a:cubicBezTo>
                    <a:pt x="10" y="13"/>
                    <a:pt x="12" y="11"/>
                    <a:pt x="15" y="11"/>
                  </a:cubicBezTo>
                  <a:cubicBezTo>
                    <a:pt x="216" y="11"/>
                    <a:pt x="216" y="11"/>
                    <a:pt x="216" y="11"/>
                  </a:cubicBezTo>
                  <a:moveTo>
                    <a:pt x="216" y="0"/>
                  </a:moveTo>
                  <a:cubicBezTo>
                    <a:pt x="15" y="0"/>
                    <a:pt x="15" y="0"/>
                    <a:pt x="15" y="0"/>
                  </a:cubicBezTo>
                  <a:cubicBezTo>
                    <a:pt x="7" y="0"/>
                    <a:pt x="0" y="7"/>
                    <a:pt x="0" y="16"/>
                  </a:cubicBezTo>
                  <a:cubicBezTo>
                    <a:pt x="0" y="115"/>
                    <a:pt x="0" y="115"/>
                    <a:pt x="0" y="115"/>
                  </a:cubicBezTo>
                  <a:cubicBezTo>
                    <a:pt x="0" y="123"/>
                    <a:pt x="7" y="130"/>
                    <a:pt x="15" y="130"/>
                  </a:cubicBezTo>
                  <a:cubicBezTo>
                    <a:pt x="216" y="130"/>
                    <a:pt x="216" y="130"/>
                    <a:pt x="216" y="130"/>
                  </a:cubicBezTo>
                  <a:cubicBezTo>
                    <a:pt x="224" y="130"/>
                    <a:pt x="231" y="123"/>
                    <a:pt x="231" y="115"/>
                  </a:cubicBezTo>
                  <a:cubicBezTo>
                    <a:pt x="231" y="16"/>
                    <a:pt x="231" y="16"/>
                    <a:pt x="231" y="16"/>
                  </a:cubicBezTo>
                  <a:cubicBezTo>
                    <a:pt x="231" y="7"/>
                    <a:pt x="224" y="0"/>
                    <a:pt x="21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pic>
        <p:nvPicPr>
          <p:cNvPr id="10"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3950" y="1479354"/>
            <a:ext cx="1047863" cy="1047863"/>
          </a:xfrm>
          <a:prstGeom prst="rect">
            <a:avLst/>
          </a:prstGeom>
        </p:spPr>
      </p:pic>
      <p:pic>
        <p:nvPicPr>
          <p:cNvPr id="11"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849" y="1859382"/>
            <a:ext cx="337223" cy="337223"/>
          </a:xfrm>
          <a:prstGeom prst="rect">
            <a:avLst/>
          </a:prstGeom>
        </p:spPr>
      </p:pic>
      <p:grpSp>
        <p:nvGrpSpPr>
          <p:cNvPr id="12" name="Group 15"/>
          <p:cNvGrpSpPr>
            <a:grpSpLocks noChangeAspect="1"/>
          </p:cNvGrpSpPr>
          <p:nvPr/>
        </p:nvGrpSpPr>
        <p:grpSpPr>
          <a:xfrm rot="16200000">
            <a:off x="577970" y="2844270"/>
            <a:ext cx="709979" cy="404988"/>
            <a:chOff x="4217644" y="2466553"/>
            <a:chExt cx="709979" cy="404988"/>
          </a:xfrm>
        </p:grpSpPr>
        <p:sp>
          <p:nvSpPr>
            <p:cNvPr id="13" name="Freeform 99"/>
            <p:cNvSpPr>
              <a:spLocks/>
            </p:cNvSpPr>
            <p:nvPr/>
          </p:nvSpPr>
          <p:spPr bwMode="auto">
            <a:xfrm>
              <a:off x="4449637" y="2639548"/>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4" name="Freeform 100"/>
            <p:cNvSpPr>
              <a:spLocks/>
            </p:cNvSpPr>
            <p:nvPr/>
          </p:nvSpPr>
          <p:spPr bwMode="auto">
            <a:xfrm>
              <a:off x="4792627" y="2551551"/>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5" name="Freeform 101"/>
            <p:cNvSpPr>
              <a:spLocks/>
            </p:cNvSpPr>
            <p:nvPr/>
          </p:nvSpPr>
          <p:spPr bwMode="auto">
            <a:xfrm>
              <a:off x="4792627" y="2637548"/>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6" name="Freeform 102"/>
            <p:cNvSpPr>
              <a:spLocks/>
            </p:cNvSpPr>
            <p:nvPr/>
          </p:nvSpPr>
          <p:spPr bwMode="auto">
            <a:xfrm>
              <a:off x="4648631" y="2826542"/>
              <a:ext cx="174995" cy="44999"/>
            </a:xfrm>
            <a:custGeom>
              <a:avLst/>
              <a:gdLst>
                <a:gd name="T0" fmla="*/ 64 w 74"/>
                <a:gd name="T1" fmla="*/ 19 h 19"/>
                <a:gd name="T2" fmla="*/ 9 w 74"/>
                <a:gd name="T3" fmla="*/ 19 h 19"/>
                <a:gd name="T4" fmla="*/ 0 w 74"/>
                <a:gd name="T5" fmla="*/ 10 h 19"/>
                <a:gd name="T6" fmla="*/ 9 w 74"/>
                <a:gd name="T7" fmla="*/ 0 h 19"/>
                <a:gd name="T8" fmla="*/ 64 w 74"/>
                <a:gd name="T9" fmla="*/ 0 h 19"/>
                <a:gd name="T10" fmla="*/ 74 w 74"/>
                <a:gd name="T11" fmla="*/ 10 h 19"/>
                <a:gd name="T12" fmla="*/ 64 w 7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4" h="19">
                  <a:moveTo>
                    <a:pt x="64" y="19"/>
                  </a:moveTo>
                  <a:cubicBezTo>
                    <a:pt x="9" y="19"/>
                    <a:pt x="9" y="19"/>
                    <a:pt x="9" y="19"/>
                  </a:cubicBezTo>
                  <a:cubicBezTo>
                    <a:pt x="4" y="19"/>
                    <a:pt x="0" y="15"/>
                    <a:pt x="0" y="10"/>
                  </a:cubicBezTo>
                  <a:cubicBezTo>
                    <a:pt x="0" y="4"/>
                    <a:pt x="4" y="0"/>
                    <a:pt x="9" y="0"/>
                  </a:cubicBezTo>
                  <a:cubicBezTo>
                    <a:pt x="64" y="0"/>
                    <a:pt x="64" y="0"/>
                    <a:pt x="64" y="0"/>
                  </a:cubicBezTo>
                  <a:cubicBezTo>
                    <a:pt x="70" y="0"/>
                    <a:pt x="74" y="4"/>
                    <a:pt x="74" y="10"/>
                  </a:cubicBezTo>
                  <a:cubicBezTo>
                    <a:pt x="74" y="15"/>
                    <a:pt x="70" y="19"/>
                    <a:pt x="64"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7" name="Freeform 103"/>
            <p:cNvSpPr>
              <a:spLocks/>
            </p:cNvSpPr>
            <p:nvPr/>
          </p:nvSpPr>
          <p:spPr bwMode="auto">
            <a:xfrm>
              <a:off x="4217644" y="2466553"/>
              <a:ext cx="430987" cy="44999"/>
            </a:xfrm>
            <a:custGeom>
              <a:avLst/>
              <a:gdLst>
                <a:gd name="T0" fmla="*/ 172 w 182"/>
                <a:gd name="T1" fmla="*/ 19 h 19"/>
                <a:gd name="T2" fmla="*/ 10 w 182"/>
                <a:gd name="T3" fmla="*/ 19 h 19"/>
                <a:gd name="T4" fmla="*/ 0 w 182"/>
                <a:gd name="T5" fmla="*/ 10 h 19"/>
                <a:gd name="T6" fmla="*/ 10 w 182"/>
                <a:gd name="T7" fmla="*/ 0 h 19"/>
                <a:gd name="T8" fmla="*/ 172 w 182"/>
                <a:gd name="T9" fmla="*/ 0 h 19"/>
                <a:gd name="T10" fmla="*/ 182 w 182"/>
                <a:gd name="T11" fmla="*/ 10 h 19"/>
                <a:gd name="T12" fmla="*/ 172 w 18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2" h="19">
                  <a:moveTo>
                    <a:pt x="172" y="19"/>
                  </a:moveTo>
                  <a:cubicBezTo>
                    <a:pt x="10" y="19"/>
                    <a:pt x="10" y="19"/>
                    <a:pt x="10" y="19"/>
                  </a:cubicBezTo>
                  <a:cubicBezTo>
                    <a:pt x="5" y="19"/>
                    <a:pt x="0" y="15"/>
                    <a:pt x="0" y="10"/>
                  </a:cubicBezTo>
                  <a:cubicBezTo>
                    <a:pt x="0" y="5"/>
                    <a:pt x="5" y="0"/>
                    <a:pt x="10" y="0"/>
                  </a:cubicBezTo>
                  <a:cubicBezTo>
                    <a:pt x="172" y="0"/>
                    <a:pt x="172" y="0"/>
                    <a:pt x="172" y="0"/>
                  </a:cubicBezTo>
                  <a:cubicBezTo>
                    <a:pt x="178" y="0"/>
                    <a:pt x="182" y="5"/>
                    <a:pt x="182" y="10"/>
                  </a:cubicBezTo>
                  <a:cubicBezTo>
                    <a:pt x="182" y="15"/>
                    <a:pt x="178" y="19"/>
                    <a:pt x="172"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pic>
        <p:nvPicPr>
          <p:cNvPr id="18"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3123" y="3582299"/>
            <a:ext cx="280492" cy="280492"/>
          </a:xfrm>
          <a:prstGeom prst="rect">
            <a:avLst/>
          </a:prstGeom>
        </p:spPr>
      </p:pic>
      <p:pic>
        <p:nvPicPr>
          <p:cNvPr id="19" name="図 1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7647" r="81373"/>
                    </a14:imgEffect>
                  </a14:imgLayer>
                </a14:imgProps>
              </a:ext>
              <a:ext uri="{28A0092B-C50C-407E-A947-70E740481C1C}">
                <a14:useLocalDpi xmlns:a14="http://schemas.microsoft.com/office/drawing/2010/main"/>
              </a:ext>
            </a:extLst>
          </a:blip>
          <a:stretch>
            <a:fillRect/>
          </a:stretch>
        </p:blipFill>
        <p:spPr>
          <a:xfrm>
            <a:off x="979892" y="3514385"/>
            <a:ext cx="350184" cy="274654"/>
          </a:xfrm>
          <a:prstGeom prst="rect">
            <a:avLst/>
          </a:prstGeom>
        </p:spPr>
      </p:pic>
      <p:pic>
        <p:nvPicPr>
          <p:cNvPr id="20"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50901" y="3335896"/>
            <a:ext cx="904040" cy="904040"/>
          </a:xfrm>
          <a:prstGeom prst="rect">
            <a:avLst/>
          </a:prstGeom>
        </p:spPr>
      </p:pic>
      <p:grpSp>
        <p:nvGrpSpPr>
          <p:cNvPr id="21" name="Group 141"/>
          <p:cNvGrpSpPr>
            <a:grpSpLocks noChangeAspect="1"/>
          </p:cNvGrpSpPr>
          <p:nvPr/>
        </p:nvGrpSpPr>
        <p:grpSpPr>
          <a:xfrm rot="10800000">
            <a:off x="2646056" y="3896290"/>
            <a:ext cx="660645" cy="280492"/>
            <a:chOff x="7413625" y="908051"/>
            <a:chExt cx="1162844" cy="493712"/>
          </a:xfrm>
        </p:grpSpPr>
        <p:sp>
          <p:nvSpPr>
            <p:cNvPr id="22" name="Freeform 61"/>
            <p:cNvSpPr>
              <a:spLocks noEditPoints="1"/>
            </p:cNvSpPr>
            <p:nvPr/>
          </p:nvSpPr>
          <p:spPr bwMode="auto">
            <a:xfrm>
              <a:off x="7413625" y="1093788"/>
              <a:ext cx="1160463" cy="122237"/>
            </a:xfrm>
            <a:custGeom>
              <a:avLst/>
              <a:gdLst>
                <a:gd name="T0" fmla="*/ 654 w 664"/>
                <a:gd name="T1" fmla="*/ 60 h 70"/>
                <a:gd name="T2" fmla="*/ 653 w 664"/>
                <a:gd name="T3" fmla="*/ 60 h 70"/>
                <a:gd name="T4" fmla="*/ 653 w 664"/>
                <a:gd name="T5" fmla="*/ 60 h 70"/>
                <a:gd name="T6" fmla="*/ 654 w 664"/>
                <a:gd name="T7" fmla="*/ 60 h 70"/>
                <a:gd name="T8" fmla="*/ 654 w 664"/>
                <a:gd name="T9" fmla="*/ 60 h 70"/>
                <a:gd name="T10" fmla="*/ 654 w 664"/>
                <a:gd name="T11" fmla="*/ 60 h 70"/>
                <a:gd name="T12" fmla="*/ 654 w 664"/>
                <a:gd name="T13" fmla="*/ 60 h 70"/>
                <a:gd name="T14" fmla="*/ 654 w 664"/>
                <a:gd name="T15" fmla="*/ 60 h 70"/>
                <a:gd name="T16" fmla="*/ 654 w 664"/>
                <a:gd name="T17" fmla="*/ 60 h 70"/>
                <a:gd name="T18" fmla="*/ 654 w 664"/>
                <a:gd name="T19" fmla="*/ 60 h 70"/>
                <a:gd name="T20" fmla="*/ 654 w 664"/>
                <a:gd name="T21" fmla="*/ 59 h 70"/>
                <a:gd name="T22" fmla="*/ 654 w 664"/>
                <a:gd name="T23" fmla="*/ 59 h 70"/>
                <a:gd name="T24" fmla="*/ 654 w 664"/>
                <a:gd name="T25" fmla="*/ 59 h 70"/>
                <a:gd name="T26" fmla="*/ 661 w 664"/>
                <a:gd name="T27" fmla="*/ 49 h 70"/>
                <a:gd name="T28" fmla="*/ 661 w 664"/>
                <a:gd name="T29" fmla="*/ 49 h 70"/>
                <a:gd name="T30" fmla="*/ 661 w 664"/>
                <a:gd name="T31" fmla="*/ 49 h 70"/>
                <a:gd name="T32" fmla="*/ 661 w 664"/>
                <a:gd name="T33" fmla="*/ 20 h 70"/>
                <a:gd name="T34" fmla="*/ 664 w 664"/>
                <a:gd name="T35" fmla="*/ 35 h 70"/>
                <a:gd name="T36" fmla="*/ 661 w 664"/>
                <a:gd name="T37" fmla="*/ 49 h 70"/>
                <a:gd name="T38" fmla="*/ 664 w 664"/>
                <a:gd name="T39" fmla="*/ 35 h 70"/>
                <a:gd name="T40" fmla="*/ 661 w 664"/>
                <a:gd name="T41" fmla="*/ 20 h 70"/>
                <a:gd name="T42" fmla="*/ 660 w 664"/>
                <a:gd name="T43" fmla="*/ 20 h 70"/>
                <a:gd name="T44" fmla="*/ 660 w 664"/>
                <a:gd name="T45" fmla="*/ 20 h 70"/>
                <a:gd name="T46" fmla="*/ 660 w 664"/>
                <a:gd name="T47" fmla="*/ 20 h 70"/>
                <a:gd name="T48" fmla="*/ 654 w 664"/>
                <a:gd name="T49" fmla="*/ 11 h 70"/>
                <a:gd name="T50" fmla="*/ 654 w 664"/>
                <a:gd name="T51" fmla="*/ 11 h 70"/>
                <a:gd name="T52" fmla="*/ 654 w 664"/>
                <a:gd name="T53" fmla="*/ 11 h 70"/>
                <a:gd name="T54" fmla="*/ 654 w 664"/>
                <a:gd name="T55" fmla="*/ 11 h 70"/>
                <a:gd name="T56" fmla="*/ 654 w 664"/>
                <a:gd name="T57" fmla="*/ 11 h 70"/>
                <a:gd name="T58" fmla="*/ 654 w 664"/>
                <a:gd name="T59" fmla="*/ 11 h 70"/>
                <a:gd name="T60" fmla="*/ 653 w 664"/>
                <a:gd name="T61" fmla="*/ 10 h 70"/>
                <a:gd name="T62" fmla="*/ 653 w 664"/>
                <a:gd name="T63" fmla="*/ 10 h 70"/>
                <a:gd name="T64" fmla="*/ 653 w 664"/>
                <a:gd name="T65" fmla="*/ 10 h 70"/>
                <a:gd name="T66" fmla="*/ 654 w 664"/>
                <a:gd name="T67" fmla="*/ 11 h 70"/>
                <a:gd name="T68" fmla="*/ 653 w 664"/>
                <a:gd name="T69" fmla="*/ 10 h 70"/>
                <a:gd name="T70" fmla="*/ 543 w 664"/>
                <a:gd name="T71" fmla="*/ 0 h 70"/>
                <a:gd name="T72" fmla="*/ 35 w 664"/>
                <a:gd name="T73" fmla="*/ 0 h 70"/>
                <a:gd name="T74" fmla="*/ 0 w 664"/>
                <a:gd name="T75" fmla="*/ 35 h 70"/>
                <a:gd name="T76" fmla="*/ 35 w 664"/>
                <a:gd name="T77" fmla="*/ 70 h 70"/>
                <a:gd name="T78" fmla="*/ 543 w 664"/>
                <a:gd name="T79" fmla="*/ 70 h 70"/>
                <a:gd name="T80" fmla="*/ 578 w 664"/>
                <a:gd name="T81" fmla="*/ 35 h 70"/>
                <a:gd name="T82" fmla="*/ 543 w 664"/>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70">
                  <a:moveTo>
                    <a:pt x="654" y="60"/>
                  </a:moveTo>
                  <a:cubicBezTo>
                    <a:pt x="653" y="60"/>
                    <a:pt x="653" y="60"/>
                    <a:pt x="653" y="60"/>
                  </a:cubicBezTo>
                  <a:cubicBezTo>
                    <a:pt x="653" y="60"/>
                    <a:pt x="653" y="60"/>
                    <a:pt x="653" y="60"/>
                  </a:cubicBezTo>
                  <a:cubicBezTo>
                    <a:pt x="653" y="60"/>
                    <a:pt x="653"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59"/>
                  </a:moveTo>
                  <a:cubicBezTo>
                    <a:pt x="654" y="59"/>
                    <a:pt x="654" y="59"/>
                    <a:pt x="654" y="59"/>
                  </a:cubicBezTo>
                  <a:cubicBezTo>
                    <a:pt x="654" y="59"/>
                    <a:pt x="654" y="59"/>
                    <a:pt x="654" y="59"/>
                  </a:cubicBezTo>
                  <a:moveTo>
                    <a:pt x="661" y="49"/>
                  </a:moveTo>
                  <a:cubicBezTo>
                    <a:pt x="661" y="49"/>
                    <a:pt x="661" y="49"/>
                    <a:pt x="661" y="49"/>
                  </a:cubicBezTo>
                  <a:cubicBezTo>
                    <a:pt x="661" y="49"/>
                    <a:pt x="661" y="49"/>
                    <a:pt x="661" y="49"/>
                  </a:cubicBezTo>
                  <a:moveTo>
                    <a:pt x="661" y="20"/>
                  </a:moveTo>
                  <a:cubicBezTo>
                    <a:pt x="663" y="25"/>
                    <a:pt x="664" y="30"/>
                    <a:pt x="664" y="35"/>
                  </a:cubicBezTo>
                  <a:cubicBezTo>
                    <a:pt x="664" y="40"/>
                    <a:pt x="663" y="45"/>
                    <a:pt x="661" y="49"/>
                  </a:cubicBezTo>
                  <a:cubicBezTo>
                    <a:pt x="663" y="45"/>
                    <a:pt x="664" y="40"/>
                    <a:pt x="664" y="35"/>
                  </a:cubicBezTo>
                  <a:cubicBezTo>
                    <a:pt x="664" y="30"/>
                    <a:pt x="663" y="25"/>
                    <a:pt x="661" y="20"/>
                  </a:cubicBezTo>
                  <a:moveTo>
                    <a:pt x="660" y="20"/>
                  </a:moveTo>
                  <a:cubicBezTo>
                    <a:pt x="660" y="20"/>
                    <a:pt x="660" y="20"/>
                    <a:pt x="660" y="20"/>
                  </a:cubicBezTo>
                  <a:cubicBezTo>
                    <a:pt x="660" y="20"/>
                    <a:pt x="660" y="20"/>
                    <a:pt x="660" y="20"/>
                  </a:cubicBezTo>
                  <a:moveTo>
                    <a:pt x="654" y="11"/>
                  </a:moveTo>
                  <a:cubicBezTo>
                    <a:pt x="654" y="11"/>
                    <a:pt x="654" y="11"/>
                    <a:pt x="654" y="11"/>
                  </a:cubicBezTo>
                  <a:cubicBezTo>
                    <a:pt x="654" y="11"/>
                    <a:pt x="654" y="11"/>
                    <a:pt x="654" y="11"/>
                  </a:cubicBezTo>
                  <a:moveTo>
                    <a:pt x="654" y="11"/>
                  </a:moveTo>
                  <a:cubicBezTo>
                    <a:pt x="654" y="11"/>
                    <a:pt x="654" y="11"/>
                    <a:pt x="654" y="11"/>
                  </a:cubicBezTo>
                  <a:cubicBezTo>
                    <a:pt x="654" y="11"/>
                    <a:pt x="654" y="11"/>
                    <a:pt x="654" y="11"/>
                  </a:cubicBezTo>
                  <a:moveTo>
                    <a:pt x="653" y="10"/>
                  </a:moveTo>
                  <a:cubicBezTo>
                    <a:pt x="653" y="10"/>
                    <a:pt x="653" y="10"/>
                    <a:pt x="653" y="10"/>
                  </a:cubicBezTo>
                  <a:cubicBezTo>
                    <a:pt x="653" y="10"/>
                    <a:pt x="653" y="10"/>
                    <a:pt x="653" y="10"/>
                  </a:cubicBezTo>
                  <a:cubicBezTo>
                    <a:pt x="654" y="10"/>
                    <a:pt x="654" y="11"/>
                    <a:pt x="654" y="11"/>
                  </a:cubicBezTo>
                  <a:cubicBezTo>
                    <a:pt x="654" y="11"/>
                    <a:pt x="654" y="10"/>
                    <a:pt x="653" y="10"/>
                  </a:cubicBezTo>
                  <a:moveTo>
                    <a:pt x="543" y="0"/>
                  </a:moveTo>
                  <a:cubicBezTo>
                    <a:pt x="35" y="0"/>
                    <a:pt x="35" y="0"/>
                    <a:pt x="35" y="0"/>
                  </a:cubicBezTo>
                  <a:cubicBezTo>
                    <a:pt x="15" y="0"/>
                    <a:pt x="0" y="16"/>
                    <a:pt x="0" y="35"/>
                  </a:cubicBezTo>
                  <a:cubicBezTo>
                    <a:pt x="0" y="55"/>
                    <a:pt x="15" y="70"/>
                    <a:pt x="35" y="70"/>
                  </a:cubicBezTo>
                  <a:cubicBezTo>
                    <a:pt x="543" y="70"/>
                    <a:pt x="543" y="70"/>
                    <a:pt x="543" y="70"/>
                  </a:cubicBezTo>
                  <a:cubicBezTo>
                    <a:pt x="578" y="35"/>
                    <a:pt x="578" y="35"/>
                    <a:pt x="578" y="35"/>
                  </a:cubicBezTo>
                  <a:cubicBezTo>
                    <a:pt x="543" y="0"/>
                    <a:pt x="543" y="0"/>
                    <a:pt x="543"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3" name="Freeform 62"/>
            <p:cNvSpPr>
              <a:spLocks/>
            </p:cNvSpPr>
            <p:nvPr/>
          </p:nvSpPr>
          <p:spPr bwMode="auto">
            <a:xfrm>
              <a:off x="8259763" y="908051"/>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4" name="Freeform 63"/>
            <p:cNvSpPr>
              <a:spLocks noEditPoints="1"/>
            </p:cNvSpPr>
            <p:nvPr/>
          </p:nvSpPr>
          <p:spPr bwMode="auto">
            <a:xfrm>
              <a:off x="8362950" y="1093788"/>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5" name="Freeform 64"/>
            <p:cNvSpPr>
              <a:spLocks/>
            </p:cNvSpPr>
            <p:nvPr/>
          </p:nvSpPr>
          <p:spPr bwMode="auto">
            <a:xfrm>
              <a:off x="8259763" y="1198563"/>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6" name="Freeform 65"/>
            <p:cNvSpPr>
              <a:spLocks noEditPoints="1"/>
            </p:cNvSpPr>
            <p:nvPr/>
          </p:nvSpPr>
          <p:spPr bwMode="auto">
            <a:xfrm>
              <a:off x="8362950" y="1154113"/>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7" name="Freeform 66"/>
            <p:cNvSpPr>
              <a:spLocks noEditPoints="1"/>
            </p:cNvSpPr>
            <p:nvPr/>
          </p:nvSpPr>
          <p:spPr bwMode="auto">
            <a:xfrm>
              <a:off x="8510588" y="1093788"/>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8" name="Freeform 67"/>
            <p:cNvSpPr>
              <a:spLocks/>
            </p:cNvSpPr>
            <p:nvPr/>
          </p:nvSpPr>
          <p:spPr bwMode="auto">
            <a:xfrm>
              <a:off x="8425656" y="1093788"/>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29" name="Group 980"/>
          <p:cNvGrpSpPr>
            <a:grpSpLocks noChangeAspect="1"/>
          </p:cNvGrpSpPr>
          <p:nvPr/>
        </p:nvGrpSpPr>
        <p:grpSpPr>
          <a:xfrm>
            <a:off x="2725944" y="3438027"/>
            <a:ext cx="500858" cy="505209"/>
            <a:chOff x="12587345" y="2301556"/>
            <a:chExt cx="114999" cy="115998"/>
          </a:xfrm>
          <a:solidFill>
            <a:schemeClr val="accent3"/>
          </a:solidFill>
        </p:grpSpPr>
        <p:sp>
          <p:nvSpPr>
            <p:cNvPr id="30" name="Freeform 36"/>
            <p:cNvSpPr>
              <a:spLocks noChangeAspect="1"/>
            </p:cNvSpPr>
            <p:nvPr/>
          </p:nvSpPr>
          <p:spPr bwMode="auto">
            <a:xfrm>
              <a:off x="12634348" y="2325555"/>
              <a:ext cx="20999" cy="22999"/>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1" name="Freeform 37"/>
            <p:cNvSpPr>
              <a:spLocks noChangeAspect="1"/>
            </p:cNvSpPr>
            <p:nvPr/>
          </p:nvSpPr>
          <p:spPr bwMode="auto">
            <a:xfrm>
              <a:off x="12634348" y="2301556"/>
              <a:ext cx="20999" cy="23999"/>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2" name="Freeform 38"/>
            <p:cNvSpPr>
              <a:spLocks noChangeAspect="1"/>
            </p:cNvSpPr>
            <p:nvPr/>
          </p:nvSpPr>
          <p:spPr bwMode="auto">
            <a:xfrm>
              <a:off x="12634348" y="2377554"/>
              <a:ext cx="20999" cy="39999"/>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3" name="Rectangle 39"/>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4" name="Rectangle 40"/>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5" name="Freeform 41"/>
            <p:cNvSpPr>
              <a:spLocks noChangeAspect="1" noEditPoints="1"/>
            </p:cNvSpPr>
            <p:nvPr/>
          </p:nvSpPr>
          <p:spPr bwMode="auto">
            <a:xfrm>
              <a:off x="12587348" y="2348555"/>
              <a:ext cx="114996" cy="21999"/>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6" name="Rectangle 42"/>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7" name="Rectangle 43"/>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8" name="Freeform 44"/>
            <p:cNvSpPr>
              <a:spLocks noChangeAspect="1"/>
            </p:cNvSpPr>
            <p:nvPr/>
          </p:nvSpPr>
          <p:spPr bwMode="auto">
            <a:xfrm>
              <a:off x="12634347" y="2301558"/>
              <a:ext cx="20999" cy="115996"/>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9" name="Freeform 45"/>
            <p:cNvSpPr>
              <a:spLocks noChangeAspect="1"/>
            </p:cNvSpPr>
            <p:nvPr/>
          </p:nvSpPr>
          <p:spPr bwMode="auto">
            <a:xfrm>
              <a:off x="12587373" y="2348557"/>
              <a:ext cx="114996" cy="21999"/>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0" name="Freeform 46"/>
            <p:cNvSpPr>
              <a:spLocks noChangeAspect="1"/>
            </p:cNvSpPr>
            <p:nvPr/>
          </p:nvSpPr>
          <p:spPr bwMode="auto">
            <a:xfrm>
              <a:off x="12598381" y="2313558"/>
              <a:ext cx="92997" cy="9199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1" name="Freeform 47"/>
            <p:cNvSpPr>
              <a:spLocks noChangeAspect="1"/>
            </p:cNvSpPr>
            <p:nvPr/>
          </p:nvSpPr>
          <p:spPr bwMode="auto">
            <a:xfrm>
              <a:off x="12598373" y="2313558"/>
              <a:ext cx="92997" cy="9199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2" name="Oval 48"/>
            <p:cNvSpPr>
              <a:spLocks noChangeAspect="1" noChangeArrowheads="1"/>
            </p:cNvSpPr>
            <p:nvPr/>
          </p:nvSpPr>
          <p:spPr bwMode="auto">
            <a:xfrm>
              <a:off x="12627372" y="2341557"/>
              <a:ext cx="34999" cy="35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3" name="Freeform 49"/>
            <p:cNvSpPr>
              <a:spLocks noChangeAspect="1" noEditPoints="1"/>
            </p:cNvSpPr>
            <p:nvPr/>
          </p:nvSpPr>
          <p:spPr bwMode="auto">
            <a:xfrm>
              <a:off x="12608373" y="2325559"/>
              <a:ext cx="70998" cy="70998"/>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44" name="Group 980"/>
          <p:cNvGrpSpPr>
            <a:grpSpLocks noChangeAspect="1"/>
          </p:cNvGrpSpPr>
          <p:nvPr/>
        </p:nvGrpSpPr>
        <p:grpSpPr>
          <a:xfrm>
            <a:off x="3214264" y="3398494"/>
            <a:ext cx="192468" cy="194140"/>
            <a:chOff x="12587345" y="2301556"/>
            <a:chExt cx="114999" cy="115998"/>
          </a:xfrm>
          <a:solidFill>
            <a:schemeClr val="accent3"/>
          </a:solidFill>
        </p:grpSpPr>
        <p:sp>
          <p:nvSpPr>
            <p:cNvPr id="45" name="Freeform 36"/>
            <p:cNvSpPr>
              <a:spLocks noChangeAspect="1"/>
            </p:cNvSpPr>
            <p:nvPr/>
          </p:nvSpPr>
          <p:spPr bwMode="auto">
            <a:xfrm>
              <a:off x="12634348" y="2325555"/>
              <a:ext cx="20999" cy="22999"/>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6" name="Freeform 37"/>
            <p:cNvSpPr>
              <a:spLocks noChangeAspect="1"/>
            </p:cNvSpPr>
            <p:nvPr/>
          </p:nvSpPr>
          <p:spPr bwMode="auto">
            <a:xfrm>
              <a:off x="12634348" y="2301556"/>
              <a:ext cx="20999" cy="23999"/>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7" name="Freeform 38"/>
            <p:cNvSpPr>
              <a:spLocks noChangeAspect="1"/>
            </p:cNvSpPr>
            <p:nvPr/>
          </p:nvSpPr>
          <p:spPr bwMode="auto">
            <a:xfrm>
              <a:off x="12634348" y="2377554"/>
              <a:ext cx="20999" cy="39999"/>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8" name="Rectangle 39"/>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9" name="Rectangle 40"/>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0" name="Freeform 41"/>
            <p:cNvSpPr>
              <a:spLocks noChangeAspect="1" noEditPoints="1"/>
            </p:cNvSpPr>
            <p:nvPr/>
          </p:nvSpPr>
          <p:spPr bwMode="auto">
            <a:xfrm>
              <a:off x="12587348" y="2348555"/>
              <a:ext cx="114996" cy="21999"/>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1" name="Rectangle 42"/>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2" name="Rectangle 43"/>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3" name="Freeform 44"/>
            <p:cNvSpPr>
              <a:spLocks noChangeAspect="1"/>
            </p:cNvSpPr>
            <p:nvPr/>
          </p:nvSpPr>
          <p:spPr bwMode="auto">
            <a:xfrm>
              <a:off x="12634347" y="2301558"/>
              <a:ext cx="20999" cy="115996"/>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4" name="Freeform 45"/>
            <p:cNvSpPr>
              <a:spLocks noChangeAspect="1"/>
            </p:cNvSpPr>
            <p:nvPr/>
          </p:nvSpPr>
          <p:spPr bwMode="auto">
            <a:xfrm>
              <a:off x="12587373" y="2348557"/>
              <a:ext cx="114996" cy="21999"/>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5" name="Freeform 46"/>
            <p:cNvSpPr>
              <a:spLocks noChangeAspect="1"/>
            </p:cNvSpPr>
            <p:nvPr/>
          </p:nvSpPr>
          <p:spPr bwMode="auto">
            <a:xfrm>
              <a:off x="12598381" y="2313558"/>
              <a:ext cx="92997" cy="9199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6" name="Freeform 47"/>
            <p:cNvSpPr>
              <a:spLocks noChangeAspect="1"/>
            </p:cNvSpPr>
            <p:nvPr/>
          </p:nvSpPr>
          <p:spPr bwMode="auto">
            <a:xfrm>
              <a:off x="12598373" y="2313558"/>
              <a:ext cx="92997" cy="9199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7" name="Oval 48"/>
            <p:cNvSpPr>
              <a:spLocks noChangeAspect="1" noChangeArrowheads="1"/>
            </p:cNvSpPr>
            <p:nvPr/>
          </p:nvSpPr>
          <p:spPr bwMode="auto">
            <a:xfrm>
              <a:off x="12627372" y="2341557"/>
              <a:ext cx="34999" cy="35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8" name="Freeform 49"/>
            <p:cNvSpPr>
              <a:spLocks noChangeAspect="1" noEditPoints="1"/>
            </p:cNvSpPr>
            <p:nvPr/>
          </p:nvSpPr>
          <p:spPr bwMode="auto">
            <a:xfrm>
              <a:off x="12608373" y="2325559"/>
              <a:ext cx="70998" cy="70998"/>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137" name="Group 392"/>
          <p:cNvGrpSpPr>
            <a:grpSpLocks noChangeAspect="1"/>
          </p:cNvGrpSpPr>
          <p:nvPr/>
        </p:nvGrpSpPr>
        <p:grpSpPr>
          <a:xfrm>
            <a:off x="1813163" y="3526279"/>
            <a:ext cx="644525" cy="566738"/>
            <a:chOff x="6146801" y="2133602"/>
            <a:chExt cx="644525" cy="566738"/>
          </a:xfrm>
        </p:grpSpPr>
        <p:sp>
          <p:nvSpPr>
            <p:cNvPr id="138" name="Freeform 278"/>
            <p:cNvSpPr>
              <a:spLocks/>
            </p:cNvSpPr>
            <p:nvPr/>
          </p:nvSpPr>
          <p:spPr bwMode="auto">
            <a:xfrm>
              <a:off x="6146801" y="2482852"/>
              <a:ext cx="644525" cy="103188"/>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39" name="Line 279"/>
            <p:cNvSpPr>
              <a:spLocks noChangeShapeType="1"/>
            </p:cNvSpPr>
            <p:nvPr/>
          </p:nvSpPr>
          <p:spPr bwMode="auto">
            <a:xfrm flipV="1">
              <a:off x="6176964"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40" name="Line 280"/>
            <p:cNvSpPr>
              <a:spLocks noChangeShapeType="1"/>
            </p:cNvSpPr>
            <p:nvPr/>
          </p:nvSpPr>
          <p:spPr bwMode="auto">
            <a:xfrm flipV="1">
              <a:off x="6207126"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41" name="Line 281"/>
            <p:cNvSpPr>
              <a:spLocks noChangeShapeType="1"/>
            </p:cNvSpPr>
            <p:nvPr/>
          </p:nvSpPr>
          <p:spPr bwMode="auto">
            <a:xfrm flipV="1">
              <a:off x="6238876"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42" name="Line 282"/>
            <p:cNvSpPr>
              <a:spLocks noChangeShapeType="1"/>
            </p:cNvSpPr>
            <p:nvPr/>
          </p:nvSpPr>
          <p:spPr bwMode="auto">
            <a:xfrm flipV="1">
              <a:off x="6267451"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43" name="Line 283"/>
            <p:cNvSpPr>
              <a:spLocks noChangeShapeType="1"/>
            </p:cNvSpPr>
            <p:nvPr/>
          </p:nvSpPr>
          <p:spPr bwMode="auto">
            <a:xfrm flipV="1">
              <a:off x="6297614"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44" name="Freeform 284"/>
            <p:cNvSpPr>
              <a:spLocks/>
            </p:cNvSpPr>
            <p:nvPr/>
          </p:nvSpPr>
          <p:spPr bwMode="auto">
            <a:xfrm>
              <a:off x="6146801" y="2598740"/>
              <a:ext cx="644525" cy="101600"/>
            </a:xfrm>
            <a:custGeom>
              <a:avLst/>
              <a:gdLst>
                <a:gd name="T0" fmla="*/ 387 w 387"/>
                <a:gd name="T1" fmla="*/ 10 h 61"/>
                <a:gd name="T2" fmla="*/ 387 w 387"/>
                <a:gd name="T3" fmla="*/ 51 h 61"/>
                <a:gd name="T4" fmla="*/ 376 w 387"/>
                <a:gd name="T5" fmla="*/ 61 h 61"/>
                <a:gd name="T6" fmla="*/ 11 w 387"/>
                <a:gd name="T7" fmla="*/ 61 h 61"/>
                <a:gd name="T8" fmla="*/ 0 w 387"/>
                <a:gd name="T9" fmla="*/ 51 h 61"/>
                <a:gd name="T10" fmla="*/ 0 w 387"/>
                <a:gd name="T11" fmla="*/ 10 h 61"/>
                <a:gd name="T12" fmla="*/ 11 w 387"/>
                <a:gd name="T13" fmla="*/ 0 h 61"/>
                <a:gd name="T14" fmla="*/ 376 w 387"/>
                <a:gd name="T15" fmla="*/ 0 h 61"/>
                <a:gd name="T16" fmla="*/ 387 w 387"/>
                <a:gd name="T17"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1">
                  <a:moveTo>
                    <a:pt x="387" y="10"/>
                  </a:moveTo>
                  <a:cubicBezTo>
                    <a:pt x="387" y="51"/>
                    <a:pt x="387" y="51"/>
                    <a:pt x="387" y="51"/>
                  </a:cubicBezTo>
                  <a:cubicBezTo>
                    <a:pt x="387" y="57"/>
                    <a:pt x="382" y="61"/>
                    <a:pt x="376" y="61"/>
                  </a:cubicBezTo>
                  <a:cubicBezTo>
                    <a:pt x="11" y="61"/>
                    <a:pt x="11" y="61"/>
                    <a:pt x="11" y="61"/>
                  </a:cubicBezTo>
                  <a:cubicBezTo>
                    <a:pt x="5" y="61"/>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45" name="Line 285"/>
            <p:cNvSpPr>
              <a:spLocks noChangeShapeType="1"/>
            </p:cNvSpPr>
            <p:nvPr/>
          </p:nvSpPr>
          <p:spPr bwMode="auto">
            <a:xfrm flipV="1">
              <a:off x="6176964"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46" name="Line 286"/>
            <p:cNvSpPr>
              <a:spLocks noChangeShapeType="1"/>
            </p:cNvSpPr>
            <p:nvPr/>
          </p:nvSpPr>
          <p:spPr bwMode="auto">
            <a:xfrm flipV="1">
              <a:off x="6207126"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47" name="Line 287"/>
            <p:cNvSpPr>
              <a:spLocks noChangeShapeType="1"/>
            </p:cNvSpPr>
            <p:nvPr/>
          </p:nvSpPr>
          <p:spPr bwMode="auto">
            <a:xfrm flipV="1">
              <a:off x="6238876"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48" name="Line 288"/>
            <p:cNvSpPr>
              <a:spLocks noChangeShapeType="1"/>
            </p:cNvSpPr>
            <p:nvPr/>
          </p:nvSpPr>
          <p:spPr bwMode="auto">
            <a:xfrm flipV="1">
              <a:off x="6267451"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49" name="Line 289"/>
            <p:cNvSpPr>
              <a:spLocks noChangeShapeType="1"/>
            </p:cNvSpPr>
            <p:nvPr/>
          </p:nvSpPr>
          <p:spPr bwMode="auto">
            <a:xfrm flipV="1">
              <a:off x="6297614"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50" name="Freeform 290"/>
            <p:cNvSpPr>
              <a:spLocks/>
            </p:cNvSpPr>
            <p:nvPr/>
          </p:nvSpPr>
          <p:spPr bwMode="auto">
            <a:xfrm>
              <a:off x="6146801" y="2133602"/>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7"/>
                    <a:pt x="382" y="62"/>
                    <a:pt x="376" y="62"/>
                  </a:cubicBezTo>
                  <a:cubicBezTo>
                    <a:pt x="11" y="62"/>
                    <a:pt x="11" y="62"/>
                    <a:pt x="11" y="62"/>
                  </a:cubicBezTo>
                  <a:cubicBezTo>
                    <a:pt x="5" y="62"/>
                    <a:pt x="0" y="57"/>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51" name="Line 291"/>
            <p:cNvSpPr>
              <a:spLocks noChangeShapeType="1"/>
            </p:cNvSpPr>
            <p:nvPr/>
          </p:nvSpPr>
          <p:spPr bwMode="auto">
            <a:xfrm flipV="1">
              <a:off x="6176964"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52" name="Line 292"/>
            <p:cNvSpPr>
              <a:spLocks noChangeShapeType="1"/>
            </p:cNvSpPr>
            <p:nvPr/>
          </p:nvSpPr>
          <p:spPr bwMode="auto">
            <a:xfrm flipV="1">
              <a:off x="6207126"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53" name="Line 293"/>
            <p:cNvSpPr>
              <a:spLocks noChangeShapeType="1"/>
            </p:cNvSpPr>
            <p:nvPr/>
          </p:nvSpPr>
          <p:spPr bwMode="auto">
            <a:xfrm flipV="1">
              <a:off x="6238876"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54" name="Line 294"/>
            <p:cNvSpPr>
              <a:spLocks noChangeShapeType="1"/>
            </p:cNvSpPr>
            <p:nvPr/>
          </p:nvSpPr>
          <p:spPr bwMode="auto">
            <a:xfrm flipV="1">
              <a:off x="6267451"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55" name="Line 295"/>
            <p:cNvSpPr>
              <a:spLocks noChangeShapeType="1"/>
            </p:cNvSpPr>
            <p:nvPr/>
          </p:nvSpPr>
          <p:spPr bwMode="auto">
            <a:xfrm flipV="1">
              <a:off x="6297614"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56" name="Freeform 296"/>
            <p:cNvSpPr>
              <a:spLocks/>
            </p:cNvSpPr>
            <p:nvPr/>
          </p:nvSpPr>
          <p:spPr bwMode="auto">
            <a:xfrm>
              <a:off x="6146801" y="2365377"/>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57" name="Line 297"/>
            <p:cNvSpPr>
              <a:spLocks noChangeShapeType="1"/>
            </p:cNvSpPr>
            <p:nvPr/>
          </p:nvSpPr>
          <p:spPr bwMode="auto">
            <a:xfrm flipV="1">
              <a:off x="6176964"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58" name="Line 298"/>
            <p:cNvSpPr>
              <a:spLocks noChangeShapeType="1"/>
            </p:cNvSpPr>
            <p:nvPr/>
          </p:nvSpPr>
          <p:spPr bwMode="auto">
            <a:xfrm flipV="1">
              <a:off x="6207126"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59" name="Line 299"/>
            <p:cNvSpPr>
              <a:spLocks noChangeShapeType="1"/>
            </p:cNvSpPr>
            <p:nvPr/>
          </p:nvSpPr>
          <p:spPr bwMode="auto">
            <a:xfrm flipV="1">
              <a:off x="6238876"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60" name="Line 300"/>
            <p:cNvSpPr>
              <a:spLocks noChangeShapeType="1"/>
            </p:cNvSpPr>
            <p:nvPr/>
          </p:nvSpPr>
          <p:spPr bwMode="auto">
            <a:xfrm flipV="1">
              <a:off x="6267451"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61" name="Line 301"/>
            <p:cNvSpPr>
              <a:spLocks noChangeShapeType="1"/>
            </p:cNvSpPr>
            <p:nvPr/>
          </p:nvSpPr>
          <p:spPr bwMode="auto">
            <a:xfrm flipV="1">
              <a:off x="6297614"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62" name="Freeform 302"/>
            <p:cNvSpPr>
              <a:spLocks/>
            </p:cNvSpPr>
            <p:nvPr/>
          </p:nvSpPr>
          <p:spPr bwMode="auto">
            <a:xfrm>
              <a:off x="6146801" y="2251077"/>
              <a:ext cx="644525" cy="103188"/>
            </a:xfrm>
            <a:custGeom>
              <a:avLst/>
              <a:gdLst>
                <a:gd name="T0" fmla="*/ 387 w 387"/>
                <a:gd name="T1" fmla="*/ 10 h 62"/>
                <a:gd name="T2" fmla="*/ 387 w 387"/>
                <a:gd name="T3" fmla="*/ 51 h 62"/>
                <a:gd name="T4" fmla="*/ 376 w 387"/>
                <a:gd name="T5" fmla="*/ 62 h 62"/>
                <a:gd name="T6" fmla="*/ 11 w 387"/>
                <a:gd name="T7" fmla="*/ 62 h 62"/>
                <a:gd name="T8" fmla="*/ 0 w 387"/>
                <a:gd name="T9" fmla="*/ 51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1"/>
                    <a:pt x="387" y="51"/>
                    <a:pt x="387" y="51"/>
                  </a:cubicBezTo>
                  <a:cubicBezTo>
                    <a:pt x="387" y="57"/>
                    <a:pt x="382" y="62"/>
                    <a:pt x="376" y="62"/>
                  </a:cubicBezTo>
                  <a:cubicBezTo>
                    <a:pt x="11" y="62"/>
                    <a:pt x="11" y="62"/>
                    <a:pt x="11" y="62"/>
                  </a:cubicBezTo>
                  <a:cubicBezTo>
                    <a:pt x="5" y="62"/>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63" name="Line 303"/>
            <p:cNvSpPr>
              <a:spLocks noChangeShapeType="1"/>
            </p:cNvSpPr>
            <p:nvPr/>
          </p:nvSpPr>
          <p:spPr bwMode="auto">
            <a:xfrm flipV="1">
              <a:off x="6176964"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64" name="Line 304"/>
            <p:cNvSpPr>
              <a:spLocks noChangeShapeType="1"/>
            </p:cNvSpPr>
            <p:nvPr/>
          </p:nvSpPr>
          <p:spPr bwMode="auto">
            <a:xfrm flipV="1">
              <a:off x="6207126"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65" name="Line 305"/>
            <p:cNvSpPr>
              <a:spLocks noChangeShapeType="1"/>
            </p:cNvSpPr>
            <p:nvPr/>
          </p:nvSpPr>
          <p:spPr bwMode="auto">
            <a:xfrm flipV="1">
              <a:off x="6238876"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66" name="Line 306"/>
            <p:cNvSpPr>
              <a:spLocks noChangeShapeType="1"/>
            </p:cNvSpPr>
            <p:nvPr/>
          </p:nvSpPr>
          <p:spPr bwMode="auto">
            <a:xfrm flipV="1">
              <a:off x="6267451"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67" name="Line 307"/>
            <p:cNvSpPr>
              <a:spLocks noChangeShapeType="1"/>
            </p:cNvSpPr>
            <p:nvPr/>
          </p:nvSpPr>
          <p:spPr bwMode="auto">
            <a:xfrm flipV="1">
              <a:off x="6297614"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sp>
        <p:nvSpPr>
          <p:cNvPr id="59" name="角丸四角形吹き出し 58"/>
          <p:cNvSpPr/>
          <p:nvPr/>
        </p:nvSpPr>
        <p:spPr>
          <a:xfrm>
            <a:off x="1618807" y="1379764"/>
            <a:ext cx="2879714" cy="1789997"/>
          </a:xfrm>
          <a:prstGeom prst="wedgeRoundRectCallout">
            <a:avLst>
              <a:gd name="adj1" fmla="val -5240"/>
              <a:gd name="adj2" fmla="val 64324"/>
              <a:gd name="adj3" fmla="val 16667"/>
            </a:avLst>
          </a:prstGeom>
          <a:noFill/>
          <a:ln>
            <a:solidFill>
              <a:srgbClr val="1FAED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62" name="正方形/長方形 61"/>
          <p:cNvSpPr/>
          <p:nvPr/>
        </p:nvSpPr>
        <p:spPr>
          <a:xfrm>
            <a:off x="2900275" y="1468546"/>
            <a:ext cx="1436294" cy="216569"/>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solidFill>
                  <a:srgbClr val="005073"/>
                </a:solidFill>
                <a:latin typeface="MS PGothic" charset="-128"/>
                <a:ea typeface="MS PGothic" charset="-128"/>
                <a:cs typeface="MS PGothic" charset="-128"/>
              </a:rPr>
              <a:t>DOS MZ HEADER</a:t>
            </a:r>
            <a:endParaRPr kumimoji="1" lang="ja-JP" altLang="en-US" sz="1050" dirty="0" smtClean="0">
              <a:solidFill>
                <a:srgbClr val="005073"/>
              </a:solidFill>
              <a:latin typeface="MS PGothic" charset="-128"/>
              <a:ea typeface="MS PGothic" charset="-128"/>
              <a:cs typeface="MS PGothic" charset="-128"/>
            </a:endParaRPr>
          </a:p>
        </p:txBody>
      </p:sp>
      <p:sp>
        <p:nvSpPr>
          <p:cNvPr id="179" name="正方形/長方形 178"/>
          <p:cNvSpPr/>
          <p:nvPr/>
        </p:nvSpPr>
        <p:spPr>
          <a:xfrm>
            <a:off x="2900275" y="1750695"/>
            <a:ext cx="1436294" cy="21656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smtClean="0">
                <a:solidFill>
                  <a:srgbClr val="005073"/>
                </a:solidFill>
                <a:latin typeface="MS PGothic" charset="-128"/>
                <a:ea typeface="MS PGothic" charset="-128"/>
                <a:cs typeface="MS PGothic" charset="-128"/>
              </a:rPr>
              <a:t>DOS SUB</a:t>
            </a:r>
            <a:endParaRPr kumimoji="1" lang="ja-JP" altLang="en-US" sz="1050" dirty="0" smtClean="0">
              <a:solidFill>
                <a:srgbClr val="005073"/>
              </a:solidFill>
              <a:latin typeface="MS PGothic" charset="-128"/>
              <a:ea typeface="MS PGothic" charset="-128"/>
              <a:cs typeface="MS PGothic" charset="-128"/>
            </a:endParaRPr>
          </a:p>
        </p:txBody>
      </p:sp>
      <p:sp>
        <p:nvSpPr>
          <p:cNvPr id="180" name="正方形/長方形 179"/>
          <p:cNvSpPr/>
          <p:nvPr/>
        </p:nvSpPr>
        <p:spPr>
          <a:xfrm>
            <a:off x="2900275" y="2032844"/>
            <a:ext cx="1436294" cy="216569"/>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smtClean="0">
                <a:solidFill>
                  <a:srgbClr val="005073"/>
                </a:solidFill>
                <a:latin typeface="MS PGothic" charset="-128"/>
                <a:ea typeface="MS PGothic" charset="-128"/>
                <a:cs typeface="MS PGothic" charset="-128"/>
              </a:rPr>
              <a:t>PE FILE HEADER</a:t>
            </a:r>
            <a:endParaRPr kumimoji="1" lang="ja-JP" altLang="en-US" sz="1050" dirty="0" smtClean="0">
              <a:solidFill>
                <a:srgbClr val="005073"/>
              </a:solidFill>
              <a:latin typeface="MS PGothic" charset="-128"/>
              <a:ea typeface="MS PGothic" charset="-128"/>
              <a:cs typeface="MS PGothic" charset="-128"/>
            </a:endParaRPr>
          </a:p>
        </p:txBody>
      </p:sp>
      <p:sp>
        <p:nvSpPr>
          <p:cNvPr id="181" name="正方形/長方形 180"/>
          <p:cNvSpPr/>
          <p:nvPr/>
        </p:nvSpPr>
        <p:spPr>
          <a:xfrm>
            <a:off x="2900275" y="2309236"/>
            <a:ext cx="1436294" cy="216569"/>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solidFill>
                  <a:srgbClr val="005073"/>
                </a:solidFill>
                <a:latin typeface="MS PGothic" charset="-128"/>
                <a:ea typeface="MS PGothic" charset="-128"/>
                <a:cs typeface="MS PGothic" charset="-128"/>
              </a:rPr>
              <a:t>SECTION TABLE</a:t>
            </a:r>
            <a:endParaRPr kumimoji="1" lang="ja-JP" altLang="en-US" sz="1050" dirty="0" smtClean="0">
              <a:solidFill>
                <a:srgbClr val="005073"/>
              </a:solidFill>
              <a:latin typeface="MS PGothic" charset="-128"/>
              <a:ea typeface="MS PGothic" charset="-128"/>
              <a:cs typeface="MS PGothic" charset="-128"/>
            </a:endParaRPr>
          </a:p>
        </p:txBody>
      </p:sp>
      <p:sp>
        <p:nvSpPr>
          <p:cNvPr id="182" name="正方形/長方形 181"/>
          <p:cNvSpPr/>
          <p:nvPr/>
        </p:nvSpPr>
        <p:spPr>
          <a:xfrm>
            <a:off x="2900275" y="2591385"/>
            <a:ext cx="1436294" cy="21656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solidFill>
                  <a:srgbClr val="005073"/>
                </a:solidFill>
                <a:latin typeface="MS PGothic" charset="-128"/>
                <a:ea typeface="MS PGothic" charset="-128"/>
                <a:cs typeface="MS PGothic" charset="-128"/>
              </a:rPr>
              <a:t>SECTION</a:t>
            </a:r>
            <a:endParaRPr kumimoji="1" lang="ja-JP" altLang="en-US" sz="1050" dirty="0" smtClean="0">
              <a:solidFill>
                <a:srgbClr val="005073"/>
              </a:solidFill>
              <a:latin typeface="MS PGothic" charset="-128"/>
              <a:ea typeface="MS PGothic" charset="-128"/>
              <a:cs typeface="MS PGothic" charset="-128"/>
            </a:endParaRPr>
          </a:p>
        </p:txBody>
      </p:sp>
      <p:sp>
        <p:nvSpPr>
          <p:cNvPr id="183" name="正方形/長方形 182"/>
          <p:cNvSpPr/>
          <p:nvPr/>
        </p:nvSpPr>
        <p:spPr>
          <a:xfrm>
            <a:off x="2900275" y="2873534"/>
            <a:ext cx="1436294" cy="216569"/>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solidFill>
                  <a:srgbClr val="005073"/>
                </a:solidFill>
                <a:latin typeface="MS PGothic" charset="-128"/>
                <a:ea typeface="MS PGothic" charset="-128"/>
                <a:cs typeface="MS PGothic" charset="-128"/>
              </a:rPr>
              <a:t>.</a:t>
            </a:r>
            <a:r>
              <a:rPr kumimoji="1" lang="en-US" altLang="ja-JP" sz="1050" dirty="0" err="1" smtClean="0">
                <a:solidFill>
                  <a:srgbClr val="005073"/>
                </a:solidFill>
                <a:latin typeface="MS PGothic" charset="-128"/>
                <a:ea typeface="MS PGothic" charset="-128"/>
                <a:cs typeface="MS PGothic" charset="-128"/>
              </a:rPr>
              <a:t>idata</a:t>
            </a:r>
            <a:endParaRPr kumimoji="1" lang="ja-JP" altLang="en-US" sz="1050" dirty="0" smtClean="0">
              <a:solidFill>
                <a:srgbClr val="005073"/>
              </a:solidFill>
              <a:latin typeface="MS PGothic" charset="-128"/>
              <a:ea typeface="MS PGothic" charset="-128"/>
              <a:cs typeface="MS PGothic" charset="-128"/>
            </a:endParaRPr>
          </a:p>
        </p:txBody>
      </p:sp>
      <p:grpSp>
        <p:nvGrpSpPr>
          <p:cNvPr id="184" name="Group 138"/>
          <p:cNvGrpSpPr>
            <a:grpSpLocks noChangeAspect="1"/>
          </p:cNvGrpSpPr>
          <p:nvPr/>
        </p:nvGrpSpPr>
        <p:grpSpPr>
          <a:xfrm rot="10800000">
            <a:off x="2598532" y="1483538"/>
            <a:ext cx="445536" cy="188950"/>
            <a:chOff x="7413625" y="909638"/>
            <a:chExt cx="1167897" cy="495300"/>
          </a:xfrm>
        </p:grpSpPr>
        <p:sp>
          <p:nvSpPr>
            <p:cNvPr id="185" name="Freeform 56"/>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86" name="Freeform 57"/>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87" name="Freeform 58"/>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88" name="Freeform 59"/>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89" name="Freeform 60"/>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90" name="Freeform 61"/>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91" name="Freeform 62"/>
            <p:cNvSpPr>
              <a:spLocks/>
            </p:cNvSpPr>
            <p:nvPr/>
          </p:nvSpPr>
          <p:spPr bwMode="auto">
            <a:xfrm>
              <a:off x="8430709"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223" name="図形グループ 222"/>
          <p:cNvGrpSpPr/>
          <p:nvPr/>
        </p:nvGrpSpPr>
        <p:grpSpPr>
          <a:xfrm>
            <a:off x="1814802" y="1525236"/>
            <a:ext cx="644525" cy="103188"/>
            <a:chOff x="5965136" y="4468310"/>
            <a:chExt cx="644525" cy="103188"/>
          </a:xfrm>
        </p:grpSpPr>
        <p:sp>
          <p:nvSpPr>
            <p:cNvPr id="193" name="Freeform 278"/>
            <p:cNvSpPr>
              <a:spLocks/>
            </p:cNvSpPr>
            <p:nvPr/>
          </p:nvSpPr>
          <p:spPr bwMode="auto">
            <a:xfrm>
              <a:off x="5965136" y="4468310"/>
              <a:ext cx="644525" cy="103188"/>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94" name="Line 279"/>
            <p:cNvSpPr>
              <a:spLocks noChangeShapeType="1"/>
            </p:cNvSpPr>
            <p:nvPr/>
          </p:nvSpPr>
          <p:spPr bwMode="auto">
            <a:xfrm flipV="1">
              <a:off x="5995299"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95" name="Line 280"/>
            <p:cNvSpPr>
              <a:spLocks noChangeShapeType="1"/>
            </p:cNvSpPr>
            <p:nvPr/>
          </p:nvSpPr>
          <p:spPr bwMode="auto">
            <a:xfrm flipV="1">
              <a:off x="6025461"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96" name="Line 281"/>
            <p:cNvSpPr>
              <a:spLocks noChangeShapeType="1"/>
            </p:cNvSpPr>
            <p:nvPr/>
          </p:nvSpPr>
          <p:spPr bwMode="auto">
            <a:xfrm flipV="1">
              <a:off x="6057211"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97" name="Line 282"/>
            <p:cNvSpPr>
              <a:spLocks noChangeShapeType="1"/>
            </p:cNvSpPr>
            <p:nvPr/>
          </p:nvSpPr>
          <p:spPr bwMode="auto">
            <a:xfrm flipV="1">
              <a:off x="6085786"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98" name="Line 283"/>
            <p:cNvSpPr>
              <a:spLocks noChangeShapeType="1"/>
            </p:cNvSpPr>
            <p:nvPr/>
          </p:nvSpPr>
          <p:spPr bwMode="auto">
            <a:xfrm flipV="1">
              <a:off x="6115949"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64" name="図形グループ 63"/>
          <p:cNvGrpSpPr/>
          <p:nvPr/>
        </p:nvGrpSpPr>
        <p:grpSpPr>
          <a:xfrm>
            <a:off x="1808173" y="1787117"/>
            <a:ext cx="644525" cy="101600"/>
            <a:chOff x="5965136" y="4584198"/>
            <a:chExt cx="644525" cy="101600"/>
          </a:xfrm>
        </p:grpSpPr>
        <p:sp>
          <p:nvSpPr>
            <p:cNvPr id="199" name="Freeform 284"/>
            <p:cNvSpPr>
              <a:spLocks/>
            </p:cNvSpPr>
            <p:nvPr/>
          </p:nvSpPr>
          <p:spPr bwMode="auto">
            <a:xfrm>
              <a:off x="5965136" y="4584198"/>
              <a:ext cx="644525" cy="101600"/>
            </a:xfrm>
            <a:custGeom>
              <a:avLst/>
              <a:gdLst>
                <a:gd name="T0" fmla="*/ 387 w 387"/>
                <a:gd name="T1" fmla="*/ 10 h 61"/>
                <a:gd name="T2" fmla="*/ 387 w 387"/>
                <a:gd name="T3" fmla="*/ 51 h 61"/>
                <a:gd name="T4" fmla="*/ 376 w 387"/>
                <a:gd name="T5" fmla="*/ 61 h 61"/>
                <a:gd name="T6" fmla="*/ 11 w 387"/>
                <a:gd name="T7" fmla="*/ 61 h 61"/>
                <a:gd name="T8" fmla="*/ 0 w 387"/>
                <a:gd name="T9" fmla="*/ 51 h 61"/>
                <a:gd name="T10" fmla="*/ 0 w 387"/>
                <a:gd name="T11" fmla="*/ 10 h 61"/>
                <a:gd name="T12" fmla="*/ 11 w 387"/>
                <a:gd name="T13" fmla="*/ 0 h 61"/>
                <a:gd name="T14" fmla="*/ 376 w 387"/>
                <a:gd name="T15" fmla="*/ 0 h 61"/>
                <a:gd name="T16" fmla="*/ 387 w 387"/>
                <a:gd name="T17"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1">
                  <a:moveTo>
                    <a:pt x="387" y="10"/>
                  </a:moveTo>
                  <a:cubicBezTo>
                    <a:pt x="387" y="51"/>
                    <a:pt x="387" y="51"/>
                    <a:pt x="387" y="51"/>
                  </a:cubicBezTo>
                  <a:cubicBezTo>
                    <a:pt x="387" y="57"/>
                    <a:pt x="382" y="61"/>
                    <a:pt x="376" y="61"/>
                  </a:cubicBezTo>
                  <a:cubicBezTo>
                    <a:pt x="11" y="61"/>
                    <a:pt x="11" y="61"/>
                    <a:pt x="11" y="61"/>
                  </a:cubicBezTo>
                  <a:cubicBezTo>
                    <a:pt x="5" y="61"/>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00" name="Line 285"/>
            <p:cNvSpPr>
              <a:spLocks noChangeShapeType="1"/>
            </p:cNvSpPr>
            <p:nvPr/>
          </p:nvSpPr>
          <p:spPr bwMode="auto">
            <a:xfrm flipV="1">
              <a:off x="5995299" y="4609598"/>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01" name="Line 286"/>
            <p:cNvSpPr>
              <a:spLocks noChangeShapeType="1"/>
            </p:cNvSpPr>
            <p:nvPr/>
          </p:nvSpPr>
          <p:spPr bwMode="auto">
            <a:xfrm flipV="1">
              <a:off x="6025461" y="4609598"/>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02" name="Line 287"/>
            <p:cNvSpPr>
              <a:spLocks noChangeShapeType="1"/>
            </p:cNvSpPr>
            <p:nvPr/>
          </p:nvSpPr>
          <p:spPr bwMode="auto">
            <a:xfrm flipV="1">
              <a:off x="6057211" y="4609598"/>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03" name="Line 288"/>
            <p:cNvSpPr>
              <a:spLocks noChangeShapeType="1"/>
            </p:cNvSpPr>
            <p:nvPr/>
          </p:nvSpPr>
          <p:spPr bwMode="auto">
            <a:xfrm flipV="1">
              <a:off x="6085786" y="4609598"/>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04" name="Line 289"/>
            <p:cNvSpPr>
              <a:spLocks noChangeShapeType="1"/>
            </p:cNvSpPr>
            <p:nvPr/>
          </p:nvSpPr>
          <p:spPr bwMode="auto">
            <a:xfrm flipV="1">
              <a:off x="6115949" y="4609598"/>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224" name="図形グループ 223"/>
          <p:cNvGrpSpPr/>
          <p:nvPr/>
        </p:nvGrpSpPr>
        <p:grpSpPr>
          <a:xfrm>
            <a:off x="1808173" y="2062582"/>
            <a:ext cx="644525" cy="103188"/>
            <a:chOff x="5965136" y="4350835"/>
            <a:chExt cx="644525" cy="103188"/>
          </a:xfrm>
        </p:grpSpPr>
        <p:sp>
          <p:nvSpPr>
            <p:cNvPr id="211" name="Freeform 296"/>
            <p:cNvSpPr>
              <a:spLocks/>
            </p:cNvSpPr>
            <p:nvPr/>
          </p:nvSpPr>
          <p:spPr bwMode="auto">
            <a:xfrm>
              <a:off x="5965136" y="4350835"/>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12" name="Line 297"/>
            <p:cNvSpPr>
              <a:spLocks noChangeShapeType="1"/>
            </p:cNvSpPr>
            <p:nvPr/>
          </p:nvSpPr>
          <p:spPr bwMode="auto">
            <a:xfrm flipV="1">
              <a:off x="5995299" y="4377823"/>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13" name="Line 298"/>
            <p:cNvSpPr>
              <a:spLocks noChangeShapeType="1"/>
            </p:cNvSpPr>
            <p:nvPr/>
          </p:nvSpPr>
          <p:spPr bwMode="auto">
            <a:xfrm flipV="1">
              <a:off x="6025461" y="4377823"/>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14" name="Line 299"/>
            <p:cNvSpPr>
              <a:spLocks noChangeShapeType="1"/>
            </p:cNvSpPr>
            <p:nvPr/>
          </p:nvSpPr>
          <p:spPr bwMode="auto">
            <a:xfrm flipV="1">
              <a:off x="6057211" y="4377823"/>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15" name="Line 300"/>
            <p:cNvSpPr>
              <a:spLocks noChangeShapeType="1"/>
            </p:cNvSpPr>
            <p:nvPr/>
          </p:nvSpPr>
          <p:spPr bwMode="auto">
            <a:xfrm flipV="1">
              <a:off x="6085786" y="4377823"/>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16" name="Line 301"/>
            <p:cNvSpPr>
              <a:spLocks noChangeShapeType="1"/>
            </p:cNvSpPr>
            <p:nvPr/>
          </p:nvSpPr>
          <p:spPr bwMode="auto">
            <a:xfrm flipV="1">
              <a:off x="6115949" y="4377823"/>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225" name="Group 138"/>
          <p:cNvGrpSpPr>
            <a:grpSpLocks noChangeAspect="1"/>
          </p:cNvGrpSpPr>
          <p:nvPr/>
        </p:nvGrpSpPr>
        <p:grpSpPr>
          <a:xfrm rot="10800000">
            <a:off x="2598121" y="1756962"/>
            <a:ext cx="445536" cy="188950"/>
            <a:chOff x="7413625" y="909638"/>
            <a:chExt cx="1167897" cy="495300"/>
          </a:xfrm>
        </p:grpSpPr>
        <p:sp>
          <p:nvSpPr>
            <p:cNvPr id="226" name="Freeform 56"/>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27" name="Freeform 57"/>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28" name="Freeform 58"/>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29" name="Freeform 59"/>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30" name="Freeform 60"/>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31" name="Freeform 61"/>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32" name="Freeform 62"/>
            <p:cNvSpPr>
              <a:spLocks/>
            </p:cNvSpPr>
            <p:nvPr/>
          </p:nvSpPr>
          <p:spPr bwMode="auto">
            <a:xfrm>
              <a:off x="8430709"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233" name="Group 138"/>
          <p:cNvGrpSpPr>
            <a:grpSpLocks noChangeAspect="1"/>
          </p:cNvGrpSpPr>
          <p:nvPr/>
        </p:nvGrpSpPr>
        <p:grpSpPr>
          <a:xfrm rot="10800000">
            <a:off x="2606142" y="2038664"/>
            <a:ext cx="445536" cy="188950"/>
            <a:chOff x="7413625" y="909638"/>
            <a:chExt cx="1167897" cy="495300"/>
          </a:xfrm>
        </p:grpSpPr>
        <p:sp>
          <p:nvSpPr>
            <p:cNvPr id="234" name="Freeform 56"/>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35" name="Freeform 57"/>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36" name="Freeform 58"/>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37" name="Freeform 59"/>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38" name="Freeform 60"/>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39" name="Freeform 61"/>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40" name="Freeform 62"/>
            <p:cNvSpPr>
              <a:spLocks/>
            </p:cNvSpPr>
            <p:nvPr/>
          </p:nvSpPr>
          <p:spPr bwMode="auto">
            <a:xfrm>
              <a:off x="8430709"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241" name="Group 138"/>
          <p:cNvGrpSpPr>
            <a:grpSpLocks noChangeAspect="1"/>
          </p:cNvGrpSpPr>
          <p:nvPr/>
        </p:nvGrpSpPr>
        <p:grpSpPr>
          <a:xfrm rot="10800000">
            <a:off x="2598121" y="2334181"/>
            <a:ext cx="445536" cy="188950"/>
            <a:chOff x="7413625" y="909638"/>
            <a:chExt cx="1167897" cy="495300"/>
          </a:xfrm>
        </p:grpSpPr>
        <p:sp>
          <p:nvSpPr>
            <p:cNvPr id="242" name="Freeform 56"/>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43" name="Freeform 57"/>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44" name="Freeform 58"/>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45" name="Freeform 59"/>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46" name="Freeform 60"/>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47" name="Freeform 61"/>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48" name="Freeform 62"/>
            <p:cNvSpPr>
              <a:spLocks/>
            </p:cNvSpPr>
            <p:nvPr/>
          </p:nvSpPr>
          <p:spPr bwMode="auto">
            <a:xfrm>
              <a:off x="8430709"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249" name="図形グループ 248"/>
          <p:cNvGrpSpPr/>
          <p:nvPr/>
        </p:nvGrpSpPr>
        <p:grpSpPr>
          <a:xfrm>
            <a:off x="1814391" y="2375879"/>
            <a:ext cx="644525" cy="103188"/>
            <a:chOff x="5965136" y="4468310"/>
            <a:chExt cx="644525" cy="103188"/>
          </a:xfrm>
        </p:grpSpPr>
        <p:sp>
          <p:nvSpPr>
            <p:cNvPr id="250" name="Freeform 278"/>
            <p:cNvSpPr>
              <a:spLocks/>
            </p:cNvSpPr>
            <p:nvPr/>
          </p:nvSpPr>
          <p:spPr bwMode="auto">
            <a:xfrm>
              <a:off x="5965136" y="4468310"/>
              <a:ext cx="644525" cy="103188"/>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51" name="Line 279"/>
            <p:cNvSpPr>
              <a:spLocks noChangeShapeType="1"/>
            </p:cNvSpPr>
            <p:nvPr/>
          </p:nvSpPr>
          <p:spPr bwMode="auto">
            <a:xfrm flipV="1">
              <a:off x="5995299"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52" name="Line 280"/>
            <p:cNvSpPr>
              <a:spLocks noChangeShapeType="1"/>
            </p:cNvSpPr>
            <p:nvPr/>
          </p:nvSpPr>
          <p:spPr bwMode="auto">
            <a:xfrm flipV="1">
              <a:off x="6025461"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53" name="Line 281"/>
            <p:cNvSpPr>
              <a:spLocks noChangeShapeType="1"/>
            </p:cNvSpPr>
            <p:nvPr/>
          </p:nvSpPr>
          <p:spPr bwMode="auto">
            <a:xfrm flipV="1">
              <a:off x="6057211"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54" name="Line 282"/>
            <p:cNvSpPr>
              <a:spLocks noChangeShapeType="1"/>
            </p:cNvSpPr>
            <p:nvPr/>
          </p:nvSpPr>
          <p:spPr bwMode="auto">
            <a:xfrm flipV="1">
              <a:off x="6085786"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55" name="Line 283"/>
            <p:cNvSpPr>
              <a:spLocks noChangeShapeType="1"/>
            </p:cNvSpPr>
            <p:nvPr/>
          </p:nvSpPr>
          <p:spPr bwMode="auto">
            <a:xfrm flipV="1">
              <a:off x="6115949"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256" name="図形グループ 255"/>
          <p:cNvGrpSpPr/>
          <p:nvPr/>
        </p:nvGrpSpPr>
        <p:grpSpPr>
          <a:xfrm>
            <a:off x="1807762" y="2637760"/>
            <a:ext cx="644525" cy="101600"/>
            <a:chOff x="5965136" y="4584198"/>
            <a:chExt cx="644525" cy="101600"/>
          </a:xfrm>
        </p:grpSpPr>
        <p:sp>
          <p:nvSpPr>
            <p:cNvPr id="257" name="Freeform 284"/>
            <p:cNvSpPr>
              <a:spLocks/>
            </p:cNvSpPr>
            <p:nvPr/>
          </p:nvSpPr>
          <p:spPr bwMode="auto">
            <a:xfrm>
              <a:off x="5965136" y="4584198"/>
              <a:ext cx="644525" cy="101600"/>
            </a:xfrm>
            <a:custGeom>
              <a:avLst/>
              <a:gdLst>
                <a:gd name="T0" fmla="*/ 387 w 387"/>
                <a:gd name="T1" fmla="*/ 10 h 61"/>
                <a:gd name="T2" fmla="*/ 387 w 387"/>
                <a:gd name="T3" fmla="*/ 51 h 61"/>
                <a:gd name="T4" fmla="*/ 376 w 387"/>
                <a:gd name="T5" fmla="*/ 61 h 61"/>
                <a:gd name="T6" fmla="*/ 11 w 387"/>
                <a:gd name="T7" fmla="*/ 61 h 61"/>
                <a:gd name="T8" fmla="*/ 0 w 387"/>
                <a:gd name="T9" fmla="*/ 51 h 61"/>
                <a:gd name="T10" fmla="*/ 0 w 387"/>
                <a:gd name="T11" fmla="*/ 10 h 61"/>
                <a:gd name="T12" fmla="*/ 11 w 387"/>
                <a:gd name="T13" fmla="*/ 0 h 61"/>
                <a:gd name="T14" fmla="*/ 376 w 387"/>
                <a:gd name="T15" fmla="*/ 0 h 61"/>
                <a:gd name="T16" fmla="*/ 387 w 387"/>
                <a:gd name="T17"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1">
                  <a:moveTo>
                    <a:pt x="387" y="10"/>
                  </a:moveTo>
                  <a:cubicBezTo>
                    <a:pt x="387" y="51"/>
                    <a:pt x="387" y="51"/>
                    <a:pt x="387" y="51"/>
                  </a:cubicBezTo>
                  <a:cubicBezTo>
                    <a:pt x="387" y="57"/>
                    <a:pt x="382" y="61"/>
                    <a:pt x="376" y="61"/>
                  </a:cubicBezTo>
                  <a:cubicBezTo>
                    <a:pt x="11" y="61"/>
                    <a:pt x="11" y="61"/>
                    <a:pt x="11" y="61"/>
                  </a:cubicBezTo>
                  <a:cubicBezTo>
                    <a:pt x="5" y="61"/>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58" name="Line 285"/>
            <p:cNvSpPr>
              <a:spLocks noChangeShapeType="1"/>
            </p:cNvSpPr>
            <p:nvPr/>
          </p:nvSpPr>
          <p:spPr bwMode="auto">
            <a:xfrm flipV="1">
              <a:off x="5995299" y="4609598"/>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59" name="Line 286"/>
            <p:cNvSpPr>
              <a:spLocks noChangeShapeType="1"/>
            </p:cNvSpPr>
            <p:nvPr/>
          </p:nvSpPr>
          <p:spPr bwMode="auto">
            <a:xfrm flipV="1">
              <a:off x="6025461" y="4609598"/>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60" name="Line 287"/>
            <p:cNvSpPr>
              <a:spLocks noChangeShapeType="1"/>
            </p:cNvSpPr>
            <p:nvPr/>
          </p:nvSpPr>
          <p:spPr bwMode="auto">
            <a:xfrm flipV="1">
              <a:off x="6057211" y="4609598"/>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61" name="Line 288"/>
            <p:cNvSpPr>
              <a:spLocks noChangeShapeType="1"/>
            </p:cNvSpPr>
            <p:nvPr/>
          </p:nvSpPr>
          <p:spPr bwMode="auto">
            <a:xfrm flipV="1">
              <a:off x="6085786" y="4609598"/>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62" name="Line 289"/>
            <p:cNvSpPr>
              <a:spLocks noChangeShapeType="1"/>
            </p:cNvSpPr>
            <p:nvPr/>
          </p:nvSpPr>
          <p:spPr bwMode="auto">
            <a:xfrm flipV="1">
              <a:off x="6115949" y="4609598"/>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263" name="図形グループ 262"/>
          <p:cNvGrpSpPr/>
          <p:nvPr/>
        </p:nvGrpSpPr>
        <p:grpSpPr>
          <a:xfrm>
            <a:off x="1807762" y="2913225"/>
            <a:ext cx="644525" cy="103188"/>
            <a:chOff x="5965136" y="4350835"/>
            <a:chExt cx="644525" cy="103188"/>
          </a:xfrm>
        </p:grpSpPr>
        <p:sp>
          <p:nvSpPr>
            <p:cNvPr id="264" name="Freeform 296"/>
            <p:cNvSpPr>
              <a:spLocks/>
            </p:cNvSpPr>
            <p:nvPr/>
          </p:nvSpPr>
          <p:spPr bwMode="auto">
            <a:xfrm>
              <a:off x="5965136" y="4350835"/>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65" name="Line 297"/>
            <p:cNvSpPr>
              <a:spLocks noChangeShapeType="1"/>
            </p:cNvSpPr>
            <p:nvPr/>
          </p:nvSpPr>
          <p:spPr bwMode="auto">
            <a:xfrm flipV="1">
              <a:off x="5995299" y="4377823"/>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66" name="Line 298"/>
            <p:cNvSpPr>
              <a:spLocks noChangeShapeType="1"/>
            </p:cNvSpPr>
            <p:nvPr/>
          </p:nvSpPr>
          <p:spPr bwMode="auto">
            <a:xfrm flipV="1">
              <a:off x="6025461" y="4377823"/>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67" name="Line 299"/>
            <p:cNvSpPr>
              <a:spLocks noChangeShapeType="1"/>
            </p:cNvSpPr>
            <p:nvPr/>
          </p:nvSpPr>
          <p:spPr bwMode="auto">
            <a:xfrm flipV="1">
              <a:off x="6057211" y="4377823"/>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68" name="Line 300"/>
            <p:cNvSpPr>
              <a:spLocks noChangeShapeType="1"/>
            </p:cNvSpPr>
            <p:nvPr/>
          </p:nvSpPr>
          <p:spPr bwMode="auto">
            <a:xfrm flipV="1">
              <a:off x="6085786" y="4377823"/>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69" name="Line 301"/>
            <p:cNvSpPr>
              <a:spLocks noChangeShapeType="1"/>
            </p:cNvSpPr>
            <p:nvPr/>
          </p:nvSpPr>
          <p:spPr bwMode="auto">
            <a:xfrm flipV="1">
              <a:off x="6115949" y="4377823"/>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270" name="Group 138"/>
          <p:cNvGrpSpPr>
            <a:grpSpLocks noChangeAspect="1"/>
          </p:cNvGrpSpPr>
          <p:nvPr/>
        </p:nvGrpSpPr>
        <p:grpSpPr>
          <a:xfrm rot="10800000">
            <a:off x="2597710" y="2607605"/>
            <a:ext cx="445536" cy="188950"/>
            <a:chOff x="7413625" y="909638"/>
            <a:chExt cx="1167897" cy="495300"/>
          </a:xfrm>
        </p:grpSpPr>
        <p:sp>
          <p:nvSpPr>
            <p:cNvPr id="271" name="Freeform 56"/>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72" name="Freeform 57"/>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73" name="Freeform 58"/>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74" name="Freeform 59"/>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75" name="Freeform 60"/>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76" name="Freeform 61"/>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77" name="Freeform 62"/>
            <p:cNvSpPr>
              <a:spLocks/>
            </p:cNvSpPr>
            <p:nvPr/>
          </p:nvSpPr>
          <p:spPr bwMode="auto">
            <a:xfrm>
              <a:off x="8430709"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278" name="Group 138"/>
          <p:cNvGrpSpPr>
            <a:grpSpLocks noChangeAspect="1"/>
          </p:cNvGrpSpPr>
          <p:nvPr/>
        </p:nvGrpSpPr>
        <p:grpSpPr>
          <a:xfrm rot="10800000">
            <a:off x="2605731" y="2889307"/>
            <a:ext cx="445536" cy="188950"/>
            <a:chOff x="7413625" y="909638"/>
            <a:chExt cx="1167897" cy="495300"/>
          </a:xfrm>
        </p:grpSpPr>
        <p:sp>
          <p:nvSpPr>
            <p:cNvPr id="279" name="Freeform 56"/>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80" name="Freeform 57"/>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81" name="Freeform 58"/>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82" name="Freeform 59"/>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83" name="Freeform 60"/>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84" name="Freeform 61"/>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85" name="Freeform 62"/>
            <p:cNvSpPr>
              <a:spLocks/>
            </p:cNvSpPr>
            <p:nvPr/>
          </p:nvSpPr>
          <p:spPr bwMode="auto">
            <a:xfrm>
              <a:off x="8430709"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sp>
        <p:nvSpPr>
          <p:cNvPr id="286" name="テキスト ボックス 285"/>
          <p:cNvSpPr txBox="1"/>
          <p:nvPr/>
        </p:nvSpPr>
        <p:spPr>
          <a:xfrm>
            <a:off x="1926379" y="1466416"/>
            <a:ext cx="538930" cy="215444"/>
          </a:xfrm>
          <a:prstGeom prst="rect">
            <a:avLst/>
          </a:prstGeom>
          <a:noFill/>
        </p:spPr>
        <p:txBody>
          <a:bodyPr wrap="none" rtlCol="0">
            <a:spAutoFit/>
          </a:bodyPr>
          <a:lstStyle/>
          <a:p>
            <a:r>
              <a:rPr kumimoji="1" lang="ja-JP" altLang="en-US" sz="800" dirty="0" smtClean="0">
                <a:solidFill>
                  <a:srgbClr val="282828"/>
                </a:solidFill>
                <a:latin typeface="MS PGothic" charset="-128"/>
                <a:ea typeface="MS PGothic" charset="-128"/>
                <a:cs typeface="MS PGothic" charset="-128"/>
              </a:rPr>
              <a:t>ハッシュ</a:t>
            </a:r>
          </a:p>
        </p:txBody>
      </p:sp>
      <p:sp>
        <p:nvSpPr>
          <p:cNvPr id="287" name="テキスト ボックス 286"/>
          <p:cNvSpPr txBox="1"/>
          <p:nvPr/>
        </p:nvSpPr>
        <p:spPr>
          <a:xfrm>
            <a:off x="1926379" y="1721958"/>
            <a:ext cx="538930" cy="215444"/>
          </a:xfrm>
          <a:prstGeom prst="rect">
            <a:avLst/>
          </a:prstGeom>
          <a:noFill/>
        </p:spPr>
        <p:txBody>
          <a:bodyPr wrap="none" rtlCol="0">
            <a:spAutoFit/>
          </a:bodyPr>
          <a:lstStyle/>
          <a:p>
            <a:r>
              <a:rPr kumimoji="1" lang="ja-JP" altLang="en-US" sz="800" dirty="0" smtClean="0">
                <a:solidFill>
                  <a:srgbClr val="282828"/>
                </a:solidFill>
                <a:latin typeface="MS PGothic" charset="-128"/>
                <a:ea typeface="MS PGothic" charset="-128"/>
                <a:cs typeface="MS PGothic" charset="-128"/>
              </a:rPr>
              <a:t>ハッシュ</a:t>
            </a:r>
          </a:p>
        </p:txBody>
      </p:sp>
      <p:sp>
        <p:nvSpPr>
          <p:cNvPr id="288" name="テキスト ボックス 287"/>
          <p:cNvSpPr txBox="1"/>
          <p:nvPr/>
        </p:nvSpPr>
        <p:spPr>
          <a:xfrm>
            <a:off x="1926379" y="2010591"/>
            <a:ext cx="538930" cy="215444"/>
          </a:xfrm>
          <a:prstGeom prst="rect">
            <a:avLst/>
          </a:prstGeom>
          <a:noFill/>
        </p:spPr>
        <p:txBody>
          <a:bodyPr wrap="none" rtlCol="0">
            <a:spAutoFit/>
          </a:bodyPr>
          <a:lstStyle/>
          <a:p>
            <a:r>
              <a:rPr kumimoji="1" lang="ja-JP" altLang="en-US" sz="800" dirty="0" smtClean="0">
                <a:solidFill>
                  <a:srgbClr val="282828"/>
                </a:solidFill>
                <a:latin typeface="MS PGothic" charset="-128"/>
                <a:ea typeface="MS PGothic" charset="-128"/>
                <a:cs typeface="MS PGothic" charset="-128"/>
              </a:rPr>
              <a:t>ハッシュ</a:t>
            </a:r>
          </a:p>
        </p:txBody>
      </p:sp>
      <p:sp>
        <p:nvSpPr>
          <p:cNvPr id="289" name="テキスト ボックス 288"/>
          <p:cNvSpPr txBox="1"/>
          <p:nvPr/>
        </p:nvSpPr>
        <p:spPr>
          <a:xfrm>
            <a:off x="1926379" y="2315728"/>
            <a:ext cx="538930" cy="215444"/>
          </a:xfrm>
          <a:prstGeom prst="rect">
            <a:avLst/>
          </a:prstGeom>
          <a:noFill/>
        </p:spPr>
        <p:txBody>
          <a:bodyPr wrap="none" rtlCol="0">
            <a:spAutoFit/>
          </a:bodyPr>
          <a:lstStyle/>
          <a:p>
            <a:r>
              <a:rPr kumimoji="1" lang="ja-JP" altLang="en-US" sz="800" dirty="0" smtClean="0">
                <a:solidFill>
                  <a:srgbClr val="282828"/>
                </a:solidFill>
                <a:latin typeface="MS PGothic" charset="-128"/>
                <a:ea typeface="MS PGothic" charset="-128"/>
                <a:cs typeface="MS PGothic" charset="-128"/>
              </a:rPr>
              <a:t>ハッシュ</a:t>
            </a:r>
          </a:p>
        </p:txBody>
      </p:sp>
      <p:sp>
        <p:nvSpPr>
          <p:cNvPr id="290" name="テキスト ボックス 289"/>
          <p:cNvSpPr txBox="1"/>
          <p:nvPr/>
        </p:nvSpPr>
        <p:spPr>
          <a:xfrm>
            <a:off x="1926379" y="2578314"/>
            <a:ext cx="538930" cy="215444"/>
          </a:xfrm>
          <a:prstGeom prst="rect">
            <a:avLst/>
          </a:prstGeom>
          <a:noFill/>
        </p:spPr>
        <p:txBody>
          <a:bodyPr wrap="none" rtlCol="0">
            <a:spAutoFit/>
          </a:bodyPr>
          <a:lstStyle/>
          <a:p>
            <a:r>
              <a:rPr kumimoji="1" lang="ja-JP" altLang="en-US" sz="800" dirty="0" smtClean="0">
                <a:solidFill>
                  <a:srgbClr val="282828"/>
                </a:solidFill>
                <a:latin typeface="MS PGothic" charset="-128"/>
                <a:ea typeface="MS PGothic" charset="-128"/>
                <a:cs typeface="MS PGothic" charset="-128"/>
              </a:rPr>
              <a:t>ハッシュ</a:t>
            </a:r>
          </a:p>
        </p:txBody>
      </p:sp>
      <p:sp>
        <p:nvSpPr>
          <p:cNvPr id="291" name="テキスト ボックス 290"/>
          <p:cNvSpPr txBox="1"/>
          <p:nvPr/>
        </p:nvSpPr>
        <p:spPr>
          <a:xfrm>
            <a:off x="1926379" y="2857891"/>
            <a:ext cx="538930" cy="215444"/>
          </a:xfrm>
          <a:prstGeom prst="rect">
            <a:avLst/>
          </a:prstGeom>
          <a:noFill/>
        </p:spPr>
        <p:txBody>
          <a:bodyPr wrap="none" rtlCol="0">
            <a:spAutoFit/>
          </a:bodyPr>
          <a:lstStyle/>
          <a:p>
            <a:r>
              <a:rPr kumimoji="1" lang="ja-JP" altLang="en-US" sz="800" dirty="0" smtClean="0">
                <a:solidFill>
                  <a:srgbClr val="282828"/>
                </a:solidFill>
                <a:latin typeface="MS PGothic" charset="-128"/>
                <a:ea typeface="MS PGothic" charset="-128"/>
                <a:cs typeface="MS PGothic" charset="-128"/>
              </a:rPr>
              <a:t>ハッシュ</a:t>
            </a:r>
          </a:p>
        </p:txBody>
      </p:sp>
    </p:spTree>
    <p:extLst>
      <p:ext uri="{BB962C8B-B14F-4D97-AF65-F5344CB8AC3E}">
        <p14:creationId xmlns:p14="http://schemas.microsoft.com/office/powerpoint/2010/main" val="8414277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1"/>
          </p:nvPr>
        </p:nvSpPr>
        <p:spPr>
          <a:xfrm>
            <a:off x="4755866" y="1351670"/>
            <a:ext cx="3886200" cy="3083094"/>
          </a:xfrm>
        </p:spPr>
        <p:txBody>
          <a:bodyPr/>
          <a:lstStyle/>
          <a:p>
            <a:r>
              <a:rPr kumimoji="1" lang="en-US" altLang="ja-JP" dirty="0" smtClean="0">
                <a:latin typeface="MS PGothic" charset="-128"/>
                <a:ea typeface="MS PGothic" charset="-128"/>
                <a:cs typeface="MS PGothic" charset="-128"/>
              </a:rPr>
              <a:t>AMP</a:t>
            </a:r>
            <a:r>
              <a:rPr kumimoji="1" lang="ja-JP" altLang="en-US" dirty="0" smtClean="0">
                <a:latin typeface="MS PGothic" charset="-128"/>
                <a:ea typeface="MS PGothic" charset="-128"/>
                <a:cs typeface="MS PGothic" charset="-128"/>
              </a:rPr>
              <a:t> </a:t>
            </a:r>
            <a:r>
              <a:rPr kumimoji="1" lang="en-US" altLang="ja-JP" dirty="0" err="1" smtClean="0">
                <a:latin typeface="MS PGothic" charset="-128"/>
                <a:ea typeface="MS PGothic" charset="-128"/>
                <a:cs typeface="MS PGothic" charset="-128"/>
              </a:rPr>
              <a:t>TreatGRID</a:t>
            </a:r>
            <a:endParaRPr kumimoji="1" lang="en-US" altLang="ja-JP" dirty="0" smtClean="0">
              <a:latin typeface="MS PGothic" charset="-128"/>
              <a:ea typeface="MS PGothic" charset="-128"/>
              <a:cs typeface="MS PGothic" charset="-128"/>
            </a:endParaRPr>
          </a:p>
          <a:p>
            <a:r>
              <a:rPr lang="ja-JP" altLang="en-US" dirty="0" smtClean="0">
                <a:latin typeface="MS PGothic" charset="-128"/>
                <a:ea typeface="MS PGothic" charset="-128"/>
                <a:cs typeface="MS PGothic" charset="-128"/>
              </a:rPr>
              <a:t>仮想環境内でサンプルファイルを実行し、その挙動からマルウェアの可能性を検証</a:t>
            </a:r>
            <a:endParaRPr lang="en-US" altLang="ja-JP" dirty="0" smtClean="0">
              <a:latin typeface="MS PGothic" charset="-128"/>
              <a:ea typeface="MS PGothic" charset="-128"/>
              <a:cs typeface="MS PGothic" charset="-128"/>
            </a:endParaRPr>
          </a:p>
          <a:p>
            <a:pPr lvl="1"/>
            <a:r>
              <a:rPr kumimoji="1" lang="ja-JP" altLang="en-US" dirty="0" smtClean="0">
                <a:latin typeface="MS PGothic" charset="-128"/>
                <a:ea typeface="MS PGothic" charset="-128"/>
                <a:cs typeface="MS PGothic" charset="-128"/>
              </a:rPr>
              <a:t>解析時間：</a:t>
            </a:r>
            <a:r>
              <a:rPr kumimoji="1" lang="en-US" altLang="ja-JP" dirty="0" smtClean="0">
                <a:latin typeface="MS PGothic" charset="-128"/>
                <a:ea typeface="MS PGothic" charset="-128"/>
                <a:cs typeface="MS PGothic" charset="-128"/>
              </a:rPr>
              <a:t>30</a:t>
            </a:r>
            <a:r>
              <a:rPr kumimoji="1" lang="ja-JP" altLang="en-US" dirty="0" smtClean="0">
                <a:latin typeface="MS PGothic" charset="-128"/>
                <a:ea typeface="MS PGothic" charset="-128"/>
                <a:cs typeface="MS PGothic" charset="-128"/>
              </a:rPr>
              <a:t>分</a:t>
            </a:r>
            <a:endParaRPr kumimoji="1" lang="en-US" altLang="ja-JP" dirty="0" smtClean="0">
              <a:latin typeface="MS PGothic" charset="-128"/>
              <a:ea typeface="MS PGothic" charset="-128"/>
              <a:cs typeface="MS PGothic" charset="-128"/>
            </a:endParaRPr>
          </a:p>
          <a:p>
            <a:pPr lvl="1"/>
            <a:r>
              <a:rPr kumimoji="1" lang="ja-JP" altLang="en-US" dirty="0" smtClean="0">
                <a:latin typeface="MS PGothic" charset="-128"/>
                <a:ea typeface="MS PGothic" charset="-128"/>
                <a:cs typeface="MS PGothic" charset="-128"/>
              </a:rPr>
              <a:t>解析結果：脅威スコア、レポート</a:t>
            </a:r>
            <a:endParaRPr kumimoji="1" lang="en-US" altLang="ja-JP" dirty="0" smtClean="0">
              <a:latin typeface="MS PGothic" charset="-128"/>
              <a:ea typeface="MS PGothic" charset="-128"/>
              <a:cs typeface="MS PGothic" charset="-128"/>
            </a:endParaRPr>
          </a:p>
          <a:p>
            <a:pPr lvl="1"/>
            <a:r>
              <a:rPr lang="ja-JP" altLang="en-US" dirty="0" smtClean="0">
                <a:latin typeface="MS PGothic" charset="-128"/>
                <a:ea typeface="MS PGothic" charset="-128"/>
                <a:cs typeface="MS PGothic" charset="-128"/>
              </a:rPr>
              <a:t>サポート</a:t>
            </a:r>
            <a:r>
              <a:rPr lang="en-US" altLang="ja-JP" dirty="0" smtClean="0">
                <a:latin typeface="MS PGothic" charset="-128"/>
                <a:ea typeface="MS PGothic" charset="-128"/>
                <a:cs typeface="MS PGothic" charset="-128"/>
              </a:rPr>
              <a:t>OS</a:t>
            </a:r>
          </a:p>
          <a:p>
            <a:pPr lvl="2"/>
            <a:r>
              <a:rPr lang="ja-JP" altLang="en-US" dirty="0" smtClean="0">
                <a:latin typeface="MS PGothic" charset="-128"/>
                <a:ea typeface="MS PGothic" charset="-128"/>
                <a:cs typeface="MS PGothic" charset="-128"/>
              </a:rPr>
              <a:t>日本特有のアプリケーションの検証</a:t>
            </a:r>
            <a:endParaRPr lang="en-US" altLang="ja-JP" dirty="0" smtClean="0">
              <a:latin typeface="MS PGothic" charset="-128"/>
              <a:ea typeface="MS PGothic" charset="-128"/>
              <a:cs typeface="MS PGothic" charset="-128"/>
            </a:endParaRPr>
          </a:p>
        </p:txBody>
      </p:sp>
      <p:sp>
        <p:nvSpPr>
          <p:cNvPr id="4" name="タイトル 3"/>
          <p:cNvSpPr>
            <a:spLocks noGrp="1"/>
          </p:cNvSpPr>
          <p:nvPr>
            <p:ph type="title"/>
          </p:nvPr>
        </p:nvSpPr>
        <p:spPr/>
        <p:txBody>
          <a:bodyPr/>
          <a:lstStyle/>
          <a:p>
            <a:r>
              <a:rPr lang="en-US" altLang="ja-JP" dirty="0" smtClean="0">
                <a:solidFill>
                  <a:schemeClr val="tx1">
                    <a:lumMod val="75000"/>
                    <a:lumOff val="25000"/>
                  </a:schemeClr>
                </a:solidFill>
                <a:latin typeface="MS PGothic" charset="-128"/>
                <a:ea typeface="MS PGothic" charset="-128"/>
                <a:cs typeface="MS PGothic" charset="-128"/>
              </a:rPr>
              <a:t>AMP</a:t>
            </a:r>
            <a:r>
              <a:rPr lang="ja-JP" altLang="en-US" dirty="0" smtClean="0">
                <a:solidFill>
                  <a:schemeClr val="tx1">
                    <a:lumMod val="75000"/>
                    <a:lumOff val="25000"/>
                  </a:schemeClr>
                </a:solidFill>
                <a:latin typeface="MS PGothic" charset="-128"/>
                <a:ea typeface="MS PGothic" charset="-128"/>
                <a:cs typeface="MS PGothic" charset="-128"/>
              </a:rPr>
              <a:t> </a:t>
            </a:r>
            <a:r>
              <a:rPr lang="en-US" altLang="ja-JP" dirty="0" err="1" smtClean="0">
                <a:solidFill>
                  <a:schemeClr val="tx1">
                    <a:lumMod val="75000"/>
                    <a:lumOff val="25000"/>
                  </a:schemeClr>
                </a:solidFill>
                <a:latin typeface="MS PGothic" charset="-128"/>
                <a:ea typeface="MS PGothic" charset="-128"/>
                <a:cs typeface="MS PGothic" charset="-128"/>
              </a:rPr>
              <a:t>ThreatGRID</a:t>
            </a:r>
            <a:r>
              <a:rPr lang="en-US" altLang="ja-JP" dirty="0">
                <a:solidFill>
                  <a:schemeClr val="tx1">
                    <a:lumMod val="75000"/>
                    <a:lumOff val="25000"/>
                  </a:schemeClr>
                </a:solidFill>
                <a:latin typeface="MS PGothic" charset="-128"/>
                <a:ea typeface="MS PGothic" charset="-128"/>
                <a:cs typeface="MS PGothic" charset="-128"/>
              </a:rPr>
              <a:t/>
            </a:r>
            <a:br>
              <a:rPr lang="en-US" altLang="ja-JP" dirty="0">
                <a:solidFill>
                  <a:schemeClr val="tx1">
                    <a:lumMod val="75000"/>
                    <a:lumOff val="25000"/>
                  </a:schemeClr>
                </a:solidFill>
                <a:latin typeface="MS PGothic" charset="-128"/>
                <a:ea typeface="MS PGothic" charset="-128"/>
                <a:cs typeface="MS PGothic" charset="-128"/>
              </a:rPr>
            </a:br>
            <a:r>
              <a:rPr lang="ja-JP" altLang="en-US" dirty="0" smtClean="0">
                <a:solidFill>
                  <a:schemeClr val="tx1">
                    <a:lumMod val="75000"/>
                    <a:lumOff val="25000"/>
                  </a:schemeClr>
                </a:solidFill>
                <a:latin typeface="MS PGothic" charset="-128"/>
                <a:ea typeface="MS PGothic" charset="-128"/>
                <a:cs typeface="MS PGothic" charset="-128"/>
              </a:rPr>
              <a:t>クラウド型</a:t>
            </a:r>
            <a:r>
              <a:rPr lang="ja-JP" altLang="en-US" dirty="0" smtClean="0">
                <a:solidFill>
                  <a:schemeClr val="tx1">
                    <a:lumMod val="75000"/>
                    <a:lumOff val="25000"/>
                  </a:schemeClr>
                </a:solidFill>
                <a:latin typeface="MS PGothic" charset="-128"/>
                <a:ea typeface="MS PGothic" charset="-128"/>
                <a:cs typeface="MS PGothic" charset="-128"/>
              </a:rPr>
              <a:t>サンド</a:t>
            </a:r>
            <a:r>
              <a:rPr lang="en-US" altLang="ja-JP" dirty="0" smtClean="0">
                <a:solidFill>
                  <a:schemeClr val="tx1">
                    <a:lumMod val="75000"/>
                    <a:lumOff val="25000"/>
                  </a:schemeClr>
                </a:solidFill>
                <a:latin typeface="MS PGothic" charset="-128"/>
                <a:ea typeface="MS PGothic" charset="-128"/>
                <a:cs typeface="MS PGothic" charset="-128"/>
              </a:rPr>
              <a:t> </a:t>
            </a:r>
            <a:r>
              <a:rPr lang="ja-JP" altLang="en-US" dirty="0" smtClean="0">
                <a:solidFill>
                  <a:schemeClr val="tx1">
                    <a:lumMod val="75000"/>
                    <a:lumOff val="25000"/>
                  </a:schemeClr>
                </a:solidFill>
                <a:latin typeface="MS PGothic" charset="-128"/>
                <a:ea typeface="MS PGothic" charset="-128"/>
                <a:cs typeface="MS PGothic" charset="-128"/>
              </a:rPr>
              <a:t>ボックス</a:t>
            </a:r>
            <a:r>
              <a:rPr lang="ja-JP" altLang="en-US" dirty="0" smtClean="0">
                <a:solidFill>
                  <a:schemeClr val="tx1">
                    <a:lumMod val="75000"/>
                    <a:lumOff val="25000"/>
                  </a:schemeClr>
                </a:solidFill>
                <a:latin typeface="MS PGothic" charset="-128"/>
                <a:ea typeface="MS PGothic" charset="-128"/>
                <a:cs typeface="MS PGothic" charset="-128"/>
              </a:rPr>
              <a:t>でマルウェアを検知</a:t>
            </a:r>
            <a:endParaRPr kumimoji="1" lang="ja-JP" altLang="en-US" dirty="0">
              <a:solidFill>
                <a:schemeClr val="tx1">
                  <a:lumMod val="75000"/>
                  <a:lumOff val="25000"/>
                </a:schemeClr>
              </a:solidFill>
              <a:latin typeface="MS PGothic" charset="-128"/>
              <a:ea typeface="MS PGothic" charset="-128"/>
              <a:cs typeface="MS PGothic" charset="-128"/>
            </a:endParaRPr>
          </a:p>
        </p:txBody>
      </p:sp>
      <p:grpSp>
        <p:nvGrpSpPr>
          <p:cNvPr id="5" name="Group 431"/>
          <p:cNvGrpSpPr>
            <a:grpSpLocks noChangeAspect="1"/>
          </p:cNvGrpSpPr>
          <p:nvPr/>
        </p:nvGrpSpPr>
        <p:grpSpPr>
          <a:xfrm>
            <a:off x="405819" y="3888780"/>
            <a:ext cx="990388" cy="545984"/>
            <a:chOff x="572756" y="4356495"/>
            <a:chExt cx="701979" cy="386989"/>
          </a:xfrm>
        </p:grpSpPr>
        <p:sp>
          <p:nvSpPr>
            <p:cNvPr id="6" name="Freeform 294"/>
            <p:cNvSpPr>
              <a:spLocks noChangeAspect="1"/>
            </p:cNvSpPr>
            <p:nvPr/>
          </p:nvSpPr>
          <p:spPr bwMode="auto">
            <a:xfrm>
              <a:off x="572756" y="4701485"/>
              <a:ext cx="701979" cy="41999"/>
            </a:xfrm>
            <a:custGeom>
              <a:avLst/>
              <a:gdLst>
                <a:gd name="T0" fmla="*/ 288 w 297"/>
                <a:gd name="T1" fmla="*/ 18 h 18"/>
                <a:gd name="T2" fmla="*/ 10 w 297"/>
                <a:gd name="T3" fmla="*/ 18 h 18"/>
                <a:gd name="T4" fmla="*/ 0 w 297"/>
                <a:gd name="T5" fmla="*/ 9 h 18"/>
                <a:gd name="T6" fmla="*/ 10 w 297"/>
                <a:gd name="T7" fmla="*/ 0 h 18"/>
                <a:gd name="T8" fmla="*/ 288 w 297"/>
                <a:gd name="T9" fmla="*/ 0 h 18"/>
                <a:gd name="T10" fmla="*/ 297 w 297"/>
                <a:gd name="T11" fmla="*/ 9 h 18"/>
                <a:gd name="T12" fmla="*/ 288 w 29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97" h="18">
                  <a:moveTo>
                    <a:pt x="288" y="18"/>
                  </a:moveTo>
                  <a:cubicBezTo>
                    <a:pt x="10" y="18"/>
                    <a:pt x="10" y="18"/>
                    <a:pt x="10" y="18"/>
                  </a:cubicBezTo>
                  <a:cubicBezTo>
                    <a:pt x="4" y="18"/>
                    <a:pt x="0" y="14"/>
                    <a:pt x="0" y="9"/>
                  </a:cubicBezTo>
                  <a:cubicBezTo>
                    <a:pt x="0" y="4"/>
                    <a:pt x="4" y="0"/>
                    <a:pt x="10" y="0"/>
                  </a:cubicBezTo>
                  <a:cubicBezTo>
                    <a:pt x="288" y="0"/>
                    <a:pt x="288" y="0"/>
                    <a:pt x="288" y="0"/>
                  </a:cubicBezTo>
                  <a:cubicBezTo>
                    <a:pt x="293" y="0"/>
                    <a:pt x="297" y="4"/>
                    <a:pt x="297" y="9"/>
                  </a:cubicBezTo>
                  <a:cubicBezTo>
                    <a:pt x="297" y="14"/>
                    <a:pt x="293" y="18"/>
                    <a:pt x="288" y="1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7" name="Freeform 295"/>
            <p:cNvSpPr>
              <a:spLocks noChangeAspect="1" noEditPoints="1"/>
            </p:cNvSpPr>
            <p:nvPr/>
          </p:nvSpPr>
          <p:spPr bwMode="auto">
            <a:xfrm>
              <a:off x="650754" y="4356495"/>
              <a:ext cx="545983" cy="306991"/>
            </a:xfrm>
            <a:custGeom>
              <a:avLst/>
              <a:gdLst>
                <a:gd name="T0" fmla="*/ 216 w 231"/>
                <a:gd name="T1" fmla="*/ 11 h 130"/>
                <a:gd name="T2" fmla="*/ 221 w 231"/>
                <a:gd name="T3" fmla="*/ 16 h 130"/>
                <a:gd name="T4" fmla="*/ 221 w 231"/>
                <a:gd name="T5" fmla="*/ 115 h 130"/>
                <a:gd name="T6" fmla="*/ 216 w 231"/>
                <a:gd name="T7" fmla="*/ 120 h 130"/>
                <a:gd name="T8" fmla="*/ 15 w 231"/>
                <a:gd name="T9" fmla="*/ 120 h 130"/>
                <a:gd name="T10" fmla="*/ 10 w 231"/>
                <a:gd name="T11" fmla="*/ 115 h 130"/>
                <a:gd name="T12" fmla="*/ 10 w 231"/>
                <a:gd name="T13" fmla="*/ 16 h 130"/>
                <a:gd name="T14" fmla="*/ 15 w 231"/>
                <a:gd name="T15" fmla="*/ 11 h 130"/>
                <a:gd name="T16" fmla="*/ 216 w 231"/>
                <a:gd name="T17" fmla="*/ 11 h 130"/>
                <a:gd name="T18" fmla="*/ 216 w 231"/>
                <a:gd name="T19" fmla="*/ 0 h 130"/>
                <a:gd name="T20" fmla="*/ 15 w 231"/>
                <a:gd name="T21" fmla="*/ 0 h 130"/>
                <a:gd name="T22" fmla="*/ 0 w 231"/>
                <a:gd name="T23" fmla="*/ 16 h 130"/>
                <a:gd name="T24" fmla="*/ 0 w 231"/>
                <a:gd name="T25" fmla="*/ 115 h 130"/>
                <a:gd name="T26" fmla="*/ 15 w 231"/>
                <a:gd name="T27" fmla="*/ 130 h 130"/>
                <a:gd name="T28" fmla="*/ 216 w 231"/>
                <a:gd name="T29" fmla="*/ 130 h 130"/>
                <a:gd name="T30" fmla="*/ 231 w 231"/>
                <a:gd name="T31" fmla="*/ 115 h 130"/>
                <a:gd name="T32" fmla="*/ 231 w 231"/>
                <a:gd name="T33" fmla="*/ 16 h 130"/>
                <a:gd name="T34" fmla="*/ 216 w 231"/>
                <a:gd name="T3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1" h="130">
                  <a:moveTo>
                    <a:pt x="216" y="11"/>
                  </a:moveTo>
                  <a:cubicBezTo>
                    <a:pt x="219" y="11"/>
                    <a:pt x="221" y="13"/>
                    <a:pt x="221" y="16"/>
                  </a:cubicBezTo>
                  <a:cubicBezTo>
                    <a:pt x="221" y="115"/>
                    <a:pt x="221" y="115"/>
                    <a:pt x="221" y="115"/>
                  </a:cubicBezTo>
                  <a:cubicBezTo>
                    <a:pt x="221" y="118"/>
                    <a:pt x="219" y="120"/>
                    <a:pt x="216" y="120"/>
                  </a:cubicBezTo>
                  <a:cubicBezTo>
                    <a:pt x="15" y="120"/>
                    <a:pt x="15" y="120"/>
                    <a:pt x="15" y="120"/>
                  </a:cubicBezTo>
                  <a:cubicBezTo>
                    <a:pt x="12" y="120"/>
                    <a:pt x="10" y="118"/>
                    <a:pt x="10" y="115"/>
                  </a:cubicBezTo>
                  <a:cubicBezTo>
                    <a:pt x="10" y="16"/>
                    <a:pt x="10" y="16"/>
                    <a:pt x="10" y="16"/>
                  </a:cubicBezTo>
                  <a:cubicBezTo>
                    <a:pt x="10" y="13"/>
                    <a:pt x="12" y="11"/>
                    <a:pt x="15" y="11"/>
                  </a:cubicBezTo>
                  <a:cubicBezTo>
                    <a:pt x="216" y="11"/>
                    <a:pt x="216" y="11"/>
                    <a:pt x="216" y="11"/>
                  </a:cubicBezTo>
                  <a:moveTo>
                    <a:pt x="216" y="0"/>
                  </a:moveTo>
                  <a:cubicBezTo>
                    <a:pt x="15" y="0"/>
                    <a:pt x="15" y="0"/>
                    <a:pt x="15" y="0"/>
                  </a:cubicBezTo>
                  <a:cubicBezTo>
                    <a:pt x="7" y="0"/>
                    <a:pt x="0" y="7"/>
                    <a:pt x="0" y="16"/>
                  </a:cubicBezTo>
                  <a:cubicBezTo>
                    <a:pt x="0" y="115"/>
                    <a:pt x="0" y="115"/>
                    <a:pt x="0" y="115"/>
                  </a:cubicBezTo>
                  <a:cubicBezTo>
                    <a:pt x="0" y="123"/>
                    <a:pt x="7" y="130"/>
                    <a:pt x="15" y="130"/>
                  </a:cubicBezTo>
                  <a:cubicBezTo>
                    <a:pt x="216" y="130"/>
                    <a:pt x="216" y="130"/>
                    <a:pt x="216" y="130"/>
                  </a:cubicBezTo>
                  <a:cubicBezTo>
                    <a:pt x="224" y="130"/>
                    <a:pt x="231" y="123"/>
                    <a:pt x="231" y="115"/>
                  </a:cubicBezTo>
                  <a:cubicBezTo>
                    <a:pt x="231" y="16"/>
                    <a:pt x="231" y="16"/>
                    <a:pt x="231" y="16"/>
                  </a:cubicBezTo>
                  <a:cubicBezTo>
                    <a:pt x="231" y="7"/>
                    <a:pt x="224" y="0"/>
                    <a:pt x="21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pic>
        <p:nvPicPr>
          <p:cNvPr id="8"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8344" y="1609864"/>
            <a:ext cx="1047863" cy="1047863"/>
          </a:xfrm>
          <a:prstGeom prst="rect">
            <a:avLst/>
          </a:prstGeom>
        </p:spPr>
      </p:pic>
      <p:pic>
        <p:nvPicPr>
          <p:cNvPr id="9"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7243" y="1989892"/>
            <a:ext cx="337223" cy="337223"/>
          </a:xfrm>
          <a:prstGeom prst="rect">
            <a:avLst/>
          </a:prstGeom>
        </p:spPr>
      </p:pic>
      <p:pic>
        <p:nvPicPr>
          <p:cNvPr id="10"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64955" y="3668817"/>
            <a:ext cx="904040" cy="904040"/>
          </a:xfrm>
          <a:prstGeom prst="rect">
            <a:avLst/>
          </a:prstGeom>
        </p:spPr>
      </p:pic>
      <p:sp>
        <p:nvSpPr>
          <p:cNvPr id="11" name="角丸四角形吹き出し 10"/>
          <p:cNvSpPr/>
          <p:nvPr/>
        </p:nvSpPr>
        <p:spPr>
          <a:xfrm>
            <a:off x="1518442" y="1393214"/>
            <a:ext cx="3050429" cy="1279775"/>
          </a:xfrm>
          <a:prstGeom prst="wedgeRoundRectCallout">
            <a:avLst>
              <a:gd name="adj1" fmla="val -55130"/>
              <a:gd name="adj2" fmla="val -9588"/>
              <a:gd name="adj3" fmla="val 16667"/>
            </a:avLst>
          </a:prstGeom>
          <a:noFill/>
          <a:ln>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13" name="Freeform 105"/>
          <p:cNvSpPr>
            <a:spLocks noChangeAspect="1"/>
          </p:cNvSpPr>
          <p:nvPr/>
        </p:nvSpPr>
        <p:spPr bwMode="auto">
          <a:xfrm>
            <a:off x="3945995" y="1444177"/>
            <a:ext cx="491985" cy="574982"/>
          </a:xfrm>
          <a:custGeom>
            <a:avLst/>
            <a:gdLst>
              <a:gd name="T0" fmla="*/ 200 w 208"/>
              <a:gd name="T1" fmla="*/ 206 h 243"/>
              <a:gd name="T2" fmla="*/ 188 w 208"/>
              <a:gd name="T3" fmla="*/ 217 h 243"/>
              <a:gd name="T4" fmla="*/ 174 w 208"/>
              <a:gd name="T5" fmla="*/ 226 h 243"/>
              <a:gd name="T6" fmla="*/ 158 w 208"/>
              <a:gd name="T7" fmla="*/ 234 h 243"/>
              <a:gd name="T8" fmla="*/ 142 w 208"/>
              <a:gd name="T9" fmla="*/ 238 h 243"/>
              <a:gd name="T10" fmla="*/ 75 w 208"/>
              <a:gd name="T11" fmla="*/ 233 h 243"/>
              <a:gd name="T12" fmla="*/ 22 w 208"/>
              <a:gd name="T13" fmla="*/ 191 h 243"/>
              <a:gd name="T14" fmla="*/ 0 w 208"/>
              <a:gd name="T15" fmla="*/ 125 h 243"/>
              <a:gd name="T16" fmla="*/ 19 w 208"/>
              <a:gd name="T17" fmla="*/ 58 h 243"/>
              <a:gd name="T18" fmla="*/ 73 w 208"/>
              <a:gd name="T19" fmla="*/ 12 h 243"/>
              <a:gd name="T20" fmla="*/ 144 w 208"/>
              <a:gd name="T21" fmla="*/ 4 h 243"/>
              <a:gd name="T22" fmla="*/ 162 w 208"/>
              <a:gd name="T23" fmla="*/ 8 h 243"/>
              <a:gd name="T24" fmla="*/ 178 w 208"/>
              <a:gd name="T25" fmla="*/ 16 h 243"/>
              <a:gd name="T26" fmla="*/ 194 w 208"/>
              <a:gd name="T27" fmla="*/ 25 h 243"/>
              <a:gd name="T28" fmla="*/ 208 w 208"/>
              <a:gd name="T29" fmla="*/ 37 h 243"/>
              <a:gd name="T30" fmla="*/ 192 w 208"/>
              <a:gd name="T31" fmla="*/ 53 h 243"/>
              <a:gd name="T32" fmla="*/ 140 w 208"/>
              <a:gd name="T33" fmla="*/ 24 h 243"/>
              <a:gd name="T34" fmla="*/ 79 w 208"/>
              <a:gd name="T35" fmla="*/ 28 h 243"/>
              <a:gd name="T36" fmla="*/ 31 w 208"/>
              <a:gd name="T37" fmla="*/ 66 h 243"/>
              <a:gd name="T38" fmla="*/ 12 w 208"/>
              <a:gd name="T39" fmla="*/ 125 h 243"/>
              <a:gd name="T40" fmla="*/ 29 w 208"/>
              <a:gd name="T41" fmla="*/ 186 h 243"/>
              <a:gd name="T42" fmla="*/ 77 w 208"/>
              <a:gd name="T43" fmla="*/ 228 h 243"/>
              <a:gd name="T44" fmla="*/ 142 w 208"/>
              <a:gd name="T45" fmla="*/ 236 h 243"/>
              <a:gd name="T46" fmla="*/ 158 w 208"/>
              <a:gd name="T47" fmla="*/ 232 h 243"/>
              <a:gd name="T48" fmla="*/ 173 w 208"/>
              <a:gd name="T49" fmla="*/ 225 h 243"/>
              <a:gd name="T50" fmla="*/ 187 w 208"/>
              <a:gd name="T51" fmla="*/ 216 h 243"/>
              <a:gd name="T52" fmla="*/ 200 w 208"/>
              <a:gd name="T53" fmla="*/ 20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8" h="243">
                <a:moveTo>
                  <a:pt x="200" y="206"/>
                </a:moveTo>
                <a:cubicBezTo>
                  <a:pt x="196" y="210"/>
                  <a:pt x="192" y="214"/>
                  <a:pt x="188" y="217"/>
                </a:cubicBezTo>
                <a:cubicBezTo>
                  <a:pt x="183" y="220"/>
                  <a:pt x="179" y="224"/>
                  <a:pt x="174" y="226"/>
                </a:cubicBezTo>
                <a:cubicBezTo>
                  <a:pt x="169" y="229"/>
                  <a:pt x="164" y="232"/>
                  <a:pt x="158" y="234"/>
                </a:cubicBezTo>
                <a:cubicBezTo>
                  <a:pt x="153" y="235"/>
                  <a:pt x="148" y="237"/>
                  <a:pt x="142" y="238"/>
                </a:cubicBezTo>
                <a:cubicBezTo>
                  <a:pt x="120" y="243"/>
                  <a:pt x="96" y="242"/>
                  <a:pt x="75" y="233"/>
                </a:cubicBezTo>
                <a:cubicBezTo>
                  <a:pt x="54" y="225"/>
                  <a:pt x="35" y="210"/>
                  <a:pt x="22" y="191"/>
                </a:cubicBezTo>
                <a:cubicBezTo>
                  <a:pt x="8" y="172"/>
                  <a:pt x="1" y="149"/>
                  <a:pt x="0" y="125"/>
                </a:cubicBezTo>
                <a:cubicBezTo>
                  <a:pt x="0" y="102"/>
                  <a:pt x="6" y="78"/>
                  <a:pt x="19" y="58"/>
                </a:cubicBezTo>
                <a:cubicBezTo>
                  <a:pt x="32" y="38"/>
                  <a:pt x="51" y="22"/>
                  <a:pt x="73" y="12"/>
                </a:cubicBezTo>
                <a:cubicBezTo>
                  <a:pt x="95" y="3"/>
                  <a:pt x="120" y="0"/>
                  <a:pt x="144" y="4"/>
                </a:cubicBezTo>
                <a:cubicBezTo>
                  <a:pt x="150" y="5"/>
                  <a:pt x="156" y="7"/>
                  <a:pt x="162" y="8"/>
                </a:cubicBezTo>
                <a:cubicBezTo>
                  <a:pt x="167" y="10"/>
                  <a:pt x="173" y="13"/>
                  <a:pt x="178" y="16"/>
                </a:cubicBezTo>
                <a:cubicBezTo>
                  <a:pt x="184" y="18"/>
                  <a:pt x="189" y="22"/>
                  <a:pt x="194" y="25"/>
                </a:cubicBezTo>
                <a:cubicBezTo>
                  <a:pt x="199" y="29"/>
                  <a:pt x="204" y="33"/>
                  <a:pt x="208" y="37"/>
                </a:cubicBezTo>
                <a:cubicBezTo>
                  <a:pt x="192" y="53"/>
                  <a:pt x="192" y="53"/>
                  <a:pt x="192" y="53"/>
                </a:cubicBezTo>
                <a:cubicBezTo>
                  <a:pt x="178" y="38"/>
                  <a:pt x="160" y="28"/>
                  <a:pt x="140" y="24"/>
                </a:cubicBezTo>
                <a:cubicBezTo>
                  <a:pt x="120" y="19"/>
                  <a:pt x="99" y="21"/>
                  <a:pt x="79" y="28"/>
                </a:cubicBezTo>
                <a:cubicBezTo>
                  <a:pt x="60" y="36"/>
                  <a:pt x="43" y="49"/>
                  <a:pt x="31" y="66"/>
                </a:cubicBezTo>
                <a:cubicBezTo>
                  <a:pt x="19" y="83"/>
                  <a:pt x="12" y="104"/>
                  <a:pt x="12" y="125"/>
                </a:cubicBezTo>
                <a:cubicBezTo>
                  <a:pt x="11" y="147"/>
                  <a:pt x="17" y="168"/>
                  <a:pt x="29" y="186"/>
                </a:cubicBezTo>
                <a:cubicBezTo>
                  <a:pt x="40" y="204"/>
                  <a:pt x="57" y="219"/>
                  <a:pt x="77" y="228"/>
                </a:cubicBezTo>
                <a:cubicBezTo>
                  <a:pt x="97" y="237"/>
                  <a:pt x="120" y="239"/>
                  <a:pt x="142" y="236"/>
                </a:cubicBezTo>
                <a:cubicBezTo>
                  <a:pt x="147" y="235"/>
                  <a:pt x="152" y="233"/>
                  <a:pt x="158" y="232"/>
                </a:cubicBezTo>
                <a:cubicBezTo>
                  <a:pt x="163" y="230"/>
                  <a:pt x="168" y="228"/>
                  <a:pt x="173" y="225"/>
                </a:cubicBezTo>
                <a:cubicBezTo>
                  <a:pt x="178" y="223"/>
                  <a:pt x="183" y="220"/>
                  <a:pt x="187" y="216"/>
                </a:cubicBezTo>
                <a:cubicBezTo>
                  <a:pt x="192" y="213"/>
                  <a:pt x="196" y="210"/>
                  <a:pt x="200" y="20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nvGrpSpPr>
          <p:cNvPr id="17" name="図形グループ 16"/>
          <p:cNvGrpSpPr/>
          <p:nvPr/>
        </p:nvGrpSpPr>
        <p:grpSpPr>
          <a:xfrm>
            <a:off x="3984740" y="1467142"/>
            <a:ext cx="547905" cy="513272"/>
            <a:chOff x="5387830" y="2527217"/>
            <a:chExt cx="547905" cy="513272"/>
          </a:xfrm>
        </p:grpSpPr>
        <p:sp>
          <p:nvSpPr>
            <p:cNvPr id="15" name="Freeform 106"/>
            <p:cNvSpPr>
              <a:spLocks noChangeAspect="1"/>
            </p:cNvSpPr>
            <p:nvPr/>
          </p:nvSpPr>
          <p:spPr bwMode="auto">
            <a:xfrm>
              <a:off x="5642744" y="2527217"/>
              <a:ext cx="292991" cy="292991"/>
            </a:xfrm>
            <a:custGeom>
              <a:avLst/>
              <a:gdLst>
                <a:gd name="T0" fmla="*/ 7 w 124"/>
                <a:gd name="T1" fmla="*/ 117 h 124"/>
                <a:gd name="T2" fmla="*/ 7 w 124"/>
                <a:gd name="T3" fmla="*/ 117 h 124"/>
                <a:gd name="T4" fmla="*/ 7 w 124"/>
                <a:gd name="T5" fmla="*/ 90 h 124"/>
                <a:gd name="T6" fmla="*/ 124 w 124"/>
                <a:gd name="T7" fmla="*/ 0 h 124"/>
                <a:gd name="T8" fmla="*/ 35 w 124"/>
                <a:gd name="T9" fmla="*/ 117 h 124"/>
                <a:gd name="T10" fmla="*/ 7 w 124"/>
                <a:gd name="T11" fmla="*/ 117 h 124"/>
              </a:gdLst>
              <a:ahLst/>
              <a:cxnLst>
                <a:cxn ang="0">
                  <a:pos x="T0" y="T1"/>
                </a:cxn>
                <a:cxn ang="0">
                  <a:pos x="T2" y="T3"/>
                </a:cxn>
                <a:cxn ang="0">
                  <a:pos x="T4" y="T5"/>
                </a:cxn>
                <a:cxn ang="0">
                  <a:pos x="T6" y="T7"/>
                </a:cxn>
                <a:cxn ang="0">
                  <a:pos x="T8" y="T9"/>
                </a:cxn>
                <a:cxn ang="0">
                  <a:pos x="T10" y="T11"/>
                </a:cxn>
              </a:cxnLst>
              <a:rect l="0" t="0" r="r" b="b"/>
              <a:pathLst>
                <a:path w="124" h="124">
                  <a:moveTo>
                    <a:pt x="7" y="117"/>
                  </a:moveTo>
                  <a:cubicBezTo>
                    <a:pt x="7" y="117"/>
                    <a:pt x="7" y="117"/>
                    <a:pt x="7" y="117"/>
                  </a:cubicBezTo>
                  <a:cubicBezTo>
                    <a:pt x="0" y="109"/>
                    <a:pt x="0" y="97"/>
                    <a:pt x="7" y="90"/>
                  </a:cubicBezTo>
                  <a:cubicBezTo>
                    <a:pt x="124" y="0"/>
                    <a:pt x="124" y="0"/>
                    <a:pt x="124" y="0"/>
                  </a:cubicBezTo>
                  <a:cubicBezTo>
                    <a:pt x="35" y="117"/>
                    <a:pt x="35" y="117"/>
                    <a:pt x="35" y="117"/>
                  </a:cubicBezTo>
                  <a:cubicBezTo>
                    <a:pt x="27" y="124"/>
                    <a:pt x="15" y="124"/>
                    <a:pt x="7" y="11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6" name="正方形/長方形 15"/>
            <p:cNvSpPr/>
            <p:nvPr/>
          </p:nvSpPr>
          <p:spPr>
            <a:xfrm>
              <a:off x="5387830" y="2836191"/>
              <a:ext cx="261302" cy="20429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grpSp>
      <p:pic>
        <p:nvPicPr>
          <p:cNvPr id="18"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68995" y="1030987"/>
            <a:ext cx="729146" cy="729146"/>
          </a:xfrm>
          <a:prstGeom prst="rect">
            <a:avLst/>
          </a:prstGeom>
        </p:spPr>
      </p:pic>
      <p:grpSp>
        <p:nvGrpSpPr>
          <p:cNvPr id="26" name="図形グループ 25"/>
          <p:cNvGrpSpPr/>
          <p:nvPr/>
        </p:nvGrpSpPr>
        <p:grpSpPr>
          <a:xfrm>
            <a:off x="2874622" y="1795513"/>
            <a:ext cx="644525" cy="103188"/>
            <a:chOff x="5965136" y="4468310"/>
            <a:chExt cx="644525" cy="103188"/>
          </a:xfrm>
        </p:grpSpPr>
        <p:sp>
          <p:nvSpPr>
            <p:cNvPr id="27" name="Freeform 278"/>
            <p:cNvSpPr>
              <a:spLocks/>
            </p:cNvSpPr>
            <p:nvPr/>
          </p:nvSpPr>
          <p:spPr bwMode="auto">
            <a:xfrm>
              <a:off x="5965136" y="4468310"/>
              <a:ext cx="644525" cy="103188"/>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8" name="Line 279"/>
            <p:cNvSpPr>
              <a:spLocks noChangeShapeType="1"/>
            </p:cNvSpPr>
            <p:nvPr/>
          </p:nvSpPr>
          <p:spPr bwMode="auto">
            <a:xfrm flipV="1">
              <a:off x="5995299"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9" name="Line 280"/>
            <p:cNvSpPr>
              <a:spLocks noChangeShapeType="1"/>
            </p:cNvSpPr>
            <p:nvPr/>
          </p:nvSpPr>
          <p:spPr bwMode="auto">
            <a:xfrm flipV="1">
              <a:off x="6025461"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0" name="Line 281"/>
            <p:cNvSpPr>
              <a:spLocks noChangeShapeType="1"/>
            </p:cNvSpPr>
            <p:nvPr/>
          </p:nvSpPr>
          <p:spPr bwMode="auto">
            <a:xfrm flipV="1">
              <a:off x="6057211"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1" name="Line 282"/>
            <p:cNvSpPr>
              <a:spLocks noChangeShapeType="1"/>
            </p:cNvSpPr>
            <p:nvPr/>
          </p:nvSpPr>
          <p:spPr bwMode="auto">
            <a:xfrm flipV="1">
              <a:off x="6085786"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2" name="Line 283"/>
            <p:cNvSpPr>
              <a:spLocks noChangeShapeType="1"/>
            </p:cNvSpPr>
            <p:nvPr/>
          </p:nvSpPr>
          <p:spPr bwMode="auto">
            <a:xfrm flipV="1">
              <a:off x="6115949"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sp>
        <p:nvSpPr>
          <p:cNvPr id="33" name="Freeform 690"/>
          <p:cNvSpPr>
            <a:spLocks noChangeAspect="1"/>
          </p:cNvSpPr>
          <p:nvPr/>
        </p:nvSpPr>
        <p:spPr bwMode="auto">
          <a:xfrm>
            <a:off x="3580724" y="1731668"/>
            <a:ext cx="185132" cy="176441"/>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nvGrpSpPr>
          <p:cNvPr id="34" name="図形グループ 33"/>
          <p:cNvGrpSpPr/>
          <p:nvPr/>
        </p:nvGrpSpPr>
        <p:grpSpPr>
          <a:xfrm>
            <a:off x="2874621" y="1938366"/>
            <a:ext cx="644525" cy="103188"/>
            <a:chOff x="5965136" y="4468310"/>
            <a:chExt cx="644525" cy="103188"/>
          </a:xfrm>
          <a:solidFill>
            <a:srgbClr val="FF0000"/>
          </a:solidFill>
        </p:grpSpPr>
        <p:sp>
          <p:nvSpPr>
            <p:cNvPr id="35" name="Freeform 278"/>
            <p:cNvSpPr>
              <a:spLocks/>
            </p:cNvSpPr>
            <p:nvPr/>
          </p:nvSpPr>
          <p:spPr bwMode="auto">
            <a:xfrm>
              <a:off x="5965136" y="4468310"/>
              <a:ext cx="644525" cy="103188"/>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6" name="Line 279"/>
            <p:cNvSpPr>
              <a:spLocks noChangeShapeType="1"/>
            </p:cNvSpPr>
            <p:nvPr/>
          </p:nvSpPr>
          <p:spPr bwMode="auto">
            <a:xfrm flipV="1">
              <a:off x="5995299" y="4493710"/>
              <a:ext cx="0" cy="50800"/>
            </a:xfrm>
            <a:prstGeom prst="line">
              <a:avLst/>
            </a:prstGeom>
            <a:grpFill/>
            <a:ln w="11113"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7" name="Line 280"/>
            <p:cNvSpPr>
              <a:spLocks noChangeShapeType="1"/>
            </p:cNvSpPr>
            <p:nvPr/>
          </p:nvSpPr>
          <p:spPr bwMode="auto">
            <a:xfrm flipV="1">
              <a:off x="6025461" y="4493710"/>
              <a:ext cx="0" cy="50800"/>
            </a:xfrm>
            <a:prstGeom prst="line">
              <a:avLst/>
            </a:prstGeom>
            <a:grpFill/>
            <a:ln w="11113"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8" name="Line 281"/>
            <p:cNvSpPr>
              <a:spLocks noChangeShapeType="1"/>
            </p:cNvSpPr>
            <p:nvPr/>
          </p:nvSpPr>
          <p:spPr bwMode="auto">
            <a:xfrm flipV="1">
              <a:off x="6057211" y="4493710"/>
              <a:ext cx="0" cy="50800"/>
            </a:xfrm>
            <a:prstGeom prst="line">
              <a:avLst/>
            </a:prstGeom>
            <a:grpFill/>
            <a:ln w="11113"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9" name="Line 282"/>
            <p:cNvSpPr>
              <a:spLocks noChangeShapeType="1"/>
            </p:cNvSpPr>
            <p:nvPr/>
          </p:nvSpPr>
          <p:spPr bwMode="auto">
            <a:xfrm flipV="1">
              <a:off x="6085786" y="4493710"/>
              <a:ext cx="0" cy="50800"/>
            </a:xfrm>
            <a:prstGeom prst="line">
              <a:avLst/>
            </a:prstGeom>
            <a:grpFill/>
            <a:ln w="11113"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0" name="Line 283"/>
            <p:cNvSpPr>
              <a:spLocks noChangeShapeType="1"/>
            </p:cNvSpPr>
            <p:nvPr/>
          </p:nvSpPr>
          <p:spPr bwMode="auto">
            <a:xfrm flipV="1">
              <a:off x="6115949" y="4493710"/>
              <a:ext cx="0" cy="50800"/>
            </a:xfrm>
            <a:prstGeom prst="line">
              <a:avLst/>
            </a:prstGeom>
            <a:grpFill/>
            <a:ln w="11113"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sp>
        <p:nvSpPr>
          <p:cNvPr id="41" name="Freeform 690"/>
          <p:cNvSpPr>
            <a:spLocks noChangeAspect="1"/>
          </p:cNvSpPr>
          <p:nvPr/>
        </p:nvSpPr>
        <p:spPr bwMode="auto">
          <a:xfrm>
            <a:off x="3578228" y="1875545"/>
            <a:ext cx="185132" cy="176441"/>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nvGrpSpPr>
          <p:cNvPr id="42" name="図形グループ 41"/>
          <p:cNvGrpSpPr/>
          <p:nvPr/>
        </p:nvGrpSpPr>
        <p:grpSpPr>
          <a:xfrm>
            <a:off x="2874621" y="2076934"/>
            <a:ext cx="644525" cy="103188"/>
            <a:chOff x="5965136" y="4468310"/>
            <a:chExt cx="644525" cy="103188"/>
          </a:xfrm>
          <a:solidFill>
            <a:srgbClr val="FF0000"/>
          </a:solidFill>
        </p:grpSpPr>
        <p:sp>
          <p:nvSpPr>
            <p:cNvPr id="43" name="Freeform 278"/>
            <p:cNvSpPr>
              <a:spLocks/>
            </p:cNvSpPr>
            <p:nvPr/>
          </p:nvSpPr>
          <p:spPr bwMode="auto">
            <a:xfrm>
              <a:off x="5965136" y="4468310"/>
              <a:ext cx="644525" cy="103188"/>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4" name="Line 279"/>
            <p:cNvSpPr>
              <a:spLocks noChangeShapeType="1"/>
            </p:cNvSpPr>
            <p:nvPr/>
          </p:nvSpPr>
          <p:spPr bwMode="auto">
            <a:xfrm flipV="1">
              <a:off x="5995299" y="4493710"/>
              <a:ext cx="0" cy="50800"/>
            </a:xfrm>
            <a:prstGeom prst="line">
              <a:avLst/>
            </a:prstGeom>
            <a:grpFill/>
            <a:ln w="11113"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5" name="Line 280"/>
            <p:cNvSpPr>
              <a:spLocks noChangeShapeType="1"/>
            </p:cNvSpPr>
            <p:nvPr/>
          </p:nvSpPr>
          <p:spPr bwMode="auto">
            <a:xfrm flipV="1">
              <a:off x="6025461" y="4493710"/>
              <a:ext cx="0" cy="50800"/>
            </a:xfrm>
            <a:prstGeom prst="line">
              <a:avLst/>
            </a:prstGeom>
            <a:grpFill/>
            <a:ln w="11113"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6" name="Line 281"/>
            <p:cNvSpPr>
              <a:spLocks noChangeShapeType="1"/>
            </p:cNvSpPr>
            <p:nvPr/>
          </p:nvSpPr>
          <p:spPr bwMode="auto">
            <a:xfrm flipV="1">
              <a:off x="6057211" y="4493710"/>
              <a:ext cx="0" cy="50800"/>
            </a:xfrm>
            <a:prstGeom prst="line">
              <a:avLst/>
            </a:prstGeom>
            <a:grpFill/>
            <a:ln w="11113"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7" name="Line 282"/>
            <p:cNvSpPr>
              <a:spLocks noChangeShapeType="1"/>
            </p:cNvSpPr>
            <p:nvPr/>
          </p:nvSpPr>
          <p:spPr bwMode="auto">
            <a:xfrm flipV="1">
              <a:off x="6085786" y="4493710"/>
              <a:ext cx="0" cy="50800"/>
            </a:xfrm>
            <a:prstGeom prst="line">
              <a:avLst/>
            </a:prstGeom>
            <a:grpFill/>
            <a:ln w="11113"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8" name="Line 283"/>
            <p:cNvSpPr>
              <a:spLocks noChangeShapeType="1"/>
            </p:cNvSpPr>
            <p:nvPr/>
          </p:nvSpPr>
          <p:spPr bwMode="auto">
            <a:xfrm flipV="1">
              <a:off x="6115949" y="4493710"/>
              <a:ext cx="0" cy="50800"/>
            </a:xfrm>
            <a:prstGeom prst="line">
              <a:avLst/>
            </a:prstGeom>
            <a:grpFill/>
            <a:ln w="11113"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sp>
        <p:nvSpPr>
          <p:cNvPr id="49" name="Freeform 690"/>
          <p:cNvSpPr>
            <a:spLocks noChangeAspect="1"/>
          </p:cNvSpPr>
          <p:nvPr/>
        </p:nvSpPr>
        <p:spPr bwMode="auto">
          <a:xfrm>
            <a:off x="3583726" y="2003681"/>
            <a:ext cx="185132" cy="176441"/>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nvGrpSpPr>
          <p:cNvPr id="50" name="図形グループ 49"/>
          <p:cNvGrpSpPr/>
          <p:nvPr/>
        </p:nvGrpSpPr>
        <p:grpSpPr>
          <a:xfrm>
            <a:off x="2874621" y="2214845"/>
            <a:ext cx="644525" cy="103188"/>
            <a:chOff x="5965136" y="4468310"/>
            <a:chExt cx="644525" cy="103188"/>
          </a:xfrm>
        </p:grpSpPr>
        <p:sp>
          <p:nvSpPr>
            <p:cNvPr id="51" name="Freeform 278"/>
            <p:cNvSpPr>
              <a:spLocks/>
            </p:cNvSpPr>
            <p:nvPr/>
          </p:nvSpPr>
          <p:spPr bwMode="auto">
            <a:xfrm>
              <a:off x="5965136" y="4468310"/>
              <a:ext cx="644525" cy="103188"/>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2" name="Line 279"/>
            <p:cNvSpPr>
              <a:spLocks noChangeShapeType="1"/>
            </p:cNvSpPr>
            <p:nvPr/>
          </p:nvSpPr>
          <p:spPr bwMode="auto">
            <a:xfrm flipV="1">
              <a:off x="5995299"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3" name="Line 280"/>
            <p:cNvSpPr>
              <a:spLocks noChangeShapeType="1"/>
            </p:cNvSpPr>
            <p:nvPr/>
          </p:nvSpPr>
          <p:spPr bwMode="auto">
            <a:xfrm flipV="1">
              <a:off x="6025461"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4" name="Line 281"/>
            <p:cNvSpPr>
              <a:spLocks noChangeShapeType="1"/>
            </p:cNvSpPr>
            <p:nvPr/>
          </p:nvSpPr>
          <p:spPr bwMode="auto">
            <a:xfrm flipV="1">
              <a:off x="6057211"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5" name="Line 282"/>
            <p:cNvSpPr>
              <a:spLocks noChangeShapeType="1"/>
            </p:cNvSpPr>
            <p:nvPr/>
          </p:nvSpPr>
          <p:spPr bwMode="auto">
            <a:xfrm flipV="1">
              <a:off x="6085786"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6" name="Line 283"/>
            <p:cNvSpPr>
              <a:spLocks noChangeShapeType="1"/>
            </p:cNvSpPr>
            <p:nvPr/>
          </p:nvSpPr>
          <p:spPr bwMode="auto">
            <a:xfrm flipV="1">
              <a:off x="6115949"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sp>
        <p:nvSpPr>
          <p:cNvPr id="57" name="Freeform 690"/>
          <p:cNvSpPr>
            <a:spLocks noChangeAspect="1"/>
          </p:cNvSpPr>
          <p:nvPr/>
        </p:nvSpPr>
        <p:spPr bwMode="auto">
          <a:xfrm>
            <a:off x="3583162" y="2147558"/>
            <a:ext cx="185132" cy="176441"/>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nvGrpSpPr>
          <p:cNvPr id="58" name="図形グループ 57"/>
          <p:cNvGrpSpPr/>
          <p:nvPr/>
        </p:nvGrpSpPr>
        <p:grpSpPr>
          <a:xfrm>
            <a:off x="2874621" y="2352756"/>
            <a:ext cx="644525" cy="103188"/>
            <a:chOff x="5965136" y="4468310"/>
            <a:chExt cx="644525" cy="103188"/>
          </a:xfrm>
          <a:solidFill>
            <a:srgbClr val="FF0000"/>
          </a:solidFill>
        </p:grpSpPr>
        <p:sp>
          <p:nvSpPr>
            <p:cNvPr id="59" name="Freeform 278"/>
            <p:cNvSpPr>
              <a:spLocks/>
            </p:cNvSpPr>
            <p:nvPr/>
          </p:nvSpPr>
          <p:spPr bwMode="auto">
            <a:xfrm>
              <a:off x="5965136" y="4468310"/>
              <a:ext cx="644525" cy="103188"/>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60" name="Line 279"/>
            <p:cNvSpPr>
              <a:spLocks noChangeShapeType="1"/>
            </p:cNvSpPr>
            <p:nvPr/>
          </p:nvSpPr>
          <p:spPr bwMode="auto">
            <a:xfrm flipV="1">
              <a:off x="5995299" y="4493710"/>
              <a:ext cx="0" cy="50800"/>
            </a:xfrm>
            <a:prstGeom prst="line">
              <a:avLst/>
            </a:prstGeom>
            <a:grpFill/>
            <a:ln w="11113"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61" name="Line 280"/>
            <p:cNvSpPr>
              <a:spLocks noChangeShapeType="1"/>
            </p:cNvSpPr>
            <p:nvPr/>
          </p:nvSpPr>
          <p:spPr bwMode="auto">
            <a:xfrm flipV="1">
              <a:off x="6025461" y="4493710"/>
              <a:ext cx="0" cy="50800"/>
            </a:xfrm>
            <a:prstGeom prst="line">
              <a:avLst/>
            </a:prstGeom>
            <a:grpFill/>
            <a:ln w="11113"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62" name="Line 281"/>
            <p:cNvSpPr>
              <a:spLocks noChangeShapeType="1"/>
            </p:cNvSpPr>
            <p:nvPr/>
          </p:nvSpPr>
          <p:spPr bwMode="auto">
            <a:xfrm flipV="1">
              <a:off x="6057211" y="4493710"/>
              <a:ext cx="0" cy="50800"/>
            </a:xfrm>
            <a:prstGeom prst="line">
              <a:avLst/>
            </a:prstGeom>
            <a:grpFill/>
            <a:ln w="11113"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63" name="Line 282"/>
            <p:cNvSpPr>
              <a:spLocks noChangeShapeType="1"/>
            </p:cNvSpPr>
            <p:nvPr/>
          </p:nvSpPr>
          <p:spPr bwMode="auto">
            <a:xfrm flipV="1">
              <a:off x="6085786" y="4493710"/>
              <a:ext cx="0" cy="50800"/>
            </a:xfrm>
            <a:prstGeom prst="line">
              <a:avLst/>
            </a:prstGeom>
            <a:grpFill/>
            <a:ln w="11113"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64" name="Line 283"/>
            <p:cNvSpPr>
              <a:spLocks noChangeShapeType="1"/>
            </p:cNvSpPr>
            <p:nvPr/>
          </p:nvSpPr>
          <p:spPr bwMode="auto">
            <a:xfrm flipV="1">
              <a:off x="6115949" y="4493710"/>
              <a:ext cx="0" cy="50800"/>
            </a:xfrm>
            <a:prstGeom prst="line">
              <a:avLst/>
            </a:prstGeom>
            <a:grpFill/>
            <a:ln w="11113"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sp>
        <p:nvSpPr>
          <p:cNvPr id="65" name="Freeform 690"/>
          <p:cNvSpPr>
            <a:spLocks noChangeAspect="1"/>
          </p:cNvSpPr>
          <p:nvPr/>
        </p:nvSpPr>
        <p:spPr bwMode="auto">
          <a:xfrm>
            <a:off x="3578228" y="2268938"/>
            <a:ext cx="185132" cy="176441"/>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nvGrpSpPr>
          <p:cNvPr id="66" name="図形グループ 65"/>
          <p:cNvGrpSpPr/>
          <p:nvPr/>
        </p:nvGrpSpPr>
        <p:grpSpPr>
          <a:xfrm>
            <a:off x="2874620" y="2487874"/>
            <a:ext cx="644525" cy="103188"/>
            <a:chOff x="5965136" y="4468310"/>
            <a:chExt cx="644525" cy="103188"/>
          </a:xfrm>
        </p:grpSpPr>
        <p:sp>
          <p:nvSpPr>
            <p:cNvPr id="67" name="Freeform 278"/>
            <p:cNvSpPr>
              <a:spLocks/>
            </p:cNvSpPr>
            <p:nvPr/>
          </p:nvSpPr>
          <p:spPr bwMode="auto">
            <a:xfrm>
              <a:off x="5965136" y="4468310"/>
              <a:ext cx="644525" cy="103188"/>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68" name="Line 279"/>
            <p:cNvSpPr>
              <a:spLocks noChangeShapeType="1"/>
            </p:cNvSpPr>
            <p:nvPr/>
          </p:nvSpPr>
          <p:spPr bwMode="auto">
            <a:xfrm flipV="1">
              <a:off x="5995299"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69" name="Line 280"/>
            <p:cNvSpPr>
              <a:spLocks noChangeShapeType="1"/>
            </p:cNvSpPr>
            <p:nvPr/>
          </p:nvSpPr>
          <p:spPr bwMode="auto">
            <a:xfrm flipV="1">
              <a:off x="6025461"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70" name="Line 281"/>
            <p:cNvSpPr>
              <a:spLocks noChangeShapeType="1"/>
            </p:cNvSpPr>
            <p:nvPr/>
          </p:nvSpPr>
          <p:spPr bwMode="auto">
            <a:xfrm flipV="1">
              <a:off x="6057211"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71" name="Line 282"/>
            <p:cNvSpPr>
              <a:spLocks noChangeShapeType="1"/>
            </p:cNvSpPr>
            <p:nvPr/>
          </p:nvSpPr>
          <p:spPr bwMode="auto">
            <a:xfrm flipV="1">
              <a:off x="6085786"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72" name="Line 283"/>
            <p:cNvSpPr>
              <a:spLocks noChangeShapeType="1"/>
            </p:cNvSpPr>
            <p:nvPr/>
          </p:nvSpPr>
          <p:spPr bwMode="auto">
            <a:xfrm flipV="1">
              <a:off x="6115949" y="449371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sp>
        <p:nvSpPr>
          <p:cNvPr id="73" name="Freeform 690"/>
          <p:cNvSpPr>
            <a:spLocks noChangeAspect="1"/>
          </p:cNvSpPr>
          <p:nvPr/>
        </p:nvSpPr>
        <p:spPr bwMode="auto">
          <a:xfrm>
            <a:off x="3578228" y="2397074"/>
            <a:ext cx="185132" cy="176441"/>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74" name="テキスト ボックス 73"/>
          <p:cNvSpPr txBox="1"/>
          <p:nvPr/>
        </p:nvSpPr>
        <p:spPr>
          <a:xfrm>
            <a:off x="3922540" y="2157805"/>
            <a:ext cx="646331" cy="369332"/>
          </a:xfrm>
          <a:prstGeom prst="rect">
            <a:avLst/>
          </a:prstGeom>
          <a:noFill/>
        </p:spPr>
        <p:txBody>
          <a:bodyPr wrap="none" rtlCol="0">
            <a:spAutoFit/>
          </a:bodyPr>
          <a:lstStyle/>
          <a:p>
            <a:r>
              <a:rPr kumimoji="1" lang="en-US" altLang="ja-JP" dirty="0" smtClean="0">
                <a:solidFill>
                  <a:srgbClr val="FF0000"/>
                </a:solidFill>
                <a:latin typeface="MS PGothic" charset="-128"/>
                <a:ea typeface="MS PGothic" charset="-128"/>
                <a:cs typeface="MS PGothic" charset="-128"/>
              </a:rPr>
              <a:t>95</a:t>
            </a:r>
            <a:r>
              <a:rPr kumimoji="1" lang="ja-JP" altLang="en-US" dirty="0" smtClean="0">
                <a:solidFill>
                  <a:srgbClr val="FF0000"/>
                </a:solidFill>
                <a:latin typeface="MS PGothic" charset="-128"/>
                <a:ea typeface="MS PGothic" charset="-128"/>
                <a:cs typeface="MS PGothic" charset="-128"/>
              </a:rPr>
              <a:t>点</a:t>
            </a:r>
          </a:p>
        </p:txBody>
      </p:sp>
    </p:spTree>
    <p:extLst>
      <p:ext uri="{BB962C8B-B14F-4D97-AF65-F5344CB8AC3E}">
        <p14:creationId xmlns:p14="http://schemas.microsoft.com/office/powerpoint/2010/main" val="87438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61111E-6 4.93827E-7 L 0.00018 -0.40586 " pathEditMode="relative" rAng="0" ptsTypes="AA">
                                      <p:cBhvr>
                                        <p:cTn id="6" dur="2000" fill="hold"/>
                                        <p:tgtEl>
                                          <p:spTgt spid="10"/>
                                        </p:tgtEl>
                                        <p:attrNameLst>
                                          <p:attrName>ppt_x</p:attrName>
                                          <p:attrName>ppt_y</p:attrName>
                                        </p:attrNameLst>
                                      </p:cBhvr>
                                      <p:rCtr x="0" y="-20309"/>
                                    </p:animMotion>
                                  </p:childTnLst>
                                </p:cTn>
                              </p:par>
                            </p:childTnLst>
                          </p:cTn>
                        </p:par>
                        <p:par>
                          <p:cTn id="7" fill="hold">
                            <p:stCondLst>
                              <p:cond delay="2000"/>
                            </p:stCondLst>
                            <p:childTnLst>
                              <p:par>
                                <p:cTn id="8" presetID="8" presetClass="emph" presetSubtype="0" fill="hold" nodeType="afterEffect">
                                  <p:stCondLst>
                                    <p:cond delay="0"/>
                                  </p:stCondLst>
                                  <p:childTnLst>
                                    <p:animRot by="43200000">
                                      <p:cBhvr>
                                        <p:cTn id="9" dur="2000" fill="hold"/>
                                        <p:tgtEl>
                                          <p:spTgt spid="17"/>
                                        </p:tgtEl>
                                        <p:attrNameLst>
                                          <p:attrName>r</p:attrName>
                                        </p:attrNameLst>
                                      </p:cBhvr>
                                    </p:animRot>
                                  </p:childTnLst>
                                </p:cTn>
                              </p:par>
                            </p:childTnLst>
                          </p:cTn>
                        </p:par>
                        <p:par>
                          <p:cTn id="10" fill="hold">
                            <p:stCondLst>
                              <p:cond delay="4000"/>
                            </p:stCondLst>
                            <p:childTnLst>
                              <p:par>
                                <p:cTn id="11" presetID="22" presetClass="entr" presetSubtype="8"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par>
                          <p:cTn id="14" fill="hold">
                            <p:stCondLst>
                              <p:cond delay="4500"/>
                            </p:stCondLst>
                            <p:childTnLst>
                              <p:par>
                                <p:cTn id="15" presetID="1"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par>
                          <p:cTn id="17" fill="hold">
                            <p:stCondLst>
                              <p:cond delay="4500"/>
                            </p:stCondLst>
                            <p:childTnLst>
                              <p:par>
                                <p:cTn id="18" presetID="22" presetClass="entr" presetSubtype="8"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childTnLst>
                          </p:cTn>
                        </p:par>
                        <p:par>
                          <p:cTn id="21" fill="hold">
                            <p:stCondLst>
                              <p:cond delay="5000"/>
                            </p:stCondLst>
                            <p:childTnLst>
                              <p:par>
                                <p:cTn id="22" presetID="1"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par>
                          <p:cTn id="31" fill="hold">
                            <p:stCondLst>
                              <p:cond delay="5500"/>
                            </p:stCondLst>
                            <p:childTnLst>
                              <p:par>
                                <p:cTn id="32" presetID="22" presetClass="entr" presetSubtype="8" fill="hold"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left)">
                                      <p:cBhvr>
                                        <p:cTn id="34" dur="500"/>
                                        <p:tgtEl>
                                          <p:spTgt spid="50"/>
                                        </p:tgtEl>
                                      </p:cBhvr>
                                    </p:animEffect>
                                  </p:childTnLst>
                                </p:cTn>
                              </p:par>
                            </p:childTnLst>
                          </p:cTn>
                        </p:par>
                        <p:par>
                          <p:cTn id="35" fill="hold">
                            <p:stCondLst>
                              <p:cond delay="6000"/>
                            </p:stCondLst>
                            <p:childTnLst>
                              <p:par>
                                <p:cTn id="36" presetID="1" presetClass="entr" presetSubtype="0" fill="hold" grpId="0"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par>
                          <p:cTn id="38" fill="hold">
                            <p:stCondLst>
                              <p:cond delay="6000"/>
                            </p:stCondLst>
                            <p:childTnLst>
                              <p:par>
                                <p:cTn id="39" presetID="22" presetClass="entr" presetSubtype="8" fill="hold" nodeType="after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wipe(left)">
                                      <p:cBhvr>
                                        <p:cTn id="41" dur="500"/>
                                        <p:tgtEl>
                                          <p:spTgt spid="58"/>
                                        </p:tgtEl>
                                      </p:cBhvr>
                                    </p:animEffect>
                                  </p:childTnLst>
                                </p:cTn>
                              </p:par>
                            </p:childTnLst>
                          </p:cTn>
                        </p:par>
                        <p:par>
                          <p:cTn id="42" fill="hold">
                            <p:stCondLst>
                              <p:cond delay="6500"/>
                            </p:stCondLst>
                            <p:childTnLst>
                              <p:par>
                                <p:cTn id="43" presetID="1" presetClass="entr" presetSubtype="0" fill="hold" grpId="0" nodeType="after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par>
                          <p:cTn id="45" fill="hold">
                            <p:stCondLst>
                              <p:cond delay="6500"/>
                            </p:stCondLst>
                            <p:childTnLst>
                              <p:par>
                                <p:cTn id="46" presetID="22" presetClass="entr" presetSubtype="8" fill="hold" nodeType="after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wipe(left)">
                                      <p:cBhvr>
                                        <p:cTn id="48" dur="500"/>
                                        <p:tgtEl>
                                          <p:spTgt spid="66"/>
                                        </p:tgtEl>
                                      </p:cBhvr>
                                    </p:animEffect>
                                  </p:childTnLst>
                                </p:cTn>
                              </p:par>
                            </p:childTnLst>
                          </p:cTn>
                        </p:par>
                        <p:par>
                          <p:cTn id="49" fill="hold">
                            <p:stCondLst>
                              <p:cond delay="7000"/>
                            </p:stCondLst>
                            <p:childTnLst>
                              <p:par>
                                <p:cTn id="50" presetID="1" presetClass="entr" presetSubtype="0" fill="hold" grpId="0" nodeType="afterEffect">
                                  <p:stCondLst>
                                    <p:cond delay="0"/>
                                  </p:stCondLst>
                                  <p:childTnLst>
                                    <p:set>
                                      <p:cBhvr>
                                        <p:cTn id="51" dur="1" fill="hold">
                                          <p:stCondLst>
                                            <p:cond delay="0"/>
                                          </p:stCondLst>
                                        </p:cTn>
                                        <p:tgtEl>
                                          <p:spTgt spid="73"/>
                                        </p:tgtEl>
                                        <p:attrNameLst>
                                          <p:attrName>style.visibility</p:attrName>
                                        </p:attrNameLst>
                                      </p:cBhvr>
                                      <p:to>
                                        <p:strVal val="visible"/>
                                      </p:to>
                                    </p:set>
                                  </p:childTnLst>
                                </p:cTn>
                              </p:par>
                            </p:childTnLst>
                          </p:cTn>
                        </p:par>
                        <p:par>
                          <p:cTn id="52" fill="hold">
                            <p:stCondLst>
                              <p:cond delay="7000"/>
                            </p:stCondLst>
                            <p:childTnLst>
                              <p:par>
                                <p:cTn id="53" presetID="1" presetClass="entr" presetSubtype="0" fill="hold" grpId="0" nodeType="afterEffect">
                                  <p:stCondLst>
                                    <p:cond delay="50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1" grpId="0" animBg="1"/>
      <p:bldP spid="49" grpId="0" animBg="1"/>
      <p:bldP spid="57" grpId="0" animBg="1"/>
      <p:bldP spid="65" grpId="0" animBg="1"/>
      <p:bldP spid="73" grpId="0" animBg="1"/>
      <p:bldP spid="7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1"/>
          </p:nvPr>
        </p:nvSpPr>
        <p:spPr/>
        <p:txBody>
          <a:bodyPr/>
          <a:lstStyle/>
          <a:p>
            <a:r>
              <a:rPr lang="ja-JP" altLang="en-US" dirty="0">
                <a:latin typeface="MS PGothic" charset="-128"/>
                <a:ea typeface="MS PGothic" charset="-128"/>
                <a:cs typeface="MS PGothic" charset="-128"/>
              </a:rPr>
              <a:t>ファイルのインターネット通信を監視し、問題のある</a:t>
            </a:r>
            <a:r>
              <a:rPr lang="en-US" altLang="ja-JP" dirty="0">
                <a:latin typeface="MS PGothic" charset="-128"/>
                <a:ea typeface="MS PGothic" charset="-128"/>
                <a:cs typeface="MS PGothic" charset="-128"/>
              </a:rPr>
              <a:t>IP</a:t>
            </a:r>
            <a:r>
              <a:rPr lang="ja-JP" altLang="en-US" dirty="0">
                <a:latin typeface="MS PGothic" charset="-128"/>
                <a:ea typeface="MS PGothic" charset="-128"/>
                <a:cs typeface="MS PGothic" charset="-128"/>
              </a:rPr>
              <a:t>へ接続するファイルを検知する</a:t>
            </a:r>
            <a:endParaRPr lang="en-US" altLang="ja-JP" dirty="0">
              <a:latin typeface="MS PGothic" charset="-128"/>
              <a:ea typeface="MS PGothic" charset="-128"/>
              <a:cs typeface="MS PGothic" charset="-128"/>
            </a:endParaRPr>
          </a:p>
          <a:p>
            <a:r>
              <a:rPr lang="ja-JP" altLang="en-US" dirty="0">
                <a:latin typeface="MS PGothic" charset="-128"/>
                <a:ea typeface="MS PGothic" charset="-128"/>
                <a:cs typeface="MS PGothic" charset="-128"/>
              </a:rPr>
              <a:t>マルウェアは必ず、情報を盗み出すために外部と接続する必要があり、ここで使用される</a:t>
            </a:r>
            <a:r>
              <a:rPr lang="en-US" altLang="ja-JP" dirty="0">
                <a:latin typeface="MS PGothic" charset="-128"/>
                <a:ea typeface="MS PGothic" charset="-128"/>
                <a:cs typeface="MS PGothic" charset="-128"/>
              </a:rPr>
              <a:t>IP</a:t>
            </a:r>
            <a:r>
              <a:rPr lang="ja-JP" altLang="en-US" dirty="0">
                <a:latin typeface="MS PGothic" charset="-128"/>
                <a:ea typeface="MS PGothic" charset="-128"/>
                <a:cs typeface="MS PGothic" charset="-128"/>
              </a:rPr>
              <a:t>に着目して未知・亜種のマルウェア</a:t>
            </a:r>
            <a:r>
              <a:rPr lang="ja-JP" altLang="en-US" dirty="0" smtClean="0">
                <a:latin typeface="MS PGothic" charset="-128"/>
                <a:ea typeface="MS PGothic" charset="-128"/>
                <a:cs typeface="MS PGothic" charset="-128"/>
              </a:rPr>
              <a:t>を検出</a:t>
            </a:r>
            <a:endParaRPr lang="en-US" altLang="ja-JP" dirty="0" smtClean="0">
              <a:latin typeface="MS PGothic" charset="-128"/>
              <a:ea typeface="MS PGothic" charset="-128"/>
              <a:cs typeface="MS PGothic" charset="-128"/>
            </a:endParaRPr>
          </a:p>
        </p:txBody>
      </p:sp>
      <p:sp>
        <p:nvSpPr>
          <p:cNvPr id="4" name="タイトル 3"/>
          <p:cNvSpPr>
            <a:spLocks noGrp="1"/>
          </p:cNvSpPr>
          <p:nvPr>
            <p:ph type="title"/>
          </p:nvPr>
        </p:nvSpPr>
        <p:spPr>
          <a:xfrm>
            <a:off x="437766" y="341313"/>
            <a:ext cx="8557644" cy="731837"/>
          </a:xfrm>
        </p:spPr>
        <p:txBody>
          <a:bodyPr/>
          <a:lstStyle/>
          <a:p>
            <a:r>
              <a:rPr kumimoji="1" lang="en-US" altLang="ja-JP" dirty="0" smtClean="0">
                <a:solidFill>
                  <a:schemeClr val="tx1">
                    <a:lumMod val="75000"/>
                    <a:lumOff val="25000"/>
                  </a:schemeClr>
                </a:solidFill>
                <a:latin typeface="MS PGothic" charset="-128"/>
                <a:ea typeface="MS PGothic" charset="-128"/>
                <a:cs typeface="MS PGothic" charset="-128"/>
              </a:rPr>
              <a:t>DFC (Device</a:t>
            </a:r>
            <a:r>
              <a:rPr kumimoji="1" lang="ja-JP" altLang="en-US" dirty="0" smtClean="0">
                <a:solidFill>
                  <a:schemeClr val="tx1">
                    <a:lumMod val="75000"/>
                    <a:lumOff val="25000"/>
                  </a:schemeClr>
                </a:solidFill>
                <a:latin typeface="MS PGothic" charset="-128"/>
                <a:ea typeface="MS PGothic" charset="-128"/>
                <a:cs typeface="MS PGothic" charset="-128"/>
              </a:rPr>
              <a:t> </a:t>
            </a:r>
            <a:r>
              <a:rPr kumimoji="1" lang="en-US" altLang="ja-JP" dirty="0" smtClean="0">
                <a:solidFill>
                  <a:schemeClr val="tx1">
                    <a:lumMod val="75000"/>
                    <a:lumOff val="25000"/>
                  </a:schemeClr>
                </a:solidFill>
                <a:latin typeface="MS PGothic" charset="-128"/>
                <a:ea typeface="MS PGothic" charset="-128"/>
                <a:cs typeface="MS PGothic" charset="-128"/>
              </a:rPr>
              <a:t>Flow</a:t>
            </a:r>
            <a:r>
              <a:rPr kumimoji="1" lang="ja-JP" altLang="en-US" dirty="0" smtClean="0">
                <a:solidFill>
                  <a:schemeClr val="tx1">
                    <a:lumMod val="75000"/>
                    <a:lumOff val="25000"/>
                  </a:schemeClr>
                </a:solidFill>
                <a:latin typeface="MS PGothic" charset="-128"/>
                <a:ea typeface="MS PGothic" charset="-128"/>
                <a:cs typeface="MS PGothic" charset="-128"/>
              </a:rPr>
              <a:t> </a:t>
            </a:r>
            <a:r>
              <a:rPr kumimoji="1" lang="en-US" altLang="ja-JP" dirty="0" smtClean="0">
                <a:solidFill>
                  <a:schemeClr val="tx1">
                    <a:lumMod val="75000"/>
                    <a:lumOff val="25000"/>
                  </a:schemeClr>
                </a:solidFill>
                <a:latin typeface="MS PGothic" charset="-128"/>
                <a:ea typeface="MS PGothic" charset="-128"/>
                <a:cs typeface="MS PGothic" charset="-128"/>
              </a:rPr>
              <a:t>Correlation)</a:t>
            </a:r>
            <a:br>
              <a:rPr kumimoji="1" lang="en-US" altLang="ja-JP" dirty="0" smtClean="0">
                <a:solidFill>
                  <a:schemeClr val="tx1">
                    <a:lumMod val="75000"/>
                    <a:lumOff val="25000"/>
                  </a:schemeClr>
                </a:solidFill>
                <a:latin typeface="MS PGothic" charset="-128"/>
                <a:ea typeface="MS PGothic" charset="-128"/>
                <a:cs typeface="MS PGothic" charset="-128"/>
              </a:rPr>
            </a:br>
            <a:r>
              <a:rPr lang="ja-JP" altLang="en-US" dirty="0" smtClean="0">
                <a:solidFill>
                  <a:schemeClr val="tx1">
                    <a:lumMod val="75000"/>
                    <a:lumOff val="25000"/>
                  </a:schemeClr>
                </a:solidFill>
                <a:latin typeface="MS PGothic" charset="-128"/>
                <a:ea typeface="MS PGothic" charset="-128"/>
                <a:cs typeface="MS PGothic" charset="-128"/>
              </a:rPr>
              <a:t>ファイルのインターネット通信の監視で未知・亜種を検知</a:t>
            </a:r>
            <a:endParaRPr kumimoji="1" lang="ja-JP" altLang="en-US" dirty="0">
              <a:solidFill>
                <a:schemeClr val="tx1">
                  <a:lumMod val="75000"/>
                  <a:lumOff val="25000"/>
                </a:schemeClr>
              </a:solidFill>
              <a:latin typeface="MS PGothic" charset="-128"/>
              <a:ea typeface="MS PGothic" charset="-128"/>
              <a:cs typeface="MS PGothic" charset="-128"/>
            </a:endParaRPr>
          </a:p>
        </p:txBody>
      </p:sp>
      <p:grpSp>
        <p:nvGrpSpPr>
          <p:cNvPr id="5" name="Group 431"/>
          <p:cNvGrpSpPr>
            <a:grpSpLocks noChangeAspect="1"/>
          </p:cNvGrpSpPr>
          <p:nvPr/>
        </p:nvGrpSpPr>
        <p:grpSpPr>
          <a:xfrm>
            <a:off x="3586664" y="3719464"/>
            <a:ext cx="990388" cy="545984"/>
            <a:chOff x="572756" y="4356495"/>
            <a:chExt cx="701979" cy="386989"/>
          </a:xfrm>
        </p:grpSpPr>
        <p:sp>
          <p:nvSpPr>
            <p:cNvPr id="6" name="Freeform 294"/>
            <p:cNvSpPr>
              <a:spLocks noChangeAspect="1"/>
            </p:cNvSpPr>
            <p:nvPr/>
          </p:nvSpPr>
          <p:spPr bwMode="auto">
            <a:xfrm>
              <a:off x="572756" y="4701485"/>
              <a:ext cx="701979" cy="41999"/>
            </a:xfrm>
            <a:custGeom>
              <a:avLst/>
              <a:gdLst>
                <a:gd name="T0" fmla="*/ 288 w 297"/>
                <a:gd name="T1" fmla="*/ 18 h 18"/>
                <a:gd name="T2" fmla="*/ 10 w 297"/>
                <a:gd name="T3" fmla="*/ 18 h 18"/>
                <a:gd name="T4" fmla="*/ 0 w 297"/>
                <a:gd name="T5" fmla="*/ 9 h 18"/>
                <a:gd name="T6" fmla="*/ 10 w 297"/>
                <a:gd name="T7" fmla="*/ 0 h 18"/>
                <a:gd name="T8" fmla="*/ 288 w 297"/>
                <a:gd name="T9" fmla="*/ 0 h 18"/>
                <a:gd name="T10" fmla="*/ 297 w 297"/>
                <a:gd name="T11" fmla="*/ 9 h 18"/>
                <a:gd name="T12" fmla="*/ 288 w 29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97" h="18">
                  <a:moveTo>
                    <a:pt x="288" y="18"/>
                  </a:moveTo>
                  <a:cubicBezTo>
                    <a:pt x="10" y="18"/>
                    <a:pt x="10" y="18"/>
                    <a:pt x="10" y="18"/>
                  </a:cubicBezTo>
                  <a:cubicBezTo>
                    <a:pt x="4" y="18"/>
                    <a:pt x="0" y="14"/>
                    <a:pt x="0" y="9"/>
                  </a:cubicBezTo>
                  <a:cubicBezTo>
                    <a:pt x="0" y="4"/>
                    <a:pt x="4" y="0"/>
                    <a:pt x="10" y="0"/>
                  </a:cubicBezTo>
                  <a:cubicBezTo>
                    <a:pt x="288" y="0"/>
                    <a:pt x="288" y="0"/>
                    <a:pt x="288" y="0"/>
                  </a:cubicBezTo>
                  <a:cubicBezTo>
                    <a:pt x="293" y="0"/>
                    <a:pt x="297" y="4"/>
                    <a:pt x="297" y="9"/>
                  </a:cubicBezTo>
                  <a:cubicBezTo>
                    <a:pt x="297" y="14"/>
                    <a:pt x="293" y="18"/>
                    <a:pt x="288" y="1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7" name="Freeform 295"/>
            <p:cNvSpPr>
              <a:spLocks noChangeAspect="1" noEditPoints="1"/>
            </p:cNvSpPr>
            <p:nvPr/>
          </p:nvSpPr>
          <p:spPr bwMode="auto">
            <a:xfrm>
              <a:off x="650754" y="4356495"/>
              <a:ext cx="545983" cy="306991"/>
            </a:xfrm>
            <a:custGeom>
              <a:avLst/>
              <a:gdLst>
                <a:gd name="T0" fmla="*/ 216 w 231"/>
                <a:gd name="T1" fmla="*/ 11 h 130"/>
                <a:gd name="T2" fmla="*/ 221 w 231"/>
                <a:gd name="T3" fmla="*/ 16 h 130"/>
                <a:gd name="T4" fmla="*/ 221 w 231"/>
                <a:gd name="T5" fmla="*/ 115 h 130"/>
                <a:gd name="T6" fmla="*/ 216 w 231"/>
                <a:gd name="T7" fmla="*/ 120 h 130"/>
                <a:gd name="T8" fmla="*/ 15 w 231"/>
                <a:gd name="T9" fmla="*/ 120 h 130"/>
                <a:gd name="T10" fmla="*/ 10 w 231"/>
                <a:gd name="T11" fmla="*/ 115 h 130"/>
                <a:gd name="T12" fmla="*/ 10 w 231"/>
                <a:gd name="T13" fmla="*/ 16 h 130"/>
                <a:gd name="T14" fmla="*/ 15 w 231"/>
                <a:gd name="T15" fmla="*/ 11 h 130"/>
                <a:gd name="T16" fmla="*/ 216 w 231"/>
                <a:gd name="T17" fmla="*/ 11 h 130"/>
                <a:gd name="T18" fmla="*/ 216 w 231"/>
                <a:gd name="T19" fmla="*/ 0 h 130"/>
                <a:gd name="T20" fmla="*/ 15 w 231"/>
                <a:gd name="T21" fmla="*/ 0 h 130"/>
                <a:gd name="T22" fmla="*/ 0 w 231"/>
                <a:gd name="T23" fmla="*/ 16 h 130"/>
                <a:gd name="T24" fmla="*/ 0 w 231"/>
                <a:gd name="T25" fmla="*/ 115 h 130"/>
                <a:gd name="T26" fmla="*/ 15 w 231"/>
                <a:gd name="T27" fmla="*/ 130 h 130"/>
                <a:gd name="T28" fmla="*/ 216 w 231"/>
                <a:gd name="T29" fmla="*/ 130 h 130"/>
                <a:gd name="T30" fmla="*/ 231 w 231"/>
                <a:gd name="T31" fmla="*/ 115 h 130"/>
                <a:gd name="T32" fmla="*/ 231 w 231"/>
                <a:gd name="T33" fmla="*/ 16 h 130"/>
                <a:gd name="T34" fmla="*/ 216 w 231"/>
                <a:gd name="T3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1" h="130">
                  <a:moveTo>
                    <a:pt x="216" y="11"/>
                  </a:moveTo>
                  <a:cubicBezTo>
                    <a:pt x="219" y="11"/>
                    <a:pt x="221" y="13"/>
                    <a:pt x="221" y="16"/>
                  </a:cubicBezTo>
                  <a:cubicBezTo>
                    <a:pt x="221" y="115"/>
                    <a:pt x="221" y="115"/>
                    <a:pt x="221" y="115"/>
                  </a:cubicBezTo>
                  <a:cubicBezTo>
                    <a:pt x="221" y="118"/>
                    <a:pt x="219" y="120"/>
                    <a:pt x="216" y="120"/>
                  </a:cubicBezTo>
                  <a:cubicBezTo>
                    <a:pt x="15" y="120"/>
                    <a:pt x="15" y="120"/>
                    <a:pt x="15" y="120"/>
                  </a:cubicBezTo>
                  <a:cubicBezTo>
                    <a:pt x="12" y="120"/>
                    <a:pt x="10" y="118"/>
                    <a:pt x="10" y="115"/>
                  </a:cubicBezTo>
                  <a:cubicBezTo>
                    <a:pt x="10" y="16"/>
                    <a:pt x="10" y="16"/>
                    <a:pt x="10" y="16"/>
                  </a:cubicBezTo>
                  <a:cubicBezTo>
                    <a:pt x="10" y="13"/>
                    <a:pt x="12" y="11"/>
                    <a:pt x="15" y="11"/>
                  </a:cubicBezTo>
                  <a:cubicBezTo>
                    <a:pt x="216" y="11"/>
                    <a:pt x="216" y="11"/>
                    <a:pt x="216" y="11"/>
                  </a:cubicBezTo>
                  <a:moveTo>
                    <a:pt x="216" y="0"/>
                  </a:moveTo>
                  <a:cubicBezTo>
                    <a:pt x="15" y="0"/>
                    <a:pt x="15" y="0"/>
                    <a:pt x="15" y="0"/>
                  </a:cubicBezTo>
                  <a:cubicBezTo>
                    <a:pt x="7" y="0"/>
                    <a:pt x="0" y="7"/>
                    <a:pt x="0" y="16"/>
                  </a:cubicBezTo>
                  <a:cubicBezTo>
                    <a:pt x="0" y="115"/>
                    <a:pt x="0" y="115"/>
                    <a:pt x="0" y="115"/>
                  </a:cubicBezTo>
                  <a:cubicBezTo>
                    <a:pt x="0" y="123"/>
                    <a:pt x="7" y="130"/>
                    <a:pt x="15" y="130"/>
                  </a:cubicBezTo>
                  <a:cubicBezTo>
                    <a:pt x="216" y="130"/>
                    <a:pt x="216" y="130"/>
                    <a:pt x="216" y="130"/>
                  </a:cubicBezTo>
                  <a:cubicBezTo>
                    <a:pt x="224" y="130"/>
                    <a:pt x="231" y="123"/>
                    <a:pt x="231" y="115"/>
                  </a:cubicBezTo>
                  <a:cubicBezTo>
                    <a:pt x="231" y="16"/>
                    <a:pt x="231" y="16"/>
                    <a:pt x="231" y="16"/>
                  </a:cubicBezTo>
                  <a:cubicBezTo>
                    <a:pt x="231" y="7"/>
                    <a:pt x="224" y="0"/>
                    <a:pt x="21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8" name="Group 15"/>
          <p:cNvGrpSpPr>
            <a:grpSpLocks noChangeAspect="1"/>
          </p:cNvGrpSpPr>
          <p:nvPr/>
        </p:nvGrpSpPr>
        <p:grpSpPr>
          <a:xfrm flipH="1">
            <a:off x="2337557" y="3797757"/>
            <a:ext cx="709979" cy="404988"/>
            <a:chOff x="4217644" y="2466553"/>
            <a:chExt cx="709979" cy="404988"/>
          </a:xfrm>
        </p:grpSpPr>
        <p:sp>
          <p:nvSpPr>
            <p:cNvPr id="9" name="Freeform 99"/>
            <p:cNvSpPr>
              <a:spLocks/>
            </p:cNvSpPr>
            <p:nvPr/>
          </p:nvSpPr>
          <p:spPr bwMode="auto">
            <a:xfrm>
              <a:off x="4449637" y="2639548"/>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0" name="Freeform 100"/>
            <p:cNvSpPr>
              <a:spLocks/>
            </p:cNvSpPr>
            <p:nvPr/>
          </p:nvSpPr>
          <p:spPr bwMode="auto">
            <a:xfrm>
              <a:off x="4792627" y="2551551"/>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1" name="Freeform 101"/>
            <p:cNvSpPr>
              <a:spLocks/>
            </p:cNvSpPr>
            <p:nvPr/>
          </p:nvSpPr>
          <p:spPr bwMode="auto">
            <a:xfrm>
              <a:off x="4792627" y="2637548"/>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2" name="Freeform 102"/>
            <p:cNvSpPr>
              <a:spLocks/>
            </p:cNvSpPr>
            <p:nvPr/>
          </p:nvSpPr>
          <p:spPr bwMode="auto">
            <a:xfrm>
              <a:off x="4648631" y="2826542"/>
              <a:ext cx="174995" cy="44999"/>
            </a:xfrm>
            <a:custGeom>
              <a:avLst/>
              <a:gdLst>
                <a:gd name="T0" fmla="*/ 64 w 74"/>
                <a:gd name="T1" fmla="*/ 19 h 19"/>
                <a:gd name="T2" fmla="*/ 9 w 74"/>
                <a:gd name="T3" fmla="*/ 19 h 19"/>
                <a:gd name="T4" fmla="*/ 0 w 74"/>
                <a:gd name="T5" fmla="*/ 10 h 19"/>
                <a:gd name="T6" fmla="*/ 9 w 74"/>
                <a:gd name="T7" fmla="*/ 0 h 19"/>
                <a:gd name="T8" fmla="*/ 64 w 74"/>
                <a:gd name="T9" fmla="*/ 0 h 19"/>
                <a:gd name="T10" fmla="*/ 74 w 74"/>
                <a:gd name="T11" fmla="*/ 10 h 19"/>
                <a:gd name="T12" fmla="*/ 64 w 7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4" h="19">
                  <a:moveTo>
                    <a:pt x="64" y="19"/>
                  </a:moveTo>
                  <a:cubicBezTo>
                    <a:pt x="9" y="19"/>
                    <a:pt x="9" y="19"/>
                    <a:pt x="9" y="19"/>
                  </a:cubicBezTo>
                  <a:cubicBezTo>
                    <a:pt x="4" y="19"/>
                    <a:pt x="0" y="15"/>
                    <a:pt x="0" y="10"/>
                  </a:cubicBezTo>
                  <a:cubicBezTo>
                    <a:pt x="0" y="4"/>
                    <a:pt x="4" y="0"/>
                    <a:pt x="9" y="0"/>
                  </a:cubicBezTo>
                  <a:cubicBezTo>
                    <a:pt x="64" y="0"/>
                    <a:pt x="64" y="0"/>
                    <a:pt x="64" y="0"/>
                  </a:cubicBezTo>
                  <a:cubicBezTo>
                    <a:pt x="70" y="0"/>
                    <a:pt x="74" y="4"/>
                    <a:pt x="74" y="10"/>
                  </a:cubicBezTo>
                  <a:cubicBezTo>
                    <a:pt x="74" y="15"/>
                    <a:pt x="70" y="19"/>
                    <a:pt x="64"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3" name="Freeform 103"/>
            <p:cNvSpPr>
              <a:spLocks/>
            </p:cNvSpPr>
            <p:nvPr/>
          </p:nvSpPr>
          <p:spPr bwMode="auto">
            <a:xfrm>
              <a:off x="4217644" y="2466553"/>
              <a:ext cx="430987" cy="44999"/>
            </a:xfrm>
            <a:custGeom>
              <a:avLst/>
              <a:gdLst>
                <a:gd name="T0" fmla="*/ 172 w 182"/>
                <a:gd name="T1" fmla="*/ 19 h 19"/>
                <a:gd name="T2" fmla="*/ 10 w 182"/>
                <a:gd name="T3" fmla="*/ 19 h 19"/>
                <a:gd name="T4" fmla="*/ 0 w 182"/>
                <a:gd name="T5" fmla="*/ 10 h 19"/>
                <a:gd name="T6" fmla="*/ 10 w 182"/>
                <a:gd name="T7" fmla="*/ 0 h 19"/>
                <a:gd name="T8" fmla="*/ 172 w 182"/>
                <a:gd name="T9" fmla="*/ 0 h 19"/>
                <a:gd name="T10" fmla="*/ 182 w 182"/>
                <a:gd name="T11" fmla="*/ 10 h 19"/>
                <a:gd name="T12" fmla="*/ 172 w 18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2" h="19">
                  <a:moveTo>
                    <a:pt x="172" y="19"/>
                  </a:moveTo>
                  <a:cubicBezTo>
                    <a:pt x="10" y="19"/>
                    <a:pt x="10" y="19"/>
                    <a:pt x="10" y="19"/>
                  </a:cubicBezTo>
                  <a:cubicBezTo>
                    <a:pt x="5" y="19"/>
                    <a:pt x="0" y="15"/>
                    <a:pt x="0" y="10"/>
                  </a:cubicBezTo>
                  <a:cubicBezTo>
                    <a:pt x="0" y="5"/>
                    <a:pt x="5" y="0"/>
                    <a:pt x="10" y="0"/>
                  </a:cubicBezTo>
                  <a:cubicBezTo>
                    <a:pt x="172" y="0"/>
                    <a:pt x="172" y="0"/>
                    <a:pt x="172" y="0"/>
                  </a:cubicBezTo>
                  <a:cubicBezTo>
                    <a:pt x="178" y="0"/>
                    <a:pt x="182" y="5"/>
                    <a:pt x="182" y="10"/>
                  </a:cubicBezTo>
                  <a:cubicBezTo>
                    <a:pt x="182" y="15"/>
                    <a:pt x="178" y="19"/>
                    <a:pt x="172"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14" name="Group 830"/>
          <p:cNvGrpSpPr>
            <a:grpSpLocks noChangeAspect="1"/>
          </p:cNvGrpSpPr>
          <p:nvPr/>
        </p:nvGrpSpPr>
        <p:grpSpPr>
          <a:xfrm>
            <a:off x="1569025" y="3671466"/>
            <a:ext cx="368989" cy="593982"/>
            <a:chOff x="8085527" y="2367556"/>
            <a:chExt cx="368989" cy="593982"/>
          </a:xfrm>
        </p:grpSpPr>
        <p:sp>
          <p:nvSpPr>
            <p:cNvPr id="15" name="Freeform 530"/>
            <p:cNvSpPr>
              <a:spLocks noChangeAspect="1"/>
            </p:cNvSpPr>
            <p:nvPr/>
          </p:nvSpPr>
          <p:spPr bwMode="auto">
            <a:xfrm>
              <a:off x="8085527" y="2367556"/>
              <a:ext cx="368989" cy="243993"/>
            </a:xfrm>
            <a:custGeom>
              <a:avLst/>
              <a:gdLst>
                <a:gd name="T0" fmla="*/ 78 w 156"/>
                <a:gd name="T1" fmla="*/ 0 h 103"/>
                <a:gd name="T2" fmla="*/ 0 w 156"/>
                <a:gd name="T3" fmla="*/ 78 h 103"/>
                <a:gd name="T4" fmla="*/ 25 w 156"/>
                <a:gd name="T5" fmla="*/ 103 h 103"/>
                <a:gd name="T6" fmla="*/ 51 w 156"/>
                <a:gd name="T7" fmla="*/ 78 h 103"/>
                <a:gd name="T8" fmla="*/ 78 w 156"/>
                <a:gd name="T9" fmla="*/ 51 h 103"/>
                <a:gd name="T10" fmla="*/ 105 w 156"/>
                <a:gd name="T11" fmla="*/ 78 h 103"/>
                <a:gd name="T12" fmla="*/ 105 w 156"/>
                <a:gd name="T13" fmla="*/ 78 h 103"/>
                <a:gd name="T14" fmla="*/ 130 w 156"/>
                <a:gd name="T15" fmla="*/ 52 h 103"/>
                <a:gd name="T16" fmla="*/ 156 w 156"/>
                <a:gd name="T17" fmla="*/ 78 h 103"/>
                <a:gd name="T18" fmla="*/ 78 w 156"/>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03">
                  <a:moveTo>
                    <a:pt x="78" y="0"/>
                  </a:moveTo>
                  <a:cubicBezTo>
                    <a:pt x="35" y="0"/>
                    <a:pt x="0" y="35"/>
                    <a:pt x="0" y="78"/>
                  </a:cubicBezTo>
                  <a:cubicBezTo>
                    <a:pt x="0" y="92"/>
                    <a:pt x="11" y="103"/>
                    <a:pt x="25" y="103"/>
                  </a:cubicBezTo>
                  <a:cubicBezTo>
                    <a:pt x="39" y="103"/>
                    <a:pt x="51" y="92"/>
                    <a:pt x="51" y="78"/>
                  </a:cubicBezTo>
                  <a:cubicBezTo>
                    <a:pt x="51" y="63"/>
                    <a:pt x="63" y="51"/>
                    <a:pt x="78" y="51"/>
                  </a:cubicBezTo>
                  <a:cubicBezTo>
                    <a:pt x="93" y="51"/>
                    <a:pt x="105" y="63"/>
                    <a:pt x="105" y="78"/>
                  </a:cubicBezTo>
                  <a:cubicBezTo>
                    <a:pt x="105" y="78"/>
                    <a:pt x="105" y="78"/>
                    <a:pt x="105" y="78"/>
                  </a:cubicBezTo>
                  <a:cubicBezTo>
                    <a:pt x="105" y="64"/>
                    <a:pt x="116" y="52"/>
                    <a:pt x="130" y="52"/>
                  </a:cubicBezTo>
                  <a:cubicBezTo>
                    <a:pt x="144" y="52"/>
                    <a:pt x="156" y="64"/>
                    <a:pt x="156" y="78"/>
                  </a:cubicBezTo>
                  <a:cubicBezTo>
                    <a:pt x="156" y="35"/>
                    <a:pt x="121" y="0"/>
                    <a:pt x="78" y="0"/>
                  </a:cubicBezTo>
                </a:path>
              </a:pathLst>
            </a:custGeom>
            <a:solidFill>
              <a:schemeClr val="tx1">
                <a:lumMod val="75000"/>
                <a:lumOff val="25000"/>
              </a:schemeClr>
            </a:solidFill>
            <a:ln w="3175">
              <a:solidFill>
                <a:schemeClr val="accent5"/>
              </a:solid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6" name="Oval 531"/>
            <p:cNvSpPr>
              <a:spLocks noChangeAspect="1" noChangeArrowheads="1"/>
            </p:cNvSpPr>
            <p:nvPr/>
          </p:nvSpPr>
          <p:spPr bwMode="auto">
            <a:xfrm>
              <a:off x="8210523" y="2845542"/>
              <a:ext cx="115996" cy="115996"/>
            </a:xfrm>
            <a:prstGeom prst="ellipse">
              <a:avLst/>
            </a:prstGeom>
            <a:solidFill>
              <a:schemeClr val="accent6">
                <a:lumMod val="75000"/>
              </a:schemeClr>
            </a:solidFill>
            <a:ln w="3175">
              <a:solidFill>
                <a:schemeClr val="accent5"/>
              </a:solid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7" name="Freeform 532"/>
            <p:cNvSpPr>
              <a:spLocks noChangeAspect="1"/>
            </p:cNvSpPr>
            <p:nvPr/>
          </p:nvSpPr>
          <p:spPr bwMode="auto">
            <a:xfrm>
              <a:off x="8208523" y="2551551"/>
              <a:ext cx="245992" cy="245992"/>
            </a:xfrm>
            <a:custGeom>
              <a:avLst/>
              <a:gdLst>
                <a:gd name="T0" fmla="*/ 104 w 104"/>
                <a:gd name="T1" fmla="*/ 0 h 104"/>
                <a:gd name="T2" fmla="*/ 78 w 104"/>
                <a:gd name="T3" fmla="*/ 25 h 104"/>
                <a:gd name="T4" fmla="*/ 53 w 104"/>
                <a:gd name="T5" fmla="*/ 0 h 104"/>
                <a:gd name="T6" fmla="*/ 53 w 104"/>
                <a:gd name="T7" fmla="*/ 0 h 104"/>
                <a:gd name="T8" fmla="*/ 37 w 104"/>
                <a:gd name="T9" fmla="*/ 24 h 104"/>
                <a:gd name="T10" fmla="*/ 0 w 104"/>
                <a:gd name="T11" fmla="*/ 78 h 104"/>
                <a:gd name="T12" fmla="*/ 26 w 104"/>
                <a:gd name="T13" fmla="*/ 104 h 104"/>
                <a:gd name="T14" fmla="*/ 51 w 104"/>
                <a:gd name="T15" fmla="*/ 78 h 104"/>
                <a:gd name="T16" fmla="*/ 59 w 104"/>
                <a:gd name="T17" fmla="*/ 70 h 104"/>
                <a:gd name="T18" fmla="*/ 104 w 104"/>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104" y="0"/>
                  </a:moveTo>
                  <a:cubicBezTo>
                    <a:pt x="104" y="14"/>
                    <a:pt x="92" y="25"/>
                    <a:pt x="78" y="25"/>
                  </a:cubicBezTo>
                  <a:cubicBezTo>
                    <a:pt x="64" y="25"/>
                    <a:pt x="53" y="14"/>
                    <a:pt x="53" y="0"/>
                  </a:cubicBezTo>
                  <a:cubicBezTo>
                    <a:pt x="53" y="0"/>
                    <a:pt x="53" y="0"/>
                    <a:pt x="53" y="0"/>
                  </a:cubicBezTo>
                  <a:cubicBezTo>
                    <a:pt x="53" y="10"/>
                    <a:pt x="47" y="20"/>
                    <a:pt x="37" y="24"/>
                  </a:cubicBezTo>
                  <a:cubicBezTo>
                    <a:pt x="15" y="35"/>
                    <a:pt x="0" y="56"/>
                    <a:pt x="0" y="78"/>
                  </a:cubicBezTo>
                  <a:cubicBezTo>
                    <a:pt x="0" y="92"/>
                    <a:pt x="12" y="104"/>
                    <a:pt x="26" y="104"/>
                  </a:cubicBezTo>
                  <a:cubicBezTo>
                    <a:pt x="40" y="104"/>
                    <a:pt x="51" y="93"/>
                    <a:pt x="51" y="78"/>
                  </a:cubicBezTo>
                  <a:cubicBezTo>
                    <a:pt x="52" y="77"/>
                    <a:pt x="54" y="73"/>
                    <a:pt x="59" y="70"/>
                  </a:cubicBezTo>
                  <a:cubicBezTo>
                    <a:pt x="86" y="57"/>
                    <a:pt x="104" y="30"/>
                    <a:pt x="104" y="0"/>
                  </a:cubicBezTo>
                </a:path>
              </a:pathLst>
            </a:custGeom>
            <a:solidFill>
              <a:schemeClr val="accent1">
                <a:lumMod val="75000"/>
              </a:schemeClr>
            </a:solidFill>
            <a:ln w="3175">
              <a:solidFill>
                <a:schemeClr val="accent1"/>
              </a:solid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18" name="Freeform 533"/>
            <p:cNvSpPr>
              <a:spLocks noChangeAspect="1"/>
            </p:cNvSpPr>
            <p:nvPr/>
          </p:nvSpPr>
          <p:spPr bwMode="auto">
            <a:xfrm>
              <a:off x="8333519" y="2490552"/>
              <a:ext cx="120996" cy="120996"/>
            </a:xfrm>
            <a:custGeom>
              <a:avLst/>
              <a:gdLst>
                <a:gd name="T0" fmla="*/ 25 w 51"/>
                <a:gd name="T1" fmla="*/ 0 h 51"/>
                <a:gd name="T2" fmla="*/ 0 w 51"/>
                <a:gd name="T3" fmla="*/ 26 h 51"/>
                <a:gd name="T4" fmla="*/ 0 w 51"/>
                <a:gd name="T5" fmla="*/ 26 h 51"/>
                <a:gd name="T6" fmla="*/ 0 w 51"/>
                <a:gd name="T7" fmla="*/ 26 h 51"/>
                <a:gd name="T8" fmla="*/ 25 w 51"/>
                <a:gd name="T9" fmla="*/ 51 h 51"/>
                <a:gd name="T10" fmla="*/ 51 w 51"/>
                <a:gd name="T11" fmla="*/ 26 h 51"/>
                <a:gd name="T12" fmla="*/ 51 w 51"/>
                <a:gd name="T13" fmla="*/ 26 h 51"/>
                <a:gd name="T14" fmla="*/ 51 w 51"/>
                <a:gd name="T15" fmla="*/ 26 h 51"/>
                <a:gd name="T16" fmla="*/ 25 w 5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1">
                  <a:moveTo>
                    <a:pt x="25" y="0"/>
                  </a:moveTo>
                  <a:cubicBezTo>
                    <a:pt x="11" y="0"/>
                    <a:pt x="0" y="12"/>
                    <a:pt x="0" y="26"/>
                  </a:cubicBezTo>
                  <a:cubicBezTo>
                    <a:pt x="0" y="26"/>
                    <a:pt x="0" y="26"/>
                    <a:pt x="0" y="26"/>
                  </a:cubicBezTo>
                  <a:cubicBezTo>
                    <a:pt x="0" y="26"/>
                    <a:pt x="0" y="26"/>
                    <a:pt x="0" y="26"/>
                  </a:cubicBezTo>
                  <a:cubicBezTo>
                    <a:pt x="0" y="40"/>
                    <a:pt x="11" y="51"/>
                    <a:pt x="25" y="51"/>
                  </a:cubicBezTo>
                  <a:cubicBezTo>
                    <a:pt x="39" y="51"/>
                    <a:pt x="51" y="40"/>
                    <a:pt x="51" y="26"/>
                  </a:cubicBezTo>
                  <a:cubicBezTo>
                    <a:pt x="51" y="26"/>
                    <a:pt x="51" y="26"/>
                    <a:pt x="51" y="26"/>
                  </a:cubicBezTo>
                  <a:cubicBezTo>
                    <a:pt x="51" y="26"/>
                    <a:pt x="51" y="26"/>
                    <a:pt x="51" y="26"/>
                  </a:cubicBezTo>
                  <a:cubicBezTo>
                    <a:pt x="51" y="12"/>
                    <a:pt x="39" y="0"/>
                    <a:pt x="25" y="0"/>
                  </a:cubicBezTo>
                </a:path>
              </a:pathLst>
            </a:custGeom>
            <a:solidFill>
              <a:srgbClr val="49DAFF"/>
            </a:solidFill>
            <a:ln w="3175">
              <a:solidFill>
                <a:srgbClr val="49DAFF"/>
              </a:solid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grpSp>
        <p:nvGrpSpPr>
          <p:cNvPr id="19" name="Group 3"/>
          <p:cNvGrpSpPr>
            <a:grpSpLocks noChangeAspect="1"/>
          </p:cNvGrpSpPr>
          <p:nvPr/>
        </p:nvGrpSpPr>
        <p:grpSpPr>
          <a:xfrm>
            <a:off x="801115" y="3879505"/>
            <a:ext cx="826646" cy="409487"/>
            <a:chOff x="836085" y="1496592"/>
            <a:chExt cx="538984" cy="266991"/>
          </a:xfrm>
        </p:grpSpPr>
        <p:sp>
          <p:nvSpPr>
            <p:cNvPr id="20" name="Freeform 751"/>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1" name="Freeform 752"/>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2" name="Freeform 753"/>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sp>
        <p:nvSpPr>
          <p:cNvPr id="23" name="Freeform 11"/>
          <p:cNvSpPr>
            <a:spLocks/>
          </p:cNvSpPr>
          <p:nvPr/>
        </p:nvSpPr>
        <p:spPr bwMode="auto">
          <a:xfrm>
            <a:off x="3771104" y="3821062"/>
            <a:ext cx="268593" cy="222025"/>
          </a:xfrm>
          <a:custGeom>
            <a:avLst/>
            <a:gdLst>
              <a:gd name="T0" fmla="*/ 316 w 347"/>
              <a:gd name="T1" fmla="*/ 76 h 213"/>
              <a:gd name="T2" fmla="*/ 280 w 347"/>
              <a:gd name="T3" fmla="*/ 76 h 213"/>
              <a:gd name="T4" fmla="*/ 280 w 347"/>
              <a:gd name="T5" fmla="*/ 0 h 213"/>
              <a:gd name="T6" fmla="*/ 204 w 347"/>
              <a:gd name="T7" fmla="*/ 0 h 213"/>
              <a:gd name="T8" fmla="*/ 204 w 347"/>
              <a:gd name="T9" fmla="*/ 35 h 213"/>
              <a:gd name="T10" fmla="*/ 173 w 347"/>
              <a:gd name="T11" fmla="*/ 66 h 213"/>
              <a:gd name="T12" fmla="*/ 143 w 347"/>
              <a:gd name="T13" fmla="*/ 35 h 213"/>
              <a:gd name="T14" fmla="*/ 143 w 347"/>
              <a:gd name="T15" fmla="*/ 0 h 213"/>
              <a:gd name="T16" fmla="*/ 67 w 347"/>
              <a:gd name="T17" fmla="*/ 0 h 213"/>
              <a:gd name="T18" fmla="*/ 67 w 347"/>
              <a:gd name="T19" fmla="*/ 76 h 213"/>
              <a:gd name="T20" fmla="*/ 31 w 347"/>
              <a:gd name="T21" fmla="*/ 76 h 213"/>
              <a:gd name="T22" fmla="*/ 0 w 347"/>
              <a:gd name="T23" fmla="*/ 106 h 213"/>
              <a:gd name="T24" fmla="*/ 31 w 347"/>
              <a:gd name="T25" fmla="*/ 137 h 213"/>
              <a:gd name="T26" fmla="*/ 67 w 347"/>
              <a:gd name="T27" fmla="*/ 137 h 213"/>
              <a:gd name="T28" fmla="*/ 67 w 347"/>
              <a:gd name="T29" fmla="*/ 213 h 213"/>
              <a:gd name="T30" fmla="*/ 143 w 347"/>
              <a:gd name="T31" fmla="*/ 213 h 213"/>
              <a:gd name="T32" fmla="*/ 143 w 347"/>
              <a:gd name="T33" fmla="*/ 177 h 213"/>
              <a:gd name="T34" fmla="*/ 173 w 347"/>
              <a:gd name="T35" fmla="*/ 147 h 213"/>
              <a:gd name="T36" fmla="*/ 204 w 347"/>
              <a:gd name="T37" fmla="*/ 177 h 213"/>
              <a:gd name="T38" fmla="*/ 204 w 347"/>
              <a:gd name="T39" fmla="*/ 213 h 213"/>
              <a:gd name="T40" fmla="*/ 280 w 347"/>
              <a:gd name="T41" fmla="*/ 213 h 213"/>
              <a:gd name="T42" fmla="*/ 280 w 347"/>
              <a:gd name="T43" fmla="*/ 137 h 213"/>
              <a:gd name="T44" fmla="*/ 316 w 347"/>
              <a:gd name="T45" fmla="*/ 137 h 213"/>
              <a:gd name="T46" fmla="*/ 347 w 347"/>
              <a:gd name="T47" fmla="*/ 106 h 213"/>
              <a:gd name="T48" fmla="*/ 316 w 347"/>
              <a:gd name="T49" fmla="*/ 7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7" h="213">
                <a:moveTo>
                  <a:pt x="316" y="76"/>
                </a:moveTo>
                <a:cubicBezTo>
                  <a:pt x="280" y="76"/>
                  <a:pt x="280" y="76"/>
                  <a:pt x="280" y="76"/>
                </a:cubicBezTo>
                <a:cubicBezTo>
                  <a:pt x="280" y="0"/>
                  <a:pt x="280" y="0"/>
                  <a:pt x="280" y="0"/>
                </a:cubicBezTo>
                <a:cubicBezTo>
                  <a:pt x="204" y="0"/>
                  <a:pt x="204" y="0"/>
                  <a:pt x="204" y="0"/>
                </a:cubicBezTo>
                <a:cubicBezTo>
                  <a:pt x="204" y="35"/>
                  <a:pt x="204" y="35"/>
                  <a:pt x="204" y="35"/>
                </a:cubicBezTo>
                <a:cubicBezTo>
                  <a:pt x="204" y="52"/>
                  <a:pt x="190" y="66"/>
                  <a:pt x="173" y="66"/>
                </a:cubicBezTo>
                <a:cubicBezTo>
                  <a:pt x="157" y="66"/>
                  <a:pt x="143" y="52"/>
                  <a:pt x="143" y="35"/>
                </a:cubicBezTo>
                <a:cubicBezTo>
                  <a:pt x="143" y="0"/>
                  <a:pt x="143" y="0"/>
                  <a:pt x="143" y="0"/>
                </a:cubicBezTo>
                <a:cubicBezTo>
                  <a:pt x="67" y="0"/>
                  <a:pt x="67" y="0"/>
                  <a:pt x="67" y="0"/>
                </a:cubicBezTo>
                <a:cubicBezTo>
                  <a:pt x="67" y="76"/>
                  <a:pt x="67" y="76"/>
                  <a:pt x="67" y="76"/>
                </a:cubicBezTo>
                <a:cubicBezTo>
                  <a:pt x="31" y="76"/>
                  <a:pt x="31" y="76"/>
                  <a:pt x="31" y="76"/>
                </a:cubicBezTo>
                <a:cubicBezTo>
                  <a:pt x="14" y="76"/>
                  <a:pt x="0" y="89"/>
                  <a:pt x="0" y="106"/>
                </a:cubicBezTo>
                <a:cubicBezTo>
                  <a:pt x="0" y="123"/>
                  <a:pt x="14" y="137"/>
                  <a:pt x="31" y="137"/>
                </a:cubicBezTo>
                <a:cubicBezTo>
                  <a:pt x="67" y="137"/>
                  <a:pt x="67" y="137"/>
                  <a:pt x="67" y="137"/>
                </a:cubicBezTo>
                <a:cubicBezTo>
                  <a:pt x="67" y="213"/>
                  <a:pt x="67" y="213"/>
                  <a:pt x="67" y="213"/>
                </a:cubicBezTo>
                <a:cubicBezTo>
                  <a:pt x="143" y="213"/>
                  <a:pt x="143" y="213"/>
                  <a:pt x="143" y="213"/>
                </a:cubicBezTo>
                <a:cubicBezTo>
                  <a:pt x="143" y="177"/>
                  <a:pt x="143" y="177"/>
                  <a:pt x="143" y="177"/>
                </a:cubicBezTo>
                <a:cubicBezTo>
                  <a:pt x="143" y="160"/>
                  <a:pt x="157" y="147"/>
                  <a:pt x="173" y="147"/>
                </a:cubicBezTo>
                <a:cubicBezTo>
                  <a:pt x="190" y="147"/>
                  <a:pt x="204" y="160"/>
                  <a:pt x="204" y="177"/>
                </a:cubicBezTo>
                <a:cubicBezTo>
                  <a:pt x="204" y="213"/>
                  <a:pt x="204" y="213"/>
                  <a:pt x="204" y="213"/>
                </a:cubicBezTo>
                <a:cubicBezTo>
                  <a:pt x="280" y="213"/>
                  <a:pt x="280" y="213"/>
                  <a:pt x="280" y="213"/>
                </a:cubicBezTo>
                <a:cubicBezTo>
                  <a:pt x="280" y="137"/>
                  <a:pt x="280" y="137"/>
                  <a:pt x="280" y="137"/>
                </a:cubicBezTo>
                <a:cubicBezTo>
                  <a:pt x="316" y="137"/>
                  <a:pt x="316" y="137"/>
                  <a:pt x="316" y="137"/>
                </a:cubicBezTo>
                <a:cubicBezTo>
                  <a:pt x="333" y="137"/>
                  <a:pt x="347" y="123"/>
                  <a:pt x="347" y="106"/>
                </a:cubicBezTo>
                <a:cubicBezTo>
                  <a:pt x="347" y="89"/>
                  <a:pt x="333" y="76"/>
                  <a:pt x="316" y="76"/>
                </a:cubicBezTo>
                <a:close/>
              </a:path>
            </a:pathLst>
          </a:custGeom>
          <a:solidFill>
            <a:schemeClr val="accent6"/>
          </a:solidFill>
          <a:ln w="9525">
            <a:solidFill>
              <a:schemeClr val="accent6"/>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pic>
        <p:nvPicPr>
          <p:cNvPr id="2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02933" y="1394053"/>
            <a:ext cx="1047863" cy="1047863"/>
          </a:xfrm>
          <a:prstGeom prst="rect">
            <a:avLst/>
          </a:prstGeom>
        </p:spPr>
      </p:pic>
      <p:pic>
        <p:nvPicPr>
          <p:cNvPr id="25"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51832" y="1774081"/>
            <a:ext cx="337223" cy="337223"/>
          </a:xfrm>
          <a:prstGeom prst="rect">
            <a:avLst/>
          </a:prstGeom>
        </p:spPr>
      </p:pic>
      <p:sp>
        <p:nvSpPr>
          <p:cNvPr id="26" name="フローチャート: 磁気ディスク 25"/>
          <p:cNvSpPr/>
          <p:nvPr/>
        </p:nvSpPr>
        <p:spPr>
          <a:xfrm>
            <a:off x="2464606" y="1518162"/>
            <a:ext cx="505884" cy="460909"/>
          </a:xfrm>
          <a:prstGeom prst="flowChartMagneticDisk">
            <a:avLst/>
          </a:prstGeom>
          <a:solidFill>
            <a:schemeClr val="accent6">
              <a:lumMod val="60000"/>
              <a:lumOff val="40000"/>
            </a:schemeClr>
          </a:solidFill>
          <a:ln>
            <a:solidFill>
              <a:schemeClr val="accent6">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grpSp>
        <p:nvGrpSpPr>
          <p:cNvPr id="27" name="Group 145"/>
          <p:cNvGrpSpPr>
            <a:grpSpLocks noChangeAspect="1"/>
          </p:cNvGrpSpPr>
          <p:nvPr/>
        </p:nvGrpSpPr>
        <p:grpSpPr>
          <a:xfrm rot="16200000">
            <a:off x="3484326" y="2918865"/>
            <a:ext cx="1072235" cy="323072"/>
            <a:chOff x="6098091" y="4359275"/>
            <a:chExt cx="2483431" cy="495300"/>
          </a:xfrm>
        </p:grpSpPr>
        <p:sp>
          <p:nvSpPr>
            <p:cNvPr id="28" name="Freeform 28"/>
            <p:cNvSpPr>
              <a:spLocks/>
            </p:cNvSpPr>
            <p:nvPr/>
          </p:nvSpPr>
          <p:spPr bwMode="auto">
            <a:xfrm>
              <a:off x="6122988" y="4651375"/>
              <a:ext cx="296863" cy="203200"/>
            </a:xfrm>
            <a:custGeom>
              <a:avLst/>
              <a:gdLst>
                <a:gd name="T0" fmla="*/ 0 w 170"/>
                <a:gd name="T1" fmla="*/ 0 h 116"/>
                <a:gd name="T2" fmla="*/ 0 w 170"/>
                <a:gd name="T3" fmla="*/ 0 h 116"/>
                <a:gd name="T4" fmla="*/ 106 w 170"/>
                <a:gd name="T5" fmla="*/ 106 h 116"/>
                <a:gd name="T6" fmla="*/ 131 w 170"/>
                <a:gd name="T7" fmla="*/ 116 h 116"/>
                <a:gd name="T8" fmla="*/ 156 w 170"/>
                <a:gd name="T9" fmla="*/ 106 h 116"/>
                <a:gd name="T10" fmla="*/ 156 w 170"/>
                <a:gd name="T11" fmla="*/ 56 h 116"/>
                <a:gd name="T12" fmla="*/ 110 w 170"/>
                <a:gd name="T13" fmla="*/ 10 h 116"/>
                <a:gd name="T14" fmla="*/ 25 w 170"/>
                <a:gd name="T15" fmla="*/ 10 h 116"/>
                <a:gd name="T16" fmla="*/ 11 w 170"/>
                <a:gd name="T17" fmla="*/ 7 h 116"/>
                <a:gd name="T18" fmla="*/ 11 w 170"/>
                <a:gd name="T19" fmla="*/ 7 h 116"/>
                <a:gd name="T20" fmla="*/ 11 w 170"/>
                <a:gd name="T21" fmla="*/ 7 h 116"/>
                <a:gd name="T22" fmla="*/ 1 w 170"/>
                <a:gd name="T23" fmla="*/ 0 h 116"/>
                <a:gd name="T24" fmla="*/ 1 w 170"/>
                <a:gd name="T25" fmla="*/ 0 h 116"/>
                <a:gd name="T26" fmla="*/ 0 w 170"/>
                <a:gd name="T27" fmla="*/ 0 h 116"/>
                <a:gd name="T28" fmla="*/ 0 w 170"/>
                <a:gd name="T29" fmla="*/ 0 h 116"/>
                <a:gd name="T30" fmla="*/ 0 w 170"/>
                <a:gd name="T31" fmla="*/ 0 h 116"/>
                <a:gd name="T32" fmla="*/ 0 w 170"/>
                <a:gd name="T33" fmla="*/ 0 h 116"/>
                <a:gd name="T34" fmla="*/ 0 w 170"/>
                <a:gd name="T35" fmla="*/ 0 h 116"/>
                <a:gd name="T36" fmla="*/ 0 w 170"/>
                <a:gd name="T37" fmla="*/ 0 h 116"/>
                <a:gd name="T38" fmla="*/ 0 w 170"/>
                <a:gd name="T39" fmla="*/ 0 h 116"/>
                <a:gd name="T40" fmla="*/ 0 w 170"/>
                <a:gd name="T41" fmla="*/ 0 h 116"/>
                <a:gd name="T42" fmla="*/ 0 w 170"/>
                <a:gd name="T4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0" h="116">
                  <a:moveTo>
                    <a:pt x="0" y="0"/>
                  </a:moveTo>
                  <a:cubicBezTo>
                    <a:pt x="0" y="0"/>
                    <a:pt x="0" y="0"/>
                    <a:pt x="0" y="0"/>
                  </a:cubicBezTo>
                  <a:cubicBezTo>
                    <a:pt x="106" y="106"/>
                    <a:pt x="106" y="106"/>
                    <a:pt x="106" y="106"/>
                  </a:cubicBezTo>
                  <a:cubicBezTo>
                    <a:pt x="113" y="112"/>
                    <a:pt x="122" y="116"/>
                    <a:pt x="131" y="116"/>
                  </a:cubicBezTo>
                  <a:cubicBezTo>
                    <a:pt x="140" y="116"/>
                    <a:pt x="149" y="112"/>
                    <a:pt x="156" y="106"/>
                  </a:cubicBezTo>
                  <a:cubicBezTo>
                    <a:pt x="170" y="92"/>
                    <a:pt x="170" y="69"/>
                    <a:pt x="156" y="56"/>
                  </a:cubicBezTo>
                  <a:cubicBezTo>
                    <a:pt x="110" y="10"/>
                    <a:pt x="110" y="10"/>
                    <a:pt x="110" y="10"/>
                  </a:cubicBezTo>
                  <a:cubicBezTo>
                    <a:pt x="25" y="10"/>
                    <a:pt x="25" y="10"/>
                    <a:pt x="25" y="10"/>
                  </a:cubicBezTo>
                  <a:cubicBezTo>
                    <a:pt x="20" y="10"/>
                    <a:pt x="15" y="9"/>
                    <a:pt x="11" y="7"/>
                  </a:cubicBezTo>
                  <a:cubicBezTo>
                    <a:pt x="11" y="7"/>
                    <a:pt x="11" y="7"/>
                    <a:pt x="11" y="7"/>
                  </a:cubicBezTo>
                  <a:cubicBezTo>
                    <a:pt x="11" y="7"/>
                    <a:pt x="11" y="7"/>
                    <a:pt x="11" y="7"/>
                  </a:cubicBezTo>
                  <a:cubicBezTo>
                    <a:pt x="7" y="5"/>
                    <a:pt x="4" y="3"/>
                    <a:pt x="1" y="0"/>
                  </a:cubicBezTo>
                  <a:cubicBezTo>
                    <a:pt x="1" y="0"/>
                    <a:pt x="1" y="0"/>
                    <a:pt x="1" y="0"/>
                  </a:cubicBezTo>
                  <a:cubicBezTo>
                    <a:pt x="1" y="0"/>
                    <a:pt x="1"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29" name="Freeform 29"/>
            <p:cNvSpPr>
              <a:spLocks/>
            </p:cNvSpPr>
            <p:nvPr/>
          </p:nvSpPr>
          <p:spPr bwMode="auto">
            <a:xfrm>
              <a:off x="6122988" y="4359275"/>
              <a:ext cx="296863" cy="204787"/>
            </a:xfrm>
            <a:custGeom>
              <a:avLst/>
              <a:gdLst>
                <a:gd name="T0" fmla="*/ 131 w 170"/>
                <a:gd name="T1" fmla="*/ 0 h 117"/>
                <a:gd name="T2" fmla="*/ 106 w 170"/>
                <a:gd name="T3" fmla="*/ 11 h 117"/>
                <a:gd name="T4" fmla="*/ 0 w 170"/>
                <a:gd name="T5" fmla="*/ 117 h 117"/>
                <a:gd name="T6" fmla="*/ 0 w 170"/>
                <a:gd name="T7" fmla="*/ 117 h 117"/>
                <a:gd name="T8" fmla="*/ 0 w 170"/>
                <a:gd name="T9" fmla="*/ 116 h 117"/>
                <a:gd name="T10" fmla="*/ 0 w 170"/>
                <a:gd name="T11" fmla="*/ 116 h 117"/>
                <a:gd name="T12" fmla="*/ 0 w 170"/>
                <a:gd name="T13" fmla="*/ 116 h 117"/>
                <a:gd name="T14" fmla="*/ 0 w 170"/>
                <a:gd name="T15" fmla="*/ 116 h 117"/>
                <a:gd name="T16" fmla="*/ 1 w 170"/>
                <a:gd name="T17" fmla="*/ 116 h 117"/>
                <a:gd name="T18" fmla="*/ 1 w 170"/>
                <a:gd name="T19" fmla="*/ 116 h 117"/>
                <a:gd name="T20" fmla="*/ 11 w 170"/>
                <a:gd name="T21" fmla="*/ 109 h 117"/>
                <a:gd name="T22" fmla="*/ 11 w 170"/>
                <a:gd name="T23" fmla="*/ 109 h 117"/>
                <a:gd name="T24" fmla="*/ 11 w 170"/>
                <a:gd name="T25" fmla="*/ 109 h 117"/>
                <a:gd name="T26" fmla="*/ 25 w 170"/>
                <a:gd name="T27" fmla="*/ 106 h 117"/>
                <a:gd name="T28" fmla="*/ 110 w 170"/>
                <a:gd name="T29" fmla="*/ 106 h 117"/>
                <a:gd name="T30" fmla="*/ 156 w 170"/>
                <a:gd name="T31" fmla="*/ 61 h 117"/>
                <a:gd name="T32" fmla="*/ 156 w 170"/>
                <a:gd name="T33" fmla="*/ 11 h 117"/>
                <a:gd name="T34" fmla="*/ 131 w 170"/>
                <a:gd name="T3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117">
                  <a:moveTo>
                    <a:pt x="131" y="0"/>
                  </a:moveTo>
                  <a:cubicBezTo>
                    <a:pt x="122" y="0"/>
                    <a:pt x="113" y="4"/>
                    <a:pt x="106" y="11"/>
                  </a:cubicBezTo>
                  <a:cubicBezTo>
                    <a:pt x="0" y="117"/>
                    <a:pt x="0" y="117"/>
                    <a:pt x="0" y="117"/>
                  </a:cubicBezTo>
                  <a:cubicBezTo>
                    <a:pt x="0" y="117"/>
                    <a:pt x="0" y="117"/>
                    <a:pt x="0" y="117"/>
                  </a:cubicBezTo>
                  <a:cubicBezTo>
                    <a:pt x="0" y="117"/>
                    <a:pt x="0" y="117"/>
                    <a:pt x="0" y="116"/>
                  </a:cubicBezTo>
                  <a:cubicBezTo>
                    <a:pt x="0" y="116"/>
                    <a:pt x="0" y="116"/>
                    <a:pt x="0" y="116"/>
                  </a:cubicBezTo>
                  <a:cubicBezTo>
                    <a:pt x="0" y="116"/>
                    <a:pt x="0" y="116"/>
                    <a:pt x="0" y="116"/>
                  </a:cubicBezTo>
                  <a:cubicBezTo>
                    <a:pt x="0" y="116"/>
                    <a:pt x="0" y="116"/>
                    <a:pt x="0" y="116"/>
                  </a:cubicBezTo>
                  <a:cubicBezTo>
                    <a:pt x="1" y="116"/>
                    <a:pt x="1" y="116"/>
                    <a:pt x="1" y="116"/>
                  </a:cubicBezTo>
                  <a:cubicBezTo>
                    <a:pt x="1" y="116"/>
                    <a:pt x="1" y="116"/>
                    <a:pt x="1" y="116"/>
                  </a:cubicBezTo>
                  <a:cubicBezTo>
                    <a:pt x="4" y="113"/>
                    <a:pt x="7" y="111"/>
                    <a:pt x="11" y="109"/>
                  </a:cubicBezTo>
                  <a:cubicBezTo>
                    <a:pt x="11" y="109"/>
                    <a:pt x="11" y="109"/>
                    <a:pt x="11" y="109"/>
                  </a:cubicBezTo>
                  <a:cubicBezTo>
                    <a:pt x="11" y="109"/>
                    <a:pt x="11" y="109"/>
                    <a:pt x="11" y="109"/>
                  </a:cubicBezTo>
                  <a:cubicBezTo>
                    <a:pt x="15" y="107"/>
                    <a:pt x="20" y="106"/>
                    <a:pt x="25" y="106"/>
                  </a:cubicBezTo>
                  <a:cubicBezTo>
                    <a:pt x="110" y="106"/>
                    <a:pt x="110" y="106"/>
                    <a:pt x="110" y="106"/>
                  </a:cubicBezTo>
                  <a:cubicBezTo>
                    <a:pt x="156" y="61"/>
                    <a:pt x="156" y="61"/>
                    <a:pt x="156" y="61"/>
                  </a:cubicBezTo>
                  <a:cubicBezTo>
                    <a:pt x="170" y="47"/>
                    <a:pt x="170" y="25"/>
                    <a:pt x="156" y="11"/>
                  </a:cubicBezTo>
                  <a:cubicBezTo>
                    <a:pt x="149" y="4"/>
                    <a:pt x="140" y="0"/>
                    <a:pt x="131"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0" name="Freeform 30"/>
            <p:cNvSpPr>
              <a:spLocks noEditPoints="1"/>
            </p:cNvSpPr>
            <p:nvPr/>
          </p:nvSpPr>
          <p:spPr bwMode="auto">
            <a:xfrm>
              <a:off x="6105525" y="4549775"/>
              <a:ext cx="36513" cy="114300"/>
            </a:xfrm>
            <a:custGeom>
              <a:avLst/>
              <a:gdLst>
                <a:gd name="T0" fmla="*/ 21 w 21"/>
                <a:gd name="T1" fmla="*/ 65 h 65"/>
                <a:gd name="T2" fmla="*/ 11 w 21"/>
                <a:gd name="T3" fmla="*/ 58 h 65"/>
                <a:gd name="T4" fmla="*/ 11 w 21"/>
                <a:gd name="T5" fmla="*/ 58 h 65"/>
                <a:gd name="T6" fmla="*/ 11 w 21"/>
                <a:gd name="T7" fmla="*/ 58 h 65"/>
                <a:gd name="T8" fmla="*/ 10 w 21"/>
                <a:gd name="T9" fmla="*/ 58 h 65"/>
                <a:gd name="T10" fmla="*/ 10 w 21"/>
                <a:gd name="T11" fmla="*/ 58 h 65"/>
                <a:gd name="T12" fmla="*/ 10 w 21"/>
                <a:gd name="T13" fmla="*/ 58 h 65"/>
                <a:gd name="T14" fmla="*/ 10 w 21"/>
                <a:gd name="T15" fmla="*/ 57 h 65"/>
                <a:gd name="T16" fmla="*/ 10 w 21"/>
                <a:gd name="T17" fmla="*/ 57 h 65"/>
                <a:gd name="T18" fmla="*/ 10 w 21"/>
                <a:gd name="T19" fmla="*/ 57 h 65"/>
                <a:gd name="T20" fmla="*/ 9 w 21"/>
                <a:gd name="T21" fmla="*/ 57 h 65"/>
                <a:gd name="T22" fmla="*/ 9 w 21"/>
                <a:gd name="T23" fmla="*/ 57 h 65"/>
                <a:gd name="T24" fmla="*/ 9 w 21"/>
                <a:gd name="T25" fmla="*/ 57 h 65"/>
                <a:gd name="T26" fmla="*/ 2 w 21"/>
                <a:gd name="T27" fmla="*/ 46 h 65"/>
                <a:gd name="T28" fmla="*/ 2 w 21"/>
                <a:gd name="T29" fmla="*/ 46 h 65"/>
                <a:gd name="T30" fmla="*/ 2 w 21"/>
                <a:gd name="T31" fmla="*/ 46 h 65"/>
                <a:gd name="T32" fmla="*/ 0 w 21"/>
                <a:gd name="T33" fmla="*/ 35 h 65"/>
                <a:gd name="T34" fmla="*/ 0 w 21"/>
                <a:gd name="T35" fmla="*/ 35 h 65"/>
                <a:gd name="T36" fmla="*/ 0 w 21"/>
                <a:gd name="T37" fmla="*/ 35 h 65"/>
                <a:gd name="T38" fmla="*/ 0 w 21"/>
                <a:gd name="T39" fmla="*/ 31 h 65"/>
                <a:gd name="T40" fmla="*/ 0 w 21"/>
                <a:gd name="T41" fmla="*/ 35 h 65"/>
                <a:gd name="T42" fmla="*/ 0 w 21"/>
                <a:gd name="T43" fmla="*/ 31 h 65"/>
                <a:gd name="T44" fmla="*/ 0 w 21"/>
                <a:gd name="T45" fmla="*/ 31 h 65"/>
                <a:gd name="T46" fmla="*/ 0 w 21"/>
                <a:gd name="T47" fmla="*/ 30 h 65"/>
                <a:gd name="T48" fmla="*/ 0 w 21"/>
                <a:gd name="T49" fmla="*/ 30 h 65"/>
                <a:gd name="T50" fmla="*/ 2 w 21"/>
                <a:gd name="T51" fmla="*/ 20 h 65"/>
                <a:gd name="T52" fmla="*/ 2 w 21"/>
                <a:gd name="T53" fmla="*/ 20 h 65"/>
                <a:gd name="T54" fmla="*/ 2 w 21"/>
                <a:gd name="T55" fmla="*/ 20 h 65"/>
                <a:gd name="T56" fmla="*/ 2 w 21"/>
                <a:gd name="T57" fmla="*/ 20 h 65"/>
                <a:gd name="T58" fmla="*/ 10 w 21"/>
                <a:gd name="T59" fmla="*/ 8 h 65"/>
                <a:gd name="T60" fmla="*/ 10 w 21"/>
                <a:gd name="T61" fmla="*/ 8 h 65"/>
                <a:gd name="T62" fmla="*/ 10 w 21"/>
                <a:gd name="T63" fmla="*/ 8 h 65"/>
                <a:gd name="T64" fmla="*/ 10 w 21"/>
                <a:gd name="T65" fmla="*/ 8 h 65"/>
                <a:gd name="T66" fmla="*/ 10 w 21"/>
                <a:gd name="T67" fmla="*/ 8 h 65"/>
                <a:gd name="T68" fmla="*/ 10 w 21"/>
                <a:gd name="T69" fmla="*/ 8 h 65"/>
                <a:gd name="T70" fmla="*/ 10 w 21"/>
                <a:gd name="T71" fmla="*/ 7 h 65"/>
                <a:gd name="T72" fmla="*/ 10 w 21"/>
                <a:gd name="T73" fmla="*/ 7 h 65"/>
                <a:gd name="T74" fmla="*/ 10 w 21"/>
                <a:gd name="T75" fmla="*/ 7 h 65"/>
                <a:gd name="T76" fmla="*/ 21 w 21"/>
                <a:gd name="T77" fmla="*/ 0 h 65"/>
                <a:gd name="T78" fmla="*/ 21 w 21"/>
                <a:gd name="T79" fmla="*/ 0 h 65"/>
                <a:gd name="T80" fmla="*/ 21 w 21"/>
                <a:gd name="T8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 h="65">
                  <a:moveTo>
                    <a:pt x="21" y="65"/>
                  </a:moveTo>
                  <a:cubicBezTo>
                    <a:pt x="21" y="65"/>
                    <a:pt x="21" y="65"/>
                    <a:pt x="21" y="65"/>
                  </a:cubicBezTo>
                  <a:cubicBezTo>
                    <a:pt x="21" y="65"/>
                    <a:pt x="21" y="65"/>
                    <a:pt x="21" y="65"/>
                  </a:cubicBezTo>
                  <a:moveTo>
                    <a:pt x="11" y="58"/>
                  </a:moveTo>
                  <a:cubicBezTo>
                    <a:pt x="14" y="61"/>
                    <a:pt x="17" y="63"/>
                    <a:pt x="21" y="65"/>
                  </a:cubicBezTo>
                  <a:cubicBezTo>
                    <a:pt x="17" y="63"/>
                    <a:pt x="14" y="61"/>
                    <a:pt x="11" y="58"/>
                  </a:cubicBezTo>
                  <a:moveTo>
                    <a:pt x="10" y="58"/>
                  </a:moveTo>
                  <a:cubicBezTo>
                    <a:pt x="11" y="58"/>
                    <a:pt x="11" y="58"/>
                    <a:pt x="11" y="58"/>
                  </a:cubicBezTo>
                  <a:cubicBezTo>
                    <a:pt x="11" y="58"/>
                    <a:pt x="11" y="58"/>
                    <a:pt x="10" y="58"/>
                  </a:cubicBezTo>
                  <a:moveTo>
                    <a:pt x="10" y="58"/>
                  </a:moveTo>
                  <a:cubicBezTo>
                    <a:pt x="10" y="58"/>
                    <a:pt x="10" y="58"/>
                    <a:pt x="10" y="58"/>
                  </a:cubicBezTo>
                  <a:cubicBezTo>
                    <a:pt x="10" y="58"/>
                    <a:pt x="10" y="58"/>
                    <a:pt x="10" y="58"/>
                  </a:cubicBezTo>
                  <a:moveTo>
                    <a:pt x="10" y="58"/>
                  </a:moveTo>
                  <a:cubicBezTo>
                    <a:pt x="10" y="58"/>
                    <a:pt x="10" y="58"/>
                    <a:pt x="10" y="58"/>
                  </a:cubicBezTo>
                  <a:cubicBezTo>
                    <a:pt x="10" y="58"/>
                    <a:pt x="10" y="58"/>
                    <a:pt x="10" y="58"/>
                  </a:cubicBezTo>
                  <a:moveTo>
                    <a:pt x="10" y="57"/>
                  </a:moveTo>
                  <a:cubicBezTo>
                    <a:pt x="10" y="57"/>
                    <a:pt x="10" y="57"/>
                    <a:pt x="10" y="58"/>
                  </a:cubicBezTo>
                  <a:cubicBezTo>
                    <a:pt x="10" y="57"/>
                    <a:pt x="10" y="57"/>
                    <a:pt x="10" y="57"/>
                  </a:cubicBezTo>
                  <a:moveTo>
                    <a:pt x="10" y="57"/>
                  </a:moveTo>
                  <a:cubicBezTo>
                    <a:pt x="10" y="57"/>
                    <a:pt x="10" y="57"/>
                    <a:pt x="10" y="57"/>
                  </a:cubicBezTo>
                  <a:cubicBezTo>
                    <a:pt x="10" y="57"/>
                    <a:pt x="10" y="57"/>
                    <a:pt x="10" y="57"/>
                  </a:cubicBezTo>
                  <a:moveTo>
                    <a:pt x="9" y="57"/>
                  </a:moveTo>
                  <a:cubicBezTo>
                    <a:pt x="9" y="57"/>
                    <a:pt x="10" y="57"/>
                    <a:pt x="10" y="57"/>
                  </a:cubicBezTo>
                  <a:cubicBezTo>
                    <a:pt x="10" y="57"/>
                    <a:pt x="9" y="57"/>
                    <a:pt x="9" y="57"/>
                  </a:cubicBezTo>
                  <a:moveTo>
                    <a:pt x="2" y="46"/>
                  </a:moveTo>
                  <a:cubicBezTo>
                    <a:pt x="4" y="50"/>
                    <a:pt x="6" y="54"/>
                    <a:pt x="9" y="57"/>
                  </a:cubicBezTo>
                  <a:cubicBezTo>
                    <a:pt x="6" y="54"/>
                    <a:pt x="4" y="50"/>
                    <a:pt x="2" y="46"/>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1"/>
                  </a:moveTo>
                  <a:cubicBezTo>
                    <a:pt x="0" y="31"/>
                    <a:pt x="0" y="32"/>
                    <a:pt x="0" y="33"/>
                  </a:cubicBezTo>
                  <a:cubicBezTo>
                    <a:pt x="0" y="33"/>
                    <a:pt x="0" y="34"/>
                    <a:pt x="0" y="35"/>
                  </a:cubicBezTo>
                  <a:cubicBezTo>
                    <a:pt x="0" y="34"/>
                    <a:pt x="0" y="33"/>
                    <a:pt x="0" y="33"/>
                  </a:cubicBezTo>
                  <a:cubicBezTo>
                    <a:pt x="0" y="32"/>
                    <a:pt x="0" y="31"/>
                    <a:pt x="0" y="31"/>
                  </a:cubicBezTo>
                  <a:moveTo>
                    <a:pt x="0" y="30"/>
                  </a:moveTo>
                  <a:cubicBezTo>
                    <a:pt x="0" y="31"/>
                    <a:pt x="0" y="31"/>
                    <a:pt x="0" y="31"/>
                  </a:cubicBezTo>
                  <a:cubicBezTo>
                    <a:pt x="0" y="31"/>
                    <a:pt x="0" y="31"/>
                    <a:pt x="0" y="30"/>
                  </a:cubicBezTo>
                  <a:moveTo>
                    <a:pt x="0" y="30"/>
                  </a:moveTo>
                  <a:cubicBezTo>
                    <a:pt x="0" y="30"/>
                    <a:pt x="0" y="30"/>
                    <a:pt x="0" y="30"/>
                  </a:cubicBezTo>
                  <a:cubicBezTo>
                    <a:pt x="0" y="30"/>
                    <a:pt x="0" y="30"/>
                    <a:pt x="0" y="30"/>
                  </a:cubicBezTo>
                  <a:moveTo>
                    <a:pt x="2" y="20"/>
                  </a:moveTo>
                  <a:cubicBezTo>
                    <a:pt x="2" y="20"/>
                    <a:pt x="2" y="20"/>
                    <a:pt x="2" y="20"/>
                  </a:cubicBezTo>
                  <a:cubicBezTo>
                    <a:pt x="2" y="20"/>
                    <a:pt x="2" y="20"/>
                    <a:pt x="2" y="20"/>
                  </a:cubicBezTo>
                  <a:moveTo>
                    <a:pt x="2" y="20"/>
                  </a:moveTo>
                  <a:cubicBezTo>
                    <a:pt x="2" y="20"/>
                    <a:pt x="2" y="20"/>
                    <a:pt x="2" y="20"/>
                  </a:cubicBezTo>
                  <a:cubicBezTo>
                    <a:pt x="2" y="20"/>
                    <a:pt x="2" y="20"/>
                    <a:pt x="2" y="20"/>
                  </a:cubicBezTo>
                  <a:moveTo>
                    <a:pt x="9" y="8"/>
                  </a:moveTo>
                  <a:cubicBezTo>
                    <a:pt x="6" y="12"/>
                    <a:pt x="4" y="15"/>
                    <a:pt x="2" y="20"/>
                  </a:cubicBezTo>
                  <a:cubicBezTo>
                    <a:pt x="4" y="15"/>
                    <a:pt x="6" y="12"/>
                    <a:pt x="9" y="8"/>
                  </a:cubicBezTo>
                  <a:moveTo>
                    <a:pt x="10" y="8"/>
                  </a:moveTo>
                  <a:cubicBezTo>
                    <a:pt x="10" y="8"/>
                    <a:pt x="9" y="8"/>
                    <a:pt x="9" y="8"/>
                  </a:cubicBezTo>
                  <a:cubicBezTo>
                    <a:pt x="9" y="8"/>
                    <a:pt x="10" y="8"/>
                    <a:pt x="10" y="8"/>
                  </a:cubicBezTo>
                  <a:moveTo>
                    <a:pt x="10" y="8"/>
                  </a:moveTo>
                  <a:cubicBezTo>
                    <a:pt x="10" y="8"/>
                    <a:pt x="10" y="8"/>
                    <a:pt x="10" y="8"/>
                  </a:cubicBezTo>
                  <a:cubicBezTo>
                    <a:pt x="10" y="8"/>
                    <a:pt x="10" y="8"/>
                    <a:pt x="10" y="8"/>
                  </a:cubicBezTo>
                  <a:moveTo>
                    <a:pt x="10" y="8"/>
                  </a:moveTo>
                  <a:cubicBezTo>
                    <a:pt x="10" y="8"/>
                    <a:pt x="10" y="8"/>
                    <a:pt x="10" y="8"/>
                  </a:cubicBezTo>
                  <a:cubicBezTo>
                    <a:pt x="10" y="8"/>
                    <a:pt x="10" y="8"/>
                    <a:pt x="10" y="8"/>
                  </a:cubicBezTo>
                  <a:moveTo>
                    <a:pt x="10" y="7"/>
                  </a:moveTo>
                  <a:cubicBezTo>
                    <a:pt x="10" y="8"/>
                    <a:pt x="10" y="8"/>
                    <a:pt x="10" y="8"/>
                  </a:cubicBezTo>
                  <a:cubicBezTo>
                    <a:pt x="10" y="8"/>
                    <a:pt x="10" y="8"/>
                    <a:pt x="10" y="7"/>
                  </a:cubicBezTo>
                  <a:moveTo>
                    <a:pt x="10" y="7"/>
                  </a:moveTo>
                  <a:cubicBezTo>
                    <a:pt x="10" y="7"/>
                    <a:pt x="10" y="7"/>
                    <a:pt x="10" y="7"/>
                  </a:cubicBezTo>
                  <a:cubicBezTo>
                    <a:pt x="10" y="7"/>
                    <a:pt x="10" y="7"/>
                    <a:pt x="10" y="7"/>
                  </a:cubicBezTo>
                  <a:moveTo>
                    <a:pt x="11" y="7"/>
                  </a:moveTo>
                  <a:cubicBezTo>
                    <a:pt x="11" y="7"/>
                    <a:pt x="11" y="7"/>
                    <a:pt x="10" y="7"/>
                  </a:cubicBezTo>
                  <a:cubicBezTo>
                    <a:pt x="11" y="7"/>
                    <a:pt x="11" y="7"/>
                    <a:pt x="11" y="7"/>
                  </a:cubicBezTo>
                  <a:moveTo>
                    <a:pt x="21" y="0"/>
                  </a:moveTo>
                  <a:cubicBezTo>
                    <a:pt x="17" y="2"/>
                    <a:pt x="14" y="4"/>
                    <a:pt x="11" y="7"/>
                  </a:cubicBezTo>
                  <a:cubicBezTo>
                    <a:pt x="14" y="4"/>
                    <a:pt x="17" y="2"/>
                    <a:pt x="21" y="0"/>
                  </a:cubicBezTo>
                  <a:moveTo>
                    <a:pt x="21" y="0"/>
                  </a:moveTo>
                  <a:cubicBezTo>
                    <a:pt x="21" y="0"/>
                    <a:pt x="21" y="0"/>
                    <a:pt x="21" y="0"/>
                  </a:cubicBezTo>
                  <a:cubicBezTo>
                    <a:pt x="21" y="0"/>
                    <a:pt x="21" y="0"/>
                    <a:pt x="21"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1" name="Freeform 85"/>
            <p:cNvSpPr>
              <a:spLocks noEditPoints="1"/>
            </p:cNvSpPr>
            <p:nvPr/>
          </p:nvSpPr>
          <p:spPr bwMode="auto">
            <a:xfrm>
              <a:off x="6105525" y="4545012"/>
              <a:ext cx="2317750" cy="123825"/>
            </a:xfrm>
            <a:custGeom>
              <a:avLst/>
              <a:gdLst>
                <a:gd name="T0" fmla="*/ 10 w 1326"/>
                <a:gd name="T1" fmla="*/ 61 h 71"/>
                <a:gd name="T2" fmla="*/ 10 w 1326"/>
                <a:gd name="T3" fmla="*/ 61 h 71"/>
                <a:gd name="T4" fmla="*/ 10 w 1326"/>
                <a:gd name="T5" fmla="*/ 61 h 71"/>
                <a:gd name="T6" fmla="*/ 10 w 1326"/>
                <a:gd name="T7" fmla="*/ 60 h 71"/>
                <a:gd name="T8" fmla="*/ 10 w 1326"/>
                <a:gd name="T9" fmla="*/ 60 h 71"/>
                <a:gd name="T10" fmla="*/ 10 w 1326"/>
                <a:gd name="T11" fmla="*/ 60 h 71"/>
                <a:gd name="T12" fmla="*/ 10 w 1326"/>
                <a:gd name="T13" fmla="*/ 60 h 71"/>
                <a:gd name="T14" fmla="*/ 10 w 1326"/>
                <a:gd name="T15" fmla="*/ 60 h 71"/>
                <a:gd name="T16" fmla="*/ 10 w 1326"/>
                <a:gd name="T17" fmla="*/ 60 h 71"/>
                <a:gd name="T18" fmla="*/ 9 w 1326"/>
                <a:gd name="T19" fmla="*/ 60 h 71"/>
                <a:gd name="T20" fmla="*/ 9 w 1326"/>
                <a:gd name="T21" fmla="*/ 60 h 71"/>
                <a:gd name="T22" fmla="*/ 9 w 1326"/>
                <a:gd name="T23" fmla="*/ 60 h 71"/>
                <a:gd name="T24" fmla="*/ 2 w 1326"/>
                <a:gd name="T25" fmla="*/ 49 h 71"/>
                <a:gd name="T26" fmla="*/ 2 w 1326"/>
                <a:gd name="T27" fmla="*/ 49 h 71"/>
                <a:gd name="T28" fmla="*/ 2 w 1326"/>
                <a:gd name="T29" fmla="*/ 49 h 71"/>
                <a:gd name="T30" fmla="*/ 2 w 1326"/>
                <a:gd name="T31" fmla="*/ 49 h 71"/>
                <a:gd name="T32" fmla="*/ 2 w 1326"/>
                <a:gd name="T33" fmla="*/ 49 h 71"/>
                <a:gd name="T34" fmla="*/ 2 w 1326"/>
                <a:gd name="T35" fmla="*/ 49 h 71"/>
                <a:gd name="T36" fmla="*/ 0 w 1326"/>
                <a:gd name="T37" fmla="*/ 38 h 71"/>
                <a:gd name="T38" fmla="*/ 2 w 1326"/>
                <a:gd name="T39" fmla="*/ 49 h 71"/>
                <a:gd name="T40" fmla="*/ 0 w 1326"/>
                <a:gd name="T41" fmla="*/ 38 h 71"/>
                <a:gd name="T42" fmla="*/ 0 w 1326"/>
                <a:gd name="T43" fmla="*/ 38 h 71"/>
                <a:gd name="T44" fmla="*/ 0 w 1326"/>
                <a:gd name="T45" fmla="*/ 38 h 71"/>
                <a:gd name="T46" fmla="*/ 0 w 1326"/>
                <a:gd name="T47" fmla="*/ 38 h 71"/>
                <a:gd name="T48" fmla="*/ 0 w 1326"/>
                <a:gd name="T49" fmla="*/ 38 h 71"/>
                <a:gd name="T50" fmla="*/ 0 w 1326"/>
                <a:gd name="T51" fmla="*/ 38 h 71"/>
                <a:gd name="T52" fmla="*/ 0 w 1326"/>
                <a:gd name="T53" fmla="*/ 38 h 71"/>
                <a:gd name="T54" fmla="*/ 0 w 1326"/>
                <a:gd name="T55" fmla="*/ 34 h 71"/>
                <a:gd name="T56" fmla="*/ 0 w 1326"/>
                <a:gd name="T57" fmla="*/ 34 h 71"/>
                <a:gd name="T58" fmla="*/ 0 w 1326"/>
                <a:gd name="T59" fmla="*/ 34 h 71"/>
                <a:gd name="T60" fmla="*/ 0 w 1326"/>
                <a:gd name="T61" fmla="*/ 33 h 71"/>
                <a:gd name="T62" fmla="*/ 0 w 1326"/>
                <a:gd name="T63" fmla="*/ 33 h 71"/>
                <a:gd name="T64" fmla="*/ 0 w 1326"/>
                <a:gd name="T65" fmla="*/ 33 h 71"/>
                <a:gd name="T66" fmla="*/ 2 w 1326"/>
                <a:gd name="T67" fmla="*/ 23 h 71"/>
                <a:gd name="T68" fmla="*/ 0 w 1326"/>
                <a:gd name="T69" fmla="*/ 33 h 71"/>
                <a:gd name="T70" fmla="*/ 2 w 1326"/>
                <a:gd name="T71" fmla="*/ 23 h 71"/>
                <a:gd name="T72" fmla="*/ 2 w 1326"/>
                <a:gd name="T73" fmla="*/ 23 h 71"/>
                <a:gd name="T74" fmla="*/ 2 w 1326"/>
                <a:gd name="T75" fmla="*/ 23 h 71"/>
                <a:gd name="T76" fmla="*/ 2 w 1326"/>
                <a:gd name="T77" fmla="*/ 23 h 71"/>
                <a:gd name="T78" fmla="*/ 2 w 1326"/>
                <a:gd name="T79" fmla="*/ 23 h 71"/>
                <a:gd name="T80" fmla="*/ 2 w 1326"/>
                <a:gd name="T81" fmla="*/ 23 h 71"/>
                <a:gd name="T82" fmla="*/ 2 w 1326"/>
                <a:gd name="T83" fmla="*/ 23 h 71"/>
                <a:gd name="T84" fmla="*/ 9 w 1326"/>
                <a:gd name="T85" fmla="*/ 11 h 71"/>
                <a:gd name="T86" fmla="*/ 9 w 1326"/>
                <a:gd name="T87" fmla="*/ 11 h 71"/>
                <a:gd name="T88" fmla="*/ 9 w 1326"/>
                <a:gd name="T89" fmla="*/ 11 h 71"/>
                <a:gd name="T90" fmla="*/ 10 w 1326"/>
                <a:gd name="T91" fmla="*/ 11 h 71"/>
                <a:gd name="T92" fmla="*/ 10 w 1326"/>
                <a:gd name="T93" fmla="*/ 11 h 71"/>
                <a:gd name="T94" fmla="*/ 10 w 1326"/>
                <a:gd name="T95" fmla="*/ 11 h 71"/>
                <a:gd name="T96" fmla="*/ 10 w 1326"/>
                <a:gd name="T97" fmla="*/ 11 h 71"/>
                <a:gd name="T98" fmla="*/ 10 w 1326"/>
                <a:gd name="T99" fmla="*/ 11 h 71"/>
                <a:gd name="T100" fmla="*/ 10 w 1326"/>
                <a:gd name="T101" fmla="*/ 11 h 71"/>
                <a:gd name="T102" fmla="*/ 10 w 1326"/>
                <a:gd name="T103" fmla="*/ 11 h 71"/>
                <a:gd name="T104" fmla="*/ 10 w 1326"/>
                <a:gd name="T105" fmla="*/ 11 h 71"/>
                <a:gd name="T106" fmla="*/ 10 w 1326"/>
                <a:gd name="T107" fmla="*/ 11 h 71"/>
                <a:gd name="T108" fmla="*/ 10 w 1326"/>
                <a:gd name="T109" fmla="*/ 11 h 71"/>
                <a:gd name="T110" fmla="*/ 1291 w 1326"/>
                <a:gd name="T111" fmla="*/ 0 h 71"/>
                <a:gd name="T112" fmla="*/ 120 w 1326"/>
                <a:gd name="T113" fmla="*/ 0 h 71"/>
                <a:gd name="T114" fmla="*/ 85 w 1326"/>
                <a:gd name="T115" fmla="*/ 36 h 71"/>
                <a:gd name="T116" fmla="*/ 120 w 1326"/>
                <a:gd name="T117" fmla="*/ 71 h 71"/>
                <a:gd name="T118" fmla="*/ 1291 w 1326"/>
                <a:gd name="T119" fmla="*/ 71 h 71"/>
                <a:gd name="T120" fmla="*/ 1326 w 1326"/>
                <a:gd name="T121" fmla="*/ 36 h 71"/>
                <a:gd name="T122" fmla="*/ 1291 w 1326"/>
                <a:gd name="T1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6" h="71">
                  <a:moveTo>
                    <a:pt x="10" y="61"/>
                  </a:moveTo>
                  <a:cubicBezTo>
                    <a:pt x="10" y="61"/>
                    <a:pt x="10" y="61"/>
                    <a:pt x="10" y="61"/>
                  </a:cubicBezTo>
                  <a:cubicBezTo>
                    <a:pt x="10" y="61"/>
                    <a:pt x="10" y="61"/>
                    <a:pt x="10" y="61"/>
                  </a:cubicBezTo>
                  <a:moveTo>
                    <a:pt x="10" y="60"/>
                  </a:moveTo>
                  <a:cubicBezTo>
                    <a:pt x="10" y="60"/>
                    <a:pt x="10" y="60"/>
                    <a:pt x="10" y="60"/>
                  </a:cubicBezTo>
                  <a:cubicBezTo>
                    <a:pt x="10" y="60"/>
                    <a:pt x="10" y="60"/>
                    <a:pt x="10" y="60"/>
                  </a:cubicBezTo>
                  <a:moveTo>
                    <a:pt x="10" y="60"/>
                  </a:moveTo>
                  <a:cubicBezTo>
                    <a:pt x="10" y="60"/>
                    <a:pt x="10" y="60"/>
                    <a:pt x="10" y="60"/>
                  </a:cubicBezTo>
                  <a:cubicBezTo>
                    <a:pt x="10" y="60"/>
                    <a:pt x="10" y="60"/>
                    <a:pt x="10" y="60"/>
                  </a:cubicBezTo>
                  <a:moveTo>
                    <a:pt x="9" y="60"/>
                  </a:moveTo>
                  <a:cubicBezTo>
                    <a:pt x="9" y="60"/>
                    <a:pt x="9" y="60"/>
                    <a:pt x="9" y="60"/>
                  </a:cubicBezTo>
                  <a:cubicBezTo>
                    <a:pt x="9" y="60"/>
                    <a:pt x="9" y="60"/>
                    <a:pt x="9" y="60"/>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0" y="38"/>
                  </a:moveTo>
                  <a:cubicBezTo>
                    <a:pt x="0" y="42"/>
                    <a:pt x="1" y="45"/>
                    <a:pt x="2" y="49"/>
                  </a:cubicBezTo>
                  <a:cubicBezTo>
                    <a:pt x="1" y="45"/>
                    <a:pt x="0" y="42"/>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4"/>
                  </a:moveTo>
                  <a:cubicBezTo>
                    <a:pt x="0" y="34"/>
                    <a:pt x="0" y="34"/>
                    <a:pt x="0" y="34"/>
                  </a:cubicBezTo>
                  <a:cubicBezTo>
                    <a:pt x="0" y="34"/>
                    <a:pt x="0" y="34"/>
                    <a:pt x="0" y="34"/>
                  </a:cubicBezTo>
                  <a:moveTo>
                    <a:pt x="0" y="33"/>
                  </a:moveTo>
                  <a:cubicBezTo>
                    <a:pt x="0" y="33"/>
                    <a:pt x="0" y="33"/>
                    <a:pt x="0" y="33"/>
                  </a:cubicBezTo>
                  <a:cubicBezTo>
                    <a:pt x="0" y="33"/>
                    <a:pt x="0" y="33"/>
                    <a:pt x="0" y="33"/>
                  </a:cubicBezTo>
                  <a:moveTo>
                    <a:pt x="2" y="23"/>
                  </a:moveTo>
                  <a:cubicBezTo>
                    <a:pt x="1" y="26"/>
                    <a:pt x="0" y="30"/>
                    <a:pt x="0" y="33"/>
                  </a:cubicBezTo>
                  <a:cubicBezTo>
                    <a:pt x="0" y="30"/>
                    <a:pt x="1" y="26"/>
                    <a:pt x="2" y="23"/>
                  </a:cubicBezTo>
                  <a:moveTo>
                    <a:pt x="2" y="23"/>
                  </a:moveTo>
                  <a:cubicBezTo>
                    <a:pt x="2" y="23"/>
                    <a:pt x="2" y="23"/>
                    <a:pt x="2" y="23"/>
                  </a:cubicBezTo>
                  <a:cubicBezTo>
                    <a:pt x="2" y="23"/>
                    <a:pt x="2" y="23"/>
                    <a:pt x="2" y="23"/>
                  </a:cubicBezTo>
                  <a:moveTo>
                    <a:pt x="2" y="23"/>
                  </a:moveTo>
                  <a:cubicBezTo>
                    <a:pt x="2" y="23"/>
                    <a:pt x="2" y="23"/>
                    <a:pt x="2" y="23"/>
                  </a:cubicBezTo>
                  <a:cubicBezTo>
                    <a:pt x="2" y="23"/>
                    <a:pt x="2" y="23"/>
                    <a:pt x="2" y="23"/>
                  </a:cubicBezTo>
                  <a:moveTo>
                    <a:pt x="9" y="11"/>
                  </a:moveTo>
                  <a:cubicBezTo>
                    <a:pt x="9" y="11"/>
                    <a:pt x="9" y="11"/>
                    <a:pt x="9" y="11"/>
                  </a:cubicBezTo>
                  <a:cubicBezTo>
                    <a:pt x="9" y="11"/>
                    <a:pt x="9" y="11"/>
                    <a:pt x="9" y="11"/>
                  </a:cubicBezTo>
                  <a:moveTo>
                    <a:pt x="10" y="11"/>
                  </a:moveTo>
                  <a:cubicBezTo>
                    <a:pt x="10" y="11"/>
                    <a:pt x="10" y="11"/>
                    <a:pt x="10" y="11"/>
                  </a:cubicBezTo>
                  <a:cubicBezTo>
                    <a:pt x="10" y="11"/>
                    <a:pt x="10" y="11"/>
                    <a:pt x="10" y="11"/>
                  </a:cubicBezTo>
                  <a:moveTo>
                    <a:pt x="10" y="11"/>
                  </a:moveTo>
                  <a:cubicBezTo>
                    <a:pt x="10" y="11"/>
                    <a:pt x="10" y="11"/>
                    <a:pt x="10" y="11"/>
                  </a:cubicBezTo>
                  <a:cubicBezTo>
                    <a:pt x="10" y="11"/>
                    <a:pt x="10" y="11"/>
                    <a:pt x="10" y="11"/>
                  </a:cubicBezTo>
                  <a:moveTo>
                    <a:pt x="10" y="11"/>
                  </a:moveTo>
                  <a:cubicBezTo>
                    <a:pt x="10" y="11"/>
                    <a:pt x="10" y="11"/>
                    <a:pt x="10" y="11"/>
                  </a:cubicBezTo>
                  <a:cubicBezTo>
                    <a:pt x="10" y="11"/>
                    <a:pt x="10" y="11"/>
                    <a:pt x="10" y="11"/>
                  </a:cubicBezTo>
                  <a:cubicBezTo>
                    <a:pt x="10" y="11"/>
                    <a:pt x="10" y="11"/>
                    <a:pt x="10" y="11"/>
                  </a:cubicBezTo>
                  <a:moveTo>
                    <a:pt x="1291" y="0"/>
                  </a:moveTo>
                  <a:cubicBezTo>
                    <a:pt x="120" y="0"/>
                    <a:pt x="120" y="0"/>
                    <a:pt x="120" y="0"/>
                  </a:cubicBezTo>
                  <a:cubicBezTo>
                    <a:pt x="85" y="36"/>
                    <a:pt x="85" y="36"/>
                    <a:pt x="85" y="36"/>
                  </a:cubicBezTo>
                  <a:cubicBezTo>
                    <a:pt x="120" y="71"/>
                    <a:pt x="120" y="71"/>
                    <a:pt x="120" y="71"/>
                  </a:cubicBezTo>
                  <a:cubicBezTo>
                    <a:pt x="1291" y="71"/>
                    <a:pt x="1291" y="71"/>
                    <a:pt x="1291" y="71"/>
                  </a:cubicBezTo>
                  <a:cubicBezTo>
                    <a:pt x="1326" y="36"/>
                    <a:pt x="1326" y="36"/>
                    <a:pt x="1326" y="36"/>
                  </a:cubicBezTo>
                  <a:cubicBezTo>
                    <a:pt x="1291" y="0"/>
                    <a:pt x="1291" y="0"/>
                    <a:pt x="1291"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2" name="Freeform 86"/>
            <p:cNvSpPr>
              <a:spLocks noEditPoints="1"/>
            </p:cNvSpPr>
            <p:nvPr/>
          </p:nvSpPr>
          <p:spPr bwMode="auto">
            <a:xfrm>
              <a:off x="6122988" y="4606925"/>
              <a:ext cx="192088" cy="61912"/>
            </a:xfrm>
            <a:custGeom>
              <a:avLst/>
              <a:gdLst>
                <a:gd name="T0" fmla="*/ 11 w 110"/>
                <a:gd name="T1" fmla="*/ 32 h 35"/>
                <a:gd name="T2" fmla="*/ 11 w 110"/>
                <a:gd name="T3" fmla="*/ 32 h 35"/>
                <a:gd name="T4" fmla="*/ 11 w 110"/>
                <a:gd name="T5" fmla="*/ 32 h 35"/>
                <a:gd name="T6" fmla="*/ 1 w 110"/>
                <a:gd name="T7" fmla="*/ 25 h 35"/>
                <a:gd name="T8" fmla="*/ 1 w 110"/>
                <a:gd name="T9" fmla="*/ 25 h 35"/>
                <a:gd name="T10" fmla="*/ 1 w 110"/>
                <a:gd name="T11" fmla="*/ 25 h 35"/>
                <a:gd name="T12" fmla="*/ 0 w 110"/>
                <a:gd name="T13" fmla="*/ 25 h 35"/>
                <a:gd name="T14" fmla="*/ 0 w 110"/>
                <a:gd name="T15" fmla="*/ 25 h 35"/>
                <a:gd name="T16" fmla="*/ 0 w 110"/>
                <a:gd name="T17" fmla="*/ 25 h 35"/>
                <a:gd name="T18" fmla="*/ 0 w 110"/>
                <a:gd name="T19" fmla="*/ 25 h 35"/>
                <a:gd name="T20" fmla="*/ 0 w 110"/>
                <a:gd name="T21" fmla="*/ 25 h 35"/>
                <a:gd name="T22" fmla="*/ 0 w 110"/>
                <a:gd name="T23" fmla="*/ 25 h 35"/>
                <a:gd name="T24" fmla="*/ 0 w 110"/>
                <a:gd name="T25" fmla="*/ 25 h 35"/>
                <a:gd name="T26" fmla="*/ 0 w 110"/>
                <a:gd name="T27" fmla="*/ 25 h 35"/>
                <a:gd name="T28" fmla="*/ 0 w 110"/>
                <a:gd name="T29" fmla="*/ 25 h 35"/>
                <a:gd name="T30" fmla="*/ 75 w 110"/>
                <a:gd name="T31" fmla="*/ 0 h 35"/>
                <a:gd name="T32" fmla="*/ 50 w 110"/>
                <a:gd name="T33" fmla="*/ 25 h 35"/>
                <a:gd name="T34" fmla="*/ 25 w 110"/>
                <a:gd name="T35" fmla="*/ 35 h 35"/>
                <a:gd name="T36" fmla="*/ 11 w 110"/>
                <a:gd name="T37" fmla="*/ 32 h 35"/>
                <a:gd name="T38" fmla="*/ 25 w 110"/>
                <a:gd name="T39" fmla="*/ 35 h 35"/>
                <a:gd name="T40" fmla="*/ 110 w 110"/>
                <a:gd name="T41" fmla="*/ 35 h 35"/>
                <a:gd name="T42" fmla="*/ 75 w 110"/>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35">
                  <a:moveTo>
                    <a:pt x="11" y="32"/>
                  </a:moveTo>
                  <a:cubicBezTo>
                    <a:pt x="11" y="32"/>
                    <a:pt x="11" y="32"/>
                    <a:pt x="11" y="32"/>
                  </a:cubicBezTo>
                  <a:cubicBezTo>
                    <a:pt x="11" y="32"/>
                    <a:pt x="11" y="32"/>
                    <a:pt x="11" y="32"/>
                  </a:cubicBezTo>
                  <a:moveTo>
                    <a:pt x="1" y="25"/>
                  </a:moveTo>
                  <a:cubicBezTo>
                    <a:pt x="1" y="25"/>
                    <a:pt x="1" y="25"/>
                    <a:pt x="1" y="25"/>
                  </a:cubicBezTo>
                  <a:cubicBezTo>
                    <a:pt x="1" y="25"/>
                    <a:pt x="1" y="25"/>
                    <a:pt x="1"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75" y="0"/>
                  </a:moveTo>
                  <a:cubicBezTo>
                    <a:pt x="50" y="25"/>
                    <a:pt x="50" y="25"/>
                    <a:pt x="50" y="25"/>
                  </a:cubicBezTo>
                  <a:cubicBezTo>
                    <a:pt x="43" y="32"/>
                    <a:pt x="34" y="35"/>
                    <a:pt x="25" y="35"/>
                  </a:cubicBezTo>
                  <a:cubicBezTo>
                    <a:pt x="20" y="35"/>
                    <a:pt x="15" y="34"/>
                    <a:pt x="11" y="32"/>
                  </a:cubicBezTo>
                  <a:cubicBezTo>
                    <a:pt x="15" y="34"/>
                    <a:pt x="20" y="35"/>
                    <a:pt x="25" y="35"/>
                  </a:cubicBezTo>
                  <a:cubicBezTo>
                    <a:pt x="110" y="35"/>
                    <a:pt x="110" y="35"/>
                    <a:pt x="110" y="35"/>
                  </a:cubicBezTo>
                  <a:cubicBezTo>
                    <a:pt x="75" y="0"/>
                    <a:pt x="75" y="0"/>
                    <a:pt x="7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3" name="Freeform 87"/>
            <p:cNvSpPr>
              <a:spLocks noEditPoints="1"/>
            </p:cNvSpPr>
            <p:nvPr/>
          </p:nvSpPr>
          <p:spPr bwMode="auto">
            <a:xfrm>
              <a:off x="6122988" y="4545012"/>
              <a:ext cx="192088" cy="61912"/>
            </a:xfrm>
            <a:custGeom>
              <a:avLst/>
              <a:gdLst>
                <a:gd name="T0" fmla="*/ 0 w 110"/>
                <a:gd name="T1" fmla="*/ 11 h 36"/>
                <a:gd name="T2" fmla="*/ 0 w 110"/>
                <a:gd name="T3" fmla="*/ 11 h 36"/>
                <a:gd name="T4" fmla="*/ 0 w 110"/>
                <a:gd name="T5" fmla="*/ 11 h 36"/>
                <a:gd name="T6" fmla="*/ 0 w 110"/>
                <a:gd name="T7" fmla="*/ 11 h 36"/>
                <a:gd name="T8" fmla="*/ 0 w 110"/>
                <a:gd name="T9" fmla="*/ 11 h 36"/>
                <a:gd name="T10" fmla="*/ 0 w 110"/>
                <a:gd name="T11" fmla="*/ 11 h 36"/>
                <a:gd name="T12" fmla="*/ 0 w 110"/>
                <a:gd name="T13" fmla="*/ 11 h 36"/>
                <a:gd name="T14" fmla="*/ 0 w 110"/>
                <a:gd name="T15" fmla="*/ 10 h 36"/>
                <a:gd name="T16" fmla="*/ 0 w 110"/>
                <a:gd name="T17" fmla="*/ 10 h 36"/>
                <a:gd name="T18" fmla="*/ 0 w 110"/>
                <a:gd name="T19" fmla="*/ 10 h 36"/>
                <a:gd name="T20" fmla="*/ 0 w 110"/>
                <a:gd name="T21" fmla="*/ 10 h 36"/>
                <a:gd name="T22" fmla="*/ 0 w 110"/>
                <a:gd name="T23" fmla="*/ 10 h 36"/>
                <a:gd name="T24" fmla="*/ 0 w 110"/>
                <a:gd name="T25" fmla="*/ 10 h 36"/>
                <a:gd name="T26" fmla="*/ 1 w 110"/>
                <a:gd name="T27" fmla="*/ 10 h 36"/>
                <a:gd name="T28" fmla="*/ 1 w 110"/>
                <a:gd name="T29" fmla="*/ 10 h 36"/>
                <a:gd name="T30" fmla="*/ 1 w 110"/>
                <a:gd name="T31" fmla="*/ 10 h 36"/>
                <a:gd name="T32" fmla="*/ 11 w 110"/>
                <a:gd name="T33" fmla="*/ 3 h 36"/>
                <a:gd name="T34" fmla="*/ 11 w 110"/>
                <a:gd name="T35" fmla="*/ 3 h 36"/>
                <a:gd name="T36" fmla="*/ 11 w 110"/>
                <a:gd name="T37" fmla="*/ 3 h 36"/>
                <a:gd name="T38" fmla="*/ 110 w 110"/>
                <a:gd name="T39" fmla="*/ 0 h 36"/>
                <a:gd name="T40" fmla="*/ 25 w 110"/>
                <a:gd name="T41" fmla="*/ 0 h 36"/>
                <a:gd name="T42" fmla="*/ 11 w 110"/>
                <a:gd name="T43" fmla="*/ 3 h 36"/>
                <a:gd name="T44" fmla="*/ 25 w 110"/>
                <a:gd name="T45" fmla="*/ 0 h 36"/>
                <a:gd name="T46" fmla="*/ 50 w 110"/>
                <a:gd name="T47" fmla="*/ 11 h 36"/>
                <a:gd name="T48" fmla="*/ 75 w 110"/>
                <a:gd name="T49" fmla="*/ 36 h 36"/>
                <a:gd name="T50" fmla="*/ 110 w 110"/>
                <a:gd name="T5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0" h="36">
                  <a:moveTo>
                    <a:pt x="0" y="11"/>
                  </a:move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cubicBezTo>
                    <a:pt x="0" y="11"/>
                    <a:pt x="0" y="11"/>
                    <a:pt x="0" y="11"/>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1" y="10"/>
                  </a:moveTo>
                  <a:cubicBezTo>
                    <a:pt x="1" y="10"/>
                    <a:pt x="1" y="10"/>
                    <a:pt x="1" y="10"/>
                  </a:cubicBezTo>
                  <a:cubicBezTo>
                    <a:pt x="1" y="10"/>
                    <a:pt x="1" y="10"/>
                    <a:pt x="1" y="10"/>
                  </a:cubicBezTo>
                  <a:moveTo>
                    <a:pt x="11" y="3"/>
                  </a:moveTo>
                  <a:cubicBezTo>
                    <a:pt x="11" y="3"/>
                    <a:pt x="11" y="3"/>
                    <a:pt x="11" y="3"/>
                  </a:cubicBezTo>
                  <a:cubicBezTo>
                    <a:pt x="11" y="3"/>
                    <a:pt x="11" y="3"/>
                    <a:pt x="11" y="3"/>
                  </a:cubicBezTo>
                  <a:moveTo>
                    <a:pt x="110" y="0"/>
                  </a:moveTo>
                  <a:cubicBezTo>
                    <a:pt x="25" y="0"/>
                    <a:pt x="25" y="0"/>
                    <a:pt x="25" y="0"/>
                  </a:cubicBezTo>
                  <a:cubicBezTo>
                    <a:pt x="20" y="0"/>
                    <a:pt x="15" y="1"/>
                    <a:pt x="11" y="3"/>
                  </a:cubicBezTo>
                  <a:cubicBezTo>
                    <a:pt x="15" y="1"/>
                    <a:pt x="20" y="0"/>
                    <a:pt x="25" y="0"/>
                  </a:cubicBezTo>
                  <a:cubicBezTo>
                    <a:pt x="34" y="0"/>
                    <a:pt x="43" y="4"/>
                    <a:pt x="50" y="11"/>
                  </a:cubicBezTo>
                  <a:cubicBezTo>
                    <a:pt x="75" y="36"/>
                    <a:pt x="75" y="36"/>
                    <a:pt x="75" y="36"/>
                  </a:cubicBezTo>
                  <a:cubicBezTo>
                    <a:pt x="110" y="0"/>
                    <a:pt x="110" y="0"/>
                    <a:pt x="110"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4" name="Freeform 88"/>
            <p:cNvSpPr>
              <a:spLocks/>
            </p:cNvSpPr>
            <p:nvPr/>
          </p:nvSpPr>
          <p:spPr bwMode="auto">
            <a:xfrm>
              <a:off x="6098091" y="4545012"/>
              <a:ext cx="147638" cy="123825"/>
            </a:xfrm>
            <a:custGeom>
              <a:avLst/>
              <a:gdLst>
                <a:gd name="T0" fmla="*/ 21 w 85"/>
                <a:gd name="T1" fmla="*/ 3 h 71"/>
                <a:gd name="T2" fmla="*/ 21 w 85"/>
                <a:gd name="T3" fmla="*/ 3 h 71"/>
                <a:gd name="T4" fmla="*/ 11 w 85"/>
                <a:gd name="T5" fmla="*/ 10 h 71"/>
                <a:gd name="T6" fmla="*/ 10 w 85"/>
                <a:gd name="T7" fmla="*/ 10 h 71"/>
                <a:gd name="T8" fmla="*/ 10 w 85"/>
                <a:gd name="T9" fmla="*/ 10 h 71"/>
                <a:gd name="T10" fmla="*/ 10 w 85"/>
                <a:gd name="T11" fmla="*/ 11 h 71"/>
                <a:gd name="T12" fmla="*/ 10 w 85"/>
                <a:gd name="T13" fmla="*/ 11 h 71"/>
                <a:gd name="T14" fmla="*/ 10 w 85"/>
                <a:gd name="T15" fmla="*/ 11 h 71"/>
                <a:gd name="T16" fmla="*/ 9 w 85"/>
                <a:gd name="T17" fmla="*/ 11 h 71"/>
                <a:gd name="T18" fmla="*/ 2 w 85"/>
                <a:gd name="T19" fmla="*/ 23 h 71"/>
                <a:gd name="T20" fmla="*/ 2 w 85"/>
                <a:gd name="T21" fmla="*/ 23 h 71"/>
                <a:gd name="T22" fmla="*/ 2 w 85"/>
                <a:gd name="T23" fmla="*/ 23 h 71"/>
                <a:gd name="T24" fmla="*/ 0 w 85"/>
                <a:gd name="T25" fmla="*/ 33 h 71"/>
                <a:gd name="T26" fmla="*/ 0 w 85"/>
                <a:gd name="T27" fmla="*/ 34 h 71"/>
                <a:gd name="T28" fmla="*/ 0 w 85"/>
                <a:gd name="T29" fmla="*/ 36 h 71"/>
                <a:gd name="T30" fmla="*/ 0 w 85"/>
                <a:gd name="T31" fmla="*/ 38 h 71"/>
                <a:gd name="T32" fmla="*/ 0 w 85"/>
                <a:gd name="T33" fmla="*/ 38 h 71"/>
                <a:gd name="T34" fmla="*/ 2 w 85"/>
                <a:gd name="T35" fmla="*/ 49 h 71"/>
                <a:gd name="T36" fmla="*/ 2 w 85"/>
                <a:gd name="T37" fmla="*/ 49 h 71"/>
                <a:gd name="T38" fmla="*/ 2 w 85"/>
                <a:gd name="T39" fmla="*/ 49 h 71"/>
                <a:gd name="T40" fmla="*/ 9 w 85"/>
                <a:gd name="T41" fmla="*/ 60 h 71"/>
                <a:gd name="T42" fmla="*/ 10 w 85"/>
                <a:gd name="T43" fmla="*/ 60 h 71"/>
                <a:gd name="T44" fmla="*/ 10 w 85"/>
                <a:gd name="T45" fmla="*/ 60 h 71"/>
                <a:gd name="T46" fmla="*/ 10 w 85"/>
                <a:gd name="T47" fmla="*/ 61 h 71"/>
                <a:gd name="T48" fmla="*/ 10 w 85"/>
                <a:gd name="T49" fmla="*/ 61 h 71"/>
                <a:gd name="T50" fmla="*/ 10 w 85"/>
                <a:gd name="T51" fmla="*/ 61 h 71"/>
                <a:gd name="T52" fmla="*/ 10 w 85"/>
                <a:gd name="T53" fmla="*/ 61 h 71"/>
                <a:gd name="T54" fmla="*/ 11 w 85"/>
                <a:gd name="T55" fmla="*/ 61 h 71"/>
                <a:gd name="T56" fmla="*/ 21 w 85"/>
                <a:gd name="T57" fmla="*/ 68 h 71"/>
                <a:gd name="T58" fmla="*/ 35 w 85"/>
                <a:gd name="T59" fmla="*/ 71 h 71"/>
                <a:gd name="T60" fmla="*/ 85 w 85"/>
                <a:gd name="T61" fmla="*/ 36 h 71"/>
                <a:gd name="T62" fmla="*/ 35 w 85"/>
                <a:gd name="T6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 h="71">
                  <a:moveTo>
                    <a:pt x="35" y="0"/>
                  </a:moveTo>
                  <a:cubicBezTo>
                    <a:pt x="30" y="0"/>
                    <a:pt x="25" y="1"/>
                    <a:pt x="21" y="3"/>
                  </a:cubicBezTo>
                  <a:cubicBezTo>
                    <a:pt x="21" y="3"/>
                    <a:pt x="21" y="3"/>
                    <a:pt x="21" y="3"/>
                  </a:cubicBezTo>
                  <a:cubicBezTo>
                    <a:pt x="21" y="3"/>
                    <a:pt x="21" y="3"/>
                    <a:pt x="21" y="3"/>
                  </a:cubicBezTo>
                  <a:cubicBezTo>
                    <a:pt x="17" y="5"/>
                    <a:pt x="14" y="7"/>
                    <a:pt x="11" y="10"/>
                  </a:cubicBezTo>
                  <a:cubicBezTo>
                    <a:pt x="11" y="10"/>
                    <a:pt x="11" y="10"/>
                    <a:pt x="11" y="10"/>
                  </a:cubicBezTo>
                  <a:cubicBezTo>
                    <a:pt x="11" y="10"/>
                    <a:pt x="11" y="10"/>
                    <a:pt x="10" y="10"/>
                  </a:cubicBezTo>
                  <a:cubicBezTo>
                    <a:pt x="10" y="10"/>
                    <a:pt x="10" y="10"/>
                    <a:pt x="10" y="10"/>
                  </a:cubicBezTo>
                  <a:cubicBezTo>
                    <a:pt x="10" y="10"/>
                    <a:pt x="10" y="10"/>
                    <a:pt x="10" y="10"/>
                  </a:cubicBezTo>
                  <a:cubicBezTo>
                    <a:pt x="10" y="10"/>
                    <a:pt x="10" y="10"/>
                    <a:pt x="10" y="10"/>
                  </a:cubicBezTo>
                  <a:cubicBezTo>
                    <a:pt x="10" y="11"/>
                    <a:pt x="10" y="11"/>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10" y="11"/>
                    <a:pt x="9" y="11"/>
                    <a:pt x="9" y="11"/>
                  </a:cubicBezTo>
                  <a:cubicBezTo>
                    <a:pt x="9" y="11"/>
                    <a:pt x="9" y="11"/>
                    <a:pt x="9" y="11"/>
                  </a:cubicBezTo>
                  <a:cubicBezTo>
                    <a:pt x="6" y="15"/>
                    <a:pt x="4" y="18"/>
                    <a:pt x="2" y="23"/>
                  </a:cubicBezTo>
                  <a:cubicBezTo>
                    <a:pt x="2" y="23"/>
                    <a:pt x="2" y="23"/>
                    <a:pt x="2" y="23"/>
                  </a:cubicBezTo>
                  <a:cubicBezTo>
                    <a:pt x="2" y="23"/>
                    <a:pt x="2" y="23"/>
                    <a:pt x="2" y="23"/>
                  </a:cubicBezTo>
                  <a:cubicBezTo>
                    <a:pt x="2" y="23"/>
                    <a:pt x="2" y="23"/>
                    <a:pt x="2" y="23"/>
                  </a:cubicBezTo>
                  <a:cubicBezTo>
                    <a:pt x="2" y="23"/>
                    <a:pt x="2" y="23"/>
                    <a:pt x="2" y="23"/>
                  </a:cubicBezTo>
                  <a:cubicBezTo>
                    <a:pt x="1" y="26"/>
                    <a:pt x="0" y="30"/>
                    <a:pt x="0" y="33"/>
                  </a:cubicBezTo>
                  <a:cubicBezTo>
                    <a:pt x="0" y="33"/>
                    <a:pt x="0" y="33"/>
                    <a:pt x="0" y="33"/>
                  </a:cubicBezTo>
                  <a:cubicBezTo>
                    <a:pt x="0" y="33"/>
                    <a:pt x="0" y="33"/>
                    <a:pt x="0" y="33"/>
                  </a:cubicBezTo>
                  <a:cubicBezTo>
                    <a:pt x="0" y="34"/>
                    <a:pt x="0" y="34"/>
                    <a:pt x="0" y="34"/>
                  </a:cubicBezTo>
                  <a:cubicBezTo>
                    <a:pt x="0" y="34"/>
                    <a:pt x="0" y="34"/>
                    <a:pt x="0" y="34"/>
                  </a:cubicBezTo>
                  <a:cubicBezTo>
                    <a:pt x="0" y="34"/>
                    <a:pt x="0" y="35"/>
                    <a:pt x="0" y="36"/>
                  </a:cubicBezTo>
                  <a:cubicBezTo>
                    <a:pt x="0" y="36"/>
                    <a:pt x="0" y="37"/>
                    <a:pt x="0" y="38"/>
                  </a:cubicBezTo>
                  <a:cubicBezTo>
                    <a:pt x="0" y="38"/>
                    <a:pt x="0" y="38"/>
                    <a:pt x="0" y="38"/>
                  </a:cubicBezTo>
                  <a:cubicBezTo>
                    <a:pt x="0" y="38"/>
                    <a:pt x="0" y="38"/>
                    <a:pt x="0" y="38"/>
                  </a:cubicBezTo>
                  <a:cubicBezTo>
                    <a:pt x="0" y="38"/>
                    <a:pt x="0" y="38"/>
                    <a:pt x="0" y="38"/>
                  </a:cubicBezTo>
                  <a:cubicBezTo>
                    <a:pt x="0" y="38"/>
                    <a:pt x="0" y="38"/>
                    <a:pt x="0" y="38"/>
                  </a:cubicBezTo>
                  <a:cubicBezTo>
                    <a:pt x="0" y="42"/>
                    <a:pt x="1" y="45"/>
                    <a:pt x="2" y="49"/>
                  </a:cubicBezTo>
                  <a:cubicBezTo>
                    <a:pt x="2" y="49"/>
                    <a:pt x="2" y="49"/>
                    <a:pt x="2" y="49"/>
                  </a:cubicBezTo>
                  <a:cubicBezTo>
                    <a:pt x="2" y="49"/>
                    <a:pt x="2" y="49"/>
                    <a:pt x="2" y="49"/>
                  </a:cubicBezTo>
                  <a:cubicBezTo>
                    <a:pt x="2" y="49"/>
                    <a:pt x="2" y="49"/>
                    <a:pt x="2" y="49"/>
                  </a:cubicBezTo>
                  <a:cubicBezTo>
                    <a:pt x="2" y="49"/>
                    <a:pt x="2" y="49"/>
                    <a:pt x="2" y="49"/>
                  </a:cubicBezTo>
                  <a:cubicBezTo>
                    <a:pt x="4" y="53"/>
                    <a:pt x="6" y="57"/>
                    <a:pt x="9" y="60"/>
                  </a:cubicBezTo>
                  <a:cubicBezTo>
                    <a:pt x="9" y="60"/>
                    <a:pt x="9" y="60"/>
                    <a:pt x="9" y="60"/>
                  </a:cubicBezTo>
                  <a:cubicBezTo>
                    <a:pt x="9" y="60"/>
                    <a:pt x="10" y="60"/>
                    <a:pt x="10" y="60"/>
                  </a:cubicBezTo>
                  <a:cubicBezTo>
                    <a:pt x="10" y="60"/>
                    <a:pt x="10" y="60"/>
                    <a:pt x="10" y="60"/>
                  </a:cubicBezTo>
                  <a:cubicBezTo>
                    <a:pt x="10" y="60"/>
                    <a:pt x="10" y="60"/>
                    <a:pt x="10" y="60"/>
                  </a:cubicBezTo>
                  <a:cubicBezTo>
                    <a:pt x="10" y="60"/>
                    <a:pt x="10" y="60"/>
                    <a:pt x="10" y="60"/>
                  </a:cubicBezTo>
                  <a:cubicBezTo>
                    <a:pt x="10" y="60"/>
                    <a:pt x="10" y="60"/>
                    <a:pt x="10" y="61"/>
                  </a:cubicBezTo>
                  <a:cubicBezTo>
                    <a:pt x="10" y="61"/>
                    <a:pt x="10" y="61"/>
                    <a:pt x="10" y="61"/>
                  </a:cubicBezTo>
                  <a:cubicBezTo>
                    <a:pt x="10" y="61"/>
                    <a:pt x="10" y="61"/>
                    <a:pt x="10" y="61"/>
                  </a:cubicBezTo>
                  <a:cubicBezTo>
                    <a:pt x="10" y="61"/>
                    <a:pt x="10" y="61"/>
                    <a:pt x="10" y="61"/>
                  </a:cubicBezTo>
                  <a:cubicBezTo>
                    <a:pt x="10" y="61"/>
                    <a:pt x="10" y="61"/>
                    <a:pt x="10" y="61"/>
                  </a:cubicBezTo>
                  <a:cubicBezTo>
                    <a:pt x="10" y="61"/>
                    <a:pt x="10" y="61"/>
                    <a:pt x="10" y="61"/>
                  </a:cubicBezTo>
                  <a:cubicBezTo>
                    <a:pt x="10" y="61"/>
                    <a:pt x="10" y="61"/>
                    <a:pt x="10" y="61"/>
                  </a:cubicBezTo>
                  <a:cubicBezTo>
                    <a:pt x="10" y="61"/>
                    <a:pt x="10" y="61"/>
                    <a:pt x="10" y="61"/>
                  </a:cubicBezTo>
                  <a:cubicBezTo>
                    <a:pt x="11" y="61"/>
                    <a:pt x="11" y="61"/>
                    <a:pt x="11" y="61"/>
                  </a:cubicBezTo>
                  <a:cubicBezTo>
                    <a:pt x="11" y="61"/>
                    <a:pt x="11" y="61"/>
                    <a:pt x="11" y="61"/>
                  </a:cubicBezTo>
                  <a:cubicBezTo>
                    <a:pt x="14" y="64"/>
                    <a:pt x="17" y="66"/>
                    <a:pt x="21" y="68"/>
                  </a:cubicBezTo>
                  <a:cubicBezTo>
                    <a:pt x="21" y="68"/>
                    <a:pt x="21" y="68"/>
                    <a:pt x="21" y="68"/>
                  </a:cubicBezTo>
                  <a:cubicBezTo>
                    <a:pt x="21" y="68"/>
                    <a:pt x="21" y="68"/>
                    <a:pt x="21" y="68"/>
                  </a:cubicBezTo>
                  <a:cubicBezTo>
                    <a:pt x="25" y="70"/>
                    <a:pt x="30" y="71"/>
                    <a:pt x="35" y="71"/>
                  </a:cubicBezTo>
                  <a:cubicBezTo>
                    <a:pt x="44" y="71"/>
                    <a:pt x="53" y="68"/>
                    <a:pt x="60" y="61"/>
                  </a:cubicBezTo>
                  <a:cubicBezTo>
                    <a:pt x="85" y="36"/>
                    <a:pt x="85" y="36"/>
                    <a:pt x="85" y="36"/>
                  </a:cubicBezTo>
                  <a:cubicBezTo>
                    <a:pt x="60" y="11"/>
                    <a:pt x="60" y="11"/>
                    <a:pt x="60" y="11"/>
                  </a:cubicBezTo>
                  <a:cubicBezTo>
                    <a:pt x="53" y="4"/>
                    <a:pt x="44" y="0"/>
                    <a:pt x="35"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5" name="Freeform 89"/>
            <p:cNvSpPr>
              <a:spLocks noEditPoints="1"/>
            </p:cNvSpPr>
            <p:nvPr/>
          </p:nvSpPr>
          <p:spPr bwMode="auto">
            <a:xfrm>
              <a:off x="8555038" y="4564062"/>
              <a:ext cx="19050" cy="87312"/>
            </a:xfrm>
            <a:custGeom>
              <a:avLst/>
              <a:gdLst>
                <a:gd name="T0" fmla="*/ 1 w 11"/>
                <a:gd name="T1" fmla="*/ 49 h 50"/>
                <a:gd name="T2" fmla="*/ 0 w 11"/>
                <a:gd name="T3" fmla="*/ 50 h 50"/>
                <a:gd name="T4" fmla="*/ 0 w 11"/>
                <a:gd name="T5" fmla="*/ 50 h 50"/>
                <a:gd name="T6" fmla="*/ 1 w 11"/>
                <a:gd name="T7" fmla="*/ 49 h 50"/>
                <a:gd name="T8" fmla="*/ 1 w 11"/>
                <a:gd name="T9" fmla="*/ 49 h 50"/>
                <a:gd name="T10" fmla="*/ 1 w 11"/>
                <a:gd name="T11" fmla="*/ 49 h 50"/>
                <a:gd name="T12" fmla="*/ 1 w 11"/>
                <a:gd name="T13" fmla="*/ 49 h 50"/>
                <a:gd name="T14" fmla="*/ 1 w 11"/>
                <a:gd name="T15" fmla="*/ 49 h 50"/>
                <a:gd name="T16" fmla="*/ 1 w 11"/>
                <a:gd name="T17" fmla="*/ 49 h 50"/>
                <a:gd name="T18" fmla="*/ 1 w 11"/>
                <a:gd name="T19" fmla="*/ 49 h 50"/>
                <a:gd name="T20" fmla="*/ 1 w 11"/>
                <a:gd name="T21" fmla="*/ 49 h 50"/>
                <a:gd name="T22" fmla="*/ 1 w 11"/>
                <a:gd name="T23" fmla="*/ 49 h 50"/>
                <a:gd name="T24" fmla="*/ 1 w 11"/>
                <a:gd name="T25" fmla="*/ 49 h 50"/>
                <a:gd name="T26" fmla="*/ 1 w 11"/>
                <a:gd name="T27" fmla="*/ 49 h 50"/>
                <a:gd name="T28" fmla="*/ 1 w 11"/>
                <a:gd name="T29" fmla="*/ 49 h 50"/>
                <a:gd name="T30" fmla="*/ 1 w 11"/>
                <a:gd name="T31" fmla="*/ 49 h 50"/>
                <a:gd name="T32" fmla="*/ 1 w 11"/>
                <a:gd name="T33" fmla="*/ 49 h 50"/>
                <a:gd name="T34" fmla="*/ 1 w 11"/>
                <a:gd name="T35" fmla="*/ 49 h 50"/>
                <a:gd name="T36" fmla="*/ 1 w 11"/>
                <a:gd name="T37" fmla="*/ 49 h 50"/>
                <a:gd name="T38" fmla="*/ 8 w 11"/>
                <a:gd name="T39" fmla="*/ 39 h 50"/>
                <a:gd name="T40" fmla="*/ 7 w 11"/>
                <a:gd name="T41" fmla="*/ 39 h 50"/>
                <a:gd name="T42" fmla="*/ 8 w 11"/>
                <a:gd name="T43" fmla="*/ 39 h 50"/>
                <a:gd name="T44" fmla="*/ 8 w 11"/>
                <a:gd name="T45" fmla="*/ 10 h 50"/>
                <a:gd name="T46" fmla="*/ 11 w 11"/>
                <a:gd name="T47" fmla="*/ 25 h 50"/>
                <a:gd name="T48" fmla="*/ 8 w 11"/>
                <a:gd name="T49" fmla="*/ 39 h 50"/>
                <a:gd name="T50" fmla="*/ 11 w 11"/>
                <a:gd name="T51" fmla="*/ 25 h 50"/>
                <a:gd name="T52" fmla="*/ 8 w 11"/>
                <a:gd name="T53" fmla="*/ 10 h 50"/>
                <a:gd name="T54" fmla="*/ 7 w 11"/>
                <a:gd name="T55" fmla="*/ 10 h 50"/>
                <a:gd name="T56" fmla="*/ 8 w 11"/>
                <a:gd name="T57" fmla="*/ 10 h 50"/>
                <a:gd name="T58" fmla="*/ 7 w 11"/>
                <a:gd name="T59" fmla="*/ 10 h 50"/>
                <a:gd name="T60" fmla="*/ 1 w 11"/>
                <a:gd name="T61" fmla="*/ 1 h 50"/>
                <a:gd name="T62" fmla="*/ 1 w 11"/>
                <a:gd name="T63" fmla="*/ 1 h 50"/>
                <a:gd name="T64" fmla="*/ 1 w 11"/>
                <a:gd name="T65" fmla="*/ 1 h 50"/>
                <a:gd name="T66" fmla="*/ 1 w 11"/>
                <a:gd name="T67" fmla="*/ 0 h 50"/>
                <a:gd name="T68" fmla="*/ 1 w 11"/>
                <a:gd name="T69" fmla="*/ 0 h 50"/>
                <a:gd name="T70" fmla="*/ 1 w 11"/>
                <a:gd name="T71" fmla="*/ 0 h 50"/>
                <a:gd name="T72" fmla="*/ 1 w 11"/>
                <a:gd name="T73" fmla="*/ 0 h 50"/>
                <a:gd name="T74" fmla="*/ 1 w 11"/>
                <a:gd name="T75" fmla="*/ 0 h 50"/>
                <a:gd name="T76" fmla="*/ 1 w 11"/>
                <a:gd name="T77" fmla="*/ 0 h 50"/>
                <a:gd name="T78" fmla="*/ 1 w 11"/>
                <a:gd name="T79" fmla="*/ 0 h 50"/>
                <a:gd name="T80" fmla="*/ 1 w 11"/>
                <a:gd name="T81" fmla="*/ 0 h 50"/>
                <a:gd name="T82" fmla="*/ 1 w 11"/>
                <a:gd name="T83" fmla="*/ 0 h 50"/>
                <a:gd name="T84" fmla="*/ 1 w 11"/>
                <a:gd name="T85" fmla="*/ 0 h 50"/>
                <a:gd name="T86" fmla="*/ 1 w 11"/>
                <a:gd name="T87" fmla="*/ 0 h 50"/>
                <a:gd name="T88" fmla="*/ 1 w 11"/>
                <a:gd name="T89" fmla="*/ 0 h 50"/>
                <a:gd name="T90" fmla="*/ 0 w 11"/>
                <a:gd name="T91" fmla="*/ 0 h 50"/>
                <a:gd name="T92" fmla="*/ 1 w 11"/>
                <a:gd name="T93" fmla="*/ 0 h 50"/>
                <a:gd name="T94" fmla="*/ 0 w 11"/>
                <a:gd name="T9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50">
                  <a:moveTo>
                    <a:pt x="1" y="49"/>
                  </a:moveTo>
                  <a:cubicBezTo>
                    <a:pt x="0" y="50"/>
                    <a:pt x="0" y="50"/>
                    <a:pt x="0" y="50"/>
                  </a:cubicBezTo>
                  <a:cubicBezTo>
                    <a:pt x="0" y="50"/>
                    <a:pt x="0" y="50"/>
                    <a:pt x="0" y="50"/>
                  </a:cubicBezTo>
                  <a:cubicBezTo>
                    <a:pt x="0" y="50"/>
                    <a:pt x="0" y="50"/>
                    <a:pt x="1" y="49"/>
                  </a:cubicBezTo>
                  <a:moveTo>
                    <a:pt x="1" y="49"/>
                  </a:moveTo>
                  <a:cubicBezTo>
                    <a:pt x="1" y="49"/>
                    <a:pt x="1" y="49"/>
                    <a:pt x="1" y="49"/>
                  </a:cubicBezTo>
                  <a:cubicBezTo>
                    <a:pt x="1" y="49"/>
                    <a:pt x="1" y="49"/>
                    <a:pt x="1" y="49"/>
                  </a:cubicBezTo>
                  <a:moveTo>
                    <a:pt x="1" y="49"/>
                  </a:moveTo>
                  <a:cubicBezTo>
                    <a:pt x="1" y="49"/>
                    <a:pt x="1" y="49"/>
                    <a:pt x="1" y="49"/>
                  </a:cubicBezTo>
                  <a:cubicBezTo>
                    <a:pt x="1" y="49"/>
                    <a:pt x="1" y="49"/>
                    <a:pt x="1" y="49"/>
                  </a:cubicBezTo>
                  <a:moveTo>
                    <a:pt x="1" y="49"/>
                  </a:moveTo>
                  <a:cubicBezTo>
                    <a:pt x="1" y="49"/>
                    <a:pt x="1" y="49"/>
                    <a:pt x="1" y="49"/>
                  </a:cubicBezTo>
                  <a:cubicBezTo>
                    <a:pt x="1" y="49"/>
                    <a:pt x="1" y="49"/>
                    <a:pt x="1" y="49"/>
                  </a:cubicBezTo>
                  <a:moveTo>
                    <a:pt x="1" y="49"/>
                  </a:moveTo>
                  <a:cubicBezTo>
                    <a:pt x="1" y="49"/>
                    <a:pt x="1" y="49"/>
                    <a:pt x="1" y="49"/>
                  </a:cubicBezTo>
                  <a:cubicBezTo>
                    <a:pt x="1" y="49"/>
                    <a:pt x="1" y="49"/>
                    <a:pt x="1" y="49"/>
                  </a:cubicBezTo>
                  <a:moveTo>
                    <a:pt x="1" y="49"/>
                  </a:moveTo>
                  <a:cubicBezTo>
                    <a:pt x="1" y="49"/>
                    <a:pt x="1" y="49"/>
                    <a:pt x="1" y="49"/>
                  </a:cubicBezTo>
                  <a:cubicBezTo>
                    <a:pt x="1" y="49"/>
                    <a:pt x="1" y="49"/>
                    <a:pt x="1" y="49"/>
                  </a:cubicBezTo>
                  <a:moveTo>
                    <a:pt x="8" y="39"/>
                  </a:moveTo>
                  <a:cubicBezTo>
                    <a:pt x="7" y="39"/>
                    <a:pt x="7" y="39"/>
                    <a:pt x="7" y="39"/>
                  </a:cubicBezTo>
                  <a:cubicBezTo>
                    <a:pt x="7" y="39"/>
                    <a:pt x="7" y="39"/>
                    <a:pt x="8" y="39"/>
                  </a:cubicBezTo>
                  <a:moveTo>
                    <a:pt x="8" y="10"/>
                  </a:moveTo>
                  <a:cubicBezTo>
                    <a:pt x="10" y="15"/>
                    <a:pt x="11" y="20"/>
                    <a:pt x="11" y="25"/>
                  </a:cubicBezTo>
                  <a:cubicBezTo>
                    <a:pt x="11" y="30"/>
                    <a:pt x="10" y="35"/>
                    <a:pt x="8" y="39"/>
                  </a:cubicBezTo>
                  <a:cubicBezTo>
                    <a:pt x="10" y="35"/>
                    <a:pt x="11" y="30"/>
                    <a:pt x="11" y="25"/>
                  </a:cubicBezTo>
                  <a:cubicBezTo>
                    <a:pt x="11" y="19"/>
                    <a:pt x="10" y="14"/>
                    <a:pt x="8" y="10"/>
                  </a:cubicBezTo>
                  <a:moveTo>
                    <a:pt x="7" y="10"/>
                  </a:moveTo>
                  <a:cubicBezTo>
                    <a:pt x="7" y="10"/>
                    <a:pt x="7" y="10"/>
                    <a:pt x="8" y="10"/>
                  </a:cubicBezTo>
                  <a:cubicBezTo>
                    <a:pt x="7" y="10"/>
                    <a:pt x="7" y="10"/>
                    <a:pt x="7" y="10"/>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6" name="Freeform 90"/>
            <p:cNvSpPr>
              <a:spLocks/>
            </p:cNvSpPr>
            <p:nvPr/>
          </p:nvSpPr>
          <p:spPr bwMode="auto">
            <a:xfrm>
              <a:off x="8259763" y="4359275"/>
              <a:ext cx="295275" cy="204787"/>
            </a:xfrm>
            <a:custGeom>
              <a:avLst/>
              <a:gdLst>
                <a:gd name="T0" fmla="*/ 38 w 169"/>
                <a:gd name="T1" fmla="*/ 0 h 117"/>
                <a:gd name="T2" fmla="*/ 13 w 169"/>
                <a:gd name="T3" fmla="*/ 11 h 117"/>
                <a:gd name="T4" fmla="*/ 13 w 169"/>
                <a:gd name="T5" fmla="*/ 61 h 117"/>
                <a:gd name="T6" fmla="*/ 59 w 169"/>
                <a:gd name="T7" fmla="*/ 106 h 117"/>
                <a:gd name="T8" fmla="*/ 144 w 169"/>
                <a:gd name="T9" fmla="*/ 106 h 117"/>
                <a:gd name="T10" fmla="*/ 159 w 169"/>
                <a:gd name="T11" fmla="*/ 110 h 117"/>
                <a:gd name="T12" fmla="*/ 159 w 169"/>
                <a:gd name="T13" fmla="*/ 110 h 117"/>
                <a:gd name="T14" fmla="*/ 159 w 169"/>
                <a:gd name="T15" fmla="*/ 110 h 117"/>
                <a:gd name="T16" fmla="*/ 168 w 169"/>
                <a:gd name="T17" fmla="*/ 116 h 117"/>
                <a:gd name="T18" fmla="*/ 168 w 169"/>
                <a:gd name="T19" fmla="*/ 116 h 117"/>
                <a:gd name="T20" fmla="*/ 169 w 169"/>
                <a:gd name="T21" fmla="*/ 116 h 117"/>
                <a:gd name="T22" fmla="*/ 169 w 169"/>
                <a:gd name="T23" fmla="*/ 116 h 117"/>
                <a:gd name="T24" fmla="*/ 169 w 169"/>
                <a:gd name="T25" fmla="*/ 116 h 117"/>
                <a:gd name="T26" fmla="*/ 169 w 169"/>
                <a:gd name="T27" fmla="*/ 116 h 117"/>
                <a:gd name="T28" fmla="*/ 169 w 169"/>
                <a:gd name="T29" fmla="*/ 116 h 117"/>
                <a:gd name="T30" fmla="*/ 169 w 169"/>
                <a:gd name="T31" fmla="*/ 116 h 117"/>
                <a:gd name="T32" fmla="*/ 169 w 169"/>
                <a:gd name="T33" fmla="*/ 116 h 117"/>
                <a:gd name="T34" fmla="*/ 169 w 169"/>
                <a:gd name="T35" fmla="*/ 117 h 117"/>
                <a:gd name="T36" fmla="*/ 169 w 169"/>
                <a:gd name="T37" fmla="*/ 117 h 117"/>
                <a:gd name="T38" fmla="*/ 169 w 169"/>
                <a:gd name="T39" fmla="*/ 117 h 117"/>
                <a:gd name="T40" fmla="*/ 169 w 169"/>
                <a:gd name="T41" fmla="*/ 117 h 117"/>
                <a:gd name="T42" fmla="*/ 63 w 169"/>
                <a:gd name="T43" fmla="*/ 11 h 117"/>
                <a:gd name="T44" fmla="*/ 38 w 169"/>
                <a:gd name="T4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17">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50" y="106"/>
                    <a:pt x="155" y="107"/>
                    <a:pt x="159" y="110"/>
                  </a:cubicBezTo>
                  <a:cubicBezTo>
                    <a:pt x="159" y="110"/>
                    <a:pt x="159" y="110"/>
                    <a:pt x="159" y="110"/>
                  </a:cubicBezTo>
                  <a:cubicBezTo>
                    <a:pt x="159" y="110"/>
                    <a:pt x="159" y="110"/>
                    <a:pt x="159" y="110"/>
                  </a:cubicBezTo>
                  <a:cubicBezTo>
                    <a:pt x="162" y="111"/>
                    <a:pt x="166" y="113"/>
                    <a:pt x="168" y="116"/>
                  </a:cubicBezTo>
                  <a:cubicBezTo>
                    <a:pt x="168" y="116"/>
                    <a:pt x="168" y="116"/>
                    <a:pt x="168" y="116"/>
                  </a:cubicBezTo>
                  <a:cubicBezTo>
                    <a:pt x="168" y="116"/>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69" y="116"/>
                  </a:cubicBezTo>
                  <a:cubicBezTo>
                    <a:pt x="169" y="116"/>
                    <a:pt x="169" y="116"/>
                    <a:pt x="169" y="117"/>
                  </a:cubicBezTo>
                  <a:cubicBezTo>
                    <a:pt x="169" y="117"/>
                    <a:pt x="169" y="117"/>
                    <a:pt x="169" y="117"/>
                  </a:cubicBezTo>
                  <a:cubicBezTo>
                    <a:pt x="169" y="117"/>
                    <a:pt x="169" y="117"/>
                    <a:pt x="169" y="117"/>
                  </a:cubicBezTo>
                  <a:cubicBezTo>
                    <a:pt x="169" y="117"/>
                    <a:pt x="169" y="117"/>
                    <a:pt x="169" y="117"/>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7" name="Freeform 91"/>
            <p:cNvSpPr>
              <a:spLocks noEditPoints="1"/>
            </p:cNvSpPr>
            <p:nvPr/>
          </p:nvSpPr>
          <p:spPr bwMode="auto">
            <a:xfrm>
              <a:off x="8362950" y="4545012"/>
              <a:ext cx="192088" cy="61912"/>
            </a:xfrm>
            <a:custGeom>
              <a:avLst/>
              <a:gdLst>
                <a:gd name="T0" fmla="*/ 110 w 110"/>
                <a:gd name="T1" fmla="*/ 11 h 36"/>
                <a:gd name="T2" fmla="*/ 110 w 110"/>
                <a:gd name="T3" fmla="*/ 11 h 36"/>
                <a:gd name="T4" fmla="*/ 110 w 110"/>
                <a:gd name="T5" fmla="*/ 11 h 36"/>
                <a:gd name="T6" fmla="*/ 110 w 110"/>
                <a:gd name="T7" fmla="*/ 10 h 36"/>
                <a:gd name="T8" fmla="*/ 110 w 110"/>
                <a:gd name="T9" fmla="*/ 11 h 36"/>
                <a:gd name="T10" fmla="*/ 110 w 110"/>
                <a:gd name="T11" fmla="*/ 10 h 36"/>
                <a:gd name="T12" fmla="*/ 110 w 110"/>
                <a:gd name="T13" fmla="*/ 10 h 36"/>
                <a:gd name="T14" fmla="*/ 110 w 110"/>
                <a:gd name="T15" fmla="*/ 10 h 36"/>
                <a:gd name="T16" fmla="*/ 110 w 110"/>
                <a:gd name="T17" fmla="*/ 10 h 36"/>
                <a:gd name="T18" fmla="*/ 110 w 110"/>
                <a:gd name="T19" fmla="*/ 10 h 36"/>
                <a:gd name="T20" fmla="*/ 110 w 110"/>
                <a:gd name="T21" fmla="*/ 10 h 36"/>
                <a:gd name="T22" fmla="*/ 110 w 110"/>
                <a:gd name="T23" fmla="*/ 10 h 36"/>
                <a:gd name="T24" fmla="*/ 110 w 110"/>
                <a:gd name="T25" fmla="*/ 10 h 36"/>
                <a:gd name="T26" fmla="*/ 110 w 110"/>
                <a:gd name="T27" fmla="*/ 10 h 36"/>
                <a:gd name="T28" fmla="*/ 110 w 110"/>
                <a:gd name="T29" fmla="*/ 10 h 36"/>
                <a:gd name="T30" fmla="*/ 109 w 110"/>
                <a:gd name="T31" fmla="*/ 10 h 36"/>
                <a:gd name="T32" fmla="*/ 109 w 110"/>
                <a:gd name="T33" fmla="*/ 10 h 36"/>
                <a:gd name="T34" fmla="*/ 109 w 110"/>
                <a:gd name="T35" fmla="*/ 10 h 36"/>
                <a:gd name="T36" fmla="*/ 100 w 110"/>
                <a:gd name="T37" fmla="*/ 4 h 36"/>
                <a:gd name="T38" fmla="*/ 100 w 110"/>
                <a:gd name="T39" fmla="*/ 4 h 36"/>
                <a:gd name="T40" fmla="*/ 100 w 110"/>
                <a:gd name="T41" fmla="*/ 4 h 36"/>
                <a:gd name="T42" fmla="*/ 85 w 110"/>
                <a:gd name="T43" fmla="*/ 0 h 36"/>
                <a:gd name="T44" fmla="*/ 0 w 110"/>
                <a:gd name="T45" fmla="*/ 0 h 36"/>
                <a:gd name="T46" fmla="*/ 35 w 110"/>
                <a:gd name="T47" fmla="*/ 36 h 36"/>
                <a:gd name="T48" fmla="*/ 60 w 110"/>
                <a:gd name="T49" fmla="*/ 11 h 36"/>
                <a:gd name="T50" fmla="*/ 85 w 110"/>
                <a:gd name="T51" fmla="*/ 0 h 36"/>
                <a:gd name="T52" fmla="*/ 100 w 110"/>
                <a:gd name="T53" fmla="*/ 4 h 36"/>
                <a:gd name="T54" fmla="*/ 85 w 110"/>
                <a:gd name="T5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36">
                  <a:moveTo>
                    <a:pt x="110" y="11"/>
                  </a:moveTo>
                  <a:cubicBezTo>
                    <a:pt x="110" y="11"/>
                    <a:pt x="110" y="11"/>
                    <a:pt x="110" y="11"/>
                  </a:cubicBezTo>
                  <a:cubicBezTo>
                    <a:pt x="110" y="11"/>
                    <a:pt x="110" y="11"/>
                    <a:pt x="110" y="11"/>
                  </a:cubicBezTo>
                  <a:moveTo>
                    <a:pt x="110" y="10"/>
                  </a:moveTo>
                  <a:cubicBezTo>
                    <a:pt x="110" y="10"/>
                    <a:pt x="110" y="10"/>
                    <a:pt x="110" y="11"/>
                  </a:cubicBezTo>
                  <a:cubicBezTo>
                    <a:pt x="110" y="10"/>
                    <a:pt x="110" y="10"/>
                    <a:pt x="110" y="10"/>
                  </a:cubicBezTo>
                  <a:moveTo>
                    <a:pt x="110" y="10"/>
                  </a:moveTo>
                  <a:cubicBezTo>
                    <a:pt x="110" y="10"/>
                    <a:pt x="110" y="10"/>
                    <a:pt x="110" y="10"/>
                  </a:cubicBezTo>
                  <a:cubicBezTo>
                    <a:pt x="110" y="10"/>
                    <a:pt x="110" y="10"/>
                    <a:pt x="110" y="10"/>
                  </a:cubicBezTo>
                  <a:moveTo>
                    <a:pt x="110" y="10"/>
                  </a:moveTo>
                  <a:cubicBezTo>
                    <a:pt x="110" y="10"/>
                    <a:pt x="110" y="10"/>
                    <a:pt x="110" y="10"/>
                  </a:cubicBezTo>
                  <a:cubicBezTo>
                    <a:pt x="110" y="10"/>
                    <a:pt x="110" y="10"/>
                    <a:pt x="110" y="10"/>
                  </a:cubicBezTo>
                  <a:moveTo>
                    <a:pt x="110" y="10"/>
                  </a:moveTo>
                  <a:cubicBezTo>
                    <a:pt x="110" y="10"/>
                    <a:pt x="110" y="10"/>
                    <a:pt x="110" y="10"/>
                  </a:cubicBezTo>
                  <a:cubicBezTo>
                    <a:pt x="110" y="10"/>
                    <a:pt x="110" y="10"/>
                    <a:pt x="110" y="10"/>
                  </a:cubicBezTo>
                  <a:moveTo>
                    <a:pt x="109" y="10"/>
                  </a:moveTo>
                  <a:cubicBezTo>
                    <a:pt x="109" y="10"/>
                    <a:pt x="109" y="10"/>
                    <a:pt x="109" y="10"/>
                  </a:cubicBezTo>
                  <a:cubicBezTo>
                    <a:pt x="109" y="10"/>
                    <a:pt x="109" y="10"/>
                    <a:pt x="109" y="10"/>
                  </a:cubicBezTo>
                  <a:moveTo>
                    <a:pt x="100" y="4"/>
                  </a:moveTo>
                  <a:cubicBezTo>
                    <a:pt x="100" y="4"/>
                    <a:pt x="100" y="4"/>
                    <a:pt x="100" y="4"/>
                  </a:cubicBezTo>
                  <a:cubicBezTo>
                    <a:pt x="100" y="4"/>
                    <a:pt x="100" y="4"/>
                    <a:pt x="100" y="4"/>
                  </a:cubicBezTo>
                  <a:moveTo>
                    <a:pt x="85" y="0"/>
                  </a:moveTo>
                  <a:cubicBezTo>
                    <a:pt x="0" y="0"/>
                    <a:pt x="0" y="0"/>
                    <a:pt x="0" y="0"/>
                  </a:cubicBezTo>
                  <a:cubicBezTo>
                    <a:pt x="35" y="36"/>
                    <a:pt x="35" y="36"/>
                    <a:pt x="35" y="36"/>
                  </a:cubicBezTo>
                  <a:cubicBezTo>
                    <a:pt x="60" y="11"/>
                    <a:pt x="60" y="11"/>
                    <a:pt x="60" y="11"/>
                  </a:cubicBezTo>
                  <a:cubicBezTo>
                    <a:pt x="67" y="4"/>
                    <a:pt x="76" y="0"/>
                    <a:pt x="85" y="0"/>
                  </a:cubicBezTo>
                  <a:cubicBezTo>
                    <a:pt x="90" y="0"/>
                    <a:pt x="95" y="1"/>
                    <a:pt x="100" y="4"/>
                  </a:cubicBezTo>
                  <a:cubicBezTo>
                    <a:pt x="96" y="1"/>
                    <a:pt x="91"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8" name="Freeform 92"/>
            <p:cNvSpPr>
              <a:spLocks/>
            </p:cNvSpPr>
            <p:nvPr/>
          </p:nvSpPr>
          <p:spPr bwMode="auto">
            <a:xfrm>
              <a:off x="8259763" y="4651375"/>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69 w 169"/>
                <a:gd name="T17" fmla="*/ 0 h 116"/>
                <a:gd name="T18" fmla="*/ 169 w 169"/>
                <a:gd name="T19" fmla="*/ 0 h 116"/>
                <a:gd name="T20" fmla="*/ 168 w 169"/>
                <a:gd name="T21" fmla="*/ 1 h 116"/>
                <a:gd name="T22" fmla="*/ 168 w 169"/>
                <a:gd name="T23" fmla="*/ 1 h 116"/>
                <a:gd name="T24" fmla="*/ 159 w 169"/>
                <a:gd name="T25" fmla="*/ 7 h 116"/>
                <a:gd name="T26" fmla="*/ 159 w 169"/>
                <a:gd name="T27" fmla="*/ 7 h 116"/>
                <a:gd name="T28" fmla="*/ 159 w 169"/>
                <a:gd name="T29" fmla="*/ 7 h 116"/>
                <a:gd name="T30" fmla="*/ 144 w 169"/>
                <a:gd name="T31" fmla="*/ 10 h 116"/>
                <a:gd name="T32" fmla="*/ 59 w 169"/>
                <a:gd name="T33" fmla="*/ 10 h 116"/>
                <a:gd name="T34" fmla="*/ 13 w 169"/>
                <a:gd name="T35" fmla="*/ 56 h 116"/>
                <a:gd name="T36" fmla="*/ 13 w 169"/>
                <a:gd name="T37" fmla="*/ 106 h 116"/>
                <a:gd name="T38" fmla="*/ 38 w 169"/>
                <a:gd name="T39" fmla="*/ 116 h 116"/>
                <a:gd name="T40" fmla="*/ 63 w 169"/>
                <a:gd name="T41" fmla="*/ 106 h 116"/>
                <a:gd name="T42" fmla="*/ 169 w 169"/>
                <a:gd name="T4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8" y="0"/>
                    <a:pt x="168" y="1"/>
                  </a:cubicBezTo>
                  <a:cubicBezTo>
                    <a:pt x="168" y="1"/>
                    <a:pt x="168" y="1"/>
                    <a:pt x="168" y="1"/>
                  </a:cubicBezTo>
                  <a:cubicBezTo>
                    <a:pt x="166" y="3"/>
                    <a:pt x="162" y="5"/>
                    <a:pt x="159" y="7"/>
                  </a:cubicBezTo>
                  <a:cubicBezTo>
                    <a:pt x="159" y="7"/>
                    <a:pt x="159" y="7"/>
                    <a:pt x="159" y="7"/>
                  </a:cubicBezTo>
                  <a:cubicBezTo>
                    <a:pt x="159" y="7"/>
                    <a:pt x="159" y="7"/>
                    <a:pt x="159" y="7"/>
                  </a:cubicBezTo>
                  <a:cubicBezTo>
                    <a:pt x="155" y="9"/>
                    <a:pt x="150"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39" name="Freeform 93"/>
            <p:cNvSpPr>
              <a:spLocks noEditPoints="1"/>
            </p:cNvSpPr>
            <p:nvPr/>
          </p:nvSpPr>
          <p:spPr bwMode="auto">
            <a:xfrm>
              <a:off x="8362950" y="4606925"/>
              <a:ext cx="192088" cy="61912"/>
            </a:xfrm>
            <a:custGeom>
              <a:avLst/>
              <a:gdLst>
                <a:gd name="T0" fmla="*/ 100 w 110"/>
                <a:gd name="T1" fmla="*/ 32 h 35"/>
                <a:gd name="T2" fmla="*/ 100 w 110"/>
                <a:gd name="T3" fmla="*/ 32 h 35"/>
                <a:gd name="T4" fmla="*/ 100 w 110"/>
                <a:gd name="T5" fmla="*/ 32 h 35"/>
                <a:gd name="T6" fmla="*/ 109 w 110"/>
                <a:gd name="T7" fmla="*/ 26 h 35"/>
                <a:gd name="T8" fmla="*/ 109 w 110"/>
                <a:gd name="T9" fmla="*/ 26 h 35"/>
                <a:gd name="T10" fmla="*/ 109 w 110"/>
                <a:gd name="T11" fmla="*/ 26 h 35"/>
                <a:gd name="T12" fmla="*/ 110 w 110"/>
                <a:gd name="T13" fmla="*/ 25 h 35"/>
                <a:gd name="T14" fmla="*/ 110 w 110"/>
                <a:gd name="T15" fmla="*/ 25 h 35"/>
                <a:gd name="T16" fmla="*/ 110 w 110"/>
                <a:gd name="T17" fmla="*/ 25 h 35"/>
                <a:gd name="T18" fmla="*/ 110 w 110"/>
                <a:gd name="T19" fmla="*/ 25 h 35"/>
                <a:gd name="T20" fmla="*/ 110 w 110"/>
                <a:gd name="T21" fmla="*/ 25 h 35"/>
                <a:gd name="T22" fmla="*/ 110 w 110"/>
                <a:gd name="T23" fmla="*/ 25 h 35"/>
                <a:gd name="T24" fmla="*/ 110 w 110"/>
                <a:gd name="T25" fmla="*/ 25 h 35"/>
                <a:gd name="T26" fmla="*/ 110 w 110"/>
                <a:gd name="T27" fmla="*/ 25 h 35"/>
                <a:gd name="T28" fmla="*/ 110 w 110"/>
                <a:gd name="T29" fmla="*/ 25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35 w 110"/>
                <a:gd name="T45" fmla="*/ 0 h 35"/>
                <a:gd name="T46" fmla="*/ 0 w 110"/>
                <a:gd name="T47" fmla="*/ 35 h 35"/>
                <a:gd name="T48" fmla="*/ 85 w 110"/>
                <a:gd name="T49" fmla="*/ 35 h 35"/>
                <a:gd name="T50" fmla="*/ 100 w 110"/>
                <a:gd name="T51" fmla="*/ 32 h 35"/>
                <a:gd name="T52" fmla="*/ 85 w 110"/>
                <a:gd name="T53" fmla="*/ 35 h 35"/>
                <a:gd name="T54" fmla="*/ 60 w 110"/>
                <a:gd name="T55" fmla="*/ 25 h 35"/>
                <a:gd name="T56" fmla="*/ 35 w 110"/>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35">
                  <a:moveTo>
                    <a:pt x="100" y="32"/>
                  </a:moveTo>
                  <a:cubicBezTo>
                    <a:pt x="100" y="32"/>
                    <a:pt x="100" y="32"/>
                    <a:pt x="100" y="32"/>
                  </a:cubicBezTo>
                  <a:cubicBezTo>
                    <a:pt x="100" y="32"/>
                    <a:pt x="100" y="32"/>
                    <a:pt x="100" y="32"/>
                  </a:cubicBezTo>
                  <a:moveTo>
                    <a:pt x="109" y="26"/>
                  </a:moveTo>
                  <a:cubicBezTo>
                    <a:pt x="109" y="26"/>
                    <a:pt x="109" y="26"/>
                    <a:pt x="109" y="26"/>
                  </a:cubicBezTo>
                  <a:cubicBezTo>
                    <a:pt x="109" y="26"/>
                    <a:pt x="109" y="26"/>
                    <a:pt x="109"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91" y="35"/>
                    <a:pt x="96" y="34"/>
                    <a:pt x="100" y="32"/>
                  </a:cubicBezTo>
                  <a:cubicBezTo>
                    <a:pt x="95" y="34"/>
                    <a:pt x="90" y="35"/>
                    <a:pt x="85" y="35"/>
                  </a:cubicBezTo>
                  <a:cubicBezTo>
                    <a:pt x="76" y="35"/>
                    <a:pt x="67" y="32"/>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0" name="Freeform 94"/>
            <p:cNvSpPr>
              <a:spLocks noEditPoints="1"/>
            </p:cNvSpPr>
            <p:nvPr/>
          </p:nvSpPr>
          <p:spPr bwMode="auto">
            <a:xfrm>
              <a:off x="8537575" y="4551362"/>
              <a:ext cx="31750" cy="112712"/>
            </a:xfrm>
            <a:custGeom>
              <a:avLst/>
              <a:gdLst>
                <a:gd name="T0" fmla="*/ 0 w 18"/>
                <a:gd name="T1" fmla="*/ 64 h 64"/>
                <a:gd name="T2" fmla="*/ 9 w 18"/>
                <a:gd name="T3" fmla="*/ 58 h 64"/>
                <a:gd name="T4" fmla="*/ 9 w 18"/>
                <a:gd name="T5" fmla="*/ 58 h 64"/>
                <a:gd name="T6" fmla="*/ 9 w 18"/>
                <a:gd name="T7" fmla="*/ 58 h 64"/>
                <a:gd name="T8" fmla="*/ 10 w 18"/>
                <a:gd name="T9" fmla="*/ 57 h 64"/>
                <a:gd name="T10" fmla="*/ 10 w 18"/>
                <a:gd name="T11" fmla="*/ 57 h 64"/>
                <a:gd name="T12" fmla="*/ 10 w 18"/>
                <a:gd name="T13" fmla="*/ 57 h 64"/>
                <a:gd name="T14" fmla="*/ 10 w 18"/>
                <a:gd name="T15" fmla="*/ 57 h 64"/>
                <a:gd name="T16" fmla="*/ 10 w 18"/>
                <a:gd name="T17" fmla="*/ 57 h 64"/>
                <a:gd name="T18" fmla="*/ 10 w 18"/>
                <a:gd name="T19" fmla="*/ 57 h 64"/>
                <a:gd name="T20" fmla="*/ 11 w 18"/>
                <a:gd name="T21" fmla="*/ 56 h 64"/>
                <a:gd name="T22" fmla="*/ 11 w 18"/>
                <a:gd name="T23" fmla="*/ 56 h 64"/>
                <a:gd name="T24" fmla="*/ 11 w 18"/>
                <a:gd name="T25" fmla="*/ 56 h 64"/>
                <a:gd name="T26" fmla="*/ 11 w 18"/>
                <a:gd name="T27" fmla="*/ 56 h 64"/>
                <a:gd name="T28" fmla="*/ 11 w 18"/>
                <a:gd name="T29" fmla="*/ 56 h 64"/>
                <a:gd name="T30" fmla="*/ 11 w 18"/>
                <a:gd name="T31" fmla="*/ 56 h 64"/>
                <a:gd name="T32" fmla="*/ 11 w 18"/>
                <a:gd name="T33" fmla="*/ 56 h 64"/>
                <a:gd name="T34" fmla="*/ 11 w 18"/>
                <a:gd name="T35" fmla="*/ 56 h 64"/>
                <a:gd name="T36" fmla="*/ 11 w 18"/>
                <a:gd name="T37" fmla="*/ 56 h 64"/>
                <a:gd name="T38" fmla="*/ 18 w 18"/>
                <a:gd name="T39" fmla="*/ 46 h 64"/>
                <a:gd name="T40" fmla="*/ 18 w 18"/>
                <a:gd name="T41" fmla="*/ 46 h 64"/>
                <a:gd name="T42" fmla="*/ 18 w 18"/>
                <a:gd name="T43" fmla="*/ 17 h 64"/>
                <a:gd name="T44" fmla="*/ 11 w 18"/>
                <a:gd name="T45" fmla="*/ 8 h 64"/>
                <a:gd name="T46" fmla="*/ 11 w 18"/>
                <a:gd name="T47" fmla="*/ 8 h 64"/>
                <a:gd name="T48" fmla="*/ 11 w 18"/>
                <a:gd name="T49" fmla="*/ 8 h 64"/>
                <a:gd name="T50" fmla="*/ 11 w 18"/>
                <a:gd name="T51" fmla="*/ 7 h 64"/>
                <a:gd name="T52" fmla="*/ 11 w 18"/>
                <a:gd name="T53" fmla="*/ 7 h 64"/>
                <a:gd name="T54" fmla="*/ 11 w 18"/>
                <a:gd name="T55" fmla="*/ 7 h 64"/>
                <a:gd name="T56" fmla="*/ 11 w 18"/>
                <a:gd name="T57" fmla="*/ 7 h 64"/>
                <a:gd name="T58" fmla="*/ 11 w 18"/>
                <a:gd name="T59" fmla="*/ 7 h 64"/>
                <a:gd name="T60" fmla="*/ 11 w 18"/>
                <a:gd name="T61" fmla="*/ 7 h 64"/>
                <a:gd name="T62" fmla="*/ 10 w 18"/>
                <a:gd name="T63" fmla="*/ 7 h 64"/>
                <a:gd name="T64" fmla="*/ 10 w 18"/>
                <a:gd name="T65" fmla="*/ 7 h 64"/>
                <a:gd name="T66" fmla="*/ 10 w 18"/>
                <a:gd name="T67" fmla="*/ 6 h 64"/>
                <a:gd name="T68" fmla="*/ 10 w 18"/>
                <a:gd name="T69" fmla="*/ 6 h 64"/>
                <a:gd name="T70" fmla="*/ 10 w 18"/>
                <a:gd name="T71" fmla="*/ 6 h 64"/>
                <a:gd name="T72" fmla="*/ 10 w 18"/>
                <a:gd name="T73" fmla="*/ 6 h 64"/>
                <a:gd name="T74" fmla="*/ 9 w 18"/>
                <a:gd name="T75" fmla="*/ 6 h 64"/>
                <a:gd name="T76" fmla="*/ 9 w 18"/>
                <a:gd name="T77" fmla="*/ 6 h 64"/>
                <a:gd name="T78" fmla="*/ 9 w 18"/>
                <a:gd name="T79" fmla="*/ 6 h 64"/>
                <a:gd name="T80" fmla="*/ 0 w 18"/>
                <a:gd name="T81" fmla="*/ 0 h 64"/>
                <a:gd name="T82" fmla="*/ 0 w 18"/>
                <a:gd name="T8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64">
                  <a:moveTo>
                    <a:pt x="0" y="64"/>
                  </a:moveTo>
                  <a:cubicBezTo>
                    <a:pt x="0" y="64"/>
                    <a:pt x="0" y="64"/>
                    <a:pt x="0" y="64"/>
                  </a:cubicBezTo>
                  <a:cubicBezTo>
                    <a:pt x="0" y="64"/>
                    <a:pt x="0" y="64"/>
                    <a:pt x="0" y="64"/>
                  </a:cubicBezTo>
                  <a:moveTo>
                    <a:pt x="9" y="58"/>
                  </a:moveTo>
                  <a:cubicBezTo>
                    <a:pt x="7" y="60"/>
                    <a:pt x="4" y="62"/>
                    <a:pt x="0" y="64"/>
                  </a:cubicBezTo>
                  <a:cubicBezTo>
                    <a:pt x="3" y="62"/>
                    <a:pt x="7" y="60"/>
                    <a:pt x="9" y="58"/>
                  </a:cubicBezTo>
                  <a:moveTo>
                    <a:pt x="10" y="57"/>
                  </a:moveTo>
                  <a:cubicBezTo>
                    <a:pt x="10" y="57"/>
                    <a:pt x="9" y="57"/>
                    <a:pt x="9" y="58"/>
                  </a:cubicBezTo>
                  <a:cubicBezTo>
                    <a:pt x="9" y="57"/>
                    <a:pt x="10" y="57"/>
                    <a:pt x="10" y="57"/>
                  </a:cubicBezTo>
                  <a:moveTo>
                    <a:pt x="10" y="57"/>
                  </a:moveTo>
                  <a:cubicBezTo>
                    <a:pt x="10" y="57"/>
                    <a:pt x="10" y="57"/>
                    <a:pt x="10" y="57"/>
                  </a:cubicBezTo>
                  <a:cubicBezTo>
                    <a:pt x="10" y="57"/>
                    <a:pt x="10" y="57"/>
                    <a:pt x="10" y="57"/>
                  </a:cubicBezTo>
                  <a:moveTo>
                    <a:pt x="10" y="57"/>
                  </a:moveTo>
                  <a:cubicBezTo>
                    <a:pt x="10" y="57"/>
                    <a:pt x="10" y="57"/>
                    <a:pt x="10" y="57"/>
                  </a:cubicBezTo>
                  <a:cubicBezTo>
                    <a:pt x="10" y="57"/>
                    <a:pt x="10" y="57"/>
                    <a:pt x="10" y="57"/>
                  </a:cubicBezTo>
                  <a:moveTo>
                    <a:pt x="10" y="57"/>
                  </a:moveTo>
                  <a:cubicBezTo>
                    <a:pt x="10" y="57"/>
                    <a:pt x="10" y="57"/>
                    <a:pt x="10" y="57"/>
                  </a:cubicBezTo>
                  <a:cubicBezTo>
                    <a:pt x="10" y="57"/>
                    <a:pt x="10" y="57"/>
                    <a:pt x="10" y="57"/>
                  </a:cubicBezTo>
                  <a:moveTo>
                    <a:pt x="10" y="57"/>
                  </a:moveTo>
                  <a:cubicBezTo>
                    <a:pt x="10" y="57"/>
                    <a:pt x="10" y="57"/>
                    <a:pt x="10" y="57"/>
                  </a:cubicBezTo>
                  <a:cubicBezTo>
                    <a:pt x="10" y="57"/>
                    <a:pt x="10" y="57"/>
                    <a:pt x="10" y="57"/>
                  </a:cubicBezTo>
                  <a:moveTo>
                    <a:pt x="11" y="56"/>
                  </a:moveTo>
                  <a:cubicBezTo>
                    <a:pt x="11" y="56"/>
                    <a:pt x="11" y="56"/>
                    <a:pt x="11" y="56"/>
                  </a:cubicBezTo>
                  <a:cubicBezTo>
                    <a:pt x="11" y="56"/>
                    <a:pt x="11" y="56"/>
                    <a:pt x="11" y="56"/>
                  </a:cubicBezTo>
                  <a:moveTo>
                    <a:pt x="11" y="56"/>
                  </a:moveTo>
                  <a:cubicBezTo>
                    <a:pt x="11" y="56"/>
                    <a:pt x="11" y="56"/>
                    <a:pt x="11" y="56"/>
                  </a:cubicBezTo>
                  <a:cubicBezTo>
                    <a:pt x="11" y="56"/>
                    <a:pt x="11" y="56"/>
                    <a:pt x="11" y="56"/>
                  </a:cubicBezTo>
                  <a:moveTo>
                    <a:pt x="11" y="56"/>
                  </a:moveTo>
                  <a:cubicBezTo>
                    <a:pt x="11" y="56"/>
                    <a:pt x="11" y="56"/>
                    <a:pt x="11" y="56"/>
                  </a:cubicBezTo>
                  <a:cubicBezTo>
                    <a:pt x="11" y="56"/>
                    <a:pt x="11" y="56"/>
                    <a:pt x="11" y="56"/>
                  </a:cubicBezTo>
                  <a:moveTo>
                    <a:pt x="11" y="56"/>
                  </a:moveTo>
                  <a:cubicBezTo>
                    <a:pt x="11" y="56"/>
                    <a:pt x="11" y="56"/>
                    <a:pt x="11" y="56"/>
                  </a:cubicBezTo>
                  <a:cubicBezTo>
                    <a:pt x="11" y="56"/>
                    <a:pt x="11" y="56"/>
                    <a:pt x="11" y="56"/>
                  </a:cubicBezTo>
                  <a:moveTo>
                    <a:pt x="11" y="56"/>
                  </a:moveTo>
                  <a:cubicBezTo>
                    <a:pt x="11" y="56"/>
                    <a:pt x="11" y="56"/>
                    <a:pt x="11" y="56"/>
                  </a:cubicBezTo>
                  <a:cubicBezTo>
                    <a:pt x="11" y="56"/>
                    <a:pt x="11" y="56"/>
                    <a:pt x="11" y="56"/>
                  </a:cubicBezTo>
                  <a:moveTo>
                    <a:pt x="17" y="46"/>
                  </a:moveTo>
                  <a:cubicBezTo>
                    <a:pt x="16" y="50"/>
                    <a:pt x="14" y="53"/>
                    <a:pt x="11" y="56"/>
                  </a:cubicBezTo>
                  <a:cubicBezTo>
                    <a:pt x="14" y="53"/>
                    <a:pt x="16" y="50"/>
                    <a:pt x="17" y="46"/>
                  </a:cubicBezTo>
                  <a:moveTo>
                    <a:pt x="18" y="46"/>
                  </a:moveTo>
                  <a:cubicBezTo>
                    <a:pt x="18" y="46"/>
                    <a:pt x="18" y="46"/>
                    <a:pt x="18" y="46"/>
                  </a:cubicBezTo>
                  <a:cubicBezTo>
                    <a:pt x="18" y="46"/>
                    <a:pt x="18" y="46"/>
                    <a:pt x="18" y="46"/>
                  </a:cubicBezTo>
                  <a:moveTo>
                    <a:pt x="18" y="17"/>
                  </a:moveTo>
                  <a:cubicBezTo>
                    <a:pt x="18" y="17"/>
                    <a:pt x="18" y="17"/>
                    <a:pt x="18" y="17"/>
                  </a:cubicBezTo>
                  <a:cubicBezTo>
                    <a:pt x="18" y="17"/>
                    <a:pt x="18" y="17"/>
                    <a:pt x="18" y="17"/>
                  </a:cubicBezTo>
                  <a:moveTo>
                    <a:pt x="11" y="8"/>
                  </a:moveTo>
                  <a:cubicBezTo>
                    <a:pt x="14" y="10"/>
                    <a:pt x="16" y="13"/>
                    <a:pt x="17" y="17"/>
                  </a:cubicBezTo>
                  <a:cubicBezTo>
                    <a:pt x="16" y="14"/>
                    <a:pt x="14" y="10"/>
                    <a:pt x="11" y="8"/>
                  </a:cubicBezTo>
                  <a:moveTo>
                    <a:pt x="11" y="7"/>
                  </a:moveTo>
                  <a:cubicBezTo>
                    <a:pt x="11" y="8"/>
                    <a:pt x="11" y="8"/>
                    <a:pt x="11" y="8"/>
                  </a:cubicBezTo>
                  <a:cubicBezTo>
                    <a:pt x="11" y="8"/>
                    <a:pt x="11" y="8"/>
                    <a:pt x="11" y="7"/>
                  </a:cubicBezTo>
                  <a:moveTo>
                    <a:pt x="11" y="7"/>
                  </a:moveTo>
                  <a:cubicBezTo>
                    <a:pt x="11" y="7"/>
                    <a:pt x="11" y="7"/>
                    <a:pt x="11" y="7"/>
                  </a:cubicBezTo>
                  <a:cubicBezTo>
                    <a:pt x="11" y="7"/>
                    <a:pt x="11" y="7"/>
                    <a:pt x="11" y="7"/>
                  </a:cubicBezTo>
                  <a:moveTo>
                    <a:pt x="11" y="7"/>
                  </a:moveTo>
                  <a:cubicBezTo>
                    <a:pt x="11" y="7"/>
                    <a:pt x="11" y="7"/>
                    <a:pt x="11" y="7"/>
                  </a:cubicBezTo>
                  <a:cubicBezTo>
                    <a:pt x="11" y="7"/>
                    <a:pt x="11" y="7"/>
                    <a:pt x="11" y="7"/>
                  </a:cubicBezTo>
                  <a:moveTo>
                    <a:pt x="11" y="7"/>
                  </a:moveTo>
                  <a:cubicBezTo>
                    <a:pt x="11" y="7"/>
                    <a:pt x="11" y="7"/>
                    <a:pt x="11" y="7"/>
                  </a:cubicBezTo>
                  <a:cubicBezTo>
                    <a:pt x="11" y="7"/>
                    <a:pt x="11" y="7"/>
                    <a:pt x="11" y="7"/>
                  </a:cubicBezTo>
                  <a:moveTo>
                    <a:pt x="11" y="7"/>
                  </a:moveTo>
                  <a:cubicBezTo>
                    <a:pt x="11" y="7"/>
                    <a:pt x="11" y="7"/>
                    <a:pt x="11" y="7"/>
                  </a:cubicBezTo>
                  <a:cubicBezTo>
                    <a:pt x="11" y="7"/>
                    <a:pt x="11" y="7"/>
                    <a:pt x="11" y="7"/>
                  </a:cubicBezTo>
                  <a:moveTo>
                    <a:pt x="10" y="7"/>
                  </a:moveTo>
                  <a:cubicBezTo>
                    <a:pt x="10" y="7"/>
                    <a:pt x="10" y="7"/>
                    <a:pt x="10" y="7"/>
                  </a:cubicBezTo>
                  <a:cubicBezTo>
                    <a:pt x="10" y="7"/>
                    <a:pt x="10" y="7"/>
                    <a:pt x="10" y="7"/>
                  </a:cubicBezTo>
                  <a:moveTo>
                    <a:pt x="10" y="6"/>
                  </a:moveTo>
                  <a:cubicBezTo>
                    <a:pt x="10" y="6"/>
                    <a:pt x="10" y="6"/>
                    <a:pt x="10" y="6"/>
                  </a:cubicBezTo>
                  <a:cubicBezTo>
                    <a:pt x="10" y="6"/>
                    <a:pt x="10" y="6"/>
                    <a:pt x="10" y="6"/>
                  </a:cubicBezTo>
                  <a:moveTo>
                    <a:pt x="10" y="6"/>
                  </a:moveTo>
                  <a:cubicBezTo>
                    <a:pt x="10" y="6"/>
                    <a:pt x="10" y="6"/>
                    <a:pt x="10" y="6"/>
                  </a:cubicBezTo>
                  <a:cubicBezTo>
                    <a:pt x="10" y="6"/>
                    <a:pt x="10" y="6"/>
                    <a:pt x="10" y="6"/>
                  </a:cubicBezTo>
                  <a:moveTo>
                    <a:pt x="10" y="6"/>
                  </a:moveTo>
                  <a:cubicBezTo>
                    <a:pt x="10" y="6"/>
                    <a:pt x="10" y="6"/>
                    <a:pt x="10" y="6"/>
                  </a:cubicBezTo>
                  <a:cubicBezTo>
                    <a:pt x="10" y="6"/>
                    <a:pt x="10" y="6"/>
                    <a:pt x="10" y="6"/>
                  </a:cubicBezTo>
                  <a:moveTo>
                    <a:pt x="9" y="6"/>
                  </a:moveTo>
                  <a:cubicBezTo>
                    <a:pt x="9" y="6"/>
                    <a:pt x="10" y="6"/>
                    <a:pt x="10" y="6"/>
                  </a:cubicBezTo>
                  <a:cubicBezTo>
                    <a:pt x="10" y="6"/>
                    <a:pt x="9" y="6"/>
                    <a:pt x="9" y="6"/>
                  </a:cubicBezTo>
                  <a:moveTo>
                    <a:pt x="0" y="0"/>
                  </a:moveTo>
                  <a:cubicBezTo>
                    <a:pt x="4" y="1"/>
                    <a:pt x="7" y="3"/>
                    <a:pt x="9" y="6"/>
                  </a:cubicBezTo>
                  <a:cubicBezTo>
                    <a:pt x="7" y="3"/>
                    <a:pt x="3" y="1"/>
                    <a:pt x="0" y="0"/>
                  </a:cubicBezTo>
                  <a:moveTo>
                    <a:pt x="0" y="0"/>
                  </a:moveTo>
                  <a:cubicBezTo>
                    <a:pt x="0" y="0"/>
                    <a:pt x="0" y="0"/>
                    <a:pt x="0" y="0"/>
                  </a:cubicBezTo>
                  <a:cubicBezTo>
                    <a:pt x="0" y="0"/>
                    <a:pt x="0"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1" name="Freeform 95"/>
            <p:cNvSpPr>
              <a:spLocks/>
            </p:cNvSpPr>
            <p:nvPr/>
          </p:nvSpPr>
          <p:spPr bwMode="auto">
            <a:xfrm>
              <a:off x="8430709" y="4545012"/>
              <a:ext cx="150813" cy="123825"/>
            </a:xfrm>
            <a:custGeom>
              <a:avLst/>
              <a:gdLst>
                <a:gd name="T0" fmla="*/ 25 w 86"/>
                <a:gd name="T1" fmla="*/ 11 h 71"/>
                <a:gd name="T2" fmla="*/ 25 w 86"/>
                <a:gd name="T3" fmla="*/ 61 h 71"/>
                <a:gd name="T4" fmla="*/ 65 w 86"/>
                <a:gd name="T5" fmla="*/ 68 h 71"/>
                <a:gd name="T6" fmla="*/ 65 w 86"/>
                <a:gd name="T7" fmla="*/ 68 h 71"/>
                <a:gd name="T8" fmla="*/ 74 w 86"/>
                <a:gd name="T9" fmla="*/ 62 h 71"/>
                <a:gd name="T10" fmla="*/ 75 w 86"/>
                <a:gd name="T11" fmla="*/ 61 h 71"/>
                <a:gd name="T12" fmla="*/ 75 w 86"/>
                <a:gd name="T13" fmla="*/ 61 h 71"/>
                <a:gd name="T14" fmla="*/ 75 w 86"/>
                <a:gd name="T15" fmla="*/ 61 h 71"/>
                <a:gd name="T16" fmla="*/ 75 w 86"/>
                <a:gd name="T17" fmla="*/ 61 h 71"/>
                <a:gd name="T18" fmla="*/ 75 w 86"/>
                <a:gd name="T19" fmla="*/ 61 h 71"/>
                <a:gd name="T20" fmla="*/ 76 w 86"/>
                <a:gd name="T21" fmla="*/ 60 h 71"/>
                <a:gd name="T22" fmla="*/ 76 w 86"/>
                <a:gd name="T23" fmla="*/ 60 h 71"/>
                <a:gd name="T24" fmla="*/ 76 w 86"/>
                <a:gd name="T25" fmla="*/ 60 h 71"/>
                <a:gd name="T26" fmla="*/ 76 w 86"/>
                <a:gd name="T27" fmla="*/ 60 h 71"/>
                <a:gd name="T28" fmla="*/ 76 w 86"/>
                <a:gd name="T29" fmla="*/ 60 h 71"/>
                <a:gd name="T30" fmla="*/ 76 w 86"/>
                <a:gd name="T31" fmla="*/ 60 h 71"/>
                <a:gd name="T32" fmla="*/ 83 w 86"/>
                <a:gd name="T33" fmla="*/ 50 h 71"/>
                <a:gd name="T34" fmla="*/ 86 w 86"/>
                <a:gd name="T35" fmla="*/ 36 h 71"/>
                <a:gd name="T36" fmla="*/ 83 w 86"/>
                <a:gd name="T37" fmla="*/ 21 h 71"/>
                <a:gd name="T38" fmla="*/ 76 w 86"/>
                <a:gd name="T39" fmla="*/ 12 h 71"/>
                <a:gd name="T40" fmla="*/ 76 w 86"/>
                <a:gd name="T41" fmla="*/ 11 h 71"/>
                <a:gd name="T42" fmla="*/ 76 w 86"/>
                <a:gd name="T43" fmla="*/ 11 h 71"/>
                <a:gd name="T44" fmla="*/ 76 w 86"/>
                <a:gd name="T45" fmla="*/ 11 h 71"/>
                <a:gd name="T46" fmla="*/ 76 w 86"/>
                <a:gd name="T47" fmla="*/ 11 h 71"/>
                <a:gd name="T48" fmla="*/ 76 w 86"/>
                <a:gd name="T49" fmla="*/ 11 h 71"/>
                <a:gd name="T50" fmla="*/ 75 w 86"/>
                <a:gd name="T51" fmla="*/ 11 h 71"/>
                <a:gd name="T52" fmla="*/ 75 w 86"/>
                <a:gd name="T53" fmla="*/ 11 h 71"/>
                <a:gd name="T54" fmla="*/ 75 w 86"/>
                <a:gd name="T55" fmla="*/ 10 h 71"/>
                <a:gd name="T56" fmla="*/ 75 w 86"/>
                <a:gd name="T57" fmla="*/ 10 h 71"/>
                <a:gd name="T58" fmla="*/ 75 w 86"/>
                <a:gd name="T59" fmla="*/ 10 h 71"/>
                <a:gd name="T60" fmla="*/ 74 w 86"/>
                <a:gd name="T61" fmla="*/ 10 h 71"/>
                <a:gd name="T62" fmla="*/ 65 w 86"/>
                <a:gd name="T63" fmla="*/ 4 h 71"/>
                <a:gd name="T64" fmla="*/ 65 w 86"/>
                <a:gd name="T6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71">
                  <a:moveTo>
                    <a:pt x="50" y="0"/>
                  </a:moveTo>
                  <a:cubicBezTo>
                    <a:pt x="41" y="0"/>
                    <a:pt x="32" y="4"/>
                    <a:pt x="25" y="11"/>
                  </a:cubicBezTo>
                  <a:cubicBezTo>
                    <a:pt x="0" y="36"/>
                    <a:pt x="0" y="36"/>
                    <a:pt x="0" y="36"/>
                  </a:cubicBezTo>
                  <a:cubicBezTo>
                    <a:pt x="25" y="61"/>
                    <a:pt x="25" y="61"/>
                    <a:pt x="25" y="61"/>
                  </a:cubicBezTo>
                  <a:cubicBezTo>
                    <a:pt x="32" y="68"/>
                    <a:pt x="41" y="71"/>
                    <a:pt x="50" y="71"/>
                  </a:cubicBezTo>
                  <a:cubicBezTo>
                    <a:pt x="55" y="71"/>
                    <a:pt x="60" y="70"/>
                    <a:pt x="65" y="68"/>
                  </a:cubicBezTo>
                  <a:cubicBezTo>
                    <a:pt x="65" y="68"/>
                    <a:pt x="65" y="68"/>
                    <a:pt x="65" y="68"/>
                  </a:cubicBezTo>
                  <a:cubicBezTo>
                    <a:pt x="65" y="68"/>
                    <a:pt x="65" y="68"/>
                    <a:pt x="65" y="68"/>
                  </a:cubicBezTo>
                  <a:cubicBezTo>
                    <a:pt x="69" y="66"/>
                    <a:pt x="72" y="64"/>
                    <a:pt x="74" y="62"/>
                  </a:cubicBezTo>
                  <a:cubicBezTo>
                    <a:pt x="74" y="62"/>
                    <a:pt x="74" y="62"/>
                    <a:pt x="74" y="62"/>
                  </a:cubicBezTo>
                  <a:cubicBezTo>
                    <a:pt x="74"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2" y="50"/>
                  </a:cubicBezTo>
                  <a:cubicBezTo>
                    <a:pt x="82" y="50"/>
                    <a:pt x="82" y="50"/>
                    <a:pt x="83" y="50"/>
                  </a:cubicBezTo>
                  <a:cubicBezTo>
                    <a:pt x="83" y="50"/>
                    <a:pt x="83" y="50"/>
                    <a:pt x="83" y="50"/>
                  </a:cubicBezTo>
                  <a:cubicBezTo>
                    <a:pt x="85" y="46"/>
                    <a:pt x="86" y="41"/>
                    <a:pt x="86" y="36"/>
                  </a:cubicBezTo>
                  <a:cubicBezTo>
                    <a:pt x="86" y="31"/>
                    <a:pt x="85" y="26"/>
                    <a:pt x="83" y="21"/>
                  </a:cubicBezTo>
                  <a:cubicBezTo>
                    <a:pt x="83" y="21"/>
                    <a:pt x="83" y="21"/>
                    <a:pt x="83" y="21"/>
                  </a:cubicBezTo>
                  <a:cubicBezTo>
                    <a:pt x="82" y="21"/>
                    <a:pt x="82" y="21"/>
                    <a:pt x="82" y="21"/>
                  </a:cubicBezTo>
                  <a:cubicBezTo>
                    <a:pt x="81" y="17"/>
                    <a:pt x="79" y="14"/>
                    <a:pt x="76" y="12"/>
                  </a:cubicBezTo>
                  <a:cubicBezTo>
                    <a:pt x="76" y="12"/>
                    <a:pt x="76" y="12"/>
                    <a:pt x="76" y="12"/>
                  </a:cubicBezTo>
                  <a:cubicBezTo>
                    <a:pt x="76" y="12"/>
                    <a:pt x="76" y="12"/>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5" y="11"/>
                    <a:pt x="75" y="11"/>
                    <a:pt x="75" y="11"/>
                  </a:cubicBezTo>
                  <a:cubicBezTo>
                    <a:pt x="75" y="11"/>
                    <a:pt x="75" y="11"/>
                    <a:pt x="75" y="11"/>
                  </a:cubicBezTo>
                  <a:cubicBezTo>
                    <a:pt x="75" y="11"/>
                    <a:pt x="75" y="11"/>
                    <a:pt x="75" y="11"/>
                  </a:cubicBezTo>
                  <a:cubicBezTo>
                    <a:pt x="75" y="11"/>
                    <a:pt x="75" y="11"/>
                    <a:pt x="75" y="11"/>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5" y="10"/>
                    <a:pt x="75" y="10"/>
                  </a:cubicBezTo>
                  <a:cubicBezTo>
                    <a:pt x="75" y="10"/>
                    <a:pt x="74" y="10"/>
                    <a:pt x="74" y="10"/>
                  </a:cubicBezTo>
                  <a:cubicBezTo>
                    <a:pt x="74" y="10"/>
                    <a:pt x="74" y="10"/>
                    <a:pt x="74" y="10"/>
                  </a:cubicBezTo>
                  <a:cubicBezTo>
                    <a:pt x="72" y="7"/>
                    <a:pt x="69" y="5"/>
                    <a:pt x="65" y="4"/>
                  </a:cubicBezTo>
                  <a:cubicBezTo>
                    <a:pt x="65" y="4"/>
                    <a:pt x="65" y="4"/>
                    <a:pt x="65" y="4"/>
                  </a:cubicBezTo>
                  <a:cubicBezTo>
                    <a:pt x="65" y="4"/>
                    <a:pt x="65" y="4"/>
                    <a:pt x="65" y="4"/>
                  </a:cubicBezTo>
                  <a:cubicBezTo>
                    <a:pt x="60" y="1"/>
                    <a:pt x="55"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grpSp>
      <p:sp>
        <p:nvSpPr>
          <p:cNvPr id="42" name="テキスト ボックス 41"/>
          <p:cNvSpPr txBox="1"/>
          <p:nvPr/>
        </p:nvSpPr>
        <p:spPr>
          <a:xfrm>
            <a:off x="2235375" y="2002665"/>
            <a:ext cx="1056700" cy="523220"/>
          </a:xfrm>
          <a:prstGeom prst="rect">
            <a:avLst/>
          </a:prstGeom>
          <a:noFill/>
        </p:spPr>
        <p:txBody>
          <a:bodyPr wrap="none" rtlCol="0">
            <a:spAutoFit/>
          </a:bodyPr>
          <a:lstStyle/>
          <a:p>
            <a:pPr algn="ctr"/>
            <a:r>
              <a:rPr kumimoji="1" lang="en-US" altLang="ja-JP" sz="1400" dirty="0" smtClean="0">
                <a:solidFill>
                  <a:srgbClr val="282828"/>
                </a:solidFill>
                <a:latin typeface="MS PGothic" charset="-128"/>
                <a:ea typeface="MS PGothic" charset="-128"/>
                <a:cs typeface="MS PGothic" charset="-128"/>
              </a:rPr>
              <a:t>Bad</a:t>
            </a:r>
            <a:r>
              <a:rPr kumimoji="1" lang="ja-JP" altLang="en-US" sz="1400" dirty="0" smtClean="0">
                <a:solidFill>
                  <a:srgbClr val="282828"/>
                </a:solidFill>
                <a:latin typeface="MS PGothic" charset="-128"/>
                <a:ea typeface="MS PGothic" charset="-128"/>
                <a:cs typeface="MS PGothic" charset="-128"/>
              </a:rPr>
              <a:t> </a:t>
            </a:r>
            <a:r>
              <a:rPr kumimoji="1" lang="en-US" altLang="ja-JP" sz="1400" dirty="0" smtClean="0">
                <a:solidFill>
                  <a:srgbClr val="282828"/>
                </a:solidFill>
                <a:latin typeface="MS PGothic" charset="-128"/>
                <a:ea typeface="MS PGothic" charset="-128"/>
                <a:cs typeface="MS PGothic" charset="-128"/>
              </a:rPr>
              <a:t>IP</a:t>
            </a:r>
            <a:endParaRPr kumimoji="1" lang="en-US" altLang="ja-JP" sz="1400" dirty="0">
              <a:solidFill>
                <a:srgbClr val="282828"/>
              </a:solidFill>
              <a:latin typeface="MS PGothic" charset="-128"/>
              <a:ea typeface="MS PGothic" charset="-128"/>
              <a:cs typeface="MS PGothic" charset="-128"/>
            </a:endParaRPr>
          </a:p>
          <a:p>
            <a:pPr algn="ctr"/>
            <a:r>
              <a:rPr kumimoji="1" lang="en-US" altLang="ja-JP" sz="1400" dirty="0" smtClean="0">
                <a:solidFill>
                  <a:srgbClr val="282828"/>
                </a:solidFill>
                <a:latin typeface="MS PGothic" charset="-128"/>
                <a:ea typeface="MS PGothic" charset="-128"/>
                <a:cs typeface="MS PGothic" charset="-128"/>
              </a:rPr>
              <a:t>FQDN</a:t>
            </a:r>
            <a:r>
              <a:rPr kumimoji="1" lang="ja-JP" altLang="en-US" sz="1400" dirty="0" smtClean="0">
                <a:solidFill>
                  <a:srgbClr val="282828"/>
                </a:solidFill>
                <a:latin typeface="MS PGothic" charset="-128"/>
                <a:ea typeface="MS PGothic" charset="-128"/>
                <a:cs typeface="MS PGothic" charset="-128"/>
              </a:rPr>
              <a:t>リスト</a:t>
            </a:r>
          </a:p>
        </p:txBody>
      </p:sp>
      <p:sp>
        <p:nvSpPr>
          <p:cNvPr id="43" name="Freeform 7"/>
          <p:cNvSpPr>
            <a:spLocks/>
          </p:cNvSpPr>
          <p:nvPr/>
        </p:nvSpPr>
        <p:spPr bwMode="auto">
          <a:xfrm>
            <a:off x="4126242" y="3802463"/>
            <a:ext cx="242971" cy="232093"/>
          </a:xfrm>
          <a:custGeom>
            <a:avLst/>
            <a:gdLst>
              <a:gd name="T0" fmla="*/ 249 w 280"/>
              <a:gd name="T1" fmla="*/ 142 h 280"/>
              <a:gd name="T2" fmla="*/ 214 w 280"/>
              <a:gd name="T3" fmla="*/ 142 h 280"/>
              <a:gd name="T4" fmla="*/ 214 w 280"/>
              <a:gd name="T5" fmla="*/ 66 h 280"/>
              <a:gd name="T6" fmla="*/ 137 w 280"/>
              <a:gd name="T7" fmla="*/ 66 h 280"/>
              <a:gd name="T8" fmla="*/ 137 w 280"/>
              <a:gd name="T9" fmla="*/ 30 h 280"/>
              <a:gd name="T10" fmla="*/ 107 w 280"/>
              <a:gd name="T11" fmla="*/ 0 h 280"/>
              <a:gd name="T12" fmla="*/ 76 w 280"/>
              <a:gd name="T13" fmla="*/ 30 h 280"/>
              <a:gd name="T14" fmla="*/ 76 w 280"/>
              <a:gd name="T15" fmla="*/ 66 h 280"/>
              <a:gd name="T16" fmla="*/ 0 w 280"/>
              <a:gd name="T17" fmla="*/ 66 h 280"/>
              <a:gd name="T18" fmla="*/ 0 w 280"/>
              <a:gd name="T19" fmla="*/ 142 h 280"/>
              <a:gd name="T20" fmla="*/ 36 w 280"/>
              <a:gd name="T21" fmla="*/ 142 h 280"/>
              <a:gd name="T22" fmla="*/ 66 w 280"/>
              <a:gd name="T23" fmla="*/ 173 h 280"/>
              <a:gd name="T24" fmla="*/ 36 w 280"/>
              <a:gd name="T25" fmla="*/ 203 h 280"/>
              <a:gd name="T26" fmla="*/ 0 w 280"/>
              <a:gd name="T27" fmla="*/ 203 h 280"/>
              <a:gd name="T28" fmla="*/ 0 w 280"/>
              <a:gd name="T29" fmla="*/ 280 h 280"/>
              <a:gd name="T30" fmla="*/ 76 w 280"/>
              <a:gd name="T31" fmla="*/ 280 h 280"/>
              <a:gd name="T32" fmla="*/ 76 w 280"/>
              <a:gd name="T33" fmla="*/ 244 h 280"/>
              <a:gd name="T34" fmla="*/ 107 w 280"/>
              <a:gd name="T35" fmla="*/ 213 h 280"/>
              <a:gd name="T36" fmla="*/ 137 w 280"/>
              <a:gd name="T37" fmla="*/ 244 h 280"/>
              <a:gd name="T38" fmla="*/ 137 w 280"/>
              <a:gd name="T39" fmla="*/ 280 h 280"/>
              <a:gd name="T40" fmla="*/ 214 w 280"/>
              <a:gd name="T41" fmla="*/ 280 h 280"/>
              <a:gd name="T42" fmla="*/ 214 w 280"/>
              <a:gd name="T43" fmla="*/ 203 h 280"/>
              <a:gd name="T44" fmla="*/ 249 w 280"/>
              <a:gd name="T45" fmla="*/ 203 h 280"/>
              <a:gd name="T46" fmla="*/ 280 w 280"/>
              <a:gd name="T47" fmla="*/ 173 h 280"/>
              <a:gd name="T48" fmla="*/ 249 w 280"/>
              <a:gd name="T49" fmla="*/ 14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80">
                <a:moveTo>
                  <a:pt x="249" y="142"/>
                </a:moveTo>
                <a:cubicBezTo>
                  <a:pt x="214" y="142"/>
                  <a:pt x="214" y="142"/>
                  <a:pt x="214" y="142"/>
                </a:cubicBezTo>
                <a:cubicBezTo>
                  <a:pt x="214" y="66"/>
                  <a:pt x="214" y="66"/>
                  <a:pt x="214" y="66"/>
                </a:cubicBezTo>
                <a:cubicBezTo>
                  <a:pt x="137" y="66"/>
                  <a:pt x="137" y="66"/>
                  <a:pt x="137" y="66"/>
                </a:cubicBezTo>
                <a:cubicBezTo>
                  <a:pt x="137" y="30"/>
                  <a:pt x="137" y="30"/>
                  <a:pt x="137" y="30"/>
                </a:cubicBezTo>
                <a:cubicBezTo>
                  <a:pt x="137" y="13"/>
                  <a:pt x="124" y="0"/>
                  <a:pt x="107" y="0"/>
                </a:cubicBezTo>
                <a:cubicBezTo>
                  <a:pt x="90" y="0"/>
                  <a:pt x="76" y="13"/>
                  <a:pt x="76" y="30"/>
                </a:cubicBezTo>
                <a:cubicBezTo>
                  <a:pt x="76" y="66"/>
                  <a:pt x="76" y="66"/>
                  <a:pt x="76" y="66"/>
                </a:cubicBezTo>
                <a:cubicBezTo>
                  <a:pt x="0" y="66"/>
                  <a:pt x="0" y="66"/>
                  <a:pt x="0" y="66"/>
                </a:cubicBezTo>
                <a:cubicBezTo>
                  <a:pt x="0" y="142"/>
                  <a:pt x="0" y="142"/>
                  <a:pt x="0" y="142"/>
                </a:cubicBezTo>
                <a:cubicBezTo>
                  <a:pt x="36" y="142"/>
                  <a:pt x="36" y="142"/>
                  <a:pt x="36" y="142"/>
                </a:cubicBezTo>
                <a:cubicBezTo>
                  <a:pt x="53" y="142"/>
                  <a:pt x="66" y="156"/>
                  <a:pt x="66" y="173"/>
                </a:cubicBezTo>
                <a:cubicBezTo>
                  <a:pt x="66" y="190"/>
                  <a:pt x="53" y="203"/>
                  <a:pt x="36" y="203"/>
                </a:cubicBezTo>
                <a:cubicBezTo>
                  <a:pt x="0" y="203"/>
                  <a:pt x="0" y="203"/>
                  <a:pt x="0" y="203"/>
                </a:cubicBezTo>
                <a:cubicBezTo>
                  <a:pt x="0" y="280"/>
                  <a:pt x="0" y="280"/>
                  <a:pt x="0" y="280"/>
                </a:cubicBezTo>
                <a:cubicBezTo>
                  <a:pt x="76" y="280"/>
                  <a:pt x="76" y="280"/>
                  <a:pt x="76" y="280"/>
                </a:cubicBezTo>
                <a:cubicBezTo>
                  <a:pt x="76" y="244"/>
                  <a:pt x="76" y="244"/>
                  <a:pt x="76" y="244"/>
                </a:cubicBezTo>
                <a:cubicBezTo>
                  <a:pt x="76" y="227"/>
                  <a:pt x="90" y="213"/>
                  <a:pt x="107" y="213"/>
                </a:cubicBezTo>
                <a:cubicBezTo>
                  <a:pt x="124" y="213"/>
                  <a:pt x="137" y="227"/>
                  <a:pt x="137" y="244"/>
                </a:cubicBezTo>
                <a:cubicBezTo>
                  <a:pt x="137" y="280"/>
                  <a:pt x="137" y="280"/>
                  <a:pt x="137" y="280"/>
                </a:cubicBezTo>
                <a:cubicBezTo>
                  <a:pt x="214" y="280"/>
                  <a:pt x="214" y="280"/>
                  <a:pt x="214" y="280"/>
                </a:cubicBezTo>
                <a:cubicBezTo>
                  <a:pt x="214" y="203"/>
                  <a:pt x="214" y="203"/>
                  <a:pt x="214" y="203"/>
                </a:cubicBezTo>
                <a:cubicBezTo>
                  <a:pt x="249" y="203"/>
                  <a:pt x="249" y="203"/>
                  <a:pt x="249" y="203"/>
                </a:cubicBezTo>
                <a:cubicBezTo>
                  <a:pt x="266" y="203"/>
                  <a:pt x="280" y="190"/>
                  <a:pt x="280" y="173"/>
                </a:cubicBezTo>
                <a:cubicBezTo>
                  <a:pt x="280" y="156"/>
                  <a:pt x="266" y="142"/>
                  <a:pt x="249" y="142"/>
                </a:cubicBezTo>
                <a:close/>
              </a:path>
            </a:pathLst>
          </a:custGeom>
          <a:solidFill>
            <a:schemeClr val="accent2"/>
          </a:solid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46" name="テキスト ボックス 45"/>
          <p:cNvSpPr txBox="1"/>
          <p:nvPr/>
        </p:nvSpPr>
        <p:spPr>
          <a:xfrm>
            <a:off x="494792" y="1663115"/>
            <a:ext cx="1260281" cy="830997"/>
          </a:xfrm>
          <a:prstGeom prst="rect">
            <a:avLst/>
          </a:prstGeom>
          <a:noFill/>
        </p:spPr>
        <p:txBody>
          <a:bodyPr wrap="none" rtlCol="0">
            <a:spAutoFit/>
          </a:bodyPr>
          <a:lstStyle/>
          <a:p>
            <a:r>
              <a:rPr kumimoji="1" lang="ja-JP" altLang="en-US" sz="1200" dirty="0" smtClean="0">
                <a:solidFill>
                  <a:srgbClr val="282828"/>
                </a:solidFill>
                <a:latin typeface="MS PGothic" charset="-128"/>
                <a:ea typeface="MS PGothic" charset="-128"/>
                <a:cs typeface="MS PGothic" charset="-128"/>
              </a:rPr>
              <a:t>いつ</a:t>
            </a:r>
            <a:endParaRPr kumimoji="1" lang="en-US" altLang="ja-JP" sz="1200" dirty="0" smtClean="0">
              <a:solidFill>
                <a:srgbClr val="282828"/>
              </a:solidFill>
              <a:latin typeface="MS PGothic" charset="-128"/>
              <a:ea typeface="MS PGothic" charset="-128"/>
              <a:cs typeface="MS PGothic" charset="-128"/>
            </a:endParaRPr>
          </a:p>
          <a:p>
            <a:r>
              <a:rPr kumimoji="1" lang="ja-JP" altLang="en-US" sz="1200" dirty="0" smtClean="0">
                <a:solidFill>
                  <a:srgbClr val="282828"/>
                </a:solidFill>
                <a:latin typeface="MS PGothic" charset="-128"/>
                <a:ea typeface="MS PGothic" charset="-128"/>
                <a:cs typeface="MS PGothic" charset="-128"/>
              </a:rPr>
              <a:t>どのプロセスか</a:t>
            </a:r>
            <a:endParaRPr kumimoji="1" lang="en-US" altLang="ja-JP" sz="1200" dirty="0" smtClean="0">
              <a:solidFill>
                <a:srgbClr val="282828"/>
              </a:solidFill>
              <a:latin typeface="MS PGothic" charset="-128"/>
              <a:ea typeface="MS PGothic" charset="-128"/>
              <a:cs typeface="MS PGothic" charset="-128"/>
            </a:endParaRPr>
          </a:p>
          <a:p>
            <a:r>
              <a:rPr kumimoji="1" lang="ja-JP" altLang="en-US" sz="1200" dirty="0" smtClean="0">
                <a:solidFill>
                  <a:srgbClr val="282828"/>
                </a:solidFill>
                <a:latin typeface="MS PGothic" charset="-128"/>
                <a:ea typeface="MS PGothic" charset="-128"/>
                <a:cs typeface="MS PGothic" charset="-128"/>
              </a:rPr>
              <a:t>どこへ</a:t>
            </a:r>
            <a:endParaRPr kumimoji="1" lang="en-US" altLang="ja-JP" sz="1200" dirty="0" smtClean="0">
              <a:solidFill>
                <a:srgbClr val="282828"/>
              </a:solidFill>
              <a:latin typeface="MS PGothic" charset="-128"/>
              <a:ea typeface="MS PGothic" charset="-128"/>
              <a:cs typeface="MS PGothic" charset="-128"/>
            </a:endParaRPr>
          </a:p>
          <a:p>
            <a:r>
              <a:rPr kumimoji="1" lang="ja-JP" altLang="en-US" sz="1200" dirty="0" smtClean="0">
                <a:solidFill>
                  <a:srgbClr val="282828"/>
                </a:solidFill>
                <a:latin typeface="MS PGothic" charset="-128"/>
                <a:ea typeface="MS PGothic" charset="-128"/>
                <a:cs typeface="MS PGothic" charset="-128"/>
              </a:rPr>
              <a:t>どのプロトコルで</a:t>
            </a:r>
          </a:p>
        </p:txBody>
      </p:sp>
      <p:sp>
        <p:nvSpPr>
          <p:cNvPr id="49" name="円/楕円 48"/>
          <p:cNvSpPr/>
          <p:nvPr/>
        </p:nvSpPr>
        <p:spPr>
          <a:xfrm>
            <a:off x="1749384" y="1494434"/>
            <a:ext cx="400790" cy="376251"/>
          </a:xfrm>
          <a:prstGeom prst="ellipse">
            <a:avLst/>
          </a:prstGeom>
          <a:solidFill>
            <a:schemeClr val="accent1"/>
          </a:solid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pic>
        <p:nvPicPr>
          <p:cNvPr id="50"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3001" y="1536809"/>
            <a:ext cx="338625" cy="338625"/>
          </a:xfrm>
          <a:prstGeom prst="rect">
            <a:avLst/>
          </a:prstGeom>
        </p:spPr>
      </p:pic>
      <p:sp>
        <p:nvSpPr>
          <p:cNvPr id="51" name="円/楕円 50"/>
          <p:cNvSpPr/>
          <p:nvPr/>
        </p:nvSpPr>
        <p:spPr>
          <a:xfrm>
            <a:off x="1751144" y="2028386"/>
            <a:ext cx="400790" cy="376251"/>
          </a:xfrm>
          <a:prstGeom prst="ellipse">
            <a:avLst/>
          </a:prstGeom>
          <a:solidFill>
            <a:schemeClr val="accent1"/>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pic>
        <p:nvPicPr>
          <p:cNvPr id="52"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2226" y="2066012"/>
            <a:ext cx="338625" cy="338625"/>
          </a:xfrm>
          <a:prstGeom prst="rect">
            <a:avLst/>
          </a:prstGeom>
        </p:spPr>
      </p:pic>
      <p:sp>
        <p:nvSpPr>
          <p:cNvPr id="53" name="Freeform 690"/>
          <p:cNvSpPr>
            <a:spLocks noChangeAspect="1"/>
          </p:cNvSpPr>
          <p:nvPr/>
        </p:nvSpPr>
        <p:spPr bwMode="auto">
          <a:xfrm>
            <a:off x="1826749" y="1564152"/>
            <a:ext cx="294007" cy="280205"/>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4" name="Freeform 690"/>
          <p:cNvSpPr>
            <a:spLocks noChangeAspect="1"/>
          </p:cNvSpPr>
          <p:nvPr/>
        </p:nvSpPr>
        <p:spPr bwMode="auto">
          <a:xfrm>
            <a:off x="1834862" y="2083133"/>
            <a:ext cx="302078" cy="287897"/>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5" name="Freeform 11"/>
          <p:cNvSpPr>
            <a:spLocks/>
          </p:cNvSpPr>
          <p:nvPr/>
        </p:nvSpPr>
        <p:spPr bwMode="auto">
          <a:xfrm>
            <a:off x="699425" y="1432277"/>
            <a:ext cx="268593" cy="222025"/>
          </a:xfrm>
          <a:custGeom>
            <a:avLst/>
            <a:gdLst>
              <a:gd name="T0" fmla="*/ 316 w 347"/>
              <a:gd name="T1" fmla="*/ 76 h 213"/>
              <a:gd name="T2" fmla="*/ 280 w 347"/>
              <a:gd name="T3" fmla="*/ 76 h 213"/>
              <a:gd name="T4" fmla="*/ 280 w 347"/>
              <a:gd name="T5" fmla="*/ 0 h 213"/>
              <a:gd name="T6" fmla="*/ 204 w 347"/>
              <a:gd name="T7" fmla="*/ 0 h 213"/>
              <a:gd name="T8" fmla="*/ 204 w 347"/>
              <a:gd name="T9" fmla="*/ 35 h 213"/>
              <a:gd name="T10" fmla="*/ 173 w 347"/>
              <a:gd name="T11" fmla="*/ 66 h 213"/>
              <a:gd name="T12" fmla="*/ 143 w 347"/>
              <a:gd name="T13" fmla="*/ 35 h 213"/>
              <a:gd name="T14" fmla="*/ 143 w 347"/>
              <a:gd name="T15" fmla="*/ 0 h 213"/>
              <a:gd name="T16" fmla="*/ 67 w 347"/>
              <a:gd name="T17" fmla="*/ 0 h 213"/>
              <a:gd name="T18" fmla="*/ 67 w 347"/>
              <a:gd name="T19" fmla="*/ 76 h 213"/>
              <a:gd name="T20" fmla="*/ 31 w 347"/>
              <a:gd name="T21" fmla="*/ 76 h 213"/>
              <a:gd name="T22" fmla="*/ 0 w 347"/>
              <a:gd name="T23" fmla="*/ 106 h 213"/>
              <a:gd name="T24" fmla="*/ 31 w 347"/>
              <a:gd name="T25" fmla="*/ 137 h 213"/>
              <a:gd name="T26" fmla="*/ 67 w 347"/>
              <a:gd name="T27" fmla="*/ 137 h 213"/>
              <a:gd name="T28" fmla="*/ 67 w 347"/>
              <a:gd name="T29" fmla="*/ 213 h 213"/>
              <a:gd name="T30" fmla="*/ 143 w 347"/>
              <a:gd name="T31" fmla="*/ 213 h 213"/>
              <a:gd name="T32" fmla="*/ 143 w 347"/>
              <a:gd name="T33" fmla="*/ 177 h 213"/>
              <a:gd name="T34" fmla="*/ 173 w 347"/>
              <a:gd name="T35" fmla="*/ 147 h 213"/>
              <a:gd name="T36" fmla="*/ 204 w 347"/>
              <a:gd name="T37" fmla="*/ 177 h 213"/>
              <a:gd name="T38" fmla="*/ 204 w 347"/>
              <a:gd name="T39" fmla="*/ 213 h 213"/>
              <a:gd name="T40" fmla="*/ 280 w 347"/>
              <a:gd name="T41" fmla="*/ 213 h 213"/>
              <a:gd name="T42" fmla="*/ 280 w 347"/>
              <a:gd name="T43" fmla="*/ 137 h 213"/>
              <a:gd name="T44" fmla="*/ 316 w 347"/>
              <a:gd name="T45" fmla="*/ 137 h 213"/>
              <a:gd name="T46" fmla="*/ 347 w 347"/>
              <a:gd name="T47" fmla="*/ 106 h 213"/>
              <a:gd name="T48" fmla="*/ 316 w 347"/>
              <a:gd name="T49" fmla="*/ 7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7" h="213">
                <a:moveTo>
                  <a:pt x="316" y="76"/>
                </a:moveTo>
                <a:cubicBezTo>
                  <a:pt x="280" y="76"/>
                  <a:pt x="280" y="76"/>
                  <a:pt x="280" y="76"/>
                </a:cubicBezTo>
                <a:cubicBezTo>
                  <a:pt x="280" y="0"/>
                  <a:pt x="280" y="0"/>
                  <a:pt x="280" y="0"/>
                </a:cubicBezTo>
                <a:cubicBezTo>
                  <a:pt x="204" y="0"/>
                  <a:pt x="204" y="0"/>
                  <a:pt x="204" y="0"/>
                </a:cubicBezTo>
                <a:cubicBezTo>
                  <a:pt x="204" y="35"/>
                  <a:pt x="204" y="35"/>
                  <a:pt x="204" y="35"/>
                </a:cubicBezTo>
                <a:cubicBezTo>
                  <a:pt x="204" y="52"/>
                  <a:pt x="190" y="66"/>
                  <a:pt x="173" y="66"/>
                </a:cubicBezTo>
                <a:cubicBezTo>
                  <a:pt x="157" y="66"/>
                  <a:pt x="143" y="52"/>
                  <a:pt x="143" y="35"/>
                </a:cubicBezTo>
                <a:cubicBezTo>
                  <a:pt x="143" y="0"/>
                  <a:pt x="143" y="0"/>
                  <a:pt x="143" y="0"/>
                </a:cubicBezTo>
                <a:cubicBezTo>
                  <a:pt x="67" y="0"/>
                  <a:pt x="67" y="0"/>
                  <a:pt x="67" y="0"/>
                </a:cubicBezTo>
                <a:cubicBezTo>
                  <a:pt x="67" y="76"/>
                  <a:pt x="67" y="76"/>
                  <a:pt x="67" y="76"/>
                </a:cubicBezTo>
                <a:cubicBezTo>
                  <a:pt x="31" y="76"/>
                  <a:pt x="31" y="76"/>
                  <a:pt x="31" y="76"/>
                </a:cubicBezTo>
                <a:cubicBezTo>
                  <a:pt x="14" y="76"/>
                  <a:pt x="0" y="89"/>
                  <a:pt x="0" y="106"/>
                </a:cubicBezTo>
                <a:cubicBezTo>
                  <a:pt x="0" y="123"/>
                  <a:pt x="14" y="137"/>
                  <a:pt x="31" y="137"/>
                </a:cubicBezTo>
                <a:cubicBezTo>
                  <a:pt x="67" y="137"/>
                  <a:pt x="67" y="137"/>
                  <a:pt x="67" y="137"/>
                </a:cubicBezTo>
                <a:cubicBezTo>
                  <a:pt x="67" y="213"/>
                  <a:pt x="67" y="213"/>
                  <a:pt x="67" y="213"/>
                </a:cubicBezTo>
                <a:cubicBezTo>
                  <a:pt x="143" y="213"/>
                  <a:pt x="143" y="213"/>
                  <a:pt x="143" y="213"/>
                </a:cubicBezTo>
                <a:cubicBezTo>
                  <a:pt x="143" y="177"/>
                  <a:pt x="143" y="177"/>
                  <a:pt x="143" y="177"/>
                </a:cubicBezTo>
                <a:cubicBezTo>
                  <a:pt x="143" y="160"/>
                  <a:pt x="157" y="147"/>
                  <a:pt x="173" y="147"/>
                </a:cubicBezTo>
                <a:cubicBezTo>
                  <a:pt x="190" y="147"/>
                  <a:pt x="204" y="160"/>
                  <a:pt x="204" y="177"/>
                </a:cubicBezTo>
                <a:cubicBezTo>
                  <a:pt x="204" y="213"/>
                  <a:pt x="204" y="213"/>
                  <a:pt x="204" y="213"/>
                </a:cubicBezTo>
                <a:cubicBezTo>
                  <a:pt x="280" y="213"/>
                  <a:pt x="280" y="213"/>
                  <a:pt x="280" y="213"/>
                </a:cubicBezTo>
                <a:cubicBezTo>
                  <a:pt x="280" y="137"/>
                  <a:pt x="280" y="137"/>
                  <a:pt x="280" y="137"/>
                </a:cubicBezTo>
                <a:cubicBezTo>
                  <a:pt x="316" y="137"/>
                  <a:pt x="316" y="137"/>
                  <a:pt x="316" y="137"/>
                </a:cubicBezTo>
                <a:cubicBezTo>
                  <a:pt x="333" y="137"/>
                  <a:pt x="347" y="123"/>
                  <a:pt x="347" y="106"/>
                </a:cubicBezTo>
                <a:cubicBezTo>
                  <a:pt x="347" y="89"/>
                  <a:pt x="333" y="76"/>
                  <a:pt x="316" y="76"/>
                </a:cubicBezTo>
                <a:close/>
              </a:path>
            </a:pathLst>
          </a:custGeom>
          <a:solidFill>
            <a:schemeClr val="accent6"/>
          </a:solidFill>
          <a:ln w="9525">
            <a:solidFill>
              <a:schemeClr val="accent6"/>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6" name="Freeform 7"/>
          <p:cNvSpPr>
            <a:spLocks/>
          </p:cNvSpPr>
          <p:nvPr/>
        </p:nvSpPr>
        <p:spPr bwMode="auto">
          <a:xfrm>
            <a:off x="1151646" y="1420762"/>
            <a:ext cx="242971" cy="232093"/>
          </a:xfrm>
          <a:custGeom>
            <a:avLst/>
            <a:gdLst>
              <a:gd name="T0" fmla="*/ 249 w 280"/>
              <a:gd name="T1" fmla="*/ 142 h 280"/>
              <a:gd name="T2" fmla="*/ 214 w 280"/>
              <a:gd name="T3" fmla="*/ 142 h 280"/>
              <a:gd name="T4" fmla="*/ 214 w 280"/>
              <a:gd name="T5" fmla="*/ 66 h 280"/>
              <a:gd name="T6" fmla="*/ 137 w 280"/>
              <a:gd name="T7" fmla="*/ 66 h 280"/>
              <a:gd name="T8" fmla="*/ 137 w 280"/>
              <a:gd name="T9" fmla="*/ 30 h 280"/>
              <a:gd name="T10" fmla="*/ 107 w 280"/>
              <a:gd name="T11" fmla="*/ 0 h 280"/>
              <a:gd name="T12" fmla="*/ 76 w 280"/>
              <a:gd name="T13" fmla="*/ 30 h 280"/>
              <a:gd name="T14" fmla="*/ 76 w 280"/>
              <a:gd name="T15" fmla="*/ 66 h 280"/>
              <a:gd name="T16" fmla="*/ 0 w 280"/>
              <a:gd name="T17" fmla="*/ 66 h 280"/>
              <a:gd name="T18" fmla="*/ 0 w 280"/>
              <a:gd name="T19" fmla="*/ 142 h 280"/>
              <a:gd name="T20" fmla="*/ 36 w 280"/>
              <a:gd name="T21" fmla="*/ 142 h 280"/>
              <a:gd name="T22" fmla="*/ 66 w 280"/>
              <a:gd name="T23" fmla="*/ 173 h 280"/>
              <a:gd name="T24" fmla="*/ 36 w 280"/>
              <a:gd name="T25" fmla="*/ 203 h 280"/>
              <a:gd name="T26" fmla="*/ 0 w 280"/>
              <a:gd name="T27" fmla="*/ 203 h 280"/>
              <a:gd name="T28" fmla="*/ 0 w 280"/>
              <a:gd name="T29" fmla="*/ 280 h 280"/>
              <a:gd name="T30" fmla="*/ 76 w 280"/>
              <a:gd name="T31" fmla="*/ 280 h 280"/>
              <a:gd name="T32" fmla="*/ 76 w 280"/>
              <a:gd name="T33" fmla="*/ 244 h 280"/>
              <a:gd name="T34" fmla="*/ 107 w 280"/>
              <a:gd name="T35" fmla="*/ 213 h 280"/>
              <a:gd name="T36" fmla="*/ 137 w 280"/>
              <a:gd name="T37" fmla="*/ 244 h 280"/>
              <a:gd name="T38" fmla="*/ 137 w 280"/>
              <a:gd name="T39" fmla="*/ 280 h 280"/>
              <a:gd name="T40" fmla="*/ 214 w 280"/>
              <a:gd name="T41" fmla="*/ 280 h 280"/>
              <a:gd name="T42" fmla="*/ 214 w 280"/>
              <a:gd name="T43" fmla="*/ 203 h 280"/>
              <a:gd name="T44" fmla="*/ 249 w 280"/>
              <a:gd name="T45" fmla="*/ 203 h 280"/>
              <a:gd name="T46" fmla="*/ 280 w 280"/>
              <a:gd name="T47" fmla="*/ 173 h 280"/>
              <a:gd name="T48" fmla="*/ 249 w 280"/>
              <a:gd name="T49" fmla="*/ 14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80">
                <a:moveTo>
                  <a:pt x="249" y="142"/>
                </a:moveTo>
                <a:cubicBezTo>
                  <a:pt x="214" y="142"/>
                  <a:pt x="214" y="142"/>
                  <a:pt x="214" y="142"/>
                </a:cubicBezTo>
                <a:cubicBezTo>
                  <a:pt x="214" y="66"/>
                  <a:pt x="214" y="66"/>
                  <a:pt x="214" y="66"/>
                </a:cubicBezTo>
                <a:cubicBezTo>
                  <a:pt x="137" y="66"/>
                  <a:pt x="137" y="66"/>
                  <a:pt x="137" y="66"/>
                </a:cubicBezTo>
                <a:cubicBezTo>
                  <a:pt x="137" y="30"/>
                  <a:pt x="137" y="30"/>
                  <a:pt x="137" y="30"/>
                </a:cubicBezTo>
                <a:cubicBezTo>
                  <a:pt x="137" y="13"/>
                  <a:pt x="124" y="0"/>
                  <a:pt x="107" y="0"/>
                </a:cubicBezTo>
                <a:cubicBezTo>
                  <a:pt x="90" y="0"/>
                  <a:pt x="76" y="13"/>
                  <a:pt x="76" y="30"/>
                </a:cubicBezTo>
                <a:cubicBezTo>
                  <a:pt x="76" y="66"/>
                  <a:pt x="76" y="66"/>
                  <a:pt x="76" y="66"/>
                </a:cubicBezTo>
                <a:cubicBezTo>
                  <a:pt x="0" y="66"/>
                  <a:pt x="0" y="66"/>
                  <a:pt x="0" y="66"/>
                </a:cubicBezTo>
                <a:cubicBezTo>
                  <a:pt x="0" y="142"/>
                  <a:pt x="0" y="142"/>
                  <a:pt x="0" y="142"/>
                </a:cubicBezTo>
                <a:cubicBezTo>
                  <a:pt x="36" y="142"/>
                  <a:pt x="36" y="142"/>
                  <a:pt x="36" y="142"/>
                </a:cubicBezTo>
                <a:cubicBezTo>
                  <a:pt x="53" y="142"/>
                  <a:pt x="66" y="156"/>
                  <a:pt x="66" y="173"/>
                </a:cubicBezTo>
                <a:cubicBezTo>
                  <a:pt x="66" y="190"/>
                  <a:pt x="53" y="203"/>
                  <a:pt x="36" y="203"/>
                </a:cubicBezTo>
                <a:cubicBezTo>
                  <a:pt x="0" y="203"/>
                  <a:pt x="0" y="203"/>
                  <a:pt x="0" y="203"/>
                </a:cubicBezTo>
                <a:cubicBezTo>
                  <a:pt x="0" y="280"/>
                  <a:pt x="0" y="280"/>
                  <a:pt x="0" y="280"/>
                </a:cubicBezTo>
                <a:cubicBezTo>
                  <a:pt x="76" y="280"/>
                  <a:pt x="76" y="280"/>
                  <a:pt x="76" y="280"/>
                </a:cubicBezTo>
                <a:cubicBezTo>
                  <a:pt x="76" y="244"/>
                  <a:pt x="76" y="244"/>
                  <a:pt x="76" y="244"/>
                </a:cubicBezTo>
                <a:cubicBezTo>
                  <a:pt x="76" y="227"/>
                  <a:pt x="90" y="213"/>
                  <a:pt x="107" y="213"/>
                </a:cubicBezTo>
                <a:cubicBezTo>
                  <a:pt x="124" y="213"/>
                  <a:pt x="137" y="227"/>
                  <a:pt x="137" y="244"/>
                </a:cubicBezTo>
                <a:cubicBezTo>
                  <a:pt x="137" y="280"/>
                  <a:pt x="137" y="280"/>
                  <a:pt x="137" y="280"/>
                </a:cubicBezTo>
                <a:cubicBezTo>
                  <a:pt x="214" y="280"/>
                  <a:pt x="214" y="280"/>
                  <a:pt x="214" y="280"/>
                </a:cubicBezTo>
                <a:cubicBezTo>
                  <a:pt x="214" y="203"/>
                  <a:pt x="214" y="203"/>
                  <a:pt x="214" y="203"/>
                </a:cubicBezTo>
                <a:cubicBezTo>
                  <a:pt x="249" y="203"/>
                  <a:pt x="249" y="203"/>
                  <a:pt x="249" y="203"/>
                </a:cubicBezTo>
                <a:cubicBezTo>
                  <a:pt x="266" y="203"/>
                  <a:pt x="280" y="190"/>
                  <a:pt x="280" y="173"/>
                </a:cubicBezTo>
                <a:cubicBezTo>
                  <a:pt x="280" y="156"/>
                  <a:pt x="266" y="142"/>
                  <a:pt x="249" y="142"/>
                </a:cubicBezTo>
                <a:close/>
              </a:path>
            </a:pathLst>
          </a:custGeom>
          <a:solidFill>
            <a:schemeClr val="accent2"/>
          </a:solid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282828"/>
              </a:solidFill>
              <a:latin typeface="MS PGothic" charset="-128"/>
              <a:ea typeface="MS PGothic" charset="-128"/>
              <a:cs typeface="MS PGothic" charset="-128"/>
            </a:endParaRPr>
          </a:p>
        </p:txBody>
      </p:sp>
      <p:sp>
        <p:nvSpPr>
          <p:cNvPr id="57" name="角丸四角形吹き出し 56"/>
          <p:cNvSpPr/>
          <p:nvPr/>
        </p:nvSpPr>
        <p:spPr>
          <a:xfrm>
            <a:off x="437766" y="1234945"/>
            <a:ext cx="2961819" cy="1465889"/>
          </a:xfrm>
          <a:prstGeom prst="wedgeRoundRectCallout">
            <a:avLst>
              <a:gd name="adj1" fmla="val 54496"/>
              <a:gd name="adj2" fmla="val -18830"/>
              <a:gd name="adj3" fmla="val 16667"/>
            </a:avLst>
          </a:prstGeom>
          <a:noFill/>
          <a:ln>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005073"/>
              </a:solidFill>
              <a:latin typeface="MS PGothic" charset="-128"/>
              <a:ea typeface="MS PGothic" charset="-128"/>
              <a:cs typeface="MS PGothic" charset="-128"/>
            </a:endParaRPr>
          </a:p>
        </p:txBody>
      </p:sp>
    </p:spTree>
    <p:extLst>
      <p:ext uri="{BB962C8B-B14F-4D97-AF65-F5344CB8AC3E}">
        <p14:creationId xmlns:p14="http://schemas.microsoft.com/office/powerpoint/2010/main" val="12728005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正方形/長方形 70"/>
          <p:cNvSpPr/>
          <p:nvPr/>
        </p:nvSpPr>
        <p:spPr>
          <a:xfrm>
            <a:off x="4711112" y="2577105"/>
            <a:ext cx="4235238" cy="2322754"/>
          </a:xfrm>
          <a:prstGeom prst="rect">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ltLang="ja-JP" sz="800" dirty="0">
              <a:solidFill>
                <a:srgbClr val="000000"/>
              </a:solidFill>
              <a:latin typeface="MS PGothic" charset="-128"/>
              <a:ea typeface="MS PGothic" charset="-128"/>
              <a:cs typeface="MS PGothic" charset="-128"/>
            </a:endParaRPr>
          </a:p>
        </p:txBody>
      </p:sp>
      <p:sp>
        <p:nvSpPr>
          <p:cNvPr id="2" name="タイトル 1"/>
          <p:cNvSpPr>
            <a:spLocks noGrp="1"/>
          </p:cNvSpPr>
          <p:nvPr>
            <p:ph type="title"/>
          </p:nvPr>
        </p:nvSpPr>
        <p:spPr>
          <a:xfrm>
            <a:off x="401013" y="100014"/>
            <a:ext cx="8345488" cy="731837"/>
          </a:xfrm>
        </p:spPr>
        <p:txBody>
          <a:bodyPr>
            <a:noAutofit/>
          </a:bodyPr>
          <a:lstStyle/>
          <a:p>
            <a:r>
              <a:rPr lang="en-US" altLang="ja-JP" sz="2800" dirty="0">
                <a:solidFill>
                  <a:schemeClr val="tx1"/>
                </a:solidFill>
                <a:latin typeface="MS PGothic" charset="-128"/>
                <a:ea typeface="MS PGothic" charset="-128"/>
                <a:cs typeface="MS PGothic" charset="-128"/>
              </a:rPr>
              <a:t>AMP for Endpoint </a:t>
            </a:r>
            <a:r>
              <a:rPr lang="ja-JP" altLang="en-US" sz="2800" dirty="0">
                <a:solidFill>
                  <a:schemeClr val="tx1"/>
                </a:solidFill>
                <a:latin typeface="MS PGothic" charset="-128"/>
                <a:ea typeface="MS PGothic" charset="-128"/>
                <a:cs typeface="MS PGothic" charset="-128"/>
              </a:rPr>
              <a:t>製品構成</a:t>
            </a:r>
          </a:p>
        </p:txBody>
      </p:sp>
      <p:sp>
        <p:nvSpPr>
          <p:cNvPr id="383" name="正方形/長方形 382"/>
          <p:cNvSpPr/>
          <p:nvPr/>
        </p:nvSpPr>
        <p:spPr>
          <a:xfrm>
            <a:off x="295628" y="2998775"/>
            <a:ext cx="4235238" cy="1911494"/>
          </a:xfrm>
          <a:prstGeom prst="rect">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ltLang="ja-JP" sz="800" dirty="0">
              <a:solidFill>
                <a:srgbClr val="000000"/>
              </a:solidFill>
              <a:latin typeface="MS PGothic" charset="-128"/>
              <a:ea typeface="MS PGothic" charset="-128"/>
              <a:cs typeface="MS PGothic" charset="-128"/>
            </a:endParaRPr>
          </a:p>
        </p:txBody>
      </p:sp>
      <p:grpSp>
        <p:nvGrpSpPr>
          <p:cNvPr id="6" name="グループ化 2"/>
          <p:cNvGrpSpPr/>
          <p:nvPr/>
        </p:nvGrpSpPr>
        <p:grpSpPr>
          <a:xfrm>
            <a:off x="631740" y="4145707"/>
            <a:ext cx="1003822" cy="584579"/>
            <a:chOff x="2153361" y="4646314"/>
            <a:chExt cx="1003822" cy="779439"/>
          </a:xfrm>
        </p:grpSpPr>
        <p:pic>
          <p:nvPicPr>
            <p:cNvPr id="209" name="Picture 4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3361" y="4646314"/>
              <a:ext cx="1003822" cy="779439"/>
            </a:xfrm>
            <a:prstGeom prst="rect">
              <a:avLst/>
            </a:prstGeom>
          </p:spPr>
        </p:pic>
        <p:pic>
          <p:nvPicPr>
            <p:cNvPr id="213" name="Picture 4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6282" y="4777103"/>
              <a:ext cx="362128" cy="381187"/>
            </a:xfrm>
            <a:prstGeom prst="rect">
              <a:avLst/>
            </a:prstGeom>
          </p:spPr>
        </p:pic>
      </p:grpSp>
      <p:grpSp>
        <p:nvGrpSpPr>
          <p:cNvPr id="7" name="グループ化 214"/>
          <p:cNvGrpSpPr/>
          <p:nvPr/>
        </p:nvGrpSpPr>
        <p:grpSpPr>
          <a:xfrm>
            <a:off x="1766018" y="4147571"/>
            <a:ext cx="1003822" cy="584579"/>
            <a:chOff x="2153361" y="4646314"/>
            <a:chExt cx="1003822" cy="779439"/>
          </a:xfrm>
        </p:grpSpPr>
        <p:pic>
          <p:nvPicPr>
            <p:cNvPr id="216" name="Picture 4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3361" y="4646314"/>
              <a:ext cx="1003822" cy="779439"/>
            </a:xfrm>
            <a:prstGeom prst="rect">
              <a:avLst/>
            </a:prstGeom>
          </p:spPr>
        </p:pic>
        <p:pic>
          <p:nvPicPr>
            <p:cNvPr id="217" name="Picture 4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6282" y="4777103"/>
              <a:ext cx="362128" cy="381187"/>
            </a:xfrm>
            <a:prstGeom prst="rect">
              <a:avLst/>
            </a:prstGeom>
          </p:spPr>
        </p:pic>
      </p:grpSp>
      <p:grpSp>
        <p:nvGrpSpPr>
          <p:cNvPr id="9" name="グループ化 220"/>
          <p:cNvGrpSpPr/>
          <p:nvPr/>
        </p:nvGrpSpPr>
        <p:grpSpPr>
          <a:xfrm>
            <a:off x="2950215" y="4147570"/>
            <a:ext cx="1003822" cy="584579"/>
            <a:chOff x="2153361" y="4646314"/>
            <a:chExt cx="1003822" cy="779439"/>
          </a:xfrm>
        </p:grpSpPr>
        <p:pic>
          <p:nvPicPr>
            <p:cNvPr id="222" name="Picture 4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3361" y="4646314"/>
              <a:ext cx="1003822" cy="779439"/>
            </a:xfrm>
            <a:prstGeom prst="rect">
              <a:avLst/>
            </a:prstGeom>
          </p:spPr>
        </p:pic>
        <p:pic>
          <p:nvPicPr>
            <p:cNvPr id="223" name="Picture 4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6282" y="4777103"/>
              <a:ext cx="362128" cy="381187"/>
            </a:xfrm>
            <a:prstGeom prst="rect">
              <a:avLst/>
            </a:prstGeom>
          </p:spPr>
        </p:pic>
      </p:grpSp>
      <p:sp>
        <p:nvSpPr>
          <p:cNvPr id="385" name="テキスト ボックス 384"/>
          <p:cNvSpPr txBox="1"/>
          <p:nvPr/>
        </p:nvSpPr>
        <p:spPr>
          <a:xfrm>
            <a:off x="332206" y="3091920"/>
            <a:ext cx="1176917" cy="261606"/>
          </a:xfrm>
          <a:prstGeom prst="rect">
            <a:avLst/>
          </a:prstGeom>
          <a:solidFill>
            <a:schemeClr val="tx1"/>
          </a:solidFill>
        </p:spPr>
        <p:txBody>
          <a:bodyPr wrap="none" lIns="91436" tIns="45718" rIns="91436" bIns="45718" rtlCol="0">
            <a:spAutoFit/>
          </a:bodyPr>
          <a:lstStyle/>
          <a:p>
            <a:r>
              <a:rPr lang="ja-JP" altLang="en-US" sz="1100" b="1" dirty="0">
                <a:solidFill>
                  <a:schemeClr val="bg1"/>
                </a:solidFill>
                <a:latin typeface="MS PGothic" charset="-128"/>
                <a:ea typeface="MS PGothic" charset="-128"/>
                <a:cs typeface="MS PGothic" charset="-128"/>
              </a:rPr>
              <a:t>社内ネットワーク</a:t>
            </a:r>
          </a:p>
        </p:txBody>
      </p:sp>
      <p:sp>
        <p:nvSpPr>
          <p:cNvPr id="386" name="Cloud 53"/>
          <p:cNvSpPr/>
          <p:nvPr/>
        </p:nvSpPr>
        <p:spPr>
          <a:xfrm rot="10959743">
            <a:off x="416222" y="1341809"/>
            <a:ext cx="2506608" cy="893569"/>
          </a:xfrm>
          <a:prstGeom prst="cloud">
            <a:avLst/>
          </a:prstGeom>
          <a:solidFill>
            <a:schemeClr val="accent5">
              <a:lumMod val="40000"/>
              <a:lumOff val="60000"/>
              <a:alpha val="51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sz="1500" dirty="0">
              <a:latin typeface="MS PGothic" charset="-128"/>
              <a:ea typeface="MS PGothic" charset="-128"/>
              <a:cs typeface="MS PGothic" charset="-128"/>
            </a:endParaRPr>
          </a:p>
        </p:txBody>
      </p:sp>
      <p:sp>
        <p:nvSpPr>
          <p:cNvPr id="388" name="テキスト ボックス 387"/>
          <p:cNvSpPr txBox="1"/>
          <p:nvPr/>
        </p:nvSpPr>
        <p:spPr>
          <a:xfrm>
            <a:off x="358046" y="1436312"/>
            <a:ext cx="2719294" cy="369328"/>
          </a:xfrm>
          <a:prstGeom prst="rect">
            <a:avLst/>
          </a:prstGeom>
          <a:noFill/>
        </p:spPr>
        <p:txBody>
          <a:bodyPr wrap="square" lIns="91436" tIns="45718" rIns="91436" bIns="45718" rtlCol="0">
            <a:spAutoFit/>
          </a:bodyPr>
          <a:lstStyle/>
          <a:p>
            <a:pPr algn="ctr"/>
            <a:r>
              <a:rPr lang="en-US" altLang="ja-JP" dirty="0">
                <a:latin typeface="MS PGothic" charset="-128"/>
                <a:ea typeface="MS PGothic" charset="-128"/>
                <a:cs typeface="MS PGothic" charset="-128"/>
              </a:rPr>
              <a:t>AMP</a:t>
            </a:r>
            <a:r>
              <a:rPr lang="ja-JP" altLang="en-US" dirty="0">
                <a:latin typeface="MS PGothic" charset="-128"/>
                <a:ea typeface="MS PGothic" charset="-128"/>
                <a:cs typeface="MS PGothic" charset="-128"/>
              </a:rPr>
              <a:t>クラウド</a:t>
            </a:r>
          </a:p>
        </p:txBody>
      </p:sp>
      <p:cxnSp>
        <p:nvCxnSpPr>
          <p:cNvPr id="5" name="直線コネクタ 4"/>
          <p:cNvCxnSpPr/>
          <p:nvPr/>
        </p:nvCxnSpPr>
        <p:spPr>
          <a:xfrm>
            <a:off x="995724" y="3955910"/>
            <a:ext cx="0" cy="207489"/>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389" name="直線コネクタ 388"/>
          <p:cNvCxnSpPr/>
          <p:nvPr/>
        </p:nvCxnSpPr>
        <p:spPr>
          <a:xfrm>
            <a:off x="2130002" y="3969554"/>
            <a:ext cx="0" cy="207489"/>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390" name="直線コネクタ 389"/>
          <p:cNvCxnSpPr/>
          <p:nvPr/>
        </p:nvCxnSpPr>
        <p:spPr>
          <a:xfrm>
            <a:off x="3314199" y="3981494"/>
            <a:ext cx="0" cy="207489"/>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a:off x="995726" y="3955910"/>
            <a:ext cx="2318475"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grpSp>
        <p:nvGrpSpPr>
          <p:cNvPr id="12" name="グループ化 391"/>
          <p:cNvGrpSpPr/>
          <p:nvPr/>
        </p:nvGrpSpPr>
        <p:grpSpPr>
          <a:xfrm>
            <a:off x="4129556" y="3430430"/>
            <a:ext cx="1003822" cy="584579"/>
            <a:chOff x="2153361" y="4646314"/>
            <a:chExt cx="1003822" cy="779439"/>
          </a:xfrm>
        </p:grpSpPr>
        <p:pic>
          <p:nvPicPr>
            <p:cNvPr id="393" name="Picture 48"/>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53361" y="4646314"/>
              <a:ext cx="1003822" cy="779439"/>
            </a:xfrm>
            <a:prstGeom prst="rect">
              <a:avLst/>
            </a:prstGeom>
          </p:spPr>
        </p:pic>
        <p:pic>
          <p:nvPicPr>
            <p:cNvPr id="394" name="Picture 49"/>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36282" y="4777103"/>
              <a:ext cx="362128" cy="381187"/>
            </a:xfrm>
            <a:prstGeom prst="rect">
              <a:avLst/>
            </a:prstGeom>
          </p:spPr>
        </p:pic>
      </p:grpSp>
      <p:sp>
        <p:nvSpPr>
          <p:cNvPr id="11" name="四角形吹き出し 10"/>
          <p:cNvSpPr/>
          <p:nvPr/>
        </p:nvSpPr>
        <p:spPr>
          <a:xfrm>
            <a:off x="3809791" y="2339866"/>
            <a:ext cx="1488956" cy="801642"/>
          </a:xfrm>
          <a:prstGeom prst="wedgeRectCallout">
            <a:avLst>
              <a:gd name="adj1" fmla="val 501"/>
              <a:gd name="adj2" fmla="val 86491"/>
            </a:avLst>
          </a:prstGeom>
          <a:solidFill>
            <a:schemeClr val="accent1"/>
          </a:solidFill>
          <a:ln>
            <a:solidFill>
              <a:schemeClr val="accent1"/>
            </a:solidFill>
            <a:prstDash val="solid"/>
            <a:tailEnd type="arrow"/>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a:endParaRPr lang="ja-JP" altLang="en-US" sz="1500">
              <a:latin typeface="MS PGothic" charset="-128"/>
              <a:ea typeface="MS PGothic" charset="-128"/>
              <a:cs typeface="MS PGothic" charset="-128"/>
            </a:endParaRPr>
          </a:p>
        </p:txBody>
      </p:sp>
      <p:pic>
        <p:nvPicPr>
          <p:cNvPr id="395" name="Picture 44" descr="FireAMP Dashboard.tif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29950" y="2359828"/>
            <a:ext cx="1448021" cy="810197"/>
          </a:xfrm>
          <a:prstGeom prst="rect">
            <a:avLst/>
          </a:prstGeom>
          <a:ln>
            <a:solidFill>
              <a:schemeClr val="tx1"/>
            </a:solidFill>
          </a:ln>
        </p:spPr>
      </p:pic>
      <p:sp>
        <p:nvSpPr>
          <p:cNvPr id="13" name="正方形/長方形 12"/>
          <p:cNvSpPr/>
          <p:nvPr/>
        </p:nvSpPr>
        <p:spPr>
          <a:xfrm>
            <a:off x="3933929" y="4152991"/>
            <a:ext cx="530906" cy="230828"/>
          </a:xfrm>
          <a:prstGeom prst="rect">
            <a:avLst/>
          </a:prstGeom>
        </p:spPr>
        <p:txBody>
          <a:bodyPr wrap="none" lIns="91436" tIns="45718" rIns="91436" bIns="45718">
            <a:spAutoFit/>
          </a:bodyPr>
          <a:lstStyle/>
          <a:p>
            <a:pPr lvl="0"/>
            <a:r>
              <a:rPr lang="ja-JP" altLang="en-US" sz="900" dirty="0">
                <a:solidFill>
                  <a:prstClr val="black"/>
                </a:solidFill>
                <a:latin typeface="MS PGothic" charset="-128"/>
                <a:ea typeface="MS PGothic" charset="-128"/>
                <a:cs typeface="MS PGothic" charset="-128"/>
              </a:rPr>
              <a:t>管理者</a:t>
            </a:r>
          </a:p>
        </p:txBody>
      </p:sp>
      <p:cxnSp>
        <p:nvCxnSpPr>
          <p:cNvPr id="396" name="直線コネクタ 395"/>
          <p:cNvCxnSpPr/>
          <p:nvPr/>
        </p:nvCxnSpPr>
        <p:spPr>
          <a:xfrm>
            <a:off x="2130002" y="1950564"/>
            <a:ext cx="0" cy="203818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399" name="直線コネクタ 398"/>
          <p:cNvCxnSpPr/>
          <p:nvPr/>
        </p:nvCxnSpPr>
        <p:spPr>
          <a:xfrm>
            <a:off x="927484" y="3888676"/>
            <a:ext cx="0" cy="274724"/>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400" name="直線コネクタ 399"/>
          <p:cNvCxnSpPr/>
          <p:nvPr/>
        </p:nvCxnSpPr>
        <p:spPr>
          <a:xfrm>
            <a:off x="2048892" y="3888676"/>
            <a:ext cx="0" cy="286664"/>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401" name="直線コネクタ 400"/>
          <p:cNvCxnSpPr/>
          <p:nvPr/>
        </p:nvCxnSpPr>
        <p:spPr>
          <a:xfrm>
            <a:off x="3218985" y="3888677"/>
            <a:ext cx="0" cy="319231"/>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402" name="直線コネクタ 401"/>
          <p:cNvCxnSpPr/>
          <p:nvPr/>
        </p:nvCxnSpPr>
        <p:spPr>
          <a:xfrm flipV="1">
            <a:off x="927486" y="3873330"/>
            <a:ext cx="2291501" cy="1702"/>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403" name="直線コネクタ 402"/>
          <p:cNvCxnSpPr/>
          <p:nvPr/>
        </p:nvCxnSpPr>
        <p:spPr>
          <a:xfrm>
            <a:off x="2048894" y="2139610"/>
            <a:ext cx="640" cy="1723889"/>
          </a:xfrm>
          <a:prstGeom prst="line">
            <a:avLst/>
          </a:prstGeom>
          <a:ln>
            <a:solidFill>
              <a:srgbClr val="FF0000"/>
            </a:solidFill>
            <a:prstDash val="sysDot"/>
            <a:headEnd type="triangle" w="lg" len="lg"/>
            <a:tailEnd type="none"/>
          </a:ln>
        </p:spPr>
        <p:style>
          <a:lnRef idx="2">
            <a:schemeClr val="accent1"/>
          </a:lnRef>
          <a:fillRef idx="0">
            <a:schemeClr val="accent1"/>
          </a:fillRef>
          <a:effectRef idx="1">
            <a:schemeClr val="accent1"/>
          </a:effectRef>
          <a:fontRef idx="minor">
            <a:schemeClr val="tx1"/>
          </a:fontRef>
        </p:style>
      </p:cxnSp>
      <p:sp>
        <p:nvSpPr>
          <p:cNvPr id="409" name="正方形/長方形 408"/>
          <p:cNvSpPr/>
          <p:nvPr/>
        </p:nvSpPr>
        <p:spPr>
          <a:xfrm>
            <a:off x="1236113" y="4734901"/>
            <a:ext cx="1547210" cy="230828"/>
          </a:xfrm>
          <a:prstGeom prst="rect">
            <a:avLst/>
          </a:prstGeom>
        </p:spPr>
        <p:txBody>
          <a:bodyPr wrap="none" lIns="91436" tIns="45718" rIns="91436" bIns="45718">
            <a:spAutoFit/>
          </a:bodyPr>
          <a:lstStyle/>
          <a:p>
            <a:pPr lvl="0"/>
            <a:r>
              <a:rPr lang="ja-JP" altLang="en-US" sz="900" dirty="0">
                <a:solidFill>
                  <a:prstClr val="black"/>
                </a:solidFill>
                <a:latin typeface="MS PGothic" charset="-128"/>
                <a:ea typeface="MS PGothic" charset="-128"/>
                <a:cs typeface="MS PGothic" charset="-128"/>
              </a:rPr>
              <a:t>各端末にエージェントを導入</a:t>
            </a:r>
          </a:p>
        </p:txBody>
      </p:sp>
      <p:sp>
        <p:nvSpPr>
          <p:cNvPr id="416" name="正方形/長方形 415"/>
          <p:cNvSpPr/>
          <p:nvPr/>
        </p:nvSpPr>
        <p:spPr>
          <a:xfrm>
            <a:off x="8220106" y="1764209"/>
            <a:ext cx="707237" cy="369328"/>
          </a:xfrm>
          <a:prstGeom prst="rect">
            <a:avLst/>
          </a:prstGeom>
        </p:spPr>
        <p:txBody>
          <a:bodyPr wrap="none" lIns="91436" tIns="45718" rIns="91436" bIns="45718">
            <a:spAutoFit/>
          </a:bodyPr>
          <a:lstStyle/>
          <a:p>
            <a:pPr lvl="0"/>
            <a:r>
              <a:rPr lang="en-US" altLang="ja-JP" sz="900" dirty="0">
                <a:solidFill>
                  <a:prstClr val="black"/>
                </a:solidFill>
                <a:latin typeface="MS PGothic" charset="-128"/>
                <a:ea typeface="MS PGothic" charset="-128"/>
                <a:cs typeface="MS PGothic" charset="-128"/>
              </a:rPr>
              <a:t>META</a:t>
            </a:r>
            <a:r>
              <a:rPr lang="ja-JP" altLang="en-US" sz="900" dirty="0">
                <a:solidFill>
                  <a:prstClr val="black"/>
                </a:solidFill>
                <a:latin typeface="MS PGothic" charset="-128"/>
                <a:ea typeface="MS PGothic" charset="-128"/>
                <a:cs typeface="MS PGothic" charset="-128"/>
              </a:rPr>
              <a:t>情報</a:t>
            </a:r>
            <a:endParaRPr lang="en-US" altLang="ja-JP" sz="900" dirty="0">
              <a:solidFill>
                <a:prstClr val="black"/>
              </a:solidFill>
              <a:latin typeface="MS PGothic" charset="-128"/>
              <a:ea typeface="MS PGothic" charset="-128"/>
              <a:cs typeface="MS PGothic" charset="-128"/>
            </a:endParaRPr>
          </a:p>
          <a:p>
            <a:pPr lvl="0"/>
            <a:r>
              <a:rPr lang="ja-JP" altLang="en-US" sz="900" dirty="0">
                <a:solidFill>
                  <a:prstClr val="black"/>
                </a:solidFill>
                <a:latin typeface="MS PGothic" charset="-128"/>
                <a:ea typeface="MS PGothic" charset="-128"/>
                <a:cs typeface="MS PGothic" charset="-128"/>
              </a:rPr>
              <a:t>ハッシュ値</a:t>
            </a:r>
          </a:p>
        </p:txBody>
      </p:sp>
      <p:pic>
        <p:nvPicPr>
          <p:cNvPr id="417" name="Picture 4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0093" y="1445770"/>
            <a:ext cx="362128" cy="285890"/>
          </a:xfrm>
          <a:prstGeom prst="rect">
            <a:avLst/>
          </a:prstGeom>
        </p:spPr>
      </p:pic>
      <p:sp>
        <p:nvSpPr>
          <p:cNvPr id="418" name="正方形/長方形 417"/>
          <p:cNvSpPr/>
          <p:nvPr/>
        </p:nvSpPr>
        <p:spPr>
          <a:xfrm>
            <a:off x="8157065" y="1448783"/>
            <a:ext cx="761739" cy="230828"/>
          </a:xfrm>
          <a:prstGeom prst="rect">
            <a:avLst/>
          </a:prstGeom>
        </p:spPr>
        <p:txBody>
          <a:bodyPr wrap="none" lIns="91436" tIns="45718" rIns="91436" bIns="45718">
            <a:spAutoFit/>
          </a:bodyPr>
          <a:lstStyle/>
          <a:p>
            <a:pPr lvl="0"/>
            <a:r>
              <a:rPr lang="ja-JP" altLang="en-US" sz="900" dirty="0">
                <a:solidFill>
                  <a:prstClr val="black"/>
                </a:solidFill>
                <a:latin typeface="MS PGothic" charset="-128"/>
                <a:ea typeface="MS PGothic" charset="-128"/>
                <a:cs typeface="MS PGothic" charset="-128"/>
              </a:rPr>
              <a:t>エージェント</a:t>
            </a:r>
          </a:p>
        </p:txBody>
      </p:sp>
      <p:pic>
        <p:nvPicPr>
          <p:cNvPr id="102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88976" y="4039000"/>
            <a:ext cx="768350" cy="571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0" name="テキスト ボックス 59"/>
          <p:cNvSpPr txBox="1"/>
          <p:nvPr/>
        </p:nvSpPr>
        <p:spPr>
          <a:xfrm>
            <a:off x="5187878" y="3345694"/>
            <a:ext cx="1426464" cy="384717"/>
          </a:xfrm>
          <a:prstGeom prst="rect">
            <a:avLst/>
          </a:prstGeom>
          <a:noFill/>
        </p:spPr>
        <p:txBody>
          <a:bodyPr wrap="square" lIns="91436" tIns="45718" rIns="91436" bIns="45718" rtlCol="0">
            <a:spAutoFit/>
          </a:bodyPr>
          <a:lstStyle/>
          <a:p>
            <a:r>
              <a:rPr lang="ja-JP" altLang="en-US" sz="1100" b="1" dirty="0">
                <a:solidFill>
                  <a:srgbClr val="0000FF"/>
                </a:solidFill>
                <a:latin typeface="MS PGothic" charset="-128"/>
                <a:ea typeface="MS PGothic" charset="-128"/>
                <a:cs typeface="MS PGothic" charset="-128"/>
              </a:rPr>
              <a:t>オンプレミス</a:t>
            </a:r>
            <a:endParaRPr lang="en-US" altLang="ja-JP" sz="1100" b="1" dirty="0">
              <a:solidFill>
                <a:srgbClr val="0000FF"/>
              </a:solidFill>
              <a:latin typeface="MS PGothic" charset="-128"/>
              <a:ea typeface="MS PGothic" charset="-128"/>
              <a:cs typeface="MS PGothic" charset="-128"/>
            </a:endParaRPr>
          </a:p>
          <a:p>
            <a:r>
              <a:rPr lang="en-US" altLang="ja-JP" sz="800" b="1" dirty="0">
                <a:solidFill>
                  <a:srgbClr val="0000FF"/>
                </a:solidFill>
                <a:latin typeface="MS PGothic" charset="-128"/>
                <a:ea typeface="MS PGothic" charset="-128"/>
                <a:cs typeface="MS PGothic" charset="-128"/>
              </a:rPr>
              <a:t>(</a:t>
            </a:r>
            <a:r>
              <a:rPr lang="ja-JP" altLang="en-US" sz="800" b="1" dirty="0">
                <a:solidFill>
                  <a:srgbClr val="0000FF"/>
                </a:solidFill>
                <a:latin typeface="MS PGothic" charset="-128"/>
                <a:ea typeface="MS PGothic" charset="-128"/>
                <a:cs typeface="MS PGothic" charset="-128"/>
              </a:rPr>
              <a:t>プライベートクラウド</a:t>
            </a:r>
            <a:r>
              <a:rPr lang="en-US" altLang="ja-JP" sz="800" b="1" dirty="0">
                <a:solidFill>
                  <a:srgbClr val="0000FF"/>
                </a:solidFill>
                <a:latin typeface="MS PGothic" charset="-128"/>
                <a:ea typeface="MS PGothic" charset="-128"/>
                <a:cs typeface="MS PGothic" charset="-128"/>
              </a:rPr>
              <a:t>)</a:t>
            </a:r>
            <a:endParaRPr lang="ja-JP" altLang="en-US" sz="800" b="1" dirty="0">
              <a:solidFill>
                <a:srgbClr val="0000FF"/>
              </a:solidFill>
              <a:latin typeface="MS PGothic" charset="-128"/>
              <a:ea typeface="MS PGothic" charset="-128"/>
              <a:cs typeface="MS PGothic" charset="-128"/>
            </a:endParaRPr>
          </a:p>
        </p:txBody>
      </p:sp>
      <p:sp>
        <p:nvSpPr>
          <p:cNvPr id="64" name="円柱 63"/>
          <p:cNvSpPr/>
          <p:nvPr/>
        </p:nvSpPr>
        <p:spPr>
          <a:xfrm>
            <a:off x="1905384" y="1769692"/>
            <a:ext cx="561832" cy="365569"/>
          </a:xfrm>
          <a:prstGeom prst="can">
            <a:avLst/>
          </a:prstGeom>
          <a:ln/>
        </p:spPr>
        <p:style>
          <a:lnRef idx="0">
            <a:schemeClr val="accent2"/>
          </a:lnRef>
          <a:fillRef idx="3">
            <a:schemeClr val="accent2"/>
          </a:fillRef>
          <a:effectRef idx="3">
            <a:schemeClr val="accent2"/>
          </a:effectRef>
          <a:fontRef idx="minor">
            <a:schemeClr val="lt1"/>
          </a:fontRef>
        </p:style>
        <p:txBody>
          <a:bodyPr lIns="91436" tIns="45718" rIns="91436" bIns="45718" rtlCol="0" anchor="ctr"/>
          <a:lstStyle/>
          <a:p>
            <a:pPr algn="ctr"/>
            <a:endParaRPr lang="ja-JP" altLang="en-US" dirty="0">
              <a:latin typeface="MS PGothic" charset="-128"/>
              <a:ea typeface="MS PGothic" charset="-128"/>
              <a:cs typeface="MS PGothic" charset="-128"/>
            </a:endParaRPr>
          </a:p>
        </p:txBody>
      </p:sp>
      <p:sp>
        <p:nvSpPr>
          <p:cNvPr id="65" name="テキスト ボックス 64"/>
          <p:cNvSpPr txBox="1"/>
          <p:nvPr/>
        </p:nvSpPr>
        <p:spPr>
          <a:xfrm>
            <a:off x="1922169" y="1896654"/>
            <a:ext cx="545048" cy="202854"/>
          </a:xfrm>
          <a:prstGeom prst="rect">
            <a:avLst/>
          </a:prstGeom>
        </p:spPr>
        <p:style>
          <a:lnRef idx="0">
            <a:schemeClr val="accent4"/>
          </a:lnRef>
          <a:fillRef idx="3">
            <a:schemeClr val="accent4"/>
          </a:fillRef>
          <a:effectRef idx="3">
            <a:schemeClr val="accent4"/>
          </a:effectRef>
          <a:fontRef idx="minor">
            <a:schemeClr val="lt1"/>
          </a:fontRef>
        </p:style>
        <p:txBody>
          <a:bodyPr wrap="square" lIns="91436" tIns="45718" rIns="91436" bIns="45718" rtlCol="0" anchor="ctr" anchorCtr="0">
            <a:noAutofit/>
          </a:bodyPr>
          <a:lstStyle/>
          <a:p>
            <a:pPr algn="ctr"/>
            <a:r>
              <a:rPr lang="ja-JP" altLang="en-US" sz="500" dirty="0">
                <a:solidFill>
                  <a:srgbClr val="0000FF"/>
                </a:solidFill>
                <a:latin typeface="MS PGothic" charset="-128"/>
                <a:ea typeface="MS PGothic" charset="-128"/>
                <a:cs typeface="MS PGothic" charset="-128"/>
              </a:rPr>
              <a:t>マルウェア</a:t>
            </a:r>
            <a:endParaRPr lang="en-US" altLang="ja-JP" sz="500" dirty="0">
              <a:solidFill>
                <a:srgbClr val="0000FF"/>
              </a:solidFill>
              <a:latin typeface="MS PGothic" charset="-128"/>
              <a:ea typeface="MS PGothic" charset="-128"/>
              <a:cs typeface="MS PGothic" charset="-128"/>
            </a:endParaRPr>
          </a:p>
          <a:p>
            <a:pPr algn="ctr"/>
            <a:r>
              <a:rPr lang="ja-JP" altLang="en-US" sz="500" dirty="0">
                <a:solidFill>
                  <a:srgbClr val="0000FF"/>
                </a:solidFill>
                <a:latin typeface="MS PGothic" charset="-128"/>
                <a:ea typeface="MS PGothic" charset="-128"/>
                <a:cs typeface="MS PGothic" charset="-128"/>
              </a:rPr>
              <a:t>ハッシュ</a:t>
            </a:r>
            <a:r>
              <a:rPr lang="en-US" altLang="ja-JP" sz="500" dirty="0">
                <a:solidFill>
                  <a:srgbClr val="0000FF"/>
                </a:solidFill>
                <a:latin typeface="MS PGothic" charset="-128"/>
                <a:ea typeface="MS PGothic" charset="-128"/>
                <a:cs typeface="MS PGothic" charset="-128"/>
              </a:rPr>
              <a:t>DB</a:t>
            </a:r>
            <a:endParaRPr lang="ja-JP" altLang="en-US" sz="500" dirty="0">
              <a:solidFill>
                <a:srgbClr val="0000FF"/>
              </a:solidFill>
              <a:latin typeface="MS PGothic" charset="-128"/>
              <a:ea typeface="MS PGothic" charset="-128"/>
              <a:cs typeface="MS PGothic" charset="-128"/>
            </a:endParaRPr>
          </a:p>
        </p:txBody>
      </p:sp>
      <p:grpSp>
        <p:nvGrpSpPr>
          <p:cNvPr id="72" name="グループ化 2"/>
          <p:cNvGrpSpPr/>
          <p:nvPr/>
        </p:nvGrpSpPr>
        <p:grpSpPr>
          <a:xfrm>
            <a:off x="5047224" y="4145707"/>
            <a:ext cx="1003822" cy="584579"/>
            <a:chOff x="2153361" y="4646314"/>
            <a:chExt cx="1003822" cy="779439"/>
          </a:xfrm>
        </p:grpSpPr>
        <p:pic>
          <p:nvPicPr>
            <p:cNvPr id="73" name="Picture 4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3361" y="4646314"/>
              <a:ext cx="1003822" cy="779439"/>
            </a:xfrm>
            <a:prstGeom prst="rect">
              <a:avLst/>
            </a:prstGeom>
          </p:spPr>
        </p:pic>
        <p:pic>
          <p:nvPicPr>
            <p:cNvPr id="74" name="Picture 4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6282" y="4777103"/>
              <a:ext cx="362128" cy="381187"/>
            </a:xfrm>
            <a:prstGeom prst="rect">
              <a:avLst/>
            </a:prstGeom>
          </p:spPr>
        </p:pic>
      </p:grpSp>
      <p:grpSp>
        <p:nvGrpSpPr>
          <p:cNvPr id="75" name="グループ化 214"/>
          <p:cNvGrpSpPr/>
          <p:nvPr/>
        </p:nvGrpSpPr>
        <p:grpSpPr>
          <a:xfrm>
            <a:off x="6181502" y="4147571"/>
            <a:ext cx="1003822" cy="584579"/>
            <a:chOff x="2153361" y="4646314"/>
            <a:chExt cx="1003822" cy="779439"/>
          </a:xfrm>
        </p:grpSpPr>
        <p:pic>
          <p:nvPicPr>
            <p:cNvPr id="76" name="Picture 4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3361" y="4646314"/>
              <a:ext cx="1003822" cy="779439"/>
            </a:xfrm>
            <a:prstGeom prst="rect">
              <a:avLst/>
            </a:prstGeom>
          </p:spPr>
        </p:pic>
        <p:pic>
          <p:nvPicPr>
            <p:cNvPr id="77" name="Picture 4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6282" y="4777103"/>
              <a:ext cx="362128" cy="381187"/>
            </a:xfrm>
            <a:prstGeom prst="rect">
              <a:avLst/>
            </a:prstGeom>
          </p:spPr>
        </p:pic>
      </p:grpSp>
      <p:grpSp>
        <p:nvGrpSpPr>
          <p:cNvPr id="78" name="グループ化 220"/>
          <p:cNvGrpSpPr/>
          <p:nvPr/>
        </p:nvGrpSpPr>
        <p:grpSpPr>
          <a:xfrm>
            <a:off x="7365699" y="4147570"/>
            <a:ext cx="1003822" cy="584579"/>
            <a:chOff x="2153361" y="4646314"/>
            <a:chExt cx="1003822" cy="779439"/>
          </a:xfrm>
        </p:grpSpPr>
        <p:pic>
          <p:nvPicPr>
            <p:cNvPr id="79" name="Picture 4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3361" y="4646314"/>
              <a:ext cx="1003822" cy="779439"/>
            </a:xfrm>
            <a:prstGeom prst="rect">
              <a:avLst/>
            </a:prstGeom>
          </p:spPr>
        </p:pic>
        <p:pic>
          <p:nvPicPr>
            <p:cNvPr id="80" name="Picture 4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6282" y="4777103"/>
              <a:ext cx="362128" cy="381187"/>
            </a:xfrm>
            <a:prstGeom prst="rect">
              <a:avLst/>
            </a:prstGeom>
          </p:spPr>
        </p:pic>
      </p:grpSp>
      <p:sp>
        <p:nvSpPr>
          <p:cNvPr id="81" name="テキスト ボックス 80"/>
          <p:cNvSpPr txBox="1"/>
          <p:nvPr/>
        </p:nvSpPr>
        <p:spPr>
          <a:xfrm>
            <a:off x="7579848" y="2623263"/>
            <a:ext cx="1176917" cy="261606"/>
          </a:xfrm>
          <a:prstGeom prst="rect">
            <a:avLst/>
          </a:prstGeom>
          <a:solidFill>
            <a:schemeClr val="tx1"/>
          </a:solidFill>
        </p:spPr>
        <p:txBody>
          <a:bodyPr wrap="none" lIns="91436" tIns="45718" rIns="91436" bIns="45718" rtlCol="0">
            <a:spAutoFit/>
          </a:bodyPr>
          <a:lstStyle/>
          <a:p>
            <a:r>
              <a:rPr lang="ja-JP" altLang="en-US" sz="1100" b="1" dirty="0">
                <a:solidFill>
                  <a:schemeClr val="bg1"/>
                </a:solidFill>
                <a:latin typeface="MS PGothic" charset="-128"/>
                <a:ea typeface="MS PGothic" charset="-128"/>
                <a:cs typeface="MS PGothic" charset="-128"/>
              </a:rPr>
              <a:t>社内ネットワーク</a:t>
            </a:r>
          </a:p>
        </p:txBody>
      </p:sp>
      <p:sp>
        <p:nvSpPr>
          <p:cNvPr id="82" name="Cloud 53"/>
          <p:cNvSpPr/>
          <p:nvPr/>
        </p:nvSpPr>
        <p:spPr>
          <a:xfrm rot="10959743">
            <a:off x="4831722" y="1330724"/>
            <a:ext cx="2477633" cy="893569"/>
          </a:xfrm>
          <a:prstGeom prst="cloud">
            <a:avLst/>
          </a:prstGeom>
          <a:solidFill>
            <a:schemeClr val="accent5">
              <a:lumMod val="40000"/>
              <a:lumOff val="60000"/>
              <a:alpha val="51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sz="1500" dirty="0">
              <a:latin typeface="MS PGothic" charset="-128"/>
              <a:ea typeface="MS PGothic" charset="-128"/>
              <a:cs typeface="MS PGothic" charset="-128"/>
            </a:endParaRPr>
          </a:p>
        </p:txBody>
      </p:sp>
      <p:sp>
        <p:nvSpPr>
          <p:cNvPr id="83" name="テキスト ボックス 82"/>
          <p:cNvSpPr txBox="1"/>
          <p:nvPr/>
        </p:nvSpPr>
        <p:spPr>
          <a:xfrm>
            <a:off x="4783938" y="1436312"/>
            <a:ext cx="2719294" cy="369328"/>
          </a:xfrm>
          <a:prstGeom prst="rect">
            <a:avLst/>
          </a:prstGeom>
          <a:noFill/>
        </p:spPr>
        <p:txBody>
          <a:bodyPr wrap="square" lIns="91436" tIns="45718" rIns="91436" bIns="45718" rtlCol="0">
            <a:spAutoFit/>
          </a:bodyPr>
          <a:lstStyle/>
          <a:p>
            <a:pPr algn="ctr"/>
            <a:r>
              <a:rPr lang="en-US" altLang="ja-JP" dirty="0">
                <a:latin typeface="MS PGothic" charset="-128"/>
                <a:ea typeface="MS PGothic" charset="-128"/>
                <a:cs typeface="MS PGothic" charset="-128"/>
              </a:rPr>
              <a:t>AMP</a:t>
            </a:r>
            <a:r>
              <a:rPr lang="ja-JP" altLang="en-US" dirty="0">
                <a:latin typeface="MS PGothic" charset="-128"/>
                <a:ea typeface="MS PGothic" charset="-128"/>
                <a:cs typeface="MS PGothic" charset="-128"/>
              </a:rPr>
              <a:t>クラウド</a:t>
            </a:r>
          </a:p>
        </p:txBody>
      </p:sp>
      <p:cxnSp>
        <p:nvCxnSpPr>
          <p:cNvPr id="84" name="直線コネクタ 83"/>
          <p:cNvCxnSpPr/>
          <p:nvPr/>
        </p:nvCxnSpPr>
        <p:spPr>
          <a:xfrm>
            <a:off x="5411207" y="3955910"/>
            <a:ext cx="0" cy="207489"/>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5" name="直線コネクタ 84"/>
          <p:cNvCxnSpPr/>
          <p:nvPr/>
        </p:nvCxnSpPr>
        <p:spPr>
          <a:xfrm>
            <a:off x="6545485" y="3969554"/>
            <a:ext cx="0" cy="207489"/>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6" name="直線コネクタ 85"/>
          <p:cNvCxnSpPr/>
          <p:nvPr/>
        </p:nvCxnSpPr>
        <p:spPr>
          <a:xfrm>
            <a:off x="7729682" y="3981494"/>
            <a:ext cx="0" cy="207489"/>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7" name="直線コネクタ 86"/>
          <p:cNvCxnSpPr/>
          <p:nvPr/>
        </p:nvCxnSpPr>
        <p:spPr>
          <a:xfrm>
            <a:off x="5411209" y="3955910"/>
            <a:ext cx="2318475"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94" name="直線コネクタ 93"/>
          <p:cNvCxnSpPr/>
          <p:nvPr/>
        </p:nvCxnSpPr>
        <p:spPr>
          <a:xfrm>
            <a:off x="6545485" y="1950564"/>
            <a:ext cx="0" cy="203818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96" name="直線コネクタ 95"/>
          <p:cNvCxnSpPr/>
          <p:nvPr/>
        </p:nvCxnSpPr>
        <p:spPr>
          <a:xfrm>
            <a:off x="5342967" y="3888676"/>
            <a:ext cx="0" cy="274724"/>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97" name="直線コネクタ 96"/>
          <p:cNvCxnSpPr/>
          <p:nvPr/>
        </p:nvCxnSpPr>
        <p:spPr>
          <a:xfrm>
            <a:off x="6464375" y="3888676"/>
            <a:ext cx="0" cy="286664"/>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98" name="直線コネクタ 97"/>
          <p:cNvCxnSpPr/>
          <p:nvPr/>
        </p:nvCxnSpPr>
        <p:spPr>
          <a:xfrm>
            <a:off x="7634468" y="3888677"/>
            <a:ext cx="0" cy="319231"/>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99" name="直線コネクタ 98"/>
          <p:cNvCxnSpPr/>
          <p:nvPr/>
        </p:nvCxnSpPr>
        <p:spPr>
          <a:xfrm flipV="1">
            <a:off x="5342969" y="3873330"/>
            <a:ext cx="2291501" cy="1702"/>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00" name="直線コネクタ 99"/>
          <p:cNvCxnSpPr/>
          <p:nvPr/>
        </p:nvCxnSpPr>
        <p:spPr>
          <a:xfrm>
            <a:off x="6434139" y="3330158"/>
            <a:ext cx="640" cy="543420"/>
          </a:xfrm>
          <a:prstGeom prst="line">
            <a:avLst/>
          </a:prstGeom>
          <a:ln>
            <a:solidFill>
              <a:srgbClr val="FF0000"/>
            </a:solidFill>
            <a:prstDash val="sysDot"/>
            <a:headEnd type="triangle" w="lg" len="lg"/>
            <a:tailEnd type="none"/>
          </a:ln>
        </p:spPr>
        <p:style>
          <a:lnRef idx="2">
            <a:schemeClr val="accent1"/>
          </a:lnRef>
          <a:fillRef idx="0">
            <a:schemeClr val="accent1"/>
          </a:fillRef>
          <a:effectRef idx="1">
            <a:schemeClr val="accent1"/>
          </a:effectRef>
          <a:fontRef idx="minor">
            <a:schemeClr val="tx1"/>
          </a:fontRef>
        </p:style>
      </p:cxnSp>
      <p:sp>
        <p:nvSpPr>
          <p:cNvPr id="102" name="正方形/長方形 101"/>
          <p:cNvSpPr/>
          <p:nvPr/>
        </p:nvSpPr>
        <p:spPr>
          <a:xfrm>
            <a:off x="5651594" y="4734901"/>
            <a:ext cx="1547210" cy="230828"/>
          </a:xfrm>
          <a:prstGeom prst="rect">
            <a:avLst/>
          </a:prstGeom>
        </p:spPr>
        <p:txBody>
          <a:bodyPr wrap="none" lIns="91436" tIns="45718" rIns="91436" bIns="45718">
            <a:spAutoFit/>
          </a:bodyPr>
          <a:lstStyle/>
          <a:p>
            <a:pPr lvl="0"/>
            <a:r>
              <a:rPr lang="ja-JP" altLang="en-US" sz="900" dirty="0">
                <a:solidFill>
                  <a:prstClr val="black"/>
                </a:solidFill>
                <a:latin typeface="MS PGothic" charset="-128"/>
                <a:ea typeface="MS PGothic" charset="-128"/>
                <a:cs typeface="MS PGothic" charset="-128"/>
              </a:rPr>
              <a:t>各端末にエージェントを導入</a:t>
            </a:r>
          </a:p>
        </p:txBody>
      </p:sp>
      <p:sp>
        <p:nvSpPr>
          <p:cNvPr id="106" name="円柱 105"/>
          <p:cNvSpPr/>
          <p:nvPr/>
        </p:nvSpPr>
        <p:spPr>
          <a:xfrm>
            <a:off x="6237588" y="1769692"/>
            <a:ext cx="561832" cy="365569"/>
          </a:xfrm>
          <a:prstGeom prst="can">
            <a:avLst/>
          </a:prstGeom>
          <a:ln/>
        </p:spPr>
        <p:style>
          <a:lnRef idx="0">
            <a:schemeClr val="accent2"/>
          </a:lnRef>
          <a:fillRef idx="3">
            <a:schemeClr val="accent2"/>
          </a:fillRef>
          <a:effectRef idx="3">
            <a:schemeClr val="accent2"/>
          </a:effectRef>
          <a:fontRef idx="minor">
            <a:schemeClr val="lt1"/>
          </a:fontRef>
        </p:style>
        <p:txBody>
          <a:bodyPr lIns="91436" tIns="45718" rIns="91436" bIns="45718" rtlCol="0" anchor="ctr"/>
          <a:lstStyle/>
          <a:p>
            <a:pPr algn="ctr"/>
            <a:endParaRPr lang="ja-JP" altLang="en-US" dirty="0">
              <a:latin typeface="MS PGothic" charset="-128"/>
              <a:ea typeface="MS PGothic" charset="-128"/>
              <a:cs typeface="MS PGothic" charset="-128"/>
            </a:endParaRPr>
          </a:p>
        </p:txBody>
      </p:sp>
      <p:sp>
        <p:nvSpPr>
          <p:cNvPr id="107" name="テキスト ボックス 106"/>
          <p:cNvSpPr txBox="1"/>
          <p:nvPr/>
        </p:nvSpPr>
        <p:spPr>
          <a:xfrm>
            <a:off x="6254371" y="1896654"/>
            <a:ext cx="545048" cy="202854"/>
          </a:xfrm>
          <a:prstGeom prst="rect">
            <a:avLst/>
          </a:prstGeom>
        </p:spPr>
        <p:style>
          <a:lnRef idx="0">
            <a:schemeClr val="accent4"/>
          </a:lnRef>
          <a:fillRef idx="3">
            <a:schemeClr val="accent4"/>
          </a:fillRef>
          <a:effectRef idx="3">
            <a:schemeClr val="accent4"/>
          </a:effectRef>
          <a:fontRef idx="minor">
            <a:schemeClr val="lt1"/>
          </a:fontRef>
        </p:style>
        <p:txBody>
          <a:bodyPr wrap="square" lIns="91436" tIns="45718" rIns="91436" bIns="45718" rtlCol="0" anchor="ctr" anchorCtr="0">
            <a:noAutofit/>
          </a:bodyPr>
          <a:lstStyle/>
          <a:p>
            <a:pPr algn="ctr"/>
            <a:r>
              <a:rPr lang="ja-JP" altLang="en-US" sz="500" dirty="0">
                <a:solidFill>
                  <a:srgbClr val="0000FF"/>
                </a:solidFill>
                <a:latin typeface="MS PGothic" charset="-128"/>
                <a:ea typeface="MS PGothic" charset="-128"/>
                <a:cs typeface="MS PGothic" charset="-128"/>
              </a:rPr>
              <a:t>マルウェア</a:t>
            </a:r>
            <a:endParaRPr lang="en-US" altLang="ja-JP" sz="500" dirty="0">
              <a:solidFill>
                <a:srgbClr val="0000FF"/>
              </a:solidFill>
              <a:latin typeface="MS PGothic" charset="-128"/>
              <a:ea typeface="MS PGothic" charset="-128"/>
              <a:cs typeface="MS PGothic" charset="-128"/>
            </a:endParaRPr>
          </a:p>
          <a:p>
            <a:pPr algn="ctr"/>
            <a:r>
              <a:rPr lang="ja-JP" altLang="en-US" sz="500" dirty="0">
                <a:solidFill>
                  <a:srgbClr val="0000FF"/>
                </a:solidFill>
                <a:latin typeface="MS PGothic" charset="-128"/>
                <a:ea typeface="MS PGothic" charset="-128"/>
                <a:cs typeface="MS PGothic" charset="-128"/>
              </a:rPr>
              <a:t>ハッシュ</a:t>
            </a:r>
            <a:r>
              <a:rPr lang="en-US" altLang="ja-JP" sz="500" dirty="0">
                <a:solidFill>
                  <a:srgbClr val="0000FF"/>
                </a:solidFill>
                <a:latin typeface="MS PGothic" charset="-128"/>
                <a:ea typeface="MS PGothic" charset="-128"/>
                <a:cs typeface="MS PGothic" charset="-128"/>
              </a:rPr>
              <a:t>DB</a:t>
            </a:r>
            <a:endParaRPr lang="ja-JP" altLang="en-US" sz="500" dirty="0">
              <a:solidFill>
                <a:srgbClr val="0000FF"/>
              </a:solidFill>
              <a:latin typeface="MS PGothic" charset="-128"/>
              <a:ea typeface="MS PGothic" charset="-128"/>
              <a:cs typeface="MS PGothic" charset="-128"/>
            </a:endParaRPr>
          </a:p>
        </p:txBody>
      </p:sp>
      <p:cxnSp>
        <p:nvCxnSpPr>
          <p:cNvPr id="112" name="直線コネクタ 111"/>
          <p:cNvCxnSpPr>
            <a:stCxn id="116" idx="1"/>
          </p:cNvCxnSpPr>
          <p:nvPr/>
        </p:nvCxnSpPr>
        <p:spPr>
          <a:xfrm flipH="1" flipV="1">
            <a:off x="6799421" y="2170836"/>
            <a:ext cx="224817" cy="564342"/>
          </a:xfrm>
          <a:prstGeom prst="line">
            <a:avLst/>
          </a:prstGeom>
          <a:ln>
            <a:solidFill>
              <a:schemeClr val="accent1">
                <a:lumMod val="60000"/>
                <a:lumOff val="40000"/>
              </a:schemeClr>
            </a:solidFill>
            <a:prstDash val="sysDot"/>
            <a:headEnd type="triangle" w="lg" len="lg"/>
            <a:tailEnd type="none"/>
          </a:ln>
        </p:spPr>
        <p:style>
          <a:lnRef idx="2">
            <a:schemeClr val="accent1"/>
          </a:lnRef>
          <a:fillRef idx="0">
            <a:schemeClr val="accent1"/>
          </a:fillRef>
          <a:effectRef idx="1">
            <a:schemeClr val="accent1"/>
          </a:effectRef>
          <a:fontRef idx="minor">
            <a:schemeClr val="tx1"/>
          </a:fontRef>
        </p:style>
      </p:cxnSp>
      <p:pic>
        <p:nvPicPr>
          <p:cNvPr id="113"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08963" y="2950647"/>
            <a:ext cx="891700" cy="390250"/>
          </a:xfrm>
          <a:prstGeom prst="rect">
            <a:avLst/>
          </a:prstGeom>
        </p:spPr>
      </p:pic>
      <p:sp>
        <p:nvSpPr>
          <p:cNvPr id="114" name="テキスト ボックス 113"/>
          <p:cNvSpPr txBox="1"/>
          <p:nvPr/>
        </p:nvSpPr>
        <p:spPr>
          <a:xfrm>
            <a:off x="7129079" y="3324517"/>
            <a:ext cx="1456426" cy="507827"/>
          </a:xfrm>
          <a:prstGeom prst="rect">
            <a:avLst/>
          </a:prstGeom>
          <a:noFill/>
        </p:spPr>
        <p:txBody>
          <a:bodyPr wrap="square" lIns="91436" tIns="45718" rIns="91436" bIns="45718" rtlCol="0">
            <a:spAutoFit/>
          </a:bodyPr>
          <a:lstStyle/>
          <a:p>
            <a:r>
              <a:rPr lang="ja-JP" altLang="en-US" sz="1100" b="1" dirty="0">
                <a:solidFill>
                  <a:srgbClr val="0000FF"/>
                </a:solidFill>
                <a:latin typeface="MS PGothic" charset="-128"/>
                <a:ea typeface="MS PGothic" charset="-128"/>
                <a:cs typeface="MS PGothic" charset="-128"/>
              </a:rPr>
              <a:t>オンプレミス</a:t>
            </a:r>
            <a:endParaRPr lang="en-US" altLang="ja-JP" sz="1100" b="1" dirty="0">
              <a:solidFill>
                <a:srgbClr val="0000FF"/>
              </a:solidFill>
              <a:latin typeface="MS PGothic" charset="-128"/>
              <a:ea typeface="MS PGothic" charset="-128"/>
              <a:cs typeface="MS PGothic" charset="-128"/>
            </a:endParaRPr>
          </a:p>
          <a:p>
            <a:r>
              <a:rPr lang="en-US" altLang="ja-JP" sz="800" b="1" dirty="0">
                <a:solidFill>
                  <a:srgbClr val="0000FF"/>
                </a:solidFill>
                <a:latin typeface="MS PGothic" charset="-128"/>
                <a:ea typeface="MS PGothic" charset="-128"/>
                <a:cs typeface="MS PGothic" charset="-128"/>
              </a:rPr>
              <a:t>(</a:t>
            </a:r>
            <a:r>
              <a:rPr lang="ja-JP" altLang="en-US" sz="800" b="1" dirty="0">
                <a:solidFill>
                  <a:srgbClr val="0000FF"/>
                </a:solidFill>
                <a:latin typeface="MS PGothic" charset="-128"/>
                <a:ea typeface="MS PGothic" charset="-128"/>
                <a:cs typeface="MS PGothic" charset="-128"/>
              </a:rPr>
              <a:t>プライベートクラウド</a:t>
            </a:r>
            <a:r>
              <a:rPr lang="en-US" altLang="ja-JP" sz="800" b="1" dirty="0">
                <a:solidFill>
                  <a:srgbClr val="0000FF"/>
                </a:solidFill>
                <a:latin typeface="MS PGothic" charset="-128"/>
                <a:ea typeface="MS PGothic" charset="-128"/>
                <a:cs typeface="MS PGothic" charset="-128"/>
              </a:rPr>
              <a:t>)</a:t>
            </a:r>
          </a:p>
          <a:p>
            <a:r>
              <a:rPr lang="en-US" altLang="ja-JP" sz="800" b="1" dirty="0" err="1">
                <a:solidFill>
                  <a:srgbClr val="0000FF"/>
                </a:solidFill>
                <a:latin typeface="MS PGothic" charset="-128"/>
                <a:ea typeface="MS PGothic" charset="-128"/>
                <a:cs typeface="MS PGothic" charset="-128"/>
              </a:rPr>
              <a:t>AirGAP</a:t>
            </a:r>
            <a:r>
              <a:rPr lang="ja-JP" altLang="en-US" sz="800" b="1" dirty="0">
                <a:solidFill>
                  <a:srgbClr val="0000FF"/>
                </a:solidFill>
                <a:latin typeface="MS PGothic" charset="-128"/>
                <a:ea typeface="MS PGothic" charset="-128"/>
                <a:cs typeface="MS PGothic" charset="-128"/>
              </a:rPr>
              <a:t>オプション</a:t>
            </a:r>
          </a:p>
        </p:txBody>
      </p:sp>
      <p:sp>
        <p:nvSpPr>
          <p:cNvPr id="116" name="円柱 115"/>
          <p:cNvSpPr/>
          <p:nvPr/>
        </p:nvSpPr>
        <p:spPr>
          <a:xfrm>
            <a:off x="6743321" y="2735180"/>
            <a:ext cx="561832" cy="365569"/>
          </a:xfrm>
          <a:prstGeom prst="can">
            <a:avLst/>
          </a:prstGeom>
          <a:ln/>
        </p:spPr>
        <p:style>
          <a:lnRef idx="0">
            <a:schemeClr val="accent2"/>
          </a:lnRef>
          <a:fillRef idx="3">
            <a:schemeClr val="accent2"/>
          </a:fillRef>
          <a:effectRef idx="3">
            <a:schemeClr val="accent2"/>
          </a:effectRef>
          <a:fontRef idx="minor">
            <a:schemeClr val="lt1"/>
          </a:fontRef>
        </p:style>
        <p:txBody>
          <a:bodyPr lIns="91436" tIns="45718" rIns="91436" bIns="45718" rtlCol="0" anchor="ctr"/>
          <a:lstStyle/>
          <a:p>
            <a:pPr algn="ctr"/>
            <a:endParaRPr lang="ja-JP" altLang="en-US" dirty="0">
              <a:latin typeface="MS PGothic" charset="-128"/>
              <a:ea typeface="MS PGothic" charset="-128"/>
              <a:cs typeface="MS PGothic" charset="-128"/>
            </a:endParaRPr>
          </a:p>
        </p:txBody>
      </p:sp>
      <p:sp>
        <p:nvSpPr>
          <p:cNvPr id="115" name="テキスト ボックス 114"/>
          <p:cNvSpPr txBox="1"/>
          <p:nvPr/>
        </p:nvSpPr>
        <p:spPr>
          <a:xfrm>
            <a:off x="6764140" y="2852539"/>
            <a:ext cx="545048" cy="202854"/>
          </a:xfrm>
          <a:prstGeom prst="rect">
            <a:avLst/>
          </a:prstGeom>
        </p:spPr>
        <p:style>
          <a:lnRef idx="0">
            <a:schemeClr val="accent4"/>
          </a:lnRef>
          <a:fillRef idx="3">
            <a:schemeClr val="accent4"/>
          </a:fillRef>
          <a:effectRef idx="3">
            <a:schemeClr val="accent4"/>
          </a:effectRef>
          <a:fontRef idx="minor">
            <a:schemeClr val="lt1"/>
          </a:fontRef>
        </p:style>
        <p:txBody>
          <a:bodyPr wrap="square" lIns="91436" tIns="45718" rIns="91436" bIns="45718" rtlCol="0" anchor="ctr" anchorCtr="0">
            <a:noAutofit/>
          </a:bodyPr>
          <a:lstStyle/>
          <a:p>
            <a:pPr algn="ctr"/>
            <a:r>
              <a:rPr lang="ja-JP" altLang="en-US" sz="500" dirty="0">
                <a:solidFill>
                  <a:srgbClr val="0000FF"/>
                </a:solidFill>
                <a:latin typeface="MS PGothic" charset="-128"/>
                <a:ea typeface="MS PGothic" charset="-128"/>
                <a:cs typeface="MS PGothic" charset="-128"/>
              </a:rPr>
              <a:t>マルウェア</a:t>
            </a:r>
            <a:endParaRPr lang="en-US" altLang="ja-JP" sz="500" dirty="0">
              <a:solidFill>
                <a:srgbClr val="0000FF"/>
              </a:solidFill>
              <a:latin typeface="MS PGothic" charset="-128"/>
              <a:ea typeface="MS PGothic" charset="-128"/>
              <a:cs typeface="MS PGothic" charset="-128"/>
            </a:endParaRPr>
          </a:p>
          <a:p>
            <a:pPr algn="ctr"/>
            <a:r>
              <a:rPr lang="ja-JP" altLang="en-US" sz="500" dirty="0">
                <a:solidFill>
                  <a:srgbClr val="0000FF"/>
                </a:solidFill>
                <a:latin typeface="MS PGothic" charset="-128"/>
                <a:ea typeface="MS PGothic" charset="-128"/>
                <a:cs typeface="MS PGothic" charset="-128"/>
              </a:rPr>
              <a:t>ハッシュ</a:t>
            </a:r>
            <a:r>
              <a:rPr lang="en-US" altLang="ja-JP" sz="500" dirty="0">
                <a:solidFill>
                  <a:srgbClr val="0000FF"/>
                </a:solidFill>
                <a:latin typeface="MS PGothic" charset="-128"/>
                <a:ea typeface="MS PGothic" charset="-128"/>
                <a:cs typeface="MS PGothic" charset="-128"/>
              </a:rPr>
              <a:t>DB</a:t>
            </a:r>
            <a:endParaRPr lang="ja-JP" altLang="en-US" sz="500" dirty="0">
              <a:solidFill>
                <a:srgbClr val="0000FF"/>
              </a:solidFill>
              <a:latin typeface="MS PGothic" charset="-128"/>
              <a:ea typeface="MS PGothic" charset="-128"/>
              <a:cs typeface="MS PGothic" charset="-128"/>
            </a:endParaRPr>
          </a:p>
        </p:txBody>
      </p:sp>
      <p:pic>
        <p:nvPicPr>
          <p:cNvPr id="63" name="Picture 9"/>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02640" y="2929830"/>
            <a:ext cx="891700" cy="390250"/>
          </a:xfrm>
          <a:prstGeom prst="rect">
            <a:avLst/>
          </a:prstGeom>
        </p:spPr>
      </p:pic>
      <p:cxnSp>
        <p:nvCxnSpPr>
          <p:cNvPr id="117" name="直線コネクタ 116"/>
          <p:cNvCxnSpPr/>
          <p:nvPr/>
        </p:nvCxnSpPr>
        <p:spPr>
          <a:xfrm>
            <a:off x="6245765" y="2139609"/>
            <a:ext cx="0" cy="818734"/>
          </a:xfrm>
          <a:prstGeom prst="line">
            <a:avLst/>
          </a:prstGeom>
          <a:ln>
            <a:solidFill>
              <a:srgbClr val="008000"/>
            </a:solidFill>
            <a:prstDash val="sysDot"/>
            <a:headEnd type="triangle" w="lg" len="lg"/>
            <a:tailEnd type="none"/>
          </a:ln>
        </p:spPr>
        <p:style>
          <a:lnRef idx="2">
            <a:schemeClr val="accent1"/>
          </a:lnRef>
          <a:fillRef idx="0">
            <a:schemeClr val="accent1"/>
          </a:fillRef>
          <a:effectRef idx="1">
            <a:schemeClr val="accent1"/>
          </a:effectRef>
          <a:fontRef idx="minor">
            <a:schemeClr val="tx1"/>
          </a:fontRef>
        </p:style>
      </p:cxnSp>
      <p:cxnSp>
        <p:nvCxnSpPr>
          <p:cNvPr id="123" name="直線コネクタ 122"/>
          <p:cNvCxnSpPr/>
          <p:nvPr/>
        </p:nvCxnSpPr>
        <p:spPr>
          <a:xfrm>
            <a:off x="7676110" y="1955058"/>
            <a:ext cx="477961" cy="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25" name="直線コネクタ 124"/>
          <p:cNvCxnSpPr/>
          <p:nvPr/>
        </p:nvCxnSpPr>
        <p:spPr>
          <a:xfrm>
            <a:off x="7671767" y="2265770"/>
            <a:ext cx="477961" cy="0"/>
          </a:xfrm>
          <a:prstGeom prst="line">
            <a:avLst/>
          </a:prstGeom>
          <a:ln>
            <a:solidFill>
              <a:srgbClr val="008000"/>
            </a:solidFill>
            <a:prstDash val="sysDot"/>
          </a:ln>
        </p:spPr>
        <p:style>
          <a:lnRef idx="2">
            <a:schemeClr val="accent1"/>
          </a:lnRef>
          <a:fillRef idx="0">
            <a:schemeClr val="accent1"/>
          </a:fillRef>
          <a:effectRef idx="1">
            <a:schemeClr val="accent1"/>
          </a:effectRef>
          <a:fontRef idx="minor">
            <a:schemeClr val="tx1"/>
          </a:fontRef>
        </p:style>
      </p:cxnSp>
      <p:sp>
        <p:nvSpPr>
          <p:cNvPr id="127" name="正方形/長方形 126"/>
          <p:cNvSpPr/>
          <p:nvPr/>
        </p:nvSpPr>
        <p:spPr>
          <a:xfrm>
            <a:off x="8232497" y="2128187"/>
            <a:ext cx="699222" cy="230828"/>
          </a:xfrm>
          <a:prstGeom prst="rect">
            <a:avLst/>
          </a:prstGeom>
        </p:spPr>
        <p:txBody>
          <a:bodyPr wrap="none" lIns="91436" tIns="45718" rIns="91436" bIns="45718">
            <a:spAutoFit/>
          </a:bodyPr>
          <a:lstStyle/>
          <a:p>
            <a:pPr lvl="0"/>
            <a:r>
              <a:rPr lang="ja-JP" altLang="en-US" sz="900" dirty="0">
                <a:solidFill>
                  <a:prstClr val="black"/>
                </a:solidFill>
                <a:latin typeface="MS PGothic" charset="-128"/>
                <a:ea typeface="MS PGothic" charset="-128"/>
                <a:cs typeface="MS PGothic" charset="-128"/>
              </a:rPr>
              <a:t>ハッシュ値</a:t>
            </a:r>
          </a:p>
        </p:txBody>
      </p:sp>
      <p:sp>
        <p:nvSpPr>
          <p:cNvPr id="27" name="テキスト ボックス 26"/>
          <p:cNvSpPr txBox="1"/>
          <p:nvPr/>
        </p:nvSpPr>
        <p:spPr>
          <a:xfrm>
            <a:off x="877120" y="696596"/>
            <a:ext cx="1277906" cy="600160"/>
          </a:xfrm>
          <a:prstGeom prst="rect">
            <a:avLst/>
          </a:prstGeom>
          <a:noFill/>
        </p:spPr>
        <p:txBody>
          <a:bodyPr wrap="none" lIns="91436" tIns="45718" rIns="91436" bIns="45718" rtlCol="0">
            <a:spAutoFit/>
          </a:bodyPr>
          <a:lstStyle/>
          <a:p>
            <a:r>
              <a:rPr lang="ja-JP" altLang="en-US" sz="1100" dirty="0">
                <a:solidFill>
                  <a:schemeClr val="tx2">
                    <a:lumMod val="60000"/>
                    <a:lumOff val="40000"/>
                  </a:schemeClr>
                </a:solidFill>
                <a:latin typeface="MS PGothic" charset="-128"/>
                <a:ea typeface="MS PGothic" charset="-128"/>
                <a:cs typeface="MS PGothic" charset="-128"/>
              </a:rPr>
              <a:t>パターン１</a:t>
            </a:r>
            <a:endParaRPr lang="en-US" altLang="ja-JP" sz="1100" dirty="0">
              <a:solidFill>
                <a:schemeClr val="tx2">
                  <a:lumMod val="60000"/>
                  <a:lumOff val="40000"/>
                </a:schemeClr>
              </a:solidFill>
              <a:latin typeface="MS PGothic" charset="-128"/>
              <a:ea typeface="MS PGothic" charset="-128"/>
              <a:cs typeface="MS PGothic" charset="-128"/>
            </a:endParaRPr>
          </a:p>
          <a:p>
            <a:r>
              <a:rPr lang="ja-JP" altLang="en-US" sz="1100" dirty="0">
                <a:solidFill>
                  <a:schemeClr val="tx2">
                    <a:lumMod val="60000"/>
                    <a:lumOff val="40000"/>
                  </a:schemeClr>
                </a:solidFill>
                <a:latin typeface="MS PGothic" charset="-128"/>
                <a:ea typeface="MS PGothic" charset="-128"/>
                <a:cs typeface="MS PGothic" charset="-128"/>
              </a:rPr>
              <a:t>クラウド型</a:t>
            </a:r>
            <a:endParaRPr lang="en-US" altLang="ja-JP" sz="1100" dirty="0">
              <a:solidFill>
                <a:schemeClr val="tx2">
                  <a:lumMod val="60000"/>
                  <a:lumOff val="40000"/>
                </a:schemeClr>
              </a:solidFill>
              <a:latin typeface="MS PGothic" charset="-128"/>
              <a:ea typeface="MS PGothic" charset="-128"/>
              <a:cs typeface="MS PGothic" charset="-128"/>
            </a:endParaRPr>
          </a:p>
          <a:p>
            <a:r>
              <a:rPr lang="ja-JP" altLang="en-US" sz="1100" dirty="0" smtClean="0">
                <a:solidFill>
                  <a:schemeClr val="tx2">
                    <a:lumMod val="60000"/>
                    <a:lumOff val="40000"/>
                  </a:schemeClr>
                </a:solidFill>
                <a:latin typeface="MS PGothic" charset="-128"/>
                <a:ea typeface="MS PGothic" charset="-128"/>
                <a:cs typeface="MS PGothic" charset="-128"/>
              </a:rPr>
              <a:t>パブリック</a:t>
            </a:r>
            <a:r>
              <a:rPr lang="en-US" altLang="ja-JP" sz="1100" dirty="0" smtClean="0">
                <a:solidFill>
                  <a:schemeClr val="tx2">
                    <a:lumMod val="60000"/>
                    <a:lumOff val="40000"/>
                  </a:schemeClr>
                </a:solidFill>
                <a:latin typeface="MS PGothic" charset="-128"/>
                <a:ea typeface="MS PGothic" charset="-128"/>
                <a:cs typeface="MS PGothic" charset="-128"/>
              </a:rPr>
              <a:t> </a:t>
            </a:r>
            <a:r>
              <a:rPr lang="ja-JP" altLang="en-US" sz="1100" dirty="0" smtClean="0">
                <a:solidFill>
                  <a:schemeClr val="tx2">
                    <a:lumMod val="60000"/>
                    <a:lumOff val="40000"/>
                  </a:schemeClr>
                </a:solidFill>
                <a:latin typeface="MS PGothic" charset="-128"/>
                <a:ea typeface="MS PGothic" charset="-128"/>
                <a:cs typeface="MS PGothic" charset="-128"/>
              </a:rPr>
              <a:t>クラウド</a:t>
            </a:r>
            <a:endParaRPr lang="ja-JP" altLang="en-US" sz="1100" dirty="0">
              <a:solidFill>
                <a:schemeClr val="tx2">
                  <a:lumMod val="60000"/>
                  <a:lumOff val="40000"/>
                </a:schemeClr>
              </a:solidFill>
              <a:latin typeface="MS PGothic" charset="-128"/>
              <a:ea typeface="MS PGothic" charset="-128"/>
              <a:cs typeface="MS PGothic" charset="-128"/>
            </a:endParaRPr>
          </a:p>
        </p:txBody>
      </p:sp>
      <p:sp>
        <p:nvSpPr>
          <p:cNvPr id="130" name="テキスト ボックス 129"/>
          <p:cNvSpPr txBox="1"/>
          <p:nvPr/>
        </p:nvSpPr>
        <p:spPr>
          <a:xfrm>
            <a:off x="4014289" y="707163"/>
            <a:ext cx="1404544" cy="600160"/>
          </a:xfrm>
          <a:prstGeom prst="rect">
            <a:avLst/>
          </a:prstGeom>
          <a:noFill/>
        </p:spPr>
        <p:txBody>
          <a:bodyPr wrap="none" lIns="91436" tIns="45718" rIns="91436" bIns="45718" rtlCol="0">
            <a:spAutoFit/>
          </a:bodyPr>
          <a:lstStyle/>
          <a:p>
            <a:r>
              <a:rPr lang="ja-JP" altLang="en-US" sz="1100" dirty="0">
                <a:solidFill>
                  <a:schemeClr val="tx2">
                    <a:lumMod val="60000"/>
                    <a:lumOff val="40000"/>
                  </a:schemeClr>
                </a:solidFill>
                <a:latin typeface="MS PGothic" charset="-128"/>
                <a:ea typeface="MS PGothic" charset="-128"/>
                <a:cs typeface="MS PGothic" charset="-128"/>
              </a:rPr>
              <a:t>パターン２</a:t>
            </a:r>
            <a:endParaRPr lang="en-US" altLang="ja-JP" sz="1100" dirty="0">
              <a:solidFill>
                <a:schemeClr val="tx2">
                  <a:lumMod val="60000"/>
                  <a:lumOff val="40000"/>
                </a:schemeClr>
              </a:solidFill>
              <a:latin typeface="MS PGothic" charset="-128"/>
              <a:ea typeface="MS PGothic" charset="-128"/>
              <a:cs typeface="MS PGothic" charset="-128"/>
            </a:endParaRPr>
          </a:p>
          <a:p>
            <a:r>
              <a:rPr lang="ja-JP" altLang="en-US" sz="1100" dirty="0">
                <a:solidFill>
                  <a:schemeClr val="tx2">
                    <a:lumMod val="60000"/>
                    <a:lumOff val="40000"/>
                  </a:schemeClr>
                </a:solidFill>
                <a:latin typeface="MS PGothic" charset="-128"/>
                <a:ea typeface="MS PGothic" charset="-128"/>
                <a:cs typeface="MS PGothic" charset="-128"/>
              </a:rPr>
              <a:t>オンプレ型</a:t>
            </a:r>
            <a:endParaRPr lang="en-US" altLang="ja-JP" sz="1100" dirty="0">
              <a:solidFill>
                <a:schemeClr val="tx2">
                  <a:lumMod val="60000"/>
                  <a:lumOff val="40000"/>
                </a:schemeClr>
              </a:solidFill>
              <a:latin typeface="MS PGothic" charset="-128"/>
              <a:ea typeface="MS PGothic" charset="-128"/>
              <a:cs typeface="MS PGothic" charset="-128"/>
            </a:endParaRPr>
          </a:p>
          <a:p>
            <a:r>
              <a:rPr lang="ja-JP" altLang="en-US" sz="1100" dirty="0" smtClean="0">
                <a:solidFill>
                  <a:schemeClr val="tx2">
                    <a:lumMod val="60000"/>
                    <a:lumOff val="40000"/>
                  </a:schemeClr>
                </a:solidFill>
                <a:latin typeface="MS PGothic" charset="-128"/>
                <a:ea typeface="MS PGothic" charset="-128"/>
                <a:cs typeface="MS PGothic" charset="-128"/>
              </a:rPr>
              <a:t>プライベート</a:t>
            </a:r>
            <a:r>
              <a:rPr lang="en-US" altLang="ja-JP" sz="1100" dirty="0" smtClean="0">
                <a:solidFill>
                  <a:schemeClr val="tx2">
                    <a:lumMod val="60000"/>
                    <a:lumOff val="40000"/>
                  </a:schemeClr>
                </a:solidFill>
                <a:latin typeface="MS PGothic" charset="-128"/>
                <a:ea typeface="MS PGothic" charset="-128"/>
                <a:cs typeface="MS PGothic" charset="-128"/>
              </a:rPr>
              <a:t> </a:t>
            </a:r>
            <a:r>
              <a:rPr lang="ja-JP" altLang="en-US" sz="1100" dirty="0" smtClean="0">
                <a:solidFill>
                  <a:schemeClr val="tx2">
                    <a:lumMod val="60000"/>
                    <a:lumOff val="40000"/>
                  </a:schemeClr>
                </a:solidFill>
                <a:latin typeface="MS PGothic" charset="-128"/>
                <a:ea typeface="MS PGothic" charset="-128"/>
                <a:cs typeface="MS PGothic" charset="-128"/>
              </a:rPr>
              <a:t>クラウド</a:t>
            </a:r>
            <a:endParaRPr lang="ja-JP" altLang="en-US" sz="1100" dirty="0">
              <a:solidFill>
                <a:schemeClr val="tx2">
                  <a:lumMod val="60000"/>
                  <a:lumOff val="40000"/>
                </a:schemeClr>
              </a:solidFill>
              <a:latin typeface="MS PGothic" charset="-128"/>
              <a:ea typeface="MS PGothic" charset="-128"/>
              <a:cs typeface="MS PGothic" charset="-128"/>
            </a:endParaRPr>
          </a:p>
        </p:txBody>
      </p:sp>
      <p:sp>
        <p:nvSpPr>
          <p:cNvPr id="131" name="テキスト ボックス 130"/>
          <p:cNvSpPr txBox="1"/>
          <p:nvPr/>
        </p:nvSpPr>
        <p:spPr>
          <a:xfrm>
            <a:off x="6648187" y="702282"/>
            <a:ext cx="1537592" cy="600160"/>
          </a:xfrm>
          <a:prstGeom prst="rect">
            <a:avLst/>
          </a:prstGeom>
          <a:noFill/>
        </p:spPr>
        <p:txBody>
          <a:bodyPr wrap="none" lIns="91436" tIns="45718" rIns="91436" bIns="45718" rtlCol="0">
            <a:spAutoFit/>
          </a:bodyPr>
          <a:lstStyle/>
          <a:p>
            <a:r>
              <a:rPr lang="ja-JP" altLang="en-US" sz="1100" dirty="0">
                <a:solidFill>
                  <a:schemeClr val="tx2">
                    <a:lumMod val="60000"/>
                    <a:lumOff val="40000"/>
                  </a:schemeClr>
                </a:solidFill>
                <a:latin typeface="MS PGothic" charset="-128"/>
                <a:ea typeface="MS PGothic" charset="-128"/>
                <a:cs typeface="MS PGothic" charset="-128"/>
              </a:rPr>
              <a:t>パターン２‘</a:t>
            </a:r>
            <a:endParaRPr lang="en-US" altLang="ja-JP" sz="1100" dirty="0">
              <a:solidFill>
                <a:schemeClr val="tx2">
                  <a:lumMod val="60000"/>
                  <a:lumOff val="40000"/>
                </a:schemeClr>
              </a:solidFill>
              <a:latin typeface="MS PGothic" charset="-128"/>
              <a:ea typeface="MS PGothic" charset="-128"/>
              <a:cs typeface="MS PGothic" charset="-128"/>
            </a:endParaRPr>
          </a:p>
          <a:p>
            <a:r>
              <a:rPr lang="ja-JP" altLang="en-US" sz="1100" dirty="0">
                <a:solidFill>
                  <a:schemeClr val="tx2">
                    <a:lumMod val="60000"/>
                    <a:lumOff val="40000"/>
                  </a:schemeClr>
                </a:solidFill>
                <a:latin typeface="MS PGothic" charset="-128"/>
                <a:ea typeface="MS PGothic" charset="-128"/>
                <a:cs typeface="MS PGothic" charset="-128"/>
              </a:rPr>
              <a:t>オンプレ型</a:t>
            </a:r>
            <a:r>
              <a:rPr lang="en-US" altLang="ja-JP" sz="1100" dirty="0">
                <a:solidFill>
                  <a:schemeClr val="tx2">
                    <a:lumMod val="60000"/>
                    <a:lumOff val="40000"/>
                  </a:schemeClr>
                </a:solidFill>
                <a:latin typeface="MS PGothic" charset="-128"/>
                <a:ea typeface="MS PGothic" charset="-128"/>
                <a:cs typeface="MS PGothic" charset="-128"/>
              </a:rPr>
              <a:t> (</a:t>
            </a:r>
            <a:r>
              <a:rPr lang="en-US" altLang="ja-JP" sz="1100" dirty="0" err="1">
                <a:solidFill>
                  <a:schemeClr val="tx2">
                    <a:lumMod val="60000"/>
                    <a:lumOff val="40000"/>
                  </a:schemeClr>
                </a:solidFill>
                <a:latin typeface="MS PGothic" charset="-128"/>
                <a:ea typeface="MS PGothic" charset="-128"/>
                <a:cs typeface="MS PGothic" charset="-128"/>
              </a:rPr>
              <a:t>AirGAP</a:t>
            </a:r>
            <a:r>
              <a:rPr lang="ja-JP" altLang="en-US" sz="1100" dirty="0">
                <a:solidFill>
                  <a:schemeClr val="tx2">
                    <a:lumMod val="60000"/>
                    <a:lumOff val="40000"/>
                  </a:schemeClr>
                </a:solidFill>
                <a:latin typeface="MS PGothic" charset="-128"/>
                <a:ea typeface="MS PGothic" charset="-128"/>
                <a:cs typeface="MS PGothic" charset="-128"/>
              </a:rPr>
              <a:t>型</a:t>
            </a:r>
            <a:r>
              <a:rPr lang="en-US" altLang="ja-JP" sz="1100" dirty="0">
                <a:solidFill>
                  <a:schemeClr val="tx2">
                    <a:lumMod val="60000"/>
                    <a:lumOff val="40000"/>
                  </a:schemeClr>
                </a:solidFill>
                <a:latin typeface="MS PGothic" charset="-128"/>
                <a:ea typeface="MS PGothic" charset="-128"/>
                <a:cs typeface="MS PGothic" charset="-128"/>
              </a:rPr>
              <a:t>)</a:t>
            </a:r>
          </a:p>
          <a:p>
            <a:r>
              <a:rPr lang="ja-JP" altLang="en-US" sz="1100" dirty="0" smtClean="0">
                <a:solidFill>
                  <a:schemeClr val="tx2">
                    <a:lumMod val="60000"/>
                    <a:lumOff val="40000"/>
                  </a:schemeClr>
                </a:solidFill>
                <a:latin typeface="MS PGothic" charset="-128"/>
                <a:ea typeface="MS PGothic" charset="-128"/>
                <a:cs typeface="MS PGothic" charset="-128"/>
              </a:rPr>
              <a:t>プライベート</a:t>
            </a:r>
            <a:r>
              <a:rPr lang="en-US" altLang="ja-JP" sz="1100" dirty="0" smtClean="0">
                <a:solidFill>
                  <a:schemeClr val="tx2">
                    <a:lumMod val="60000"/>
                    <a:lumOff val="40000"/>
                  </a:schemeClr>
                </a:solidFill>
                <a:latin typeface="MS PGothic" charset="-128"/>
                <a:ea typeface="MS PGothic" charset="-128"/>
                <a:cs typeface="MS PGothic" charset="-128"/>
              </a:rPr>
              <a:t> </a:t>
            </a:r>
            <a:r>
              <a:rPr lang="ja-JP" altLang="en-US" sz="1100" dirty="0" smtClean="0">
                <a:solidFill>
                  <a:schemeClr val="tx2">
                    <a:lumMod val="60000"/>
                    <a:lumOff val="40000"/>
                  </a:schemeClr>
                </a:solidFill>
                <a:latin typeface="MS PGothic" charset="-128"/>
                <a:ea typeface="MS PGothic" charset="-128"/>
                <a:cs typeface="MS PGothic" charset="-128"/>
              </a:rPr>
              <a:t>クラウド</a:t>
            </a:r>
            <a:endParaRPr lang="ja-JP" altLang="en-US" sz="1100" dirty="0">
              <a:solidFill>
                <a:schemeClr val="tx2">
                  <a:lumMod val="60000"/>
                  <a:lumOff val="40000"/>
                </a:schemeClr>
              </a:solidFill>
              <a:latin typeface="MS PGothic" charset="-128"/>
              <a:ea typeface="MS PGothic" charset="-128"/>
              <a:cs typeface="MS PGothic" charset="-128"/>
            </a:endParaRPr>
          </a:p>
        </p:txBody>
      </p:sp>
      <p:cxnSp>
        <p:nvCxnSpPr>
          <p:cNvPr id="29" name="直線矢印コネクタ 28"/>
          <p:cNvCxnSpPr>
            <a:endCxn id="63" idx="1"/>
          </p:cNvCxnSpPr>
          <p:nvPr/>
        </p:nvCxnSpPr>
        <p:spPr>
          <a:xfrm flipV="1">
            <a:off x="4783938" y="3124955"/>
            <a:ext cx="918703" cy="4035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5" name="直線矢印コネクタ 134"/>
          <p:cNvCxnSpPr/>
          <p:nvPr/>
        </p:nvCxnSpPr>
        <p:spPr>
          <a:xfrm flipH="1" flipV="1">
            <a:off x="2467217" y="2170837"/>
            <a:ext cx="1652260" cy="13844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3854325" y="2868478"/>
            <a:ext cx="1039270" cy="230828"/>
          </a:xfrm>
          <a:prstGeom prst="rect">
            <a:avLst/>
          </a:prstGeom>
          <a:solidFill>
            <a:schemeClr val="accent1"/>
          </a:solidFill>
        </p:spPr>
        <p:txBody>
          <a:bodyPr wrap="square" lIns="91436" tIns="45718" rIns="91436" bIns="45718" rtlCol="0">
            <a:spAutoFit/>
          </a:bodyPr>
          <a:lstStyle/>
          <a:p>
            <a:r>
              <a:rPr lang="ja-JP" altLang="en-US" sz="900" dirty="0">
                <a:solidFill>
                  <a:schemeClr val="bg1"/>
                </a:solidFill>
                <a:latin typeface="MS PGothic" charset="-128"/>
                <a:ea typeface="MS PGothic" charset="-128"/>
                <a:cs typeface="MS PGothic" charset="-128"/>
              </a:rPr>
              <a:t>ブラウザで管理</a:t>
            </a:r>
          </a:p>
        </p:txBody>
      </p:sp>
      <p:cxnSp>
        <p:nvCxnSpPr>
          <p:cNvPr id="88" name="直線コネクタ 87"/>
          <p:cNvCxnSpPr/>
          <p:nvPr/>
        </p:nvCxnSpPr>
        <p:spPr>
          <a:xfrm>
            <a:off x="6868751" y="3341438"/>
            <a:ext cx="640" cy="543420"/>
          </a:xfrm>
          <a:prstGeom prst="line">
            <a:avLst/>
          </a:prstGeom>
          <a:ln>
            <a:solidFill>
              <a:srgbClr val="FF0000"/>
            </a:solidFill>
            <a:prstDash val="sysDot"/>
            <a:headEnd type="triangle" w="lg" len="lg"/>
            <a:tailEnd type="none"/>
          </a:ln>
        </p:spPr>
        <p:style>
          <a:lnRef idx="2">
            <a:schemeClr val="accent1"/>
          </a:lnRef>
          <a:fillRef idx="0">
            <a:schemeClr val="accent1"/>
          </a:fillRef>
          <a:effectRef idx="1">
            <a:schemeClr val="accent1"/>
          </a:effectRef>
          <a:fontRef idx="minor">
            <a:schemeClr val="tx1"/>
          </a:fontRef>
        </p:style>
      </p:cxnSp>
      <p:grpSp>
        <p:nvGrpSpPr>
          <p:cNvPr id="95" name="Group 8"/>
          <p:cNvGrpSpPr/>
          <p:nvPr/>
        </p:nvGrpSpPr>
        <p:grpSpPr>
          <a:xfrm>
            <a:off x="4681748" y="1254255"/>
            <a:ext cx="632574" cy="617977"/>
            <a:chOff x="967351" y="1069567"/>
            <a:chExt cx="1254657" cy="1252274"/>
          </a:xfrm>
        </p:grpSpPr>
        <p:sp>
          <p:nvSpPr>
            <p:cNvPr id="101" name="Content Placeholder 5"/>
            <p:cNvSpPr txBox="1">
              <a:spLocks/>
            </p:cNvSpPr>
            <p:nvPr/>
          </p:nvSpPr>
          <p:spPr>
            <a:xfrm>
              <a:off x="967513" y="1069567"/>
              <a:ext cx="1254495" cy="1252274"/>
            </a:xfrm>
            <a:prstGeom prst="ellipse">
              <a:avLst/>
            </a:prstGeom>
            <a:gradFill>
              <a:gsLst>
                <a:gs pos="27000">
                  <a:schemeClr val="accent1"/>
                </a:gs>
                <a:gs pos="100000">
                  <a:schemeClr val="tx2">
                    <a:lumMod val="60000"/>
                    <a:lumOff val="40000"/>
                  </a:schemeClr>
                </a:gs>
              </a:gsLst>
              <a:lin ang="3600000" scaled="0"/>
            </a:gradFill>
            <a:ln w="25400" cap="flat" cmpd="sng" algn="ctr">
              <a:no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noAutofit/>
            </a:bodyPr>
            <a:lstStyle>
              <a:defPPr>
                <a:defRPr lang="en-US"/>
              </a:defPPr>
              <a:lvl1pPr defTabSz="610860">
                <a:defRPr>
                  <a:latin typeface="Arial" pitchFamily="34" charset="0"/>
                  <a:cs typeface="Arial" pitchFamily="34" charset="0"/>
                </a:defRPr>
              </a:lvl1pPr>
            </a:lstStyle>
            <a:p>
              <a:pPr lvl="1"/>
              <a:endParaRPr lang="en-US" sz="1200" dirty="0">
                <a:latin typeface="MS PGothic" charset="-128"/>
                <a:ea typeface="MS PGothic" charset="-128"/>
                <a:cs typeface="MS PGothic" charset="-128"/>
              </a:endParaRPr>
            </a:p>
          </p:txBody>
        </p:sp>
        <p:pic>
          <p:nvPicPr>
            <p:cNvPr id="103" name="Picture 106" descr="\\psf\Host\Volumes\EP File Share\_Touch\C12699_Inphi Messaging Framework Project\Development\T3504\Artwork\Round 3\iStock_000005664283Medium_gray_25.png"/>
            <p:cNvPicPr>
              <a:picLocks noChangeAspect="1" noChangeArrowheads="1"/>
            </p:cNvPicPr>
            <p:nvPr/>
          </p:nvPicPr>
          <p:blipFill rotWithShape="1">
            <a:blip r:embed="rId8" cstate="email">
              <a:extLst>
                <a:ext uri="{28A0092B-C50C-407E-A947-70E740481C1C}">
                  <a14:useLocalDpi xmlns:a14="http://schemas.microsoft.com/office/drawing/2010/main"/>
                </a:ext>
              </a:extLst>
            </a:blip>
            <a:stretch/>
          </p:blipFill>
          <p:spPr bwMode="auto">
            <a:xfrm>
              <a:off x="967351" y="1069567"/>
              <a:ext cx="1254657" cy="1252274"/>
            </a:xfrm>
            <a:prstGeom prst="ellipse">
              <a:avLst/>
            </a:prstGeom>
            <a:noFill/>
            <a:ln>
              <a:noFill/>
            </a:ln>
            <a:extLst>
              <a:ext uri="{909E8E84-426E-40dd-AFC4-6F175D3DCCD1}">
                <a14:hiddenFill xmlns:a14="http://schemas.microsoft.com/office/drawing/2010/main" xmlns="">
                  <a:solidFill>
                    <a:srgbClr val="FFFFFF"/>
                  </a:solidFill>
                </a14:hiddenFill>
              </a:ext>
            </a:extLst>
          </p:spPr>
        </p:pic>
      </p:grpSp>
      <p:grpSp>
        <p:nvGrpSpPr>
          <p:cNvPr id="89" name="Group 209"/>
          <p:cNvGrpSpPr>
            <a:grpSpLocks noChangeAspect="1"/>
          </p:cNvGrpSpPr>
          <p:nvPr/>
        </p:nvGrpSpPr>
        <p:grpSpPr>
          <a:xfrm>
            <a:off x="4728420" y="1288516"/>
            <a:ext cx="607949" cy="550867"/>
            <a:chOff x="9396413" y="2708275"/>
            <a:chExt cx="717550" cy="619125"/>
          </a:xfrm>
          <a:effectLst>
            <a:glow rad="228600">
              <a:schemeClr val="accent1">
                <a:satMod val="175000"/>
                <a:alpha val="40000"/>
              </a:schemeClr>
            </a:glow>
          </a:effectLst>
        </p:grpSpPr>
        <p:sp>
          <p:nvSpPr>
            <p:cNvPr id="90" name="Freeform 11"/>
            <p:cNvSpPr>
              <a:spLocks noEditPoints="1"/>
            </p:cNvSpPr>
            <p:nvPr/>
          </p:nvSpPr>
          <p:spPr bwMode="auto">
            <a:xfrm>
              <a:off x="9396413" y="2708275"/>
              <a:ext cx="620713" cy="619125"/>
            </a:xfrm>
            <a:custGeom>
              <a:avLst/>
              <a:gdLst>
                <a:gd name="T0" fmla="*/ 1101 w 3125"/>
                <a:gd name="T1" fmla="*/ 2549 h 3120"/>
                <a:gd name="T2" fmla="*/ 1293 w 3125"/>
                <a:gd name="T3" fmla="*/ 2809 h 3120"/>
                <a:gd name="T4" fmla="*/ 985 w 3125"/>
                <a:gd name="T5" fmla="*/ 2261 h 3120"/>
                <a:gd name="T6" fmla="*/ 672 w 3125"/>
                <a:gd name="T7" fmla="*/ 2512 h 3120"/>
                <a:gd name="T8" fmla="*/ 1013 w 3125"/>
                <a:gd name="T9" fmla="*/ 2742 h 3120"/>
                <a:gd name="T10" fmla="*/ 936 w 3125"/>
                <a:gd name="T11" fmla="*/ 2506 h 3120"/>
                <a:gd name="T12" fmla="*/ 888 w 3125"/>
                <a:gd name="T13" fmla="*/ 1624 h 3120"/>
                <a:gd name="T14" fmla="*/ 951 w 3125"/>
                <a:gd name="T15" fmla="*/ 2133 h 3120"/>
                <a:gd name="T16" fmla="*/ 266 w 3125"/>
                <a:gd name="T17" fmla="*/ 1714 h 3120"/>
                <a:gd name="T18" fmla="*/ 391 w 3125"/>
                <a:gd name="T19" fmla="*/ 2133 h 3120"/>
                <a:gd name="T20" fmla="*/ 763 w 3125"/>
                <a:gd name="T21" fmla="*/ 1731 h 3120"/>
                <a:gd name="T22" fmla="*/ 2354 w 3125"/>
                <a:gd name="T23" fmla="*/ 1182 h 3120"/>
                <a:gd name="T24" fmla="*/ 2870 w 3125"/>
                <a:gd name="T25" fmla="*/ 1406 h 3120"/>
                <a:gd name="T26" fmla="*/ 2745 w 3125"/>
                <a:gd name="T27" fmla="*/ 987 h 3120"/>
                <a:gd name="T28" fmla="*/ 2244 w 3125"/>
                <a:gd name="T29" fmla="*/ 1389 h 3120"/>
                <a:gd name="T30" fmla="*/ 1632 w 3125"/>
                <a:gd name="T31" fmla="*/ 987 h 3120"/>
                <a:gd name="T32" fmla="*/ 892 w 3125"/>
                <a:gd name="T33" fmla="*/ 1389 h 3120"/>
                <a:gd name="T34" fmla="*/ 391 w 3125"/>
                <a:gd name="T35" fmla="*/ 987 h 3120"/>
                <a:gd name="T36" fmla="*/ 266 w 3125"/>
                <a:gd name="T37" fmla="*/ 1406 h 3120"/>
                <a:gd name="T38" fmla="*/ 783 w 3125"/>
                <a:gd name="T39" fmla="*/ 1182 h 3120"/>
                <a:gd name="T40" fmla="*/ 2089 w 3125"/>
                <a:gd name="T41" fmla="*/ 406 h 3120"/>
                <a:gd name="T42" fmla="*/ 2261 w 3125"/>
                <a:gd name="T43" fmla="*/ 773 h 3120"/>
                <a:gd name="T44" fmla="*/ 2522 w 3125"/>
                <a:gd name="T45" fmla="*/ 666 h 3120"/>
                <a:gd name="T46" fmla="*/ 2198 w 3125"/>
                <a:gd name="T47" fmla="*/ 416 h 3120"/>
                <a:gd name="T48" fmla="*/ 939 w 3125"/>
                <a:gd name="T49" fmla="*/ 416 h 3120"/>
                <a:gd name="T50" fmla="*/ 615 w 3125"/>
                <a:gd name="T51" fmla="*/ 666 h 3120"/>
                <a:gd name="T52" fmla="*/ 874 w 3125"/>
                <a:gd name="T53" fmla="*/ 773 h 3120"/>
                <a:gd name="T54" fmla="*/ 1047 w 3125"/>
                <a:gd name="T55" fmla="*/ 406 h 3120"/>
                <a:gd name="T56" fmla="*/ 2126 w 3125"/>
                <a:gd name="T57" fmla="*/ 781 h 3120"/>
                <a:gd name="T58" fmla="*/ 1963 w 3125"/>
                <a:gd name="T59" fmla="*/ 452 h 3120"/>
                <a:gd name="T60" fmla="*/ 1717 w 3125"/>
                <a:gd name="T61" fmla="*/ 264 h 3120"/>
                <a:gd name="T62" fmla="*/ 1293 w 3125"/>
                <a:gd name="T63" fmla="*/ 311 h 3120"/>
                <a:gd name="T64" fmla="*/ 1101 w 3125"/>
                <a:gd name="T65" fmla="*/ 571 h 3120"/>
                <a:gd name="T66" fmla="*/ 1505 w 3125"/>
                <a:gd name="T67" fmla="*/ 859 h 3120"/>
                <a:gd name="T68" fmla="*/ 1874 w 3125"/>
                <a:gd name="T69" fmla="*/ 30 h 3120"/>
                <a:gd name="T70" fmla="*/ 2337 w 3125"/>
                <a:gd name="T71" fmla="*/ 200 h 3120"/>
                <a:gd name="T72" fmla="*/ 2718 w 3125"/>
                <a:gd name="T73" fmla="*/ 501 h 3120"/>
                <a:gd name="T74" fmla="*/ 2989 w 3125"/>
                <a:gd name="T75" fmla="*/ 902 h 3120"/>
                <a:gd name="T76" fmla="*/ 3125 w 3125"/>
                <a:gd name="T77" fmla="*/ 1380 h 3120"/>
                <a:gd name="T78" fmla="*/ 2876 w 3125"/>
                <a:gd name="T79" fmla="*/ 1624 h 3120"/>
                <a:gd name="T80" fmla="*/ 2328 w 3125"/>
                <a:gd name="T81" fmla="*/ 2085 h 3120"/>
                <a:gd name="T82" fmla="*/ 2248 w 3125"/>
                <a:gd name="T83" fmla="*/ 1624 h 3120"/>
                <a:gd name="T84" fmla="*/ 1632 w 3125"/>
                <a:gd name="T85" fmla="*/ 2261 h 3120"/>
                <a:gd name="T86" fmla="*/ 1723 w 3125"/>
                <a:gd name="T87" fmla="*/ 3112 h 3120"/>
                <a:gd name="T88" fmla="*/ 1265 w 3125"/>
                <a:gd name="T89" fmla="*/ 3091 h 3120"/>
                <a:gd name="T90" fmla="*/ 805 w 3125"/>
                <a:gd name="T91" fmla="*/ 2923 h 3120"/>
                <a:gd name="T92" fmla="*/ 427 w 3125"/>
                <a:gd name="T93" fmla="*/ 2628 h 3120"/>
                <a:gd name="T94" fmla="*/ 154 w 3125"/>
                <a:gd name="T95" fmla="*/ 2233 h 3120"/>
                <a:gd name="T96" fmla="*/ 13 w 3125"/>
                <a:gd name="T97" fmla="*/ 1764 h 3120"/>
                <a:gd name="T98" fmla="*/ 30 w 3125"/>
                <a:gd name="T99" fmla="*/ 1259 h 3120"/>
                <a:gd name="T100" fmla="*/ 198 w 3125"/>
                <a:gd name="T101" fmla="*/ 801 h 3120"/>
                <a:gd name="T102" fmla="*/ 494 w 3125"/>
                <a:gd name="T103" fmla="*/ 424 h 3120"/>
                <a:gd name="T104" fmla="*/ 892 w 3125"/>
                <a:gd name="T105" fmla="*/ 152 h 3120"/>
                <a:gd name="T106" fmla="*/ 1364 w 3125"/>
                <a:gd name="T107" fmla="*/ 13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25" h="3120">
                  <a:moveTo>
                    <a:pt x="985" y="2261"/>
                  </a:moveTo>
                  <a:lnTo>
                    <a:pt x="1010" y="2339"/>
                  </a:lnTo>
                  <a:lnTo>
                    <a:pt x="1038" y="2413"/>
                  </a:lnTo>
                  <a:lnTo>
                    <a:pt x="1069" y="2483"/>
                  </a:lnTo>
                  <a:lnTo>
                    <a:pt x="1101" y="2549"/>
                  </a:lnTo>
                  <a:lnTo>
                    <a:pt x="1136" y="2611"/>
                  </a:lnTo>
                  <a:lnTo>
                    <a:pt x="1173" y="2668"/>
                  </a:lnTo>
                  <a:lnTo>
                    <a:pt x="1212" y="2720"/>
                  </a:lnTo>
                  <a:lnTo>
                    <a:pt x="1251" y="2767"/>
                  </a:lnTo>
                  <a:lnTo>
                    <a:pt x="1293" y="2809"/>
                  </a:lnTo>
                  <a:lnTo>
                    <a:pt x="1336" y="2844"/>
                  </a:lnTo>
                  <a:lnTo>
                    <a:pt x="1419" y="2856"/>
                  </a:lnTo>
                  <a:lnTo>
                    <a:pt x="1505" y="2863"/>
                  </a:lnTo>
                  <a:lnTo>
                    <a:pt x="1505" y="2261"/>
                  </a:lnTo>
                  <a:lnTo>
                    <a:pt x="985" y="2261"/>
                  </a:lnTo>
                  <a:close/>
                  <a:moveTo>
                    <a:pt x="463" y="2261"/>
                  </a:moveTo>
                  <a:lnTo>
                    <a:pt x="510" y="2328"/>
                  </a:lnTo>
                  <a:lnTo>
                    <a:pt x="559" y="2393"/>
                  </a:lnTo>
                  <a:lnTo>
                    <a:pt x="615" y="2454"/>
                  </a:lnTo>
                  <a:lnTo>
                    <a:pt x="672" y="2512"/>
                  </a:lnTo>
                  <a:lnTo>
                    <a:pt x="734" y="2566"/>
                  </a:lnTo>
                  <a:lnTo>
                    <a:pt x="799" y="2616"/>
                  </a:lnTo>
                  <a:lnTo>
                    <a:pt x="868" y="2662"/>
                  </a:lnTo>
                  <a:lnTo>
                    <a:pt x="939" y="2704"/>
                  </a:lnTo>
                  <a:lnTo>
                    <a:pt x="1013" y="2742"/>
                  </a:lnTo>
                  <a:lnTo>
                    <a:pt x="1089" y="2775"/>
                  </a:lnTo>
                  <a:lnTo>
                    <a:pt x="1047" y="2714"/>
                  </a:lnTo>
                  <a:lnTo>
                    <a:pt x="1007" y="2649"/>
                  </a:lnTo>
                  <a:lnTo>
                    <a:pt x="971" y="2580"/>
                  </a:lnTo>
                  <a:lnTo>
                    <a:pt x="936" y="2506"/>
                  </a:lnTo>
                  <a:lnTo>
                    <a:pt x="904" y="2428"/>
                  </a:lnTo>
                  <a:lnTo>
                    <a:pt x="874" y="2347"/>
                  </a:lnTo>
                  <a:lnTo>
                    <a:pt x="849" y="2261"/>
                  </a:lnTo>
                  <a:lnTo>
                    <a:pt x="463" y="2261"/>
                  </a:lnTo>
                  <a:close/>
                  <a:moveTo>
                    <a:pt x="888" y="1624"/>
                  </a:moveTo>
                  <a:lnTo>
                    <a:pt x="892" y="1731"/>
                  </a:lnTo>
                  <a:lnTo>
                    <a:pt x="901" y="1836"/>
                  </a:lnTo>
                  <a:lnTo>
                    <a:pt x="913" y="1938"/>
                  </a:lnTo>
                  <a:lnTo>
                    <a:pt x="930" y="2037"/>
                  </a:lnTo>
                  <a:lnTo>
                    <a:pt x="951" y="2133"/>
                  </a:lnTo>
                  <a:lnTo>
                    <a:pt x="1505" y="2133"/>
                  </a:lnTo>
                  <a:lnTo>
                    <a:pt x="1505" y="1624"/>
                  </a:lnTo>
                  <a:lnTo>
                    <a:pt x="888" y="1624"/>
                  </a:lnTo>
                  <a:close/>
                  <a:moveTo>
                    <a:pt x="260" y="1624"/>
                  </a:moveTo>
                  <a:lnTo>
                    <a:pt x="266" y="1714"/>
                  </a:lnTo>
                  <a:lnTo>
                    <a:pt x="281" y="1802"/>
                  </a:lnTo>
                  <a:lnTo>
                    <a:pt x="300" y="1889"/>
                  </a:lnTo>
                  <a:lnTo>
                    <a:pt x="325" y="1973"/>
                  </a:lnTo>
                  <a:lnTo>
                    <a:pt x="355" y="2054"/>
                  </a:lnTo>
                  <a:lnTo>
                    <a:pt x="391" y="2133"/>
                  </a:lnTo>
                  <a:lnTo>
                    <a:pt x="817" y="2133"/>
                  </a:lnTo>
                  <a:lnTo>
                    <a:pt x="798" y="2037"/>
                  </a:lnTo>
                  <a:lnTo>
                    <a:pt x="783" y="1938"/>
                  </a:lnTo>
                  <a:lnTo>
                    <a:pt x="772" y="1836"/>
                  </a:lnTo>
                  <a:lnTo>
                    <a:pt x="763" y="1731"/>
                  </a:lnTo>
                  <a:lnTo>
                    <a:pt x="759" y="1624"/>
                  </a:lnTo>
                  <a:lnTo>
                    <a:pt x="260" y="1624"/>
                  </a:lnTo>
                  <a:close/>
                  <a:moveTo>
                    <a:pt x="2319" y="987"/>
                  </a:moveTo>
                  <a:lnTo>
                    <a:pt x="2338" y="1083"/>
                  </a:lnTo>
                  <a:lnTo>
                    <a:pt x="2354" y="1182"/>
                  </a:lnTo>
                  <a:lnTo>
                    <a:pt x="2365" y="1284"/>
                  </a:lnTo>
                  <a:lnTo>
                    <a:pt x="2372" y="1389"/>
                  </a:lnTo>
                  <a:lnTo>
                    <a:pt x="2377" y="1496"/>
                  </a:lnTo>
                  <a:lnTo>
                    <a:pt x="2876" y="1496"/>
                  </a:lnTo>
                  <a:lnTo>
                    <a:pt x="2870" y="1406"/>
                  </a:lnTo>
                  <a:lnTo>
                    <a:pt x="2855" y="1318"/>
                  </a:lnTo>
                  <a:lnTo>
                    <a:pt x="2837" y="1231"/>
                  </a:lnTo>
                  <a:lnTo>
                    <a:pt x="2811" y="1147"/>
                  </a:lnTo>
                  <a:lnTo>
                    <a:pt x="2780" y="1066"/>
                  </a:lnTo>
                  <a:lnTo>
                    <a:pt x="2745" y="987"/>
                  </a:lnTo>
                  <a:lnTo>
                    <a:pt x="2319" y="987"/>
                  </a:lnTo>
                  <a:close/>
                  <a:moveTo>
                    <a:pt x="1632" y="987"/>
                  </a:moveTo>
                  <a:lnTo>
                    <a:pt x="1632" y="1496"/>
                  </a:lnTo>
                  <a:lnTo>
                    <a:pt x="2248" y="1496"/>
                  </a:lnTo>
                  <a:lnTo>
                    <a:pt x="2244" y="1389"/>
                  </a:lnTo>
                  <a:lnTo>
                    <a:pt x="2235" y="1284"/>
                  </a:lnTo>
                  <a:lnTo>
                    <a:pt x="2223" y="1182"/>
                  </a:lnTo>
                  <a:lnTo>
                    <a:pt x="2206" y="1083"/>
                  </a:lnTo>
                  <a:lnTo>
                    <a:pt x="2185" y="987"/>
                  </a:lnTo>
                  <a:lnTo>
                    <a:pt x="1632" y="987"/>
                  </a:lnTo>
                  <a:close/>
                  <a:moveTo>
                    <a:pt x="951" y="987"/>
                  </a:moveTo>
                  <a:lnTo>
                    <a:pt x="930" y="1083"/>
                  </a:lnTo>
                  <a:lnTo>
                    <a:pt x="913" y="1182"/>
                  </a:lnTo>
                  <a:lnTo>
                    <a:pt x="901" y="1284"/>
                  </a:lnTo>
                  <a:lnTo>
                    <a:pt x="892" y="1389"/>
                  </a:lnTo>
                  <a:lnTo>
                    <a:pt x="888" y="1496"/>
                  </a:lnTo>
                  <a:lnTo>
                    <a:pt x="1505" y="1496"/>
                  </a:lnTo>
                  <a:lnTo>
                    <a:pt x="1505" y="987"/>
                  </a:lnTo>
                  <a:lnTo>
                    <a:pt x="951" y="987"/>
                  </a:lnTo>
                  <a:close/>
                  <a:moveTo>
                    <a:pt x="391" y="987"/>
                  </a:moveTo>
                  <a:lnTo>
                    <a:pt x="355" y="1066"/>
                  </a:lnTo>
                  <a:lnTo>
                    <a:pt x="325" y="1147"/>
                  </a:lnTo>
                  <a:lnTo>
                    <a:pt x="300" y="1231"/>
                  </a:lnTo>
                  <a:lnTo>
                    <a:pt x="281" y="1318"/>
                  </a:lnTo>
                  <a:lnTo>
                    <a:pt x="266" y="1406"/>
                  </a:lnTo>
                  <a:lnTo>
                    <a:pt x="260" y="1496"/>
                  </a:lnTo>
                  <a:lnTo>
                    <a:pt x="759" y="1496"/>
                  </a:lnTo>
                  <a:lnTo>
                    <a:pt x="763" y="1389"/>
                  </a:lnTo>
                  <a:lnTo>
                    <a:pt x="772" y="1284"/>
                  </a:lnTo>
                  <a:lnTo>
                    <a:pt x="783" y="1182"/>
                  </a:lnTo>
                  <a:lnTo>
                    <a:pt x="798" y="1083"/>
                  </a:lnTo>
                  <a:lnTo>
                    <a:pt x="817" y="987"/>
                  </a:lnTo>
                  <a:lnTo>
                    <a:pt x="391" y="987"/>
                  </a:lnTo>
                  <a:close/>
                  <a:moveTo>
                    <a:pt x="2047" y="345"/>
                  </a:moveTo>
                  <a:lnTo>
                    <a:pt x="2089" y="406"/>
                  </a:lnTo>
                  <a:lnTo>
                    <a:pt x="2129" y="471"/>
                  </a:lnTo>
                  <a:lnTo>
                    <a:pt x="2166" y="540"/>
                  </a:lnTo>
                  <a:lnTo>
                    <a:pt x="2200" y="614"/>
                  </a:lnTo>
                  <a:lnTo>
                    <a:pt x="2232" y="692"/>
                  </a:lnTo>
                  <a:lnTo>
                    <a:pt x="2261" y="773"/>
                  </a:lnTo>
                  <a:lnTo>
                    <a:pt x="2287" y="859"/>
                  </a:lnTo>
                  <a:lnTo>
                    <a:pt x="2673" y="859"/>
                  </a:lnTo>
                  <a:lnTo>
                    <a:pt x="2627" y="792"/>
                  </a:lnTo>
                  <a:lnTo>
                    <a:pt x="2576" y="727"/>
                  </a:lnTo>
                  <a:lnTo>
                    <a:pt x="2522" y="666"/>
                  </a:lnTo>
                  <a:lnTo>
                    <a:pt x="2464" y="608"/>
                  </a:lnTo>
                  <a:lnTo>
                    <a:pt x="2402" y="554"/>
                  </a:lnTo>
                  <a:lnTo>
                    <a:pt x="2337" y="504"/>
                  </a:lnTo>
                  <a:lnTo>
                    <a:pt x="2268" y="458"/>
                  </a:lnTo>
                  <a:lnTo>
                    <a:pt x="2198" y="416"/>
                  </a:lnTo>
                  <a:lnTo>
                    <a:pt x="2124" y="378"/>
                  </a:lnTo>
                  <a:lnTo>
                    <a:pt x="2047" y="345"/>
                  </a:lnTo>
                  <a:close/>
                  <a:moveTo>
                    <a:pt x="1089" y="345"/>
                  </a:moveTo>
                  <a:lnTo>
                    <a:pt x="1013" y="378"/>
                  </a:lnTo>
                  <a:lnTo>
                    <a:pt x="939" y="416"/>
                  </a:lnTo>
                  <a:lnTo>
                    <a:pt x="868" y="458"/>
                  </a:lnTo>
                  <a:lnTo>
                    <a:pt x="799" y="504"/>
                  </a:lnTo>
                  <a:lnTo>
                    <a:pt x="734" y="554"/>
                  </a:lnTo>
                  <a:lnTo>
                    <a:pt x="672" y="608"/>
                  </a:lnTo>
                  <a:lnTo>
                    <a:pt x="615" y="666"/>
                  </a:lnTo>
                  <a:lnTo>
                    <a:pt x="559" y="727"/>
                  </a:lnTo>
                  <a:lnTo>
                    <a:pt x="510" y="792"/>
                  </a:lnTo>
                  <a:lnTo>
                    <a:pt x="463" y="859"/>
                  </a:lnTo>
                  <a:lnTo>
                    <a:pt x="849" y="859"/>
                  </a:lnTo>
                  <a:lnTo>
                    <a:pt x="874" y="773"/>
                  </a:lnTo>
                  <a:lnTo>
                    <a:pt x="904" y="692"/>
                  </a:lnTo>
                  <a:lnTo>
                    <a:pt x="936" y="614"/>
                  </a:lnTo>
                  <a:lnTo>
                    <a:pt x="971" y="540"/>
                  </a:lnTo>
                  <a:lnTo>
                    <a:pt x="1007" y="471"/>
                  </a:lnTo>
                  <a:lnTo>
                    <a:pt x="1047" y="406"/>
                  </a:lnTo>
                  <a:lnTo>
                    <a:pt x="1089" y="345"/>
                  </a:lnTo>
                  <a:close/>
                  <a:moveTo>
                    <a:pt x="1632" y="257"/>
                  </a:moveTo>
                  <a:lnTo>
                    <a:pt x="1632" y="859"/>
                  </a:lnTo>
                  <a:lnTo>
                    <a:pt x="2151" y="859"/>
                  </a:lnTo>
                  <a:lnTo>
                    <a:pt x="2126" y="781"/>
                  </a:lnTo>
                  <a:lnTo>
                    <a:pt x="2098" y="707"/>
                  </a:lnTo>
                  <a:lnTo>
                    <a:pt x="2067" y="637"/>
                  </a:lnTo>
                  <a:lnTo>
                    <a:pt x="2035" y="571"/>
                  </a:lnTo>
                  <a:lnTo>
                    <a:pt x="2000" y="509"/>
                  </a:lnTo>
                  <a:lnTo>
                    <a:pt x="1963" y="452"/>
                  </a:lnTo>
                  <a:lnTo>
                    <a:pt x="1925" y="400"/>
                  </a:lnTo>
                  <a:lnTo>
                    <a:pt x="1885" y="353"/>
                  </a:lnTo>
                  <a:lnTo>
                    <a:pt x="1843" y="311"/>
                  </a:lnTo>
                  <a:lnTo>
                    <a:pt x="1800" y="276"/>
                  </a:lnTo>
                  <a:lnTo>
                    <a:pt x="1717" y="264"/>
                  </a:lnTo>
                  <a:lnTo>
                    <a:pt x="1632" y="257"/>
                  </a:lnTo>
                  <a:close/>
                  <a:moveTo>
                    <a:pt x="1505" y="257"/>
                  </a:moveTo>
                  <a:lnTo>
                    <a:pt x="1419" y="264"/>
                  </a:lnTo>
                  <a:lnTo>
                    <a:pt x="1336" y="276"/>
                  </a:lnTo>
                  <a:lnTo>
                    <a:pt x="1293" y="311"/>
                  </a:lnTo>
                  <a:lnTo>
                    <a:pt x="1251" y="353"/>
                  </a:lnTo>
                  <a:lnTo>
                    <a:pt x="1212" y="400"/>
                  </a:lnTo>
                  <a:lnTo>
                    <a:pt x="1173" y="452"/>
                  </a:lnTo>
                  <a:lnTo>
                    <a:pt x="1136" y="509"/>
                  </a:lnTo>
                  <a:lnTo>
                    <a:pt x="1101" y="571"/>
                  </a:lnTo>
                  <a:lnTo>
                    <a:pt x="1069" y="637"/>
                  </a:lnTo>
                  <a:lnTo>
                    <a:pt x="1038" y="707"/>
                  </a:lnTo>
                  <a:lnTo>
                    <a:pt x="1010" y="781"/>
                  </a:lnTo>
                  <a:lnTo>
                    <a:pt x="985" y="859"/>
                  </a:lnTo>
                  <a:lnTo>
                    <a:pt x="1505" y="859"/>
                  </a:lnTo>
                  <a:lnTo>
                    <a:pt x="1505" y="257"/>
                  </a:lnTo>
                  <a:close/>
                  <a:moveTo>
                    <a:pt x="1568" y="0"/>
                  </a:moveTo>
                  <a:lnTo>
                    <a:pt x="1671" y="3"/>
                  </a:lnTo>
                  <a:lnTo>
                    <a:pt x="1774" y="13"/>
                  </a:lnTo>
                  <a:lnTo>
                    <a:pt x="1874" y="30"/>
                  </a:lnTo>
                  <a:lnTo>
                    <a:pt x="1972" y="52"/>
                  </a:lnTo>
                  <a:lnTo>
                    <a:pt x="2067" y="80"/>
                  </a:lnTo>
                  <a:lnTo>
                    <a:pt x="2160" y="116"/>
                  </a:lnTo>
                  <a:lnTo>
                    <a:pt x="2251" y="155"/>
                  </a:lnTo>
                  <a:lnTo>
                    <a:pt x="2337" y="200"/>
                  </a:lnTo>
                  <a:lnTo>
                    <a:pt x="2421" y="251"/>
                  </a:lnTo>
                  <a:lnTo>
                    <a:pt x="2501" y="307"/>
                  </a:lnTo>
                  <a:lnTo>
                    <a:pt x="2577" y="366"/>
                  </a:lnTo>
                  <a:lnTo>
                    <a:pt x="2650" y="431"/>
                  </a:lnTo>
                  <a:lnTo>
                    <a:pt x="2718" y="501"/>
                  </a:lnTo>
                  <a:lnTo>
                    <a:pt x="2781" y="573"/>
                  </a:lnTo>
                  <a:lnTo>
                    <a:pt x="2841" y="650"/>
                  </a:lnTo>
                  <a:lnTo>
                    <a:pt x="2895" y="732"/>
                  </a:lnTo>
                  <a:lnTo>
                    <a:pt x="2945" y="815"/>
                  </a:lnTo>
                  <a:lnTo>
                    <a:pt x="2989" y="902"/>
                  </a:lnTo>
                  <a:lnTo>
                    <a:pt x="3028" y="992"/>
                  </a:lnTo>
                  <a:lnTo>
                    <a:pt x="3062" y="1086"/>
                  </a:lnTo>
                  <a:lnTo>
                    <a:pt x="3089" y="1182"/>
                  </a:lnTo>
                  <a:lnTo>
                    <a:pt x="3111" y="1279"/>
                  </a:lnTo>
                  <a:lnTo>
                    <a:pt x="3125" y="1380"/>
                  </a:lnTo>
                  <a:lnTo>
                    <a:pt x="3040" y="1380"/>
                  </a:lnTo>
                  <a:lnTo>
                    <a:pt x="3040" y="1733"/>
                  </a:lnTo>
                  <a:lnTo>
                    <a:pt x="2865" y="1733"/>
                  </a:lnTo>
                  <a:lnTo>
                    <a:pt x="2872" y="1679"/>
                  </a:lnTo>
                  <a:lnTo>
                    <a:pt x="2876" y="1624"/>
                  </a:lnTo>
                  <a:lnTo>
                    <a:pt x="2377" y="1624"/>
                  </a:lnTo>
                  <a:lnTo>
                    <a:pt x="2372" y="1744"/>
                  </a:lnTo>
                  <a:lnTo>
                    <a:pt x="2362" y="1861"/>
                  </a:lnTo>
                  <a:lnTo>
                    <a:pt x="2347" y="1975"/>
                  </a:lnTo>
                  <a:lnTo>
                    <a:pt x="2328" y="2085"/>
                  </a:lnTo>
                  <a:lnTo>
                    <a:pt x="2195" y="2085"/>
                  </a:lnTo>
                  <a:lnTo>
                    <a:pt x="2216" y="1975"/>
                  </a:lnTo>
                  <a:lnTo>
                    <a:pt x="2232" y="1861"/>
                  </a:lnTo>
                  <a:lnTo>
                    <a:pt x="2243" y="1744"/>
                  </a:lnTo>
                  <a:lnTo>
                    <a:pt x="2248" y="1624"/>
                  </a:lnTo>
                  <a:lnTo>
                    <a:pt x="1632" y="1624"/>
                  </a:lnTo>
                  <a:lnTo>
                    <a:pt x="1632" y="2133"/>
                  </a:lnTo>
                  <a:lnTo>
                    <a:pt x="1800" y="2133"/>
                  </a:lnTo>
                  <a:lnTo>
                    <a:pt x="1800" y="2261"/>
                  </a:lnTo>
                  <a:lnTo>
                    <a:pt x="1632" y="2261"/>
                  </a:lnTo>
                  <a:lnTo>
                    <a:pt x="1632" y="2863"/>
                  </a:lnTo>
                  <a:lnTo>
                    <a:pt x="1717" y="2856"/>
                  </a:lnTo>
                  <a:lnTo>
                    <a:pt x="1800" y="2844"/>
                  </a:lnTo>
                  <a:lnTo>
                    <a:pt x="1800" y="3103"/>
                  </a:lnTo>
                  <a:lnTo>
                    <a:pt x="1723" y="3112"/>
                  </a:lnTo>
                  <a:lnTo>
                    <a:pt x="1646" y="3119"/>
                  </a:lnTo>
                  <a:lnTo>
                    <a:pt x="1568" y="3120"/>
                  </a:lnTo>
                  <a:lnTo>
                    <a:pt x="1465" y="3117"/>
                  </a:lnTo>
                  <a:lnTo>
                    <a:pt x="1364" y="3107"/>
                  </a:lnTo>
                  <a:lnTo>
                    <a:pt x="1265" y="3091"/>
                  </a:lnTo>
                  <a:lnTo>
                    <a:pt x="1167" y="3069"/>
                  </a:lnTo>
                  <a:lnTo>
                    <a:pt x="1073" y="3041"/>
                  </a:lnTo>
                  <a:lnTo>
                    <a:pt x="981" y="3007"/>
                  </a:lnTo>
                  <a:lnTo>
                    <a:pt x="892" y="2968"/>
                  </a:lnTo>
                  <a:lnTo>
                    <a:pt x="805" y="2923"/>
                  </a:lnTo>
                  <a:lnTo>
                    <a:pt x="722" y="2874"/>
                  </a:lnTo>
                  <a:lnTo>
                    <a:pt x="642" y="2819"/>
                  </a:lnTo>
                  <a:lnTo>
                    <a:pt x="566" y="2760"/>
                  </a:lnTo>
                  <a:lnTo>
                    <a:pt x="494" y="2696"/>
                  </a:lnTo>
                  <a:lnTo>
                    <a:pt x="427" y="2628"/>
                  </a:lnTo>
                  <a:lnTo>
                    <a:pt x="363" y="2557"/>
                  </a:lnTo>
                  <a:lnTo>
                    <a:pt x="303" y="2481"/>
                  </a:lnTo>
                  <a:lnTo>
                    <a:pt x="249" y="2402"/>
                  </a:lnTo>
                  <a:lnTo>
                    <a:pt x="198" y="2319"/>
                  </a:lnTo>
                  <a:lnTo>
                    <a:pt x="154" y="2233"/>
                  </a:lnTo>
                  <a:lnTo>
                    <a:pt x="114" y="2144"/>
                  </a:lnTo>
                  <a:lnTo>
                    <a:pt x="80" y="2053"/>
                  </a:lnTo>
                  <a:lnTo>
                    <a:pt x="52" y="1958"/>
                  </a:lnTo>
                  <a:lnTo>
                    <a:pt x="30" y="1861"/>
                  </a:lnTo>
                  <a:lnTo>
                    <a:pt x="13" y="1764"/>
                  </a:lnTo>
                  <a:lnTo>
                    <a:pt x="3" y="1662"/>
                  </a:lnTo>
                  <a:lnTo>
                    <a:pt x="0" y="1559"/>
                  </a:lnTo>
                  <a:lnTo>
                    <a:pt x="3" y="1458"/>
                  </a:lnTo>
                  <a:lnTo>
                    <a:pt x="13" y="1356"/>
                  </a:lnTo>
                  <a:lnTo>
                    <a:pt x="30" y="1259"/>
                  </a:lnTo>
                  <a:lnTo>
                    <a:pt x="52" y="1162"/>
                  </a:lnTo>
                  <a:lnTo>
                    <a:pt x="80" y="1067"/>
                  </a:lnTo>
                  <a:lnTo>
                    <a:pt x="114" y="976"/>
                  </a:lnTo>
                  <a:lnTo>
                    <a:pt x="154" y="887"/>
                  </a:lnTo>
                  <a:lnTo>
                    <a:pt x="198" y="801"/>
                  </a:lnTo>
                  <a:lnTo>
                    <a:pt x="249" y="718"/>
                  </a:lnTo>
                  <a:lnTo>
                    <a:pt x="303" y="639"/>
                  </a:lnTo>
                  <a:lnTo>
                    <a:pt x="363" y="563"/>
                  </a:lnTo>
                  <a:lnTo>
                    <a:pt x="427" y="492"/>
                  </a:lnTo>
                  <a:lnTo>
                    <a:pt x="494" y="424"/>
                  </a:lnTo>
                  <a:lnTo>
                    <a:pt x="566" y="360"/>
                  </a:lnTo>
                  <a:lnTo>
                    <a:pt x="642" y="301"/>
                  </a:lnTo>
                  <a:lnTo>
                    <a:pt x="722" y="246"/>
                  </a:lnTo>
                  <a:lnTo>
                    <a:pt x="805" y="197"/>
                  </a:lnTo>
                  <a:lnTo>
                    <a:pt x="892" y="152"/>
                  </a:lnTo>
                  <a:lnTo>
                    <a:pt x="981" y="113"/>
                  </a:lnTo>
                  <a:lnTo>
                    <a:pt x="1073" y="79"/>
                  </a:lnTo>
                  <a:lnTo>
                    <a:pt x="1167" y="51"/>
                  </a:lnTo>
                  <a:lnTo>
                    <a:pt x="1265" y="29"/>
                  </a:lnTo>
                  <a:lnTo>
                    <a:pt x="1364" y="13"/>
                  </a:lnTo>
                  <a:lnTo>
                    <a:pt x="1465" y="3"/>
                  </a:lnTo>
                  <a:lnTo>
                    <a:pt x="1568" y="0"/>
                  </a:lnTo>
                  <a:close/>
                </a:path>
              </a:pathLst>
            </a:custGeom>
            <a:solidFill>
              <a:srgbClr val="FFFFFF"/>
            </a:solidFill>
            <a:ln w="0">
              <a:noFill/>
              <a:prstDash val="solid"/>
              <a:round/>
              <a:headEnd/>
              <a:tailEnd/>
            </a:ln>
            <a:effectLst>
              <a:outerShdw blurRad="63500" sx="102000" sy="1020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pPr defTabSz="914141"/>
              <a:endParaRPr lang="en-US" kern="0">
                <a:solidFill>
                  <a:srgbClr val="000000"/>
                </a:solidFill>
                <a:latin typeface="MS PGothic" charset="-128"/>
                <a:ea typeface="MS PGothic" charset="-128"/>
                <a:cs typeface="MS PGothic" charset="-128"/>
              </a:endParaRPr>
            </a:p>
          </p:txBody>
        </p:sp>
        <p:sp>
          <p:nvSpPr>
            <p:cNvPr id="91" name="Rectangle 12"/>
            <p:cNvSpPr>
              <a:spLocks noChangeArrowheads="1"/>
            </p:cNvSpPr>
            <p:nvPr/>
          </p:nvSpPr>
          <p:spPr bwMode="auto">
            <a:xfrm>
              <a:off x="9779001" y="3148013"/>
              <a:ext cx="88900" cy="171450"/>
            </a:xfrm>
            <a:prstGeom prst="rect">
              <a:avLst/>
            </a:prstGeom>
            <a:solidFill>
              <a:srgbClr val="FFFFFF"/>
            </a:solidFill>
            <a:ln w="0">
              <a:noFill/>
              <a:prstDash val="solid"/>
              <a:round/>
              <a:headEnd/>
              <a:tailEnd/>
            </a:ln>
            <a:effectLst>
              <a:outerShdw blurRad="63500" sx="102000" sy="1020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pPr defTabSz="914141"/>
              <a:endParaRPr lang="en-US" kern="0">
                <a:solidFill>
                  <a:srgbClr val="000000"/>
                </a:solidFill>
                <a:latin typeface="MS PGothic" charset="-128"/>
                <a:ea typeface="MS PGothic" charset="-128"/>
                <a:cs typeface="MS PGothic" charset="-128"/>
              </a:endParaRPr>
            </a:p>
          </p:txBody>
        </p:sp>
        <p:sp>
          <p:nvSpPr>
            <p:cNvPr id="92" name="Rectangle 13"/>
            <p:cNvSpPr>
              <a:spLocks noChangeArrowheads="1"/>
            </p:cNvSpPr>
            <p:nvPr/>
          </p:nvSpPr>
          <p:spPr bwMode="auto">
            <a:xfrm>
              <a:off x="9899651" y="3076575"/>
              <a:ext cx="90488" cy="242888"/>
            </a:xfrm>
            <a:prstGeom prst="rect">
              <a:avLst/>
            </a:prstGeom>
            <a:solidFill>
              <a:srgbClr val="FFFFFF"/>
            </a:solidFill>
            <a:ln w="0">
              <a:noFill/>
              <a:prstDash val="solid"/>
              <a:round/>
              <a:headEnd/>
              <a:tailEnd/>
            </a:ln>
            <a:effectLst>
              <a:outerShdw blurRad="63500" sx="102000" sy="1020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pPr defTabSz="914141"/>
              <a:endParaRPr lang="en-US" kern="0">
                <a:solidFill>
                  <a:srgbClr val="000000"/>
                </a:solidFill>
                <a:latin typeface="MS PGothic" charset="-128"/>
                <a:ea typeface="MS PGothic" charset="-128"/>
                <a:cs typeface="MS PGothic" charset="-128"/>
              </a:endParaRPr>
            </a:p>
          </p:txBody>
        </p:sp>
        <p:sp>
          <p:nvSpPr>
            <p:cNvPr id="93" name="Rectangle 14"/>
            <p:cNvSpPr>
              <a:spLocks noChangeArrowheads="1"/>
            </p:cNvSpPr>
            <p:nvPr/>
          </p:nvSpPr>
          <p:spPr bwMode="auto">
            <a:xfrm>
              <a:off x="10025063" y="3006725"/>
              <a:ext cx="88900" cy="312738"/>
            </a:xfrm>
            <a:prstGeom prst="rect">
              <a:avLst/>
            </a:prstGeom>
            <a:solidFill>
              <a:srgbClr val="FFFFFF"/>
            </a:solidFill>
            <a:ln w="0">
              <a:noFill/>
              <a:prstDash val="solid"/>
              <a:round/>
              <a:headEnd/>
              <a:tailEnd/>
            </a:ln>
            <a:effectLst>
              <a:outerShdw blurRad="63500" sx="102000" sy="1020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pPr defTabSz="914141"/>
              <a:endParaRPr lang="en-US" kern="0">
                <a:solidFill>
                  <a:srgbClr val="000000"/>
                </a:solidFill>
                <a:latin typeface="MS PGothic" charset="-128"/>
                <a:ea typeface="MS PGothic" charset="-128"/>
                <a:cs typeface="MS PGothic" charset="-128"/>
              </a:endParaRPr>
            </a:p>
          </p:txBody>
        </p:sp>
      </p:grpSp>
      <p:grpSp>
        <p:nvGrpSpPr>
          <p:cNvPr id="104" name="Group 8"/>
          <p:cNvGrpSpPr/>
          <p:nvPr/>
        </p:nvGrpSpPr>
        <p:grpSpPr>
          <a:xfrm>
            <a:off x="212784" y="1286439"/>
            <a:ext cx="632574" cy="617977"/>
            <a:chOff x="967351" y="1069567"/>
            <a:chExt cx="1254657" cy="1252274"/>
          </a:xfrm>
        </p:grpSpPr>
        <p:sp>
          <p:nvSpPr>
            <p:cNvPr id="105" name="Content Placeholder 5"/>
            <p:cNvSpPr txBox="1">
              <a:spLocks/>
            </p:cNvSpPr>
            <p:nvPr/>
          </p:nvSpPr>
          <p:spPr>
            <a:xfrm>
              <a:off x="967513" y="1069567"/>
              <a:ext cx="1254495" cy="1252274"/>
            </a:xfrm>
            <a:prstGeom prst="ellipse">
              <a:avLst/>
            </a:prstGeom>
            <a:gradFill>
              <a:gsLst>
                <a:gs pos="27000">
                  <a:schemeClr val="accent1"/>
                </a:gs>
                <a:gs pos="100000">
                  <a:schemeClr val="tx2">
                    <a:lumMod val="60000"/>
                    <a:lumOff val="40000"/>
                  </a:schemeClr>
                </a:gs>
              </a:gsLst>
              <a:lin ang="3600000" scaled="0"/>
            </a:gradFill>
            <a:ln w="25400" cap="flat" cmpd="sng" algn="ctr">
              <a:no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noAutofit/>
            </a:bodyPr>
            <a:lstStyle>
              <a:defPPr>
                <a:defRPr lang="en-US"/>
              </a:defPPr>
              <a:lvl1pPr defTabSz="610860">
                <a:defRPr>
                  <a:latin typeface="Arial" pitchFamily="34" charset="0"/>
                  <a:cs typeface="Arial" pitchFamily="34" charset="0"/>
                </a:defRPr>
              </a:lvl1pPr>
            </a:lstStyle>
            <a:p>
              <a:pPr lvl="1"/>
              <a:endParaRPr lang="en-US" sz="1200" dirty="0">
                <a:latin typeface="MS PGothic" charset="-128"/>
                <a:ea typeface="MS PGothic" charset="-128"/>
                <a:cs typeface="MS PGothic" charset="-128"/>
              </a:endParaRPr>
            </a:p>
          </p:txBody>
        </p:sp>
        <p:pic>
          <p:nvPicPr>
            <p:cNvPr id="108" name="Picture 106" descr="\\psf\Host\Volumes\EP File Share\_Touch\C12699_Inphi Messaging Framework Project\Development\T3504\Artwork\Round 3\iStock_000005664283Medium_gray_25.png"/>
            <p:cNvPicPr>
              <a:picLocks noChangeAspect="1" noChangeArrowheads="1"/>
            </p:cNvPicPr>
            <p:nvPr/>
          </p:nvPicPr>
          <p:blipFill rotWithShape="1">
            <a:blip r:embed="rId8" cstate="email">
              <a:extLst>
                <a:ext uri="{28A0092B-C50C-407E-A947-70E740481C1C}">
                  <a14:useLocalDpi xmlns:a14="http://schemas.microsoft.com/office/drawing/2010/main"/>
                </a:ext>
              </a:extLst>
            </a:blip>
            <a:stretch/>
          </p:blipFill>
          <p:spPr bwMode="auto">
            <a:xfrm>
              <a:off x="967351" y="1069567"/>
              <a:ext cx="1254657" cy="1252274"/>
            </a:xfrm>
            <a:prstGeom prst="ellipse">
              <a:avLst/>
            </a:prstGeom>
            <a:noFill/>
            <a:ln>
              <a:noFill/>
            </a:ln>
            <a:extLst>
              <a:ext uri="{909E8E84-426E-40dd-AFC4-6F175D3DCCD1}">
                <a14:hiddenFill xmlns:a14="http://schemas.microsoft.com/office/drawing/2010/main" xmlns="">
                  <a:solidFill>
                    <a:srgbClr val="FFFFFF"/>
                  </a:solidFill>
                </a14:hiddenFill>
              </a:ext>
            </a:extLst>
          </p:spPr>
        </p:pic>
      </p:grpSp>
      <p:grpSp>
        <p:nvGrpSpPr>
          <p:cNvPr id="109" name="Group 209"/>
          <p:cNvGrpSpPr>
            <a:grpSpLocks noChangeAspect="1"/>
          </p:cNvGrpSpPr>
          <p:nvPr/>
        </p:nvGrpSpPr>
        <p:grpSpPr>
          <a:xfrm>
            <a:off x="259456" y="1320700"/>
            <a:ext cx="607949" cy="550867"/>
            <a:chOff x="9396413" y="2708275"/>
            <a:chExt cx="717550" cy="619125"/>
          </a:xfrm>
          <a:effectLst>
            <a:glow rad="228600">
              <a:schemeClr val="accent1">
                <a:satMod val="175000"/>
                <a:alpha val="40000"/>
              </a:schemeClr>
            </a:glow>
          </a:effectLst>
        </p:grpSpPr>
        <p:sp>
          <p:nvSpPr>
            <p:cNvPr id="110" name="Freeform 11"/>
            <p:cNvSpPr>
              <a:spLocks noEditPoints="1"/>
            </p:cNvSpPr>
            <p:nvPr/>
          </p:nvSpPr>
          <p:spPr bwMode="auto">
            <a:xfrm>
              <a:off x="9396413" y="2708275"/>
              <a:ext cx="620713" cy="619125"/>
            </a:xfrm>
            <a:custGeom>
              <a:avLst/>
              <a:gdLst>
                <a:gd name="T0" fmla="*/ 1101 w 3125"/>
                <a:gd name="T1" fmla="*/ 2549 h 3120"/>
                <a:gd name="T2" fmla="*/ 1293 w 3125"/>
                <a:gd name="T3" fmla="*/ 2809 h 3120"/>
                <a:gd name="T4" fmla="*/ 985 w 3125"/>
                <a:gd name="T5" fmla="*/ 2261 h 3120"/>
                <a:gd name="T6" fmla="*/ 672 w 3125"/>
                <a:gd name="T7" fmla="*/ 2512 h 3120"/>
                <a:gd name="T8" fmla="*/ 1013 w 3125"/>
                <a:gd name="T9" fmla="*/ 2742 h 3120"/>
                <a:gd name="T10" fmla="*/ 936 w 3125"/>
                <a:gd name="T11" fmla="*/ 2506 h 3120"/>
                <a:gd name="T12" fmla="*/ 888 w 3125"/>
                <a:gd name="T13" fmla="*/ 1624 h 3120"/>
                <a:gd name="T14" fmla="*/ 951 w 3125"/>
                <a:gd name="T15" fmla="*/ 2133 h 3120"/>
                <a:gd name="T16" fmla="*/ 266 w 3125"/>
                <a:gd name="T17" fmla="*/ 1714 h 3120"/>
                <a:gd name="T18" fmla="*/ 391 w 3125"/>
                <a:gd name="T19" fmla="*/ 2133 h 3120"/>
                <a:gd name="T20" fmla="*/ 763 w 3125"/>
                <a:gd name="T21" fmla="*/ 1731 h 3120"/>
                <a:gd name="T22" fmla="*/ 2354 w 3125"/>
                <a:gd name="T23" fmla="*/ 1182 h 3120"/>
                <a:gd name="T24" fmla="*/ 2870 w 3125"/>
                <a:gd name="T25" fmla="*/ 1406 h 3120"/>
                <a:gd name="T26" fmla="*/ 2745 w 3125"/>
                <a:gd name="T27" fmla="*/ 987 h 3120"/>
                <a:gd name="T28" fmla="*/ 2244 w 3125"/>
                <a:gd name="T29" fmla="*/ 1389 h 3120"/>
                <a:gd name="T30" fmla="*/ 1632 w 3125"/>
                <a:gd name="T31" fmla="*/ 987 h 3120"/>
                <a:gd name="T32" fmla="*/ 892 w 3125"/>
                <a:gd name="T33" fmla="*/ 1389 h 3120"/>
                <a:gd name="T34" fmla="*/ 391 w 3125"/>
                <a:gd name="T35" fmla="*/ 987 h 3120"/>
                <a:gd name="T36" fmla="*/ 266 w 3125"/>
                <a:gd name="T37" fmla="*/ 1406 h 3120"/>
                <a:gd name="T38" fmla="*/ 783 w 3125"/>
                <a:gd name="T39" fmla="*/ 1182 h 3120"/>
                <a:gd name="T40" fmla="*/ 2089 w 3125"/>
                <a:gd name="T41" fmla="*/ 406 h 3120"/>
                <a:gd name="T42" fmla="*/ 2261 w 3125"/>
                <a:gd name="T43" fmla="*/ 773 h 3120"/>
                <a:gd name="T44" fmla="*/ 2522 w 3125"/>
                <a:gd name="T45" fmla="*/ 666 h 3120"/>
                <a:gd name="T46" fmla="*/ 2198 w 3125"/>
                <a:gd name="T47" fmla="*/ 416 h 3120"/>
                <a:gd name="T48" fmla="*/ 939 w 3125"/>
                <a:gd name="T49" fmla="*/ 416 h 3120"/>
                <a:gd name="T50" fmla="*/ 615 w 3125"/>
                <a:gd name="T51" fmla="*/ 666 h 3120"/>
                <a:gd name="T52" fmla="*/ 874 w 3125"/>
                <a:gd name="T53" fmla="*/ 773 h 3120"/>
                <a:gd name="T54" fmla="*/ 1047 w 3125"/>
                <a:gd name="T55" fmla="*/ 406 h 3120"/>
                <a:gd name="T56" fmla="*/ 2126 w 3125"/>
                <a:gd name="T57" fmla="*/ 781 h 3120"/>
                <a:gd name="T58" fmla="*/ 1963 w 3125"/>
                <a:gd name="T59" fmla="*/ 452 h 3120"/>
                <a:gd name="T60" fmla="*/ 1717 w 3125"/>
                <a:gd name="T61" fmla="*/ 264 h 3120"/>
                <a:gd name="T62" fmla="*/ 1293 w 3125"/>
                <a:gd name="T63" fmla="*/ 311 h 3120"/>
                <a:gd name="T64" fmla="*/ 1101 w 3125"/>
                <a:gd name="T65" fmla="*/ 571 h 3120"/>
                <a:gd name="T66" fmla="*/ 1505 w 3125"/>
                <a:gd name="T67" fmla="*/ 859 h 3120"/>
                <a:gd name="T68" fmla="*/ 1874 w 3125"/>
                <a:gd name="T69" fmla="*/ 30 h 3120"/>
                <a:gd name="T70" fmla="*/ 2337 w 3125"/>
                <a:gd name="T71" fmla="*/ 200 h 3120"/>
                <a:gd name="T72" fmla="*/ 2718 w 3125"/>
                <a:gd name="T73" fmla="*/ 501 h 3120"/>
                <a:gd name="T74" fmla="*/ 2989 w 3125"/>
                <a:gd name="T75" fmla="*/ 902 h 3120"/>
                <a:gd name="T76" fmla="*/ 3125 w 3125"/>
                <a:gd name="T77" fmla="*/ 1380 h 3120"/>
                <a:gd name="T78" fmla="*/ 2876 w 3125"/>
                <a:gd name="T79" fmla="*/ 1624 h 3120"/>
                <a:gd name="T80" fmla="*/ 2328 w 3125"/>
                <a:gd name="T81" fmla="*/ 2085 h 3120"/>
                <a:gd name="T82" fmla="*/ 2248 w 3125"/>
                <a:gd name="T83" fmla="*/ 1624 h 3120"/>
                <a:gd name="T84" fmla="*/ 1632 w 3125"/>
                <a:gd name="T85" fmla="*/ 2261 h 3120"/>
                <a:gd name="T86" fmla="*/ 1723 w 3125"/>
                <a:gd name="T87" fmla="*/ 3112 h 3120"/>
                <a:gd name="T88" fmla="*/ 1265 w 3125"/>
                <a:gd name="T89" fmla="*/ 3091 h 3120"/>
                <a:gd name="T90" fmla="*/ 805 w 3125"/>
                <a:gd name="T91" fmla="*/ 2923 h 3120"/>
                <a:gd name="T92" fmla="*/ 427 w 3125"/>
                <a:gd name="T93" fmla="*/ 2628 h 3120"/>
                <a:gd name="T94" fmla="*/ 154 w 3125"/>
                <a:gd name="T95" fmla="*/ 2233 h 3120"/>
                <a:gd name="T96" fmla="*/ 13 w 3125"/>
                <a:gd name="T97" fmla="*/ 1764 h 3120"/>
                <a:gd name="T98" fmla="*/ 30 w 3125"/>
                <a:gd name="T99" fmla="*/ 1259 h 3120"/>
                <a:gd name="T100" fmla="*/ 198 w 3125"/>
                <a:gd name="T101" fmla="*/ 801 h 3120"/>
                <a:gd name="T102" fmla="*/ 494 w 3125"/>
                <a:gd name="T103" fmla="*/ 424 h 3120"/>
                <a:gd name="T104" fmla="*/ 892 w 3125"/>
                <a:gd name="T105" fmla="*/ 152 h 3120"/>
                <a:gd name="T106" fmla="*/ 1364 w 3125"/>
                <a:gd name="T107" fmla="*/ 13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25" h="3120">
                  <a:moveTo>
                    <a:pt x="985" y="2261"/>
                  </a:moveTo>
                  <a:lnTo>
                    <a:pt x="1010" y="2339"/>
                  </a:lnTo>
                  <a:lnTo>
                    <a:pt x="1038" y="2413"/>
                  </a:lnTo>
                  <a:lnTo>
                    <a:pt x="1069" y="2483"/>
                  </a:lnTo>
                  <a:lnTo>
                    <a:pt x="1101" y="2549"/>
                  </a:lnTo>
                  <a:lnTo>
                    <a:pt x="1136" y="2611"/>
                  </a:lnTo>
                  <a:lnTo>
                    <a:pt x="1173" y="2668"/>
                  </a:lnTo>
                  <a:lnTo>
                    <a:pt x="1212" y="2720"/>
                  </a:lnTo>
                  <a:lnTo>
                    <a:pt x="1251" y="2767"/>
                  </a:lnTo>
                  <a:lnTo>
                    <a:pt x="1293" y="2809"/>
                  </a:lnTo>
                  <a:lnTo>
                    <a:pt x="1336" y="2844"/>
                  </a:lnTo>
                  <a:lnTo>
                    <a:pt x="1419" y="2856"/>
                  </a:lnTo>
                  <a:lnTo>
                    <a:pt x="1505" y="2863"/>
                  </a:lnTo>
                  <a:lnTo>
                    <a:pt x="1505" y="2261"/>
                  </a:lnTo>
                  <a:lnTo>
                    <a:pt x="985" y="2261"/>
                  </a:lnTo>
                  <a:close/>
                  <a:moveTo>
                    <a:pt x="463" y="2261"/>
                  </a:moveTo>
                  <a:lnTo>
                    <a:pt x="510" y="2328"/>
                  </a:lnTo>
                  <a:lnTo>
                    <a:pt x="559" y="2393"/>
                  </a:lnTo>
                  <a:lnTo>
                    <a:pt x="615" y="2454"/>
                  </a:lnTo>
                  <a:lnTo>
                    <a:pt x="672" y="2512"/>
                  </a:lnTo>
                  <a:lnTo>
                    <a:pt x="734" y="2566"/>
                  </a:lnTo>
                  <a:lnTo>
                    <a:pt x="799" y="2616"/>
                  </a:lnTo>
                  <a:lnTo>
                    <a:pt x="868" y="2662"/>
                  </a:lnTo>
                  <a:lnTo>
                    <a:pt x="939" y="2704"/>
                  </a:lnTo>
                  <a:lnTo>
                    <a:pt x="1013" y="2742"/>
                  </a:lnTo>
                  <a:lnTo>
                    <a:pt x="1089" y="2775"/>
                  </a:lnTo>
                  <a:lnTo>
                    <a:pt x="1047" y="2714"/>
                  </a:lnTo>
                  <a:lnTo>
                    <a:pt x="1007" y="2649"/>
                  </a:lnTo>
                  <a:lnTo>
                    <a:pt x="971" y="2580"/>
                  </a:lnTo>
                  <a:lnTo>
                    <a:pt x="936" y="2506"/>
                  </a:lnTo>
                  <a:lnTo>
                    <a:pt x="904" y="2428"/>
                  </a:lnTo>
                  <a:lnTo>
                    <a:pt x="874" y="2347"/>
                  </a:lnTo>
                  <a:lnTo>
                    <a:pt x="849" y="2261"/>
                  </a:lnTo>
                  <a:lnTo>
                    <a:pt x="463" y="2261"/>
                  </a:lnTo>
                  <a:close/>
                  <a:moveTo>
                    <a:pt x="888" y="1624"/>
                  </a:moveTo>
                  <a:lnTo>
                    <a:pt x="892" y="1731"/>
                  </a:lnTo>
                  <a:lnTo>
                    <a:pt x="901" y="1836"/>
                  </a:lnTo>
                  <a:lnTo>
                    <a:pt x="913" y="1938"/>
                  </a:lnTo>
                  <a:lnTo>
                    <a:pt x="930" y="2037"/>
                  </a:lnTo>
                  <a:lnTo>
                    <a:pt x="951" y="2133"/>
                  </a:lnTo>
                  <a:lnTo>
                    <a:pt x="1505" y="2133"/>
                  </a:lnTo>
                  <a:lnTo>
                    <a:pt x="1505" y="1624"/>
                  </a:lnTo>
                  <a:lnTo>
                    <a:pt x="888" y="1624"/>
                  </a:lnTo>
                  <a:close/>
                  <a:moveTo>
                    <a:pt x="260" y="1624"/>
                  </a:moveTo>
                  <a:lnTo>
                    <a:pt x="266" y="1714"/>
                  </a:lnTo>
                  <a:lnTo>
                    <a:pt x="281" y="1802"/>
                  </a:lnTo>
                  <a:lnTo>
                    <a:pt x="300" y="1889"/>
                  </a:lnTo>
                  <a:lnTo>
                    <a:pt x="325" y="1973"/>
                  </a:lnTo>
                  <a:lnTo>
                    <a:pt x="355" y="2054"/>
                  </a:lnTo>
                  <a:lnTo>
                    <a:pt x="391" y="2133"/>
                  </a:lnTo>
                  <a:lnTo>
                    <a:pt x="817" y="2133"/>
                  </a:lnTo>
                  <a:lnTo>
                    <a:pt x="798" y="2037"/>
                  </a:lnTo>
                  <a:lnTo>
                    <a:pt x="783" y="1938"/>
                  </a:lnTo>
                  <a:lnTo>
                    <a:pt x="772" y="1836"/>
                  </a:lnTo>
                  <a:lnTo>
                    <a:pt x="763" y="1731"/>
                  </a:lnTo>
                  <a:lnTo>
                    <a:pt x="759" y="1624"/>
                  </a:lnTo>
                  <a:lnTo>
                    <a:pt x="260" y="1624"/>
                  </a:lnTo>
                  <a:close/>
                  <a:moveTo>
                    <a:pt x="2319" y="987"/>
                  </a:moveTo>
                  <a:lnTo>
                    <a:pt x="2338" y="1083"/>
                  </a:lnTo>
                  <a:lnTo>
                    <a:pt x="2354" y="1182"/>
                  </a:lnTo>
                  <a:lnTo>
                    <a:pt x="2365" y="1284"/>
                  </a:lnTo>
                  <a:lnTo>
                    <a:pt x="2372" y="1389"/>
                  </a:lnTo>
                  <a:lnTo>
                    <a:pt x="2377" y="1496"/>
                  </a:lnTo>
                  <a:lnTo>
                    <a:pt x="2876" y="1496"/>
                  </a:lnTo>
                  <a:lnTo>
                    <a:pt x="2870" y="1406"/>
                  </a:lnTo>
                  <a:lnTo>
                    <a:pt x="2855" y="1318"/>
                  </a:lnTo>
                  <a:lnTo>
                    <a:pt x="2837" y="1231"/>
                  </a:lnTo>
                  <a:lnTo>
                    <a:pt x="2811" y="1147"/>
                  </a:lnTo>
                  <a:lnTo>
                    <a:pt x="2780" y="1066"/>
                  </a:lnTo>
                  <a:lnTo>
                    <a:pt x="2745" y="987"/>
                  </a:lnTo>
                  <a:lnTo>
                    <a:pt x="2319" y="987"/>
                  </a:lnTo>
                  <a:close/>
                  <a:moveTo>
                    <a:pt x="1632" y="987"/>
                  </a:moveTo>
                  <a:lnTo>
                    <a:pt x="1632" y="1496"/>
                  </a:lnTo>
                  <a:lnTo>
                    <a:pt x="2248" y="1496"/>
                  </a:lnTo>
                  <a:lnTo>
                    <a:pt x="2244" y="1389"/>
                  </a:lnTo>
                  <a:lnTo>
                    <a:pt x="2235" y="1284"/>
                  </a:lnTo>
                  <a:lnTo>
                    <a:pt x="2223" y="1182"/>
                  </a:lnTo>
                  <a:lnTo>
                    <a:pt x="2206" y="1083"/>
                  </a:lnTo>
                  <a:lnTo>
                    <a:pt x="2185" y="987"/>
                  </a:lnTo>
                  <a:lnTo>
                    <a:pt x="1632" y="987"/>
                  </a:lnTo>
                  <a:close/>
                  <a:moveTo>
                    <a:pt x="951" y="987"/>
                  </a:moveTo>
                  <a:lnTo>
                    <a:pt x="930" y="1083"/>
                  </a:lnTo>
                  <a:lnTo>
                    <a:pt x="913" y="1182"/>
                  </a:lnTo>
                  <a:lnTo>
                    <a:pt x="901" y="1284"/>
                  </a:lnTo>
                  <a:lnTo>
                    <a:pt x="892" y="1389"/>
                  </a:lnTo>
                  <a:lnTo>
                    <a:pt x="888" y="1496"/>
                  </a:lnTo>
                  <a:lnTo>
                    <a:pt x="1505" y="1496"/>
                  </a:lnTo>
                  <a:lnTo>
                    <a:pt x="1505" y="987"/>
                  </a:lnTo>
                  <a:lnTo>
                    <a:pt x="951" y="987"/>
                  </a:lnTo>
                  <a:close/>
                  <a:moveTo>
                    <a:pt x="391" y="987"/>
                  </a:moveTo>
                  <a:lnTo>
                    <a:pt x="355" y="1066"/>
                  </a:lnTo>
                  <a:lnTo>
                    <a:pt x="325" y="1147"/>
                  </a:lnTo>
                  <a:lnTo>
                    <a:pt x="300" y="1231"/>
                  </a:lnTo>
                  <a:lnTo>
                    <a:pt x="281" y="1318"/>
                  </a:lnTo>
                  <a:lnTo>
                    <a:pt x="266" y="1406"/>
                  </a:lnTo>
                  <a:lnTo>
                    <a:pt x="260" y="1496"/>
                  </a:lnTo>
                  <a:lnTo>
                    <a:pt x="759" y="1496"/>
                  </a:lnTo>
                  <a:lnTo>
                    <a:pt x="763" y="1389"/>
                  </a:lnTo>
                  <a:lnTo>
                    <a:pt x="772" y="1284"/>
                  </a:lnTo>
                  <a:lnTo>
                    <a:pt x="783" y="1182"/>
                  </a:lnTo>
                  <a:lnTo>
                    <a:pt x="798" y="1083"/>
                  </a:lnTo>
                  <a:lnTo>
                    <a:pt x="817" y="987"/>
                  </a:lnTo>
                  <a:lnTo>
                    <a:pt x="391" y="987"/>
                  </a:lnTo>
                  <a:close/>
                  <a:moveTo>
                    <a:pt x="2047" y="345"/>
                  </a:moveTo>
                  <a:lnTo>
                    <a:pt x="2089" y="406"/>
                  </a:lnTo>
                  <a:lnTo>
                    <a:pt x="2129" y="471"/>
                  </a:lnTo>
                  <a:lnTo>
                    <a:pt x="2166" y="540"/>
                  </a:lnTo>
                  <a:lnTo>
                    <a:pt x="2200" y="614"/>
                  </a:lnTo>
                  <a:lnTo>
                    <a:pt x="2232" y="692"/>
                  </a:lnTo>
                  <a:lnTo>
                    <a:pt x="2261" y="773"/>
                  </a:lnTo>
                  <a:lnTo>
                    <a:pt x="2287" y="859"/>
                  </a:lnTo>
                  <a:lnTo>
                    <a:pt x="2673" y="859"/>
                  </a:lnTo>
                  <a:lnTo>
                    <a:pt x="2627" y="792"/>
                  </a:lnTo>
                  <a:lnTo>
                    <a:pt x="2576" y="727"/>
                  </a:lnTo>
                  <a:lnTo>
                    <a:pt x="2522" y="666"/>
                  </a:lnTo>
                  <a:lnTo>
                    <a:pt x="2464" y="608"/>
                  </a:lnTo>
                  <a:lnTo>
                    <a:pt x="2402" y="554"/>
                  </a:lnTo>
                  <a:lnTo>
                    <a:pt x="2337" y="504"/>
                  </a:lnTo>
                  <a:lnTo>
                    <a:pt x="2268" y="458"/>
                  </a:lnTo>
                  <a:lnTo>
                    <a:pt x="2198" y="416"/>
                  </a:lnTo>
                  <a:lnTo>
                    <a:pt x="2124" y="378"/>
                  </a:lnTo>
                  <a:lnTo>
                    <a:pt x="2047" y="345"/>
                  </a:lnTo>
                  <a:close/>
                  <a:moveTo>
                    <a:pt x="1089" y="345"/>
                  </a:moveTo>
                  <a:lnTo>
                    <a:pt x="1013" y="378"/>
                  </a:lnTo>
                  <a:lnTo>
                    <a:pt x="939" y="416"/>
                  </a:lnTo>
                  <a:lnTo>
                    <a:pt x="868" y="458"/>
                  </a:lnTo>
                  <a:lnTo>
                    <a:pt x="799" y="504"/>
                  </a:lnTo>
                  <a:lnTo>
                    <a:pt x="734" y="554"/>
                  </a:lnTo>
                  <a:lnTo>
                    <a:pt x="672" y="608"/>
                  </a:lnTo>
                  <a:lnTo>
                    <a:pt x="615" y="666"/>
                  </a:lnTo>
                  <a:lnTo>
                    <a:pt x="559" y="727"/>
                  </a:lnTo>
                  <a:lnTo>
                    <a:pt x="510" y="792"/>
                  </a:lnTo>
                  <a:lnTo>
                    <a:pt x="463" y="859"/>
                  </a:lnTo>
                  <a:lnTo>
                    <a:pt x="849" y="859"/>
                  </a:lnTo>
                  <a:lnTo>
                    <a:pt x="874" y="773"/>
                  </a:lnTo>
                  <a:lnTo>
                    <a:pt x="904" y="692"/>
                  </a:lnTo>
                  <a:lnTo>
                    <a:pt x="936" y="614"/>
                  </a:lnTo>
                  <a:lnTo>
                    <a:pt x="971" y="540"/>
                  </a:lnTo>
                  <a:lnTo>
                    <a:pt x="1007" y="471"/>
                  </a:lnTo>
                  <a:lnTo>
                    <a:pt x="1047" y="406"/>
                  </a:lnTo>
                  <a:lnTo>
                    <a:pt x="1089" y="345"/>
                  </a:lnTo>
                  <a:close/>
                  <a:moveTo>
                    <a:pt x="1632" y="257"/>
                  </a:moveTo>
                  <a:lnTo>
                    <a:pt x="1632" y="859"/>
                  </a:lnTo>
                  <a:lnTo>
                    <a:pt x="2151" y="859"/>
                  </a:lnTo>
                  <a:lnTo>
                    <a:pt x="2126" y="781"/>
                  </a:lnTo>
                  <a:lnTo>
                    <a:pt x="2098" y="707"/>
                  </a:lnTo>
                  <a:lnTo>
                    <a:pt x="2067" y="637"/>
                  </a:lnTo>
                  <a:lnTo>
                    <a:pt x="2035" y="571"/>
                  </a:lnTo>
                  <a:lnTo>
                    <a:pt x="2000" y="509"/>
                  </a:lnTo>
                  <a:lnTo>
                    <a:pt x="1963" y="452"/>
                  </a:lnTo>
                  <a:lnTo>
                    <a:pt x="1925" y="400"/>
                  </a:lnTo>
                  <a:lnTo>
                    <a:pt x="1885" y="353"/>
                  </a:lnTo>
                  <a:lnTo>
                    <a:pt x="1843" y="311"/>
                  </a:lnTo>
                  <a:lnTo>
                    <a:pt x="1800" y="276"/>
                  </a:lnTo>
                  <a:lnTo>
                    <a:pt x="1717" y="264"/>
                  </a:lnTo>
                  <a:lnTo>
                    <a:pt x="1632" y="257"/>
                  </a:lnTo>
                  <a:close/>
                  <a:moveTo>
                    <a:pt x="1505" y="257"/>
                  </a:moveTo>
                  <a:lnTo>
                    <a:pt x="1419" y="264"/>
                  </a:lnTo>
                  <a:lnTo>
                    <a:pt x="1336" y="276"/>
                  </a:lnTo>
                  <a:lnTo>
                    <a:pt x="1293" y="311"/>
                  </a:lnTo>
                  <a:lnTo>
                    <a:pt x="1251" y="353"/>
                  </a:lnTo>
                  <a:lnTo>
                    <a:pt x="1212" y="400"/>
                  </a:lnTo>
                  <a:lnTo>
                    <a:pt x="1173" y="452"/>
                  </a:lnTo>
                  <a:lnTo>
                    <a:pt x="1136" y="509"/>
                  </a:lnTo>
                  <a:lnTo>
                    <a:pt x="1101" y="571"/>
                  </a:lnTo>
                  <a:lnTo>
                    <a:pt x="1069" y="637"/>
                  </a:lnTo>
                  <a:lnTo>
                    <a:pt x="1038" y="707"/>
                  </a:lnTo>
                  <a:lnTo>
                    <a:pt x="1010" y="781"/>
                  </a:lnTo>
                  <a:lnTo>
                    <a:pt x="985" y="859"/>
                  </a:lnTo>
                  <a:lnTo>
                    <a:pt x="1505" y="859"/>
                  </a:lnTo>
                  <a:lnTo>
                    <a:pt x="1505" y="257"/>
                  </a:lnTo>
                  <a:close/>
                  <a:moveTo>
                    <a:pt x="1568" y="0"/>
                  </a:moveTo>
                  <a:lnTo>
                    <a:pt x="1671" y="3"/>
                  </a:lnTo>
                  <a:lnTo>
                    <a:pt x="1774" y="13"/>
                  </a:lnTo>
                  <a:lnTo>
                    <a:pt x="1874" y="30"/>
                  </a:lnTo>
                  <a:lnTo>
                    <a:pt x="1972" y="52"/>
                  </a:lnTo>
                  <a:lnTo>
                    <a:pt x="2067" y="80"/>
                  </a:lnTo>
                  <a:lnTo>
                    <a:pt x="2160" y="116"/>
                  </a:lnTo>
                  <a:lnTo>
                    <a:pt x="2251" y="155"/>
                  </a:lnTo>
                  <a:lnTo>
                    <a:pt x="2337" y="200"/>
                  </a:lnTo>
                  <a:lnTo>
                    <a:pt x="2421" y="251"/>
                  </a:lnTo>
                  <a:lnTo>
                    <a:pt x="2501" y="307"/>
                  </a:lnTo>
                  <a:lnTo>
                    <a:pt x="2577" y="366"/>
                  </a:lnTo>
                  <a:lnTo>
                    <a:pt x="2650" y="431"/>
                  </a:lnTo>
                  <a:lnTo>
                    <a:pt x="2718" y="501"/>
                  </a:lnTo>
                  <a:lnTo>
                    <a:pt x="2781" y="573"/>
                  </a:lnTo>
                  <a:lnTo>
                    <a:pt x="2841" y="650"/>
                  </a:lnTo>
                  <a:lnTo>
                    <a:pt x="2895" y="732"/>
                  </a:lnTo>
                  <a:lnTo>
                    <a:pt x="2945" y="815"/>
                  </a:lnTo>
                  <a:lnTo>
                    <a:pt x="2989" y="902"/>
                  </a:lnTo>
                  <a:lnTo>
                    <a:pt x="3028" y="992"/>
                  </a:lnTo>
                  <a:lnTo>
                    <a:pt x="3062" y="1086"/>
                  </a:lnTo>
                  <a:lnTo>
                    <a:pt x="3089" y="1182"/>
                  </a:lnTo>
                  <a:lnTo>
                    <a:pt x="3111" y="1279"/>
                  </a:lnTo>
                  <a:lnTo>
                    <a:pt x="3125" y="1380"/>
                  </a:lnTo>
                  <a:lnTo>
                    <a:pt x="3040" y="1380"/>
                  </a:lnTo>
                  <a:lnTo>
                    <a:pt x="3040" y="1733"/>
                  </a:lnTo>
                  <a:lnTo>
                    <a:pt x="2865" y="1733"/>
                  </a:lnTo>
                  <a:lnTo>
                    <a:pt x="2872" y="1679"/>
                  </a:lnTo>
                  <a:lnTo>
                    <a:pt x="2876" y="1624"/>
                  </a:lnTo>
                  <a:lnTo>
                    <a:pt x="2377" y="1624"/>
                  </a:lnTo>
                  <a:lnTo>
                    <a:pt x="2372" y="1744"/>
                  </a:lnTo>
                  <a:lnTo>
                    <a:pt x="2362" y="1861"/>
                  </a:lnTo>
                  <a:lnTo>
                    <a:pt x="2347" y="1975"/>
                  </a:lnTo>
                  <a:lnTo>
                    <a:pt x="2328" y="2085"/>
                  </a:lnTo>
                  <a:lnTo>
                    <a:pt x="2195" y="2085"/>
                  </a:lnTo>
                  <a:lnTo>
                    <a:pt x="2216" y="1975"/>
                  </a:lnTo>
                  <a:lnTo>
                    <a:pt x="2232" y="1861"/>
                  </a:lnTo>
                  <a:lnTo>
                    <a:pt x="2243" y="1744"/>
                  </a:lnTo>
                  <a:lnTo>
                    <a:pt x="2248" y="1624"/>
                  </a:lnTo>
                  <a:lnTo>
                    <a:pt x="1632" y="1624"/>
                  </a:lnTo>
                  <a:lnTo>
                    <a:pt x="1632" y="2133"/>
                  </a:lnTo>
                  <a:lnTo>
                    <a:pt x="1800" y="2133"/>
                  </a:lnTo>
                  <a:lnTo>
                    <a:pt x="1800" y="2261"/>
                  </a:lnTo>
                  <a:lnTo>
                    <a:pt x="1632" y="2261"/>
                  </a:lnTo>
                  <a:lnTo>
                    <a:pt x="1632" y="2863"/>
                  </a:lnTo>
                  <a:lnTo>
                    <a:pt x="1717" y="2856"/>
                  </a:lnTo>
                  <a:lnTo>
                    <a:pt x="1800" y="2844"/>
                  </a:lnTo>
                  <a:lnTo>
                    <a:pt x="1800" y="3103"/>
                  </a:lnTo>
                  <a:lnTo>
                    <a:pt x="1723" y="3112"/>
                  </a:lnTo>
                  <a:lnTo>
                    <a:pt x="1646" y="3119"/>
                  </a:lnTo>
                  <a:lnTo>
                    <a:pt x="1568" y="3120"/>
                  </a:lnTo>
                  <a:lnTo>
                    <a:pt x="1465" y="3117"/>
                  </a:lnTo>
                  <a:lnTo>
                    <a:pt x="1364" y="3107"/>
                  </a:lnTo>
                  <a:lnTo>
                    <a:pt x="1265" y="3091"/>
                  </a:lnTo>
                  <a:lnTo>
                    <a:pt x="1167" y="3069"/>
                  </a:lnTo>
                  <a:lnTo>
                    <a:pt x="1073" y="3041"/>
                  </a:lnTo>
                  <a:lnTo>
                    <a:pt x="981" y="3007"/>
                  </a:lnTo>
                  <a:lnTo>
                    <a:pt x="892" y="2968"/>
                  </a:lnTo>
                  <a:lnTo>
                    <a:pt x="805" y="2923"/>
                  </a:lnTo>
                  <a:lnTo>
                    <a:pt x="722" y="2874"/>
                  </a:lnTo>
                  <a:lnTo>
                    <a:pt x="642" y="2819"/>
                  </a:lnTo>
                  <a:lnTo>
                    <a:pt x="566" y="2760"/>
                  </a:lnTo>
                  <a:lnTo>
                    <a:pt x="494" y="2696"/>
                  </a:lnTo>
                  <a:lnTo>
                    <a:pt x="427" y="2628"/>
                  </a:lnTo>
                  <a:lnTo>
                    <a:pt x="363" y="2557"/>
                  </a:lnTo>
                  <a:lnTo>
                    <a:pt x="303" y="2481"/>
                  </a:lnTo>
                  <a:lnTo>
                    <a:pt x="249" y="2402"/>
                  </a:lnTo>
                  <a:lnTo>
                    <a:pt x="198" y="2319"/>
                  </a:lnTo>
                  <a:lnTo>
                    <a:pt x="154" y="2233"/>
                  </a:lnTo>
                  <a:lnTo>
                    <a:pt x="114" y="2144"/>
                  </a:lnTo>
                  <a:lnTo>
                    <a:pt x="80" y="2053"/>
                  </a:lnTo>
                  <a:lnTo>
                    <a:pt x="52" y="1958"/>
                  </a:lnTo>
                  <a:lnTo>
                    <a:pt x="30" y="1861"/>
                  </a:lnTo>
                  <a:lnTo>
                    <a:pt x="13" y="1764"/>
                  </a:lnTo>
                  <a:lnTo>
                    <a:pt x="3" y="1662"/>
                  </a:lnTo>
                  <a:lnTo>
                    <a:pt x="0" y="1559"/>
                  </a:lnTo>
                  <a:lnTo>
                    <a:pt x="3" y="1458"/>
                  </a:lnTo>
                  <a:lnTo>
                    <a:pt x="13" y="1356"/>
                  </a:lnTo>
                  <a:lnTo>
                    <a:pt x="30" y="1259"/>
                  </a:lnTo>
                  <a:lnTo>
                    <a:pt x="52" y="1162"/>
                  </a:lnTo>
                  <a:lnTo>
                    <a:pt x="80" y="1067"/>
                  </a:lnTo>
                  <a:lnTo>
                    <a:pt x="114" y="976"/>
                  </a:lnTo>
                  <a:lnTo>
                    <a:pt x="154" y="887"/>
                  </a:lnTo>
                  <a:lnTo>
                    <a:pt x="198" y="801"/>
                  </a:lnTo>
                  <a:lnTo>
                    <a:pt x="249" y="718"/>
                  </a:lnTo>
                  <a:lnTo>
                    <a:pt x="303" y="639"/>
                  </a:lnTo>
                  <a:lnTo>
                    <a:pt x="363" y="563"/>
                  </a:lnTo>
                  <a:lnTo>
                    <a:pt x="427" y="492"/>
                  </a:lnTo>
                  <a:lnTo>
                    <a:pt x="494" y="424"/>
                  </a:lnTo>
                  <a:lnTo>
                    <a:pt x="566" y="360"/>
                  </a:lnTo>
                  <a:lnTo>
                    <a:pt x="642" y="301"/>
                  </a:lnTo>
                  <a:lnTo>
                    <a:pt x="722" y="246"/>
                  </a:lnTo>
                  <a:lnTo>
                    <a:pt x="805" y="197"/>
                  </a:lnTo>
                  <a:lnTo>
                    <a:pt x="892" y="152"/>
                  </a:lnTo>
                  <a:lnTo>
                    <a:pt x="981" y="113"/>
                  </a:lnTo>
                  <a:lnTo>
                    <a:pt x="1073" y="79"/>
                  </a:lnTo>
                  <a:lnTo>
                    <a:pt x="1167" y="51"/>
                  </a:lnTo>
                  <a:lnTo>
                    <a:pt x="1265" y="29"/>
                  </a:lnTo>
                  <a:lnTo>
                    <a:pt x="1364" y="13"/>
                  </a:lnTo>
                  <a:lnTo>
                    <a:pt x="1465" y="3"/>
                  </a:lnTo>
                  <a:lnTo>
                    <a:pt x="1568" y="0"/>
                  </a:lnTo>
                  <a:close/>
                </a:path>
              </a:pathLst>
            </a:custGeom>
            <a:solidFill>
              <a:srgbClr val="FFFFFF"/>
            </a:solidFill>
            <a:ln w="0">
              <a:noFill/>
              <a:prstDash val="solid"/>
              <a:round/>
              <a:headEnd/>
              <a:tailEnd/>
            </a:ln>
            <a:effectLst>
              <a:outerShdw blurRad="63500" sx="102000" sy="1020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pPr defTabSz="914141"/>
              <a:endParaRPr lang="en-US" kern="0">
                <a:solidFill>
                  <a:srgbClr val="000000"/>
                </a:solidFill>
                <a:latin typeface="MS PGothic" charset="-128"/>
                <a:ea typeface="MS PGothic" charset="-128"/>
                <a:cs typeface="MS PGothic" charset="-128"/>
              </a:endParaRPr>
            </a:p>
          </p:txBody>
        </p:sp>
        <p:sp>
          <p:nvSpPr>
            <p:cNvPr id="111" name="Rectangle 12"/>
            <p:cNvSpPr>
              <a:spLocks noChangeArrowheads="1"/>
            </p:cNvSpPr>
            <p:nvPr/>
          </p:nvSpPr>
          <p:spPr bwMode="auto">
            <a:xfrm>
              <a:off x="9779001" y="3148013"/>
              <a:ext cx="88900" cy="171450"/>
            </a:xfrm>
            <a:prstGeom prst="rect">
              <a:avLst/>
            </a:prstGeom>
            <a:solidFill>
              <a:srgbClr val="FFFFFF"/>
            </a:solidFill>
            <a:ln w="0">
              <a:noFill/>
              <a:prstDash val="solid"/>
              <a:round/>
              <a:headEnd/>
              <a:tailEnd/>
            </a:ln>
            <a:effectLst>
              <a:outerShdw blurRad="63500" sx="102000" sy="1020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pPr defTabSz="914141"/>
              <a:endParaRPr lang="en-US" kern="0">
                <a:solidFill>
                  <a:srgbClr val="000000"/>
                </a:solidFill>
                <a:latin typeface="MS PGothic" charset="-128"/>
                <a:ea typeface="MS PGothic" charset="-128"/>
                <a:cs typeface="MS PGothic" charset="-128"/>
              </a:endParaRPr>
            </a:p>
          </p:txBody>
        </p:sp>
        <p:sp>
          <p:nvSpPr>
            <p:cNvPr id="118" name="Rectangle 13"/>
            <p:cNvSpPr>
              <a:spLocks noChangeArrowheads="1"/>
            </p:cNvSpPr>
            <p:nvPr/>
          </p:nvSpPr>
          <p:spPr bwMode="auto">
            <a:xfrm>
              <a:off x="9899651" y="3076575"/>
              <a:ext cx="90488" cy="242888"/>
            </a:xfrm>
            <a:prstGeom prst="rect">
              <a:avLst/>
            </a:prstGeom>
            <a:solidFill>
              <a:srgbClr val="FFFFFF"/>
            </a:solidFill>
            <a:ln w="0">
              <a:noFill/>
              <a:prstDash val="solid"/>
              <a:round/>
              <a:headEnd/>
              <a:tailEnd/>
            </a:ln>
            <a:effectLst>
              <a:outerShdw blurRad="63500" sx="102000" sy="1020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pPr defTabSz="914141"/>
              <a:endParaRPr lang="en-US" kern="0">
                <a:solidFill>
                  <a:srgbClr val="000000"/>
                </a:solidFill>
                <a:latin typeface="MS PGothic" charset="-128"/>
                <a:ea typeface="MS PGothic" charset="-128"/>
                <a:cs typeface="MS PGothic" charset="-128"/>
              </a:endParaRPr>
            </a:p>
          </p:txBody>
        </p:sp>
        <p:sp>
          <p:nvSpPr>
            <p:cNvPr id="119" name="Rectangle 14"/>
            <p:cNvSpPr>
              <a:spLocks noChangeArrowheads="1"/>
            </p:cNvSpPr>
            <p:nvPr/>
          </p:nvSpPr>
          <p:spPr bwMode="auto">
            <a:xfrm>
              <a:off x="10025063" y="3006725"/>
              <a:ext cx="88900" cy="312738"/>
            </a:xfrm>
            <a:prstGeom prst="rect">
              <a:avLst/>
            </a:prstGeom>
            <a:solidFill>
              <a:srgbClr val="FFFFFF"/>
            </a:solidFill>
            <a:ln w="0">
              <a:noFill/>
              <a:prstDash val="solid"/>
              <a:round/>
              <a:headEnd/>
              <a:tailEnd/>
            </a:ln>
            <a:effectLst>
              <a:outerShdw blurRad="63500" sx="102000" sy="1020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pPr defTabSz="914141"/>
              <a:endParaRPr lang="en-US" kern="0">
                <a:solidFill>
                  <a:srgbClr val="000000"/>
                </a:solidFill>
                <a:latin typeface="MS PGothic" charset="-128"/>
                <a:ea typeface="MS PGothic" charset="-128"/>
                <a:cs typeface="MS PGothic" charset="-128"/>
              </a:endParaRPr>
            </a:p>
          </p:txBody>
        </p:sp>
      </p:grpSp>
    </p:spTree>
    <p:extLst>
      <p:ext uri="{BB962C8B-B14F-4D97-AF65-F5344CB8AC3E}">
        <p14:creationId xmlns:p14="http://schemas.microsoft.com/office/powerpoint/2010/main" val="4112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86042798"/>
              </p:ext>
            </p:extLst>
          </p:nvPr>
        </p:nvGraphicFramePr>
        <p:xfrm>
          <a:off x="44582" y="803310"/>
          <a:ext cx="9058271" cy="4039648"/>
        </p:xfrm>
        <a:graphic>
          <a:graphicData uri="http://schemas.openxmlformats.org/drawingml/2006/table">
            <a:tbl>
              <a:tblPr firstRow="1" bandRow="1">
                <a:tableStyleId>{5C22544A-7EE6-4342-B048-85BDC9FD1C3A}</a:tableStyleId>
              </a:tblPr>
              <a:tblGrid>
                <a:gridCol w="1923719">
                  <a:extLst>
                    <a:ext uri="{9D8B030D-6E8A-4147-A177-3AD203B41FA5}">
                      <a16:colId xmlns="" xmlns:a16="http://schemas.microsoft.com/office/drawing/2014/main" val="20000"/>
                    </a:ext>
                  </a:extLst>
                </a:gridCol>
                <a:gridCol w="2433482">
                  <a:extLst>
                    <a:ext uri="{9D8B030D-6E8A-4147-A177-3AD203B41FA5}">
                      <a16:colId xmlns="" xmlns:a16="http://schemas.microsoft.com/office/drawing/2014/main" val="20001"/>
                    </a:ext>
                  </a:extLst>
                </a:gridCol>
                <a:gridCol w="2327678">
                  <a:extLst>
                    <a:ext uri="{9D8B030D-6E8A-4147-A177-3AD203B41FA5}">
                      <a16:colId xmlns="" xmlns:a16="http://schemas.microsoft.com/office/drawing/2014/main" val="20002"/>
                    </a:ext>
                  </a:extLst>
                </a:gridCol>
                <a:gridCol w="2373392">
                  <a:extLst>
                    <a:ext uri="{9D8B030D-6E8A-4147-A177-3AD203B41FA5}">
                      <a16:colId xmlns="" xmlns:a16="http://schemas.microsoft.com/office/drawing/2014/main" val="20003"/>
                    </a:ext>
                  </a:extLst>
                </a:gridCol>
              </a:tblGrid>
              <a:tr h="434340">
                <a:tc>
                  <a:txBody>
                    <a:bodyPr/>
                    <a:lstStyle/>
                    <a:p>
                      <a:r>
                        <a:rPr kumimoji="1" lang="ja-JP" altLang="en-US" sz="1200" b="0" dirty="0" smtClean="0">
                          <a:solidFill>
                            <a:schemeClr val="bg1"/>
                          </a:solidFill>
                          <a:latin typeface="+mn-ea"/>
                          <a:ea typeface="+mn-ea"/>
                          <a:cs typeface="メイリオ"/>
                        </a:rPr>
                        <a:t>特徴</a:t>
                      </a:r>
                      <a:endParaRPr kumimoji="1" lang="ja-JP" altLang="en-US" sz="1200" b="0" dirty="0">
                        <a:solidFill>
                          <a:schemeClr val="bg1"/>
                        </a:solidFill>
                        <a:latin typeface="+mn-ea"/>
                        <a:ea typeface="+mn-ea"/>
                        <a:cs typeface="メイリオ"/>
                      </a:endParaRPr>
                    </a:p>
                  </a:txBody>
                  <a:tcPr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bg1"/>
                          </a:solidFill>
                          <a:latin typeface="+mn-ea"/>
                          <a:ea typeface="+mn-ea"/>
                          <a:cs typeface="メイリオ"/>
                        </a:rPr>
                        <a:t>Cisco AMP for Endpoint</a:t>
                      </a:r>
                    </a:p>
                  </a:txBody>
                  <a:tcPr marT="34290" marB="34290"/>
                </a:tc>
                <a:tc>
                  <a:txBody>
                    <a:bodyPr/>
                    <a:lstStyle/>
                    <a:p>
                      <a:r>
                        <a:rPr kumimoji="1" lang="ja-JP" altLang="en-US" sz="1200" b="0" dirty="0" smtClean="0">
                          <a:solidFill>
                            <a:schemeClr val="bg1"/>
                          </a:solidFill>
                          <a:latin typeface="+mn-ea"/>
                          <a:ea typeface="+mn-ea"/>
                          <a:cs typeface="メイリオ"/>
                        </a:rPr>
                        <a:t>ローカル振る舞い検知型</a:t>
                      </a:r>
                      <a:endParaRPr kumimoji="1" lang="en-US" altLang="ja-JP" sz="1200" b="0" dirty="0" smtClean="0">
                        <a:solidFill>
                          <a:schemeClr val="bg1"/>
                        </a:solidFill>
                        <a:latin typeface="+mn-ea"/>
                        <a:ea typeface="+mn-ea"/>
                        <a:cs typeface="メイリオ"/>
                      </a:endParaRPr>
                    </a:p>
                    <a:p>
                      <a:r>
                        <a:rPr kumimoji="1" lang="en-US" altLang="ja-JP" sz="1200" b="0" dirty="0" err="1" smtClean="0">
                          <a:solidFill>
                            <a:schemeClr val="bg1"/>
                          </a:solidFill>
                          <a:latin typeface="+mn-ea"/>
                          <a:ea typeface="+mn-ea"/>
                          <a:cs typeface="メイリオ"/>
                        </a:rPr>
                        <a:t>Yarai</a:t>
                      </a:r>
                      <a:r>
                        <a:rPr kumimoji="1" lang="ja-JP" altLang="en-US" sz="1200" b="0" dirty="0" smtClean="0">
                          <a:solidFill>
                            <a:schemeClr val="bg1"/>
                          </a:solidFill>
                          <a:latin typeface="+mn-ea"/>
                          <a:ea typeface="+mn-ea"/>
                          <a:cs typeface="メイリオ"/>
                        </a:rPr>
                        <a:t>など</a:t>
                      </a:r>
                      <a:endParaRPr kumimoji="1" lang="en-US" altLang="ja-JP" sz="1200" b="0" dirty="0" smtClean="0">
                        <a:solidFill>
                          <a:schemeClr val="bg1"/>
                        </a:solidFill>
                        <a:latin typeface="+mn-ea"/>
                        <a:ea typeface="+mn-ea"/>
                        <a:cs typeface="メイリオ"/>
                      </a:endParaRPr>
                    </a:p>
                  </a:txBody>
                  <a:tcPr marT="34290" marB="34290"/>
                </a:tc>
                <a:tc>
                  <a:txBody>
                    <a:bodyPr/>
                    <a:lstStyle/>
                    <a:p>
                      <a:r>
                        <a:rPr kumimoji="1" lang="ja-JP" altLang="en-US" sz="1200" b="0" dirty="0" smtClean="0">
                          <a:solidFill>
                            <a:schemeClr val="bg1"/>
                          </a:solidFill>
                          <a:latin typeface="+mn-ea"/>
                          <a:ea typeface="+mn-ea"/>
                          <a:cs typeface="メイリオ"/>
                        </a:rPr>
                        <a:t>シグネチャ型</a:t>
                      </a:r>
                      <a:endParaRPr kumimoji="1" lang="en-US" altLang="ja-JP" sz="1200" b="0" dirty="0" smtClean="0">
                        <a:solidFill>
                          <a:schemeClr val="bg1"/>
                        </a:solidFill>
                        <a:latin typeface="+mn-ea"/>
                        <a:ea typeface="+mn-ea"/>
                        <a:cs typeface="メイリオ"/>
                      </a:endParaRPr>
                    </a:p>
                    <a:p>
                      <a:r>
                        <a:rPr kumimoji="1" lang="ja-JP" altLang="en-US" sz="1200" b="0" dirty="0" smtClean="0">
                          <a:solidFill>
                            <a:schemeClr val="bg1"/>
                          </a:solidFill>
                          <a:latin typeface="+mn-ea"/>
                          <a:ea typeface="+mn-ea"/>
                          <a:cs typeface="メイリオ"/>
                        </a:rPr>
                        <a:t>トレンドマイクロ、シマンテックなど</a:t>
                      </a:r>
                      <a:endParaRPr kumimoji="1" lang="en-US" altLang="ja-JP" sz="1200" b="0" dirty="0" smtClean="0">
                        <a:solidFill>
                          <a:schemeClr val="bg1"/>
                        </a:solidFill>
                        <a:latin typeface="+mn-ea"/>
                        <a:ea typeface="+mn-ea"/>
                        <a:cs typeface="メイリオ"/>
                      </a:endParaRPr>
                    </a:p>
                  </a:txBody>
                  <a:tcPr marT="34290" marB="34290"/>
                </a:tc>
                <a:extLst>
                  <a:ext uri="{0D108BD9-81ED-4DB2-BD59-A6C34878D82A}">
                    <a16:rowId xmlns="" xmlns:a16="http://schemas.microsoft.com/office/drawing/2014/main" val="10000"/>
                  </a:ext>
                </a:extLst>
              </a:tr>
              <a:tr h="480060">
                <a:tc>
                  <a:txBody>
                    <a:bodyPr/>
                    <a:lstStyle/>
                    <a:p>
                      <a:r>
                        <a:rPr kumimoji="1" lang="en-US" altLang="ja-JP" sz="900" b="0" dirty="0" smtClean="0">
                          <a:solidFill>
                            <a:srgbClr val="FF0000"/>
                          </a:solidFill>
                          <a:latin typeface="+mn-ea"/>
                          <a:ea typeface="+mn-ea"/>
                          <a:cs typeface="メイリオ"/>
                        </a:rPr>
                        <a:t>【</a:t>
                      </a:r>
                      <a:r>
                        <a:rPr kumimoji="1" lang="ja-JP" altLang="en-US" sz="900" b="0" dirty="0" smtClean="0">
                          <a:solidFill>
                            <a:srgbClr val="FF0000"/>
                          </a:solidFill>
                          <a:latin typeface="+mn-ea"/>
                          <a:ea typeface="+mn-ea"/>
                          <a:cs typeface="メイリオ"/>
                        </a:rPr>
                        <a:t>未知の脅威に対する最初の対応</a:t>
                      </a:r>
                      <a:r>
                        <a:rPr kumimoji="1" lang="en-US" altLang="ja-JP" sz="900" b="0" dirty="0" smtClean="0">
                          <a:solidFill>
                            <a:srgbClr val="FF0000"/>
                          </a:solidFill>
                          <a:latin typeface="+mn-ea"/>
                          <a:ea typeface="+mn-ea"/>
                          <a:cs typeface="メイリオ"/>
                        </a:rPr>
                        <a:t>】</a:t>
                      </a:r>
                    </a:p>
                    <a:p>
                      <a:r>
                        <a:rPr kumimoji="1" lang="ja-JP" altLang="en-US" sz="900" b="0" dirty="0" smtClean="0">
                          <a:solidFill>
                            <a:schemeClr val="tx1">
                              <a:lumMod val="75000"/>
                            </a:schemeClr>
                          </a:solidFill>
                          <a:latin typeface="+mn-ea"/>
                          <a:ea typeface="+mn-ea"/>
                          <a:cs typeface="メイリオ"/>
                        </a:rPr>
                        <a:t>亜種、未知マルウェア侵入を検出する</a:t>
                      </a:r>
                    </a:p>
                  </a:txBody>
                  <a:tcPr marT="34290" marB="34290"/>
                </a:tc>
                <a:tc>
                  <a:txBody>
                    <a:bodyPr/>
                    <a:lstStyle/>
                    <a:p>
                      <a:r>
                        <a:rPr kumimoji="1" lang="en-US" altLang="ja-JP" sz="900" b="0" baseline="0" dirty="0" smtClean="0">
                          <a:solidFill>
                            <a:schemeClr val="tx1">
                              <a:lumMod val="75000"/>
                            </a:schemeClr>
                          </a:solidFill>
                          <a:latin typeface="+mn-ea"/>
                          <a:ea typeface="+mn-ea"/>
                          <a:cs typeface="メイリオ"/>
                        </a:rPr>
                        <a:t>○</a:t>
                      </a:r>
                      <a:r>
                        <a:rPr kumimoji="1" lang="ja-JP" altLang="en-US" sz="900" b="0" dirty="0" smtClean="0">
                          <a:solidFill>
                            <a:schemeClr val="tx1">
                              <a:lumMod val="75000"/>
                            </a:schemeClr>
                          </a:solidFill>
                          <a:latin typeface="+mn-ea"/>
                          <a:ea typeface="+mn-ea"/>
                          <a:cs typeface="メイリオ"/>
                        </a:rPr>
                        <a:t>限定的</a:t>
                      </a:r>
                      <a:endParaRPr kumimoji="1" lang="en-US" altLang="ja-JP" sz="900" b="0" dirty="0" smtClean="0">
                        <a:solidFill>
                          <a:schemeClr val="tx1">
                            <a:lumMod val="75000"/>
                          </a:schemeClr>
                        </a:solidFill>
                        <a:latin typeface="+mn-ea"/>
                        <a:ea typeface="+mn-ea"/>
                        <a:cs typeface="メイリオ"/>
                      </a:endParaRPr>
                    </a:p>
                    <a:p>
                      <a:r>
                        <a:rPr kumimoji="1" lang="ja-JP" altLang="en-US" sz="900" b="0" dirty="0" smtClean="0">
                          <a:solidFill>
                            <a:schemeClr val="tx1">
                              <a:lumMod val="75000"/>
                            </a:schemeClr>
                          </a:solidFill>
                          <a:latin typeface="+mn-ea"/>
                          <a:ea typeface="+mn-ea"/>
                          <a:cs typeface="メイリオ"/>
                        </a:rPr>
                        <a:t>（クラウド上の</a:t>
                      </a:r>
                      <a:r>
                        <a:rPr kumimoji="1" lang="en-US" altLang="ja-JP" sz="900" b="0" dirty="0" smtClean="0">
                          <a:solidFill>
                            <a:schemeClr val="tx1">
                              <a:lumMod val="75000"/>
                            </a:schemeClr>
                          </a:solidFill>
                          <a:latin typeface="+mn-ea"/>
                          <a:ea typeface="+mn-ea"/>
                          <a:cs typeface="メイリオ"/>
                        </a:rPr>
                        <a:t>Big Data</a:t>
                      </a:r>
                      <a:r>
                        <a:rPr kumimoji="1" lang="ja-JP" altLang="en-US" sz="900" b="0" dirty="0" smtClean="0">
                          <a:solidFill>
                            <a:schemeClr val="tx1">
                              <a:lumMod val="75000"/>
                            </a:schemeClr>
                          </a:solidFill>
                          <a:latin typeface="+mn-ea"/>
                          <a:ea typeface="+mn-ea"/>
                          <a:cs typeface="メイリオ"/>
                        </a:rPr>
                        <a:t>を利用した検出エンジン搭載）</a:t>
                      </a:r>
                      <a:endParaRPr kumimoji="1" lang="en-US" altLang="ja-JP" sz="900" b="0" dirty="0" smtClean="0">
                        <a:solidFill>
                          <a:schemeClr val="tx1">
                            <a:lumMod val="75000"/>
                          </a:schemeClr>
                        </a:solidFill>
                        <a:latin typeface="+mn-ea"/>
                        <a:ea typeface="+mn-ea"/>
                        <a:cs typeface="メイリオ"/>
                      </a:endParaRPr>
                    </a:p>
                  </a:txBody>
                  <a:tcPr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b="0" dirty="0" smtClean="0">
                          <a:solidFill>
                            <a:schemeClr val="tx1">
                              <a:lumMod val="75000"/>
                            </a:schemeClr>
                          </a:solidFill>
                          <a:latin typeface="+mn-ea"/>
                          <a:ea typeface="+mn-ea"/>
                          <a:cs typeface="メイリオ"/>
                        </a:rPr>
                        <a:t>X</a:t>
                      </a: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lumMod val="75000"/>
                            </a:schemeClr>
                          </a:solidFill>
                          <a:latin typeface="+mn-ea"/>
                          <a:ea typeface="+mn-ea"/>
                          <a:cs typeface="メイリオ"/>
                        </a:rPr>
                        <a:t>（振る舞い型のため動作させないと検出不可）</a:t>
                      </a:r>
                      <a:endParaRPr kumimoji="1" lang="en-US" altLang="ja-JP" sz="900" b="0" dirty="0" smtClean="0">
                        <a:solidFill>
                          <a:schemeClr val="tx1">
                            <a:lumMod val="75000"/>
                          </a:schemeClr>
                        </a:solidFill>
                        <a:latin typeface="+mn-ea"/>
                        <a:ea typeface="+mn-ea"/>
                        <a:cs typeface="メイリオ"/>
                      </a:endParaRPr>
                    </a:p>
                  </a:txBody>
                  <a:tcPr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b="0" dirty="0" smtClean="0">
                          <a:solidFill>
                            <a:schemeClr val="tx1">
                              <a:lumMod val="75000"/>
                            </a:schemeClr>
                          </a:solidFill>
                          <a:latin typeface="+mn-ea"/>
                          <a:ea typeface="+mn-ea"/>
                          <a:cs typeface="メイリオ"/>
                        </a:rPr>
                        <a:t>X</a:t>
                      </a:r>
                      <a:r>
                        <a:rPr kumimoji="1" lang="ja-JP" altLang="en-US" sz="900" b="0" dirty="0" smtClean="0">
                          <a:solidFill>
                            <a:schemeClr val="tx1">
                              <a:lumMod val="75000"/>
                            </a:schemeClr>
                          </a:solidFill>
                          <a:latin typeface="+mn-ea"/>
                          <a:ea typeface="+mn-ea"/>
                          <a:cs typeface="メイリオ"/>
                        </a:rPr>
                        <a:t>限定的</a:t>
                      </a:r>
                      <a:endParaRPr kumimoji="1" lang="en-US" altLang="ja-JP" sz="900" b="0" dirty="0" smtClean="0">
                        <a:solidFill>
                          <a:schemeClr val="tx1">
                            <a:lumMod val="75000"/>
                          </a:schemeClr>
                        </a:solidFill>
                        <a:latin typeface="+mn-ea"/>
                        <a:ea typeface="+mn-ea"/>
                        <a:cs typeface="メイリオ"/>
                      </a:endParaRPr>
                    </a:p>
                    <a:p>
                      <a:r>
                        <a:rPr kumimoji="1" lang="en-US" altLang="ja-JP" sz="900" b="0" u="none" dirty="0" smtClean="0">
                          <a:solidFill>
                            <a:schemeClr val="tx1">
                              <a:lumMod val="75000"/>
                            </a:schemeClr>
                          </a:solidFill>
                          <a:latin typeface="+mn-ea"/>
                          <a:ea typeface="+mn-ea"/>
                          <a:cs typeface="メイリオ"/>
                        </a:rPr>
                        <a:t>(</a:t>
                      </a:r>
                      <a:r>
                        <a:rPr kumimoji="1" lang="ja-JP" altLang="en-US" sz="900" b="0" u="none" dirty="0" smtClean="0">
                          <a:solidFill>
                            <a:schemeClr val="tx1">
                              <a:lumMod val="75000"/>
                            </a:schemeClr>
                          </a:solidFill>
                          <a:latin typeface="+mn-ea"/>
                          <a:ea typeface="+mn-ea"/>
                          <a:cs typeface="メイリオ"/>
                        </a:rPr>
                        <a:t>シグネチャに登録が無いとすり抜ける）</a:t>
                      </a:r>
                      <a:endParaRPr kumimoji="1" lang="ja-JP" altLang="en-US" sz="900" b="0" dirty="0" smtClean="0">
                        <a:solidFill>
                          <a:schemeClr val="tx1">
                            <a:lumMod val="75000"/>
                          </a:schemeClr>
                        </a:solidFill>
                        <a:latin typeface="+mn-ea"/>
                        <a:ea typeface="+mn-ea"/>
                        <a:cs typeface="メイリオ"/>
                      </a:endParaRPr>
                    </a:p>
                  </a:txBody>
                  <a:tcPr marT="34290" marB="34290"/>
                </a:tc>
                <a:extLst>
                  <a:ext uri="{0D108BD9-81ED-4DB2-BD59-A6C34878D82A}">
                    <a16:rowId xmlns="" xmlns:a16="http://schemas.microsoft.com/office/drawing/2014/main" val="10002"/>
                  </a:ext>
                </a:extLst>
              </a:tr>
              <a:tr h="480060">
                <a:tc>
                  <a:txBody>
                    <a:bodyPr/>
                    <a:lstStyle/>
                    <a:p>
                      <a:r>
                        <a:rPr kumimoji="1" lang="en-US" altLang="ja-JP" sz="900" b="0" dirty="0" smtClean="0">
                          <a:solidFill>
                            <a:srgbClr val="FF0000"/>
                          </a:solidFill>
                          <a:latin typeface="+mn-ea"/>
                          <a:ea typeface="+mn-ea"/>
                          <a:cs typeface="メイリオ"/>
                        </a:rPr>
                        <a:t>【</a:t>
                      </a:r>
                      <a:r>
                        <a:rPr kumimoji="1" lang="ja-JP" altLang="en-US" sz="900" b="0" dirty="0" smtClean="0">
                          <a:solidFill>
                            <a:srgbClr val="FF0000"/>
                          </a:solidFill>
                          <a:latin typeface="+mn-ea"/>
                          <a:ea typeface="+mn-ea"/>
                          <a:cs typeface="メイリオ"/>
                        </a:rPr>
                        <a:t>誤検出</a:t>
                      </a:r>
                      <a:r>
                        <a:rPr kumimoji="1" lang="en-US" altLang="ja-JP" sz="900" b="0" dirty="0" smtClean="0">
                          <a:solidFill>
                            <a:srgbClr val="FF0000"/>
                          </a:solidFill>
                          <a:latin typeface="+mn-ea"/>
                          <a:ea typeface="+mn-ea"/>
                          <a:cs typeface="メイリオ"/>
                        </a:rPr>
                        <a:t>】</a:t>
                      </a:r>
                    </a:p>
                    <a:p>
                      <a:r>
                        <a:rPr kumimoji="1" lang="ja-JP" altLang="en-US" sz="900" b="0" dirty="0" smtClean="0">
                          <a:solidFill>
                            <a:schemeClr val="tx1">
                              <a:lumMod val="75000"/>
                            </a:schemeClr>
                          </a:solidFill>
                          <a:latin typeface="+mn-ea"/>
                          <a:ea typeface="+mn-ea"/>
                          <a:cs typeface="メイリオ"/>
                        </a:rPr>
                        <a:t>マルウェア、ウィルスの誤検出</a:t>
                      </a:r>
                      <a:endParaRPr kumimoji="1" lang="en-US" altLang="ja-JP" sz="900" b="0" dirty="0" smtClean="0">
                        <a:solidFill>
                          <a:schemeClr val="tx1">
                            <a:lumMod val="75000"/>
                          </a:schemeClr>
                        </a:solidFill>
                        <a:latin typeface="+mn-ea"/>
                        <a:ea typeface="+mn-ea"/>
                        <a:cs typeface="メイリオ"/>
                      </a:endParaRPr>
                    </a:p>
                  </a:txBody>
                  <a:tcPr marT="34290" marB="34290"/>
                </a:tc>
                <a:tc>
                  <a:txBody>
                    <a:bodyPr/>
                    <a:lstStyle/>
                    <a:p>
                      <a:r>
                        <a:rPr kumimoji="1" lang="ja-JP" altLang="en-US" sz="900" b="0" dirty="0" smtClean="0">
                          <a:solidFill>
                            <a:schemeClr val="tx1">
                              <a:lumMod val="75000"/>
                            </a:schemeClr>
                          </a:solidFill>
                          <a:latin typeface="+mn-ea"/>
                          <a:ea typeface="+mn-ea"/>
                          <a:cs typeface="メイリオ"/>
                        </a:rPr>
                        <a:t>○誤検出ほぼなし</a:t>
                      </a:r>
                      <a:endParaRPr kumimoji="1" lang="en-US" altLang="ja-JP" sz="900" b="0" dirty="0" smtClean="0">
                        <a:solidFill>
                          <a:schemeClr val="tx1">
                            <a:lumMod val="75000"/>
                          </a:schemeClr>
                        </a:solidFill>
                        <a:latin typeface="+mn-ea"/>
                        <a:ea typeface="+mn-ea"/>
                        <a:cs typeface="メイリオ"/>
                      </a:endParaRPr>
                    </a:p>
                    <a:p>
                      <a:r>
                        <a:rPr kumimoji="1" lang="ja-JP" altLang="en-US" sz="900" b="0" dirty="0" smtClean="0">
                          <a:solidFill>
                            <a:schemeClr val="tx1">
                              <a:lumMod val="75000"/>
                            </a:schemeClr>
                          </a:solidFill>
                          <a:latin typeface="+mn-ea"/>
                          <a:ea typeface="+mn-ea"/>
                          <a:cs typeface="メイリオ"/>
                        </a:rPr>
                        <a:t>（確認済みマルウェアファイルのハッシュを元に検出するのでご検出はほぼない）</a:t>
                      </a:r>
                    </a:p>
                  </a:txBody>
                  <a:tcPr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b="0" dirty="0" smtClean="0">
                          <a:solidFill>
                            <a:schemeClr val="tx1">
                              <a:lumMod val="75000"/>
                            </a:schemeClr>
                          </a:solidFill>
                          <a:latin typeface="+mn-ea"/>
                          <a:ea typeface="+mn-ea"/>
                          <a:cs typeface="メイリオ"/>
                        </a:rPr>
                        <a:t>×</a:t>
                      </a:r>
                      <a:r>
                        <a:rPr kumimoji="1" lang="ja-JP" altLang="en-US" sz="900" b="0" dirty="0" smtClean="0">
                          <a:solidFill>
                            <a:schemeClr val="tx1">
                              <a:lumMod val="75000"/>
                            </a:schemeClr>
                          </a:solidFill>
                          <a:latin typeface="+mn-ea"/>
                          <a:ea typeface="+mn-ea"/>
                          <a:cs typeface="メイリオ"/>
                        </a:rPr>
                        <a:t>誤検出あり</a:t>
                      </a:r>
                      <a:endParaRPr kumimoji="1" lang="en-US" altLang="ja-JP" sz="900" b="0" dirty="0" smtClean="0">
                        <a:solidFill>
                          <a:schemeClr val="tx1">
                            <a:lumMod val="75000"/>
                          </a:schemeClr>
                        </a:solidFill>
                        <a:latin typeface="+mn-ea"/>
                        <a:ea typeface="+mn-ea"/>
                        <a:cs typeface="メイリオ"/>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b="0" dirty="0" smtClean="0">
                          <a:solidFill>
                            <a:schemeClr val="tx1">
                              <a:lumMod val="75000"/>
                            </a:schemeClr>
                          </a:solidFill>
                          <a:latin typeface="+mn-ea"/>
                          <a:ea typeface="+mn-ea"/>
                          <a:cs typeface="メイリオ"/>
                        </a:rPr>
                        <a:t>(</a:t>
                      </a:r>
                      <a:r>
                        <a:rPr kumimoji="1" lang="ja-JP" altLang="en-US" sz="900" b="0" dirty="0" smtClean="0">
                          <a:solidFill>
                            <a:schemeClr val="tx1">
                              <a:lumMod val="75000"/>
                            </a:schemeClr>
                          </a:solidFill>
                          <a:latin typeface="+mn-ea"/>
                          <a:ea typeface="+mn-ea"/>
                          <a:cs typeface="メイリオ"/>
                        </a:rPr>
                        <a:t>振る舞いを検出する為、ポリシーにより正常なアプリも誤って検出される可能性がある）</a:t>
                      </a:r>
                      <a:endParaRPr kumimoji="1" lang="en-US" altLang="ja-JP" sz="900" b="0" dirty="0" smtClean="0">
                        <a:solidFill>
                          <a:schemeClr val="tx1">
                            <a:lumMod val="75000"/>
                          </a:schemeClr>
                        </a:solidFill>
                        <a:latin typeface="+mn-ea"/>
                        <a:ea typeface="+mn-ea"/>
                        <a:cs typeface="メイリオ"/>
                      </a:endParaRPr>
                    </a:p>
                  </a:txBody>
                  <a:tcPr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b="0" dirty="0" smtClean="0">
                          <a:solidFill>
                            <a:schemeClr val="tx1">
                              <a:lumMod val="75000"/>
                            </a:schemeClr>
                          </a:solidFill>
                          <a:latin typeface="+mn-ea"/>
                          <a:ea typeface="+mn-ea"/>
                          <a:cs typeface="メイリオ"/>
                        </a:rPr>
                        <a:t>○</a:t>
                      </a:r>
                      <a:r>
                        <a:rPr kumimoji="1" lang="ja-JP" altLang="en-US" sz="900" b="0" dirty="0" smtClean="0">
                          <a:solidFill>
                            <a:schemeClr val="tx1">
                              <a:lumMod val="75000"/>
                            </a:schemeClr>
                          </a:solidFill>
                          <a:latin typeface="+mn-ea"/>
                          <a:ea typeface="+mn-ea"/>
                          <a:cs typeface="メイリオ"/>
                        </a:rPr>
                        <a:t>誤検出</a:t>
                      </a:r>
                      <a:r>
                        <a:rPr kumimoji="1" lang="en-US" altLang="en-US" sz="900" b="0" dirty="0" smtClean="0">
                          <a:solidFill>
                            <a:schemeClr val="tx1">
                              <a:lumMod val="75000"/>
                            </a:schemeClr>
                          </a:solidFill>
                          <a:latin typeface="+mn-ea"/>
                          <a:ea typeface="+mn-ea"/>
                          <a:cs typeface="メイリオ"/>
                        </a:rPr>
                        <a:t>ほぼなし</a:t>
                      </a:r>
                      <a:endParaRPr kumimoji="1" lang="en-US" altLang="ja-JP" sz="900" b="0" dirty="0" smtClean="0">
                        <a:solidFill>
                          <a:schemeClr val="tx1">
                            <a:lumMod val="75000"/>
                          </a:schemeClr>
                        </a:solidFill>
                        <a:latin typeface="+mn-ea"/>
                        <a:ea typeface="+mn-ea"/>
                        <a:cs typeface="メイリオ"/>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b="0" dirty="0" smtClean="0">
                          <a:solidFill>
                            <a:schemeClr val="tx1">
                              <a:lumMod val="75000"/>
                            </a:schemeClr>
                          </a:solidFill>
                          <a:latin typeface="+mn-ea"/>
                          <a:ea typeface="+mn-ea"/>
                          <a:cs typeface="メイリオ"/>
                        </a:rPr>
                        <a:t>(</a:t>
                      </a:r>
                      <a:r>
                        <a:rPr kumimoji="1" lang="ja-JP" altLang="en-US" sz="900" b="0" dirty="0" smtClean="0">
                          <a:solidFill>
                            <a:schemeClr val="tx1">
                              <a:lumMod val="75000"/>
                            </a:schemeClr>
                          </a:solidFill>
                          <a:latin typeface="+mn-ea"/>
                          <a:ea typeface="+mn-ea"/>
                          <a:cs typeface="メイリオ"/>
                        </a:rPr>
                        <a:t>正常ファイルが誤ってウィルスシグネチャに登録される可能性がある）</a:t>
                      </a:r>
                      <a:endParaRPr kumimoji="1" lang="ja-JP" altLang="en-US" sz="900" b="0" dirty="0">
                        <a:solidFill>
                          <a:schemeClr val="tx1">
                            <a:lumMod val="75000"/>
                          </a:schemeClr>
                        </a:solidFill>
                        <a:latin typeface="+mn-ea"/>
                        <a:ea typeface="+mn-ea"/>
                        <a:cs typeface="メイリオ"/>
                      </a:endParaRPr>
                    </a:p>
                  </a:txBody>
                  <a:tcPr marT="34290" marB="34290"/>
                </a:tc>
                <a:extLst>
                  <a:ext uri="{0D108BD9-81ED-4DB2-BD59-A6C34878D82A}">
                    <a16:rowId xmlns="" xmlns:a16="http://schemas.microsoft.com/office/drawing/2014/main" val="10003"/>
                  </a:ext>
                </a:extLst>
              </a:tr>
              <a:tr h="480060">
                <a:tc>
                  <a:txBody>
                    <a:bodyPr/>
                    <a:lstStyle/>
                    <a:p>
                      <a:r>
                        <a:rPr kumimoji="1" lang="en-US" altLang="ja-JP" sz="900" b="0" dirty="0" smtClean="0">
                          <a:solidFill>
                            <a:srgbClr val="FF0000"/>
                          </a:solidFill>
                          <a:latin typeface="+mn-ea"/>
                          <a:ea typeface="+mn-ea"/>
                          <a:cs typeface="メイリオ"/>
                        </a:rPr>
                        <a:t>【</a:t>
                      </a:r>
                      <a:r>
                        <a:rPr kumimoji="1" lang="ja-JP" altLang="en-US" sz="900" b="0" dirty="0" smtClean="0">
                          <a:solidFill>
                            <a:srgbClr val="FF0000"/>
                          </a:solidFill>
                          <a:latin typeface="+mn-ea"/>
                          <a:ea typeface="+mn-ea"/>
                          <a:cs typeface="メイリオ"/>
                        </a:rPr>
                        <a:t>原因調査・判明</a:t>
                      </a:r>
                      <a:r>
                        <a:rPr kumimoji="1" lang="en-US" altLang="ja-JP" sz="900" b="0" dirty="0" smtClean="0">
                          <a:solidFill>
                            <a:srgbClr val="FF0000"/>
                          </a:solidFill>
                          <a:latin typeface="+mn-ea"/>
                          <a:ea typeface="+mn-ea"/>
                          <a:cs typeface="メイリオ"/>
                        </a:rPr>
                        <a:t>】</a:t>
                      </a:r>
                    </a:p>
                    <a:p>
                      <a:r>
                        <a:rPr kumimoji="1" lang="ja-JP" altLang="en-US" sz="900" b="0" dirty="0" smtClean="0">
                          <a:solidFill>
                            <a:schemeClr val="tx1">
                              <a:lumMod val="75000"/>
                            </a:schemeClr>
                          </a:solidFill>
                          <a:latin typeface="+mn-ea"/>
                          <a:ea typeface="+mn-ea"/>
                          <a:cs typeface="メイリオ"/>
                        </a:rPr>
                        <a:t>マルウェア侵入経路や感染原因特定</a:t>
                      </a:r>
                    </a:p>
                  </a:txBody>
                  <a:tcPr marT="34290" marB="34290"/>
                </a:tc>
                <a:tc>
                  <a:txBody>
                    <a:bodyPr/>
                    <a:lstStyle/>
                    <a:p>
                      <a:r>
                        <a:rPr kumimoji="1" lang="ja-JP" altLang="en-US" sz="900" b="0" dirty="0" smtClean="0">
                          <a:solidFill>
                            <a:schemeClr val="tx1">
                              <a:lumMod val="75000"/>
                            </a:schemeClr>
                          </a:solidFill>
                          <a:latin typeface="+mn-ea"/>
                          <a:ea typeface="+mn-ea"/>
                          <a:cs typeface="メイリオ"/>
                        </a:rPr>
                        <a:t>○実現可能</a:t>
                      </a:r>
                      <a:endParaRPr kumimoji="1" lang="en-US" altLang="ja-JP" sz="900" b="0" dirty="0" smtClean="0">
                        <a:solidFill>
                          <a:schemeClr val="tx1">
                            <a:lumMod val="75000"/>
                          </a:schemeClr>
                        </a:solidFill>
                        <a:latin typeface="+mn-ea"/>
                        <a:ea typeface="+mn-ea"/>
                        <a:cs typeface="メイリオ"/>
                      </a:endParaRPr>
                    </a:p>
                    <a:p>
                      <a:r>
                        <a:rPr kumimoji="1" lang="ja-JP" altLang="en-US" sz="900" b="0" dirty="0" smtClean="0">
                          <a:solidFill>
                            <a:schemeClr val="tx1">
                              <a:lumMod val="75000"/>
                            </a:schemeClr>
                          </a:solidFill>
                          <a:latin typeface="+mn-ea"/>
                          <a:ea typeface="+mn-ea"/>
                          <a:cs typeface="メイリオ"/>
                        </a:rPr>
                        <a:t>（デバイストラジェクトリ機能：マルウェア侵入経路の特定と可視化</a:t>
                      </a:r>
                      <a:r>
                        <a:rPr kumimoji="1" lang="ja-JP" altLang="en-US" sz="900" b="0" u="none" dirty="0" smtClean="0">
                          <a:solidFill>
                            <a:schemeClr val="tx1">
                              <a:lumMod val="75000"/>
                            </a:schemeClr>
                          </a:solidFill>
                          <a:latin typeface="+mn-ea"/>
                          <a:ea typeface="+mn-ea"/>
                          <a:cs typeface="メイリオ"/>
                        </a:rPr>
                        <a:t>）</a:t>
                      </a:r>
                    </a:p>
                  </a:txBody>
                  <a:tcPr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lumMod val="75000"/>
                            </a:schemeClr>
                          </a:solidFill>
                          <a:latin typeface="+mn-ea"/>
                          <a:ea typeface="+mn-ea"/>
                          <a:cs typeface="メイリオ"/>
                        </a:rPr>
                        <a:t>△限定的</a:t>
                      </a:r>
                      <a:endParaRPr kumimoji="1" lang="en-US" altLang="ja-JP" sz="900" b="0" dirty="0" smtClean="0">
                        <a:solidFill>
                          <a:schemeClr val="tx1">
                            <a:lumMod val="75000"/>
                          </a:schemeClr>
                        </a:solidFill>
                        <a:latin typeface="+mn-ea"/>
                        <a:ea typeface="+mn-ea"/>
                        <a:cs typeface="メイリオ"/>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b="0" u="none" dirty="0" smtClean="0">
                          <a:solidFill>
                            <a:schemeClr val="tx1">
                              <a:lumMod val="75000"/>
                            </a:schemeClr>
                          </a:solidFill>
                          <a:latin typeface="+mn-ea"/>
                          <a:ea typeface="+mn-ea"/>
                          <a:cs typeface="メイリオ"/>
                        </a:rPr>
                        <a:t>(</a:t>
                      </a:r>
                      <a:r>
                        <a:rPr kumimoji="1" lang="ja-JP" altLang="en-US" sz="900" b="0" u="none" dirty="0" smtClean="0">
                          <a:solidFill>
                            <a:schemeClr val="tx1">
                              <a:lumMod val="75000"/>
                            </a:schemeClr>
                          </a:solidFill>
                          <a:latin typeface="+mn-ea"/>
                          <a:ea typeface="+mn-ea"/>
                          <a:cs typeface="メイリオ"/>
                        </a:rPr>
                        <a:t>基本的に</a:t>
                      </a:r>
                      <a:r>
                        <a:rPr kumimoji="1" lang="ja-JP" altLang="en-US" sz="900" b="0" u="sng" dirty="0" smtClean="0">
                          <a:solidFill>
                            <a:schemeClr val="tx1">
                              <a:lumMod val="75000"/>
                            </a:schemeClr>
                          </a:solidFill>
                          <a:latin typeface="+mn-ea"/>
                          <a:ea typeface="+mn-ea"/>
                          <a:cs typeface="メイリオ"/>
                        </a:rPr>
                        <a:t>振る舞い検知型</a:t>
                      </a:r>
                      <a:r>
                        <a:rPr kumimoji="1" lang="ja-JP" altLang="en-US" sz="900" b="0" u="none" dirty="0" smtClean="0">
                          <a:solidFill>
                            <a:schemeClr val="tx1">
                              <a:lumMod val="75000"/>
                            </a:schemeClr>
                          </a:solidFill>
                          <a:latin typeface="+mn-ea"/>
                          <a:ea typeface="+mn-ea"/>
                          <a:cs typeface="メイリオ"/>
                        </a:rPr>
                        <a:t>であり、侵入経路や感染原因の特定は限定的</a:t>
                      </a:r>
                      <a:r>
                        <a:rPr kumimoji="1" lang="en-US" altLang="ja-JP" sz="900" b="0" dirty="0" smtClean="0">
                          <a:solidFill>
                            <a:schemeClr val="tx1">
                              <a:lumMod val="75000"/>
                            </a:schemeClr>
                          </a:solidFill>
                          <a:latin typeface="+mn-ea"/>
                          <a:ea typeface="+mn-ea"/>
                          <a:cs typeface="メイリオ"/>
                        </a:rPr>
                        <a:t>)</a:t>
                      </a:r>
                      <a:endParaRPr kumimoji="1" lang="ja-JP" altLang="en-US" sz="900" b="0" dirty="0">
                        <a:solidFill>
                          <a:schemeClr val="tx1">
                            <a:lumMod val="75000"/>
                          </a:schemeClr>
                        </a:solidFill>
                        <a:latin typeface="+mn-ea"/>
                        <a:ea typeface="+mn-ea"/>
                        <a:cs typeface="メイリオ"/>
                      </a:endParaRPr>
                    </a:p>
                  </a:txBody>
                  <a:tcPr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b="0" dirty="0" smtClean="0">
                          <a:solidFill>
                            <a:schemeClr val="tx1">
                              <a:lumMod val="75000"/>
                            </a:schemeClr>
                          </a:solidFill>
                          <a:latin typeface="+mn-ea"/>
                          <a:ea typeface="+mn-ea"/>
                          <a:cs typeface="メイリオ"/>
                        </a:rPr>
                        <a:t>X</a:t>
                      </a:r>
                    </a:p>
                    <a:p>
                      <a:r>
                        <a:rPr kumimoji="1" lang="en-US" altLang="ja-JP" sz="900" b="0" u="none" dirty="0" smtClean="0">
                          <a:solidFill>
                            <a:schemeClr val="tx1">
                              <a:lumMod val="75000"/>
                            </a:schemeClr>
                          </a:solidFill>
                          <a:latin typeface="+mn-ea"/>
                          <a:ea typeface="+mn-ea"/>
                          <a:cs typeface="メイリオ"/>
                        </a:rPr>
                        <a:t>(</a:t>
                      </a:r>
                      <a:r>
                        <a:rPr kumimoji="1" lang="ja-JP" altLang="en-US" sz="900" b="0" u="none" dirty="0" smtClean="0">
                          <a:solidFill>
                            <a:schemeClr val="tx1">
                              <a:lumMod val="75000"/>
                            </a:schemeClr>
                          </a:solidFill>
                          <a:latin typeface="+mn-ea"/>
                          <a:ea typeface="+mn-ea"/>
                          <a:cs typeface="メイリオ"/>
                        </a:rPr>
                        <a:t>マルウェアの検知のみ</a:t>
                      </a:r>
                      <a:r>
                        <a:rPr kumimoji="1" lang="en-US" altLang="ja-JP" sz="900" b="0" dirty="0" smtClean="0">
                          <a:solidFill>
                            <a:schemeClr val="tx1">
                              <a:lumMod val="75000"/>
                            </a:schemeClr>
                          </a:solidFill>
                          <a:latin typeface="+mn-ea"/>
                          <a:ea typeface="+mn-ea"/>
                          <a:cs typeface="メイリオ"/>
                        </a:rPr>
                        <a:t>)</a:t>
                      </a:r>
                      <a:endParaRPr kumimoji="1" lang="ja-JP" altLang="en-US" sz="900" b="0" dirty="0" smtClean="0">
                        <a:solidFill>
                          <a:schemeClr val="tx1">
                            <a:lumMod val="75000"/>
                          </a:schemeClr>
                        </a:solidFill>
                        <a:latin typeface="+mn-ea"/>
                        <a:ea typeface="+mn-ea"/>
                        <a:cs typeface="メイリオ"/>
                      </a:endParaRPr>
                    </a:p>
                  </a:txBody>
                  <a:tcPr marT="34290" marB="34290"/>
                </a:tc>
                <a:extLst>
                  <a:ext uri="{0D108BD9-81ED-4DB2-BD59-A6C34878D82A}">
                    <a16:rowId xmlns="" xmlns:a16="http://schemas.microsoft.com/office/drawing/2014/main" val="10004"/>
                  </a:ext>
                </a:extLst>
              </a:tr>
              <a:tr h="480060">
                <a:tc>
                  <a:txBody>
                    <a:bodyPr/>
                    <a:lstStyle/>
                    <a:p>
                      <a:r>
                        <a:rPr kumimoji="1" lang="en-US" altLang="ja-JP" sz="900" b="0" dirty="0" smtClean="0">
                          <a:solidFill>
                            <a:srgbClr val="FF0000"/>
                          </a:solidFill>
                          <a:latin typeface="+mn-ea"/>
                          <a:ea typeface="+mn-ea"/>
                          <a:cs typeface="メイリオ"/>
                        </a:rPr>
                        <a:t>【</a:t>
                      </a:r>
                      <a:r>
                        <a:rPr kumimoji="1" lang="ja-JP" altLang="en-US" sz="900" b="0" dirty="0" smtClean="0">
                          <a:solidFill>
                            <a:srgbClr val="FF0000"/>
                          </a:solidFill>
                          <a:latin typeface="+mn-ea"/>
                          <a:ea typeface="+mn-ea"/>
                          <a:cs typeface="メイリオ"/>
                        </a:rPr>
                        <a:t>全域調査</a:t>
                      </a:r>
                      <a:r>
                        <a:rPr kumimoji="1" lang="en-US" altLang="ja-JP" sz="900" b="0" dirty="0" smtClean="0">
                          <a:solidFill>
                            <a:srgbClr val="FF0000"/>
                          </a:solidFill>
                          <a:latin typeface="+mn-ea"/>
                          <a:ea typeface="+mn-ea"/>
                          <a:cs typeface="メイリオ"/>
                        </a:rPr>
                        <a:t>】</a:t>
                      </a:r>
                    </a:p>
                    <a:p>
                      <a:r>
                        <a:rPr kumimoji="1" lang="ja-JP" altLang="en-US" sz="900" b="0" dirty="0" smtClean="0">
                          <a:solidFill>
                            <a:schemeClr val="tx1">
                              <a:lumMod val="75000"/>
                            </a:schemeClr>
                          </a:solidFill>
                          <a:latin typeface="+mn-ea"/>
                          <a:ea typeface="+mn-ea"/>
                          <a:cs typeface="メイリオ"/>
                        </a:rPr>
                        <a:t>他</a:t>
                      </a:r>
                      <a:r>
                        <a:rPr kumimoji="1" lang="en-US" altLang="ja-JP" sz="900" b="0" dirty="0" smtClean="0">
                          <a:solidFill>
                            <a:schemeClr val="tx1">
                              <a:lumMod val="75000"/>
                            </a:schemeClr>
                          </a:solidFill>
                          <a:latin typeface="+mn-ea"/>
                          <a:ea typeface="+mn-ea"/>
                          <a:cs typeface="メイリオ"/>
                        </a:rPr>
                        <a:t>PC</a:t>
                      </a:r>
                      <a:r>
                        <a:rPr kumimoji="1" lang="ja-JP" altLang="en-US" sz="900" b="0" dirty="0" smtClean="0">
                          <a:solidFill>
                            <a:schemeClr val="tx1">
                              <a:lumMod val="75000"/>
                            </a:schemeClr>
                          </a:solidFill>
                          <a:latin typeface="+mn-ea"/>
                          <a:ea typeface="+mn-ea"/>
                          <a:cs typeface="メイリオ"/>
                        </a:rPr>
                        <a:t>等へのマルウェア感染被害範囲を把握</a:t>
                      </a:r>
                    </a:p>
                  </a:txBody>
                  <a:tcPr marT="34290" marB="34290"/>
                </a:tc>
                <a:tc>
                  <a:txBody>
                    <a:bodyPr/>
                    <a:lstStyle/>
                    <a:p>
                      <a:r>
                        <a:rPr kumimoji="1" lang="ja-JP" altLang="en-US" sz="900" b="0" dirty="0" smtClean="0">
                          <a:solidFill>
                            <a:schemeClr val="tx1">
                              <a:lumMod val="75000"/>
                            </a:schemeClr>
                          </a:solidFill>
                          <a:latin typeface="+mn-ea"/>
                          <a:ea typeface="+mn-ea"/>
                          <a:cs typeface="メイリオ"/>
                        </a:rPr>
                        <a:t>○実現可能</a:t>
                      </a:r>
                      <a:endParaRPr kumimoji="1" lang="en-US" altLang="ja-JP" sz="900" b="0" dirty="0" smtClean="0">
                        <a:solidFill>
                          <a:schemeClr val="tx1">
                            <a:lumMod val="75000"/>
                          </a:schemeClr>
                        </a:solidFill>
                        <a:latin typeface="+mn-ea"/>
                        <a:ea typeface="+mn-ea"/>
                        <a:cs typeface="メイリオ"/>
                      </a:endParaRPr>
                    </a:p>
                    <a:p>
                      <a:r>
                        <a:rPr kumimoji="1" lang="ja-JP" altLang="en-US" sz="900" b="0" dirty="0" smtClean="0">
                          <a:solidFill>
                            <a:schemeClr val="tx1">
                              <a:lumMod val="75000"/>
                            </a:schemeClr>
                          </a:solidFill>
                          <a:latin typeface="+mn-ea"/>
                          <a:ea typeface="+mn-ea"/>
                          <a:cs typeface="メイリオ"/>
                        </a:rPr>
                        <a:t>（</a:t>
                      </a:r>
                      <a:r>
                        <a:rPr kumimoji="1" lang="ja-JP" altLang="en-US" sz="900" b="0" u="none" dirty="0" smtClean="0">
                          <a:solidFill>
                            <a:schemeClr val="tx1">
                              <a:lumMod val="75000"/>
                            </a:schemeClr>
                          </a:solidFill>
                          <a:latin typeface="+mn-ea"/>
                          <a:ea typeface="+mn-ea"/>
                          <a:cs typeface="メイリオ"/>
                        </a:rPr>
                        <a:t>ファイルトラジェクトリ機能：感染範囲の特定と可視化）</a:t>
                      </a:r>
                      <a:endParaRPr kumimoji="1" lang="ja-JP" altLang="en-US" sz="900" b="0" dirty="0" smtClean="0">
                        <a:solidFill>
                          <a:schemeClr val="tx1">
                            <a:lumMod val="75000"/>
                          </a:schemeClr>
                        </a:solidFill>
                        <a:latin typeface="+mn-ea"/>
                        <a:ea typeface="+mn-ea"/>
                        <a:cs typeface="メイリオ"/>
                      </a:endParaRPr>
                    </a:p>
                  </a:txBody>
                  <a:tcPr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lumMod val="75000"/>
                            </a:schemeClr>
                          </a:solidFill>
                          <a:latin typeface="+mn-ea"/>
                          <a:ea typeface="+mn-ea"/>
                          <a:cs typeface="メイリオ"/>
                        </a:rPr>
                        <a:t>△限定的</a:t>
                      </a:r>
                      <a:endParaRPr kumimoji="1" lang="en-US" altLang="ja-JP" sz="900" b="0" dirty="0" smtClean="0">
                        <a:solidFill>
                          <a:schemeClr val="tx1">
                            <a:lumMod val="75000"/>
                          </a:schemeClr>
                        </a:solidFill>
                        <a:latin typeface="+mn-ea"/>
                        <a:ea typeface="+mn-ea"/>
                        <a:cs typeface="メイリオ"/>
                      </a:endParaRPr>
                    </a:p>
                    <a:p>
                      <a:r>
                        <a:rPr kumimoji="1" lang="en-US" altLang="ja-JP" sz="900" b="0" u="none" dirty="0" smtClean="0">
                          <a:solidFill>
                            <a:schemeClr val="tx1">
                              <a:lumMod val="75000"/>
                            </a:schemeClr>
                          </a:solidFill>
                          <a:latin typeface="+mn-ea"/>
                          <a:ea typeface="+mn-ea"/>
                          <a:cs typeface="メイリオ"/>
                        </a:rPr>
                        <a:t>(</a:t>
                      </a:r>
                      <a:r>
                        <a:rPr kumimoji="1" lang="ja-JP" altLang="en-US" sz="900" b="0" u="none" dirty="0" smtClean="0">
                          <a:solidFill>
                            <a:schemeClr val="tx1">
                              <a:lumMod val="75000"/>
                            </a:schemeClr>
                          </a:solidFill>
                          <a:latin typeface="+mn-ea"/>
                          <a:ea typeface="+mn-ea"/>
                          <a:cs typeface="メイリオ"/>
                        </a:rPr>
                        <a:t>ファイルが動作しないと検出しない</a:t>
                      </a:r>
                      <a:r>
                        <a:rPr kumimoji="1" lang="en-US" altLang="ja-JP" sz="900" b="0" u="none" dirty="0" smtClean="0">
                          <a:solidFill>
                            <a:schemeClr val="tx1">
                              <a:lumMod val="75000"/>
                            </a:schemeClr>
                          </a:solidFill>
                          <a:latin typeface="+mn-ea"/>
                          <a:ea typeface="+mn-ea"/>
                          <a:cs typeface="メイリオ"/>
                        </a:rPr>
                        <a:t>)</a:t>
                      </a:r>
                    </a:p>
                  </a:txBody>
                  <a:tcPr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b="0" dirty="0" smtClean="0">
                          <a:solidFill>
                            <a:schemeClr val="tx1">
                              <a:lumMod val="75000"/>
                            </a:schemeClr>
                          </a:solidFill>
                          <a:latin typeface="+mn-ea"/>
                          <a:ea typeface="+mn-ea"/>
                          <a:cs typeface="メイリオ"/>
                        </a:rPr>
                        <a:t>X</a:t>
                      </a:r>
                    </a:p>
                    <a:p>
                      <a:r>
                        <a:rPr kumimoji="1" lang="en-US" altLang="ja-JP" sz="900" b="0" u="none" dirty="0" smtClean="0">
                          <a:solidFill>
                            <a:schemeClr val="tx1">
                              <a:lumMod val="75000"/>
                            </a:schemeClr>
                          </a:solidFill>
                          <a:latin typeface="+mn-ea"/>
                          <a:ea typeface="+mn-ea"/>
                          <a:cs typeface="メイリオ"/>
                        </a:rPr>
                        <a:t>(</a:t>
                      </a:r>
                      <a:r>
                        <a:rPr kumimoji="1" lang="ja-JP" altLang="en-US" sz="900" b="0" u="none" dirty="0" smtClean="0">
                          <a:solidFill>
                            <a:schemeClr val="tx1">
                              <a:lumMod val="75000"/>
                            </a:schemeClr>
                          </a:solidFill>
                          <a:latin typeface="+mn-ea"/>
                          <a:ea typeface="+mn-ea"/>
                          <a:cs typeface="メイリオ"/>
                        </a:rPr>
                        <a:t>各端末でスキャンし検出させる必要がある</a:t>
                      </a:r>
                      <a:r>
                        <a:rPr kumimoji="1" lang="en-US" altLang="ja-JP" sz="900" b="0" dirty="0" smtClean="0">
                          <a:solidFill>
                            <a:schemeClr val="tx1">
                              <a:lumMod val="75000"/>
                            </a:schemeClr>
                          </a:solidFill>
                          <a:latin typeface="+mn-ea"/>
                          <a:ea typeface="+mn-ea"/>
                          <a:cs typeface="メイリオ"/>
                        </a:rPr>
                        <a:t>)</a:t>
                      </a:r>
                      <a:endParaRPr kumimoji="1" lang="ja-JP" altLang="en-US" sz="900" b="0" dirty="0" smtClean="0">
                        <a:solidFill>
                          <a:schemeClr val="tx1">
                            <a:lumMod val="75000"/>
                          </a:schemeClr>
                        </a:solidFill>
                        <a:latin typeface="+mn-ea"/>
                        <a:ea typeface="+mn-ea"/>
                        <a:cs typeface="メイリオ"/>
                      </a:endParaRPr>
                    </a:p>
                  </a:txBody>
                  <a:tcPr marT="34290" marB="34290"/>
                </a:tc>
                <a:extLst>
                  <a:ext uri="{0D108BD9-81ED-4DB2-BD59-A6C34878D82A}">
                    <a16:rowId xmlns="" xmlns:a16="http://schemas.microsoft.com/office/drawing/2014/main" val="10005"/>
                  </a:ext>
                </a:extLst>
              </a:tr>
              <a:tr h="480060">
                <a:tc>
                  <a:txBody>
                    <a:bodyPr/>
                    <a:lstStyle/>
                    <a:p>
                      <a:r>
                        <a:rPr kumimoji="1" lang="en-US" altLang="ja-JP" sz="900" b="0" dirty="0" smtClean="0">
                          <a:solidFill>
                            <a:srgbClr val="FF0000"/>
                          </a:solidFill>
                          <a:latin typeface="+mn-ea"/>
                          <a:ea typeface="+mn-ea"/>
                          <a:cs typeface="メイリオ"/>
                        </a:rPr>
                        <a:t>【</a:t>
                      </a:r>
                      <a:r>
                        <a:rPr kumimoji="1" lang="ja-JP" altLang="en-US" sz="900" b="0" dirty="0" smtClean="0">
                          <a:solidFill>
                            <a:srgbClr val="FF0000"/>
                          </a:solidFill>
                          <a:latin typeface="+mn-ea"/>
                          <a:ea typeface="+mn-ea"/>
                          <a:cs typeface="メイリオ"/>
                        </a:rPr>
                        <a:t>全域抑止</a:t>
                      </a:r>
                      <a:r>
                        <a:rPr kumimoji="1" lang="en-US" altLang="ja-JP" sz="900" b="0" dirty="0" smtClean="0">
                          <a:solidFill>
                            <a:srgbClr val="FF0000"/>
                          </a:solidFill>
                          <a:latin typeface="+mn-ea"/>
                          <a:ea typeface="+mn-ea"/>
                          <a:cs typeface="メイリオ"/>
                        </a:rPr>
                        <a:t>】</a:t>
                      </a:r>
                    </a:p>
                    <a:p>
                      <a:r>
                        <a:rPr kumimoji="1" lang="ja-JP" altLang="en-US" sz="900" b="0" dirty="0" smtClean="0">
                          <a:solidFill>
                            <a:schemeClr val="tx1">
                              <a:lumMod val="75000"/>
                            </a:schemeClr>
                          </a:solidFill>
                          <a:latin typeface="+mn-ea"/>
                          <a:ea typeface="+mn-ea"/>
                          <a:cs typeface="メイリオ"/>
                        </a:rPr>
                        <a:t>二次感染等感染拡大の抑止</a:t>
                      </a:r>
                    </a:p>
                  </a:txBody>
                  <a:tcPr marT="34290" marB="34290"/>
                </a:tc>
                <a:tc>
                  <a:txBody>
                    <a:bodyPr/>
                    <a:lstStyle/>
                    <a:p>
                      <a:r>
                        <a:rPr kumimoji="1" lang="ja-JP" altLang="en-US" sz="900" b="0" dirty="0" smtClean="0">
                          <a:solidFill>
                            <a:schemeClr val="tx1">
                              <a:lumMod val="75000"/>
                            </a:schemeClr>
                          </a:solidFill>
                          <a:latin typeface="+mn-ea"/>
                          <a:ea typeface="+mn-ea"/>
                          <a:cs typeface="メイリオ"/>
                        </a:rPr>
                        <a:t>○実現可能</a:t>
                      </a:r>
                      <a:endParaRPr kumimoji="1" lang="en-US" altLang="ja-JP" sz="900" b="0" dirty="0" smtClean="0">
                        <a:solidFill>
                          <a:schemeClr val="tx1">
                            <a:lumMod val="75000"/>
                          </a:schemeClr>
                        </a:solidFill>
                        <a:latin typeface="+mn-ea"/>
                        <a:ea typeface="+mn-ea"/>
                        <a:cs typeface="メイリオ"/>
                      </a:endParaRPr>
                    </a:p>
                    <a:p>
                      <a:r>
                        <a:rPr kumimoji="1" lang="ja-JP" altLang="en-US" sz="900" b="0" dirty="0" smtClean="0">
                          <a:solidFill>
                            <a:schemeClr val="tx1">
                              <a:lumMod val="75000"/>
                            </a:schemeClr>
                          </a:solidFill>
                          <a:latin typeface="+mn-ea"/>
                          <a:ea typeface="+mn-ea"/>
                          <a:cs typeface="メイリオ"/>
                        </a:rPr>
                        <a:t>（マルウェアの侵入経路が特定されるので、根本対策が</a:t>
                      </a:r>
                      <a:r>
                        <a:rPr kumimoji="1" lang="en-US" altLang="ja-JP" sz="900" b="0" u="sng" dirty="0" smtClean="0">
                          <a:solidFill>
                            <a:schemeClr val="tx1">
                              <a:lumMod val="75000"/>
                            </a:schemeClr>
                          </a:solidFill>
                          <a:latin typeface="+mn-ea"/>
                          <a:ea typeface="+mn-ea"/>
                          <a:cs typeface="メイリオ"/>
                        </a:rPr>
                        <a:t>Outbreak Control</a:t>
                      </a:r>
                      <a:r>
                        <a:rPr kumimoji="1" lang="ja-JP" altLang="en-US" sz="900" b="0" u="none" dirty="0" smtClean="0">
                          <a:solidFill>
                            <a:schemeClr val="tx1">
                              <a:lumMod val="75000"/>
                            </a:schemeClr>
                          </a:solidFill>
                          <a:latin typeface="+mn-ea"/>
                          <a:ea typeface="+mn-ea"/>
                          <a:cs typeface="メイリオ"/>
                        </a:rPr>
                        <a:t>機能等で可能</a:t>
                      </a:r>
                      <a:r>
                        <a:rPr kumimoji="1" lang="ja-JP" altLang="en-US" sz="900" b="0" dirty="0" smtClean="0">
                          <a:solidFill>
                            <a:schemeClr val="tx1">
                              <a:lumMod val="75000"/>
                            </a:schemeClr>
                          </a:solidFill>
                          <a:latin typeface="+mn-ea"/>
                          <a:ea typeface="+mn-ea"/>
                          <a:cs typeface="メイリオ"/>
                        </a:rPr>
                        <a:t>）</a:t>
                      </a:r>
                    </a:p>
                  </a:txBody>
                  <a:tcPr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b="0" dirty="0" smtClean="0">
                          <a:solidFill>
                            <a:schemeClr val="tx1">
                              <a:lumMod val="75000"/>
                            </a:schemeClr>
                          </a:solidFill>
                          <a:latin typeface="+mn-ea"/>
                          <a:ea typeface="+mn-ea"/>
                          <a:cs typeface="メイリオ"/>
                        </a:rPr>
                        <a:t>X</a:t>
                      </a:r>
                    </a:p>
                    <a:p>
                      <a:r>
                        <a:rPr kumimoji="1" lang="en-US" altLang="ja-JP" sz="900" b="0" u="none" dirty="0" smtClean="0">
                          <a:solidFill>
                            <a:schemeClr val="tx1">
                              <a:lumMod val="75000"/>
                            </a:schemeClr>
                          </a:solidFill>
                          <a:latin typeface="+mn-ea"/>
                          <a:ea typeface="+mn-ea"/>
                          <a:cs typeface="メイリオ"/>
                        </a:rPr>
                        <a:t>(</a:t>
                      </a:r>
                      <a:r>
                        <a:rPr kumimoji="1" lang="en-US" altLang="ja-JP" sz="900" b="0" u="sng" dirty="0" smtClean="0">
                          <a:solidFill>
                            <a:schemeClr val="tx1">
                              <a:lumMod val="75000"/>
                            </a:schemeClr>
                          </a:solidFill>
                          <a:latin typeface="+mn-ea"/>
                          <a:ea typeface="+mn-ea"/>
                          <a:cs typeface="メイリオ"/>
                        </a:rPr>
                        <a:t>4</a:t>
                      </a:r>
                      <a:r>
                        <a:rPr kumimoji="1" lang="ja-JP" altLang="en-US" sz="900" b="0" u="sng" dirty="0" err="1" smtClean="0">
                          <a:solidFill>
                            <a:schemeClr val="tx1">
                              <a:lumMod val="75000"/>
                            </a:schemeClr>
                          </a:solidFill>
                          <a:latin typeface="+mn-ea"/>
                          <a:ea typeface="+mn-ea"/>
                          <a:cs typeface="メイリオ"/>
                        </a:rPr>
                        <a:t>つの</a:t>
                      </a:r>
                      <a:r>
                        <a:rPr kumimoji="1" lang="ja-JP" altLang="en-US" sz="900" b="0" u="sng" dirty="0" smtClean="0">
                          <a:solidFill>
                            <a:schemeClr val="tx1">
                              <a:lumMod val="75000"/>
                            </a:schemeClr>
                          </a:solidFill>
                          <a:latin typeface="+mn-ea"/>
                          <a:ea typeface="+mn-ea"/>
                          <a:cs typeface="メイリオ"/>
                        </a:rPr>
                        <a:t>振る舞い検知エンジンが未検知の時</a:t>
                      </a:r>
                      <a:r>
                        <a:rPr kumimoji="1" lang="ja-JP" altLang="en-US" sz="900" b="0" dirty="0" smtClean="0">
                          <a:solidFill>
                            <a:schemeClr val="tx1">
                              <a:lumMod val="75000"/>
                            </a:schemeClr>
                          </a:solidFill>
                          <a:latin typeface="+mn-ea"/>
                          <a:ea typeface="+mn-ea"/>
                          <a:cs typeface="メイリオ"/>
                        </a:rPr>
                        <a:t>、別途、追加調査や駆除ツールが必要</a:t>
                      </a:r>
                      <a:r>
                        <a:rPr kumimoji="1" lang="en-US" altLang="ja-JP" sz="900" b="0" dirty="0" smtClean="0">
                          <a:solidFill>
                            <a:schemeClr val="tx1">
                              <a:lumMod val="75000"/>
                            </a:schemeClr>
                          </a:solidFill>
                          <a:latin typeface="+mn-ea"/>
                          <a:ea typeface="+mn-ea"/>
                          <a:cs typeface="メイリオ"/>
                        </a:rPr>
                        <a:t>)</a:t>
                      </a:r>
                      <a:endParaRPr kumimoji="1" lang="ja-JP" altLang="en-US" sz="900" b="0" dirty="0" smtClean="0">
                        <a:solidFill>
                          <a:schemeClr val="tx1">
                            <a:lumMod val="75000"/>
                          </a:schemeClr>
                        </a:solidFill>
                        <a:latin typeface="+mn-ea"/>
                        <a:ea typeface="+mn-ea"/>
                        <a:cs typeface="メイリオ"/>
                      </a:endParaRPr>
                    </a:p>
                  </a:txBody>
                  <a:tcPr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b="0" dirty="0" smtClean="0">
                          <a:solidFill>
                            <a:schemeClr val="tx1">
                              <a:lumMod val="75000"/>
                            </a:schemeClr>
                          </a:solidFill>
                          <a:latin typeface="+mn-ea"/>
                          <a:ea typeface="+mn-ea"/>
                          <a:cs typeface="メイリオ"/>
                        </a:rPr>
                        <a:t>X</a:t>
                      </a:r>
                    </a:p>
                    <a:p>
                      <a:r>
                        <a:rPr kumimoji="1" lang="ja-JP" altLang="en-US" sz="900" b="0" dirty="0" smtClean="0">
                          <a:solidFill>
                            <a:schemeClr val="tx1">
                              <a:lumMod val="75000"/>
                            </a:schemeClr>
                          </a:solidFill>
                          <a:latin typeface="+mn-ea"/>
                          <a:ea typeface="+mn-ea"/>
                          <a:cs typeface="メイリオ"/>
                        </a:rPr>
                        <a:t>（</a:t>
                      </a:r>
                      <a:r>
                        <a:rPr kumimoji="1" lang="ja-JP" altLang="en-US" sz="900" b="0" u="sng" dirty="0" smtClean="0">
                          <a:solidFill>
                            <a:schemeClr val="tx1">
                              <a:lumMod val="75000"/>
                            </a:schemeClr>
                          </a:solidFill>
                          <a:latin typeface="+mn-ea"/>
                          <a:ea typeface="+mn-ea"/>
                          <a:cs typeface="メイリオ"/>
                        </a:rPr>
                        <a:t>未検知の時、駆除ツールやパターンファイル作成</a:t>
                      </a:r>
                      <a:r>
                        <a:rPr kumimoji="1" lang="ja-JP" altLang="en-US" sz="900" b="0" u="none" dirty="0" smtClean="0">
                          <a:solidFill>
                            <a:schemeClr val="tx1">
                              <a:lumMod val="75000"/>
                            </a:schemeClr>
                          </a:solidFill>
                          <a:latin typeface="+mn-ea"/>
                          <a:ea typeface="+mn-ea"/>
                          <a:cs typeface="メイリオ"/>
                        </a:rPr>
                        <a:t>のための追加調査や作業が必要</a:t>
                      </a:r>
                      <a:r>
                        <a:rPr kumimoji="1" lang="ja-JP" altLang="en-US" sz="900" b="0" dirty="0" smtClean="0">
                          <a:solidFill>
                            <a:schemeClr val="tx1">
                              <a:lumMod val="75000"/>
                            </a:schemeClr>
                          </a:solidFill>
                          <a:latin typeface="+mn-ea"/>
                          <a:ea typeface="+mn-ea"/>
                          <a:cs typeface="メイリオ"/>
                        </a:rPr>
                        <a:t>）</a:t>
                      </a:r>
                      <a:endParaRPr kumimoji="1" lang="ja-JP" altLang="en-US" sz="900" b="0" dirty="0">
                        <a:solidFill>
                          <a:schemeClr val="tx1">
                            <a:lumMod val="75000"/>
                          </a:schemeClr>
                        </a:solidFill>
                        <a:latin typeface="+mn-ea"/>
                        <a:ea typeface="+mn-ea"/>
                        <a:cs typeface="メイリオ"/>
                      </a:endParaRPr>
                    </a:p>
                  </a:txBody>
                  <a:tcPr marT="34290" marB="34290"/>
                </a:tc>
                <a:extLst>
                  <a:ext uri="{0D108BD9-81ED-4DB2-BD59-A6C34878D82A}">
                    <a16:rowId xmlns="" xmlns:a16="http://schemas.microsoft.com/office/drawing/2014/main" val="10006"/>
                  </a:ext>
                </a:extLst>
              </a:tr>
              <a:tr h="693229">
                <a:tc>
                  <a:txBody>
                    <a:bodyPr/>
                    <a:lstStyle/>
                    <a:p>
                      <a:r>
                        <a:rPr kumimoji="1" lang="en-US" altLang="ja-JP" sz="900" b="0" dirty="0" smtClean="0">
                          <a:solidFill>
                            <a:srgbClr val="FF0000"/>
                          </a:solidFill>
                          <a:latin typeface="+mn-ea"/>
                          <a:ea typeface="+mn-ea"/>
                          <a:cs typeface="メイリオ"/>
                        </a:rPr>
                        <a:t>【</a:t>
                      </a:r>
                      <a:r>
                        <a:rPr kumimoji="1" lang="ja-JP" altLang="en-US" sz="900" b="0" dirty="0" smtClean="0">
                          <a:solidFill>
                            <a:srgbClr val="FF0000"/>
                          </a:solidFill>
                          <a:latin typeface="+mn-ea"/>
                          <a:ea typeface="+mn-ea"/>
                          <a:cs typeface="メイリオ"/>
                        </a:rPr>
                        <a:t>マルウェア検出のタイミング</a:t>
                      </a:r>
                      <a:r>
                        <a:rPr kumimoji="1" lang="en-US" altLang="ja-JP" sz="900" b="0" dirty="0" smtClean="0">
                          <a:solidFill>
                            <a:srgbClr val="FF0000"/>
                          </a:solidFill>
                          <a:latin typeface="+mn-ea"/>
                          <a:ea typeface="+mn-ea"/>
                          <a:cs typeface="メイリオ"/>
                        </a:rPr>
                        <a:t>】</a:t>
                      </a:r>
                    </a:p>
                    <a:p>
                      <a:r>
                        <a:rPr kumimoji="1" lang="ja-JP" altLang="en-US" sz="900" b="0" dirty="0" smtClean="0">
                          <a:solidFill>
                            <a:schemeClr val="tx1">
                              <a:lumMod val="75000"/>
                            </a:schemeClr>
                          </a:solidFill>
                          <a:latin typeface="+mn-ea"/>
                          <a:ea typeface="+mn-ea"/>
                          <a:cs typeface="メイリオ"/>
                        </a:rPr>
                        <a:t>侵入済み未知マルウェアの検出</a:t>
                      </a:r>
                    </a:p>
                  </a:txBody>
                  <a:tcPr marT="34290" marB="34290"/>
                </a:tc>
                <a:tc>
                  <a:txBody>
                    <a:bodyPr/>
                    <a:lstStyle/>
                    <a:p>
                      <a:r>
                        <a:rPr kumimoji="1" lang="ja-JP" altLang="en-US" sz="900" b="0" dirty="0" smtClean="0">
                          <a:solidFill>
                            <a:schemeClr val="tx1">
                              <a:lumMod val="75000"/>
                            </a:schemeClr>
                          </a:solidFill>
                          <a:latin typeface="+mn-ea"/>
                          <a:ea typeface="+mn-ea"/>
                          <a:cs typeface="メイリオ"/>
                        </a:rPr>
                        <a:t>○実現可能</a:t>
                      </a:r>
                      <a:endParaRPr kumimoji="1" lang="en-US" altLang="ja-JP" sz="900" b="0" dirty="0" smtClean="0">
                        <a:solidFill>
                          <a:schemeClr val="tx1">
                            <a:lumMod val="75000"/>
                          </a:schemeClr>
                        </a:solidFill>
                        <a:latin typeface="+mn-ea"/>
                        <a:ea typeface="+mn-ea"/>
                        <a:cs typeface="メイリオ"/>
                      </a:endParaRPr>
                    </a:p>
                    <a:p>
                      <a:r>
                        <a:rPr kumimoji="1" lang="ja-JP" altLang="en-US" sz="900" b="0" dirty="0" smtClean="0">
                          <a:solidFill>
                            <a:schemeClr val="tx1">
                              <a:lumMod val="75000"/>
                            </a:schemeClr>
                          </a:solidFill>
                          <a:latin typeface="+mn-ea"/>
                          <a:ea typeface="+mn-ea"/>
                          <a:cs typeface="メイリオ"/>
                        </a:rPr>
                        <a:t>（ファイルの</a:t>
                      </a:r>
                      <a:r>
                        <a:rPr kumimoji="1" lang="en-US" altLang="ja-JP" sz="900" b="0" dirty="0" smtClean="0">
                          <a:solidFill>
                            <a:schemeClr val="tx1">
                              <a:lumMod val="75000"/>
                            </a:schemeClr>
                          </a:solidFill>
                          <a:latin typeface="+mn-ea"/>
                          <a:ea typeface="+mn-ea"/>
                          <a:cs typeface="メイリオ"/>
                        </a:rPr>
                        <a:t>I/O</a:t>
                      </a:r>
                      <a:r>
                        <a:rPr kumimoji="1" lang="ja-JP" altLang="en-US" sz="900" b="0" dirty="0" smtClean="0">
                          <a:solidFill>
                            <a:schemeClr val="tx1">
                              <a:lumMod val="75000"/>
                            </a:schemeClr>
                          </a:solidFill>
                          <a:latin typeface="+mn-ea"/>
                          <a:ea typeface="+mn-ea"/>
                          <a:cs typeface="メイリオ"/>
                        </a:rPr>
                        <a:t>時、レトロスペクティブ機能により過去に遡って検出可能）</a:t>
                      </a:r>
                      <a:endParaRPr kumimoji="1" lang="en-US" altLang="ja-JP" sz="900" b="0" dirty="0" smtClean="0">
                        <a:solidFill>
                          <a:schemeClr val="tx1">
                            <a:lumMod val="75000"/>
                          </a:schemeClr>
                        </a:solidFill>
                        <a:latin typeface="+mn-ea"/>
                        <a:ea typeface="+mn-ea"/>
                        <a:cs typeface="メイリオ"/>
                      </a:endParaRPr>
                    </a:p>
                    <a:p>
                      <a:r>
                        <a:rPr kumimoji="1" lang="en-US" altLang="ja-JP" sz="900" b="0" dirty="0" smtClean="0">
                          <a:solidFill>
                            <a:schemeClr val="tx1">
                              <a:lumMod val="75000"/>
                            </a:schemeClr>
                          </a:solidFill>
                          <a:latin typeface="+mn-ea"/>
                          <a:ea typeface="+mn-ea"/>
                          <a:cs typeface="メイリオ"/>
                        </a:rPr>
                        <a:t>*</a:t>
                      </a:r>
                      <a:r>
                        <a:rPr kumimoji="1" lang="ja-JP" altLang="en-US" sz="900" b="0" dirty="0" smtClean="0">
                          <a:solidFill>
                            <a:schemeClr val="tx1">
                              <a:lumMod val="75000"/>
                            </a:schemeClr>
                          </a:solidFill>
                          <a:latin typeface="+mn-ea"/>
                          <a:ea typeface="+mn-ea"/>
                          <a:cs typeface="メイリオ"/>
                        </a:rPr>
                        <a:t>一時点</a:t>
                      </a:r>
                      <a:r>
                        <a:rPr kumimoji="1" lang="ja-JP" altLang="en-US" sz="900" b="0" baseline="0" dirty="0" smtClean="0">
                          <a:solidFill>
                            <a:schemeClr val="tx1">
                              <a:lumMod val="75000"/>
                            </a:schemeClr>
                          </a:solidFill>
                          <a:latin typeface="+mn-ea"/>
                          <a:ea typeface="+mn-ea"/>
                          <a:cs typeface="メイリオ"/>
                        </a:rPr>
                        <a:t>ではない</a:t>
                      </a:r>
                      <a:endParaRPr kumimoji="1" lang="en-US" altLang="ja-JP" sz="900" b="0" u="none" dirty="0" smtClean="0">
                        <a:solidFill>
                          <a:schemeClr val="tx1">
                            <a:lumMod val="75000"/>
                          </a:schemeClr>
                        </a:solidFill>
                        <a:latin typeface="+mn-ea"/>
                        <a:ea typeface="+mn-ea"/>
                        <a:cs typeface="メイリオ"/>
                      </a:endParaRPr>
                    </a:p>
                  </a:txBody>
                  <a:tcPr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lumMod val="75000"/>
                            </a:schemeClr>
                          </a:solidFill>
                          <a:latin typeface="+mn-ea"/>
                          <a:ea typeface="+mn-ea"/>
                          <a:cs typeface="メイリオ"/>
                        </a:rPr>
                        <a:t>△限定的</a:t>
                      </a:r>
                      <a:endParaRPr kumimoji="1" lang="en-US" altLang="ja-JP" sz="900" b="0" dirty="0" smtClean="0">
                        <a:solidFill>
                          <a:schemeClr val="tx1">
                            <a:lumMod val="75000"/>
                          </a:schemeClr>
                        </a:solidFill>
                        <a:latin typeface="+mn-ea"/>
                        <a:ea typeface="+mn-ea"/>
                        <a:cs typeface="メイリオ"/>
                      </a:endParaRPr>
                    </a:p>
                    <a:p>
                      <a:r>
                        <a:rPr kumimoji="1" lang="ja-JP" altLang="en-US" sz="900" b="0" dirty="0" smtClean="0">
                          <a:solidFill>
                            <a:schemeClr val="tx1">
                              <a:lumMod val="75000"/>
                            </a:schemeClr>
                          </a:solidFill>
                          <a:latin typeface="+mn-ea"/>
                          <a:ea typeface="+mn-ea"/>
                          <a:cs typeface="メイリオ"/>
                        </a:rPr>
                        <a:t>（動作した際のみ検出可能）</a:t>
                      </a:r>
                      <a:endParaRPr kumimoji="1" lang="en-US" altLang="ja-JP" sz="900" b="0" dirty="0" smtClean="0">
                        <a:solidFill>
                          <a:schemeClr val="tx1">
                            <a:lumMod val="75000"/>
                          </a:schemeClr>
                        </a:solidFill>
                        <a:latin typeface="+mn-ea"/>
                        <a:ea typeface="+mn-ea"/>
                        <a:cs typeface="メイリオ"/>
                      </a:endParaRPr>
                    </a:p>
                    <a:p>
                      <a:pPr marL="0" marR="0" indent="0" algn="l" defTabSz="685891" rtl="0" eaLnBrk="1" fontAlgn="auto" latinLnBrk="0" hangingPunct="1">
                        <a:lnSpc>
                          <a:spcPct val="100000"/>
                        </a:lnSpc>
                        <a:spcBef>
                          <a:spcPts val="0"/>
                        </a:spcBef>
                        <a:spcAft>
                          <a:spcPts val="0"/>
                        </a:spcAft>
                        <a:buClrTx/>
                        <a:buSzTx/>
                        <a:buFontTx/>
                        <a:buNone/>
                        <a:tabLst/>
                        <a:defRPr/>
                      </a:pPr>
                      <a:r>
                        <a:rPr kumimoji="1" lang="en-US" altLang="ja-JP" sz="900" b="0" dirty="0" smtClean="0">
                          <a:solidFill>
                            <a:schemeClr val="tx1">
                              <a:lumMod val="75000"/>
                            </a:schemeClr>
                          </a:solidFill>
                          <a:latin typeface="+mn-ea"/>
                          <a:ea typeface="+mn-ea"/>
                          <a:cs typeface="メイリオ"/>
                        </a:rPr>
                        <a:t>*</a:t>
                      </a:r>
                      <a:r>
                        <a:rPr kumimoji="1" lang="ja-JP" altLang="en-US" sz="900" b="0" dirty="0" smtClean="0">
                          <a:solidFill>
                            <a:schemeClr val="tx1">
                              <a:lumMod val="75000"/>
                            </a:schemeClr>
                          </a:solidFill>
                          <a:latin typeface="+mn-ea"/>
                          <a:ea typeface="+mn-ea"/>
                          <a:cs typeface="メイリオ"/>
                        </a:rPr>
                        <a:t>一時点</a:t>
                      </a:r>
                      <a:r>
                        <a:rPr kumimoji="1" lang="ja-JP" altLang="en-US" sz="900" b="0" baseline="0" dirty="0" smtClean="0">
                          <a:solidFill>
                            <a:schemeClr val="tx1">
                              <a:lumMod val="75000"/>
                            </a:schemeClr>
                          </a:solidFill>
                          <a:latin typeface="+mn-ea"/>
                          <a:ea typeface="+mn-ea"/>
                          <a:cs typeface="メイリオ"/>
                        </a:rPr>
                        <a:t>である</a:t>
                      </a:r>
                      <a:endParaRPr kumimoji="1" lang="en-US" altLang="ja-JP" sz="900" b="0" u="none" dirty="0" smtClean="0">
                        <a:solidFill>
                          <a:schemeClr val="tx1">
                            <a:lumMod val="75000"/>
                          </a:schemeClr>
                        </a:solidFill>
                        <a:latin typeface="+mn-ea"/>
                        <a:ea typeface="+mn-ea"/>
                        <a:cs typeface="メイリオ"/>
                      </a:endParaRPr>
                    </a:p>
                  </a:txBody>
                  <a:tcPr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b="0" dirty="0" smtClean="0">
                          <a:solidFill>
                            <a:schemeClr val="tx1">
                              <a:lumMod val="75000"/>
                            </a:schemeClr>
                          </a:solidFill>
                          <a:latin typeface="+mn-ea"/>
                          <a:ea typeface="+mn-ea"/>
                          <a:cs typeface="メイリオ"/>
                        </a:rPr>
                        <a:t>X</a:t>
                      </a:r>
                    </a:p>
                    <a:p>
                      <a:r>
                        <a:rPr kumimoji="1" lang="ja-JP" altLang="en-US" sz="900" b="0" u="none" dirty="0" smtClean="0">
                          <a:solidFill>
                            <a:schemeClr val="tx1">
                              <a:lumMod val="75000"/>
                            </a:schemeClr>
                          </a:solidFill>
                          <a:latin typeface="+mn-ea"/>
                          <a:ea typeface="+mn-ea"/>
                          <a:cs typeface="メイリオ"/>
                        </a:rPr>
                        <a:t>（スキャンしたタイミングのみ検出</a:t>
                      </a:r>
                      <a:r>
                        <a:rPr kumimoji="1" lang="ja-JP" altLang="en-US" sz="900" b="0" dirty="0" smtClean="0">
                          <a:solidFill>
                            <a:schemeClr val="tx1">
                              <a:lumMod val="75000"/>
                            </a:schemeClr>
                          </a:solidFill>
                          <a:latin typeface="+mn-ea"/>
                          <a:ea typeface="+mn-ea"/>
                          <a:cs typeface="メイリオ"/>
                        </a:rPr>
                        <a:t>）</a:t>
                      </a:r>
                      <a:endParaRPr kumimoji="1" lang="en-US" altLang="ja-JP" sz="900" b="0" dirty="0" smtClean="0">
                        <a:solidFill>
                          <a:schemeClr val="tx1">
                            <a:lumMod val="75000"/>
                          </a:schemeClr>
                        </a:solidFill>
                        <a:latin typeface="+mn-ea"/>
                        <a:ea typeface="+mn-ea"/>
                        <a:cs typeface="メイリオ"/>
                      </a:endParaRPr>
                    </a:p>
                    <a:p>
                      <a:pPr marL="0" marR="0" indent="0" algn="l" defTabSz="685891" rtl="0" eaLnBrk="1" fontAlgn="auto" latinLnBrk="0" hangingPunct="1">
                        <a:lnSpc>
                          <a:spcPct val="100000"/>
                        </a:lnSpc>
                        <a:spcBef>
                          <a:spcPts val="0"/>
                        </a:spcBef>
                        <a:spcAft>
                          <a:spcPts val="0"/>
                        </a:spcAft>
                        <a:buClrTx/>
                        <a:buSzTx/>
                        <a:buFontTx/>
                        <a:buNone/>
                        <a:tabLst/>
                        <a:defRPr/>
                      </a:pPr>
                      <a:r>
                        <a:rPr kumimoji="1" lang="en-US" altLang="ja-JP" sz="900" b="0" dirty="0" smtClean="0">
                          <a:solidFill>
                            <a:schemeClr val="tx1">
                              <a:lumMod val="75000"/>
                            </a:schemeClr>
                          </a:solidFill>
                          <a:latin typeface="+mn-ea"/>
                          <a:ea typeface="+mn-ea"/>
                          <a:cs typeface="メイリオ"/>
                        </a:rPr>
                        <a:t>*</a:t>
                      </a:r>
                      <a:r>
                        <a:rPr kumimoji="1" lang="ja-JP" altLang="en-US" sz="900" b="0" dirty="0" smtClean="0">
                          <a:solidFill>
                            <a:schemeClr val="tx1">
                              <a:lumMod val="75000"/>
                            </a:schemeClr>
                          </a:solidFill>
                          <a:latin typeface="+mn-ea"/>
                          <a:ea typeface="+mn-ea"/>
                          <a:cs typeface="メイリオ"/>
                        </a:rPr>
                        <a:t>一時点</a:t>
                      </a:r>
                      <a:r>
                        <a:rPr kumimoji="1" lang="ja-JP" altLang="en-US" sz="900" b="0" baseline="0" dirty="0" smtClean="0">
                          <a:solidFill>
                            <a:schemeClr val="tx1">
                              <a:lumMod val="75000"/>
                            </a:schemeClr>
                          </a:solidFill>
                          <a:latin typeface="+mn-ea"/>
                          <a:ea typeface="+mn-ea"/>
                          <a:cs typeface="メイリオ"/>
                        </a:rPr>
                        <a:t>である</a:t>
                      </a:r>
                      <a:endParaRPr kumimoji="1" lang="en-US" altLang="ja-JP" sz="900" b="0" u="none" dirty="0" smtClean="0">
                        <a:solidFill>
                          <a:schemeClr val="tx1">
                            <a:lumMod val="75000"/>
                          </a:schemeClr>
                        </a:solidFill>
                        <a:latin typeface="+mn-ea"/>
                        <a:ea typeface="+mn-ea"/>
                        <a:cs typeface="メイリオ"/>
                      </a:endParaRPr>
                    </a:p>
                    <a:p>
                      <a:endParaRPr kumimoji="1" lang="ja-JP" altLang="en-US" sz="900" b="0" dirty="0" smtClean="0">
                        <a:solidFill>
                          <a:schemeClr val="tx1">
                            <a:lumMod val="75000"/>
                          </a:schemeClr>
                        </a:solidFill>
                        <a:latin typeface="+mn-ea"/>
                        <a:ea typeface="+mn-ea"/>
                        <a:cs typeface="メイリオ"/>
                      </a:endParaRPr>
                    </a:p>
                  </a:txBody>
                  <a:tcPr marT="34290" marB="34290"/>
                </a:tc>
                <a:extLst>
                  <a:ext uri="{0D108BD9-81ED-4DB2-BD59-A6C34878D82A}">
                    <a16:rowId xmlns="" xmlns:a16="http://schemas.microsoft.com/office/drawing/2014/main" val="10007"/>
                  </a:ext>
                </a:extLst>
              </a:tr>
              <a:tr h="511779">
                <a:tc>
                  <a:txBody>
                    <a:bodyPr/>
                    <a:lstStyle/>
                    <a:p>
                      <a:r>
                        <a:rPr kumimoji="1" lang="en-US" altLang="ja-JP" sz="900" b="0" dirty="0" smtClean="0">
                          <a:solidFill>
                            <a:srgbClr val="FF0000"/>
                          </a:solidFill>
                          <a:latin typeface="+mn-ea"/>
                          <a:ea typeface="+mn-ea"/>
                          <a:cs typeface="メイリオ"/>
                        </a:rPr>
                        <a:t>【</a:t>
                      </a:r>
                      <a:r>
                        <a:rPr kumimoji="1" lang="ja-JP" altLang="en-US" sz="900" b="0" dirty="0" smtClean="0">
                          <a:solidFill>
                            <a:srgbClr val="FF0000"/>
                          </a:solidFill>
                          <a:latin typeface="+mn-ea"/>
                          <a:ea typeface="+mn-ea"/>
                          <a:cs typeface="メイリオ"/>
                        </a:rPr>
                        <a:t>価格</a:t>
                      </a:r>
                      <a:r>
                        <a:rPr kumimoji="1" lang="en-US" altLang="ja-JP" sz="900" b="0" dirty="0" smtClean="0">
                          <a:solidFill>
                            <a:srgbClr val="FF0000"/>
                          </a:solidFill>
                          <a:latin typeface="+mn-ea"/>
                          <a:ea typeface="+mn-ea"/>
                          <a:cs typeface="メイリオ"/>
                        </a:rPr>
                        <a:t>】</a:t>
                      </a:r>
                      <a:endParaRPr kumimoji="1" lang="ja-JP" altLang="en-US" sz="900" b="0" dirty="0" smtClean="0">
                        <a:solidFill>
                          <a:srgbClr val="FF0000"/>
                        </a:solidFill>
                        <a:latin typeface="+mn-ea"/>
                        <a:ea typeface="+mn-ea"/>
                        <a:cs typeface="メイリオ"/>
                      </a:endParaRPr>
                    </a:p>
                  </a:txBody>
                  <a:tcPr marT="34290" marB="34290"/>
                </a:tc>
                <a:tc>
                  <a:txBody>
                    <a:bodyPr/>
                    <a:lstStyle/>
                    <a:p>
                      <a:r>
                        <a:rPr kumimoji="1" lang="ja-JP" altLang="en-US" sz="900" b="0" u="none" dirty="0" smtClean="0">
                          <a:solidFill>
                            <a:schemeClr val="tx1">
                              <a:lumMod val="75000"/>
                            </a:schemeClr>
                          </a:solidFill>
                          <a:latin typeface="+mn-ea"/>
                          <a:ea typeface="+mn-ea"/>
                          <a:cs typeface="メイリオ"/>
                        </a:rPr>
                        <a:t>△</a:t>
                      </a:r>
                      <a:endParaRPr kumimoji="1" lang="en-US" altLang="ja-JP" sz="900" b="0" u="none" dirty="0" smtClean="0">
                        <a:solidFill>
                          <a:schemeClr val="tx1">
                            <a:lumMod val="75000"/>
                          </a:schemeClr>
                        </a:solidFill>
                        <a:latin typeface="+mn-ea"/>
                        <a:ea typeface="+mn-ea"/>
                        <a:cs typeface="メイリオ"/>
                      </a:endParaRPr>
                    </a:p>
                    <a:p>
                      <a:r>
                        <a:rPr kumimoji="1" lang="ja-JP" altLang="en-US" sz="900" b="0" u="none" dirty="0" smtClean="0">
                          <a:solidFill>
                            <a:schemeClr val="tx1">
                              <a:lumMod val="75000"/>
                            </a:schemeClr>
                          </a:solidFill>
                          <a:latin typeface="+mn-ea"/>
                          <a:ea typeface="+mn-ea"/>
                          <a:cs typeface="メイリオ"/>
                        </a:rPr>
                        <a:t>従来のシグネチャ型のソフトウェアよりは高いが、振る舞い検知ソフト等に比べれば安価</a:t>
                      </a:r>
                      <a:endParaRPr kumimoji="1" lang="en-US" altLang="ja-JP" sz="900" b="0" u="none" dirty="0" smtClean="0">
                        <a:solidFill>
                          <a:schemeClr val="tx1">
                            <a:lumMod val="75000"/>
                          </a:schemeClr>
                        </a:solidFill>
                        <a:latin typeface="+mn-ea"/>
                        <a:ea typeface="+mn-ea"/>
                        <a:cs typeface="メイリオ"/>
                      </a:endParaRPr>
                    </a:p>
                  </a:txBody>
                  <a:tcPr marT="34290" marB="34290"/>
                </a:tc>
                <a:tc>
                  <a:txBody>
                    <a:bodyPr/>
                    <a:lstStyle/>
                    <a:p>
                      <a:pPr marL="0" marR="0" indent="0" algn="l" defTabSz="685891" rtl="0" eaLnBrk="1" fontAlgn="auto" latinLnBrk="0" hangingPunct="1">
                        <a:lnSpc>
                          <a:spcPct val="100000"/>
                        </a:lnSpc>
                        <a:spcBef>
                          <a:spcPts val="0"/>
                        </a:spcBef>
                        <a:spcAft>
                          <a:spcPts val="0"/>
                        </a:spcAft>
                        <a:buClrTx/>
                        <a:buSzTx/>
                        <a:buFontTx/>
                        <a:buNone/>
                        <a:tabLst/>
                        <a:defRPr/>
                      </a:pPr>
                      <a:r>
                        <a:rPr kumimoji="1" lang="en-US" altLang="ja-JP" sz="900" b="0" u="none" dirty="0" smtClean="0">
                          <a:solidFill>
                            <a:schemeClr val="tx1">
                              <a:lumMod val="75000"/>
                            </a:schemeClr>
                          </a:solidFill>
                          <a:latin typeface="+mn-ea"/>
                          <a:ea typeface="+mn-ea"/>
                          <a:cs typeface="メイリオ"/>
                        </a:rPr>
                        <a:t>×</a:t>
                      </a:r>
                    </a:p>
                  </a:txBody>
                  <a:tcPr marT="34290" marB="34290"/>
                </a:tc>
                <a:tc>
                  <a:txBody>
                    <a:bodyPr/>
                    <a:lstStyle/>
                    <a:p>
                      <a:r>
                        <a:rPr kumimoji="1" lang="ja-JP" altLang="en-US" sz="900" b="0" dirty="0" smtClean="0">
                          <a:solidFill>
                            <a:schemeClr val="tx1">
                              <a:lumMod val="75000"/>
                            </a:schemeClr>
                          </a:solidFill>
                          <a:latin typeface="+mn-ea"/>
                          <a:ea typeface="+mn-ea"/>
                          <a:cs typeface="メイリオ"/>
                        </a:rPr>
                        <a:t>○</a:t>
                      </a:r>
                    </a:p>
                  </a:txBody>
                  <a:tcPr marT="34290" marB="34290"/>
                </a:tc>
                <a:extLst>
                  <a:ext uri="{0D108BD9-81ED-4DB2-BD59-A6C34878D82A}">
                    <a16:rowId xmlns="" xmlns:a16="http://schemas.microsoft.com/office/drawing/2014/main" val="388967323"/>
                  </a:ext>
                </a:extLst>
              </a:tr>
            </a:tbl>
          </a:graphicData>
        </a:graphic>
      </p:graphicFrame>
      <p:sp>
        <p:nvSpPr>
          <p:cNvPr id="4" name="タイトル 2"/>
          <p:cNvSpPr txBox="1">
            <a:spLocks/>
          </p:cNvSpPr>
          <p:nvPr/>
        </p:nvSpPr>
        <p:spPr bwMode="auto">
          <a:xfrm>
            <a:off x="274847" y="282906"/>
            <a:ext cx="5883773" cy="503129"/>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68" tIns="34284" rIns="68568" bIns="34284"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4267" kern="1200" dirty="0">
                <a:solidFill>
                  <a:srgbClr val="676767"/>
                </a:solidFill>
                <a:latin typeface="+mj-lt"/>
                <a:ea typeface="ＭＳ Ｐゴシック" charset="0"/>
                <a:cs typeface="CiscoSans"/>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r>
              <a:rPr lang="ja-JP" altLang="en-US" sz="2700" dirty="0">
                <a:latin typeface="MS PGothic" charset="-128"/>
                <a:ea typeface="MS PGothic" charset="-128"/>
                <a:cs typeface="MS PGothic" charset="-128"/>
              </a:rPr>
              <a:t>その他のマルウェア対策製品との違い</a:t>
            </a:r>
          </a:p>
        </p:txBody>
      </p:sp>
      <p:sp>
        <p:nvSpPr>
          <p:cNvPr id="3" name="角丸四角形 2"/>
          <p:cNvSpPr/>
          <p:nvPr/>
        </p:nvSpPr>
        <p:spPr>
          <a:xfrm>
            <a:off x="1952316" y="2185591"/>
            <a:ext cx="2439014" cy="493487"/>
          </a:xfrm>
          <a:prstGeom prst="roundRect">
            <a:avLst/>
          </a:prstGeom>
          <a:noFill/>
          <a:ln w="476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6" name="角丸四角形 5"/>
          <p:cNvSpPr/>
          <p:nvPr/>
        </p:nvSpPr>
        <p:spPr>
          <a:xfrm>
            <a:off x="1952315" y="2679078"/>
            <a:ext cx="2439014" cy="456799"/>
          </a:xfrm>
          <a:prstGeom prst="roundRect">
            <a:avLst/>
          </a:prstGeom>
          <a:noFill/>
          <a:ln w="476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7" name="角丸四角形 6"/>
          <p:cNvSpPr/>
          <p:nvPr/>
        </p:nvSpPr>
        <p:spPr>
          <a:xfrm>
            <a:off x="1952315" y="3136861"/>
            <a:ext cx="2439014" cy="503129"/>
          </a:xfrm>
          <a:prstGeom prst="roundRect">
            <a:avLst/>
          </a:prstGeom>
          <a:noFill/>
          <a:ln w="476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351890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0470" y="231878"/>
            <a:ext cx="8345488" cy="731837"/>
          </a:xfrm>
        </p:spPr>
        <p:txBody>
          <a:bodyPr/>
          <a:lstStyle/>
          <a:p>
            <a:r>
              <a:rPr kumimoji="1" lang="ja-JP" altLang="en-US" dirty="0" smtClean="0">
                <a:latin typeface="MS PGothic" charset="-128"/>
                <a:ea typeface="MS PGothic" charset="-128"/>
                <a:cs typeface="MS PGothic" charset="-128"/>
              </a:rPr>
              <a:t>事例：佐賀市教育委員会</a:t>
            </a:r>
            <a:endParaRPr kumimoji="1" lang="ja-JP" altLang="en-US" dirty="0">
              <a:latin typeface="MS PGothic" charset="-128"/>
              <a:ea typeface="MS PGothic" charset="-128"/>
              <a:cs typeface="MS PGothic" charset="-128"/>
            </a:endParaRPr>
          </a:p>
        </p:txBody>
      </p:sp>
      <p:sp>
        <p:nvSpPr>
          <p:cNvPr id="4" name="テキスト ボックス 3"/>
          <p:cNvSpPr txBox="1"/>
          <p:nvPr/>
        </p:nvSpPr>
        <p:spPr>
          <a:xfrm>
            <a:off x="4502426" y="2032809"/>
            <a:ext cx="4448755" cy="1754326"/>
          </a:xfrm>
          <a:prstGeom prst="rect">
            <a:avLst/>
          </a:prstGeom>
          <a:noFill/>
        </p:spPr>
        <p:txBody>
          <a:bodyPr wrap="square" rtlCol="0">
            <a:spAutoFit/>
          </a:bodyPr>
          <a:lstStyle/>
          <a:p>
            <a:r>
              <a:rPr lang="ja-JP" altLang="en-US" sz="1400" dirty="0">
                <a:latin typeface="MS PGothic" charset="-128"/>
                <a:ea typeface="MS PGothic" charset="-128"/>
                <a:cs typeface="MS PGothic" charset="-128"/>
              </a:rPr>
              <a:t>佐賀市教育委員会 こども教育部 学校教育課 </a:t>
            </a:r>
            <a:r>
              <a:rPr lang="en-US" altLang="ja-JP" sz="1400" dirty="0">
                <a:latin typeface="MS PGothic" charset="-128"/>
                <a:ea typeface="MS PGothic" charset="-128"/>
                <a:cs typeface="MS PGothic" charset="-128"/>
              </a:rPr>
              <a:t>ICT </a:t>
            </a:r>
            <a:r>
              <a:rPr lang="ja-JP" altLang="en-US" sz="1400" dirty="0">
                <a:latin typeface="MS PGothic" charset="-128"/>
                <a:ea typeface="MS PGothic" charset="-128"/>
                <a:cs typeface="MS PGothic" charset="-128"/>
              </a:rPr>
              <a:t>利活用教育係</a:t>
            </a:r>
            <a:r>
              <a:rPr lang="ja-JP" altLang="en-US" sz="1400" dirty="0" smtClean="0">
                <a:latin typeface="MS PGothic" charset="-128"/>
                <a:ea typeface="MS PGothic" charset="-128"/>
                <a:cs typeface="MS PGothic" charset="-128"/>
              </a:rPr>
              <a:t>の加々</a:t>
            </a:r>
            <a:r>
              <a:rPr lang="ja-JP" altLang="en-US" sz="1400" dirty="0">
                <a:latin typeface="MS PGothic" charset="-128"/>
                <a:ea typeface="MS PGothic" charset="-128"/>
                <a:cs typeface="MS PGothic" charset="-128"/>
              </a:rPr>
              <a:t>良哲氏は次のように話します。</a:t>
            </a:r>
          </a:p>
          <a:p>
            <a:r>
              <a:rPr lang="ja-JP" altLang="en-US" sz="1600" dirty="0">
                <a:latin typeface="MS PGothic" charset="-128"/>
                <a:ea typeface="MS PGothic" charset="-128"/>
                <a:cs typeface="MS PGothic" charset="-128"/>
              </a:rPr>
              <a:t>「</a:t>
            </a:r>
            <a:r>
              <a:rPr lang="ja-JP" altLang="en-US" sz="1600" dirty="0">
                <a:solidFill>
                  <a:srgbClr val="FF0000"/>
                </a:solidFill>
                <a:latin typeface="MS PGothic" charset="-128"/>
                <a:ea typeface="MS PGothic" charset="-128"/>
                <a:cs typeface="MS PGothic" charset="-128"/>
              </a:rPr>
              <a:t>これまでの定義ファイルを突合させるタイプのウイルス対策ソフトのよう</a:t>
            </a:r>
            <a:r>
              <a:rPr lang="ja-JP" altLang="en-US" sz="1600" dirty="0" smtClean="0">
                <a:solidFill>
                  <a:srgbClr val="FF0000"/>
                </a:solidFill>
                <a:latin typeface="MS PGothic" charset="-128"/>
                <a:ea typeface="MS PGothic" charset="-128"/>
                <a:cs typeface="MS PGothic" charset="-128"/>
              </a:rPr>
              <a:t>に、</a:t>
            </a:r>
            <a:endParaRPr lang="en-US" altLang="ja-JP" sz="1600" dirty="0">
              <a:solidFill>
                <a:srgbClr val="FF0000"/>
              </a:solidFill>
              <a:latin typeface="MS PGothic" charset="-128"/>
              <a:ea typeface="MS PGothic" charset="-128"/>
              <a:cs typeface="MS PGothic" charset="-128"/>
            </a:endParaRPr>
          </a:p>
          <a:p>
            <a:r>
              <a:rPr lang="ja-JP" altLang="en-US" sz="1600" dirty="0">
                <a:solidFill>
                  <a:srgbClr val="FF0000"/>
                </a:solidFill>
                <a:latin typeface="MS PGothic" charset="-128"/>
                <a:ea typeface="MS PGothic" charset="-128"/>
                <a:cs typeface="MS PGothic" charset="-128"/>
              </a:rPr>
              <a:t>フルスキャンを何度もくり返す必要がなく、</a:t>
            </a:r>
            <a:endParaRPr lang="en-US" altLang="ja-JP" sz="1600" dirty="0">
              <a:solidFill>
                <a:srgbClr val="FF0000"/>
              </a:solidFill>
              <a:latin typeface="MS PGothic" charset="-128"/>
              <a:ea typeface="MS PGothic" charset="-128"/>
              <a:cs typeface="MS PGothic" charset="-128"/>
            </a:endParaRPr>
          </a:p>
          <a:p>
            <a:r>
              <a:rPr lang="ja-JP" altLang="en-US" sz="1600" dirty="0">
                <a:solidFill>
                  <a:srgbClr val="FF0000"/>
                </a:solidFill>
                <a:latin typeface="MS PGothic" charset="-128"/>
                <a:ea typeface="MS PGothic" charset="-128"/>
                <a:cs typeface="MS PGothic" charset="-128"/>
              </a:rPr>
              <a:t>軽快に動作して </a:t>
            </a:r>
            <a:r>
              <a:rPr lang="en-US" altLang="ja-JP" sz="1600" dirty="0">
                <a:solidFill>
                  <a:srgbClr val="FF0000"/>
                </a:solidFill>
                <a:latin typeface="MS PGothic" charset="-128"/>
                <a:ea typeface="MS PGothic" charset="-128"/>
                <a:cs typeface="MS PGothic" charset="-128"/>
              </a:rPr>
              <a:t>PC </a:t>
            </a:r>
            <a:r>
              <a:rPr lang="ja-JP" altLang="en-US" sz="1600" dirty="0">
                <a:solidFill>
                  <a:srgbClr val="FF0000"/>
                </a:solidFill>
                <a:latin typeface="MS PGothic" charset="-128"/>
                <a:ea typeface="MS PGothic" charset="-128"/>
                <a:cs typeface="MS PGothic" charset="-128"/>
              </a:rPr>
              <a:t>やユーザの負荷を軽減します。</a:t>
            </a:r>
            <a:endParaRPr lang="en-US" altLang="ja-JP" sz="1600" dirty="0">
              <a:solidFill>
                <a:srgbClr val="FF0000"/>
              </a:solidFill>
              <a:latin typeface="MS PGothic" charset="-128"/>
              <a:ea typeface="MS PGothic" charset="-128"/>
              <a:cs typeface="MS PGothic" charset="-128"/>
            </a:endParaRPr>
          </a:p>
          <a:p>
            <a:r>
              <a:rPr lang="ja-JP" altLang="en-US" sz="1600" dirty="0">
                <a:solidFill>
                  <a:srgbClr val="FF0000"/>
                </a:solidFill>
                <a:latin typeface="MS PGothic" charset="-128"/>
                <a:ea typeface="MS PGothic" charset="-128"/>
                <a:cs typeface="MS PGothic" charset="-128"/>
              </a:rPr>
              <a:t>これは大きな差があると思います。</a:t>
            </a:r>
            <a:r>
              <a:rPr lang="ja-JP" altLang="en-US" sz="1600" dirty="0">
                <a:latin typeface="MS PGothic" charset="-128"/>
                <a:ea typeface="MS PGothic" charset="-128"/>
                <a:cs typeface="MS PGothic" charset="-128"/>
              </a:rPr>
              <a:t>」</a:t>
            </a:r>
            <a:endParaRPr lang="ja-JP" altLang="en-US" sz="2400" dirty="0">
              <a:solidFill>
                <a:srgbClr val="676767"/>
              </a:solidFill>
              <a:latin typeface="MS PGothic" charset="-128"/>
              <a:ea typeface="MS PGothic" charset="-128"/>
              <a:cs typeface="MS PGothic" charset="-128"/>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6544" y="813674"/>
            <a:ext cx="4268798" cy="3652972"/>
          </a:xfrm>
          <a:prstGeom prst="rect">
            <a:avLst/>
          </a:prstGeom>
        </p:spPr>
      </p:pic>
      <p:sp>
        <p:nvSpPr>
          <p:cNvPr id="5" name="テキスト ボックス 4"/>
          <p:cNvSpPr txBox="1"/>
          <p:nvPr/>
        </p:nvSpPr>
        <p:spPr>
          <a:xfrm>
            <a:off x="4502426" y="1663477"/>
            <a:ext cx="4448755" cy="369332"/>
          </a:xfrm>
          <a:prstGeom prst="rect">
            <a:avLst/>
          </a:prstGeom>
          <a:noFill/>
        </p:spPr>
        <p:txBody>
          <a:bodyPr wrap="square" rtlCol="0">
            <a:spAutoFit/>
          </a:bodyPr>
          <a:lstStyle/>
          <a:p>
            <a:r>
              <a:rPr lang="ja-JP" altLang="en-US" dirty="0">
                <a:solidFill>
                  <a:srgbClr val="676767"/>
                </a:solidFill>
                <a:latin typeface="MS PGothic" charset="-128"/>
                <a:ea typeface="MS PGothic" charset="-128"/>
                <a:cs typeface="MS PGothic" charset="-128"/>
              </a:rPr>
              <a:t>■ポイント</a:t>
            </a:r>
          </a:p>
        </p:txBody>
      </p:sp>
    </p:spTree>
    <p:extLst>
      <p:ext uri="{BB962C8B-B14F-4D97-AF65-F5344CB8AC3E}">
        <p14:creationId xmlns:p14="http://schemas.microsoft.com/office/powerpoint/2010/main" val="92532374"/>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0"/>
          </p:nvPr>
        </p:nvSpPr>
        <p:spPr>
          <a:xfrm>
            <a:off x="437766" y="1154430"/>
            <a:ext cx="8345488" cy="3361568"/>
          </a:xfrm>
        </p:spPr>
        <p:style>
          <a:lnRef idx="2">
            <a:schemeClr val="accent3"/>
          </a:lnRef>
          <a:fillRef idx="1">
            <a:schemeClr val="lt1"/>
          </a:fillRef>
          <a:effectRef idx="0">
            <a:schemeClr val="accent3"/>
          </a:effectRef>
          <a:fontRef idx="minor">
            <a:schemeClr val="dk1"/>
          </a:fontRef>
        </p:style>
        <p:txBody>
          <a:bodyPr anchor="ctr">
            <a:normAutofit fontScale="85000" lnSpcReduction="20000"/>
          </a:bodyPr>
          <a:lstStyle/>
          <a:p>
            <a:pPr>
              <a:buFont typeface="Wingdings" charset="2"/>
              <a:buChar char="ü"/>
            </a:pPr>
            <a:r>
              <a:rPr kumimoji="1" lang="ja-JP" altLang="en-US" dirty="0" smtClean="0">
                <a:solidFill>
                  <a:srgbClr val="FF0000"/>
                </a:solidFill>
                <a:latin typeface="MS PGothic" charset="-128"/>
                <a:ea typeface="MS PGothic" charset="-128"/>
                <a:cs typeface="MS PGothic" charset="-128"/>
              </a:rPr>
              <a:t>クラウド上のビッグデータ</a:t>
            </a:r>
            <a:r>
              <a:rPr kumimoji="1" lang="ja-JP" altLang="en-US" dirty="0" smtClean="0">
                <a:latin typeface="MS PGothic" charset="-128"/>
                <a:ea typeface="MS PGothic" charset="-128"/>
                <a:cs typeface="MS PGothic" charset="-128"/>
              </a:rPr>
              <a:t>と</a:t>
            </a:r>
            <a:r>
              <a:rPr kumimoji="1" lang="ja-JP" altLang="en-US" dirty="0" smtClean="0">
                <a:solidFill>
                  <a:srgbClr val="FF0000"/>
                </a:solidFill>
                <a:latin typeface="MS PGothic" charset="-128"/>
                <a:ea typeface="MS PGothic" charset="-128"/>
                <a:cs typeface="MS PGothic" charset="-128"/>
              </a:rPr>
              <a:t>軽快なエンジン</a:t>
            </a:r>
            <a:r>
              <a:rPr kumimoji="1" lang="ja-JP" altLang="en-US" dirty="0" smtClean="0">
                <a:latin typeface="MS PGothic" charset="-128"/>
                <a:ea typeface="MS PGothic" charset="-128"/>
                <a:cs typeface="MS PGothic" charset="-128"/>
              </a:rPr>
              <a:t>で</a:t>
            </a:r>
            <a:r>
              <a:rPr kumimoji="1" lang="en-US" altLang="ja-JP" dirty="0" smtClean="0">
                <a:latin typeface="MS PGothic" charset="-128"/>
                <a:ea typeface="MS PGothic" charset="-128"/>
                <a:cs typeface="MS PGothic" charset="-128"/>
              </a:rPr>
              <a:t/>
            </a:r>
            <a:br>
              <a:rPr kumimoji="1" lang="en-US" altLang="ja-JP" dirty="0" smtClean="0">
                <a:latin typeface="MS PGothic" charset="-128"/>
                <a:ea typeface="MS PGothic" charset="-128"/>
                <a:cs typeface="MS PGothic" charset="-128"/>
              </a:rPr>
            </a:br>
            <a:r>
              <a:rPr kumimoji="1" lang="ja-JP" altLang="en-US" dirty="0" smtClean="0">
                <a:latin typeface="MS PGothic" charset="-128"/>
                <a:ea typeface="MS PGothic" charset="-128"/>
                <a:cs typeface="MS PGothic" charset="-128"/>
              </a:rPr>
              <a:t>マルウェアを検知できます。</a:t>
            </a:r>
            <a:endParaRPr kumimoji="1" lang="en-US" altLang="ja-JP" dirty="0" smtClean="0">
              <a:latin typeface="MS PGothic" charset="-128"/>
              <a:ea typeface="MS PGothic" charset="-128"/>
              <a:cs typeface="MS PGothic" charset="-128"/>
            </a:endParaRPr>
          </a:p>
          <a:p>
            <a:pPr lvl="1">
              <a:buFont typeface="Wingdings" charset="2"/>
              <a:buChar char="Ø"/>
            </a:pPr>
            <a:r>
              <a:rPr kumimoji="1" lang="en-US" altLang="ja-JP" dirty="0" err="1" smtClean="0">
                <a:latin typeface="MS PGothic" charset="-128"/>
                <a:ea typeface="MS PGothic" charset="-128"/>
                <a:cs typeface="MS PGothic" charset="-128"/>
              </a:rPr>
              <a:t>Talos</a:t>
            </a:r>
            <a:r>
              <a:rPr kumimoji="1" lang="ja-JP" altLang="en-US" dirty="0" smtClean="0">
                <a:latin typeface="MS PGothic" charset="-128"/>
                <a:ea typeface="MS PGothic" charset="-128"/>
                <a:cs typeface="MS PGothic" charset="-128"/>
              </a:rPr>
              <a:t>、</a:t>
            </a:r>
            <a:r>
              <a:rPr kumimoji="1" lang="en-US" altLang="ja-JP" dirty="0" smtClean="0">
                <a:latin typeface="MS PGothic" charset="-128"/>
                <a:ea typeface="MS PGothic" charset="-128"/>
                <a:cs typeface="MS PGothic" charset="-128"/>
              </a:rPr>
              <a:t>ETHOS</a:t>
            </a:r>
            <a:r>
              <a:rPr kumimoji="1" lang="ja-JP" altLang="en-US" dirty="0" smtClean="0">
                <a:latin typeface="MS PGothic" charset="-128"/>
                <a:ea typeface="MS PGothic" charset="-128"/>
                <a:cs typeface="MS PGothic" charset="-128"/>
              </a:rPr>
              <a:t>、</a:t>
            </a:r>
            <a:r>
              <a:rPr kumimoji="1" lang="en-US" altLang="ja-JP" dirty="0" smtClean="0">
                <a:latin typeface="MS PGothic" charset="-128"/>
                <a:ea typeface="MS PGothic" charset="-128"/>
                <a:cs typeface="MS PGothic" charset="-128"/>
              </a:rPr>
              <a:t>SPERO</a:t>
            </a:r>
            <a:r>
              <a:rPr kumimoji="1" lang="ja-JP" altLang="en-US" dirty="0" smtClean="0">
                <a:latin typeface="MS PGothic" charset="-128"/>
                <a:ea typeface="MS PGothic" charset="-128"/>
                <a:cs typeface="MS PGothic" charset="-128"/>
              </a:rPr>
              <a:t>、</a:t>
            </a:r>
            <a:r>
              <a:rPr kumimoji="1" lang="en-US" altLang="ja-JP" dirty="0" smtClean="0">
                <a:latin typeface="MS PGothic" charset="-128"/>
                <a:ea typeface="MS PGothic" charset="-128"/>
                <a:cs typeface="MS PGothic" charset="-128"/>
              </a:rPr>
              <a:t>DFC</a:t>
            </a:r>
            <a:r>
              <a:rPr kumimoji="1" lang="ja-JP" altLang="en-US" dirty="0" smtClean="0">
                <a:latin typeface="MS PGothic" charset="-128"/>
                <a:ea typeface="MS PGothic" charset="-128"/>
                <a:cs typeface="MS PGothic" charset="-128"/>
              </a:rPr>
              <a:t>、</a:t>
            </a:r>
            <a:r>
              <a:rPr kumimoji="1" lang="en-US" altLang="ja-JP" dirty="0" err="1" smtClean="0">
                <a:latin typeface="MS PGothic" charset="-128"/>
                <a:ea typeface="MS PGothic" charset="-128"/>
                <a:cs typeface="MS PGothic" charset="-128"/>
              </a:rPr>
              <a:t>ThretGRID</a:t>
            </a:r>
            <a:endParaRPr kumimoji="1" lang="en-US" altLang="ja-JP" dirty="0" smtClean="0">
              <a:latin typeface="MS PGothic" charset="-128"/>
              <a:ea typeface="MS PGothic" charset="-128"/>
              <a:cs typeface="MS PGothic" charset="-128"/>
            </a:endParaRPr>
          </a:p>
          <a:p>
            <a:pPr>
              <a:buFont typeface="Wingdings" charset="2"/>
              <a:buChar char="ü"/>
            </a:pPr>
            <a:r>
              <a:rPr kumimoji="1" lang="ja-JP" altLang="en-US" dirty="0" smtClean="0">
                <a:solidFill>
                  <a:srgbClr val="FF0000"/>
                </a:solidFill>
                <a:latin typeface="MS PGothic" charset="-128"/>
                <a:ea typeface="MS PGothic" charset="-128"/>
                <a:cs typeface="MS PGothic" charset="-128"/>
              </a:rPr>
              <a:t>クラウド</a:t>
            </a:r>
            <a:r>
              <a:rPr kumimoji="1" lang="en-US" altLang="ja-JP" dirty="0" smtClean="0">
                <a:solidFill>
                  <a:srgbClr val="FF0000"/>
                </a:solidFill>
                <a:latin typeface="MS PGothic" charset="-128"/>
                <a:ea typeface="MS PGothic" charset="-128"/>
                <a:cs typeface="MS PGothic" charset="-128"/>
              </a:rPr>
              <a:t> </a:t>
            </a:r>
            <a:r>
              <a:rPr kumimoji="1" lang="ja-JP" altLang="en-US" dirty="0" smtClean="0">
                <a:solidFill>
                  <a:srgbClr val="FF0000"/>
                </a:solidFill>
                <a:latin typeface="MS PGothic" charset="-128"/>
                <a:ea typeface="MS PGothic" charset="-128"/>
                <a:cs typeface="MS PGothic" charset="-128"/>
              </a:rPr>
              <a:t>リコール</a:t>
            </a:r>
            <a:r>
              <a:rPr kumimoji="1" lang="ja-JP" altLang="en-US" dirty="0" smtClean="0">
                <a:solidFill>
                  <a:srgbClr val="FF0000"/>
                </a:solidFill>
                <a:latin typeface="MS PGothic" charset="-128"/>
                <a:ea typeface="MS PGothic" charset="-128"/>
                <a:cs typeface="MS PGothic" charset="-128"/>
              </a:rPr>
              <a:t>機能</a:t>
            </a:r>
            <a:r>
              <a:rPr kumimoji="1" lang="ja-JP" altLang="en-US" dirty="0" smtClean="0">
                <a:latin typeface="MS PGothic" charset="-128"/>
                <a:ea typeface="MS PGothic" charset="-128"/>
                <a:cs typeface="MS PGothic" charset="-128"/>
              </a:rPr>
              <a:t>により、通過した未知のマルウェアを後から検知できます。</a:t>
            </a:r>
            <a:endParaRPr kumimoji="1" lang="en-US" altLang="ja-JP" dirty="0" smtClean="0">
              <a:latin typeface="MS PGothic" charset="-128"/>
              <a:ea typeface="MS PGothic" charset="-128"/>
              <a:cs typeface="MS PGothic" charset="-128"/>
            </a:endParaRPr>
          </a:p>
          <a:p>
            <a:pPr lvl="1">
              <a:buFont typeface="Wingdings" charset="2"/>
              <a:buChar char="Ø"/>
            </a:pPr>
            <a:r>
              <a:rPr kumimoji="1" lang="ja-JP" altLang="en-US" dirty="0" smtClean="0">
                <a:latin typeface="MS PGothic" charset="-128"/>
                <a:ea typeface="MS PGothic" charset="-128"/>
                <a:cs typeface="MS PGothic" charset="-128"/>
              </a:rPr>
              <a:t>「感染率の低減」と「検知率の向上」</a:t>
            </a:r>
            <a:endParaRPr kumimoji="1" lang="en-US" altLang="ja-JP" dirty="0" smtClean="0">
              <a:latin typeface="MS PGothic" charset="-128"/>
              <a:ea typeface="MS PGothic" charset="-128"/>
              <a:cs typeface="MS PGothic" charset="-128"/>
            </a:endParaRPr>
          </a:p>
          <a:p>
            <a:pPr>
              <a:buFont typeface="Wingdings" charset="2"/>
              <a:buChar char="ü"/>
            </a:pPr>
            <a:r>
              <a:rPr kumimoji="1" lang="ja-JP" altLang="en-US" dirty="0" smtClean="0">
                <a:solidFill>
                  <a:srgbClr val="FF0000"/>
                </a:solidFill>
                <a:latin typeface="MS PGothic" charset="-128"/>
                <a:ea typeface="MS PGothic" charset="-128"/>
                <a:cs typeface="MS PGothic" charset="-128"/>
              </a:rPr>
              <a:t>トラジェクトリ機能</a:t>
            </a:r>
            <a:r>
              <a:rPr kumimoji="1" lang="ja-JP" altLang="en-US" dirty="0" smtClean="0">
                <a:latin typeface="MS PGothic" charset="-128"/>
                <a:ea typeface="MS PGothic" charset="-128"/>
                <a:cs typeface="MS PGothic" charset="-128"/>
              </a:rPr>
              <a:t>により、感染デバイスと感染経路を特定できます。</a:t>
            </a:r>
            <a:endParaRPr kumimoji="1" lang="en-US" altLang="ja-JP" dirty="0" smtClean="0">
              <a:latin typeface="MS PGothic" charset="-128"/>
              <a:ea typeface="MS PGothic" charset="-128"/>
              <a:cs typeface="MS PGothic" charset="-128"/>
            </a:endParaRPr>
          </a:p>
          <a:p>
            <a:pPr lvl="1">
              <a:buFont typeface="Wingdings" charset="2"/>
              <a:buChar char="Ø"/>
            </a:pPr>
            <a:r>
              <a:rPr kumimoji="1" lang="ja-JP" altLang="en-US" dirty="0" smtClean="0">
                <a:latin typeface="MS PGothic" charset="-128"/>
                <a:ea typeface="MS PGothic" charset="-128"/>
                <a:cs typeface="MS PGothic" charset="-128"/>
              </a:rPr>
              <a:t>感染後の</a:t>
            </a:r>
            <a:r>
              <a:rPr kumimoji="1" lang="en-US" altLang="ja-JP" dirty="0" smtClean="0">
                <a:latin typeface="MS PGothic" charset="-128"/>
                <a:ea typeface="MS PGothic" charset="-128"/>
                <a:cs typeface="MS PGothic" charset="-128"/>
              </a:rPr>
              <a:t>2</a:t>
            </a:r>
            <a:r>
              <a:rPr kumimoji="1" lang="ja-JP" altLang="en-US" dirty="0" smtClean="0">
                <a:latin typeface="MS PGothic" charset="-128"/>
                <a:ea typeface="MS PGothic" charset="-128"/>
                <a:cs typeface="MS PGothic" charset="-128"/>
              </a:rPr>
              <a:t>次・</a:t>
            </a:r>
            <a:r>
              <a:rPr kumimoji="1" lang="en-US" altLang="ja-JP" dirty="0" smtClean="0">
                <a:latin typeface="MS PGothic" charset="-128"/>
                <a:ea typeface="MS PGothic" charset="-128"/>
                <a:cs typeface="MS PGothic" charset="-128"/>
              </a:rPr>
              <a:t>3</a:t>
            </a:r>
            <a:r>
              <a:rPr kumimoji="1" lang="ja-JP" altLang="en-US" dirty="0" smtClean="0">
                <a:latin typeface="MS PGothic" charset="-128"/>
                <a:ea typeface="MS PGothic" charset="-128"/>
                <a:cs typeface="MS PGothic" charset="-128"/>
              </a:rPr>
              <a:t>次感染率の低減</a:t>
            </a:r>
            <a:endParaRPr kumimoji="1" lang="en-US" altLang="ja-JP" dirty="0" smtClean="0">
              <a:latin typeface="MS PGothic" charset="-128"/>
              <a:ea typeface="MS PGothic" charset="-128"/>
              <a:cs typeface="MS PGothic" charset="-128"/>
            </a:endParaRPr>
          </a:p>
        </p:txBody>
      </p:sp>
      <p:sp>
        <p:nvSpPr>
          <p:cNvPr id="4" name="タイトル 3"/>
          <p:cNvSpPr>
            <a:spLocks noGrp="1"/>
          </p:cNvSpPr>
          <p:nvPr>
            <p:ph type="title"/>
          </p:nvPr>
        </p:nvSpPr>
        <p:spPr/>
        <p:txBody>
          <a:bodyPr/>
          <a:lstStyle/>
          <a:p>
            <a:r>
              <a:rPr kumimoji="1" lang="en-US" altLang="ja-JP" dirty="0" smtClean="0">
                <a:latin typeface="MS PGothic" charset="-128"/>
                <a:ea typeface="MS PGothic" charset="-128"/>
                <a:cs typeface="MS PGothic" charset="-128"/>
              </a:rPr>
              <a:t>Cisco AMP</a:t>
            </a:r>
            <a:r>
              <a:rPr kumimoji="1" lang="ja-JP" altLang="en-US" dirty="0" smtClean="0">
                <a:latin typeface="MS PGothic" charset="-128"/>
                <a:ea typeface="MS PGothic" charset="-128"/>
                <a:cs typeface="MS PGothic" charset="-128"/>
              </a:rPr>
              <a:t>利用のメリット</a:t>
            </a:r>
            <a:endParaRPr kumimoji="1" lang="ja-JP" altLang="en-US" dirty="0">
              <a:latin typeface="MS PGothic" charset="-128"/>
              <a:ea typeface="MS PGothic" charset="-128"/>
              <a:cs typeface="MS PGothic" charset="-128"/>
            </a:endParaRPr>
          </a:p>
        </p:txBody>
      </p:sp>
    </p:spTree>
    <p:extLst>
      <p:ext uri="{BB962C8B-B14F-4D97-AF65-F5344CB8AC3E}">
        <p14:creationId xmlns:p14="http://schemas.microsoft.com/office/powerpoint/2010/main" val="70703602"/>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399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680782" y="1006561"/>
            <a:ext cx="4206364" cy="1063105"/>
          </a:xfrm>
          <a:prstGeom prst="rightArrow">
            <a:avLst/>
          </a:prstGeom>
          <a:solidFill>
            <a:srgbClr val="FFFFFF"/>
          </a:solidFill>
          <a:ln w="12700" cmpd="sng">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13" name="Curved Left Arrow 12"/>
          <p:cNvSpPr/>
          <p:nvPr/>
        </p:nvSpPr>
        <p:spPr>
          <a:xfrm>
            <a:off x="6277151" y="1208376"/>
            <a:ext cx="2127783" cy="3057632"/>
          </a:xfrm>
          <a:prstGeom prst="curvedLeftArrow">
            <a:avLst/>
          </a:prstGeom>
          <a:solidFill>
            <a:srgbClr val="FFFFFF"/>
          </a:solidFill>
          <a:ln w="12700" cmpd="sng">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latin typeface="MS PGothic" charset="-128"/>
              <a:ea typeface="MS PGothic" charset="-128"/>
              <a:cs typeface="MS PGothic" charset="-128"/>
            </a:endParaRPr>
          </a:p>
        </p:txBody>
      </p:sp>
      <p:sp>
        <p:nvSpPr>
          <p:cNvPr id="14" name="Right Arrow 13"/>
          <p:cNvSpPr/>
          <p:nvPr/>
        </p:nvSpPr>
        <p:spPr>
          <a:xfrm flipH="1">
            <a:off x="1620791" y="3202903"/>
            <a:ext cx="4206364" cy="1063105"/>
          </a:xfrm>
          <a:prstGeom prst="rightArrow">
            <a:avLst/>
          </a:prstGeom>
          <a:solidFill>
            <a:srgbClr val="FFFFFF"/>
          </a:solidFill>
          <a:ln w="12700" cmpd="sng">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3" name="Title 2"/>
          <p:cNvSpPr>
            <a:spLocks noGrp="1"/>
          </p:cNvSpPr>
          <p:nvPr>
            <p:ph type="title"/>
          </p:nvPr>
        </p:nvSpPr>
        <p:spPr/>
        <p:txBody>
          <a:bodyPr/>
          <a:lstStyle/>
          <a:p>
            <a:r>
              <a:rPr lang="ja-JP" altLang="en-US" dirty="0" smtClean="0">
                <a:latin typeface="MS PGothic" charset="-128"/>
                <a:ea typeface="MS PGothic" charset="-128"/>
                <a:cs typeface="MS PGothic" charset="-128"/>
              </a:rPr>
              <a:t>通信経路での検知・防御策</a:t>
            </a:r>
            <a:endParaRPr lang="en-US" dirty="0">
              <a:latin typeface="MS PGothic" charset="-128"/>
              <a:ea typeface="MS PGothic" charset="-128"/>
              <a:cs typeface="MS PGothic" charset="-128"/>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8499" y="1006561"/>
            <a:ext cx="529249" cy="506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6" name="Group 229"/>
          <p:cNvGrpSpPr>
            <a:grpSpLocks noChangeAspect="1"/>
          </p:cNvGrpSpPr>
          <p:nvPr/>
        </p:nvGrpSpPr>
        <p:grpSpPr bwMode="auto">
          <a:xfrm>
            <a:off x="1212667" y="1357869"/>
            <a:ext cx="220552" cy="221510"/>
            <a:chOff x="1734" y="3429"/>
            <a:chExt cx="230" cy="231"/>
          </a:xfrm>
        </p:grpSpPr>
        <p:sp>
          <p:nvSpPr>
            <p:cNvPr id="7" name="Oval 263"/>
            <p:cNvSpPr>
              <a:spLocks/>
            </p:cNvSpPr>
            <p:nvPr/>
          </p:nvSpPr>
          <p:spPr bwMode="auto">
            <a:xfrm>
              <a:off x="1734" y="3429"/>
              <a:ext cx="230" cy="231"/>
            </a:xfrm>
            <a:prstGeom prst="ellipse">
              <a:avLst/>
            </a:prstGeom>
            <a:gradFill rotWithShape="0">
              <a:gsLst>
                <a:gs pos="0">
                  <a:srgbClr val="FF0000"/>
                </a:gs>
                <a:gs pos="100000">
                  <a:srgbClr val="800000"/>
                </a:gs>
              </a:gsLst>
              <a:lin ang="5400000" scaled="1"/>
            </a:gradFill>
            <a:ln>
              <a:noFill/>
            </a:ln>
            <a:effectLst>
              <a:outerShdw blurRad="63500" algn="ctr" rotWithShape="0">
                <a:srgbClr val="000000">
                  <a:alpha val="73000"/>
                </a:srgbClr>
              </a:outerShdw>
            </a:effectLst>
            <a:extLst>
              <a:ext uri="{91240B29-F687-4f45-9708-019B960494DF}">
                <a14:hiddenLine xmlns:a14="http://schemas.microsoft.com/office/drawing/2010/main" xmlns="" w="38100">
                  <a:solidFill>
                    <a:srgbClr val="000000"/>
                  </a:solidFill>
                  <a:round/>
                  <a:headEnd/>
                  <a:tailEnd/>
                </a14:hiddenLine>
              </a:ext>
            </a:extLst>
          </p:spPr>
          <p:txBody>
            <a:bodyPr lIns="0" tIns="0" rIns="0" bIns="0"/>
            <a:lstStyle/>
            <a:p>
              <a:pPr eaLnBrk="0" hangingPunct="0">
                <a:lnSpc>
                  <a:spcPct val="90000"/>
                </a:lnSpc>
                <a:buClr>
                  <a:srgbClr val="00B0F0"/>
                </a:buClr>
                <a:buFont typeface="Arial" pitchFamily="34" charset="0"/>
                <a:buNone/>
                <a:defRPr/>
              </a:pPr>
              <a:endParaRPr lang="en-US">
                <a:solidFill>
                  <a:srgbClr val="00B0F0"/>
                </a:solidFill>
                <a:latin typeface="MS PGothic" charset="-128"/>
                <a:ea typeface="MS PGothic" charset="-128"/>
                <a:cs typeface="MS PGothic" charset="-128"/>
                <a:sym typeface="Arial" pitchFamily="34" charset="0"/>
              </a:endParaRPr>
            </a:p>
          </p:txBody>
        </p:sp>
        <p:sp>
          <p:nvSpPr>
            <p:cNvPr id="8" name="Freeform 20"/>
            <p:cNvSpPr>
              <a:spLocks noEditPoints="1"/>
            </p:cNvSpPr>
            <p:nvPr/>
          </p:nvSpPr>
          <p:spPr bwMode="auto">
            <a:xfrm>
              <a:off x="1769" y="3472"/>
              <a:ext cx="158" cy="138"/>
            </a:xfrm>
            <a:custGeom>
              <a:avLst/>
              <a:gdLst>
                <a:gd name="T0" fmla="*/ 13 w 507"/>
                <a:gd name="T1" fmla="*/ 21 h 444"/>
                <a:gd name="T2" fmla="*/ 18 w 507"/>
                <a:gd name="T3" fmla="*/ 22 h 444"/>
                <a:gd name="T4" fmla="*/ 18 w 507"/>
                <a:gd name="T5" fmla="*/ 22 h 444"/>
                <a:gd name="T6" fmla="*/ 21 w 507"/>
                <a:gd name="T7" fmla="*/ 25 h 444"/>
                <a:gd name="T8" fmla="*/ 22 w 507"/>
                <a:gd name="T9" fmla="*/ 24 h 444"/>
                <a:gd name="T10" fmla="*/ 22 w 507"/>
                <a:gd name="T11" fmla="*/ 23 h 444"/>
                <a:gd name="T12" fmla="*/ 24 w 507"/>
                <a:gd name="T13" fmla="*/ 20 h 444"/>
                <a:gd name="T14" fmla="*/ 24 w 507"/>
                <a:gd name="T15" fmla="*/ 19 h 444"/>
                <a:gd name="T16" fmla="*/ 23 w 507"/>
                <a:gd name="T17" fmla="*/ 1 h 444"/>
                <a:gd name="T18" fmla="*/ 23 w 507"/>
                <a:gd name="T19" fmla="*/ 0 h 444"/>
                <a:gd name="T20" fmla="*/ 13 w 507"/>
                <a:gd name="T21" fmla="*/ 17 h 444"/>
                <a:gd name="T22" fmla="*/ 4 w 507"/>
                <a:gd name="T23" fmla="*/ 34 h 444"/>
                <a:gd name="T24" fmla="*/ 5 w 507"/>
                <a:gd name="T25" fmla="*/ 34 h 444"/>
                <a:gd name="T26" fmla="*/ 13 w 507"/>
                <a:gd name="T27" fmla="*/ 21 h 444"/>
                <a:gd name="T28" fmla="*/ 18 w 507"/>
                <a:gd name="T29" fmla="*/ 14 h 444"/>
                <a:gd name="T30" fmla="*/ 31 w 507"/>
                <a:gd name="T31" fmla="*/ 14 h 444"/>
                <a:gd name="T32" fmla="*/ 32 w 507"/>
                <a:gd name="T33" fmla="*/ 12 h 444"/>
                <a:gd name="T34" fmla="*/ 17 w 507"/>
                <a:gd name="T35" fmla="*/ 12 h 444"/>
                <a:gd name="T36" fmla="*/ 18 w 507"/>
                <a:gd name="T37" fmla="*/ 14 h 444"/>
                <a:gd name="T38" fmla="*/ 12 w 507"/>
                <a:gd name="T39" fmla="*/ 23 h 444"/>
                <a:gd name="T40" fmla="*/ 20 w 507"/>
                <a:gd name="T41" fmla="*/ 35 h 444"/>
                <a:gd name="T42" fmla="*/ 21 w 507"/>
                <a:gd name="T43" fmla="*/ 33 h 444"/>
                <a:gd name="T44" fmla="*/ 14 w 507"/>
                <a:gd name="T45" fmla="*/ 22 h 444"/>
                <a:gd name="T46" fmla="*/ 12 w 507"/>
                <a:gd name="T47" fmla="*/ 23 h 444"/>
                <a:gd name="T48" fmla="*/ 26 w 507"/>
                <a:gd name="T49" fmla="*/ 31 h 444"/>
                <a:gd name="T50" fmla="*/ 28 w 507"/>
                <a:gd name="T51" fmla="*/ 26 h 444"/>
                <a:gd name="T52" fmla="*/ 27 w 507"/>
                <a:gd name="T53" fmla="*/ 25 h 444"/>
                <a:gd name="T54" fmla="*/ 25 w 507"/>
                <a:gd name="T55" fmla="*/ 26 h 444"/>
                <a:gd name="T56" fmla="*/ 22 w 507"/>
                <a:gd name="T57" fmla="*/ 25 h 444"/>
                <a:gd name="T58" fmla="*/ 22 w 507"/>
                <a:gd name="T59" fmla="*/ 26 h 444"/>
                <a:gd name="T60" fmla="*/ 22 w 507"/>
                <a:gd name="T61" fmla="*/ 31 h 444"/>
                <a:gd name="T62" fmla="*/ 13 w 507"/>
                <a:gd name="T63" fmla="*/ 39 h 444"/>
                <a:gd name="T64" fmla="*/ 6 w 507"/>
                <a:gd name="T65" fmla="*/ 35 h 444"/>
                <a:gd name="T66" fmla="*/ 5 w 507"/>
                <a:gd name="T67" fmla="*/ 36 h 444"/>
                <a:gd name="T68" fmla="*/ 15 w 507"/>
                <a:gd name="T69" fmla="*/ 41 h 444"/>
                <a:gd name="T70" fmla="*/ 25 w 507"/>
                <a:gd name="T71" fmla="*/ 36 h 444"/>
                <a:gd name="T72" fmla="*/ 44 w 507"/>
                <a:gd name="T73" fmla="*/ 36 h 444"/>
                <a:gd name="T74" fmla="*/ 43 w 507"/>
                <a:gd name="T75" fmla="*/ 36 h 444"/>
                <a:gd name="T76" fmla="*/ 26 w 507"/>
                <a:gd name="T77" fmla="*/ 31 h 444"/>
                <a:gd name="T78" fmla="*/ 36 w 507"/>
                <a:gd name="T79" fmla="*/ 17 h 444"/>
                <a:gd name="T80" fmla="*/ 26 w 507"/>
                <a:gd name="T81" fmla="*/ 0 h 444"/>
                <a:gd name="T82" fmla="*/ 26 w 507"/>
                <a:gd name="T83" fmla="*/ 1 h 444"/>
                <a:gd name="T84" fmla="*/ 25 w 507"/>
                <a:gd name="T85" fmla="*/ 19 h 444"/>
                <a:gd name="T86" fmla="*/ 25 w 507"/>
                <a:gd name="T87" fmla="*/ 20 h 444"/>
                <a:gd name="T88" fmla="*/ 28 w 507"/>
                <a:gd name="T89" fmla="*/ 23 h 444"/>
                <a:gd name="T90" fmla="*/ 28 w 507"/>
                <a:gd name="T91" fmla="*/ 24 h 444"/>
                <a:gd name="T92" fmla="*/ 28 w 507"/>
                <a:gd name="T93" fmla="*/ 25 h 444"/>
                <a:gd name="T94" fmla="*/ 36 w 507"/>
                <a:gd name="T95" fmla="*/ 21 h 444"/>
                <a:gd name="T96" fmla="*/ 44 w 507"/>
                <a:gd name="T97" fmla="*/ 34 h 444"/>
                <a:gd name="T98" fmla="*/ 45 w 507"/>
                <a:gd name="T99" fmla="*/ 34 h 444"/>
                <a:gd name="T100" fmla="*/ 36 w 507"/>
                <a:gd name="T101" fmla="*/ 17 h 444"/>
                <a:gd name="T102" fmla="*/ 29 w 507"/>
                <a:gd name="T103" fmla="*/ 33 h 444"/>
                <a:gd name="T104" fmla="*/ 30 w 507"/>
                <a:gd name="T105" fmla="*/ 35 h 444"/>
                <a:gd name="T106" fmla="*/ 38 w 507"/>
                <a:gd name="T107" fmla="*/ 23 h 444"/>
                <a:gd name="T108" fmla="*/ 36 w 507"/>
                <a:gd name="T109" fmla="*/ 22 h 444"/>
                <a:gd name="T110" fmla="*/ 29 w 507"/>
                <a:gd name="T111" fmla="*/ 33 h 4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07"/>
                <a:gd name="T169" fmla="*/ 0 h 444"/>
                <a:gd name="T170" fmla="*/ 507 w 507"/>
                <a:gd name="T171" fmla="*/ 444 h 4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rgbClr val="FFFFFF"/>
            </a:solidFill>
            <a:ln>
              <a:noFill/>
            </a:ln>
            <a:extLst>
              <a:ext uri="{91240B29-F687-4f45-9708-019B960494DF}">
                <a14:hiddenLine xmlns:a14="http://schemas.microsoft.com/office/drawing/2010/main" xmlns="" w="3175">
                  <a:solidFill>
                    <a:srgbClr val="000000"/>
                  </a:solidFill>
                  <a:miter lim="800000"/>
                  <a:headEnd/>
                  <a:tailEnd/>
                </a14:hiddenLine>
              </a:ext>
            </a:extLst>
          </p:spPr>
          <p:txBody>
            <a:bodyPr wrap="none" lIns="73017" tIns="36506" rIns="73017" bIns="36506" anchor="ctr"/>
            <a:lstStyle/>
            <a:p>
              <a:pPr>
                <a:buClr>
                  <a:srgbClr val="000000"/>
                </a:buClr>
                <a:buFont typeface="Verdana" charset="0"/>
                <a:buNone/>
              </a:pPr>
              <a:endParaRPr lang="en-US">
                <a:solidFill>
                  <a:srgbClr val="000000"/>
                </a:solidFill>
                <a:latin typeface="MS PGothic" charset="-128"/>
                <a:ea typeface="MS PGothic" charset="-128"/>
                <a:cs typeface="MS PGothic" charset="-128"/>
                <a:sym typeface="Arial" charset="0"/>
              </a:endParaRPr>
            </a:p>
          </p:txBody>
        </p:sp>
      </p:grpSp>
      <p:sp>
        <p:nvSpPr>
          <p:cNvPr id="9" name="Freeform 22"/>
          <p:cNvSpPr>
            <a:spLocks noEditPoints="1"/>
          </p:cNvSpPr>
          <p:nvPr/>
        </p:nvSpPr>
        <p:spPr bwMode="auto">
          <a:xfrm>
            <a:off x="273583" y="3049765"/>
            <a:ext cx="292096" cy="429573"/>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FF0000"/>
          </a:solidFill>
          <a:ln w="19050" cap="flat" cmpd="sng">
            <a:noFill/>
            <a:prstDash val="solid"/>
            <a:round/>
            <a:headEnd type="none" w="med" len="med"/>
            <a:tailEnd type="none" w="med" len="med"/>
          </a:ln>
          <a:effectLst>
            <a:outerShdw blurRad="50800" dist="25400" dir="2700000" algn="tl" rotWithShape="0">
              <a:srgbClr val="000000">
                <a:alpha val="22000"/>
              </a:srgbClr>
            </a:outerShdw>
          </a:effectLst>
        </p:spPr>
        <p:txBody>
          <a:bodyPr/>
          <a:lstStyle/>
          <a:p>
            <a:pPr>
              <a:defRPr/>
            </a:pPr>
            <a:endParaRPr kumimoji="0" lang="en-US" kern="0" dirty="0">
              <a:solidFill>
                <a:sysClr val="windowText" lastClr="000000"/>
              </a:solidFill>
              <a:latin typeface="MS PGothic" charset="-128"/>
              <a:ea typeface="MS PGothic" charset="-128"/>
              <a:cs typeface="MS PGothic" charset="-128"/>
            </a:endParaRPr>
          </a:p>
        </p:txBody>
      </p:sp>
      <p:sp>
        <p:nvSpPr>
          <p:cNvPr id="10" name="Rounded Rectangle 9"/>
          <p:cNvSpPr/>
          <p:nvPr/>
        </p:nvSpPr>
        <p:spPr>
          <a:xfrm>
            <a:off x="440623" y="3019654"/>
            <a:ext cx="643138" cy="49370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000" dirty="0" smtClean="0">
                <a:latin typeface="MS PGothic" charset="-128"/>
                <a:ea typeface="MS PGothic" charset="-128"/>
                <a:cs typeface="MS PGothic" charset="-128"/>
              </a:rPr>
              <a:t>Web Site</a:t>
            </a:r>
            <a:endParaRPr lang="en-US" sz="1000" dirty="0">
              <a:latin typeface="MS PGothic" charset="-128"/>
              <a:ea typeface="MS PGothic" charset="-128"/>
              <a:cs typeface="MS PGothic" charset="-128"/>
            </a:endParaRPr>
          </a:p>
        </p:txBody>
      </p:sp>
      <p:pic>
        <p:nvPicPr>
          <p:cNvPr id="11" name="Picture 10" descr="j0431640"/>
          <p:cNvPicPr>
            <a:picLocks noChangeAspect="1" noChangeArrowheads="1"/>
          </p:cNvPicPr>
          <p:nvPr/>
        </p:nvPicPr>
        <p:blipFill>
          <a:blip r:embed="rId4" cstate="print"/>
          <a:srcRect/>
          <a:stretch>
            <a:fillRect/>
          </a:stretch>
        </p:blipFill>
        <p:spPr bwMode="auto">
          <a:xfrm flipH="1">
            <a:off x="8348138" y="2083951"/>
            <a:ext cx="547933" cy="519028"/>
          </a:xfrm>
          <a:prstGeom prst="rect">
            <a:avLst/>
          </a:prstGeom>
          <a:noFill/>
          <a:ln w="9525">
            <a:noFill/>
            <a:miter lim="800000"/>
            <a:headEnd/>
            <a:tailEnd/>
          </a:ln>
        </p:spPr>
      </p:pic>
      <p:pic>
        <p:nvPicPr>
          <p:cNvPr id="12" name="Picture 1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806169" y="2343465"/>
            <a:ext cx="598765" cy="56429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15" name="Group 14"/>
          <p:cNvGrpSpPr/>
          <p:nvPr/>
        </p:nvGrpSpPr>
        <p:grpSpPr>
          <a:xfrm>
            <a:off x="1499194" y="1342281"/>
            <a:ext cx="448254" cy="295861"/>
            <a:chOff x="5065467" y="2430723"/>
            <a:chExt cx="2774918" cy="1929136"/>
          </a:xfrm>
        </p:grpSpPr>
        <p:sp>
          <p:nvSpPr>
            <p:cNvPr id="16" name="Freeform 31"/>
            <p:cNvSpPr>
              <a:spLocks/>
            </p:cNvSpPr>
            <p:nvPr/>
          </p:nvSpPr>
          <p:spPr bwMode="auto">
            <a:xfrm>
              <a:off x="5065467" y="2601779"/>
              <a:ext cx="893296" cy="1663049"/>
            </a:xfrm>
            <a:custGeom>
              <a:avLst/>
              <a:gdLst/>
              <a:ahLst/>
              <a:cxnLst>
                <a:cxn ang="0">
                  <a:pos x="1" y="0"/>
                </a:cxn>
                <a:cxn ang="0">
                  <a:pos x="0" y="1"/>
                </a:cxn>
                <a:cxn ang="0">
                  <a:pos x="0" y="71"/>
                </a:cxn>
                <a:cxn ang="0">
                  <a:pos x="1" y="74"/>
                </a:cxn>
                <a:cxn ang="0">
                  <a:pos x="40" y="32"/>
                </a:cxn>
                <a:cxn ang="0">
                  <a:pos x="1" y="0"/>
                </a:cxn>
              </a:cxnLst>
              <a:rect l="0" t="0" r="r" b="b"/>
              <a:pathLst>
                <a:path w="40" h="74">
                  <a:moveTo>
                    <a:pt x="1" y="0"/>
                  </a:moveTo>
                  <a:cubicBezTo>
                    <a:pt x="1" y="0"/>
                    <a:pt x="0" y="1"/>
                    <a:pt x="0" y="1"/>
                  </a:cubicBezTo>
                  <a:cubicBezTo>
                    <a:pt x="0" y="71"/>
                    <a:pt x="0" y="71"/>
                    <a:pt x="0" y="71"/>
                  </a:cubicBezTo>
                  <a:cubicBezTo>
                    <a:pt x="0" y="72"/>
                    <a:pt x="1" y="73"/>
                    <a:pt x="1" y="74"/>
                  </a:cubicBezTo>
                  <a:cubicBezTo>
                    <a:pt x="40" y="32"/>
                    <a:pt x="40" y="32"/>
                    <a:pt x="40" y="32"/>
                  </a:cubicBezTo>
                  <a:lnTo>
                    <a:pt x="1" y="0"/>
                  </a:lnTo>
                  <a:close/>
                </a:path>
              </a:pathLst>
            </a:custGeom>
            <a:solidFill>
              <a:srgbClr val="800000"/>
            </a:solidFill>
            <a:ln w="9525">
              <a:noFill/>
              <a:round/>
              <a:headEnd/>
              <a:tailEnd/>
            </a:ln>
          </p:spPr>
          <p:txBody>
            <a:bodyPr vert="horz" wrap="square" lIns="91440" tIns="45720" rIns="91440" bIns="45720" numCol="1" anchor="t" anchorCtr="0" compatLnSpc="1">
              <a:prstTxWarp prst="textNoShape">
                <a:avLst/>
              </a:prstTxWarp>
            </a:bodyPr>
            <a:lstStyle/>
            <a:p>
              <a:pPr defTabSz="1218987">
                <a:defRPr/>
              </a:pPr>
              <a:endParaRPr lang="en-US" kern="0" dirty="0">
                <a:solidFill>
                  <a:sysClr val="windowText" lastClr="000000"/>
                </a:solidFill>
                <a:latin typeface="MS PGothic" charset="-128"/>
                <a:ea typeface="MS PGothic" charset="-128"/>
                <a:cs typeface="MS PGothic" charset="-128"/>
              </a:endParaRPr>
            </a:p>
          </p:txBody>
        </p:sp>
        <p:sp>
          <p:nvSpPr>
            <p:cNvPr id="17" name="Freeform 32"/>
            <p:cNvSpPr>
              <a:spLocks/>
            </p:cNvSpPr>
            <p:nvPr/>
          </p:nvSpPr>
          <p:spPr bwMode="auto">
            <a:xfrm>
              <a:off x="6947089" y="2601779"/>
              <a:ext cx="893296" cy="1663049"/>
            </a:xfrm>
            <a:custGeom>
              <a:avLst/>
              <a:gdLst/>
              <a:ahLst/>
              <a:cxnLst>
                <a:cxn ang="0">
                  <a:pos x="40" y="0"/>
                </a:cxn>
                <a:cxn ang="0">
                  <a:pos x="40" y="1"/>
                </a:cxn>
                <a:cxn ang="0">
                  <a:pos x="40" y="71"/>
                </a:cxn>
                <a:cxn ang="0">
                  <a:pos x="39" y="74"/>
                </a:cxn>
                <a:cxn ang="0">
                  <a:pos x="0" y="32"/>
                </a:cxn>
                <a:cxn ang="0">
                  <a:pos x="40" y="0"/>
                </a:cxn>
              </a:cxnLst>
              <a:rect l="0" t="0" r="r" b="b"/>
              <a:pathLst>
                <a:path w="40" h="74">
                  <a:moveTo>
                    <a:pt x="40" y="0"/>
                  </a:moveTo>
                  <a:cubicBezTo>
                    <a:pt x="40" y="0"/>
                    <a:pt x="40" y="1"/>
                    <a:pt x="40" y="1"/>
                  </a:cubicBezTo>
                  <a:cubicBezTo>
                    <a:pt x="40" y="71"/>
                    <a:pt x="40" y="71"/>
                    <a:pt x="40" y="71"/>
                  </a:cubicBezTo>
                  <a:cubicBezTo>
                    <a:pt x="40" y="72"/>
                    <a:pt x="40" y="73"/>
                    <a:pt x="39" y="74"/>
                  </a:cubicBezTo>
                  <a:cubicBezTo>
                    <a:pt x="0" y="32"/>
                    <a:pt x="0" y="32"/>
                    <a:pt x="0" y="32"/>
                  </a:cubicBezTo>
                  <a:lnTo>
                    <a:pt x="40" y="0"/>
                  </a:lnTo>
                  <a:close/>
                </a:path>
              </a:pathLst>
            </a:custGeom>
            <a:solidFill>
              <a:srgbClr val="800000"/>
            </a:solidFill>
            <a:ln w="9525">
              <a:noFill/>
              <a:round/>
              <a:headEnd/>
              <a:tailEnd/>
            </a:ln>
          </p:spPr>
          <p:txBody>
            <a:bodyPr vert="horz" wrap="square" lIns="91440" tIns="45720" rIns="91440" bIns="45720" numCol="1" anchor="t" anchorCtr="0" compatLnSpc="1">
              <a:prstTxWarp prst="textNoShape">
                <a:avLst/>
              </a:prstTxWarp>
            </a:bodyPr>
            <a:lstStyle/>
            <a:p>
              <a:pPr defTabSz="1218987">
                <a:defRPr/>
              </a:pPr>
              <a:endParaRPr lang="en-US" kern="0" dirty="0">
                <a:solidFill>
                  <a:sysClr val="windowText" lastClr="000000"/>
                </a:solidFill>
                <a:latin typeface="MS PGothic" charset="-128"/>
                <a:ea typeface="MS PGothic" charset="-128"/>
                <a:cs typeface="MS PGothic" charset="-128"/>
              </a:endParaRPr>
            </a:p>
          </p:txBody>
        </p:sp>
        <p:sp>
          <p:nvSpPr>
            <p:cNvPr id="18" name="Freeform 33"/>
            <p:cNvSpPr>
              <a:spLocks/>
            </p:cNvSpPr>
            <p:nvPr/>
          </p:nvSpPr>
          <p:spPr bwMode="auto">
            <a:xfrm>
              <a:off x="5284036" y="3457060"/>
              <a:ext cx="2337773" cy="902799"/>
            </a:xfrm>
            <a:custGeom>
              <a:avLst/>
              <a:gdLst/>
              <a:ahLst/>
              <a:cxnLst>
                <a:cxn ang="0">
                  <a:pos x="52" y="40"/>
                </a:cxn>
                <a:cxn ang="0">
                  <a:pos x="104" y="40"/>
                </a:cxn>
                <a:cxn ang="0">
                  <a:pos x="104" y="40"/>
                </a:cxn>
                <a:cxn ang="0">
                  <a:pos x="67" y="0"/>
                </a:cxn>
                <a:cxn ang="0">
                  <a:pos x="55" y="10"/>
                </a:cxn>
                <a:cxn ang="0">
                  <a:pos x="52" y="11"/>
                </a:cxn>
                <a:cxn ang="0">
                  <a:pos x="50" y="10"/>
                </a:cxn>
                <a:cxn ang="0">
                  <a:pos x="38" y="0"/>
                </a:cxn>
                <a:cxn ang="0">
                  <a:pos x="0" y="40"/>
                </a:cxn>
                <a:cxn ang="0">
                  <a:pos x="1" y="40"/>
                </a:cxn>
                <a:cxn ang="0">
                  <a:pos x="52" y="40"/>
                </a:cxn>
              </a:cxnLst>
              <a:rect l="0" t="0" r="r" b="b"/>
              <a:pathLst>
                <a:path w="104" h="40">
                  <a:moveTo>
                    <a:pt x="52" y="40"/>
                  </a:moveTo>
                  <a:cubicBezTo>
                    <a:pt x="104" y="40"/>
                    <a:pt x="104" y="40"/>
                    <a:pt x="104" y="40"/>
                  </a:cubicBezTo>
                  <a:cubicBezTo>
                    <a:pt x="104" y="40"/>
                    <a:pt x="104" y="40"/>
                    <a:pt x="104" y="40"/>
                  </a:cubicBezTo>
                  <a:cubicBezTo>
                    <a:pt x="67" y="0"/>
                    <a:pt x="67" y="0"/>
                    <a:pt x="67" y="0"/>
                  </a:cubicBezTo>
                  <a:cubicBezTo>
                    <a:pt x="55" y="10"/>
                    <a:pt x="55" y="10"/>
                    <a:pt x="55" y="10"/>
                  </a:cubicBezTo>
                  <a:cubicBezTo>
                    <a:pt x="54" y="11"/>
                    <a:pt x="53" y="11"/>
                    <a:pt x="52" y="11"/>
                  </a:cubicBezTo>
                  <a:cubicBezTo>
                    <a:pt x="51" y="11"/>
                    <a:pt x="50" y="11"/>
                    <a:pt x="50" y="10"/>
                  </a:cubicBezTo>
                  <a:cubicBezTo>
                    <a:pt x="38" y="0"/>
                    <a:pt x="38" y="0"/>
                    <a:pt x="38" y="0"/>
                  </a:cubicBezTo>
                  <a:cubicBezTo>
                    <a:pt x="0" y="40"/>
                    <a:pt x="0" y="40"/>
                    <a:pt x="0" y="40"/>
                  </a:cubicBezTo>
                  <a:cubicBezTo>
                    <a:pt x="0" y="40"/>
                    <a:pt x="0" y="40"/>
                    <a:pt x="1" y="40"/>
                  </a:cubicBezTo>
                  <a:lnTo>
                    <a:pt x="52" y="40"/>
                  </a:lnTo>
                  <a:close/>
                </a:path>
              </a:pathLst>
            </a:custGeom>
            <a:solidFill>
              <a:srgbClr val="800000"/>
            </a:solidFill>
            <a:ln w="9525">
              <a:noFill/>
              <a:round/>
              <a:headEnd/>
              <a:tailEnd/>
            </a:ln>
          </p:spPr>
          <p:txBody>
            <a:bodyPr vert="horz" wrap="square" lIns="91440" tIns="45720" rIns="91440" bIns="45720" numCol="1" anchor="t" anchorCtr="0" compatLnSpc="1">
              <a:prstTxWarp prst="textNoShape">
                <a:avLst/>
              </a:prstTxWarp>
            </a:bodyPr>
            <a:lstStyle/>
            <a:p>
              <a:pPr defTabSz="1218987">
                <a:defRPr/>
              </a:pPr>
              <a:endParaRPr lang="en-US" kern="0" dirty="0">
                <a:solidFill>
                  <a:sysClr val="windowText" lastClr="000000"/>
                </a:solidFill>
                <a:latin typeface="MS PGothic" charset="-128"/>
                <a:ea typeface="MS PGothic" charset="-128"/>
                <a:cs typeface="MS PGothic" charset="-128"/>
              </a:endParaRPr>
            </a:p>
          </p:txBody>
        </p:sp>
        <p:sp>
          <p:nvSpPr>
            <p:cNvPr id="19" name="Freeform 34"/>
            <p:cNvSpPr>
              <a:spLocks/>
            </p:cNvSpPr>
            <p:nvPr/>
          </p:nvSpPr>
          <p:spPr bwMode="auto">
            <a:xfrm>
              <a:off x="5198511" y="2430723"/>
              <a:ext cx="2537336" cy="1007331"/>
            </a:xfrm>
            <a:custGeom>
              <a:avLst/>
              <a:gdLst/>
              <a:ahLst/>
              <a:cxnLst>
                <a:cxn ang="0">
                  <a:pos x="56" y="45"/>
                </a:cxn>
                <a:cxn ang="0">
                  <a:pos x="60" y="43"/>
                </a:cxn>
                <a:cxn ang="0">
                  <a:pos x="113" y="0"/>
                </a:cxn>
                <a:cxn ang="0">
                  <a:pos x="111" y="0"/>
                </a:cxn>
                <a:cxn ang="0">
                  <a:pos x="56" y="0"/>
                </a:cxn>
                <a:cxn ang="0">
                  <a:pos x="2" y="0"/>
                </a:cxn>
                <a:cxn ang="0">
                  <a:pos x="0" y="0"/>
                </a:cxn>
                <a:cxn ang="0">
                  <a:pos x="52" y="43"/>
                </a:cxn>
                <a:cxn ang="0">
                  <a:pos x="56" y="45"/>
                </a:cxn>
              </a:cxnLst>
              <a:rect l="0" t="0" r="r" b="b"/>
              <a:pathLst>
                <a:path w="113" h="45">
                  <a:moveTo>
                    <a:pt x="56" y="45"/>
                  </a:moveTo>
                  <a:cubicBezTo>
                    <a:pt x="58" y="45"/>
                    <a:pt x="59" y="44"/>
                    <a:pt x="60" y="43"/>
                  </a:cubicBezTo>
                  <a:cubicBezTo>
                    <a:pt x="113" y="0"/>
                    <a:pt x="113" y="0"/>
                    <a:pt x="113" y="0"/>
                  </a:cubicBezTo>
                  <a:cubicBezTo>
                    <a:pt x="112" y="0"/>
                    <a:pt x="111" y="0"/>
                    <a:pt x="111" y="0"/>
                  </a:cubicBezTo>
                  <a:cubicBezTo>
                    <a:pt x="56" y="0"/>
                    <a:pt x="56" y="0"/>
                    <a:pt x="56" y="0"/>
                  </a:cubicBezTo>
                  <a:cubicBezTo>
                    <a:pt x="2" y="0"/>
                    <a:pt x="2" y="0"/>
                    <a:pt x="2" y="0"/>
                  </a:cubicBezTo>
                  <a:cubicBezTo>
                    <a:pt x="1" y="0"/>
                    <a:pt x="0" y="0"/>
                    <a:pt x="0" y="0"/>
                  </a:cubicBezTo>
                  <a:cubicBezTo>
                    <a:pt x="52" y="43"/>
                    <a:pt x="52" y="43"/>
                    <a:pt x="52" y="43"/>
                  </a:cubicBezTo>
                  <a:cubicBezTo>
                    <a:pt x="53" y="44"/>
                    <a:pt x="55" y="45"/>
                    <a:pt x="56" y="45"/>
                  </a:cubicBezTo>
                  <a:close/>
                </a:path>
              </a:pathLst>
            </a:custGeom>
            <a:solidFill>
              <a:srgbClr val="800000"/>
            </a:solidFill>
            <a:ln w="9525">
              <a:noFill/>
              <a:round/>
              <a:headEnd/>
              <a:tailEnd/>
            </a:ln>
          </p:spPr>
          <p:txBody>
            <a:bodyPr vert="horz" wrap="square" lIns="91440" tIns="45720" rIns="91440" bIns="45720" numCol="1" anchor="t" anchorCtr="0" compatLnSpc="1">
              <a:prstTxWarp prst="textNoShape">
                <a:avLst/>
              </a:prstTxWarp>
            </a:bodyPr>
            <a:lstStyle/>
            <a:p>
              <a:pPr defTabSz="1218987">
                <a:defRPr/>
              </a:pPr>
              <a:endParaRPr lang="en-US" kern="0" dirty="0">
                <a:solidFill>
                  <a:sysClr val="windowText" lastClr="000000"/>
                </a:solidFill>
                <a:latin typeface="MS PGothic" charset="-128"/>
                <a:ea typeface="MS PGothic" charset="-128"/>
                <a:cs typeface="MS PGothic" charset="-128"/>
              </a:endParaRPr>
            </a:p>
          </p:txBody>
        </p:sp>
      </p:grpSp>
      <p:grpSp>
        <p:nvGrpSpPr>
          <p:cNvPr id="20" name="Group 19"/>
          <p:cNvGrpSpPr/>
          <p:nvPr/>
        </p:nvGrpSpPr>
        <p:grpSpPr>
          <a:xfrm>
            <a:off x="1930562" y="1496770"/>
            <a:ext cx="428675" cy="461268"/>
            <a:chOff x="7143750" y="1444627"/>
            <a:chExt cx="1346200" cy="1447800"/>
          </a:xfrm>
          <a:solidFill>
            <a:srgbClr val="FF0000"/>
          </a:solidFill>
        </p:grpSpPr>
        <p:grpSp>
          <p:nvGrpSpPr>
            <p:cNvPr id="21" name="Group 20"/>
            <p:cNvGrpSpPr/>
            <p:nvPr/>
          </p:nvGrpSpPr>
          <p:grpSpPr>
            <a:xfrm>
              <a:off x="7143750" y="1444627"/>
              <a:ext cx="1346200" cy="1447800"/>
              <a:chOff x="7143750" y="1444627"/>
              <a:chExt cx="1346200" cy="1447800"/>
            </a:xfrm>
            <a:grpFill/>
          </p:grpSpPr>
          <p:sp>
            <p:nvSpPr>
              <p:cNvPr id="23" name="Freeform 23"/>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p:spPr>
            <p:txBody>
              <a:bodyPr vert="horz" wrap="square" lIns="91440" tIns="45720" rIns="91440" bIns="45720" numCol="1" anchor="t" anchorCtr="0" compatLnSpc="1">
                <a:prstTxWarp prst="textNoShape">
                  <a:avLst/>
                </a:prstTxWarp>
              </a:bodyPr>
              <a:lstStyle/>
              <a:p>
                <a:pPr defTabSz="1621907"/>
                <a:endParaRPr lang="en-US">
                  <a:solidFill>
                    <a:srgbClr val="000000"/>
                  </a:solidFill>
                  <a:latin typeface="MS PGothic" charset="-128"/>
                  <a:ea typeface="MS PGothic" charset="-128"/>
                  <a:cs typeface="MS PGothic" charset="-128"/>
                </a:endParaRPr>
              </a:p>
            </p:txBody>
          </p:sp>
          <p:sp>
            <p:nvSpPr>
              <p:cNvPr id="24" name="Freeform 24"/>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p:spPr>
            <p:txBody>
              <a:bodyPr vert="horz" wrap="square" lIns="91440" tIns="45720" rIns="91440" bIns="45720" numCol="1" anchor="t" anchorCtr="0" compatLnSpc="1">
                <a:prstTxWarp prst="textNoShape">
                  <a:avLst/>
                </a:prstTxWarp>
              </a:bodyPr>
              <a:lstStyle/>
              <a:p>
                <a:pPr defTabSz="1621907"/>
                <a:endParaRPr lang="en-US">
                  <a:solidFill>
                    <a:srgbClr val="000000"/>
                  </a:solidFill>
                  <a:latin typeface="MS PGothic" charset="-128"/>
                  <a:ea typeface="MS PGothic" charset="-128"/>
                  <a:cs typeface="MS PGothic" charset="-128"/>
                </a:endParaRPr>
              </a:p>
            </p:txBody>
          </p:sp>
          <p:sp>
            <p:nvSpPr>
              <p:cNvPr id="25" name="Freeform 25"/>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p:spPr>
            <p:txBody>
              <a:bodyPr vert="horz" wrap="square" lIns="91440" tIns="45720" rIns="91440" bIns="45720" numCol="1" anchor="t" anchorCtr="0" compatLnSpc="1">
                <a:prstTxWarp prst="textNoShape">
                  <a:avLst/>
                </a:prstTxWarp>
              </a:bodyPr>
              <a:lstStyle/>
              <a:p>
                <a:pPr defTabSz="1621907"/>
                <a:endParaRPr lang="en-US">
                  <a:solidFill>
                    <a:srgbClr val="000000"/>
                  </a:solidFill>
                  <a:latin typeface="MS PGothic" charset="-128"/>
                  <a:ea typeface="MS PGothic" charset="-128"/>
                  <a:cs typeface="MS PGothic" charset="-128"/>
                </a:endParaRPr>
              </a:p>
            </p:txBody>
          </p:sp>
        </p:grpSp>
        <p:sp>
          <p:nvSpPr>
            <p:cNvPr id="22" name="Freeform 20"/>
            <p:cNvSpPr>
              <a:spLocks noEditPoints="1"/>
            </p:cNvSpPr>
            <p:nvPr/>
          </p:nvSpPr>
          <p:spPr bwMode="auto">
            <a:xfrm>
              <a:off x="7571668" y="2194767"/>
              <a:ext cx="490364" cy="4293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p:spPr>
          <p:txBody>
            <a:bodyPr vert="horz" wrap="square" lIns="91440" tIns="45720" rIns="91440" bIns="45720" numCol="1" anchor="t" anchorCtr="0" compatLnSpc="1">
              <a:prstTxWarp prst="textNoShape">
                <a:avLst/>
              </a:prstTxWarp>
            </a:bodyPr>
            <a:lstStyle/>
            <a:p>
              <a:pPr defTabSz="1621907"/>
              <a:endParaRPr lang="en-US" dirty="0">
                <a:solidFill>
                  <a:srgbClr val="000000"/>
                </a:solidFill>
                <a:latin typeface="MS PGothic" charset="-128"/>
                <a:ea typeface="MS PGothic" charset="-128"/>
                <a:cs typeface="MS PGothic" charset="-128"/>
              </a:endParaRPr>
            </a:p>
          </p:txBody>
        </p:sp>
      </p:grpSp>
      <p:grpSp>
        <p:nvGrpSpPr>
          <p:cNvPr id="50" name="Group 60"/>
          <p:cNvGrpSpPr>
            <a:grpSpLocks noChangeAspect="1"/>
          </p:cNvGrpSpPr>
          <p:nvPr/>
        </p:nvGrpSpPr>
        <p:grpSpPr>
          <a:xfrm>
            <a:off x="2852186" y="1238204"/>
            <a:ext cx="584320" cy="586457"/>
            <a:chOff x="3006163" y="4594066"/>
            <a:chExt cx="728663" cy="731520"/>
          </a:xfrm>
        </p:grpSpPr>
        <p:sp>
          <p:nvSpPr>
            <p:cNvPr id="51" name="Oval 263"/>
            <p:cNvSpPr>
              <a:spLocks/>
            </p:cNvSpPr>
            <p:nvPr/>
          </p:nvSpPr>
          <p:spPr bwMode="auto">
            <a:xfrm>
              <a:off x="3006163" y="4594066"/>
              <a:ext cx="728663" cy="731520"/>
            </a:xfrm>
            <a:prstGeom prst="ellipse">
              <a:avLst/>
            </a:prstGeom>
            <a:gradFill rotWithShape="0">
              <a:gsLst>
                <a:gs pos="0">
                  <a:srgbClr val="5C6A76"/>
                </a:gs>
                <a:gs pos="100000">
                  <a:srgbClr val="121517"/>
                </a:gs>
              </a:gsLst>
              <a:lin ang="5400000" scaled="1"/>
            </a:gradFill>
            <a:ln w="19050" cap="flat">
              <a:gradFill>
                <a:gsLst>
                  <a:gs pos="0">
                    <a:srgbClr val="0183B7">
                      <a:lumMod val="20000"/>
                      <a:lumOff val="80000"/>
                    </a:srgbClr>
                  </a:gs>
                  <a:gs pos="100000">
                    <a:srgbClr val="0183B7">
                      <a:lumMod val="20000"/>
                      <a:lumOff val="80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sz="1000" kern="0" dirty="0">
                <a:latin typeface="MS PGothic" charset="-128"/>
                <a:ea typeface="MS PGothic" charset="-128"/>
                <a:cs typeface="MS PGothic" charset="-128"/>
              </a:endParaRPr>
            </a:p>
          </p:txBody>
        </p:sp>
        <p:grpSp>
          <p:nvGrpSpPr>
            <p:cNvPr id="52" name="Group 157"/>
            <p:cNvGrpSpPr>
              <a:grpSpLocks noChangeAspect="1"/>
            </p:cNvGrpSpPr>
            <p:nvPr/>
          </p:nvGrpSpPr>
          <p:grpSpPr>
            <a:xfrm>
              <a:off x="3138423" y="4820864"/>
              <a:ext cx="464142" cy="288013"/>
              <a:chOff x="13636625" y="1373188"/>
              <a:chExt cx="1330325" cy="825500"/>
            </a:xfrm>
            <a:solidFill>
              <a:schemeClr val="bg1"/>
            </a:solidFill>
          </p:grpSpPr>
          <p:sp>
            <p:nvSpPr>
              <p:cNvPr id="53"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54"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55"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56"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57"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58"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59"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60"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61"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62"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63"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64"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65"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66"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67"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68"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69"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70"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71"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72"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73"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grpSp>
      </p:grpSp>
      <p:grpSp>
        <p:nvGrpSpPr>
          <p:cNvPr id="74" name="Group 17"/>
          <p:cNvGrpSpPr>
            <a:grpSpLocks noChangeAspect="1"/>
          </p:cNvGrpSpPr>
          <p:nvPr/>
        </p:nvGrpSpPr>
        <p:grpSpPr>
          <a:xfrm>
            <a:off x="4313269" y="1238204"/>
            <a:ext cx="603859" cy="604737"/>
            <a:chOff x="3339032" y="4885819"/>
            <a:chExt cx="730266" cy="731520"/>
          </a:xfrm>
        </p:grpSpPr>
        <p:sp>
          <p:nvSpPr>
            <p:cNvPr id="75" name="Oval 314"/>
            <p:cNvSpPr>
              <a:spLocks noChangeAspect="1"/>
            </p:cNvSpPr>
            <p:nvPr/>
          </p:nvSpPr>
          <p:spPr bwMode="auto">
            <a:xfrm>
              <a:off x="3339032" y="4885819"/>
              <a:ext cx="730266" cy="731520"/>
            </a:xfrm>
            <a:prstGeom prst="ellipse">
              <a:avLst/>
            </a:prstGeom>
            <a:gradFill rotWithShape="0">
              <a:gsLst>
                <a:gs pos="0">
                  <a:srgbClr val="5C6A76"/>
                </a:gs>
                <a:gs pos="100000">
                  <a:srgbClr val="121517"/>
                </a:gs>
              </a:gsLst>
              <a:lin ang="5400000" scaled="1"/>
            </a:gradFill>
            <a:ln w="19050" cap="flat">
              <a:gradFill>
                <a:gsLst>
                  <a:gs pos="0">
                    <a:srgbClr val="0183B7">
                      <a:lumMod val="20000"/>
                      <a:lumOff val="80000"/>
                    </a:srgbClr>
                  </a:gs>
                  <a:gs pos="100000">
                    <a:srgbClr val="0183B7">
                      <a:lumMod val="20000"/>
                      <a:lumOff val="80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kumimoji="0" lang="en-US" kern="0" dirty="0">
                <a:latin typeface="MS PGothic" charset="-128"/>
                <a:ea typeface="MS PGothic" charset="-128"/>
                <a:cs typeface="MS PGothic" charset="-128"/>
              </a:endParaRPr>
            </a:p>
          </p:txBody>
        </p:sp>
        <p:grpSp>
          <p:nvGrpSpPr>
            <p:cNvPr id="76" name="Group 151"/>
            <p:cNvGrpSpPr/>
            <p:nvPr/>
          </p:nvGrpSpPr>
          <p:grpSpPr>
            <a:xfrm>
              <a:off x="3468194" y="5087531"/>
              <a:ext cx="471943" cy="328097"/>
              <a:chOff x="11117263" y="6007100"/>
              <a:chExt cx="463550" cy="322263"/>
            </a:xfrm>
            <a:effectLst/>
          </p:grpSpPr>
          <p:sp>
            <p:nvSpPr>
              <p:cNvPr id="77" name="Freeform 31"/>
              <p:cNvSpPr>
                <a:spLocks/>
              </p:cNvSpPr>
              <p:nvPr/>
            </p:nvSpPr>
            <p:spPr bwMode="auto">
              <a:xfrm>
                <a:off x="11117263" y="6035675"/>
                <a:ext cx="149225" cy="277813"/>
              </a:xfrm>
              <a:custGeom>
                <a:avLst/>
                <a:gdLst/>
                <a:ahLst/>
                <a:cxnLst>
                  <a:cxn ang="0">
                    <a:pos x="1" y="0"/>
                  </a:cxn>
                  <a:cxn ang="0">
                    <a:pos x="0" y="1"/>
                  </a:cxn>
                  <a:cxn ang="0">
                    <a:pos x="0" y="71"/>
                  </a:cxn>
                  <a:cxn ang="0">
                    <a:pos x="1" y="74"/>
                  </a:cxn>
                  <a:cxn ang="0">
                    <a:pos x="40" y="32"/>
                  </a:cxn>
                  <a:cxn ang="0">
                    <a:pos x="1" y="0"/>
                  </a:cxn>
                </a:cxnLst>
                <a:rect l="0" t="0" r="r" b="b"/>
                <a:pathLst>
                  <a:path w="40" h="74">
                    <a:moveTo>
                      <a:pt x="1" y="0"/>
                    </a:moveTo>
                    <a:cubicBezTo>
                      <a:pt x="1" y="0"/>
                      <a:pt x="0" y="1"/>
                      <a:pt x="0" y="1"/>
                    </a:cubicBezTo>
                    <a:cubicBezTo>
                      <a:pt x="0" y="71"/>
                      <a:pt x="0" y="71"/>
                      <a:pt x="0" y="71"/>
                    </a:cubicBezTo>
                    <a:cubicBezTo>
                      <a:pt x="0" y="72"/>
                      <a:pt x="1" y="73"/>
                      <a:pt x="1" y="74"/>
                    </a:cubicBezTo>
                    <a:cubicBezTo>
                      <a:pt x="40" y="32"/>
                      <a:pt x="40" y="32"/>
                      <a:pt x="40" y="32"/>
                    </a:cubicBezTo>
                    <a:lnTo>
                      <a:pt x="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kumimoji="0" lang="en-US" dirty="0">
                  <a:latin typeface="MS PGothic" charset="-128"/>
                  <a:ea typeface="MS PGothic" charset="-128"/>
                  <a:cs typeface="MS PGothic" charset="-128"/>
                </a:endParaRPr>
              </a:p>
            </p:txBody>
          </p:sp>
          <p:sp>
            <p:nvSpPr>
              <p:cNvPr id="78" name="Freeform 32"/>
              <p:cNvSpPr>
                <a:spLocks/>
              </p:cNvSpPr>
              <p:nvPr/>
            </p:nvSpPr>
            <p:spPr bwMode="auto">
              <a:xfrm>
                <a:off x="11431588" y="6035675"/>
                <a:ext cx="149225" cy="277813"/>
              </a:xfrm>
              <a:custGeom>
                <a:avLst/>
                <a:gdLst/>
                <a:ahLst/>
                <a:cxnLst>
                  <a:cxn ang="0">
                    <a:pos x="40" y="0"/>
                  </a:cxn>
                  <a:cxn ang="0">
                    <a:pos x="40" y="1"/>
                  </a:cxn>
                  <a:cxn ang="0">
                    <a:pos x="40" y="71"/>
                  </a:cxn>
                  <a:cxn ang="0">
                    <a:pos x="39" y="74"/>
                  </a:cxn>
                  <a:cxn ang="0">
                    <a:pos x="0" y="32"/>
                  </a:cxn>
                  <a:cxn ang="0">
                    <a:pos x="40" y="0"/>
                  </a:cxn>
                </a:cxnLst>
                <a:rect l="0" t="0" r="r" b="b"/>
                <a:pathLst>
                  <a:path w="40" h="74">
                    <a:moveTo>
                      <a:pt x="40" y="0"/>
                    </a:moveTo>
                    <a:cubicBezTo>
                      <a:pt x="40" y="0"/>
                      <a:pt x="40" y="1"/>
                      <a:pt x="40" y="1"/>
                    </a:cubicBezTo>
                    <a:cubicBezTo>
                      <a:pt x="40" y="71"/>
                      <a:pt x="40" y="71"/>
                      <a:pt x="40" y="71"/>
                    </a:cubicBezTo>
                    <a:cubicBezTo>
                      <a:pt x="40" y="72"/>
                      <a:pt x="40" y="73"/>
                      <a:pt x="39" y="74"/>
                    </a:cubicBezTo>
                    <a:cubicBezTo>
                      <a:pt x="0" y="32"/>
                      <a:pt x="0" y="32"/>
                      <a:pt x="0" y="32"/>
                    </a:cubicBezTo>
                    <a:lnTo>
                      <a:pt x="4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kumimoji="0" lang="en-US" dirty="0">
                  <a:latin typeface="MS PGothic" charset="-128"/>
                  <a:ea typeface="MS PGothic" charset="-128"/>
                  <a:cs typeface="MS PGothic" charset="-128"/>
                </a:endParaRPr>
              </a:p>
            </p:txBody>
          </p:sp>
          <p:sp>
            <p:nvSpPr>
              <p:cNvPr id="79" name="Freeform 33"/>
              <p:cNvSpPr>
                <a:spLocks/>
              </p:cNvSpPr>
              <p:nvPr/>
            </p:nvSpPr>
            <p:spPr bwMode="auto">
              <a:xfrm>
                <a:off x="11153775" y="6178550"/>
                <a:ext cx="390525" cy="150813"/>
              </a:xfrm>
              <a:custGeom>
                <a:avLst/>
                <a:gdLst/>
                <a:ahLst/>
                <a:cxnLst>
                  <a:cxn ang="0">
                    <a:pos x="52" y="40"/>
                  </a:cxn>
                  <a:cxn ang="0">
                    <a:pos x="104" y="40"/>
                  </a:cxn>
                  <a:cxn ang="0">
                    <a:pos x="104" y="40"/>
                  </a:cxn>
                  <a:cxn ang="0">
                    <a:pos x="67" y="0"/>
                  </a:cxn>
                  <a:cxn ang="0">
                    <a:pos x="55" y="10"/>
                  </a:cxn>
                  <a:cxn ang="0">
                    <a:pos x="52" y="11"/>
                  </a:cxn>
                  <a:cxn ang="0">
                    <a:pos x="50" y="10"/>
                  </a:cxn>
                  <a:cxn ang="0">
                    <a:pos x="38" y="0"/>
                  </a:cxn>
                  <a:cxn ang="0">
                    <a:pos x="0" y="40"/>
                  </a:cxn>
                  <a:cxn ang="0">
                    <a:pos x="1" y="40"/>
                  </a:cxn>
                  <a:cxn ang="0">
                    <a:pos x="52" y="40"/>
                  </a:cxn>
                </a:cxnLst>
                <a:rect l="0" t="0" r="r" b="b"/>
                <a:pathLst>
                  <a:path w="104" h="40">
                    <a:moveTo>
                      <a:pt x="52" y="40"/>
                    </a:moveTo>
                    <a:cubicBezTo>
                      <a:pt x="104" y="40"/>
                      <a:pt x="104" y="40"/>
                      <a:pt x="104" y="40"/>
                    </a:cubicBezTo>
                    <a:cubicBezTo>
                      <a:pt x="104" y="40"/>
                      <a:pt x="104" y="40"/>
                      <a:pt x="104" y="40"/>
                    </a:cubicBezTo>
                    <a:cubicBezTo>
                      <a:pt x="67" y="0"/>
                      <a:pt x="67" y="0"/>
                      <a:pt x="67" y="0"/>
                    </a:cubicBezTo>
                    <a:cubicBezTo>
                      <a:pt x="55" y="10"/>
                      <a:pt x="55" y="10"/>
                      <a:pt x="55" y="10"/>
                    </a:cubicBezTo>
                    <a:cubicBezTo>
                      <a:pt x="54" y="11"/>
                      <a:pt x="53" y="11"/>
                      <a:pt x="52" y="11"/>
                    </a:cubicBezTo>
                    <a:cubicBezTo>
                      <a:pt x="51" y="11"/>
                      <a:pt x="50" y="11"/>
                      <a:pt x="50" y="10"/>
                    </a:cubicBezTo>
                    <a:cubicBezTo>
                      <a:pt x="38" y="0"/>
                      <a:pt x="38" y="0"/>
                      <a:pt x="38" y="0"/>
                    </a:cubicBezTo>
                    <a:cubicBezTo>
                      <a:pt x="0" y="40"/>
                      <a:pt x="0" y="40"/>
                      <a:pt x="0" y="40"/>
                    </a:cubicBezTo>
                    <a:cubicBezTo>
                      <a:pt x="0" y="40"/>
                      <a:pt x="0" y="40"/>
                      <a:pt x="1" y="40"/>
                    </a:cubicBezTo>
                    <a:lnTo>
                      <a:pt x="52" y="4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kumimoji="0" lang="en-US" dirty="0">
                  <a:latin typeface="MS PGothic" charset="-128"/>
                  <a:ea typeface="MS PGothic" charset="-128"/>
                  <a:cs typeface="MS PGothic" charset="-128"/>
                </a:endParaRPr>
              </a:p>
            </p:txBody>
          </p:sp>
          <p:sp>
            <p:nvSpPr>
              <p:cNvPr id="80" name="Freeform 34"/>
              <p:cNvSpPr>
                <a:spLocks/>
              </p:cNvSpPr>
              <p:nvPr/>
            </p:nvSpPr>
            <p:spPr bwMode="auto">
              <a:xfrm>
                <a:off x="11139488" y="6007100"/>
                <a:ext cx="423862" cy="168275"/>
              </a:xfrm>
              <a:custGeom>
                <a:avLst/>
                <a:gdLst/>
                <a:ahLst/>
                <a:cxnLst>
                  <a:cxn ang="0">
                    <a:pos x="56" y="45"/>
                  </a:cxn>
                  <a:cxn ang="0">
                    <a:pos x="60" y="43"/>
                  </a:cxn>
                  <a:cxn ang="0">
                    <a:pos x="113" y="0"/>
                  </a:cxn>
                  <a:cxn ang="0">
                    <a:pos x="111" y="0"/>
                  </a:cxn>
                  <a:cxn ang="0">
                    <a:pos x="56" y="0"/>
                  </a:cxn>
                  <a:cxn ang="0">
                    <a:pos x="2" y="0"/>
                  </a:cxn>
                  <a:cxn ang="0">
                    <a:pos x="0" y="0"/>
                  </a:cxn>
                  <a:cxn ang="0">
                    <a:pos x="52" y="43"/>
                  </a:cxn>
                  <a:cxn ang="0">
                    <a:pos x="56" y="45"/>
                  </a:cxn>
                </a:cxnLst>
                <a:rect l="0" t="0" r="r" b="b"/>
                <a:pathLst>
                  <a:path w="113" h="45">
                    <a:moveTo>
                      <a:pt x="56" y="45"/>
                    </a:moveTo>
                    <a:cubicBezTo>
                      <a:pt x="58" y="45"/>
                      <a:pt x="59" y="44"/>
                      <a:pt x="60" y="43"/>
                    </a:cubicBezTo>
                    <a:cubicBezTo>
                      <a:pt x="113" y="0"/>
                      <a:pt x="113" y="0"/>
                      <a:pt x="113" y="0"/>
                    </a:cubicBezTo>
                    <a:cubicBezTo>
                      <a:pt x="112" y="0"/>
                      <a:pt x="111" y="0"/>
                      <a:pt x="111" y="0"/>
                    </a:cubicBezTo>
                    <a:cubicBezTo>
                      <a:pt x="56" y="0"/>
                      <a:pt x="56" y="0"/>
                      <a:pt x="56" y="0"/>
                    </a:cubicBezTo>
                    <a:cubicBezTo>
                      <a:pt x="2" y="0"/>
                      <a:pt x="2" y="0"/>
                      <a:pt x="2" y="0"/>
                    </a:cubicBezTo>
                    <a:cubicBezTo>
                      <a:pt x="1" y="0"/>
                      <a:pt x="0" y="0"/>
                      <a:pt x="0" y="0"/>
                    </a:cubicBezTo>
                    <a:cubicBezTo>
                      <a:pt x="52" y="43"/>
                      <a:pt x="52" y="43"/>
                      <a:pt x="52" y="43"/>
                    </a:cubicBezTo>
                    <a:cubicBezTo>
                      <a:pt x="53" y="44"/>
                      <a:pt x="55" y="45"/>
                      <a:pt x="56"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kumimoji="0" lang="en-US" dirty="0">
                  <a:latin typeface="MS PGothic" charset="-128"/>
                  <a:ea typeface="MS PGothic" charset="-128"/>
                  <a:cs typeface="MS PGothic" charset="-128"/>
                </a:endParaRPr>
              </a:p>
            </p:txBody>
          </p:sp>
        </p:grpSp>
      </p:grpSp>
      <p:grpSp>
        <p:nvGrpSpPr>
          <p:cNvPr id="81" name="Group 80"/>
          <p:cNvGrpSpPr/>
          <p:nvPr/>
        </p:nvGrpSpPr>
        <p:grpSpPr>
          <a:xfrm>
            <a:off x="4334569" y="3444477"/>
            <a:ext cx="588964" cy="582315"/>
            <a:chOff x="8205774" y="2743350"/>
            <a:chExt cx="704336" cy="696383"/>
          </a:xfrm>
        </p:grpSpPr>
        <p:sp>
          <p:nvSpPr>
            <p:cNvPr id="82" name="Oval 314"/>
            <p:cNvSpPr>
              <a:spLocks noChangeAspect="1"/>
            </p:cNvSpPr>
            <p:nvPr/>
          </p:nvSpPr>
          <p:spPr bwMode="auto">
            <a:xfrm>
              <a:off x="8205774" y="2743350"/>
              <a:ext cx="704336" cy="696383"/>
            </a:xfrm>
            <a:prstGeom prst="ellipse">
              <a:avLst/>
            </a:prstGeom>
            <a:gradFill rotWithShape="0">
              <a:gsLst>
                <a:gs pos="0">
                  <a:srgbClr val="5C6A76"/>
                </a:gs>
                <a:gs pos="100000">
                  <a:srgbClr val="121517"/>
                </a:gs>
              </a:gsLst>
              <a:lin ang="5400000" scaled="1"/>
            </a:gradFill>
            <a:ln w="19050" cap="flat">
              <a:gradFill>
                <a:gsLst>
                  <a:gs pos="0">
                    <a:srgbClr val="0183B7">
                      <a:lumMod val="20000"/>
                      <a:lumOff val="80000"/>
                    </a:srgbClr>
                  </a:gs>
                  <a:gs pos="100000">
                    <a:srgbClr val="0183B7">
                      <a:lumMod val="20000"/>
                      <a:lumOff val="80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kumimoji="0" lang="en-US" sz="3600" kern="0" dirty="0">
                <a:latin typeface="MS PGothic" charset="-128"/>
                <a:ea typeface="MS PGothic" charset="-128"/>
                <a:cs typeface="MS PGothic" charset="-128"/>
              </a:endParaRPr>
            </a:p>
          </p:txBody>
        </p:sp>
        <p:sp>
          <p:nvSpPr>
            <p:cNvPr id="83" name="TextBox 51"/>
            <p:cNvSpPr txBox="1"/>
            <p:nvPr/>
          </p:nvSpPr>
          <p:spPr>
            <a:xfrm>
              <a:off x="8263631" y="2946162"/>
              <a:ext cx="629163" cy="331260"/>
            </a:xfrm>
            <a:prstGeom prst="rect">
              <a:avLst/>
            </a:prstGeom>
            <a:noFill/>
          </p:spPr>
          <p:txBody>
            <a:bodyPr wrap="none" rtlCol="0">
              <a:spAutoFit/>
            </a:bodyPr>
            <a:lstStyle/>
            <a:p>
              <a:pPr algn="ctr"/>
              <a:r>
                <a:rPr lang="en-US" altLang="ja-JP" sz="1200" b="1" dirty="0">
                  <a:solidFill>
                    <a:srgbClr val="FFFFFF"/>
                  </a:solidFill>
                  <a:latin typeface="MS PGothic" charset="-128"/>
                  <a:ea typeface="MS PGothic" charset="-128"/>
                  <a:cs typeface="MS PGothic" charset="-128"/>
                </a:rPr>
                <a:t>WWW</a:t>
              </a:r>
              <a:endParaRPr lang="en-US" sz="1200" b="1" dirty="0">
                <a:solidFill>
                  <a:srgbClr val="FFFFFF"/>
                </a:solidFill>
                <a:latin typeface="MS PGothic" charset="-128"/>
                <a:ea typeface="MS PGothic" charset="-128"/>
                <a:cs typeface="MS PGothic" charset="-128"/>
              </a:endParaRPr>
            </a:p>
          </p:txBody>
        </p:sp>
      </p:grpSp>
      <p:grpSp>
        <p:nvGrpSpPr>
          <p:cNvPr id="84" name="Group 83"/>
          <p:cNvGrpSpPr/>
          <p:nvPr/>
        </p:nvGrpSpPr>
        <p:grpSpPr>
          <a:xfrm>
            <a:off x="6803194" y="1271825"/>
            <a:ext cx="632128" cy="624991"/>
            <a:chOff x="8205778" y="2743350"/>
            <a:chExt cx="704336" cy="696383"/>
          </a:xfrm>
        </p:grpSpPr>
        <p:sp>
          <p:nvSpPr>
            <p:cNvPr id="85" name="Oval 314"/>
            <p:cNvSpPr>
              <a:spLocks noChangeAspect="1"/>
            </p:cNvSpPr>
            <p:nvPr/>
          </p:nvSpPr>
          <p:spPr bwMode="auto">
            <a:xfrm>
              <a:off x="8205778" y="2743350"/>
              <a:ext cx="704336" cy="696383"/>
            </a:xfrm>
            <a:prstGeom prst="ellipse">
              <a:avLst/>
            </a:prstGeom>
            <a:gradFill rotWithShape="0">
              <a:gsLst>
                <a:gs pos="0">
                  <a:srgbClr val="5C6A76"/>
                </a:gs>
                <a:gs pos="100000">
                  <a:srgbClr val="121517"/>
                </a:gs>
              </a:gsLst>
              <a:lin ang="5400000" scaled="1"/>
            </a:gradFill>
            <a:ln w="19050" cap="flat">
              <a:gradFill>
                <a:gsLst>
                  <a:gs pos="0">
                    <a:srgbClr val="0183B7">
                      <a:lumMod val="20000"/>
                      <a:lumOff val="80000"/>
                    </a:srgbClr>
                  </a:gs>
                  <a:gs pos="100000">
                    <a:srgbClr val="0183B7">
                      <a:lumMod val="20000"/>
                      <a:lumOff val="80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kumimoji="0" lang="en-US" sz="4400" kern="0" dirty="0">
                <a:latin typeface="MS PGothic" charset="-128"/>
                <a:ea typeface="MS PGothic" charset="-128"/>
                <a:cs typeface="MS PGothic" charset="-128"/>
              </a:endParaRPr>
            </a:p>
          </p:txBody>
        </p:sp>
        <p:sp>
          <p:nvSpPr>
            <p:cNvPr id="86" name="TextBox 51"/>
            <p:cNvSpPr txBox="1"/>
            <p:nvPr/>
          </p:nvSpPr>
          <p:spPr>
            <a:xfrm>
              <a:off x="8253222" y="2863859"/>
              <a:ext cx="614780" cy="377227"/>
            </a:xfrm>
            <a:prstGeom prst="rect">
              <a:avLst/>
            </a:prstGeom>
            <a:noFill/>
          </p:spPr>
          <p:txBody>
            <a:bodyPr wrap="none" rtlCol="0">
              <a:spAutoFit/>
            </a:bodyPr>
            <a:lstStyle/>
            <a:p>
              <a:pPr algn="ctr"/>
              <a:r>
                <a:rPr lang="en-US" sz="1600" b="1" dirty="0" smtClean="0">
                  <a:solidFill>
                    <a:srgbClr val="FFFFFF"/>
                  </a:solidFill>
                  <a:latin typeface="MS PGothic" charset="-128"/>
                  <a:ea typeface="MS PGothic" charset="-128"/>
                  <a:cs typeface="MS PGothic" charset="-128"/>
                </a:rPr>
                <a:t>EPS</a:t>
              </a:r>
              <a:endParaRPr lang="en-US" sz="1600" b="1" dirty="0">
                <a:solidFill>
                  <a:srgbClr val="FFFFFF"/>
                </a:solidFill>
                <a:latin typeface="MS PGothic" charset="-128"/>
                <a:ea typeface="MS PGothic" charset="-128"/>
                <a:cs typeface="MS PGothic" charset="-128"/>
              </a:endParaRPr>
            </a:p>
          </p:txBody>
        </p:sp>
      </p:grpSp>
      <p:pic>
        <p:nvPicPr>
          <p:cNvPr id="93" name="Picture 9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5679" y="3614068"/>
            <a:ext cx="900759" cy="727813"/>
          </a:xfrm>
          <a:prstGeom prst="rect">
            <a:avLst/>
          </a:prstGeom>
        </p:spPr>
      </p:pic>
      <p:grpSp>
        <p:nvGrpSpPr>
          <p:cNvPr id="87" name="Group 86"/>
          <p:cNvGrpSpPr/>
          <p:nvPr/>
        </p:nvGrpSpPr>
        <p:grpSpPr>
          <a:xfrm>
            <a:off x="795096" y="3765371"/>
            <a:ext cx="428675" cy="461268"/>
            <a:chOff x="7143750" y="1444627"/>
            <a:chExt cx="1346200" cy="1447800"/>
          </a:xfrm>
          <a:solidFill>
            <a:srgbClr val="FF0000"/>
          </a:solidFill>
        </p:grpSpPr>
        <p:grpSp>
          <p:nvGrpSpPr>
            <p:cNvPr id="88" name="Group 87"/>
            <p:cNvGrpSpPr/>
            <p:nvPr/>
          </p:nvGrpSpPr>
          <p:grpSpPr>
            <a:xfrm>
              <a:off x="7143750" y="1444627"/>
              <a:ext cx="1346200" cy="1447800"/>
              <a:chOff x="7143750" y="1444627"/>
              <a:chExt cx="1346200" cy="1447800"/>
            </a:xfrm>
            <a:grpFill/>
          </p:grpSpPr>
          <p:sp>
            <p:nvSpPr>
              <p:cNvPr id="90" name="Freeform 23"/>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p:spPr>
            <p:txBody>
              <a:bodyPr vert="horz" wrap="square" lIns="91440" tIns="45720" rIns="91440" bIns="45720" numCol="1" anchor="t" anchorCtr="0" compatLnSpc="1">
                <a:prstTxWarp prst="textNoShape">
                  <a:avLst/>
                </a:prstTxWarp>
              </a:bodyPr>
              <a:lstStyle/>
              <a:p>
                <a:pPr defTabSz="1621907"/>
                <a:endParaRPr lang="en-US">
                  <a:solidFill>
                    <a:srgbClr val="000000"/>
                  </a:solidFill>
                  <a:latin typeface="MS PGothic" charset="-128"/>
                  <a:ea typeface="MS PGothic" charset="-128"/>
                  <a:cs typeface="MS PGothic" charset="-128"/>
                </a:endParaRPr>
              </a:p>
            </p:txBody>
          </p:sp>
          <p:sp>
            <p:nvSpPr>
              <p:cNvPr id="91" name="Freeform 24"/>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p:spPr>
            <p:txBody>
              <a:bodyPr vert="horz" wrap="square" lIns="91440" tIns="45720" rIns="91440" bIns="45720" numCol="1" anchor="t" anchorCtr="0" compatLnSpc="1">
                <a:prstTxWarp prst="textNoShape">
                  <a:avLst/>
                </a:prstTxWarp>
              </a:bodyPr>
              <a:lstStyle/>
              <a:p>
                <a:pPr defTabSz="1621907"/>
                <a:endParaRPr lang="en-US">
                  <a:solidFill>
                    <a:srgbClr val="000000"/>
                  </a:solidFill>
                  <a:latin typeface="MS PGothic" charset="-128"/>
                  <a:ea typeface="MS PGothic" charset="-128"/>
                  <a:cs typeface="MS PGothic" charset="-128"/>
                </a:endParaRPr>
              </a:p>
            </p:txBody>
          </p:sp>
          <p:sp>
            <p:nvSpPr>
              <p:cNvPr id="92" name="Freeform 25"/>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p:spPr>
            <p:txBody>
              <a:bodyPr vert="horz" wrap="square" lIns="91440" tIns="45720" rIns="91440" bIns="45720" numCol="1" anchor="t" anchorCtr="0" compatLnSpc="1">
                <a:prstTxWarp prst="textNoShape">
                  <a:avLst/>
                </a:prstTxWarp>
              </a:bodyPr>
              <a:lstStyle/>
              <a:p>
                <a:pPr defTabSz="1621907"/>
                <a:endParaRPr lang="en-US">
                  <a:solidFill>
                    <a:srgbClr val="000000"/>
                  </a:solidFill>
                  <a:latin typeface="MS PGothic" charset="-128"/>
                  <a:ea typeface="MS PGothic" charset="-128"/>
                  <a:cs typeface="MS PGothic" charset="-128"/>
                </a:endParaRPr>
              </a:p>
            </p:txBody>
          </p:sp>
        </p:grpSp>
        <p:sp>
          <p:nvSpPr>
            <p:cNvPr id="89" name="Freeform 20"/>
            <p:cNvSpPr>
              <a:spLocks noEditPoints="1"/>
            </p:cNvSpPr>
            <p:nvPr/>
          </p:nvSpPr>
          <p:spPr bwMode="auto">
            <a:xfrm>
              <a:off x="7571668" y="2194767"/>
              <a:ext cx="490364" cy="4293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p:spPr>
          <p:txBody>
            <a:bodyPr vert="horz" wrap="square" lIns="91440" tIns="45720" rIns="91440" bIns="45720" numCol="1" anchor="t" anchorCtr="0" compatLnSpc="1">
              <a:prstTxWarp prst="textNoShape">
                <a:avLst/>
              </a:prstTxWarp>
            </a:bodyPr>
            <a:lstStyle/>
            <a:p>
              <a:pPr defTabSz="1621907"/>
              <a:endParaRPr lang="en-US" dirty="0">
                <a:solidFill>
                  <a:srgbClr val="000000"/>
                </a:solidFill>
                <a:latin typeface="MS PGothic" charset="-128"/>
                <a:ea typeface="MS PGothic" charset="-128"/>
                <a:cs typeface="MS PGothic" charset="-128"/>
              </a:endParaRPr>
            </a:p>
          </p:txBody>
        </p:sp>
      </p:grpSp>
      <p:sp>
        <p:nvSpPr>
          <p:cNvPr id="94" name="TextBox 93"/>
          <p:cNvSpPr txBox="1"/>
          <p:nvPr/>
        </p:nvSpPr>
        <p:spPr>
          <a:xfrm>
            <a:off x="2861296" y="1896816"/>
            <a:ext cx="824265" cy="523220"/>
          </a:xfrm>
          <a:prstGeom prst="rect">
            <a:avLst/>
          </a:prstGeom>
          <a:noFill/>
        </p:spPr>
        <p:txBody>
          <a:bodyPr wrap="none" rtlCol="0">
            <a:spAutoFit/>
          </a:bodyPr>
          <a:lstStyle/>
          <a:p>
            <a:r>
              <a:rPr lang="en-US" altLang="ja-JP" sz="1400" dirty="0" smtClean="0">
                <a:latin typeface="MS PGothic" charset="-128"/>
                <a:ea typeface="MS PGothic" charset="-128"/>
                <a:cs typeface="MS PGothic" charset="-128"/>
              </a:rPr>
              <a:t>Fire Wall</a:t>
            </a:r>
          </a:p>
          <a:p>
            <a:r>
              <a:rPr lang="en-US" altLang="ja-JP" sz="1400" dirty="0" smtClean="0">
                <a:latin typeface="MS PGothic" charset="-128"/>
                <a:ea typeface="MS PGothic" charset="-128"/>
                <a:cs typeface="MS PGothic" charset="-128"/>
              </a:rPr>
              <a:t>IPS</a:t>
            </a:r>
          </a:p>
        </p:txBody>
      </p:sp>
      <p:sp>
        <p:nvSpPr>
          <p:cNvPr id="95" name="TextBox 94"/>
          <p:cNvSpPr txBox="1"/>
          <p:nvPr/>
        </p:nvSpPr>
        <p:spPr>
          <a:xfrm>
            <a:off x="4237579" y="1907572"/>
            <a:ext cx="1258678" cy="307777"/>
          </a:xfrm>
          <a:prstGeom prst="rect">
            <a:avLst/>
          </a:prstGeom>
          <a:noFill/>
        </p:spPr>
        <p:txBody>
          <a:bodyPr wrap="none" rtlCol="0">
            <a:spAutoFit/>
          </a:bodyPr>
          <a:lstStyle/>
          <a:p>
            <a:r>
              <a:rPr lang="en-US" altLang="ja-JP" sz="1400" dirty="0" smtClean="0">
                <a:latin typeface="MS PGothic" charset="-128"/>
                <a:ea typeface="MS PGothic" charset="-128"/>
                <a:cs typeface="MS PGothic" charset="-128"/>
              </a:rPr>
              <a:t>Email Security</a:t>
            </a:r>
          </a:p>
        </p:txBody>
      </p:sp>
      <p:sp>
        <p:nvSpPr>
          <p:cNvPr id="96" name="TextBox 95"/>
          <p:cNvSpPr txBox="1"/>
          <p:nvPr/>
        </p:nvSpPr>
        <p:spPr>
          <a:xfrm>
            <a:off x="6064637" y="2503647"/>
            <a:ext cx="1516762" cy="307777"/>
          </a:xfrm>
          <a:prstGeom prst="rect">
            <a:avLst/>
          </a:prstGeom>
          <a:noFill/>
        </p:spPr>
        <p:txBody>
          <a:bodyPr wrap="none" rtlCol="0">
            <a:spAutoFit/>
          </a:bodyPr>
          <a:lstStyle/>
          <a:p>
            <a:r>
              <a:rPr lang="en-US" altLang="ja-JP" sz="1400" smtClean="0">
                <a:latin typeface="MS PGothic" charset="-128"/>
                <a:ea typeface="MS PGothic" charset="-128"/>
                <a:cs typeface="MS PGothic" charset="-128"/>
              </a:rPr>
              <a:t>Endpoint Security</a:t>
            </a:r>
            <a:endParaRPr lang="en-US" altLang="ja-JP" sz="1400" dirty="0" smtClean="0">
              <a:latin typeface="MS PGothic" charset="-128"/>
              <a:ea typeface="MS PGothic" charset="-128"/>
              <a:cs typeface="MS PGothic" charset="-128"/>
            </a:endParaRPr>
          </a:p>
        </p:txBody>
      </p:sp>
      <p:sp>
        <p:nvSpPr>
          <p:cNvPr id="97" name="TextBox 96"/>
          <p:cNvSpPr txBox="1"/>
          <p:nvPr/>
        </p:nvSpPr>
        <p:spPr>
          <a:xfrm>
            <a:off x="4266388" y="4080271"/>
            <a:ext cx="1176925" cy="307777"/>
          </a:xfrm>
          <a:prstGeom prst="rect">
            <a:avLst/>
          </a:prstGeom>
          <a:noFill/>
        </p:spPr>
        <p:txBody>
          <a:bodyPr wrap="none" rtlCol="0">
            <a:spAutoFit/>
          </a:bodyPr>
          <a:lstStyle/>
          <a:p>
            <a:r>
              <a:rPr lang="en-US" altLang="ja-JP" sz="1400" dirty="0" smtClean="0">
                <a:latin typeface="MS PGothic" charset="-128"/>
                <a:ea typeface="MS PGothic" charset="-128"/>
                <a:cs typeface="MS PGothic" charset="-128"/>
              </a:rPr>
              <a:t>Web Security</a:t>
            </a:r>
          </a:p>
        </p:txBody>
      </p:sp>
      <p:grpSp>
        <p:nvGrpSpPr>
          <p:cNvPr id="98" name="Group 60"/>
          <p:cNvGrpSpPr>
            <a:grpSpLocks noChangeAspect="1"/>
          </p:cNvGrpSpPr>
          <p:nvPr/>
        </p:nvGrpSpPr>
        <p:grpSpPr>
          <a:xfrm>
            <a:off x="2844635" y="3440335"/>
            <a:ext cx="584320" cy="586457"/>
            <a:chOff x="3006163" y="4594066"/>
            <a:chExt cx="728663" cy="731520"/>
          </a:xfrm>
        </p:grpSpPr>
        <p:sp>
          <p:nvSpPr>
            <p:cNvPr id="99" name="Oval 263"/>
            <p:cNvSpPr>
              <a:spLocks/>
            </p:cNvSpPr>
            <p:nvPr/>
          </p:nvSpPr>
          <p:spPr bwMode="auto">
            <a:xfrm>
              <a:off x="3006163" y="4594066"/>
              <a:ext cx="728663" cy="731520"/>
            </a:xfrm>
            <a:prstGeom prst="ellipse">
              <a:avLst/>
            </a:prstGeom>
            <a:gradFill rotWithShape="0">
              <a:gsLst>
                <a:gs pos="0">
                  <a:srgbClr val="5C6A76"/>
                </a:gs>
                <a:gs pos="100000">
                  <a:srgbClr val="121517"/>
                </a:gs>
              </a:gsLst>
              <a:lin ang="5400000" scaled="1"/>
            </a:gradFill>
            <a:ln w="19050" cap="flat">
              <a:gradFill>
                <a:gsLst>
                  <a:gs pos="0">
                    <a:srgbClr val="0183B7">
                      <a:lumMod val="20000"/>
                      <a:lumOff val="80000"/>
                    </a:srgbClr>
                  </a:gs>
                  <a:gs pos="100000">
                    <a:srgbClr val="0183B7">
                      <a:lumMod val="20000"/>
                      <a:lumOff val="80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sz="1000" kern="0" dirty="0">
                <a:latin typeface="MS PGothic" charset="-128"/>
                <a:ea typeface="MS PGothic" charset="-128"/>
                <a:cs typeface="MS PGothic" charset="-128"/>
              </a:endParaRPr>
            </a:p>
          </p:txBody>
        </p:sp>
        <p:grpSp>
          <p:nvGrpSpPr>
            <p:cNvPr id="100" name="Group 157"/>
            <p:cNvGrpSpPr>
              <a:grpSpLocks noChangeAspect="1"/>
            </p:cNvGrpSpPr>
            <p:nvPr/>
          </p:nvGrpSpPr>
          <p:grpSpPr>
            <a:xfrm>
              <a:off x="3138423" y="4820864"/>
              <a:ext cx="464142" cy="288013"/>
              <a:chOff x="13636625" y="1373188"/>
              <a:chExt cx="1330325" cy="825500"/>
            </a:xfrm>
            <a:solidFill>
              <a:schemeClr val="bg1"/>
            </a:solidFill>
          </p:grpSpPr>
          <p:sp>
            <p:nvSpPr>
              <p:cNvPr id="101"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02"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03"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04"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05"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06"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07"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08"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09"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10"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11"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12"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13"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14"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15"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16"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17"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18"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19"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20"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sp>
            <p:nvSpPr>
              <p:cNvPr id="121"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2608"/>
                <a:endParaRPr lang="en-US" sz="1000" dirty="0">
                  <a:latin typeface="MS PGothic" charset="-128"/>
                  <a:ea typeface="MS PGothic" charset="-128"/>
                  <a:cs typeface="MS PGothic" charset="-128"/>
                </a:endParaRPr>
              </a:p>
            </p:txBody>
          </p:sp>
        </p:grpSp>
      </p:grpSp>
      <p:sp>
        <p:nvSpPr>
          <p:cNvPr id="123" name="TextBox 122"/>
          <p:cNvSpPr txBox="1"/>
          <p:nvPr/>
        </p:nvSpPr>
        <p:spPr>
          <a:xfrm>
            <a:off x="6897330" y="1609187"/>
            <a:ext cx="463588" cy="276999"/>
          </a:xfrm>
          <a:prstGeom prst="rect">
            <a:avLst/>
          </a:prstGeom>
          <a:noFill/>
        </p:spPr>
        <p:txBody>
          <a:bodyPr wrap="none" rtlCol="0">
            <a:spAutoFit/>
          </a:bodyPr>
          <a:lstStyle/>
          <a:p>
            <a:pPr algn="ctr"/>
            <a:r>
              <a:rPr lang="en-US" sz="600" dirty="0" smtClean="0">
                <a:solidFill>
                  <a:schemeClr val="bg1"/>
                </a:solidFill>
                <a:latin typeface="MS PGothic" charset="-128"/>
                <a:ea typeface="MS PGothic" charset="-128"/>
                <a:cs typeface="MS PGothic" charset="-128"/>
              </a:rPr>
              <a:t>Endpoint</a:t>
            </a:r>
          </a:p>
          <a:p>
            <a:pPr algn="ctr"/>
            <a:r>
              <a:rPr lang="en-US" sz="600" dirty="0" smtClean="0">
                <a:solidFill>
                  <a:schemeClr val="bg1"/>
                </a:solidFill>
                <a:latin typeface="MS PGothic" charset="-128"/>
                <a:ea typeface="MS PGothic" charset="-128"/>
                <a:cs typeface="MS PGothic" charset="-128"/>
              </a:rPr>
              <a:t>Security</a:t>
            </a:r>
            <a:endParaRPr lang="en-US" sz="600" dirty="0">
              <a:solidFill>
                <a:schemeClr val="bg1"/>
              </a:solidFill>
              <a:latin typeface="MS PGothic" charset="-128"/>
              <a:ea typeface="MS PGothic" charset="-128"/>
              <a:cs typeface="MS PGothic" charset="-128"/>
            </a:endParaRPr>
          </a:p>
        </p:txBody>
      </p:sp>
      <p:grpSp>
        <p:nvGrpSpPr>
          <p:cNvPr id="124" name="Group 123"/>
          <p:cNvGrpSpPr/>
          <p:nvPr/>
        </p:nvGrpSpPr>
        <p:grpSpPr>
          <a:xfrm>
            <a:off x="6815215" y="3350513"/>
            <a:ext cx="632128" cy="624991"/>
            <a:chOff x="8205778" y="2743350"/>
            <a:chExt cx="704336" cy="696383"/>
          </a:xfrm>
        </p:grpSpPr>
        <p:sp>
          <p:nvSpPr>
            <p:cNvPr id="125" name="Oval 314"/>
            <p:cNvSpPr>
              <a:spLocks noChangeAspect="1"/>
            </p:cNvSpPr>
            <p:nvPr/>
          </p:nvSpPr>
          <p:spPr bwMode="auto">
            <a:xfrm>
              <a:off x="8205778" y="2743350"/>
              <a:ext cx="704336" cy="696383"/>
            </a:xfrm>
            <a:prstGeom prst="ellipse">
              <a:avLst/>
            </a:prstGeom>
            <a:gradFill rotWithShape="0">
              <a:gsLst>
                <a:gs pos="0">
                  <a:srgbClr val="5C6A76"/>
                </a:gs>
                <a:gs pos="100000">
                  <a:srgbClr val="121517"/>
                </a:gs>
              </a:gsLst>
              <a:lin ang="5400000" scaled="1"/>
            </a:gradFill>
            <a:ln w="19050" cap="flat">
              <a:gradFill>
                <a:gsLst>
                  <a:gs pos="0">
                    <a:srgbClr val="0183B7">
                      <a:lumMod val="20000"/>
                      <a:lumOff val="80000"/>
                    </a:srgbClr>
                  </a:gs>
                  <a:gs pos="100000">
                    <a:srgbClr val="0183B7">
                      <a:lumMod val="20000"/>
                      <a:lumOff val="80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kumimoji="0" lang="en-US" sz="4400" kern="0" dirty="0">
                <a:latin typeface="MS PGothic" charset="-128"/>
                <a:ea typeface="MS PGothic" charset="-128"/>
                <a:cs typeface="MS PGothic" charset="-128"/>
              </a:endParaRPr>
            </a:p>
          </p:txBody>
        </p:sp>
        <p:sp>
          <p:nvSpPr>
            <p:cNvPr id="126" name="TextBox 51"/>
            <p:cNvSpPr txBox="1"/>
            <p:nvPr/>
          </p:nvSpPr>
          <p:spPr>
            <a:xfrm>
              <a:off x="8311661" y="2863859"/>
              <a:ext cx="497901" cy="377227"/>
            </a:xfrm>
            <a:prstGeom prst="rect">
              <a:avLst/>
            </a:prstGeom>
            <a:noFill/>
          </p:spPr>
          <p:txBody>
            <a:bodyPr wrap="none" rtlCol="0">
              <a:spAutoFit/>
            </a:bodyPr>
            <a:lstStyle/>
            <a:p>
              <a:pPr algn="ctr"/>
              <a:r>
                <a:rPr lang="en-US" altLang="ja-JP" sz="1600" b="1" dirty="0" smtClean="0">
                  <a:solidFill>
                    <a:srgbClr val="FFFFFF"/>
                  </a:solidFill>
                  <a:latin typeface="MS PGothic" charset="-128"/>
                  <a:ea typeface="MS PGothic" charset="-128"/>
                  <a:cs typeface="MS PGothic" charset="-128"/>
                </a:rPr>
                <a:t>T</a:t>
              </a:r>
              <a:r>
                <a:rPr lang="en-US" sz="1600" b="1" dirty="0" smtClean="0">
                  <a:solidFill>
                    <a:srgbClr val="FFFFFF"/>
                  </a:solidFill>
                  <a:latin typeface="MS PGothic" charset="-128"/>
                  <a:ea typeface="MS PGothic" charset="-128"/>
                  <a:cs typeface="MS PGothic" charset="-128"/>
                </a:rPr>
                <a:t>S</a:t>
              </a:r>
              <a:endParaRPr lang="en-US" sz="1600" b="1" dirty="0">
                <a:solidFill>
                  <a:srgbClr val="FFFFFF"/>
                </a:solidFill>
                <a:latin typeface="MS PGothic" charset="-128"/>
                <a:ea typeface="MS PGothic" charset="-128"/>
                <a:cs typeface="MS PGothic" charset="-128"/>
              </a:endParaRPr>
            </a:p>
          </p:txBody>
        </p:sp>
      </p:grpSp>
      <p:sp>
        <p:nvSpPr>
          <p:cNvPr id="127" name="TextBox 126"/>
          <p:cNvSpPr txBox="1"/>
          <p:nvPr/>
        </p:nvSpPr>
        <p:spPr>
          <a:xfrm>
            <a:off x="6936602" y="3687875"/>
            <a:ext cx="409086" cy="276999"/>
          </a:xfrm>
          <a:prstGeom prst="rect">
            <a:avLst/>
          </a:prstGeom>
          <a:noFill/>
        </p:spPr>
        <p:txBody>
          <a:bodyPr wrap="none" rtlCol="0">
            <a:spAutoFit/>
          </a:bodyPr>
          <a:lstStyle/>
          <a:p>
            <a:pPr algn="ctr"/>
            <a:r>
              <a:rPr lang="en-US" altLang="ja-JP" sz="600" dirty="0" smtClean="0">
                <a:solidFill>
                  <a:schemeClr val="bg1"/>
                </a:solidFill>
                <a:latin typeface="MS PGothic" charset="-128"/>
                <a:ea typeface="MS PGothic" charset="-128"/>
                <a:cs typeface="MS PGothic" charset="-128"/>
              </a:rPr>
              <a:t>Traffic</a:t>
            </a:r>
          </a:p>
          <a:p>
            <a:pPr algn="ctr"/>
            <a:r>
              <a:rPr lang="en-US" altLang="ja-JP" sz="600" dirty="0" smtClean="0">
                <a:solidFill>
                  <a:schemeClr val="bg1"/>
                </a:solidFill>
                <a:latin typeface="MS PGothic" charset="-128"/>
                <a:ea typeface="MS PGothic" charset="-128"/>
                <a:cs typeface="MS PGothic" charset="-128"/>
              </a:rPr>
              <a:t>Sensor</a:t>
            </a:r>
          </a:p>
        </p:txBody>
      </p:sp>
      <p:sp>
        <p:nvSpPr>
          <p:cNvPr id="128" name="TextBox 127"/>
          <p:cNvSpPr txBox="1"/>
          <p:nvPr/>
        </p:nvSpPr>
        <p:spPr>
          <a:xfrm>
            <a:off x="6886659" y="4080271"/>
            <a:ext cx="1992597" cy="307777"/>
          </a:xfrm>
          <a:prstGeom prst="rect">
            <a:avLst/>
          </a:prstGeom>
          <a:noFill/>
        </p:spPr>
        <p:txBody>
          <a:bodyPr wrap="none" rtlCol="0">
            <a:spAutoFit/>
          </a:bodyPr>
          <a:lstStyle/>
          <a:p>
            <a:r>
              <a:rPr lang="en-US" altLang="ja-JP" sz="1400" dirty="0" smtClean="0">
                <a:latin typeface="MS PGothic" charset="-128"/>
                <a:ea typeface="MS PGothic" charset="-128"/>
                <a:cs typeface="MS PGothic" charset="-128"/>
              </a:rPr>
              <a:t>Network Traffic Sensor</a:t>
            </a:r>
          </a:p>
        </p:txBody>
      </p:sp>
      <p:grpSp>
        <p:nvGrpSpPr>
          <p:cNvPr id="129" name="Group 128"/>
          <p:cNvGrpSpPr/>
          <p:nvPr/>
        </p:nvGrpSpPr>
        <p:grpSpPr>
          <a:xfrm>
            <a:off x="1607003" y="3447261"/>
            <a:ext cx="584320" cy="577723"/>
            <a:chOff x="2458955" y="785083"/>
            <a:chExt cx="704336" cy="696383"/>
          </a:xfrm>
        </p:grpSpPr>
        <p:sp>
          <p:nvSpPr>
            <p:cNvPr id="130" name="Oval 314"/>
            <p:cNvSpPr>
              <a:spLocks noChangeAspect="1"/>
            </p:cNvSpPr>
            <p:nvPr/>
          </p:nvSpPr>
          <p:spPr bwMode="auto">
            <a:xfrm>
              <a:off x="2458955" y="785083"/>
              <a:ext cx="704336" cy="696383"/>
            </a:xfrm>
            <a:prstGeom prst="ellipse">
              <a:avLst/>
            </a:prstGeom>
            <a:gradFill rotWithShape="0">
              <a:gsLst>
                <a:gs pos="0">
                  <a:srgbClr val="5C6A76"/>
                </a:gs>
                <a:gs pos="100000">
                  <a:srgbClr val="121517"/>
                </a:gs>
              </a:gsLst>
              <a:lin ang="5400000" scaled="1"/>
            </a:gradFill>
            <a:ln w="19050" cap="flat">
              <a:gradFill>
                <a:gsLst>
                  <a:gs pos="0">
                    <a:srgbClr val="0183B7">
                      <a:lumMod val="20000"/>
                      <a:lumOff val="80000"/>
                    </a:srgbClr>
                  </a:gs>
                  <a:gs pos="100000">
                    <a:srgbClr val="0183B7">
                      <a:lumMod val="20000"/>
                      <a:lumOff val="80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kumimoji="0" lang="en-US" kern="0" dirty="0">
                <a:latin typeface="MS PGothic" charset="-128"/>
                <a:ea typeface="MS PGothic" charset="-128"/>
                <a:cs typeface="MS PGothic" charset="-128"/>
              </a:endParaRPr>
            </a:p>
          </p:txBody>
        </p:sp>
        <p:sp>
          <p:nvSpPr>
            <p:cNvPr id="131" name="Freeform 176"/>
            <p:cNvSpPr>
              <a:spLocks/>
            </p:cNvSpPr>
            <p:nvPr/>
          </p:nvSpPr>
          <p:spPr bwMode="auto">
            <a:xfrm>
              <a:off x="2550032" y="978867"/>
              <a:ext cx="533925" cy="262211"/>
            </a:xfrm>
            <a:custGeom>
              <a:avLst/>
              <a:gdLst>
                <a:gd name="T0" fmla="*/ 38740 w 673"/>
                <a:gd name="T1" fmla="*/ 11757 h 382"/>
                <a:gd name="T2" fmla="*/ 30064 w 673"/>
                <a:gd name="T3" fmla="*/ 4076 h 382"/>
                <a:gd name="T4" fmla="*/ 27192 w 673"/>
                <a:gd name="T5" fmla="*/ 4587 h 382"/>
                <a:gd name="T6" fmla="*/ 18038 w 673"/>
                <a:gd name="T7" fmla="*/ 0 h 382"/>
                <a:gd name="T8" fmla="*/ 6665 w 673"/>
                <a:gd name="T9" fmla="*/ 10325 h 382"/>
                <a:gd name="T10" fmla="*/ 0 w 673"/>
                <a:gd name="T11" fmla="*/ 19370 h 382"/>
                <a:gd name="T12" fmla="*/ 1977 w 673"/>
                <a:gd name="T13" fmla="*/ 25054 h 382"/>
                <a:gd name="T14" fmla="*/ 20186 w 673"/>
                <a:gd name="T15" fmla="*/ 25054 h 382"/>
                <a:gd name="T16" fmla="*/ 34935 w 673"/>
                <a:gd name="T17" fmla="*/ 25054 h 382"/>
                <a:gd name="T18" fmla="*/ 40664 w 673"/>
                <a:gd name="T19" fmla="*/ 25054 h 382"/>
                <a:gd name="T20" fmla="*/ 44439 w 673"/>
                <a:gd name="T21" fmla="*/ 18733 h 382"/>
                <a:gd name="T22" fmla="*/ 38740 w 673"/>
                <a:gd name="T23" fmla="*/ 11757 h 3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382"/>
                <a:gd name="T38" fmla="*/ 673 w 673"/>
                <a:gd name="T39" fmla="*/ 382 h 3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382">
                  <a:moveTo>
                    <a:pt x="587" y="179"/>
                  </a:moveTo>
                  <a:cubicBezTo>
                    <a:pt x="580" y="114"/>
                    <a:pt x="524" y="62"/>
                    <a:pt x="456" y="62"/>
                  </a:cubicBezTo>
                  <a:cubicBezTo>
                    <a:pt x="441" y="62"/>
                    <a:pt x="426" y="65"/>
                    <a:pt x="412" y="70"/>
                  </a:cubicBezTo>
                  <a:cubicBezTo>
                    <a:pt x="381" y="28"/>
                    <a:pt x="330" y="0"/>
                    <a:pt x="273" y="0"/>
                  </a:cubicBezTo>
                  <a:cubicBezTo>
                    <a:pt x="183" y="0"/>
                    <a:pt x="109" y="69"/>
                    <a:pt x="101" y="158"/>
                  </a:cubicBezTo>
                  <a:cubicBezTo>
                    <a:pt x="43" y="176"/>
                    <a:pt x="0" y="230"/>
                    <a:pt x="0" y="295"/>
                  </a:cubicBezTo>
                  <a:cubicBezTo>
                    <a:pt x="0" y="327"/>
                    <a:pt x="11" y="357"/>
                    <a:pt x="30" y="382"/>
                  </a:cubicBezTo>
                  <a:cubicBezTo>
                    <a:pt x="306" y="382"/>
                    <a:pt x="306" y="382"/>
                    <a:pt x="306" y="382"/>
                  </a:cubicBezTo>
                  <a:cubicBezTo>
                    <a:pt x="529" y="382"/>
                    <a:pt x="529" y="382"/>
                    <a:pt x="529" y="382"/>
                  </a:cubicBezTo>
                  <a:cubicBezTo>
                    <a:pt x="616" y="382"/>
                    <a:pt x="616" y="382"/>
                    <a:pt x="616" y="382"/>
                  </a:cubicBezTo>
                  <a:cubicBezTo>
                    <a:pt x="650" y="363"/>
                    <a:pt x="673" y="327"/>
                    <a:pt x="673" y="286"/>
                  </a:cubicBezTo>
                  <a:cubicBezTo>
                    <a:pt x="673" y="234"/>
                    <a:pt x="636" y="190"/>
                    <a:pt x="587" y="179"/>
                  </a:cubicBezTo>
                  <a:close/>
                </a:path>
              </a:pathLst>
            </a:custGeom>
            <a:solidFill>
              <a:schemeClr val="bg2"/>
            </a:solidFill>
            <a:ln w="25400">
              <a:noFill/>
              <a:round/>
              <a:headEnd/>
              <a:tailEnd/>
            </a:ln>
            <a:effectLst/>
          </p:spPr>
          <p:txBody>
            <a:bodyPr lIns="130032" tIns="65017" rIns="130032" bIns="65017"/>
            <a:lstStyle/>
            <a:p>
              <a:pPr defTabSz="1300140">
                <a:defRPr/>
              </a:pPr>
              <a:endParaRPr lang="en-US" sz="2600" b="1" kern="0" dirty="0">
                <a:solidFill>
                  <a:sysClr val="windowText" lastClr="000000"/>
                </a:solidFill>
                <a:latin typeface="MS PGothic" charset="-128"/>
                <a:ea typeface="MS PGothic" charset="-128"/>
                <a:cs typeface="MS PGothic" charset="-128"/>
              </a:endParaRPr>
            </a:p>
          </p:txBody>
        </p:sp>
      </p:grpSp>
      <p:sp>
        <p:nvSpPr>
          <p:cNvPr id="132" name="TextBox 131"/>
          <p:cNvSpPr txBox="1"/>
          <p:nvPr/>
        </p:nvSpPr>
        <p:spPr>
          <a:xfrm>
            <a:off x="1501730" y="4103254"/>
            <a:ext cx="1292341" cy="307777"/>
          </a:xfrm>
          <a:prstGeom prst="rect">
            <a:avLst/>
          </a:prstGeom>
          <a:noFill/>
        </p:spPr>
        <p:txBody>
          <a:bodyPr wrap="none" rtlCol="0">
            <a:spAutoFit/>
          </a:bodyPr>
          <a:lstStyle/>
          <a:p>
            <a:r>
              <a:rPr lang="en-US" altLang="ja-JP" sz="1400" dirty="0" smtClean="0">
                <a:latin typeface="MS PGothic" charset="-128"/>
                <a:ea typeface="MS PGothic" charset="-128"/>
                <a:cs typeface="MS PGothic" charset="-128"/>
              </a:rPr>
              <a:t>Cloud Security</a:t>
            </a:r>
          </a:p>
        </p:txBody>
      </p:sp>
      <p:sp>
        <p:nvSpPr>
          <p:cNvPr id="4" name="円/楕円 3"/>
          <p:cNvSpPr/>
          <p:nvPr/>
        </p:nvSpPr>
        <p:spPr>
          <a:xfrm>
            <a:off x="3016987" y="776862"/>
            <a:ext cx="1603638" cy="1608087"/>
          </a:xfrm>
          <a:prstGeom prst="ellipse">
            <a:avLst/>
          </a:prstGeom>
          <a:solidFill>
            <a:srgbClr val="36A4D7">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mtClean="0">
                <a:latin typeface="MS PGothic" charset="-128"/>
                <a:ea typeface="MS PGothic" charset="-128"/>
                <a:cs typeface="MS PGothic" charset="-128"/>
              </a:rPr>
              <a:t>入口</a:t>
            </a:r>
            <a:endParaRPr kumimoji="1" lang="ja-JP" altLang="en-US" dirty="0" smtClean="0">
              <a:latin typeface="MS PGothic" charset="-128"/>
              <a:ea typeface="MS PGothic" charset="-128"/>
              <a:cs typeface="MS PGothic" charset="-128"/>
            </a:endParaRPr>
          </a:p>
        </p:txBody>
      </p:sp>
      <p:sp>
        <p:nvSpPr>
          <p:cNvPr id="133" name="円/楕円 132"/>
          <p:cNvSpPr/>
          <p:nvPr/>
        </p:nvSpPr>
        <p:spPr>
          <a:xfrm>
            <a:off x="7375346" y="1820757"/>
            <a:ext cx="1603638" cy="1608087"/>
          </a:xfrm>
          <a:prstGeom prst="ellipse">
            <a:avLst/>
          </a:prstGeom>
          <a:solidFill>
            <a:schemeClr val="accent4">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mtClean="0">
                <a:latin typeface="MS PGothic" charset="-128"/>
                <a:ea typeface="MS PGothic" charset="-128"/>
                <a:cs typeface="MS PGothic" charset="-128"/>
              </a:rPr>
              <a:t>内部</a:t>
            </a:r>
            <a:endParaRPr kumimoji="1" lang="ja-JP" altLang="en-US" dirty="0" smtClean="0">
              <a:latin typeface="MS PGothic" charset="-128"/>
              <a:ea typeface="MS PGothic" charset="-128"/>
              <a:cs typeface="MS PGothic" charset="-128"/>
            </a:endParaRPr>
          </a:p>
        </p:txBody>
      </p:sp>
      <p:sp>
        <p:nvSpPr>
          <p:cNvPr id="134" name="円/楕円 133"/>
          <p:cNvSpPr/>
          <p:nvPr/>
        </p:nvSpPr>
        <p:spPr>
          <a:xfrm>
            <a:off x="2982674" y="2932828"/>
            <a:ext cx="1603638" cy="1608087"/>
          </a:xfrm>
          <a:prstGeom prst="ellipse">
            <a:avLst/>
          </a:prstGeom>
          <a:solidFill>
            <a:srgbClr val="FFC0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S PGothic" charset="-128"/>
                <a:ea typeface="MS PGothic" charset="-128"/>
                <a:cs typeface="MS PGothic" charset="-128"/>
              </a:rPr>
              <a:t>出口</a:t>
            </a:r>
          </a:p>
        </p:txBody>
      </p:sp>
      <p:sp>
        <p:nvSpPr>
          <p:cNvPr id="135" name="TextBox 93"/>
          <p:cNvSpPr txBox="1"/>
          <p:nvPr/>
        </p:nvSpPr>
        <p:spPr>
          <a:xfrm>
            <a:off x="2861296" y="4100085"/>
            <a:ext cx="824265" cy="523220"/>
          </a:xfrm>
          <a:prstGeom prst="rect">
            <a:avLst/>
          </a:prstGeom>
          <a:noFill/>
        </p:spPr>
        <p:txBody>
          <a:bodyPr wrap="none" rtlCol="0">
            <a:spAutoFit/>
          </a:bodyPr>
          <a:lstStyle/>
          <a:p>
            <a:r>
              <a:rPr lang="en-US" altLang="ja-JP" sz="1400" dirty="0" smtClean="0">
                <a:latin typeface="MS PGothic" charset="-128"/>
                <a:ea typeface="MS PGothic" charset="-128"/>
                <a:cs typeface="MS PGothic" charset="-128"/>
              </a:rPr>
              <a:t>Fire Wall</a:t>
            </a:r>
          </a:p>
          <a:p>
            <a:r>
              <a:rPr lang="en-US" altLang="ja-JP" sz="1400" dirty="0" smtClean="0">
                <a:latin typeface="MS PGothic" charset="-128"/>
                <a:ea typeface="MS PGothic" charset="-128"/>
                <a:cs typeface="MS PGothic" charset="-128"/>
              </a:rPr>
              <a:t>IPS</a:t>
            </a:r>
          </a:p>
        </p:txBody>
      </p:sp>
    </p:spTree>
    <p:extLst>
      <p:ext uri="{BB962C8B-B14F-4D97-AF65-F5344CB8AC3E}">
        <p14:creationId xmlns:p14="http://schemas.microsoft.com/office/powerpoint/2010/main" val="21365590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dissolve">
                                      <p:cBhvr>
                                        <p:cTn id="10" dur="1000"/>
                                        <p:tgtEl>
                                          <p:spTgt spid="13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dissolve">
                                      <p:cBhvr>
                                        <p:cTn id="13"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3" grpId="0" animBg="1"/>
      <p:bldP spid="1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Rounded Rectangle 17"/>
          <p:cNvSpPr/>
          <p:nvPr/>
        </p:nvSpPr>
        <p:spPr>
          <a:xfrm>
            <a:off x="2656965" y="1162243"/>
            <a:ext cx="1856168" cy="1551453"/>
          </a:xfrm>
          <a:prstGeom prst="roundRect">
            <a:avLst>
              <a:gd name="adj" fmla="val 6405"/>
            </a:avLst>
          </a:prstGeom>
          <a:ln/>
        </p:spPr>
        <p:style>
          <a:lnRef idx="1">
            <a:schemeClr val="accent5"/>
          </a:lnRef>
          <a:fillRef idx="2">
            <a:schemeClr val="accent5"/>
          </a:fillRef>
          <a:effectRef idx="1">
            <a:schemeClr val="accent5"/>
          </a:effectRef>
          <a:fontRef idx="minor">
            <a:schemeClr val="dk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799" dirty="0">
              <a:solidFill>
                <a:schemeClr val="tx1"/>
              </a:solidFill>
              <a:latin typeface="MS PGothic" charset="-128"/>
              <a:ea typeface="MS PGothic" charset="-128"/>
              <a:cs typeface="MS PGothic" charset="-128"/>
            </a:endParaRPr>
          </a:p>
        </p:txBody>
      </p:sp>
      <p:sp>
        <p:nvSpPr>
          <p:cNvPr id="258" name="Rounded Rectangle 17"/>
          <p:cNvSpPr/>
          <p:nvPr/>
        </p:nvSpPr>
        <p:spPr>
          <a:xfrm>
            <a:off x="4462346" y="3439346"/>
            <a:ext cx="1363125" cy="1551453"/>
          </a:xfrm>
          <a:prstGeom prst="roundRect">
            <a:avLst>
              <a:gd name="adj" fmla="val 6405"/>
            </a:avLst>
          </a:prstGeom>
          <a:ln/>
        </p:spPr>
        <p:style>
          <a:lnRef idx="1">
            <a:schemeClr val="accent5"/>
          </a:lnRef>
          <a:fillRef idx="2">
            <a:schemeClr val="accent5"/>
          </a:fillRef>
          <a:effectRef idx="1">
            <a:schemeClr val="accent5"/>
          </a:effectRef>
          <a:fontRef idx="minor">
            <a:schemeClr val="dk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799" dirty="0">
              <a:solidFill>
                <a:schemeClr val="tx1"/>
              </a:solidFill>
              <a:latin typeface="MS PGothic" charset="-128"/>
              <a:ea typeface="MS PGothic" charset="-128"/>
              <a:cs typeface="MS PGothic" charset="-128"/>
            </a:endParaRPr>
          </a:p>
        </p:txBody>
      </p:sp>
      <p:sp>
        <p:nvSpPr>
          <p:cNvPr id="246" name="Rounded Rectangle 17"/>
          <p:cNvSpPr/>
          <p:nvPr/>
        </p:nvSpPr>
        <p:spPr>
          <a:xfrm>
            <a:off x="2985507" y="3447327"/>
            <a:ext cx="1363125" cy="1551453"/>
          </a:xfrm>
          <a:prstGeom prst="roundRect">
            <a:avLst>
              <a:gd name="adj" fmla="val 6405"/>
            </a:avLst>
          </a:prstGeom>
          <a:ln/>
        </p:spPr>
        <p:style>
          <a:lnRef idx="1">
            <a:schemeClr val="accent5"/>
          </a:lnRef>
          <a:fillRef idx="2">
            <a:schemeClr val="accent5"/>
          </a:fillRef>
          <a:effectRef idx="1">
            <a:schemeClr val="accent5"/>
          </a:effectRef>
          <a:fontRef idx="minor">
            <a:schemeClr val="dk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799" dirty="0">
              <a:solidFill>
                <a:schemeClr val="tx1"/>
              </a:solidFill>
              <a:latin typeface="MS PGothic" charset="-128"/>
              <a:ea typeface="MS PGothic" charset="-128"/>
              <a:cs typeface="MS PGothic" charset="-128"/>
            </a:endParaRPr>
          </a:p>
        </p:txBody>
      </p:sp>
      <p:sp>
        <p:nvSpPr>
          <p:cNvPr id="245" name="Rounded Rectangle 17"/>
          <p:cNvSpPr/>
          <p:nvPr/>
        </p:nvSpPr>
        <p:spPr>
          <a:xfrm>
            <a:off x="1500969" y="3447327"/>
            <a:ext cx="1363125" cy="1551453"/>
          </a:xfrm>
          <a:prstGeom prst="roundRect">
            <a:avLst>
              <a:gd name="adj" fmla="val 6405"/>
            </a:avLst>
          </a:prstGeom>
          <a:ln/>
        </p:spPr>
        <p:style>
          <a:lnRef idx="1">
            <a:schemeClr val="accent5"/>
          </a:lnRef>
          <a:fillRef idx="2">
            <a:schemeClr val="accent5"/>
          </a:fillRef>
          <a:effectRef idx="1">
            <a:schemeClr val="accent5"/>
          </a:effectRef>
          <a:fontRef idx="minor">
            <a:schemeClr val="dk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799" dirty="0">
              <a:solidFill>
                <a:schemeClr val="tx1"/>
              </a:solidFill>
              <a:latin typeface="MS PGothic" charset="-128"/>
              <a:ea typeface="MS PGothic" charset="-128"/>
              <a:cs typeface="MS PGothic" charset="-128"/>
            </a:endParaRPr>
          </a:p>
        </p:txBody>
      </p:sp>
      <p:pic>
        <p:nvPicPr>
          <p:cNvPr id="315" name="Picture 18" descr="\\MV-FS\Projects\Cisco\References\Brand Assets\Kubrick Icons\Device Icons\Device_MUX_3143_default_256.png"/>
          <p:cNvPicPr>
            <a:picLocks noChangeAspect="1" noChangeArrowheads="1"/>
          </p:cNvPicPr>
          <p:nvPr/>
        </p:nvPicPr>
        <p:blipFill>
          <a:blip r:embed="rId3" cstate="print">
            <a:alphaModFix amt="36000"/>
          </a:blip>
          <a:srcRect/>
          <a:stretch>
            <a:fillRect/>
          </a:stretch>
        </p:blipFill>
        <p:spPr bwMode="auto">
          <a:xfrm>
            <a:off x="2877655" y="1637836"/>
            <a:ext cx="879698" cy="409316"/>
          </a:xfrm>
          <a:prstGeom prst="rect">
            <a:avLst/>
          </a:prstGeom>
          <a:noFill/>
          <a:ln w="9525">
            <a:noFill/>
            <a:miter lim="800000"/>
            <a:headEnd/>
            <a:tailEnd/>
          </a:ln>
        </p:spPr>
      </p:pic>
      <p:cxnSp>
        <p:nvCxnSpPr>
          <p:cNvPr id="277" name="Straight Connector 276"/>
          <p:cNvCxnSpPr>
            <a:stCxn id="143" idx="3"/>
          </p:cNvCxnSpPr>
          <p:nvPr/>
        </p:nvCxnSpPr>
        <p:spPr>
          <a:xfrm>
            <a:off x="3887262" y="2479009"/>
            <a:ext cx="1901596" cy="2200"/>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3621307" y="2632971"/>
            <a:ext cx="0" cy="1003880"/>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95" name="Picture 336" descr="Device_generic_building_3154_default_256.png"/>
          <p:cNvPicPr>
            <a:picLocks noChangeAspect="1"/>
          </p:cNvPicPr>
          <p:nvPr/>
        </p:nvPicPr>
        <p:blipFill rotWithShape="1">
          <a:blip r:embed="rId4" cstate="screen">
            <a:duotone>
              <a:schemeClr val="bg2">
                <a:shade val="45000"/>
                <a:satMod val="135000"/>
              </a:schemeClr>
              <a:prstClr val="white"/>
            </a:duotone>
            <a:lum bright="7000" contrast="3000"/>
            <a:extLst>
              <a:ext uri="{28A0092B-C50C-407E-A947-70E740481C1C}">
                <a14:useLocalDpi xmlns:a14="http://schemas.microsoft.com/office/drawing/2010/main"/>
              </a:ext>
            </a:extLst>
          </a:blip>
          <a:srcRect/>
          <a:stretch/>
        </p:blipFill>
        <p:spPr>
          <a:xfrm flipH="1">
            <a:off x="3675634" y="4320895"/>
            <a:ext cx="544238" cy="566414"/>
          </a:xfrm>
          <a:prstGeom prst="rect">
            <a:avLst/>
          </a:prstGeom>
          <a:noFill/>
          <a:ln>
            <a:noFill/>
          </a:ln>
          <a:effectLst>
            <a:outerShdw blurRad="63500" algn="ctr" rotWithShape="0">
              <a:srgbClr val="000000">
                <a:alpha val="40000"/>
              </a:srgbClr>
            </a:outerShdw>
          </a:effectLst>
        </p:spPr>
      </p:pic>
      <p:pic>
        <p:nvPicPr>
          <p:cNvPr id="45" name="Picture 336" descr="Device_generic_building_3154_default_256.png"/>
          <p:cNvPicPr>
            <a:picLocks noChangeAspect="1"/>
          </p:cNvPicPr>
          <p:nvPr/>
        </p:nvPicPr>
        <p:blipFill rotWithShape="1">
          <a:blip r:embed="rId4" cstate="screen">
            <a:duotone>
              <a:schemeClr val="bg2">
                <a:shade val="45000"/>
                <a:satMod val="135000"/>
              </a:schemeClr>
              <a:prstClr val="white"/>
            </a:duotone>
            <a:lum bright="7000" contrast="3000"/>
            <a:extLst>
              <a:ext uri="{28A0092B-C50C-407E-A947-70E740481C1C}">
                <a14:useLocalDpi xmlns:a14="http://schemas.microsoft.com/office/drawing/2010/main"/>
              </a:ext>
            </a:extLst>
          </a:blip>
          <a:srcRect/>
          <a:stretch/>
        </p:blipFill>
        <p:spPr>
          <a:xfrm flipH="1">
            <a:off x="3121741" y="4332047"/>
            <a:ext cx="544238" cy="566414"/>
          </a:xfrm>
          <a:prstGeom prst="rect">
            <a:avLst/>
          </a:prstGeom>
          <a:noFill/>
          <a:ln>
            <a:noFill/>
          </a:ln>
          <a:effectLst>
            <a:outerShdw blurRad="63500" algn="ctr" rotWithShape="0">
              <a:srgbClr val="000000">
                <a:alpha val="40000"/>
              </a:srgbClr>
            </a:outerShdw>
          </a:effectLst>
        </p:spPr>
      </p:pic>
      <p:pic>
        <p:nvPicPr>
          <p:cNvPr id="102" name="Picture 24" descr="WhiteClou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00479" y="2126544"/>
            <a:ext cx="1547744" cy="676964"/>
          </a:xfrm>
          <a:prstGeom prst="rect">
            <a:avLst/>
          </a:prstGeom>
          <a:noFill/>
        </p:spPr>
      </p:pic>
      <p:sp>
        <p:nvSpPr>
          <p:cNvPr id="105" name="TextBox 104"/>
          <p:cNvSpPr txBox="1"/>
          <p:nvPr/>
        </p:nvSpPr>
        <p:spPr>
          <a:xfrm>
            <a:off x="6241541" y="2307918"/>
            <a:ext cx="1278826" cy="261444"/>
          </a:xfrm>
          <a:prstGeom prst="rect">
            <a:avLst/>
          </a:prstGeom>
          <a:noFill/>
        </p:spPr>
        <p:txBody>
          <a:bodyPr wrap="square" lIns="91277" tIns="45638" rIns="91277" bIns="45638" rtlCol="0">
            <a:spAutoFit/>
          </a:bodyPr>
          <a:lstStyle/>
          <a:p>
            <a:pPr defTabSz="456421"/>
            <a:r>
              <a:rPr lang="ja-JP" altLang="en-US" sz="1100" dirty="0">
                <a:solidFill>
                  <a:srgbClr val="000000">
                    <a:lumMod val="65000"/>
                    <a:lumOff val="35000"/>
                  </a:srgbClr>
                </a:solidFill>
                <a:latin typeface="MS PGothic" charset="-128"/>
                <a:ea typeface="MS PGothic" charset="-128"/>
                <a:cs typeface="MS PGothic" charset="-128"/>
              </a:rPr>
              <a:t>インターネット</a:t>
            </a:r>
            <a:endParaRPr lang="en-US" sz="1100" dirty="0">
              <a:solidFill>
                <a:srgbClr val="000000">
                  <a:lumMod val="65000"/>
                  <a:lumOff val="35000"/>
                </a:srgbClr>
              </a:solidFill>
              <a:latin typeface="MS PGothic" charset="-128"/>
              <a:ea typeface="MS PGothic" charset="-128"/>
              <a:cs typeface="MS PGothic" charset="-128"/>
            </a:endParaRPr>
          </a:p>
        </p:txBody>
      </p:sp>
      <p:pic>
        <p:nvPicPr>
          <p:cNvPr id="43" name="Picture 42" descr="Device_router_3057_default_256.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47464" y="2276974"/>
            <a:ext cx="403743" cy="403743"/>
          </a:xfrm>
          <a:prstGeom prst="rect">
            <a:avLst/>
          </a:prstGeom>
        </p:spPr>
      </p:pic>
      <p:pic>
        <p:nvPicPr>
          <p:cNvPr id="51" name="Picture 3" descr="\\.PSF\.Mac\Freelance\CISCO\UABU\Kubric_Icons_Select1\Device_access_point_3063_default_256.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26677" y="4271489"/>
            <a:ext cx="289880" cy="133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4" name="Straight Connector 53"/>
          <p:cNvCxnSpPr>
            <a:endCxn id="163" idx="2"/>
          </p:cNvCxnSpPr>
          <p:nvPr/>
        </p:nvCxnSpPr>
        <p:spPr>
          <a:xfrm flipH="1" flipV="1">
            <a:off x="3795184" y="4156828"/>
            <a:ext cx="130461" cy="116088"/>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96" name="Group 22"/>
          <p:cNvGrpSpPr/>
          <p:nvPr/>
        </p:nvGrpSpPr>
        <p:grpSpPr>
          <a:xfrm rot="7566304">
            <a:off x="3815576" y="4256335"/>
            <a:ext cx="265968" cy="282152"/>
            <a:chOff x="4800609" y="1600204"/>
            <a:chExt cx="1295403" cy="1295402"/>
          </a:xfrm>
        </p:grpSpPr>
        <p:sp>
          <p:nvSpPr>
            <p:cNvPr id="97" name="Arc 96"/>
            <p:cNvSpPr/>
            <p:nvPr/>
          </p:nvSpPr>
          <p:spPr bwMode="auto">
            <a:xfrm>
              <a:off x="5105410" y="1905001"/>
              <a:ext cx="685800" cy="685804"/>
            </a:xfrm>
            <a:prstGeom prst="arc">
              <a:avLst/>
            </a:prstGeom>
            <a:noFill/>
            <a:ln w="12700" cap="flat" cmpd="sng" algn="ctr">
              <a:solidFill>
                <a:srgbClr val="00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456365" hangingPunct="0">
                <a:lnSpc>
                  <a:spcPct val="93000"/>
                </a:lnSpc>
                <a:buClr>
                  <a:srgbClr val="000000"/>
                </a:buClr>
                <a:buSzPct val="100000"/>
              </a:pPr>
              <a:endParaRPr lang="en-US" sz="1500">
                <a:solidFill>
                  <a:srgbClr val="000000"/>
                </a:solidFill>
                <a:latin typeface="MS PGothic" charset="-128"/>
                <a:ea typeface="MS PGothic" charset="-128"/>
                <a:cs typeface="MS PGothic" charset="-128"/>
              </a:endParaRPr>
            </a:p>
          </p:txBody>
        </p:sp>
        <p:sp>
          <p:nvSpPr>
            <p:cNvPr id="98" name="Arc 97"/>
            <p:cNvSpPr/>
            <p:nvPr/>
          </p:nvSpPr>
          <p:spPr bwMode="auto">
            <a:xfrm>
              <a:off x="4953011" y="1752603"/>
              <a:ext cx="990604" cy="990603"/>
            </a:xfrm>
            <a:prstGeom prst="arc">
              <a:avLst>
                <a:gd name="adj1" fmla="val 16278620"/>
                <a:gd name="adj2" fmla="val 0"/>
              </a:avLst>
            </a:prstGeom>
            <a:noFill/>
            <a:ln w="12700" cap="flat" cmpd="sng" algn="ctr">
              <a:solidFill>
                <a:srgbClr val="00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456365" hangingPunct="0">
                <a:lnSpc>
                  <a:spcPct val="93000"/>
                </a:lnSpc>
                <a:buClr>
                  <a:srgbClr val="000000"/>
                </a:buClr>
                <a:buSzPct val="100000"/>
              </a:pPr>
              <a:endParaRPr lang="en-US" sz="1500" dirty="0">
                <a:solidFill>
                  <a:srgbClr val="000000"/>
                </a:solidFill>
                <a:latin typeface="MS PGothic" charset="-128"/>
                <a:ea typeface="MS PGothic" charset="-128"/>
                <a:cs typeface="MS PGothic" charset="-128"/>
              </a:endParaRPr>
            </a:p>
          </p:txBody>
        </p:sp>
        <p:sp>
          <p:nvSpPr>
            <p:cNvPr id="99" name="Arc 98"/>
            <p:cNvSpPr/>
            <p:nvPr/>
          </p:nvSpPr>
          <p:spPr bwMode="auto">
            <a:xfrm>
              <a:off x="4800609" y="1600204"/>
              <a:ext cx="1295403" cy="1295402"/>
            </a:xfrm>
            <a:prstGeom prst="arc">
              <a:avLst>
                <a:gd name="adj1" fmla="val 16278620"/>
                <a:gd name="adj2" fmla="val 0"/>
              </a:avLst>
            </a:prstGeom>
            <a:noFill/>
            <a:ln w="12700" cap="flat" cmpd="sng" algn="ctr">
              <a:solidFill>
                <a:srgbClr val="00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456365" hangingPunct="0">
                <a:lnSpc>
                  <a:spcPct val="93000"/>
                </a:lnSpc>
                <a:buClr>
                  <a:srgbClr val="000000"/>
                </a:buClr>
                <a:buSzPct val="100000"/>
              </a:pPr>
              <a:endParaRPr lang="en-US" sz="1500">
                <a:solidFill>
                  <a:srgbClr val="000000"/>
                </a:solidFill>
                <a:latin typeface="MS PGothic" charset="-128"/>
                <a:ea typeface="MS PGothic" charset="-128"/>
                <a:cs typeface="MS PGothic" charset="-128"/>
              </a:endParaRPr>
            </a:p>
          </p:txBody>
        </p:sp>
        <p:sp>
          <p:nvSpPr>
            <p:cNvPr id="100" name="Arc 99"/>
            <p:cNvSpPr/>
            <p:nvPr/>
          </p:nvSpPr>
          <p:spPr bwMode="auto">
            <a:xfrm>
              <a:off x="5257800" y="2057402"/>
              <a:ext cx="381001" cy="381000"/>
            </a:xfrm>
            <a:prstGeom prst="arc">
              <a:avLst/>
            </a:prstGeom>
            <a:noFill/>
            <a:ln w="12700" cap="flat" cmpd="sng" algn="ctr">
              <a:solidFill>
                <a:srgbClr val="00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456365" hangingPunct="0">
                <a:lnSpc>
                  <a:spcPct val="93000"/>
                </a:lnSpc>
                <a:buClr>
                  <a:srgbClr val="000000"/>
                </a:buClr>
                <a:buSzPct val="100000"/>
              </a:pPr>
              <a:endParaRPr lang="en-US" sz="1500">
                <a:solidFill>
                  <a:srgbClr val="000000"/>
                </a:solidFill>
                <a:latin typeface="MS PGothic" charset="-128"/>
                <a:ea typeface="MS PGothic" charset="-128"/>
                <a:cs typeface="MS PGothic" charset="-128"/>
              </a:endParaRPr>
            </a:p>
          </p:txBody>
        </p:sp>
      </p:grpSp>
      <p:pic>
        <p:nvPicPr>
          <p:cNvPr id="59" name="Picture 9"/>
          <p:cNvPicPr>
            <a:picLocks noChangeAspect="1" noChangeArrowheads="1"/>
          </p:cNvPicPr>
          <p:nvPr/>
        </p:nvPicPr>
        <p:blipFill>
          <a:blip r:embed="rId8" cstate="screen">
            <a:alphaModFix amt="30000"/>
            <a:extLst>
              <a:ext uri="{28A0092B-C50C-407E-A947-70E740481C1C}">
                <a14:useLocalDpi xmlns:a14="http://schemas.microsoft.com/office/drawing/2010/main"/>
              </a:ext>
            </a:extLst>
          </a:blip>
          <a:srcRect/>
          <a:stretch>
            <a:fillRect/>
          </a:stretch>
        </p:blipFill>
        <p:spPr bwMode="auto">
          <a:xfrm>
            <a:off x="7520366" y="2805866"/>
            <a:ext cx="389252" cy="4177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0" name="Picture 33"/>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7845582" y="2879914"/>
            <a:ext cx="274463" cy="442991"/>
          </a:xfrm>
          <a:prstGeom prst="rect">
            <a:avLst/>
          </a:prstGeom>
          <a:noFill/>
          <a:ln w="9525">
            <a:noFill/>
            <a:miter lim="800000"/>
            <a:headEnd/>
            <a:tailEnd/>
          </a:ln>
          <a:effectLst/>
        </p:spPr>
      </p:pic>
      <p:sp>
        <p:nvSpPr>
          <p:cNvPr id="64" name="TextBox 63"/>
          <p:cNvSpPr txBox="1"/>
          <p:nvPr/>
        </p:nvSpPr>
        <p:spPr>
          <a:xfrm>
            <a:off x="7310441" y="3300417"/>
            <a:ext cx="1875114" cy="261444"/>
          </a:xfrm>
          <a:prstGeom prst="rect">
            <a:avLst/>
          </a:prstGeom>
          <a:noFill/>
        </p:spPr>
        <p:txBody>
          <a:bodyPr wrap="square" lIns="91277" tIns="45638" rIns="91277" bIns="45638" rtlCol="0">
            <a:spAutoFit/>
          </a:bodyPr>
          <a:lstStyle/>
          <a:p>
            <a:pPr defTabSz="456421"/>
            <a:r>
              <a:rPr lang="en-US" sz="1100" dirty="0">
                <a:solidFill>
                  <a:srgbClr val="595959"/>
                </a:solidFill>
                <a:latin typeface="MS PGothic" charset="-128"/>
                <a:ea typeface="MS PGothic" charset="-128"/>
                <a:cs typeface="MS PGothic" charset="-128"/>
              </a:rPr>
              <a:t>自宅</a:t>
            </a:r>
            <a:r>
              <a:rPr lang="en-US" sz="1100" dirty="0" smtClean="0">
                <a:solidFill>
                  <a:srgbClr val="595959"/>
                </a:solidFill>
                <a:latin typeface="MS PGothic" charset="-128"/>
                <a:ea typeface="MS PGothic" charset="-128"/>
                <a:cs typeface="MS PGothic" charset="-128"/>
              </a:rPr>
              <a:t>・</a:t>
            </a:r>
            <a:r>
              <a:rPr lang="ja-JP" altLang="en-US" sz="1100" dirty="0" smtClean="0">
                <a:solidFill>
                  <a:srgbClr val="595959"/>
                </a:solidFill>
                <a:latin typeface="MS PGothic" charset="-128"/>
                <a:ea typeface="MS PGothic" charset="-128"/>
                <a:cs typeface="MS PGothic" charset="-128"/>
              </a:rPr>
              <a:t>サテライト・</a:t>
            </a:r>
            <a:r>
              <a:rPr lang="en-US" sz="1100" dirty="0" smtClean="0">
                <a:solidFill>
                  <a:srgbClr val="595959"/>
                </a:solidFill>
                <a:latin typeface="MS PGothic" charset="-128"/>
                <a:ea typeface="MS PGothic" charset="-128"/>
                <a:cs typeface="MS PGothic" charset="-128"/>
              </a:rPr>
              <a:t>外出先</a:t>
            </a:r>
            <a:endParaRPr lang="en-US" sz="1100" dirty="0">
              <a:solidFill>
                <a:srgbClr val="595959"/>
              </a:solidFill>
              <a:latin typeface="MS PGothic" charset="-128"/>
              <a:ea typeface="MS PGothic" charset="-128"/>
              <a:cs typeface="MS PGothic" charset="-128"/>
            </a:endParaRPr>
          </a:p>
        </p:txBody>
      </p:sp>
      <p:cxnSp>
        <p:nvCxnSpPr>
          <p:cNvPr id="65" name="Straight Connector 64"/>
          <p:cNvCxnSpPr/>
          <p:nvPr/>
        </p:nvCxnSpPr>
        <p:spPr>
          <a:xfrm flipV="1">
            <a:off x="2145273" y="3047672"/>
            <a:ext cx="1586635" cy="481736"/>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06" name="Picture 105" descr="firewall.png"/>
          <p:cNvPicPr>
            <a:picLocks noChangeAspect="1"/>
          </p:cNvPicPr>
          <p:nvPr/>
        </p:nvPicPr>
        <p:blipFill>
          <a:blip r:embed="rId10" cstate="print"/>
          <a:stretch>
            <a:fillRect/>
          </a:stretch>
        </p:blipFill>
        <p:spPr>
          <a:xfrm>
            <a:off x="5280954" y="2227276"/>
            <a:ext cx="225437" cy="516938"/>
          </a:xfrm>
          <a:prstGeom prst="rect">
            <a:avLst/>
          </a:prstGeom>
        </p:spPr>
      </p:pic>
      <p:cxnSp>
        <p:nvCxnSpPr>
          <p:cNvPr id="75" name="Straight Connector 74"/>
          <p:cNvCxnSpPr/>
          <p:nvPr/>
        </p:nvCxnSpPr>
        <p:spPr>
          <a:xfrm flipH="1" flipV="1">
            <a:off x="3521812" y="3047707"/>
            <a:ext cx="1586304" cy="494618"/>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36" name="Cloud Callout 235"/>
          <p:cNvSpPr/>
          <p:nvPr/>
        </p:nvSpPr>
        <p:spPr>
          <a:xfrm>
            <a:off x="3126648" y="2842746"/>
            <a:ext cx="1244336" cy="458240"/>
          </a:xfrm>
          <a:prstGeom prst="cloudCallout">
            <a:avLst>
              <a:gd name="adj1" fmla="val -3289"/>
              <a:gd name="adj2" fmla="val -4167"/>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en-US" sz="1500" dirty="0">
                <a:solidFill>
                  <a:srgbClr val="FFFFFF"/>
                </a:solidFill>
                <a:latin typeface="MS PGothic" charset="-128"/>
                <a:ea typeface="MS PGothic" charset="-128"/>
                <a:cs typeface="MS PGothic" charset="-128"/>
              </a:rPr>
              <a:t>WAN</a:t>
            </a:r>
          </a:p>
        </p:txBody>
      </p:sp>
      <p:pic>
        <p:nvPicPr>
          <p:cNvPr id="77" name="Picture 9" descr="\\.PSF\.Mac\Freelance\CISCO\UABU\Kubric_Icons_Select1\Device_virtual_nexus7000_3150_default_256 copy.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328865" y="2328658"/>
            <a:ext cx="270001" cy="304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36" descr="Device_generic_building_3154_default_256.png"/>
          <p:cNvPicPr>
            <a:picLocks noChangeAspect="1"/>
          </p:cNvPicPr>
          <p:nvPr/>
        </p:nvPicPr>
        <p:blipFill rotWithShape="1">
          <a:blip r:embed="rId4" cstate="screen">
            <a:duotone>
              <a:schemeClr val="bg2">
                <a:shade val="45000"/>
                <a:satMod val="135000"/>
              </a:schemeClr>
              <a:prstClr val="white"/>
            </a:duotone>
            <a:lum bright="7000" contrast="3000"/>
            <a:extLst>
              <a:ext uri="{28A0092B-C50C-407E-A947-70E740481C1C}">
                <a14:useLocalDpi xmlns:a14="http://schemas.microsoft.com/office/drawing/2010/main"/>
              </a:ext>
            </a:extLst>
          </a:blip>
          <a:srcRect/>
          <a:stretch/>
        </p:blipFill>
        <p:spPr>
          <a:xfrm flipH="1">
            <a:off x="2205552" y="4319083"/>
            <a:ext cx="544238" cy="566414"/>
          </a:xfrm>
          <a:prstGeom prst="rect">
            <a:avLst/>
          </a:prstGeom>
          <a:noFill/>
          <a:ln>
            <a:noFill/>
          </a:ln>
          <a:effectLst>
            <a:outerShdw blurRad="63500" algn="ctr" rotWithShape="0">
              <a:srgbClr val="000000">
                <a:alpha val="40000"/>
              </a:srgbClr>
            </a:outerShdw>
          </a:effectLst>
        </p:spPr>
      </p:pic>
      <p:pic>
        <p:nvPicPr>
          <p:cNvPr id="81" name="Picture 336" descr="Device_generic_building_3154_default_256.png"/>
          <p:cNvPicPr>
            <a:picLocks noChangeAspect="1"/>
          </p:cNvPicPr>
          <p:nvPr/>
        </p:nvPicPr>
        <p:blipFill rotWithShape="1">
          <a:blip r:embed="rId4" cstate="screen">
            <a:duotone>
              <a:schemeClr val="bg2">
                <a:shade val="45000"/>
                <a:satMod val="135000"/>
              </a:schemeClr>
              <a:prstClr val="white"/>
            </a:duotone>
            <a:lum bright="7000" contrast="3000"/>
            <a:extLst>
              <a:ext uri="{28A0092B-C50C-407E-A947-70E740481C1C}">
                <a14:useLocalDpi xmlns:a14="http://schemas.microsoft.com/office/drawing/2010/main"/>
              </a:ext>
            </a:extLst>
          </a:blip>
          <a:srcRect/>
          <a:stretch/>
        </p:blipFill>
        <p:spPr>
          <a:xfrm flipH="1">
            <a:off x="1651660" y="4330232"/>
            <a:ext cx="544238" cy="566414"/>
          </a:xfrm>
          <a:prstGeom prst="rect">
            <a:avLst/>
          </a:prstGeom>
          <a:noFill/>
          <a:ln>
            <a:noFill/>
          </a:ln>
          <a:effectLst>
            <a:outerShdw blurRad="63500" algn="ctr" rotWithShape="0">
              <a:srgbClr val="000000">
                <a:alpha val="40000"/>
              </a:srgbClr>
            </a:outerShdw>
          </a:effectLst>
        </p:spPr>
      </p:pic>
      <p:grpSp>
        <p:nvGrpSpPr>
          <p:cNvPr id="82" name="Group 55"/>
          <p:cNvGrpSpPr/>
          <p:nvPr/>
        </p:nvGrpSpPr>
        <p:grpSpPr>
          <a:xfrm>
            <a:off x="2017042" y="4698897"/>
            <a:ext cx="317420" cy="237610"/>
            <a:chOff x="3198813" y="2921001"/>
            <a:chExt cx="849312" cy="660399"/>
          </a:xfrm>
          <a:solidFill>
            <a:schemeClr val="bg1"/>
          </a:solidFill>
          <a:effectLst/>
        </p:grpSpPr>
        <p:sp>
          <p:nvSpPr>
            <p:cNvPr id="83" name="Rectangle 142"/>
            <p:cNvSpPr/>
            <p:nvPr/>
          </p:nvSpPr>
          <p:spPr>
            <a:xfrm>
              <a:off x="3293269" y="2921001"/>
              <a:ext cx="660400" cy="419100"/>
            </a:xfrm>
            <a:prstGeom prst="rect">
              <a:avLst/>
            </a:prstGeom>
            <a:grp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84" name="Trapezoid 143"/>
            <p:cNvSpPr/>
            <p:nvPr/>
          </p:nvSpPr>
          <p:spPr>
            <a:xfrm>
              <a:off x="3198813" y="3368675"/>
              <a:ext cx="849312" cy="148187"/>
            </a:xfrm>
            <a:prstGeom prst="trapezoid">
              <a:avLst>
                <a:gd name="adj" fmla="val 61424"/>
              </a:avLst>
            </a:prstGeom>
            <a:grp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85" name="Rectangle 144"/>
            <p:cNvSpPr/>
            <p:nvPr/>
          </p:nvSpPr>
          <p:spPr>
            <a:xfrm>
              <a:off x="3198813" y="3516862"/>
              <a:ext cx="849312" cy="64538"/>
            </a:xfrm>
            <a:prstGeom prst="rect">
              <a:avLst/>
            </a:prstGeom>
            <a:grp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cxnSp>
          <p:nvCxnSpPr>
            <p:cNvPr id="86" name="Straight Connector 145"/>
            <p:cNvCxnSpPr/>
            <p:nvPr/>
          </p:nvCxnSpPr>
          <p:spPr>
            <a:xfrm>
              <a:off x="3383947" y="3398243"/>
              <a:ext cx="495300" cy="0"/>
            </a:xfrm>
            <a:prstGeom prst="line">
              <a:avLst/>
            </a:prstGeom>
            <a:grpFill/>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87" name="Straight Connector 146"/>
            <p:cNvCxnSpPr/>
            <p:nvPr/>
          </p:nvCxnSpPr>
          <p:spPr>
            <a:xfrm>
              <a:off x="3338989" y="3442693"/>
              <a:ext cx="585216" cy="0"/>
            </a:xfrm>
            <a:prstGeom prst="line">
              <a:avLst/>
            </a:prstGeom>
            <a:grpFill/>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88" name="Straight Connector 147"/>
            <p:cNvCxnSpPr/>
            <p:nvPr/>
          </p:nvCxnSpPr>
          <p:spPr>
            <a:xfrm>
              <a:off x="3293269" y="3487143"/>
              <a:ext cx="676656" cy="0"/>
            </a:xfrm>
            <a:prstGeom prst="line">
              <a:avLst/>
            </a:prstGeom>
            <a:grpFill/>
            <a:ln w="12700" cmpd="sng">
              <a:solidFill>
                <a:srgbClr val="464646"/>
              </a:solidFill>
            </a:ln>
          </p:spPr>
          <p:style>
            <a:lnRef idx="2">
              <a:schemeClr val="accent1"/>
            </a:lnRef>
            <a:fillRef idx="0">
              <a:schemeClr val="accent1"/>
            </a:fillRef>
            <a:effectRef idx="1">
              <a:schemeClr val="accent1"/>
            </a:effectRef>
            <a:fontRef idx="minor">
              <a:schemeClr val="tx1"/>
            </a:fontRef>
          </p:style>
        </p:cxnSp>
      </p:grpSp>
      <p:grpSp>
        <p:nvGrpSpPr>
          <p:cNvPr id="89" name="Group 83"/>
          <p:cNvGrpSpPr/>
          <p:nvPr/>
        </p:nvGrpSpPr>
        <p:grpSpPr>
          <a:xfrm>
            <a:off x="2441446" y="4682902"/>
            <a:ext cx="192260" cy="253616"/>
            <a:chOff x="6124574" y="3140075"/>
            <a:chExt cx="346075" cy="675692"/>
          </a:xfrm>
          <a:solidFill>
            <a:srgbClr val="FFFFFF"/>
          </a:solidFill>
          <a:effectLst/>
        </p:grpSpPr>
        <p:sp>
          <p:nvSpPr>
            <p:cNvPr id="90" name="Rounded Rectangle 149"/>
            <p:cNvSpPr/>
            <p:nvPr/>
          </p:nvSpPr>
          <p:spPr>
            <a:xfrm>
              <a:off x="6124574" y="3140075"/>
              <a:ext cx="346075" cy="675692"/>
            </a:xfrm>
            <a:prstGeom prst="roundRect">
              <a:avLst/>
            </a:prstGeom>
            <a:grp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91" name="Round Same Side Corner Rectangle 150"/>
            <p:cNvSpPr/>
            <p:nvPr/>
          </p:nvSpPr>
          <p:spPr>
            <a:xfrm>
              <a:off x="6142163" y="3161515"/>
              <a:ext cx="310896" cy="515135"/>
            </a:xfrm>
            <a:prstGeom prst="round2SameRect">
              <a:avLst/>
            </a:prstGeom>
            <a:grp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92" name="Oval 170"/>
            <p:cNvSpPr/>
            <p:nvPr/>
          </p:nvSpPr>
          <p:spPr>
            <a:xfrm>
              <a:off x="6245225" y="3695700"/>
              <a:ext cx="107950" cy="107950"/>
            </a:xfrm>
            <a:prstGeom prst="ellipse">
              <a:avLst/>
            </a:prstGeom>
            <a:grpFill/>
            <a:ln w="12700" cmpd="sng">
              <a:solidFill>
                <a:srgbClr val="46464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grpSp>
      <p:grpSp>
        <p:nvGrpSpPr>
          <p:cNvPr id="108" name="Group 22"/>
          <p:cNvGrpSpPr/>
          <p:nvPr/>
        </p:nvGrpSpPr>
        <p:grpSpPr>
          <a:xfrm rot="7566304">
            <a:off x="2327357" y="4245454"/>
            <a:ext cx="265968" cy="282152"/>
            <a:chOff x="4800609" y="1600204"/>
            <a:chExt cx="1295403" cy="1295402"/>
          </a:xfrm>
        </p:grpSpPr>
        <p:sp>
          <p:nvSpPr>
            <p:cNvPr id="109" name="Arc 108"/>
            <p:cNvSpPr/>
            <p:nvPr/>
          </p:nvSpPr>
          <p:spPr bwMode="auto">
            <a:xfrm>
              <a:off x="5105410" y="1905001"/>
              <a:ext cx="685800" cy="685804"/>
            </a:xfrm>
            <a:prstGeom prst="arc">
              <a:avLst/>
            </a:prstGeom>
            <a:noFill/>
            <a:ln w="12700" cap="flat" cmpd="sng" algn="ctr">
              <a:solidFill>
                <a:srgbClr val="00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456365" hangingPunct="0">
                <a:lnSpc>
                  <a:spcPct val="93000"/>
                </a:lnSpc>
                <a:buClr>
                  <a:srgbClr val="000000"/>
                </a:buClr>
                <a:buSzPct val="100000"/>
              </a:pPr>
              <a:endParaRPr lang="en-US" sz="1500">
                <a:solidFill>
                  <a:srgbClr val="000000"/>
                </a:solidFill>
                <a:latin typeface="MS PGothic" charset="-128"/>
                <a:ea typeface="MS PGothic" charset="-128"/>
                <a:cs typeface="MS PGothic" charset="-128"/>
              </a:endParaRPr>
            </a:p>
          </p:txBody>
        </p:sp>
        <p:sp>
          <p:nvSpPr>
            <p:cNvPr id="111" name="Arc 110"/>
            <p:cNvSpPr/>
            <p:nvPr/>
          </p:nvSpPr>
          <p:spPr bwMode="auto">
            <a:xfrm>
              <a:off x="4953011" y="1752603"/>
              <a:ext cx="990604" cy="990603"/>
            </a:xfrm>
            <a:prstGeom prst="arc">
              <a:avLst>
                <a:gd name="adj1" fmla="val 16278620"/>
                <a:gd name="adj2" fmla="val 0"/>
              </a:avLst>
            </a:prstGeom>
            <a:noFill/>
            <a:ln w="12700" cap="flat" cmpd="sng" algn="ctr">
              <a:solidFill>
                <a:srgbClr val="00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456365" hangingPunct="0">
                <a:lnSpc>
                  <a:spcPct val="93000"/>
                </a:lnSpc>
                <a:buClr>
                  <a:srgbClr val="000000"/>
                </a:buClr>
                <a:buSzPct val="100000"/>
              </a:pPr>
              <a:endParaRPr lang="en-US" sz="1500" dirty="0">
                <a:solidFill>
                  <a:srgbClr val="000000"/>
                </a:solidFill>
                <a:latin typeface="MS PGothic" charset="-128"/>
                <a:ea typeface="MS PGothic" charset="-128"/>
                <a:cs typeface="MS PGothic" charset="-128"/>
              </a:endParaRPr>
            </a:p>
          </p:txBody>
        </p:sp>
        <p:sp>
          <p:nvSpPr>
            <p:cNvPr id="114" name="Arc 113"/>
            <p:cNvSpPr/>
            <p:nvPr/>
          </p:nvSpPr>
          <p:spPr bwMode="auto">
            <a:xfrm>
              <a:off x="4800609" y="1600204"/>
              <a:ext cx="1295403" cy="1295402"/>
            </a:xfrm>
            <a:prstGeom prst="arc">
              <a:avLst>
                <a:gd name="adj1" fmla="val 16278620"/>
                <a:gd name="adj2" fmla="val 0"/>
              </a:avLst>
            </a:prstGeom>
            <a:noFill/>
            <a:ln w="12700" cap="flat" cmpd="sng" algn="ctr">
              <a:solidFill>
                <a:srgbClr val="00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456365" hangingPunct="0">
                <a:lnSpc>
                  <a:spcPct val="93000"/>
                </a:lnSpc>
                <a:buClr>
                  <a:srgbClr val="000000"/>
                </a:buClr>
                <a:buSzPct val="100000"/>
              </a:pPr>
              <a:endParaRPr lang="en-US" sz="1500">
                <a:solidFill>
                  <a:srgbClr val="000000"/>
                </a:solidFill>
                <a:latin typeface="MS PGothic" charset="-128"/>
                <a:ea typeface="MS PGothic" charset="-128"/>
                <a:cs typeface="MS PGothic" charset="-128"/>
              </a:endParaRPr>
            </a:p>
          </p:txBody>
        </p:sp>
        <p:sp>
          <p:nvSpPr>
            <p:cNvPr id="116" name="Arc 115"/>
            <p:cNvSpPr/>
            <p:nvPr/>
          </p:nvSpPr>
          <p:spPr bwMode="auto">
            <a:xfrm>
              <a:off x="5257800" y="2057402"/>
              <a:ext cx="381001" cy="381000"/>
            </a:xfrm>
            <a:prstGeom prst="arc">
              <a:avLst/>
            </a:prstGeom>
            <a:noFill/>
            <a:ln w="12700" cap="flat" cmpd="sng" algn="ctr">
              <a:solidFill>
                <a:srgbClr val="00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456365" hangingPunct="0">
                <a:lnSpc>
                  <a:spcPct val="93000"/>
                </a:lnSpc>
                <a:buClr>
                  <a:srgbClr val="000000"/>
                </a:buClr>
                <a:buSzPct val="100000"/>
              </a:pPr>
              <a:endParaRPr lang="en-US" sz="1500">
                <a:solidFill>
                  <a:srgbClr val="000000"/>
                </a:solidFill>
                <a:latin typeface="MS PGothic" charset="-128"/>
                <a:ea typeface="MS PGothic" charset="-128"/>
                <a:cs typeface="MS PGothic" charset="-128"/>
              </a:endParaRPr>
            </a:p>
          </p:txBody>
        </p:sp>
      </p:grpSp>
      <p:pic>
        <p:nvPicPr>
          <p:cNvPr id="119" name="Picture 336" descr="Device_generic_building_3154_default_256.png"/>
          <p:cNvPicPr>
            <a:picLocks noChangeAspect="1"/>
          </p:cNvPicPr>
          <p:nvPr/>
        </p:nvPicPr>
        <p:blipFill rotWithShape="1">
          <a:blip r:embed="rId4" cstate="screen">
            <a:duotone>
              <a:schemeClr val="bg2">
                <a:shade val="45000"/>
                <a:satMod val="135000"/>
              </a:schemeClr>
              <a:prstClr val="white"/>
            </a:duotone>
            <a:lum bright="7000" contrast="3000"/>
            <a:extLst>
              <a:ext uri="{28A0092B-C50C-407E-A947-70E740481C1C}">
                <a14:useLocalDpi xmlns:a14="http://schemas.microsoft.com/office/drawing/2010/main"/>
              </a:ext>
            </a:extLst>
          </a:blip>
          <a:srcRect/>
          <a:stretch/>
        </p:blipFill>
        <p:spPr>
          <a:xfrm flipH="1">
            <a:off x="5131662" y="4335406"/>
            <a:ext cx="544238" cy="566414"/>
          </a:xfrm>
          <a:prstGeom prst="rect">
            <a:avLst/>
          </a:prstGeom>
          <a:noFill/>
          <a:ln>
            <a:noFill/>
          </a:ln>
          <a:effectLst>
            <a:outerShdw blurRad="63500" algn="ctr" rotWithShape="0">
              <a:srgbClr val="000000">
                <a:alpha val="40000"/>
              </a:srgbClr>
            </a:outerShdw>
          </a:effectLst>
        </p:spPr>
      </p:pic>
      <p:pic>
        <p:nvPicPr>
          <p:cNvPr id="120" name="Picture 336" descr="Device_generic_building_3154_default_256.png"/>
          <p:cNvPicPr>
            <a:picLocks noChangeAspect="1"/>
          </p:cNvPicPr>
          <p:nvPr/>
        </p:nvPicPr>
        <p:blipFill rotWithShape="1">
          <a:blip r:embed="rId4" cstate="screen">
            <a:duotone>
              <a:schemeClr val="bg2">
                <a:shade val="45000"/>
                <a:satMod val="135000"/>
              </a:schemeClr>
              <a:prstClr val="white"/>
            </a:duotone>
            <a:lum bright="7000" contrast="3000"/>
            <a:extLst>
              <a:ext uri="{28A0092B-C50C-407E-A947-70E740481C1C}">
                <a14:useLocalDpi xmlns:a14="http://schemas.microsoft.com/office/drawing/2010/main"/>
              </a:ext>
            </a:extLst>
          </a:blip>
          <a:srcRect/>
          <a:stretch/>
        </p:blipFill>
        <p:spPr>
          <a:xfrm flipH="1">
            <a:off x="4577770" y="4346557"/>
            <a:ext cx="544238" cy="566414"/>
          </a:xfrm>
          <a:prstGeom prst="rect">
            <a:avLst/>
          </a:prstGeom>
          <a:noFill/>
          <a:ln>
            <a:noFill/>
          </a:ln>
          <a:effectLst>
            <a:outerShdw blurRad="63500" algn="ctr" rotWithShape="0">
              <a:srgbClr val="000000">
                <a:alpha val="40000"/>
              </a:srgbClr>
            </a:outerShdw>
          </a:effectLst>
        </p:spPr>
      </p:pic>
      <p:grpSp>
        <p:nvGrpSpPr>
          <p:cNvPr id="135" name="Group 22"/>
          <p:cNvGrpSpPr/>
          <p:nvPr/>
        </p:nvGrpSpPr>
        <p:grpSpPr>
          <a:xfrm rot="7566304">
            <a:off x="5253467" y="4261776"/>
            <a:ext cx="265968" cy="282152"/>
            <a:chOff x="4800609" y="1600204"/>
            <a:chExt cx="1295403" cy="1295402"/>
          </a:xfrm>
        </p:grpSpPr>
        <p:sp>
          <p:nvSpPr>
            <p:cNvPr id="136" name="Arc 135"/>
            <p:cNvSpPr/>
            <p:nvPr/>
          </p:nvSpPr>
          <p:spPr bwMode="auto">
            <a:xfrm>
              <a:off x="5105410" y="1905001"/>
              <a:ext cx="685800" cy="685804"/>
            </a:xfrm>
            <a:prstGeom prst="arc">
              <a:avLst/>
            </a:prstGeom>
            <a:noFill/>
            <a:ln w="12700" cap="flat" cmpd="sng" algn="ctr">
              <a:solidFill>
                <a:srgbClr val="00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456365" hangingPunct="0">
                <a:lnSpc>
                  <a:spcPct val="93000"/>
                </a:lnSpc>
                <a:buClr>
                  <a:srgbClr val="000000"/>
                </a:buClr>
                <a:buSzPct val="100000"/>
              </a:pPr>
              <a:endParaRPr lang="en-US" sz="1500">
                <a:solidFill>
                  <a:srgbClr val="000000"/>
                </a:solidFill>
                <a:latin typeface="MS PGothic" charset="-128"/>
                <a:ea typeface="MS PGothic" charset="-128"/>
                <a:cs typeface="MS PGothic" charset="-128"/>
              </a:endParaRPr>
            </a:p>
          </p:txBody>
        </p:sp>
        <p:sp>
          <p:nvSpPr>
            <p:cNvPr id="137" name="Arc 136"/>
            <p:cNvSpPr/>
            <p:nvPr/>
          </p:nvSpPr>
          <p:spPr bwMode="auto">
            <a:xfrm>
              <a:off x="4953011" y="1752603"/>
              <a:ext cx="990604" cy="990603"/>
            </a:xfrm>
            <a:prstGeom prst="arc">
              <a:avLst>
                <a:gd name="adj1" fmla="val 16278620"/>
                <a:gd name="adj2" fmla="val 0"/>
              </a:avLst>
            </a:prstGeom>
            <a:noFill/>
            <a:ln w="12700" cap="flat" cmpd="sng" algn="ctr">
              <a:solidFill>
                <a:srgbClr val="00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456365" hangingPunct="0">
                <a:lnSpc>
                  <a:spcPct val="93000"/>
                </a:lnSpc>
                <a:buClr>
                  <a:srgbClr val="000000"/>
                </a:buClr>
                <a:buSzPct val="100000"/>
              </a:pPr>
              <a:endParaRPr lang="en-US" sz="1500" dirty="0">
                <a:solidFill>
                  <a:srgbClr val="000000"/>
                </a:solidFill>
                <a:latin typeface="MS PGothic" charset="-128"/>
                <a:ea typeface="MS PGothic" charset="-128"/>
                <a:cs typeface="MS PGothic" charset="-128"/>
              </a:endParaRPr>
            </a:p>
          </p:txBody>
        </p:sp>
        <p:sp>
          <p:nvSpPr>
            <p:cNvPr id="138" name="Arc 137"/>
            <p:cNvSpPr/>
            <p:nvPr/>
          </p:nvSpPr>
          <p:spPr bwMode="auto">
            <a:xfrm>
              <a:off x="4800609" y="1600204"/>
              <a:ext cx="1295403" cy="1295402"/>
            </a:xfrm>
            <a:prstGeom prst="arc">
              <a:avLst>
                <a:gd name="adj1" fmla="val 16278620"/>
                <a:gd name="adj2" fmla="val 0"/>
              </a:avLst>
            </a:prstGeom>
            <a:noFill/>
            <a:ln w="12700" cap="flat" cmpd="sng" algn="ctr">
              <a:solidFill>
                <a:srgbClr val="00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456365" hangingPunct="0">
                <a:lnSpc>
                  <a:spcPct val="93000"/>
                </a:lnSpc>
                <a:buClr>
                  <a:srgbClr val="000000"/>
                </a:buClr>
                <a:buSzPct val="100000"/>
              </a:pPr>
              <a:endParaRPr lang="en-US" sz="1500">
                <a:solidFill>
                  <a:srgbClr val="000000"/>
                </a:solidFill>
                <a:latin typeface="MS PGothic" charset="-128"/>
                <a:ea typeface="MS PGothic" charset="-128"/>
                <a:cs typeface="MS PGothic" charset="-128"/>
              </a:endParaRPr>
            </a:p>
          </p:txBody>
        </p:sp>
        <p:sp>
          <p:nvSpPr>
            <p:cNvPr id="139" name="Arc 138"/>
            <p:cNvSpPr/>
            <p:nvPr/>
          </p:nvSpPr>
          <p:spPr bwMode="auto">
            <a:xfrm>
              <a:off x="5257800" y="2057402"/>
              <a:ext cx="381001" cy="381000"/>
            </a:xfrm>
            <a:prstGeom prst="arc">
              <a:avLst/>
            </a:prstGeom>
            <a:noFill/>
            <a:ln w="12700" cap="flat" cmpd="sng" algn="ctr">
              <a:solidFill>
                <a:srgbClr val="000000"/>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456365" hangingPunct="0">
                <a:lnSpc>
                  <a:spcPct val="93000"/>
                </a:lnSpc>
                <a:buClr>
                  <a:srgbClr val="000000"/>
                </a:buClr>
                <a:buSzPct val="100000"/>
              </a:pPr>
              <a:endParaRPr lang="en-US" sz="1500">
                <a:solidFill>
                  <a:srgbClr val="000000"/>
                </a:solidFill>
                <a:latin typeface="MS PGothic" charset="-128"/>
                <a:ea typeface="MS PGothic" charset="-128"/>
                <a:cs typeface="MS PGothic" charset="-128"/>
              </a:endParaRPr>
            </a:p>
          </p:txBody>
        </p:sp>
      </p:grpSp>
      <p:pic>
        <p:nvPicPr>
          <p:cNvPr id="143" name="Picture 9" descr="\\.PSF\.Mac\Freelance\CISCO\UABU\Kubric_Icons_Select1\Device_virtual_nexus7000_3150_default_256 copy.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617258" y="2326843"/>
            <a:ext cx="270001" cy="304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60" name="Straight Connector 159"/>
          <p:cNvCxnSpPr/>
          <p:nvPr/>
        </p:nvCxnSpPr>
        <p:spPr>
          <a:xfrm flipH="1" flipV="1">
            <a:off x="3771272" y="3848552"/>
            <a:ext cx="0" cy="146282"/>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63" name="Picture 3" descr="\\MV-FS\Projects\Cisco\References\Brand Assets\Kubrick Icons\Device Icons\Device_switch_3062_default_256.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612594" y="3994836"/>
            <a:ext cx="365173" cy="162004"/>
          </a:xfrm>
          <a:prstGeom prst="rect">
            <a:avLst/>
          </a:prstGeom>
          <a:noFill/>
          <a:ln w="9525">
            <a:noFill/>
            <a:miter lim="800000"/>
            <a:headEnd/>
            <a:tailEnd/>
          </a:ln>
        </p:spPr>
      </p:pic>
      <p:pic>
        <p:nvPicPr>
          <p:cNvPr id="164" name="Picture 9" descr="\\.PSF\.Mac\Freelance\CISCO\UABU\Kubric_Icons_Select1\Device_virtual_nexus7000_3150_default_256 copy.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343370" y="3531213"/>
            <a:ext cx="270001" cy="304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 name="Picture 9" descr="\\.PSF\.Mac\Freelance\CISCO\UABU\Kubric_Icons_Select1\Device_virtual_nexus7000_3150_default_256 copy.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631767" y="3529401"/>
            <a:ext cx="270001" cy="304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2" name="Picture 3" descr="\\MV-FS\Projects\Cisco\References\Brand Assets\Kubrick Icons\Device Icons\Device_switch_3062_default_256.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284293" y="3993021"/>
            <a:ext cx="365173" cy="162004"/>
          </a:xfrm>
          <a:prstGeom prst="rect">
            <a:avLst/>
          </a:prstGeom>
          <a:noFill/>
          <a:ln w="9525">
            <a:noFill/>
            <a:miter lim="800000"/>
            <a:headEnd/>
            <a:tailEnd/>
          </a:ln>
        </p:spPr>
      </p:pic>
      <p:cxnSp>
        <p:nvCxnSpPr>
          <p:cNvPr id="173" name="Straight Connector 172"/>
          <p:cNvCxnSpPr/>
          <p:nvPr/>
        </p:nvCxnSpPr>
        <p:spPr>
          <a:xfrm flipH="1" flipV="1">
            <a:off x="3488316" y="3846740"/>
            <a:ext cx="0" cy="146282"/>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3466923" y="3833755"/>
            <a:ext cx="299849" cy="159302"/>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a:stCxn id="163" idx="0"/>
            <a:endCxn id="164" idx="2"/>
          </p:cNvCxnSpPr>
          <p:nvPr/>
        </p:nvCxnSpPr>
        <p:spPr>
          <a:xfrm flipH="1" flipV="1">
            <a:off x="3478336" y="3835534"/>
            <a:ext cx="316847" cy="159302"/>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89" name="Picture 3" descr="\\MV-FS\Projects\Cisco\References\Brand Assets\Kubrick Icons\Device Icons\Device_switch_3062_default_256.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463857" y="4254211"/>
            <a:ext cx="365173" cy="162004"/>
          </a:xfrm>
          <a:prstGeom prst="rect">
            <a:avLst/>
          </a:prstGeom>
          <a:noFill/>
          <a:ln w="9525">
            <a:noFill/>
            <a:miter lim="800000"/>
            <a:headEnd/>
            <a:tailEnd/>
          </a:ln>
        </p:spPr>
      </p:pic>
      <p:pic>
        <p:nvPicPr>
          <p:cNvPr id="190" name="Picture 3" descr="\\MV-FS\Projects\Cisco\References\Brand Assets\Kubrick Icons\Device Icons\Device_switch_3062_default_256.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135557" y="4261467"/>
            <a:ext cx="365173" cy="162004"/>
          </a:xfrm>
          <a:prstGeom prst="rect">
            <a:avLst/>
          </a:prstGeom>
          <a:noFill/>
          <a:ln w="9525">
            <a:noFill/>
            <a:miter lim="800000"/>
            <a:headEnd/>
            <a:tailEnd/>
          </a:ln>
        </p:spPr>
      </p:pic>
      <p:cxnSp>
        <p:nvCxnSpPr>
          <p:cNvPr id="191" name="Straight Connector 190"/>
          <p:cNvCxnSpPr>
            <a:stCxn id="190" idx="0"/>
            <a:endCxn id="172" idx="2"/>
          </p:cNvCxnSpPr>
          <p:nvPr/>
        </p:nvCxnSpPr>
        <p:spPr>
          <a:xfrm flipV="1">
            <a:off x="3318186" y="4155060"/>
            <a:ext cx="148736" cy="106442"/>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p:cNvCxnSpPr>
            <a:stCxn id="189" idx="0"/>
            <a:endCxn id="172" idx="2"/>
          </p:cNvCxnSpPr>
          <p:nvPr/>
        </p:nvCxnSpPr>
        <p:spPr>
          <a:xfrm flipH="1" flipV="1">
            <a:off x="3466922" y="4155025"/>
            <a:ext cx="179564" cy="99186"/>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p:cNvCxnSpPr>
            <a:stCxn id="189" idx="0"/>
            <a:endCxn id="163" idx="2"/>
          </p:cNvCxnSpPr>
          <p:nvPr/>
        </p:nvCxnSpPr>
        <p:spPr>
          <a:xfrm flipV="1">
            <a:off x="3646443" y="4156828"/>
            <a:ext cx="148736" cy="97373"/>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a:stCxn id="190" idx="0"/>
            <a:endCxn id="163" idx="2"/>
          </p:cNvCxnSpPr>
          <p:nvPr/>
        </p:nvCxnSpPr>
        <p:spPr>
          <a:xfrm flipV="1">
            <a:off x="3318143" y="4156829"/>
            <a:ext cx="477036" cy="104628"/>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96" name="Picture 3" descr="\\.PSF\.Mac\Freelance\CISCO\UABU\Kubric_Icons_Select1\Device_access_point_3063_default_256.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56594" y="4269675"/>
            <a:ext cx="289880" cy="133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97" name="Straight Connector 196"/>
          <p:cNvCxnSpPr>
            <a:endCxn id="199" idx="2"/>
          </p:cNvCxnSpPr>
          <p:nvPr/>
        </p:nvCxnSpPr>
        <p:spPr>
          <a:xfrm flipH="1" flipV="1">
            <a:off x="2325107" y="4155014"/>
            <a:ext cx="130461" cy="116088"/>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flipH="1" flipV="1">
            <a:off x="2301190" y="3846737"/>
            <a:ext cx="0" cy="146282"/>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99" name="Picture 3" descr="\\MV-FS\Projects\Cisco\References\Brand Assets\Kubrick Icons\Device Icons\Device_switch_3062_default_256.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42510" y="3993021"/>
            <a:ext cx="365173" cy="162004"/>
          </a:xfrm>
          <a:prstGeom prst="rect">
            <a:avLst/>
          </a:prstGeom>
          <a:noFill/>
          <a:ln w="9525">
            <a:noFill/>
            <a:miter lim="800000"/>
            <a:headEnd/>
            <a:tailEnd/>
          </a:ln>
        </p:spPr>
      </p:pic>
      <p:pic>
        <p:nvPicPr>
          <p:cNvPr id="200" name="Picture 9" descr="\\.PSF\.Mac\Freelance\CISCO\UABU\Kubric_Icons_Select1\Device_virtual_nexus7000_3150_default_256 copy.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873287" y="3529398"/>
            <a:ext cx="270001" cy="304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1" name="Picture 9" descr="\\.PSF\.Mac\Freelance\CISCO\UABU\Kubric_Icons_Select1\Device_virtual_nexus7000_3150_default_256 copy.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61683" y="3527587"/>
            <a:ext cx="270001" cy="304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2" name="Picture 3" descr="\\MV-FS\Projects\Cisco\References\Brand Assets\Kubrick Icons\Device Icons\Device_switch_3062_default_256.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14210" y="3991206"/>
            <a:ext cx="365173" cy="162004"/>
          </a:xfrm>
          <a:prstGeom prst="rect">
            <a:avLst/>
          </a:prstGeom>
          <a:noFill/>
          <a:ln w="9525">
            <a:noFill/>
            <a:miter lim="800000"/>
            <a:headEnd/>
            <a:tailEnd/>
          </a:ln>
        </p:spPr>
      </p:pic>
      <p:cxnSp>
        <p:nvCxnSpPr>
          <p:cNvPr id="203" name="Straight Connector 202"/>
          <p:cNvCxnSpPr/>
          <p:nvPr/>
        </p:nvCxnSpPr>
        <p:spPr>
          <a:xfrm flipH="1" flipV="1">
            <a:off x="2018234" y="3844926"/>
            <a:ext cx="0" cy="146282"/>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flipV="1">
            <a:off x="1996839" y="3831940"/>
            <a:ext cx="299849" cy="159302"/>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199" idx="0"/>
            <a:endCxn id="200" idx="2"/>
          </p:cNvCxnSpPr>
          <p:nvPr/>
        </p:nvCxnSpPr>
        <p:spPr>
          <a:xfrm flipH="1" flipV="1">
            <a:off x="2008252" y="3833719"/>
            <a:ext cx="316847" cy="159302"/>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206" name="Picture 3" descr="\\MV-FS\Projects\Cisco\References\Brand Assets\Kubrick Icons\Device Icons\Device_switch_3062_default_256.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993774" y="4252397"/>
            <a:ext cx="365173" cy="162004"/>
          </a:xfrm>
          <a:prstGeom prst="rect">
            <a:avLst/>
          </a:prstGeom>
          <a:noFill/>
          <a:ln w="9525">
            <a:noFill/>
            <a:miter lim="800000"/>
            <a:headEnd/>
            <a:tailEnd/>
          </a:ln>
        </p:spPr>
      </p:pic>
      <p:pic>
        <p:nvPicPr>
          <p:cNvPr id="207" name="Picture 3" descr="\\MV-FS\Projects\Cisco\References\Brand Assets\Kubrick Icons\Device Icons\Device_switch_3062_default_256.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665474" y="4259652"/>
            <a:ext cx="365173" cy="162004"/>
          </a:xfrm>
          <a:prstGeom prst="rect">
            <a:avLst/>
          </a:prstGeom>
          <a:noFill/>
          <a:ln w="9525">
            <a:noFill/>
            <a:miter lim="800000"/>
            <a:headEnd/>
            <a:tailEnd/>
          </a:ln>
        </p:spPr>
      </p:pic>
      <p:cxnSp>
        <p:nvCxnSpPr>
          <p:cNvPr id="208" name="Straight Connector 207"/>
          <p:cNvCxnSpPr>
            <a:stCxn id="207" idx="0"/>
            <a:endCxn id="202" idx="2"/>
          </p:cNvCxnSpPr>
          <p:nvPr/>
        </p:nvCxnSpPr>
        <p:spPr>
          <a:xfrm flipV="1">
            <a:off x="1848103" y="4153246"/>
            <a:ext cx="148736" cy="106442"/>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p:cNvCxnSpPr>
            <a:stCxn id="206" idx="0"/>
            <a:endCxn id="202" idx="2"/>
          </p:cNvCxnSpPr>
          <p:nvPr/>
        </p:nvCxnSpPr>
        <p:spPr>
          <a:xfrm flipH="1" flipV="1">
            <a:off x="1996840" y="4153211"/>
            <a:ext cx="179564" cy="99186"/>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a:stCxn id="206" idx="0"/>
            <a:endCxn id="199" idx="2"/>
          </p:cNvCxnSpPr>
          <p:nvPr/>
        </p:nvCxnSpPr>
        <p:spPr>
          <a:xfrm flipV="1">
            <a:off x="2176360" y="4155013"/>
            <a:ext cx="148736" cy="97373"/>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1" name="Straight Connector 210"/>
          <p:cNvCxnSpPr>
            <a:stCxn id="207" idx="0"/>
            <a:endCxn id="199" idx="2"/>
          </p:cNvCxnSpPr>
          <p:nvPr/>
        </p:nvCxnSpPr>
        <p:spPr>
          <a:xfrm flipV="1">
            <a:off x="1848059" y="4155014"/>
            <a:ext cx="477036" cy="104628"/>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212" name="Picture 3" descr="\\.PSF\.Mac\Freelance\CISCO\UABU\Kubric_Icons_Select1\Device_access_point_3063_default_256.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11732" y="4278745"/>
            <a:ext cx="289880" cy="133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13" name="Straight Connector 212"/>
          <p:cNvCxnSpPr>
            <a:endCxn id="215" idx="2"/>
          </p:cNvCxnSpPr>
          <p:nvPr/>
        </p:nvCxnSpPr>
        <p:spPr>
          <a:xfrm flipH="1" flipV="1">
            <a:off x="5280244" y="4164083"/>
            <a:ext cx="130461" cy="116088"/>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flipH="1" flipV="1">
            <a:off x="5256329" y="3855807"/>
            <a:ext cx="0" cy="146282"/>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215" name="Picture 3" descr="\\MV-FS\Projects\Cisco\References\Brand Assets\Kubrick Icons\Device Icons\Device_switch_3062_default_256.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097648" y="4002091"/>
            <a:ext cx="365173" cy="162004"/>
          </a:xfrm>
          <a:prstGeom prst="rect">
            <a:avLst/>
          </a:prstGeom>
          <a:noFill/>
          <a:ln w="9525">
            <a:noFill/>
            <a:miter lim="800000"/>
            <a:headEnd/>
            <a:tailEnd/>
          </a:ln>
        </p:spPr>
      </p:pic>
      <p:pic>
        <p:nvPicPr>
          <p:cNvPr id="216" name="Picture 9" descr="\\.PSF\.Mac\Freelance\CISCO\UABU\Kubric_Icons_Select1\Device_virtual_nexus7000_3150_default_256 copy.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828426" y="3538468"/>
            <a:ext cx="270001" cy="304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 name="Picture 9" descr="\\.PSF\.Mac\Freelance\CISCO\UABU\Kubric_Icons_Select1\Device_virtual_nexus7000_3150_default_256 copy.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116823" y="3536656"/>
            <a:ext cx="270001" cy="304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8" name="Picture 3" descr="\\MV-FS\Projects\Cisco\References\Brand Assets\Kubrick Icons\Device Icons\Device_switch_3062_default_256.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769350" y="4000276"/>
            <a:ext cx="365173" cy="162004"/>
          </a:xfrm>
          <a:prstGeom prst="rect">
            <a:avLst/>
          </a:prstGeom>
          <a:noFill/>
          <a:ln w="9525">
            <a:noFill/>
            <a:miter lim="800000"/>
            <a:headEnd/>
            <a:tailEnd/>
          </a:ln>
        </p:spPr>
      </p:pic>
      <p:cxnSp>
        <p:nvCxnSpPr>
          <p:cNvPr id="230" name="Straight Connector 229"/>
          <p:cNvCxnSpPr/>
          <p:nvPr/>
        </p:nvCxnSpPr>
        <p:spPr>
          <a:xfrm flipH="1" flipV="1">
            <a:off x="4973372" y="3853996"/>
            <a:ext cx="0" cy="146282"/>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flipV="1">
            <a:off x="4951979" y="3841010"/>
            <a:ext cx="299849" cy="159302"/>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p:cNvCxnSpPr>
            <a:stCxn id="215" idx="0"/>
            <a:endCxn id="216" idx="2"/>
          </p:cNvCxnSpPr>
          <p:nvPr/>
        </p:nvCxnSpPr>
        <p:spPr>
          <a:xfrm flipH="1" flipV="1">
            <a:off x="4963393" y="3842788"/>
            <a:ext cx="316847" cy="159302"/>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233" name="Picture 3" descr="\\MV-FS\Projects\Cisco\References\Brand Assets\Kubrick Icons\Device Icons\Device_switch_3062_default_256.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948914" y="4261467"/>
            <a:ext cx="365173" cy="162004"/>
          </a:xfrm>
          <a:prstGeom prst="rect">
            <a:avLst/>
          </a:prstGeom>
          <a:noFill/>
          <a:ln w="9525">
            <a:noFill/>
            <a:miter lim="800000"/>
            <a:headEnd/>
            <a:tailEnd/>
          </a:ln>
        </p:spPr>
      </p:pic>
      <p:pic>
        <p:nvPicPr>
          <p:cNvPr id="234" name="Picture 3" descr="\\MV-FS\Projects\Cisco\References\Brand Assets\Kubrick Icons\Device Icons\Device_switch_3062_default_256.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620614" y="4268721"/>
            <a:ext cx="365173" cy="162004"/>
          </a:xfrm>
          <a:prstGeom prst="rect">
            <a:avLst/>
          </a:prstGeom>
          <a:noFill/>
          <a:ln w="9525">
            <a:noFill/>
            <a:miter lim="800000"/>
            <a:headEnd/>
            <a:tailEnd/>
          </a:ln>
        </p:spPr>
      </p:pic>
      <p:cxnSp>
        <p:nvCxnSpPr>
          <p:cNvPr id="235" name="Straight Connector 234"/>
          <p:cNvCxnSpPr>
            <a:stCxn id="234" idx="0"/>
            <a:endCxn id="218" idx="2"/>
          </p:cNvCxnSpPr>
          <p:nvPr/>
        </p:nvCxnSpPr>
        <p:spPr>
          <a:xfrm flipV="1">
            <a:off x="4803242" y="4162315"/>
            <a:ext cx="148736" cy="106442"/>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7" name="Straight Connector 236"/>
          <p:cNvCxnSpPr>
            <a:stCxn id="233" idx="0"/>
            <a:endCxn id="218" idx="2"/>
          </p:cNvCxnSpPr>
          <p:nvPr/>
        </p:nvCxnSpPr>
        <p:spPr>
          <a:xfrm flipH="1" flipV="1">
            <a:off x="4951978" y="4162280"/>
            <a:ext cx="179564" cy="99186"/>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p:cNvCxnSpPr>
            <a:stCxn id="233" idx="0"/>
            <a:endCxn id="215" idx="2"/>
          </p:cNvCxnSpPr>
          <p:nvPr/>
        </p:nvCxnSpPr>
        <p:spPr>
          <a:xfrm flipV="1">
            <a:off x="5131499" y="4164083"/>
            <a:ext cx="148736" cy="97373"/>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9" name="Straight Connector 238"/>
          <p:cNvCxnSpPr>
            <a:stCxn id="234" idx="0"/>
            <a:endCxn id="215" idx="2"/>
          </p:cNvCxnSpPr>
          <p:nvPr/>
        </p:nvCxnSpPr>
        <p:spPr>
          <a:xfrm flipV="1">
            <a:off x="4803199" y="4164083"/>
            <a:ext cx="477036" cy="104628"/>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247" name="Group 55"/>
          <p:cNvGrpSpPr/>
          <p:nvPr/>
        </p:nvGrpSpPr>
        <p:grpSpPr>
          <a:xfrm>
            <a:off x="3492568" y="4697083"/>
            <a:ext cx="317420" cy="237610"/>
            <a:chOff x="3198813" y="2921001"/>
            <a:chExt cx="849312" cy="660399"/>
          </a:xfrm>
          <a:solidFill>
            <a:schemeClr val="bg1"/>
          </a:solidFill>
          <a:effectLst/>
        </p:grpSpPr>
        <p:sp>
          <p:nvSpPr>
            <p:cNvPr id="248" name="Rectangle 142"/>
            <p:cNvSpPr/>
            <p:nvPr/>
          </p:nvSpPr>
          <p:spPr>
            <a:xfrm>
              <a:off x="3293269" y="2921001"/>
              <a:ext cx="660400" cy="419100"/>
            </a:xfrm>
            <a:prstGeom prst="rect">
              <a:avLst/>
            </a:prstGeom>
            <a:grp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249" name="Trapezoid 143"/>
            <p:cNvSpPr/>
            <p:nvPr/>
          </p:nvSpPr>
          <p:spPr>
            <a:xfrm>
              <a:off x="3198813" y="3368675"/>
              <a:ext cx="849312" cy="148187"/>
            </a:xfrm>
            <a:prstGeom prst="trapezoid">
              <a:avLst>
                <a:gd name="adj" fmla="val 61424"/>
              </a:avLst>
            </a:prstGeom>
            <a:grp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250" name="Rectangle 144"/>
            <p:cNvSpPr/>
            <p:nvPr/>
          </p:nvSpPr>
          <p:spPr>
            <a:xfrm>
              <a:off x="3198813" y="3516862"/>
              <a:ext cx="849312" cy="64538"/>
            </a:xfrm>
            <a:prstGeom prst="rect">
              <a:avLst/>
            </a:prstGeom>
            <a:grp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cxnSp>
          <p:nvCxnSpPr>
            <p:cNvPr id="251" name="Straight Connector 145"/>
            <p:cNvCxnSpPr/>
            <p:nvPr/>
          </p:nvCxnSpPr>
          <p:spPr>
            <a:xfrm>
              <a:off x="3383947" y="3398243"/>
              <a:ext cx="495300" cy="0"/>
            </a:xfrm>
            <a:prstGeom prst="line">
              <a:avLst/>
            </a:prstGeom>
            <a:grpFill/>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252" name="Straight Connector 146"/>
            <p:cNvCxnSpPr/>
            <p:nvPr/>
          </p:nvCxnSpPr>
          <p:spPr>
            <a:xfrm>
              <a:off x="3338989" y="3442693"/>
              <a:ext cx="585216" cy="0"/>
            </a:xfrm>
            <a:prstGeom prst="line">
              <a:avLst/>
            </a:prstGeom>
            <a:grpFill/>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253" name="Straight Connector 147"/>
            <p:cNvCxnSpPr/>
            <p:nvPr/>
          </p:nvCxnSpPr>
          <p:spPr>
            <a:xfrm>
              <a:off x="3293269" y="3487143"/>
              <a:ext cx="676656" cy="0"/>
            </a:xfrm>
            <a:prstGeom prst="line">
              <a:avLst/>
            </a:prstGeom>
            <a:grpFill/>
            <a:ln w="12700" cmpd="sng">
              <a:solidFill>
                <a:srgbClr val="464646"/>
              </a:solidFill>
            </a:ln>
          </p:spPr>
          <p:style>
            <a:lnRef idx="2">
              <a:schemeClr val="accent1"/>
            </a:lnRef>
            <a:fillRef idx="0">
              <a:schemeClr val="accent1"/>
            </a:fillRef>
            <a:effectRef idx="1">
              <a:schemeClr val="accent1"/>
            </a:effectRef>
            <a:fontRef idx="minor">
              <a:schemeClr val="tx1"/>
            </a:fontRef>
          </p:style>
        </p:cxnSp>
      </p:grpSp>
      <p:grpSp>
        <p:nvGrpSpPr>
          <p:cNvPr id="254" name="Group 83"/>
          <p:cNvGrpSpPr/>
          <p:nvPr/>
        </p:nvGrpSpPr>
        <p:grpSpPr>
          <a:xfrm>
            <a:off x="3916969" y="4681088"/>
            <a:ext cx="192260" cy="253616"/>
            <a:chOff x="6124574" y="3140075"/>
            <a:chExt cx="346075" cy="675692"/>
          </a:xfrm>
          <a:solidFill>
            <a:srgbClr val="FFFFFF"/>
          </a:solidFill>
          <a:effectLst/>
        </p:grpSpPr>
        <p:sp>
          <p:nvSpPr>
            <p:cNvPr id="255" name="Rounded Rectangle 149"/>
            <p:cNvSpPr/>
            <p:nvPr/>
          </p:nvSpPr>
          <p:spPr>
            <a:xfrm>
              <a:off x="6124574" y="3140075"/>
              <a:ext cx="346075" cy="675692"/>
            </a:xfrm>
            <a:prstGeom prst="roundRect">
              <a:avLst/>
            </a:prstGeom>
            <a:grp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256" name="Round Same Side Corner Rectangle 150"/>
            <p:cNvSpPr/>
            <p:nvPr/>
          </p:nvSpPr>
          <p:spPr>
            <a:xfrm>
              <a:off x="6142163" y="3161515"/>
              <a:ext cx="310896" cy="515135"/>
            </a:xfrm>
            <a:prstGeom prst="round2SameRect">
              <a:avLst/>
            </a:prstGeom>
            <a:grp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257" name="Oval 170"/>
            <p:cNvSpPr/>
            <p:nvPr/>
          </p:nvSpPr>
          <p:spPr>
            <a:xfrm>
              <a:off x="6245225" y="3695700"/>
              <a:ext cx="107950" cy="107950"/>
            </a:xfrm>
            <a:prstGeom prst="ellipse">
              <a:avLst/>
            </a:prstGeom>
            <a:grpFill/>
            <a:ln w="12700" cmpd="sng">
              <a:solidFill>
                <a:srgbClr val="46464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grpSp>
      <p:grpSp>
        <p:nvGrpSpPr>
          <p:cNvPr id="261" name="Group 55"/>
          <p:cNvGrpSpPr/>
          <p:nvPr/>
        </p:nvGrpSpPr>
        <p:grpSpPr>
          <a:xfrm>
            <a:off x="4959487" y="4713408"/>
            <a:ext cx="317420" cy="237610"/>
            <a:chOff x="3198813" y="2921001"/>
            <a:chExt cx="849312" cy="660399"/>
          </a:xfrm>
          <a:solidFill>
            <a:schemeClr val="bg1"/>
          </a:solidFill>
          <a:effectLst/>
        </p:grpSpPr>
        <p:sp>
          <p:nvSpPr>
            <p:cNvPr id="262" name="Rectangle 142"/>
            <p:cNvSpPr/>
            <p:nvPr/>
          </p:nvSpPr>
          <p:spPr>
            <a:xfrm>
              <a:off x="3293269" y="2921001"/>
              <a:ext cx="660400" cy="419100"/>
            </a:xfrm>
            <a:prstGeom prst="rect">
              <a:avLst/>
            </a:prstGeom>
            <a:grp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263" name="Trapezoid 143"/>
            <p:cNvSpPr/>
            <p:nvPr/>
          </p:nvSpPr>
          <p:spPr>
            <a:xfrm>
              <a:off x="3198813" y="3368675"/>
              <a:ext cx="849312" cy="148187"/>
            </a:xfrm>
            <a:prstGeom prst="trapezoid">
              <a:avLst>
                <a:gd name="adj" fmla="val 61424"/>
              </a:avLst>
            </a:prstGeom>
            <a:grp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264" name="Rectangle 144"/>
            <p:cNvSpPr/>
            <p:nvPr/>
          </p:nvSpPr>
          <p:spPr>
            <a:xfrm>
              <a:off x="3198813" y="3516862"/>
              <a:ext cx="849312" cy="64538"/>
            </a:xfrm>
            <a:prstGeom prst="rect">
              <a:avLst/>
            </a:prstGeom>
            <a:grp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cxnSp>
          <p:nvCxnSpPr>
            <p:cNvPr id="265" name="Straight Connector 145"/>
            <p:cNvCxnSpPr/>
            <p:nvPr/>
          </p:nvCxnSpPr>
          <p:spPr>
            <a:xfrm>
              <a:off x="3383947" y="3398243"/>
              <a:ext cx="495300" cy="0"/>
            </a:xfrm>
            <a:prstGeom prst="line">
              <a:avLst/>
            </a:prstGeom>
            <a:grpFill/>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266" name="Straight Connector 146"/>
            <p:cNvCxnSpPr/>
            <p:nvPr/>
          </p:nvCxnSpPr>
          <p:spPr>
            <a:xfrm>
              <a:off x="3338989" y="3442693"/>
              <a:ext cx="585216" cy="0"/>
            </a:xfrm>
            <a:prstGeom prst="line">
              <a:avLst/>
            </a:prstGeom>
            <a:grpFill/>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267" name="Straight Connector 147"/>
            <p:cNvCxnSpPr/>
            <p:nvPr/>
          </p:nvCxnSpPr>
          <p:spPr>
            <a:xfrm>
              <a:off x="3293269" y="3487143"/>
              <a:ext cx="676656" cy="0"/>
            </a:xfrm>
            <a:prstGeom prst="line">
              <a:avLst/>
            </a:prstGeom>
            <a:grpFill/>
            <a:ln w="12700" cmpd="sng">
              <a:solidFill>
                <a:srgbClr val="464646"/>
              </a:solidFill>
            </a:ln>
          </p:spPr>
          <p:style>
            <a:lnRef idx="2">
              <a:schemeClr val="accent1"/>
            </a:lnRef>
            <a:fillRef idx="0">
              <a:schemeClr val="accent1"/>
            </a:fillRef>
            <a:effectRef idx="1">
              <a:schemeClr val="accent1"/>
            </a:effectRef>
            <a:fontRef idx="minor">
              <a:schemeClr val="tx1"/>
            </a:fontRef>
          </p:style>
        </p:cxnSp>
      </p:grpSp>
      <p:grpSp>
        <p:nvGrpSpPr>
          <p:cNvPr id="268" name="Group 83"/>
          <p:cNvGrpSpPr/>
          <p:nvPr/>
        </p:nvGrpSpPr>
        <p:grpSpPr>
          <a:xfrm>
            <a:off x="5383889" y="4697413"/>
            <a:ext cx="192260" cy="253616"/>
            <a:chOff x="6124574" y="3140075"/>
            <a:chExt cx="346075" cy="675692"/>
          </a:xfrm>
          <a:solidFill>
            <a:srgbClr val="FFFFFF"/>
          </a:solidFill>
          <a:effectLst/>
        </p:grpSpPr>
        <p:sp>
          <p:nvSpPr>
            <p:cNvPr id="269" name="Rounded Rectangle 149"/>
            <p:cNvSpPr/>
            <p:nvPr/>
          </p:nvSpPr>
          <p:spPr>
            <a:xfrm>
              <a:off x="6124574" y="3140075"/>
              <a:ext cx="346075" cy="675692"/>
            </a:xfrm>
            <a:prstGeom prst="roundRect">
              <a:avLst/>
            </a:prstGeom>
            <a:grp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270" name="Round Same Side Corner Rectangle 150"/>
            <p:cNvSpPr/>
            <p:nvPr/>
          </p:nvSpPr>
          <p:spPr>
            <a:xfrm>
              <a:off x="6142163" y="3161515"/>
              <a:ext cx="310896" cy="515135"/>
            </a:xfrm>
            <a:prstGeom prst="round2SameRect">
              <a:avLst/>
            </a:prstGeom>
            <a:grp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271" name="Oval 170"/>
            <p:cNvSpPr/>
            <p:nvPr/>
          </p:nvSpPr>
          <p:spPr>
            <a:xfrm>
              <a:off x="6245225" y="3695700"/>
              <a:ext cx="107950" cy="107950"/>
            </a:xfrm>
            <a:prstGeom prst="ellipse">
              <a:avLst/>
            </a:prstGeom>
            <a:grpFill/>
            <a:ln w="12700" cmpd="sng">
              <a:solidFill>
                <a:srgbClr val="46464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sz="1500" dirty="0">
                <a:solidFill>
                  <a:srgbClr val="FFFFFF"/>
                </a:solidFill>
                <a:latin typeface="MS PGothic" charset="-128"/>
                <a:ea typeface="MS PGothic" charset="-128"/>
                <a:cs typeface="MS PGothic" charset="-128"/>
              </a:endParaRPr>
            </a:p>
          </p:txBody>
        </p:sp>
      </p:grpSp>
      <p:grpSp>
        <p:nvGrpSpPr>
          <p:cNvPr id="299" name="Group 43"/>
          <p:cNvGrpSpPr/>
          <p:nvPr/>
        </p:nvGrpSpPr>
        <p:grpSpPr>
          <a:xfrm>
            <a:off x="2959555" y="1508079"/>
            <a:ext cx="716170" cy="456209"/>
            <a:chOff x="331796" y="2064991"/>
            <a:chExt cx="1372016" cy="851251"/>
          </a:xfrm>
        </p:grpSpPr>
        <p:pic>
          <p:nvPicPr>
            <p:cNvPr id="300" name="Picture 150" descr="ICON_VM_basic_label_Q308"/>
            <p:cNvPicPr>
              <a:picLocks noChangeAspect="1" noChangeArrowheads="1"/>
            </p:cNvPicPr>
            <p:nvPr/>
          </p:nvPicPr>
          <p:blipFill>
            <a:blip r:embed="rId13" cstate="print">
              <a:extLst>
                <a:ext uri="{28A0092B-C50C-407E-A947-70E740481C1C}">
                  <a14:useLocalDpi xmlns:a14="http://schemas.microsoft.com/office/drawing/2010/main"/>
                </a:ext>
              </a:extLst>
            </a:blip>
            <a:stretch>
              <a:fillRect/>
            </a:stretch>
          </p:blipFill>
          <p:spPr bwMode="auto">
            <a:xfrm>
              <a:off x="331796" y="2064991"/>
              <a:ext cx="408412" cy="474046"/>
            </a:xfrm>
            <a:prstGeom prst="rect">
              <a:avLst/>
            </a:prstGeom>
            <a:noFill/>
            <a:ln w="9525">
              <a:noFill/>
              <a:miter lim="800000"/>
              <a:headEnd/>
              <a:tailEnd/>
            </a:ln>
          </p:spPr>
        </p:pic>
        <p:pic>
          <p:nvPicPr>
            <p:cNvPr id="301" name="Picture 150" descr="ICON_VM_basic_label_Q308"/>
            <p:cNvPicPr>
              <a:picLocks noChangeAspect="1" noChangeArrowheads="1"/>
            </p:cNvPicPr>
            <p:nvPr/>
          </p:nvPicPr>
          <p:blipFill>
            <a:blip r:embed="rId13" cstate="print">
              <a:extLst>
                <a:ext uri="{28A0092B-C50C-407E-A947-70E740481C1C}">
                  <a14:useLocalDpi xmlns:a14="http://schemas.microsoft.com/office/drawing/2010/main"/>
                </a:ext>
              </a:extLst>
            </a:blip>
            <a:stretch>
              <a:fillRect/>
            </a:stretch>
          </p:blipFill>
          <p:spPr bwMode="auto">
            <a:xfrm>
              <a:off x="813598" y="2064991"/>
              <a:ext cx="408412" cy="474046"/>
            </a:xfrm>
            <a:prstGeom prst="rect">
              <a:avLst/>
            </a:prstGeom>
            <a:noFill/>
            <a:ln w="9525">
              <a:noFill/>
              <a:miter lim="800000"/>
              <a:headEnd/>
              <a:tailEnd/>
            </a:ln>
          </p:spPr>
        </p:pic>
        <p:pic>
          <p:nvPicPr>
            <p:cNvPr id="302" name="Picture 150" descr="ICON_VM_basic_label_Q308"/>
            <p:cNvPicPr>
              <a:picLocks noChangeAspect="1" noChangeArrowheads="1"/>
            </p:cNvPicPr>
            <p:nvPr/>
          </p:nvPicPr>
          <p:blipFill>
            <a:blip r:embed="rId13" cstate="print">
              <a:extLst>
                <a:ext uri="{28A0092B-C50C-407E-A947-70E740481C1C}">
                  <a14:useLocalDpi xmlns:a14="http://schemas.microsoft.com/office/drawing/2010/main"/>
                </a:ext>
              </a:extLst>
            </a:blip>
            <a:stretch>
              <a:fillRect/>
            </a:stretch>
          </p:blipFill>
          <p:spPr bwMode="auto">
            <a:xfrm>
              <a:off x="1295400" y="2064991"/>
              <a:ext cx="408412" cy="474046"/>
            </a:xfrm>
            <a:prstGeom prst="rect">
              <a:avLst/>
            </a:prstGeom>
            <a:noFill/>
            <a:ln w="9525">
              <a:noFill/>
              <a:miter lim="800000"/>
              <a:headEnd/>
              <a:tailEnd/>
            </a:ln>
          </p:spPr>
        </p:pic>
        <p:pic>
          <p:nvPicPr>
            <p:cNvPr id="303" name="Picture 150" descr="ICON_VM_basic_label_Q308"/>
            <p:cNvPicPr>
              <a:picLocks noChangeAspect="1" noChangeArrowheads="1"/>
            </p:cNvPicPr>
            <p:nvPr/>
          </p:nvPicPr>
          <p:blipFill>
            <a:blip r:embed="rId13" cstate="print">
              <a:extLst>
                <a:ext uri="{28A0092B-C50C-407E-A947-70E740481C1C}">
                  <a14:useLocalDpi xmlns:a14="http://schemas.microsoft.com/office/drawing/2010/main"/>
                </a:ext>
              </a:extLst>
            </a:blip>
            <a:stretch>
              <a:fillRect/>
            </a:stretch>
          </p:blipFill>
          <p:spPr bwMode="auto">
            <a:xfrm>
              <a:off x="331796" y="2442196"/>
              <a:ext cx="408412" cy="474046"/>
            </a:xfrm>
            <a:prstGeom prst="rect">
              <a:avLst/>
            </a:prstGeom>
            <a:noFill/>
            <a:ln w="9525">
              <a:noFill/>
              <a:miter lim="800000"/>
              <a:headEnd/>
              <a:tailEnd/>
            </a:ln>
          </p:spPr>
        </p:pic>
        <p:pic>
          <p:nvPicPr>
            <p:cNvPr id="304" name="Picture 150" descr="ICON_VM_basic_label_Q308"/>
            <p:cNvPicPr>
              <a:picLocks noChangeAspect="1" noChangeArrowheads="1"/>
            </p:cNvPicPr>
            <p:nvPr/>
          </p:nvPicPr>
          <p:blipFill>
            <a:blip r:embed="rId13" cstate="print">
              <a:extLst>
                <a:ext uri="{28A0092B-C50C-407E-A947-70E740481C1C}">
                  <a14:useLocalDpi xmlns:a14="http://schemas.microsoft.com/office/drawing/2010/main"/>
                </a:ext>
              </a:extLst>
            </a:blip>
            <a:stretch>
              <a:fillRect/>
            </a:stretch>
          </p:blipFill>
          <p:spPr bwMode="auto">
            <a:xfrm>
              <a:off x="813598" y="2442196"/>
              <a:ext cx="408412" cy="474046"/>
            </a:xfrm>
            <a:prstGeom prst="rect">
              <a:avLst/>
            </a:prstGeom>
            <a:noFill/>
            <a:ln w="9525">
              <a:noFill/>
              <a:miter lim="800000"/>
              <a:headEnd/>
              <a:tailEnd/>
            </a:ln>
          </p:spPr>
        </p:pic>
        <p:pic>
          <p:nvPicPr>
            <p:cNvPr id="305" name="Picture 150" descr="ICON_VM_basic_label_Q308"/>
            <p:cNvPicPr>
              <a:picLocks noChangeAspect="1" noChangeArrowheads="1"/>
            </p:cNvPicPr>
            <p:nvPr/>
          </p:nvPicPr>
          <p:blipFill>
            <a:blip r:embed="rId13" cstate="print">
              <a:extLst>
                <a:ext uri="{28A0092B-C50C-407E-A947-70E740481C1C}">
                  <a14:useLocalDpi xmlns:a14="http://schemas.microsoft.com/office/drawing/2010/main"/>
                </a:ext>
              </a:extLst>
            </a:blip>
            <a:stretch>
              <a:fillRect/>
            </a:stretch>
          </p:blipFill>
          <p:spPr bwMode="auto">
            <a:xfrm>
              <a:off x="1295400" y="2442196"/>
              <a:ext cx="408412" cy="474046"/>
            </a:xfrm>
            <a:prstGeom prst="rect">
              <a:avLst/>
            </a:prstGeom>
            <a:noFill/>
            <a:ln w="9525">
              <a:noFill/>
              <a:miter lim="800000"/>
              <a:headEnd/>
              <a:tailEnd/>
            </a:ln>
          </p:spPr>
        </p:pic>
      </p:grpSp>
      <p:pic>
        <p:nvPicPr>
          <p:cNvPr id="309" name="Picture 18" descr="\\MV-FS\Projects\Cisco\References\Brand Assets\Kubrick Icons\Device Icons\Device_file_server_3129_default_256.png"/>
          <p:cNvPicPr>
            <a:picLocks noChangeAspect="1" noChangeArrowheads="1"/>
          </p:cNvPicPr>
          <p:nvPr/>
        </p:nvPicPr>
        <p:blipFill>
          <a:blip r:embed="rId14" cstate="print">
            <a:alphaModFix amt="79000"/>
            <a:extLst>
              <a:ext uri="{28A0092B-C50C-407E-A947-70E740481C1C}">
                <a14:useLocalDpi xmlns:a14="http://schemas.microsoft.com/office/drawing/2010/main"/>
              </a:ext>
            </a:extLst>
          </a:blip>
          <a:srcRect/>
          <a:stretch>
            <a:fillRect/>
          </a:stretch>
        </p:blipFill>
        <p:spPr bwMode="auto">
          <a:xfrm>
            <a:off x="3695638" y="1602199"/>
            <a:ext cx="344589" cy="343936"/>
          </a:xfrm>
          <a:prstGeom prst="rect">
            <a:avLst/>
          </a:prstGeom>
          <a:noFill/>
          <a:ln w="9525">
            <a:noFill/>
            <a:miter lim="800000"/>
            <a:headEnd/>
            <a:tailEnd/>
          </a:ln>
        </p:spPr>
      </p:pic>
      <p:pic>
        <p:nvPicPr>
          <p:cNvPr id="310" name="Picture 18" descr="\\MV-FS\Projects\Cisco\References\Brand Assets\Kubrick Icons\Device Icons\Device_file_server_3129_default_256.png"/>
          <p:cNvPicPr>
            <a:picLocks noChangeAspect="1" noChangeArrowheads="1"/>
          </p:cNvPicPr>
          <p:nvPr/>
        </p:nvPicPr>
        <p:blipFill>
          <a:blip r:embed="rId14" cstate="print">
            <a:alphaModFix amt="79000"/>
            <a:extLst>
              <a:ext uri="{28A0092B-C50C-407E-A947-70E740481C1C}">
                <a14:useLocalDpi xmlns:a14="http://schemas.microsoft.com/office/drawing/2010/main"/>
              </a:ext>
            </a:extLst>
          </a:blip>
          <a:srcRect/>
          <a:stretch>
            <a:fillRect/>
          </a:stretch>
        </p:blipFill>
        <p:spPr bwMode="auto">
          <a:xfrm>
            <a:off x="3929623" y="1600385"/>
            <a:ext cx="344589" cy="343936"/>
          </a:xfrm>
          <a:prstGeom prst="rect">
            <a:avLst/>
          </a:prstGeom>
          <a:noFill/>
          <a:ln w="9525">
            <a:noFill/>
            <a:miter lim="800000"/>
            <a:headEnd/>
            <a:tailEnd/>
          </a:ln>
        </p:spPr>
      </p:pic>
      <p:pic>
        <p:nvPicPr>
          <p:cNvPr id="312" name="Picture 18" descr="\\MV-FS\Projects\Cisco\References\Brand Assets\Kubrick Icons\Device Icons\Device_file_server_3129_default_256.png"/>
          <p:cNvPicPr>
            <a:picLocks noChangeAspect="1" noChangeArrowheads="1"/>
          </p:cNvPicPr>
          <p:nvPr/>
        </p:nvPicPr>
        <p:blipFill>
          <a:blip r:embed="rId15" cstate="print">
            <a:alphaModFix amt="80000"/>
            <a:extLst>
              <a:ext uri="{28A0092B-C50C-407E-A947-70E740481C1C}">
                <a14:useLocalDpi xmlns:a14="http://schemas.microsoft.com/office/drawing/2010/main"/>
              </a:ext>
            </a:extLst>
          </a:blip>
          <a:srcRect/>
          <a:stretch>
            <a:fillRect/>
          </a:stretch>
        </p:blipFill>
        <p:spPr bwMode="auto">
          <a:xfrm>
            <a:off x="1645172" y="4636637"/>
            <a:ext cx="326487" cy="325867"/>
          </a:xfrm>
          <a:prstGeom prst="rect">
            <a:avLst/>
          </a:prstGeom>
          <a:noFill/>
          <a:ln w="9525">
            <a:noFill/>
            <a:miter lim="800000"/>
            <a:headEnd/>
            <a:tailEnd/>
          </a:ln>
        </p:spPr>
      </p:pic>
      <p:pic>
        <p:nvPicPr>
          <p:cNvPr id="313" name="Picture 18" descr="\\MV-FS\Projects\Cisco\References\Brand Assets\Kubrick Icons\Device Icons\Device_file_server_3129_default_256.png"/>
          <p:cNvPicPr>
            <a:picLocks noChangeAspect="1" noChangeArrowheads="1"/>
          </p:cNvPicPr>
          <p:nvPr/>
        </p:nvPicPr>
        <p:blipFill>
          <a:blip r:embed="rId15" cstate="print">
            <a:alphaModFix amt="80000"/>
            <a:extLst>
              <a:ext uri="{28A0092B-C50C-407E-A947-70E740481C1C}">
                <a14:useLocalDpi xmlns:a14="http://schemas.microsoft.com/office/drawing/2010/main"/>
              </a:ext>
            </a:extLst>
          </a:blip>
          <a:srcRect/>
          <a:stretch>
            <a:fillRect/>
          </a:stretch>
        </p:blipFill>
        <p:spPr bwMode="auto">
          <a:xfrm>
            <a:off x="3111626" y="4643892"/>
            <a:ext cx="326487" cy="325867"/>
          </a:xfrm>
          <a:prstGeom prst="rect">
            <a:avLst/>
          </a:prstGeom>
          <a:noFill/>
          <a:ln w="9525">
            <a:noFill/>
            <a:miter lim="800000"/>
            <a:headEnd/>
            <a:tailEnd/>
          </a:ln>
        </p:spPr>
      </p:pic>
      <p:pic>
        <p:nvPicPr>
          <p:cNvPr id="314" name="Picture 18" descr="\\MV-FS\Projects\Cisco\References\Brand Assets\Kubrick Icons\Device Icons\Device_file_server_3129_default_256.png"/>
          <p:cNvPicPr>
            <a:picLocks noChangeAspect="1" noChangeArrowheads="1"/>
          </p:cNvPicPr>
          <p:nvPr/>
        </p:nvPicPr>
        <p:blipFill>
          <a:blip r:embed="rId15" cstate="print">
            <a:alphaModFix amt="80000"/>
            <a:extLst>
              <a:ext uri="{28A0092B-C50C-407E-A947-70E740481C1C}">
                <a14:useLocalDpi xmlns:a14="http://schemas.microsoft.com/office/drawing/2010/main"/>
              </a:ext>
            </a:extLst>
          </a:blip>
          <a:srcRect/>
          <a:stretch>
            <a:fillRect/>
          </a:stretch>
        </p:blipFill>
        <p:spPr bwMode="auto">
          <a:xfrm>
            <a:off x="4614819" y="4660217"/>
            <a:ext cx="326487" cy="325867"/>
          </a:xfrm>
          <a:prstGeom prst="rect">
            <a:avLst/>
          </a:prstGeom>
          <a:noFill/>
          <a:ln w="9525">
            <a:noFill/>
            <a:miter lim="800000"/>
            <a:headEnd/>
            <a:tailEnd/>
          </a:ln>
        </p:spPr>
      </p:pic>
      <p:pic>
        <p:nvPicPr>
          <p:cNvPr id="316" name="Picture 3" descr="\\MV-FS\Projects\Cisco\References\Brand Assets\Kubrick Icons\Device Icons\Device_switch_3062_default_256.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064819" y="2014152"/>
            <a:ext cx="365173" cy="162004"/>
          </a:xfrm>
          <a:prstGeom prst="rect">
            <a:avLst/>
          </a:prstGeom>
          <a:noFill/>
          <a:ln w="9525">
            <a:noFill/>
            <a:miter lim="800000"/>
            <a:headEnd/>
            <a:tailEnd/>
          </a:ln>
        </p:spPr>
      </p:pic>
      <p:pic>
        <p:nvPicPr>
          <p:cNvPr id="317" name="Picture 3" descr="\\MV-FS\Projects\Cisco\References\Brand Assets\Kubrick Icons\Device Icons\Device_switch_3062_default_256.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425771" y="2012337"/>
            <a:ext cx="365173" cy="162004"/>
          </a:xfrm>
          <a:prstGeom prst="rect">
            <a:avLst/>
          </a:prstGeom>
          <a:noFill/>
          <a:ln w="9525">
            <a:noFill/>
            <a:miter lim="800000"/>
            <a:headEnd/>
            <a:tailEnd/>
          </a:ln>
        </p:spPr>
      </p:pic>
      <p:pic>
        <p:nvPicPr>
          <p:cNvPr id="318" name="Picture 3" descr="\\MV-FS\Projects\Cisco\References\Brand Assets\Kubrick Icons\Device Icons\Device_switch_3062_default_256.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786716" y="2010525"/>
            <a:ext cx="365173" cy="162004"/>
          </a:xfrm>
          <a:prstGeom prst="rect">
            <a:avLst/>
          </a:prstGeom>
          <a:noFill/>
          <a:ln w="9525">
            <a:noFill/>
            <a:miter lim="800000"/>
            <a:headEnd/>
            <a:tailEnd/>
          </a:ln>
        </p:spPr>
      </p:pic>
      <p:cxnSp>
        <p:nvCxnSpPr>
          <p:cNvPr id="319" name="Straight Connector 318"/>
          <p:cNvCxnSpPr>
            <a:stCxn id="77" idx="0"/>
            <a:endCxn id="316" idx="2"/>
          </p:cNvCxnSpPr>
          <p:nvPr/>
        </p:nvCxnSpPr>
        <p:spPr>
          <a:xfrm flipH="1" flipV="1">
            <a:off x="3247409" y="2176146"/>
            <a:ext cx="216417" cy="152510"/>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0" name="Straight Connector 319"/>
          <p:cNvCxnSpPr>
            <a:stCxn id="143" idx="0"/>
            <a:endCxn id="316" idx="2"/>
          </p:cNvCxnSpPr>
          <p:nvPr/>
        </p:nvCxnSpPr>
        <p:spPr>
          <a:xfrm flipH="1" flipV="1">
            <a:off x="3247444" y="2176191"/>
            <a:ext cx="504814" cy="150698"/>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1" name="Straight Connector 320"/>
          <p:cNvCxnSpPr>
            <a:stCxn id="77" idx="0"/>
            <a:endCxn id="317" idx="2"/>
          </p:cNvCxnSpPr>
          <p:nvPr/>
        </p:nvCxnSpPr>
        <p:spPr>
          <a:xfrm flipV="1">
            <a:off x="3463830" y="2174341"/>
            <a:ext cx="144531" cy="154324"/>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2" name="Straight Connector 321"/>
          <p:cNvCxnSpPr>
            <a:stCxn id="143" idx="0"/>
            <a:endCxn id="318" idx="2"/>
          </p:cNvCxnSpPr>
          <p:nvPr/>
        </p:nvCxnSpPr>
        <p:spPr>
          <a:xfrm flipV="1">
            <a:off x="3752223" y="2172519"/>
            <a:ext cx="217084" cy="154325"/>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3" name="Straight Connector 322"/>
          <p:cNvCxnSpPr>
            <a:stCxn id="143" idx="0"/>
            <a:endCxn id="317" idx="2"/>
          </p:cNvCxnSpPr>
          <p:nvPr/>
        </p:nvCxnSpPr>
        <p:spPr>
          <a:xfrm flipH="1" flipV="1">
            <a:off x="3608393" y="2174378"/>
            <a:ext cx="143866" cy="152511"/>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4" name="Straight Connector 323"/>
          <p:cNvCxnSpPr>
            <a:stCxn id="77" idx="0"/>
            <a:endCxn id="318" idx="2"/>
          </p:cNvCxnSpPr>
          <p:nvPr/>
        </p:nvCxnSpPr>
        <p:spPr>
          <a:xfrm flipV="1">
            <a:off x="3463822" y="2172529"/>
            <a:ext cx="505481" cy="156137"/>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344" name="Group 343"/>
          <p:cNvGrpSpPr/>
          <p:nvPr/>
        </p:nvGrpSpPr>
        <p:grpSpPr>
          <a:xfrm>
            <a:off x="4900052" y="2349559"/>
            <a:ext cx="281142" cy="285814"/>
            <a:chOff x="3908812" y="2449961"/>
            <a:chExt cx="838598" cy="837173"/>
          </a:xfrm>
        </p:grpSpPr>
        <p:sp>
          <p:nvSpPr>
            <p:cNvPr id="345" name="Oval 263"/>
            <p:cNvSpPr>
              <a:spLocks/>
            </p:cNvSpPr>
            <p:nvPr/>
          </p:nvSpPr>
          <p:spPr bwMode="auto">
            <a:xfrm>
              <a:off x="3908812" y="2449961"/>
              <a:ext cx="838598" cy="837173"/>
            </a:xfrm>
            <a:prstGeom prst="ellipse">
              <a:avLst/>
            </a:prstGeom>
            <a:gradFill rotWithShape="0">
              <a:gsLst>
                <a:gs pos="0">
                  <a:srgbClr val="5C6A76"/>
                </a:gs>
                <a:gs pos="100000">
                  <a:srgbClr val="121517"/>
                </a:gs>
              </a:gsLst>
              <a:lin ang="5400000" scaled="1"/>
            </a:gradFill>
            <a:ln w="31750" cap="flat">
              <a:noFill/>
              <a:round/>
              <a:headEnd type="none" w="med" len="med"/>
              <a:tailEnd type="none" w="med" len="med"/>
            </a:ln>
            <a:effectLst/>
          </p:spPr>
          <p:txBody>
            <a:bodyPr lIns="0" tIns="0" rIns="0" bIns="0"/>
            <a:lstStyle/>
            <a:p>
              <a:pPr defTabSz="456421" eaLnBrk="0" hangingPunct="0">
                <a:lnSpc>
                  <a:spcPct val="90000"/>
                </a:lnSpc>
              </a:pPr>
              <a:endParaRPr lang="en-US" sz="800" kern="0" dirty="0">
                <a:solidFill>
                  <a:srgbClr val="00B0F0"/>
                </a:solidFill>
                <a:latin typeface="MS PGothic" charset="-128"/>
                <a:ea typeface="MS PGothic" charset="-128"/>
                <a:cs typeface="MS PGothic" charset="-128"/>
              </a:endParaRPr>
            </a:p>
          </p:txBody>
        </p:sp>
        <p:grpSp>
          <p:nvGrpSpPr>
            <p:cNvPr id="346" name="Group 199"/>
            <p:cNvGrpSpPr>
              <a:grpSpLocks noChangeAspect="1"/>
            </p:cNvGrpSpPr>
            <p:nvPr/>
          </p:nvGrpSpPr>
          <p:grpSpPr>
            <a:xfrm>
              <a:off x="4059221" y="2533447"/>
              <a:ext cx="532892" cy="638619"/>
              <a:chOff x="3779611" y="5788667"/>
              <a:chExt cx="462899" cy="550584"/>
            </a:xfrm>
            <a:solidFill>
              <a:schemeClr val="bg1"/>
            </a:solidFill>
            <a:effectLst>
              <a:outerShdw blurRad="50800" dist="12700" dir="5400000" algn="t" rotWithShape="0">
                <a:prstClr val="black">
                  <a:alpha val="40000"/>
                </a:prstClr>
              </a:outerShdw>
            </a:effectLst>
          </p:grpSpPr>
          <p:sp>
            <p:nvSpPr>
              <p:cNvPr id="347" name="Freeform 15"/>
              <p:cNvSpPr>
                <a:spLocks noChangeAspect="1" noEditPoints="1"/>
              </p:cNvSpPr>
              <p:nvPr/>
            </p:nvSpPr>
            <p:spPr bwMode="auto">
              <a:xfrm>
                <a:off x="3826794" y="5855879"/>
                <a:ext cx="368096" cy="429964"/>
              </a:xfrm>
              <a:custGeom>
                <a:avLst/>
                <a:gdLst/>
                <a:ahLst/>
                <a:cxnLst>
                  <a:cxn ang="0">
                    <a:pos x="321" y="59"/>
                  </a:cxn>
                  <a:cxn ang="0">
                    <a:pos x="176" y="0"/>
                  </a:cxn>
                  <a:cxn ang="0">
                    <a:pos x="31" y="59"/>
                  </a:cxn>
                  <a:cxn ang="0">
                    <a:pos x="0" y="57"/>
                  </a:cxn>
                  <a:cxn ang="0">
                    <a:pos x="5" y="92"/>
                  </a:cxn>
                  <a:cxn ang="0">
                    <a:pos x="24" y="199"/>
                  </a:cxn>
                  <a:cxn ang="0">
                    <a:pos x="81" y="328"/>
                  </a:cxn>
                  <a:cxn ang="0">
                    <a:pos x="130" y="239"/>
                  </a:cxn>
                  <a:cxn ang="0">
                    <a:pos x="139" y="244"/>
                  </a:cxn>
                  <a:cxn ang="0">
                    <a:pos x="150" y="223"/>
                  </a:cxn>
                  <a:cxn ang="0">
                    <a:pos x="126" y="115"/>
                  </a:cxn>
                  <a:cxn ang="0">
                    <a:pos x="241" y="80"/>
                  </a:cxn>
                  <a:cxn ang="0">
                    <a:pos x="276" y="195"/>
                  </a:cxn>
                  <a:cxn ang="0">
                    <a:pos x="174" y="236"/>
                  </a:cxn>
                  <a:cxn ang="0">
                    <a:pos x="162" y="257"/>
                  </a:cxn>
                  <a:cxn ang="0">
                    <a:pos x="172" y="263"/>
                  </a:cxn>
                  <a:cxn ang="0">
                    <a:pos x="116" y="368"/>
                  </a:cxn>
                  <a:cxn ang="0">
                    <a:pos x="176" y="409"/>
                  </a:cxn>
                  <a:cxn ang="0">
                    <a:pos x="348" y="92"/>
                  </a:cxn>
                  <a:cxn ang="0">
                    <a:pos x="350" y="57"/>
                  </a:cxn>
                  <a:cxn ang="0">
                    <a:pos x="321" y="59"/>
                  </a:cxn>
                  <a:cxn ang="0">
                    <a:pos x="255" y="184"/>
                  </a:cxn>
                  <a:cxn ang="0">
                    <a:pos x="229" y="102"/>
                  </a:cxn>
                  <a:cxn ang="0">
                    <a:pos x="148" y="127"/>
                  </a:cxn>
                  <a:cxn ang="0">
                    <a:pos x="172" y="209"/>
                  </a:cxn>
                  <a:cxn ang="0">
                    <a:pos x="255" y="184"/>
                  </a:cxn>
                  <a:cxn ang="0">
                    <a:pos x="158" y="149"/>
                  </a:cxn>
                  <a:cxn ang="0">
                    <a:pos x="158" y="149"/>
                  </a:cxn>
                  <a:cxn ang="0">
                    <a:pos x="153" y="153"/>
                  </a:cxn>
                  <a:cxn ang="0">
                    <a:pos x="149" y="147"/>
                  </a:cxn>
                  <a:cxn ang="0">
                    <a:pos x="217" y="106"/>
                  </a:cxn>
                  <a:cxn ang="0">
                    <a:pos x="220" y="111"/>
                  </a:cxn>
                  <a:cxn ang="0">
                    <a:pos x="216" y="114"/>
                  </a:cxn>
                  <a:cxn ang="0">
                    <a:pos x="158" y="149"/>
                  </a:cxn>
                </a:cxnLst>
                <a:rect l="0" t="0" r="r" b="b"/>
                <a:pathLst>
                  <a:path w="350" h="409">
                    <a:moveTo>
                      <a:pt x="321" y="59"/>
                    </a:moveTo>
                    <a:cubicBezTo>
                      <a:pt x="238" y="59"/>
                      <a:pt x="194" y="19"/>
                      <a:pt x="176" y="0"/>
                    </a:cubicBezTo>
                    <a:cubicBezTo>
                      <a:pt x="159" y="19"/>
                      <a:pt x="112" y="59"/>
                      <a:pt x="31" y="59"/>
                    </a:cubicBezTo>
                    <a:cubicBezTo>
                      <a:pt x="20" y="59"/>
                      <a:pt x="11" y="57"/>
                      <a:pt x="0" y="57"/>
                    </a:cubicBezTo>
                    <a:cubicBezTo>
                      <a:pt x="2" y="65"/>
                      <a:pt x="2" y="76"/>
                      <a:pt x="5" y="92"/>
                    </a:cubicBezTo>
                    <a:cubicBezTo>
                      <a:pt x="7" y="120"/>
                      <a:pt x="11" y="159"/>
                      <a:pt x="24" y="199"/>
                    </a:cubicBezTo>
                    <a:cubicBezTo>
                      <a:pt x="36" y="243"/>
                      <a:pt x="54" y="289"/>
                      <a:pt x="81" y="328"/>
                    </a:cubicBezTo>
                    <a:cubicBezTo>
                      <a:pt x="85" y="321"/>
                      <a:pt x="96" y="300"/>
                      <a:pt x="130" y="239"/>
                    </a:cubicBezTo>
                    <a:cubicBezTo>
                      <a:pt x="139" y="244"/>
                      <a:pt x="139" y="244"/>
                      <a:pt x="139" y="244"/>
                    </a:cubicBezTo>
                    <a:cubicBezTo>
                      <a:pt x="150" y="223"/>
                      <a:pt x="150" y="223"/>
                      <a:pt x="150" y="223"/>
                    </a:cubicBezTo>
                    <a:cubicBezTo>
                      <a:pt x="117" y="199"/>
                      <a:pt x="106" y="153"/>
                      <a:pt x="126" y="115"/>
                    </a:cubicBezTo>
                    <a:cubicBezTo>
                      <a:pt x="148" y="74"/>
                      <a:pt x="199" y="58"/>
                      <a:pt x="241" y="80"/>
                    </a:cubicBezTo>
                    <a:cubicBezTo>
                      <a:pt x="282" y="102"/>
                      <a:pt x="298" y="154"/>
                      <a:pt x="276" y="195"/>
                    </a:cubicBezTo>
                    <a:cubicBezTo>
                      <a:pt x="256" y="232"/>
                      <a:pt x="213" y="248"/>
                      <a:pt x="174" y="236"/>
                    </a:cubicBezTo>
                    <a:cubicBezTo>
                      <a:pt x="162" y="257"/>
                      <a:pt x="162" y="257"/>
                      <a:pt x="162" y="257"/>
                    </a:cubicBezTo>
                    <a:cubicBezTo>
                      <a:pt x="172" y="263"/>
                      <a:pt x="172" y="263"/>
                      <a:pt x="172" y="263"/>
                    </a:cubicBezTo>
                    <a:cubicBezTo>
                      <a:pt x="172" y="263"/>
                      <a:pt x="163" y="281"/>
                      <a:pt x="116" y="368"/>
                    </a:cubicBezTo>
                    <a:cubicBezTo>
                      <a:pt x="133" y="384"/>
                      <a:pt x="153" y="398"/>
                      <a:pt x="176" y="409"/>
                    </a:cubicBezTo>
                    <a:cubicBezTo>
                      <a:pt x="304" y="350"/>
                      <a:pt x="339" y="177"/>
                      <a:pt x="348" y="92"/>
                    </a:cubicBezTo>
                    <a:cubicBezTo>
                      <a:pt x="350" y="76"/>
                      <a:pt x="350" y="65"/>
                      <a:pt x="350" y="57"/>
                    </a:cubicBezTo>
                    <a:cubicBezTo>
                      <a:pt x="339" y="57"/>
                      <a:pt x="330" y="59"/>
                      <a:pt x="321" y="59"/>
                    </a:cubicBezTo>
                    <a:close/>
                    <a:moveTo>
                      <a:pt x="255" y="184"/>
                    </a:moveTo>
                    <a:cubicBezTo>
                      <a:pt x="270" y="155"/>
                      <a:pt x="259" y="118"/>
                      <a:pt x="229" y="102"/>
                    </a:cubicBezTo>
                    <a:cubicBezTo>
                      <a:pt x="200" y="87"/>
                      <a:pt x="163" y="98"/>
                      <a:pt x="148" y="127"/>
                    </a:cubicBezTo>
                    <a:cubicBezTo>
                      <a:pt x="132" y="156"/>
                      <a:pt x="143" y="194"/>
                      <a:pt x="172" y="209"/>
                    </a:cubicBezTo>
                    <a:cubicBezTo>
                      <a:pt x="202" y="225"/>
                      <a:pt x="239" y="213"/>
                      <a:pt x="255" y="184"/>
                    </a:cubicBezTo>
                    <a:close/>
                    <a:moveTo>
                      <a:pt x="158" y="149"/>
                    </a:moveTo>
                    <a:cubicBezTo>
                      <a:pt x="158" y="149"/>
                      <a:pt x="158" y="149"/>
                      <a:pt x="158" y="149"/>
                    </a:cubicBezTo>
                    <a:cubicBezTo>
                      <a:pt x="157" y="151"/>
                      <a:pt x="155" y="153"/>
                      <a:pt x="153" y="153"/>
                    </a:cubicBezTo>
                    <a:cubicBezTo>
                      <a:pt x="150" y="152"/>
                      <a:pt x="149" y="149"/>
                      <a:pt x="149" y="147"/>
                    </a:cubicBezTo>
                    <a:cubicBezTo>
                      <a:pt x="158" y="119"/>
                      <a:pt x="187" y="100"/>
                      <a:pt x="217" y="106"/>
                    </a:cubicBezTo>
                    <a:cubicBezTo>
                      <a:pt x="220" y="106"/>
                      <a:pt x="221" y="109"/>
                      <a:pt x="220" y="111"/>
                    </a:cubicBezTo>
                    <a:cubicBezTo>
                      <a:pt x="220" y="114"/>
                      <a:pt x="218" y="115"/>
                      <a:pt x="216" y="114"/>
                    </a:cubicBezTo>
                    <a:cubicBezTo>
                      <a:pt x="190" y="111"/>
                      <a:pt x="166" y="125"/>
                      <a:pt x="158" y="149"/>
                    </a:cubicBezTo>
                    <a:close/>
                  </a:path>
                </a:pathLst>
              </a:custGeom>
              <a:solidFill>
                <a:srgbClr val="FFFFFF"/>
              </a:solidFill>
              <a:ln>
                <a:noFill/>
              </a:ln>
              <a:effectLst/>
            </p:spPr>
            <p:txBody>
              <a:bodyPr vert="horz" wrap="square" lIns="91416" tIns="45708" rIns="91416" bIns="45708" numCol="1" anchor="t" anchorCtr="0" compatLnSpc="1">
                <a:prstTxWarp prst="textNoShape">
                  <a:avLst/>
                </a:prstTxWarp>
              </a:bodyPr>
              <a:lstStyle/>
              <a:p>
                <a:pPr defTabSz="512949"/>
                <a:endParaRPr lang="en-US" sz="300" dirty="0">
                  <a:solidFill>
                    <a:srgbClr val="000000"/>
                  </a:solidFill>
                  <a:latin typeface="MS PGothic" charset="-128"/>
                  <a:ea typeface="MS PGothic" charset="-128"/>
                  <a:cs typeface="MS PGothic" charset="-128"/>
                </a:endParaRPr>
              </a:p>
            </p:txBody>
          </p:sp>
          <p:sp>
            <p:nvSpPr>
              <p:cNvPr id="348" name="Freeform 14"/>
              <p:cNvSpPr>
                <a:spLocks noChangeAspect="1" noEditPoints="1"/>
              </p:cNvSpPr>
              <p:nvPr/>
            </p:nvSpPr>
            <p:spPr bwMode="auto">
              <a:xfrm>
                <a:off x="3779611" y="5788667"/>
                <a:ext cx="462899" cy="550584"/>
              </a:xfrm>
              <a:custGeom>
                <a:avLst/>
                <a:gdLst/>
                <a:ahLst/>
                <a:cxnLst>
                  <a:cxn ang="0">
                    <a:pos x="428" y="77"/>
                  </a:cxn>
                  <a:cxn ang="0">
                    <a:pos x="385" y="79"/>
                  </a:cxn>
                  <a:cxn ang="0">
                    <a:pos x="264" y="47"/>
                  </a:cxn>
                  <a:cxn ang="0">
                    <a:pos x="239" y="25"/>
                  </a:cxn>
                  <a:cxn ang="0">
                    <a:pos x="231" y="18"/>
                  </a:cxn>
                  <a:cxn ang="0">
                    <a:pos x="231" y="15"/>
                  </a:cxn>
                  <a:cxn ang="0">
                    <a:pos x="221" y="0"/>
                  </a:cxn>
                  <a:cxn ang="0">
                    <a:pos x="212" y="15"/>
                  </a:cxn>
                  <a:cxn ang="0">
                    <a:pos x="209" y="18"/>
                  </a:cxn>
                  <a:cxn ang="0">
                    <a:pos x="57" y="79"/>
                  </a:cxn>
                  <a:cxn ang="0">
                    <a:pos x="13" y="77"/>
                  </a:cxn>
                  <a:cxn ang="0">
                    <a:pos x="0" y="77"/>
                  </a:cxn>
                  <a:cxn ang="0">
                    <a:pos x="0" y="89"/>
                  </a:cxn>
                  <a:cxn ang="0">
                    <a:pos x="28" y="269"/>
                  </a:cxn>
                  <a:cxn ang="0">
                    <a:pos x="217" y="524"/>
                  </a:cxn>
                  <a:cxn ang="0">
                    <a:pos x="221" y="524"/>
                  </a:cxn>
                  <a:cxn ang="0">
                    <a:pos x="226" y="524"/>
                  </a:cxn>
                  <a:cxn ang="0">
                    <a:pos x="415" y="269"/>
                  </a:cxn>
                  <a:cxn ang="0">
                    <a:pos x="440" y="89"/>
                  </a:cxn>
                  <a:cxn ang="0">
                    <a:pos x="440" y="77"/>
                  </a:cxn>
                  <a:cxn ang="0">
                    <a:pos x="428" y="77"/>
                  </a:cxn>
                  <a:cxn ang="0">
                    <a:pos x="415" y="141"/>
                  </a:cxn>
                  <a:cxn ang="0">
                    <a:pos x="221" y="499"/>
                  </a:cxn>
                  <a:cxn ang="0">
                    <a:pos x="50" y="262"/>
                  </a:cxn>
                  <a:cxn ang="0">
                    <a:pos x="28" y="141"/>
                  </a:cxn>
                  <a:cxn ang="0">
                    <a:pos x="23" y="101"/>
                  </a:cxn>
                  <a:cxn ang="0">
                    <a:pos x="57" y="104"/>
                  </a:cxn>
                  <a:cxn ang="0">
                    <a:pos x="221" y="37"/>
                  </a:cxn>
                  <a:cxn ang="0">
                    <a:pos x="385" y="104"/>
                  </a:cxn>
                  <a:cxn ang="0">
                    <a:pos x="418" y="101"/>
                  </a:cxn>
                  <a:cxn ang="0">
                    <a:pos x="415" y="141"/>
                  </a:cxn>
                </a:cxnLst>
                <a:rect l="0" t="0" r="r" b="b"/>
                <a:pathLst>
                  <a:path w="440" h="524">
                    <a:moveTo>
                      <a:pt x="428" y="77"/>
                    </a:moveTo>
                    <a:cubicBezTo>
                      <a:pt x="413" y="79"/>
                      <a:pt x="398" y="79"/>
                      <a:pt x="385" y="79"/>
                    </a:cubicBezTo>
                    <a:cubicBezTo>
                      <a:pt x="328" y="79"/>
                      <a:pt x="289" y="65"/>
                      <a:pt x="264" y="47"/>
                    </a:cubicBezTo>
                    <a:cubicBezTo>
                      <a:pt x="251" y="37"/>
                      <a:pt x="244" y="30"/>
                      <a:pt x="239" y="25"/>
                    </a:cubicBezTo>
                    <a:cubicBezTo>
                      <a:pt x="236" y="20"/>
                      <a:pt x="234" y="18"/>
                      <a:pt x="231" y="18"/>
                    </a:cubicBezTo>
                    <a:cubicBezTo>
                      <a:pt x="231" y="15"/>
                      <a:pt x="231" y="15"/>
                      <a:pt x="231" y="15"/>
                    </a:cubicBezTo>
                    <a:cubicBezTo>
                      <a:pt x="221" y="0"/>
                      <a:pt x="221" y="0"/>
                      <a:pt x="221" y="0"/>
                    </a:cubicBezTo>
                    <a:cubicBezTo>
                      <a:pt x="212" y="15"/>
                      <a:pt x="212" y="15"/>
                      <a:pt x="212" y="15"/>
                    </a:cubicBezTo>
                    <a:cubicBezTo>
                      <a:pt x="212" y="15"/>
                      <a:pt x="212" y="15"/>
                      <a:pt x="209" y="18"/>
                    </a:cubicBezTo>
                    <a:cubicBezTo>
                      <a:pt x="199" y="27"/>
                      <a:pt x="157" y="79"/>
                      <a:pt x="57" y="79"/>
                    </a:cubicBezTo>
                    <a:cubicBezTo>
                      <a:pt x="43" y="79"/>
                      <a:pt x="28" y="79"/>
                      <a:pt x="13" y="77"/>
                    </a:cubicBezTo>
                    <a:cubicBezTo>
                      <a:pt x="0" y="77"/>
                      <a:pt x="0" y="77"/>
                      <a:pt x="0" y="77"/>
                    </a:cubicBezTo>
                    <a:cubicBezTo>
                      <a:pt x="0" y="89"/>
                      <a:pt x="0" y="89"/>
                      <a:pt x="0" y="89"/>
                    </a:cubicBezTo>
                    <a:cubicBezTo>
                      <a:pt x="0" y="89"/>
                      <a:pt x="0" y="173"/>
                      <a:pt x="28" y="269"/>
                    </a:cubicBezTo>
                    <a:cubicBezTo>
                      <a:pt x="52" y="366"/>
                      <a:pt x="107" y="474"/>
                      <a:pt x="217" y="524"/>
                    </a:cubicBezTo>
                    <a:cubicBezTo>
                      <a:pt x="221" y="524"/>
                      <a:pt x="221" y="524"/>
                      <a:pt x="221" y="524"/>
                    </a:cubicBezTo>
                    <a:cubicBezTo>
                      <a:pt x="226" y="524"/>
                      <a:pt x="226" y="524"/>
                      <a:pt x="226" y="524"/>
                    </a:cubicBezTo>
                    <a:cubicBezTo>
                      <a:pt x="336" y="474"/>
                      <a:pt x="388" y="366"/>
                      <a:pt x="415" y="269"/>
                    </a:cubicBezTo>
                    <a:cubicBezTo>
                      <a:pt x="440" y="173"/>
                      <a:pt x="440" y="89"/>
                      <a:pt x="440" y="89"/>
                    </a:cubicBezTo>
                    <a:cubicBezTo>
                      <a:pt x="440" y="77"/>
                      <a:pt x="440" y="77"/>
                      <a:pt x="440" y="77"/>
                    </a:cubicBezTo>
                    <a:lnTo>
                      <a:pt x="428" y="77"/>
                    </a:lnTo>
                    <a:close/>
                    <a:moveTo>
                      <a:pt x="415" y="141"/>
                    </a:moveTo>
                    <a:cubicBezTo>
                      <a:pt x="405" y="237"/>
                      <a:pt x="365" y="432"/>
                      <a:pt x="221" y="499"/>
                    </a:cubicBezTo>
                    <a:cubicBezTo>
                      <a:pt x="125" y="455"/>
                      <a:pt x="75" y="356"/>
                      <a:pt x="50" y="262"/>
                    </a:cubicBezTo>
                    <a:cubicBezTo>
                      <a:pt x="35" y="218"/>
                      <a:pt x="30" y="173"/>
                      <a:pt x="28" y="141"/>
                    </a:cubicBezTo>
                    <a:cubicBezTo>
                      <a:pt x="25" y="124"/>
                      <a:pt x="25" y="111"/>
                      <a:pt x="23" y="101"/>
                    </a:cubicBezTo>
                    <a:cubicBezTo>
                      <a:pt x="35" y="101"/>
                      <a:pt x="45" y="104"/>
                      <a:pt x="57" y="104"/>
                    </a:cubicBezTo>
                    <a:cubicBezTo>
                      <a:pt x="149" y="104"/>
                      <a:pt x="202" y="60"/>
                      <a:pt x="221" y="37"/>
                    </a:cubicBezTo>
                    <a:cubicBezTo>
                      <a:pt x="241" y="60"/>
                      <a:pt x="291" y="104"/>
                      <a:pt x="385" y="104"/>
                    </a:cubicBezTo>
                    <a:cubicBezTo>
                      <a:pt x="395" y="104"/>
                      <a:pt x="405" y="101"/>
                      <a:pt x="418" y="101"/>
                    </a:cubicBezTo>
                    <a:cubicBezTo>
                      <a:pt x="418" y="111"/>
                      <a:pt x="418" y="124"/>
                      <a:pt x="415" y="141"/>
                    </a:cubicBezTo>
                    <a:close/>
                  </a:path>
                </a:pathLst>
              </a:custGeom>
              <a:solidFill>
                <a:srgbClr val="FFFFFF"/>
              </a:solidFill>
              <a:ln>
                <a:noFill/>
              </a:ln>
              <a:effectLst/>
            </p:spPr>
            <p:txBody>
              <a:bodyPr vert="horz" wrap="square" lIns="91416" tIns="45708" rIns="91416" bIns="45708" numCol="1" anchor="t" anchorCtr="0" compatLnSpc="1">
                <a:prstTxWarp prst="textNoShape">
                  <a:avLst/>
                </a:prstTxWarp>
              </a:bodyPr>
              <a:lstStyle/>
              <a:p>
                <a:pPr defTabSz="512949"/>
                <a:endParaRPr lang="en-US" sz="300" dirty="0">
                  <a:solidFill>
                    <a:srgbClr val="000000"/>
                  </a:solidFill>
                  <a:latin typeface="MS PGothic" charset="-128"/>
                  <a:ea typeface="MS PGothic" charset="-128"/>
                  <a:cs typeface="MS PGothic" charset="-128"/>
                </a:endParaRPr>
              </a:p>
            </p:txBody>
          </p:sp>
        </p:grpSp>
      </p:grpSp>
      <p:grpSp>
        <p:nvGrpSpPr>
          <p:cNvPr id="349" name="Group 348"/>
          <p:cNvGrpSpPr/>
          <p:nvPr/>
        </p:nvGrpSpPr>
        <p:grpSpPr>
          <a:xfrm>
            <a:off x="4507935" y="2347486"/>
            <a:ext cx="455601" cy="287897"/>
            <a:chOff x="2293482" y="2781659"/>
            <a:chExt cx="1086926" cy="669025"/>
          </a:xfrm>
        </p:grpSpPr>
        <p:sp>
          <p:nvSpPr>
            <p:cNvPr id="350" name="Oval 314"/>
            <p:cNvSpPr>
              <a:spLocks noChangeAspect="1"/>
            </p:cNvSpPr>
            <p:nvPr/>
          </p:nvSpPr>
          <p:spPr bwMode="auto">
            <a:xfrm>
              <a:off x="2514955" y="2781659"/>
              <a:ext cx="667878" cy="669025"/>
            </a:xfrm>
            <a:prstGeom prst="ellipse">
              <a:avLst/>
            </a:prstGeom>
            <a:gradFill rotWithShape="0">
              <a:gsLst>
                <a:gs pos="0">
                  <a:srgbClr val="5C6A76"/>
                </a:gs>
                <a:gs pos="100000">
                  <a:srgbClr val="121517"/>
                </a:gs>
              </a:gsLst>
              <a:lin ang="5400000" scaled="1"/>
            </a:gradFill>
            <a:ln w="19050" cap="flat">
              <a:noFill/>
              <a:round/>
              <a:headEnd type="none" w="med" len="med"/>
              <a:tailEnd type="none" w="med" len="med"/>
            </a:ln>
            <a:effectLst/>
          </p:spPr>
          <p:txBody>
            <a:bodyPr lIns="0" tIns="0" rIns="0" bIns="0"/>
            <a:lstStyle/>
            <a:p>
              <a:pPr defTabSz="456421" eaLnBrk="0" hangingPunct="0">
                <a:lnSpc>
                  <a:spcPct val="90000"/>
                </a:lnSpc>
                <a:defRPr/>
              </a:pPr>
              <a:endParaRPr lang="en-US" sz="1500" kern="0" dirty="0">
                <a:solidFill>
                  <a:srgbClr val="00B0F0"/>
                </a:solidFill>
                <a:latin typeface="MS PGothic" charset="-128"/>
                <a:ea typeface="MS PGothic" charset="-128"/>
                <a:cs typeface="MS PGothic" charset="-128"/>
              </a:endParaRPr>
            </a:p>
          </p:txBody>
        </p:sp>
        <p:sp>
          <p:nvSpPr>
            <p:cNvPr id="351" name="TextBox 350"/>
            <p:cNvSpPr txBox="1"/>
            <p:nvPr/>
          </p:nvSpPr>
          <p:spPr>
            <a:xfrm>
              <a:off x="2293482" y="2928832"/>
              <a:ext cx="1086926" cy="393372"/>
            </a:xfrm>
            <a:prstGeom prst="rect">
              <a:avLst/>
            </a:prstGeom>
            <a:noFill/>
          </p:spPr>
          <p:txBody>
            <a:bodyPr wrap="square" rtlCol="0">
              <a:spAutoFit/>
            </a:bodyPr>
            <a:lstStyle/>
            <a:p>
              <a:pPr algn="ctr" defTabSz="456421"/>
              <a:r>
                <a:rPr lang="en-US" sz="500" dirty="0">
                  <a:solidFill>
                    <a:srgbClr val="FFFFFF"/>
                  </a:solidFill>
                  <a:latin typeface="MS PGothic" charset="-128"/>
                  <a:ea typeface="MS PGothic" charset="-128"/>
                  <a:cs typeface="MS PGothic" charset="-128"/>
                </a:rPr>
                <a:t>WWW</a:t>
              </a:r>
              <a:endParaRPr lang="en-US" sz="600" dirty="0">
                <a:solidFill>
                  <a:srgbClr val="FFFFFF"/>
                </a:solidFill>
                <a:latin typeface="MS PGothic" charset="-128"/>
                <a:ea typeface="MS PGothic" charset="-128"/>
                <a:cs typeface="MS PGothic" charset="-128"/>
              </a:endParaRPr>
            </a:p>
          </p:txBody>
        </p:sp>
      </p:grpSp>
      <p:grpSp>
        <p:nvGrpSpPr>
          <p:cNvPr id="352" name="Group 351"/>
          <p:cNvGrpSpPr/>
          <p:nvPr/>
        </p:nvGrpSpPr>
        <p:grpSpPr>
          <a:xfrm>
            <a:off x="4308545" y="2336093"/>
            <a:ext cx="274127" cy="299280"/>
            <a:chOff x="6041957" y="3839933"/>
            <a:chExt cx="410775" cy="411480"/>
          </a:xfrm>
        </p:grpSpPr>
        <p:sp>
          <p:nvSpPr>
            <p:cNvPr id="353" name="Oval 314"/>
            <p:cNvSpPr>
              <a:spLocks noChangeAspect="1"/>
            </p:cNvSpPr>
            <p:nvPr/>
          </p:nvSpPr>
          <p:spPr bwMode="auto">
            <a:xfrm>
              <a:off x="6041957" y="3839933"/>
              <a:ext cx="410775" cy="411480"/>
            </a:xfrm>
            <a:prstGeom prst="ellipse">
              <a:avLst/>
            </a:prstGeom>
            <a:gradFill rotWithShape="0">
              <a:gsLst>
                <a:gs pos="0">
                  <a:srgbClr val="5C6A76"/>
                </a:gs>
                <a:gs pos="100000">
                  <a:srgbClr val="121517"/>
                </a:gs>
              </a:gsLst>
              <a:lin ang="5400000" scaled="1"/>
            </a:gradFill>
            <a:ln w="19050" cap="flat">
              <a:noFill/>
              <a:round/>
              <a:headEnd type="none" w="med" len="med"/>
              <a:tailEnd type="none" w="med" len="med"/>
            </a:ln>
            <a:effectLst/>
          </p:spPr>
          <p:txBody>
            <a:bodyPr lIns="0" tIns="0" rIns="0" bIns="0"/>
            <a:lstStyle/>
            <a:p>
              <a:pPr defTabSz="456421" eaLnBrk="0" hangingPunct="0">
                <a:lnSpc>
                  <a:spcPct val="90000"/>
                </a:lnSpc>
                <a:defRPr/>
              </a:pPr>
              <a:endParaRPr lang="en-US" sz="800" kern="0" dirty="0">
                <a:solidFill>
                  <a:srgbClr val="00B0F0"/>
                </a:solidFill>
                <a:latin typeface="MS PGothic" charset="-128"/>
                <a:ea typeface="MS PGothic" charset="-128"/>
                <a:cs typeface="MS PGothic" charset="-128"/>
              </a:endParaRPr>
            </a:p>
          </p:txBody>
        </p:sp>
        <p:sp>
          <p:nvSpPr>
            <p:cNvPr id="354" name="Freeform 31"/>
            <p:cNvSpPr>
              <a:spLocks/>
            </p:cNvSpPr>
            <p:nvPr/>
          </p:nvSpPr>
          <p:spPr bwMode="auto">
            <a:xfrm>
              <a:off x="6114611" y="3969760"/>
              <a:ext cx="85459" cy="159099"/>
            </a:xfrm>
            <a:custGeom>
              <a:avLst/>
              <a:gdLst/>
              <a:ahLst/>
              <a:cxnLst>
                <a:cxn ang="0">
                  <a:pos x="1" y="0"/>
                </a:cxn>
                <a:cxn ang="0">
                  <a:pos x="0" y="1"/>
                </a:cxn>
                <a:cxn ang="0">
                  <a:pos x="0" y="71"/>
                </a:cxn>
                <a:cxn ang="0">
                  <a:pos x="1" y="74"/>
                </a:cxn>
                <a:cxn ang="0">
                  <a:pos x="40" y="32"/>
                </a:cxn>
                <a:cxn ang="0">
                  <a:pos x="1" y="0"/>
                </a:cxn>
              </a:cxnLst>
              <a:rect l="0" t="0" r="r" b="b"/>
              <a:pathLst>
                <a:path w="40" h="74">
                  <a:moveTo>
                    <a:pt x="1" y="0"/>
                  </a:moveTo>
                  <a:cubicBezTo>
                    <a:pt x="1" y="0"/>
                    <a:pt x="0" y="1"/>
                    <a:pt x="0" y="1"/>
                  </a:cubicBezTo>
                  <a:cubicBezTo>
                    <a:pt x="0" y="71"/>
                    <a:pt x="0" y="71"/>
                    <a:pt x="0" y="71"/>
                  </a:cubicBezTo>
                  <a:cubicBezTo>
                    <a:pt x="0" y="72"/>
                    <a:pt x="1" y="73"/>
                    <a:pt x="1" y="74"/>
                  </a:cubicBezTo>
                  <a:cubicBezTo>
                    <a:pt x="40" y="32"/>
                    <a:pt x="40" y="32"/>
                    <a:pt x="40" y="32"/>
                  </a:cubicBezTo>
                  <a:lnTo>
                    <a:pt x="1" y="0"/>
                  </a:lnTo>
                  <a:close/>
                </a:path>
              </a:pathLst>
            </a:custGeom>
            <a:solidFill>
              <a:srgbClr val="FFFFFF"/>
            </a:solidFill>
            <a:ln w="9525">
              <a:noFill/>
              <a:round/>
              <a:headEnd/>
              <a:tailEnd/>
            </a:ln>
          </p:spPr>
          <p:txBody>
            <a:bodyPr vert="horz" wrap="square" lIns="91416" tIns="45708" rIns="91416" bIns="45708" numCol="1" anchor="t" anchorCtr="0" compatLnSpc="1">
              <a:prstTxWarp prst="textNoShape">
                <a:avLst/>
              </a:prstTxWarp>
            </a:bodyPr>
            <a:lstStyle/>
            <a:p>
              <a:pPr defTabSz="456421"/>
              <a:endParaRPr lang="en-US" sz="800" dirty="0">
                <a:solidFill>
                  <a:srgbClr val="000000"/>
                </a:solidFill>
                <a:latin typeface="MS PGothic" charset="-128"/>
                <a:ea typeface="MS PGothic" charset="-128"/>
                <a:cs typeface="MS PGothic" charset="-128"/>
              </a:endParaRPr>
            </a:p>
          </p:txBody>
        </p:sp>
        <p:sp>
          <p:nvSpPr>
            <p:cNvPr id="355" name="Freeform 32"/>
            <p:cNvSpPr>
              <a:spLocks/>
            </p:cNvSpPr>
            <p:nvPr/>
          </p:nvSpPr>
          <p:spPr bwMode="auto">
            <a:xfrm>
              <a:off x="6294620" y="3969760"/>
              <a:ext cx="85459" cy="159099"/>
            </a:xfrm>
            <a:custGeom>
              <a:avLst/>
              <a:gdLst/>
              <a:ahLst/>
              <a:cxnLst>
                <a:cxn ang="0">
                  <a:pos x="40" y="0"/>
                </a:cxn>
                <a:cxn ang="0">
                  <a:pos x="40" y="1"/>
                </a:cxn>
                <a:cxn ang="0">
                  <a:pos x="40" y="71"/>
                </a:cxn>
                <a:cxn ang="0">
                  <a:pos x="39" y="74"/>
                </a:cxn>
                <a:cxn ang="0">
                  <a:pos x="0" y="32"/>
                </a:cxn>
                <a:cxn ang="0">
                  <a:pos x="40" y="0"/>
                </a:cxn>
              </a:cxnLst>
              <a:rect l="0" t="0" r="r" b="b"/>
              <a:pathLst>
                <a:path w="40" h="74">
                  <a:moveTo>
                    <a:pt x="40" y="0"/>
                  </a:moveTo>
                  <a:cubicBezTo>
                    <a:pt x="40" y="0"/>
                    <a:pt x="40" y="1"/>
                    <a:pt x="40" y="1"/>
                  </a:cubicBezTo>
                  <a:cubicBezTo>
                    <a:pt x="40" y="71"/>
                    <a:pt x="40" y="71"/>
                    <a:pt x="40" y="71"/>
                  </a:cubicBezTo>
                  <a:cubicBezTo>
                    <a:pt x="40" y="72"/>
                    <a:pt x="40" y="73"/>
                    <a:pt x="39" y="74"/>
                  </a:cubicBezTo>
                  <a:cubicBezTo>
                    <a:pt x="0" y="32"/>
                    <a:pt x="0" y="32"/>
                    <a:pt x="0" y="32"/>
                  </a:cubicBezTo>
                  <a:lnTo>
                    <a:pt x="40" y="0"/>
                  </a:lnTo>
                  <a:close/>
                </a:path>
              </a:pathLst>
            </a:custGeom>
            <a:solidFill>
              <a:srgbClr val="FFFFFF"/>
            </a:solidFill>
            <a:ln w="9525">
              <a:noFill/>
              <a:round/>
              <a:headEnd/>
              <a:tailEnd/>
            </a:ln>
          </p:spPr>
          <p:txBody>
            <a:bodyPr vert="horz" wrap="square" lIns="91416" tIns="45708" rIns="91416" bIns="45708" numCol="1" anchor="t" anchorCtr="0" compatLnSpc="1">
              <a:prstTxWarp prst="textNoShape">
                <a:avLst/>
              </a:prstTxWarp>
            </a:bodyPr>
            <a:lstStyle/>
            <a:p>
              <a:pPr defTabSz="456421"/>
              <a:endParaRPr lang="en-US" sz="800" dirty="0">
                <a:solidFill>
                  <a:srgbClr val="000000"/>
                </a:solidFill>
                <a:latin typeface="MS PGothic" charset="-128"/>
                <a:ea typeface="MS PGothic" charset="-128"/>
                <a:cs typeface="MS PGothic" charset="-128"/>
              </a:endParaRPr>
            </a:p>
          </p:txBody>
        </p:sp>
        <p:sp>
          <p:nvSpPr>
            <p:cNvPr id="356" name="Freeform 33"/>
            <p:cNvSpPr>
              <a:spLocks/>
            </p:cNvSpPr>
            <p:nvPr/>
          </p:nvSpPr>
          <p:spPr bwMode="auto">
            <a:xfrm>
              <a:off x="6135521" y="4051583"/>
              <a:ext cx="223648" cy="86368"/>
            </a:xfrm>
            <a:custGeom>
              <a:avLst/>
              <a:gdLst/>
              <a:ahLst/>
              <a:cxnLst>
                <a:cxn ang="0">
                  <a:pos x="52" y="40"/>
                </a:cxn>
                <a:cxn ang="0">
                  <a:pos x="104" y="40"/>
                </a:cxn>
                <a:cxn ang="0">
                  <a:pos x="104" y="40"/>
                </a:cxn>
                <a:cxn ang="0">
                  <a:pos x="67" y="0"/>
                </a:cxn>
                <a:cxn ang="0">
                  <a:pos x="55" y="10"/>
                </a:cxn>
                <a:cxn ang="0">
                  <a:pos x="52" y="11"/>
                </a:cxn>
                <a:cxn ang="0">
                  <a:pos x="50" y="10"/>
                </a:cxn>
                <a:cxn ang="0">
                  <a:pos x="38" y="0"/>
                </a:cxn>
                <a:cxn ang="0">
                  <a:pos x="0" y="40"/>
                </a:cxn>
                <a:cxn ang="0">
                  <a:pos x="1" y="40"/>
                </a:cxn>
                <a:cxn ang="0">
                  <a:pos x="52" y="40"/>
                </a:cxn>
              </a:cxnLst>
              <a:rect l="0" t="0" r="r" b="b"/>
              <a:pathLst>
                <a:path w="104" h="40">
                  <a:moveTo>
                    <a:pt x="52" y="40"/>
                  </a:moveTo>
                  <a:cubicBezTo>
                    <a:pt x="104" y="40"/>
                    <a:pt x="104" y="40"/>
                    <a:pt x="104" y="40"/>
                  </a:cubicBezTo>
                  <a:cubicBezTo>
                    <a:pt x="104" y="40"/>
                    <a:pt x="104" y="40"/>
                    <a:pt x="104" y="40"/>
                  </a:cubicBezTo>
                  <a:cubicBezTo>
                    <a:pt x="67" y="0"/>
                    <a:pt x="67" y="0"/>
                    <a:pt x="67" y="0"/>
                  </a:cubicBezTo>
                  <a:cubicBezTo>
                    <a:pt x="55" y="10"/>
                    <a:pt x="55" y="10"/>
                    <a:pt x="55" y="10"/>
                  </a:cubicBezTo>
                  <a:cubicBezTo>
                    <a:pt x="54" y="11"/>
                    <a:pt x="53" y="11"/>
                    <a:pt x="52" y="11"/>
                  </a:cubicBezTo>
                  <a:cubicBezTo>
                    <a:pt x="51" y="11"/>
                    <a:pt x="50" y="11"/>
                    <a:pt x="50" y="10"/>
                  </a:cubicBezTo>
                  <a:cubicBezTo>
                    <a:pt x="38" y="0"/>
                    <a:pt x="38" y="0"/>
                    <a:pt x="38" y="0"/>
                  </a:cubicBezTo>
                  <a:cubicBezTo>
                    <a:pt x="0" y="40"/>
                    <a:pt x="0" y="40"/>
                    <a:pt x="0" y="40"/>
                  </a:cubicBezTo>
                  <a:cubicBezTo>
                    <a:pt x="0" y="40"/>
                    <a:pt x="0" y="40"/>
                    <a:pt x="1" y="40"/>
                  </a:cubicBezTo>
                  <a:lnTo>
                    <a:pt x="52" y="40"/>
                  </a:lnTo>
                  <a:close/>
                </a:path>
              </a:pathLst>
            </a:custGeom>
            <a:solidFill>
              <a:srgbClr val="FFFFFF"/>
            </a:solidFill>
            <a:ln w="9525">
              <a:noFill/>
              <a:round/>
              <a:headEnd/>
              <a:tailEnd/>
            </a:ln>
          </p:spPr>
          <p:txBody>
            <a:bodyPr vert="horz" wrap="square" lIns="91416" tIns="45708" rIns="91416" bIns="45708" numCol="1" anchor="t" anchorCtr="0" compatLnSpc="1">
              <a:prstTxWarp prst="textNoShape">
                <a:avLst/>
              </a:prstTxWarp>
            </a:bodyPr>
            <a:lstStyle/>
            <a:p>
              <a:pPr defTabSz="456421"/>
              <a:endParaRPr lang="en-US" sz="800" dirty="0">
                <a:solidFill>
                  <a:srgbClr val="000000"/>
                </a:solidFill>
                <a:latin typeface="MS PGothic" charset="-128"/>
                <a:ea typeface="MS PGothic" charset="-128"/>
                <a:cs typeface="MS PGothic" charset="-128"/>
              </a:endParaRPr>
            </a:p>
          </p:txBody>
        </p:sp>
        <p:sp>
          <p:nvSpPr>
            <p:cNvPr id="357" name="Freeform 34"/>
            <p:cNvSpPr>
              <a:spLocks/>
            </p:cNvSpPr>
            <p:nvPr/>
          </p:nvSpPr>
          <p:spPr bwMode="auto">
            <a:xfrm>
              <a:off x="6127339" y="3953396"/>
              <a:ext cx="242739" cy="96368"/>
            </a:xfrm>
            <a:custGeom>
              <a:avLst/>
              <a:gdLst/>
              <a:ahLst/>
              <a:cxnLst>
                <a:cxn ang="0">
                  <a:pos x="56" y="45"/>
                </a:cxn>
                <a:cxn ang="0">
                  <a:pos x="60" y="43"/>
                </a:cxn>
                <a:cxn ang="0">
                  <a:pos x="113" y="0"/>
                </a:cxn>
                <a:cxn ang="0">
                  <a:pos x="111" y="0"/>
                </a:cxn>
                <a:cxn ang="0">
                  <a:pos x="56" y="0"/>
                </a:cxn>
                <a:cxn ang="0">
                  <a:pos x="2" y="0"/>
                </a:cxn>
                <a:cxn ang="0">
                  <a:pos x="0" y="0"/>
                </a:cxn>
                <a:cxn ang="0">
                  <a:pos x="52" y="43"/>
                </a:cxn>
                <a:cxn ang="0">
                  <a:pos x="56" y="45"/>
                </a:cxn>
              </a:cxnLst>
              <a:rect l="0" t="0" r="r" b="b"/>
              <a:pathLst>
                <a:path w="113" h="45">
                  <a:moveTo>
                    <a:pt x="56" y="45"/>
                  </a:moveTo>
                  <a:cubicBezTo>
                    <a:pt x="58" y="45"/>
                    <a:pt x="59" y="44"/>
                    <a:pt x="60" y="43"/>
                  </a:cubicBezTo>
                  <a:cubicBezTo>
                    <a:pt x="113" y="0"/>
                    <a:pt x="113" y="0"/>
                    <a:pt x="113" y="0"/>
                  </a:cubicBezTo>
                  <a:cubicBezTo>
                    <a:pt x="112" y="0"/>
                    <a:pt x="111" y="0"/>
                    <a:pt x="111" y="0"/>
                  </a:cubicBezTo>
                  <a:cubicBezTo>
                    <a:pt x="56" y="0"/>
                    <a:pt x="56" y="0"/>
                    <a:pt x="56" y="0"/>
                  </a:cubicBezTo>
                  <a:cubicBezTo>
                    <a:pt x="2" y="0"/>
                    <a:pt x="2" y="0"/>
                    <a:pt x="2" y="0"/>
                  </a:cubicBezTo>
                  <a:cubicBezTo>
                    <a:pt x="1" y="0"/>
                    <a:pt x="0" y="0"/>
                    <a:pt x="0" y="0"/>
                  </a:cubicBezTo>
                  <a:cubicBezTo>
                    <a:pt x="52" y="43"/>
                    <a:pt x="52" y="43"/>
                    <a:pt x="52" y="43"/>
                  </a:cubicBezTo>
                  <a:cubicBezTo>
                    <a:pt x="53" y="44"/>
                    <a:pt x="55" y="45"/>
                    <a:pt x="56" y="45"/>
                  </a:cubicBezTo>
                  <a:close/>
                </a:path>
              </a:pathLst>
            </a:custGeom>
            <a:solidFill>
              <a:srgbClr val="FFFFFF"/>
            </a:solidFill>
            <a:ln w="9525">
              <a:noFill/>
              <a:round/>
              <a:headEnd/>
              <a:tailEnd/>
            </a:ln>
          </p:spPr>
          <p:txBody>
            <a:bodyPr vert="horz" wrap="square" lIns="91416" tIns="45708" rIns="91416" bIns="45708" numCol="1" anchor="t" anchorCtr="0" compatLnSpc="1">
              <a:prstTxWarp prst="textNoShape">
                <a:avLst/>
              </a:prstTxWarp>
            </a:bodyPr>
            <a:lstStyle/>
            <a:p>
              <a:pPr defTabSz="456421"/>
              <a:endParaRPr lang="en-US" sz="800" dirty="0">
                <a:solidFill>
                  <a:srgbClr val="000000"/>
                </a:solidFill>
                <a:latin typeface="MS PGothic" charset="-128"/>
                <a:ea typeface="MS PGothic" charset="-128"/>
                <a:cs typeface="MS PGothic" charset="-128"/>
              </a:endParaRPr>
            </a:p>
          </p:txBody>
        </p:sp>
      </p:grpSp>
      <p:grpSp>
        <p:nvGrpSpPr>
          <p:cNvPr id="13" name="図形グループ 12"/>
          <p:cNvGrpSpPr/>
          <p:nvPr/>
        </p:nvGrpSpPr>
        <p:grpSpPr>
          <a:xfrm>
            <a:off x="70063" y="3894152"/>
            <a:ext cx="1580976" cy="742485"/>
            <a:chOff x="98470" y="3920778"/>
            <a:chExt cx="1580976" cy="742485"/>
          </a:xfrm>
        </p:grpSpPr>
        <p:sp>
          <p:nvSpPr>
            <p:cNvPr id="359" name="Rounded Rectangular Callout 358"/>
            <p:cNvSpPr/>
            <p:nvPr/>
          </p:nvSpPr>
          <p:spPr>
            <a:xfrm>
              <a:off x="201190" y="4099162"/>
              <a:ext cx="1478256" cy="564101"/>
            </a:xfrm>
            <a:prstGeom prst="wedgeRoundRectCallout">
              <a:avLst>
                <a:gd name="adj1" fmla="val 61639"/>
                <a:gd name="adj2" fmla="val 42906"/>
                <a:gd name="adj3" fmla="val 16667"/>
              </a:avLst>
            </a:prstGeom>
            <a:solidFill>
              <a:srgbClr val="93AFE7"/>
            </a:solidFill>
            <a:ln/>
          </p:spPr>
          <p:style>
            <a:lnRef idx="0">
              <a:schemeClr val="accent4"/>
            </a:lnRef>
            <a:fillRef idx="3">
              <a:schemeClr val="accent4"/>
            </a:fillRef>
            <a:effectRef idx="3">
              <a:schemeClr val="accent4"/>
            </a:effectRef>
            <a:fontRef idx="minor">
              <a:schemeClr val="lt1"/>
            </a:fontRef>
          </p:style>
          <p:txBody>
            <a:bodyPr lIns="91277" tIns="45638" rIns="91277" bIns="45638"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363" name="TextBox 362"/>
            <p:cNvSpPr txBox="1"/>
            <p:nvPr/>
          </p:nvSpPr>
          <p:spPr>
            <a:xfrm>
              <a:off x="215176" y="4153610"/>
              <a:ext cx="1450298" cy="261444"/>
            </a:xfrm>
            <a:prstGeom prst="rect">
              <a:avLst/>
            </a:prstGeom>
            <a:noFill/>
          </p:spPr>
          <p:txBody>
            <a:bodyPr wrap="square" lIns="91277" tIns="45638" rIns="91277" bIns="45638" rtlCol="0">
              <a:spAutoFit/>
            </a:bodyPr>
            <a:lstStyle/>
            <a:p>
              <a:pPr defTabSz="456421"/>
              <a:r>
                <a:rPr lang="en-US" sz="1100" dirty="0" smtClean="0">
                  <a:solidFill>
                    <a:srgbClr val="000000"/>
                  </a:solidFill>
                  <a:latin typeface="MS PGothic" charset="-128"/>
                  <a:ea typeface="MS PGothic" charset="-128"/>
                  <a:cs typeface="MS PGothic" charset="-128"/>
                </a:rPr>
                <a:t>AMP </a:t>
              </a:r>
              <a:r>
                <a:rPr lang="en-US" sz="1100" dirty="0">
                  <a:solidFill>
                    <a:srgbClr val="000000"/>
                  </a:solidFill>
                  <a:latin typeface="MS PGothic" charset="-128"/>
                  <a:ea typeface="MS PGothic" charset="-128"/>
                  <a:cs typeface="MS PGothic" charset="-128"/>
                </a:rPr>
                <a:t>for Endpoint</a:t>
              </a:r>
            </a:p>
          </p:txBody>
        </p:sp>
        <p:sp>
          <p:nvSpPr>
            <p:cNvPr id="385" name="Rectangle 384"/>
            <p:cNvSpPr/>
            <p:nvPr/>
          </p:nvSpPr>
          <p:spPr>
            <a:xfrm>
              <a:off x="98470" y="3920778"/>
              <a:ext cx="1526570" cy="250075"/>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ja-JP" altLang="en-US" sz="1100" dirty="0">
                  <a:solidFill>
                    <a:srgbClr val="FFFFFF"/>
                  </a:solidFill>
                  <a:latin typeface="MS PGothic" charset="-128"/>
                  <a:ea typeface="MS PGothic" charset="-128"/>
                  <a:cs typeface="MS PGothic" charset="-128"/>
                </a:rPr>
                <a:t>マルウェア防御</a:t>
              </a:r>
              <a:endParaRPr lang="en-US" sz="1100" dirty="0">
                <a:solidFill>
                  <a:srgbClr val="FFFFFF"/>
                </a:solidFill>
                <a:latin typeface="MS PGothic" charset="-128"/>
                <a:ea typeface="MS PGothic" charset="-128"/>
                <a:cs typeface="MS PGothic" charset="-128"/>
              </a:endParaRPr>
            </a:p>
          </p:txBody>
        </p:sp>
      </p:grpSp>
      <p:pic>
        <p:nvPicPr>
          <p:cNvPr id="408" name="Picture 15"/>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715560" y="3065285"/>
            <a:ext cx="246025" cy="20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09" name="Freeform 408"/>
          <p:cNvSpPr/>
          <p:nvPr/>
        </p:nvSpPr>
        <p:spPr>
          <a:xfrm>
            <a:off x="5516790" y="2599108"/>
            <a:ext cx="2149369" cy="344624"/>
          </a:xfrm>
          <a:custGeom>
            <a:avLst/>
            <a:gdLst>
              <a:gd name="connsiteX0" fmla="*/ 2204358 w 2204358"/>
              <a:gd name="connsiteY0" fmla="*/ 399163 h 399163"/>
              <a:gd name="connsiteX1" fmla="*/ 1705429 w 2204358"/>
              <a:gd name="connsiteY1" fmla="*/ 63521 h 399163"/>
              <a:gd name="connsiteX2" fmla="*/ 0 w 2204358"/>
              <a:gd name="connsiteY2" fmla="*/ 21 h 399163"/>
            </a:gdLst>
            <a:ahLst/>
            <a:cxnLst>
              <a:cxn ang="0">
                <a:pos x="connsiteX0" y="connsiteY0"/>
              </a:cxn>
              <a:cxn ang="0">
                <a:pos x="connsiteX1" y="connsiteY1"/>
              </a:cxn>
              <a:cxn ang="0">
                <a:pos x="connsiteX2" y="connsiteY2"/>
              </a:cxn>
            </a:cxnLst>
            <a:rect l="l" t="t" r="r" b="b"/>
            <a:pathLst>
              <a:path w="2204358" h="399163">
                <a:moveTo>
                  <a:pt x="2204358" y="399163"/>
                </a:moveTo>
                <a:cubicBezTo>
                  <a:pt x="2138590" y="264604"/>
                  <a:pt x="2072822" y="130045"/>
                  <a:pt x="1705429" y="63521"/>
                </a:cubicBezTo>
                <a:cubicBezTo>
                  <a:pt x="1338036" y="-3003"/>
                  <a:pt x="0" y="21"/>
                  <a:pt x="0" y="21"/>
                </a:cubicBezTo>
              </a:path>
            </a:pathLst>
          </a:custGeom>
          <a:ln w="12700" cmpd="sng">
            <a:solidFill>
              <a:schemeClr val="accent1">
                <a:lumMod val="60000"/>
                <a:lumOff val="4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txBody>
          <a:bodyPr lIns="91277" tIns="45638" rIns="91277" bIns="45638" rtlCol="0" anchor="ctr"/>
          <a:lstStyle/>
          <a:p>
            <a:pPr algn="ctr" defTabSz="456421"/>
            <a:endParaRPr lang="en-US" sz="1500" dirty="0">
              <a:solidFill>
                <a:srgbClr val="000000"/>
              </a:solidFill>
              <a:latin typeface="MS PGothic" charset="-128"/>
              <a:ea typeface="MS PGothic" charset="-128"/>
              <a:cs typeface="MS PGothic" charset="-128"/>
            </a:endParaRPr>
          </a:p>
        </p:txBody>
      </p:sp>
      <p:grpSp>
        <p:nvGrpSpPr>
          <p:cNvPr id="11" name="図形グループ 10"/>
          <p:cNvGrpSpPr/>
          <p:nvPr/>
        </p:nvGrpSpPr>
        <p:grpSpPr>
          <a:xfrm>
            <a:off x="1389856" y="858343"/>
            <a:ext cx="1648399" cy="770768"/>
            <a:chOff x="1389856" y="858343"/>
            <a:chExt cx="1648399" cy="770768"/>
          </a:xfrm>
        </p:grpSpPr>
        <p:sp>
          <p:nvSpPr>
            <p:cNvPr id="389" name="Rounded Rectangular Callout 388"/>
            <p:cNvSpPr/>
            <p:nvPr/>
          </p:nvSpPr>
          <p:spPr>
            <a:xfrm>
              <a:off x="1418947" y="1081359"/>
              <a:ext cx="1483724" cy="547752"/>
            </a:xfrm>
            <a:prstGeom prst="wedgeRoundRectCallout">
              <a:avLst>
                <a:gd name="adj1" fmla="val 62306"/>
                <a:gd name="adj2" fmla="val 52576"/>
                <a:gd name="adj3" fmla="val 16667"/>
              </a:avLst>
            </a:prstGeom>
            <a:solidFill>
              <a:schemeClr val="accent1">
                <a:lumMod val="40000"/>
                <a:lumOff val="60000"/>
              </a:schemeClr>
            </a:solidFill>
            <a:ln/>
          </p:spPr>
          <p:style>
            <a:lnRef idx="0">
              <a:schemeClr val="accent3"/>
            </a:lnRef>
            <a:fillRef idx="3">
              <a:schemeClr val="accent3"/>
            </a:fillRef>
            <a:effectRef idx="3">
              <a:schemeClr val="accent3"/>
            </a:effectRef>
            <a:fontRef idx="minor">
              <a:schemeClr val="lt1"/>
            </a:fontRef>
          </p:style>
          <p:txBody>
            <a:bodyPr lIns="91277" tIns="45638" rIns="91277" bIns="45638"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391" name="TextBox 390"/>
            <p:cNvSpPr txBox="1"/>
            <p:nvPr/>
          </p:nvSpPr>
          <p:spPr>
            <a:xfrm>
              <a:off x="1745405" y="1130307"/>
              <a:ext cx="549606" cy="261444"/>
            </a:xfrm>
            <a:prstGeom prst="rect">
              <a:avLst/>
            </a:prstGeom>
            <a:noFill/>
          </p:spPr>
          <p:txBody>
            <a:bodyPr wrap="square" lIns="91277" tIns="45638" rIns="91277" bIns="45638" rtlCol="0">
              <a:spAutoFit/>
            </a:bodyPr>
            <a:lstStyle/>
            <a:p>
              <a:pPr defTabSz="456421"/>
              <a:endParaRPr lang="en-US" sz="1100" dirty="0">
                <a:solidFill>
                  <a:schemeClr val="tx1">
                    <a:lumMod val="50000"/>
                  </a:schemeClr>
                </a:solidFill>
                <a:latin typeface="MS PGothic" charset="-128"/>
                <a:ea typeface="MS PGothic" charset="-128"/>
                <a:cs typeface="MS PGothic" charset="-128"/>
              </a:endParaRPr>
            </a:p>
          </p:txBody>
        </p:sp>
        <p:sp>
          <p:nvSpPr>
            <p:cNvPr id="392" name="Rectangle 391"/>
            <p:cNvSpPr/>
            <p:nvPr/>
          </p:nvSpPr>
          <p:spPr>
            <a:xfrm>
              <a:off x="2108144" y="1180569"/>
              <a:ext cx="748594" cy="430722"/>
            </a:xfrm>
            <a:prstGeom prst="rect">
              <a:avLst/>
            </a:prstGeom>
          </p:spPr>
          <p:txBody>
            <a:bodyPr wrap="none" lIns="91277" tIns="45638" rIns="91277" bIns="45638">
              <a:spAutoFit/>
            </a:bodyPr>
            <a:lstStyle/>
            <a:p>
              <a:pPr defTabSz="456421"/>
              <a:r>
                <a:rPr lang="ja-JP" altLang="en-US" sz="1100" dirty="0">
                  <a:solidFill>
                    <a:schemeClr val="tx1">
                      <a:lumMod val="50000"/>
                    </a:schemeClr>
                  </a:solidFill>
                  <a:latin typeface="MS PGothic" charset="-128"/>
                  <a:ea typeface="MS PGothic" charset="-128"/>
                  <a:cs typeface="MS PGothic" charset="-128"/>
                </a:rPr>
                <a:t>仮想環境</a:t>
              </a:r>
              <a:endParaRPr lang="en-US" altLang="ja-JP" sz="1100" dirty="0">
                <a:solidFill>
                  <a:schemeClr val="tx1">
                    <a:lumMod val="50000"/>
                  </a:schemeClr>
                </a:solidFill>
                <a:latin typeface="MS PGothic" charset="-128"/>
                <a:ea typeface="MS PGothic" charset="-128"/>
                <a:cs typeface="MS PGothic" charset="-128"/>
              </a:endParaRPr>
            </a:p>
            <a:p>
              <a:pPr defTabSz="456421"/>
              <a:r>
                <a:rPr lang="ja-JP" altLang="en-US" sz="1100" dirty="0">
                  <a:solidFill>
                    <a:schemeClr val="tx1">
                      <a:lumMod val="50000"/>
                    </a:schemeClr>
                  </a:solidFill>
                  <a:latin typeface="MS PGothic" charset="-128"/>
                  <a:ea typeface="MS PGothic" charset="-128"/>
                  <a:cs typeface="MS PGothic" charset="-128"/>
                </a:rPr>
                <a:t>通信制御</a:t>
              </a:r>
              <a:endParaRPr lang="en-US" sz="1100" dirty="0">
                <a:solidFill>
                  <a:schemeClr val="tx1">
                    <a:lumMod val="50000"/>
                  </a:schemeClr>
                </a:solidFill>
                <a:latin typeface="MS PGothic" charset="-128"/>
                <a:ea typeface="MS PGothic" charset="-128"/>
                <a:cs typeface="MS PGothic" charset="-128"/>
              </a:endParaRPr>
            </a:p>
          </p:txBody>
        </p:sp>
        <p:pic>
          <p:nvPicPr>
            <p:cNvPr id="406" name="Picture 405"/>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462879" y="1135737"/>
              <a:ext cx="390797" cy="390695"/>
            </a:xfrm>
            <a:prstGeom prst="rect">
              <a:avLst/>
            </a:prstGeom>
            <a:noFill/>
            <a:ln>
              <a:noFill/>
            </a:ln>
          </p:spPr>
        </p:pic>
        <p:sp>
          <p:nvSpPr>
            <p:cNvPr id="220" name="Rectangle 219"/>
            <p:cNvSpPr/>
            <p:nvPr/>
          </p:nvSpPr>
          <p:spPr>
            <a:xfrm>
              <a:off x="1389856" y="858343"/>
              <a:ext cx="1648399" cy="226727"/>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ja-JP" altLang="en-US" sz="1100" dirty="0">
                  <a:solidFill>
                    <a:srgbClr val="FFFFFF"/>
                  </a:solidFill>
                  <a:latin typeface="MS PGothic" charset="-128"/>
                  <a:ea typeface="MS PGothic" charset="-128"/>
                  <a:cs typeface="MS PGothic" charset="-128"/>
                </a:rPr>
                <a:t>仮想ファイアウォール</a:t>
              </a:r>
              <a:endParaRPr lang="en-US" sz="1100" dirty="0">
                <a:solidFill>
                  <a:srgbClr val="FFFFFF"/>
                </a:solidFill>
                <a:latin typeface="MS PGothic" charset="-128"/>
                <a:ea typeface="MS PGothic" charset="-128"/>
                <a:cs typeface="MS PGothic" charset="-128"/>
              </a:endParaRPr>
            </a:p>
          </p:txBody>
        </p:sp>
      </p:grpSp>
      <p:grpSp>
        <p:nvGrpSpPr>
          <p:cNvPr id="3" name="図形グループ 2"/>
          <p:cNvGrpSpPr/>
          <p:nvPr/>
        </p:nvGrpSpPr>
        <p:grpSpPr>
          <a:xfrm>
            <a:off x="214004" y="1990945"/>
            <a:ext cx="1736148" cy="907986"/>
            <a:chOff x="214004" y="1990945"/>
            <a:chExt cx="1736148" cy="907986"/>
          </a:xfrm>
        </p:grpSpPr>
        <p:sp>
          <p:nvSpPr>
            <p:cNvPr id="374" name="Rounded Rectangular Callout 373"/>
            <p:cNvSpPr/>
            <p:nvPr/>
          </p:nvSpPr>
          <p:spPr>
            <a:xfrm>
              <a:off x="215883" y="1990945"/>
              <a:ext cx="1623356" cy="489734"/>
            </a:xfrm>
            <a:prstGeom prst="wedgeRoundRectCallout">
              <a:avLst>
                <a:gd name="adj1" fmla="val 48343"/>
                <a:gd name="adj2" fmla="val 45682"/>
                <a:gd name="adj3" fmla="val 16667"/>
              </a:avLst>
            </a:prstGeom>
            <a:solidFill>
              <a:srgbClr val="93AFE7"/>
            </a:solidFill>
            <a:ln/>
          </p:spPr>
          <p:style>
            <a:lnRef idx="0">
              <a:schemeClr val="accent3"/>
            </a:lnRef>
            <a:fillRef idx="3">
              <a:schemeClr val="accent3"/>
            </a:fillRef>
            <a:effectRef idx="3">
              <a:schemeClr val="accent3"/>
            </a:effectRef>
            <a:fontRef idx="minor">
              <a:schemeClr val="lt1"/>
            </a:fontRef>
          </p:style>
          <p:txBody>
            <a:bodyPr lIns="91277" tIns="45638" rIns="91277" bIns="45638" rtlCol="0" anchor="ctr"/>
            <a:lstStyle/>
            <a:p>
              <a:pPr algn="ctr" defTabSz="456421"/>
              <a:endParaRPr lang="en-US" sz="1500" dirty="0">
                <a:solidFill>
                  <a:srgbClr val="FFFFFF"/>
                </a:solidFill>
                <a:latin typeface="MS PGothic" charset="-128"/>
                <a:ea typeface="MS PGothic" charset="-128"/>
                <a:cs typeface="MS PGothic" charset="-128"/>
              </a:endParaRPr>
            </a:p>
          </p:txBody>
        </p:sp>
        <p:pic>
          <p:nvPicPr>
            <p:cNvPr id="373" name="Picture 372" descr="data_sheet_c78-726524-1.jpg"/>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86677" y="2070501"/>
              <a:ext cx="781418" cy="160385"/>
            </a:xfrm>
            <a:prstGeom prst="rect">
              <a:avLst/>
            </a:prstGeom>
          </p:spPr>
        </p:pic>
        <p:sp>
          <p:nvSpPr>
            <p:cNvPr id="375" name="TextBox 374"/>
            <p:cNvSpPr txBox="1"/>
            <p:nvPr/>
          </p:nvSpPr>
          <p:spPr>
            <a:xfrm>
              <a:off x="1182588" y="2014539"/>
              <a:ext cx="457101" cy="261444"/>
            </a:xfrm>
            <a:prstGeom prst="rect">
              <a:avLst/>
            </a:prstGeom>
            <a:noFill/>
          </p:spPr>
          <p:txBody>
            <a:bodyPr wrap="square" lIns="91277" tIns="45638" rIns="91277" bIns="45638" rtlCol="0">
              <a:spAutoFit/>
            </a:bodyPr>
            <a:lstStyle/>
            <a:p>
              <a:pPr defTabSz="456421"/>
              <a:r>
                <a:rPr lang="en-US" sz="1100" dirty="0">
                  <a:solidFill>
                    <a:schemeClr val="tx1">
                      <a:lumMod val="50000"/>
                    </a:schemeClr>
                  </a:solidFill>
                  <a:latin typeface="MS PGothic" charset="-128"/>
                  <a:ea typeface="MS PGothic" charset="-128"/>
                  <a:cs typeface="MS PGothic" charset="-128"/>
                </a:rPr>
                <a:t>ISE</a:t>
              </a:r>
            </a:p>
          </p:txBody>
        </p:sp>
        <p:sp>
          <p:nvSpPr>
            <p:cNvPr id="388" name="Rectangle 387"/>
            <p:cNvSpPr/>
            <p:nvPr/>
          </p:nvSpPr>
          <p:spPr>
            <a:xfrm>
              <a:off x="239387" y="2200863"/>
              <a:ext cx="1534065" cy="246056"/>
            </a:xfrm>
            <a:prstGeom prst="rect">
              <a:avLst/>
            </a:prstGeom>
          </p:spPr>
          <p:txBody>
            <a:bodyPr wrap="none" lIns="91277" tIns="45638" rIns="91277" bIns="45638">
              <a:spAutoFit/>
            </a:bodyPr>
            <a:lstStyle/>
            <a:p>
              <a:pPr defTabSz="456421"/>
              <a:r>
                <a:rPr lang="ja-JP" altLang="en-US" sz="1000" dirty="0">
                  <a:solidFill>
                    <a:schemeClr val="tx1">
                      <a:lumMod val="50000"/>
                    </a:schemeClr>
                  </a:solidFill>
                  <a:latin typeface="MS PGothic" charset="-128"/>
                  <a:ea typeface="MS PGothic" charset="-128"/>
                  <a:cs typeface="MS PGothic" charset="-128"/>
                </a:rPr>
                <a:t>ネットワークアクセス制御</a:t>
              </a:r>
              <a:endParaRPr lang="en-US" sz="1000" dirty="0">
                <a:solidFill>
                  <a:schemeClr val="tx1">
                    <a:lumMod val="50000"/>
                  </a:schemeClr>
                </a:solidFill>
                <a:latin typeface="MS PGothic" charset="-128"/>
                <a:ea typeface="MS PGothic" charset="-128"/>
                <a:cs typeface="MS PGothic" charset="-128"/>
              </a:endParaRPr>
            </a:p>
          </p:txBody>
        </p:sp>
        <p:sp>
          <p:nvSpPr>
            <p:cNvPr id="221" name="Rectangle 220"/>
            <p:cNvSpPr/>
            <p:nvPr/>
          </p:nvSpPr>
          <p:spPr>
            <a:xfrm>
              <a:off x="215175" y="2521240"/>
              <a:ext cx="858510" cy="181382"/>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ja-JP" altLang="en-US" sz="1100" dirty="0">
                  <a:solidFill>
                    <a:srgbClr val="FFFFFF"/>
                  </a:solidFill>
                  <a:latin typeface="MS PGothic" charset="-128"/>
                  <a:ea typeface="MS PGothic" charset="-128"/>
                  <a:cs typeface="MS PGothic" charset="-128"/>
                </a:rPr>
                <a:t>認証</a:t>
              </a:r>
              <a:endParaRPr lang="en-US" altLang="ja-JP" sz="1100" dirty="0">
                <a:solidFill>
                  <a:srgbClr val="FFFFFF"/>
                </a:solidFill>
                <a:latin typeface="MS PGothic" charset="-128"/>
                <a:ea typeface="MS PGothic" charset="-128"/>
                <a:cs typeface="MS PGothic" charset="-128"/>
              </a:endParaRPr>
            </a:p>
          </p:txBody>
        </p:sp>
        <p:sp>
          <p:nvSpPr>
            <p:cNvPr id="222" name="Rectangle 221"/>
            <p:cNvSpPr/>
            <p:nvPr/>
          </p:nvSpPr>
          <p:spPr>
            <a:xfrm>
              <a:off x="1091642" y="2521240"/>
              <a:ext cx="858510" cy="181382"/>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ja-JP" altLang="en-US" sz="1100" dirty="0">
                  <a:solidFill>
                    <a:srgbClr val="FFFFFF"/>
                  </a:solidFill>
                  <a:latin typeface="MS PGothic" charset="-128"/>
                  <a:ea typeface="MS PGothic" charset="-128"/>
                  <a:cs typeface="MS PGothic" charset="-128"/>
                </a:rPr>
                <a:t>ゲスト</a:t>
              </a:r>
              <a:endParaRPr lang="en-US" altLang="ja-JP" sz="1100" dirty="0">
                <a:solidFill>
                  <a:srgbClr val="FFFFFF"/>
                </a:solidFill>
                <a:latin typeface="MS PGothic" charset="-128"/>
                <a:ea typeface="MS PGothic" charset="-128"/>
                <a:cs typeface="MS PGothic" charset="-128"/>
              </a:endParaRPr>
            </a:p>
          </p:txBody>
        </p:sp>
        <p:sp>
          <p:nvSpPr>
            <p:cNvPr id="417" name="Rectangle 416"/>
            <p:cNvSpPr/>
            <p:nvPr/>
          </p:nvSpPr>
          <p:spPr>
            <a:xfrm>
              <a:off x="214004" y="2714952"/>
              <a:ext cx="858510" cy="181382"/>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ja-JP" altLang="en-US" sz="1100" dirty="0">
                  <a:solidFill>
                    <a:srgbClr val="FFFFFF"/>
                  </a:solidFill>
                  <a:latin typeface="MS PGothic" charset="-128"/>
                  <a:ea typeface="MS PGothic" charset="-128"/>
                  <a:cs typeface="MS PGothic" charset="-128"/>
                </a:rPr>
                <a:t>端末検疫</a:t>
              </a:r>
              <a:endParaRPr lang="en-US" altLang="ja-JP" sz="1100" dirty="0">
                <a:solidFill>
                  <a:srgbClr val="FFFFFF"/>
                </a:solidFill>
                <a:latin typeface="MS PGothic" charset="-128"/>
                <a:ea typeface="MS PGothic" charset="-128"/>
                <a:cs typeface="MS PGothic" charset="-128"/>
              </a:endParaRPr>
            </a:p>
          </p:txBody>
        </p:sp>
        <p:sp>
          <p:nvSpPr>
            <p:cNvPr id="420" name="Rectangle 419"/>
            <p:cNvSpPr/>
            <p:nvPr/>
          </p:nvSpPr>
          <p:spPr>
            <a:xfrm>
              <a:off x="1091287" y="2717549"/>
              <a:ext cx="858510" cy="181382"/>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en-US" altLang="ja-JP" sz="1100" dirty="0">
                  <a:solidFill>
                    <a:srgbClr val="FFFFFF"/>
                  </a:solidFill>
                  <a:latin typeface="MS PGothic" charset="-128"/>
                  <a:ea typeface="MS PGothic" charset="-128"/>
                  <a:cs typeface="MS PGothic" charset="-128"/>
                </a:rPr>
                <a:t>BYOD</a:t>
              </a:r>
            </a:p>
          </p:txBody>
        </p:sp>
      </p:grpSp>
      <p:grpSp>
        <p:nvGrpSpPr>
          <p:cNvPr id="5" name="図形グループ 4"/>
          <p:cNvGrpSpPr/>
          <p:nvPr/>
        </p:nvGrpSpPr>
        <p:grpSpPr>
          <a:xfrm>
            <a:off x="7480688" y="3617836"/>
            <a:ext cx="1150173" cy="384731"/>
            <a:chOff x="7480688" y="3617836"/>
            <a:chExt cx="1150173" cy="384731"/>
          </a:xfrm>
        </p:grpSpPr>
        <p:sp>
          <p:nvSpPr>
            <p:cNvPr id="223" name="Rounded Rectangular Callout 222"/>
            <p:cNvSpPr/>
            <p:nvPr/>
          </p:nvSpPr>
          <p:spPr>
            <a:xfrm>
              <a:off x="7480688" y="3617836"/>
              <a:ext cx="1132559" cy="384731"/>
            </a:xfrm>
            <a:prstGeom prst="wedgeRoundRectCallout">
              <a:avLst>
                <a:gd name="adj1" fmla="val -22700"/>
                <a:gd name="adj2" fmla="val -79163"/>
                <a:gd name="adj3" fmla="val 16667"/>
              </a:avLst>
            </a:prstGeom>
            <a:solidFill>
              <a:srgbClr val="93AFE7"/>
            </a:solidFill>
            <a:ln/>
          </p:spPr>
          <p:style>
            <a:lnRef idx="0">
              <a:schemeClr val="accent4"/>
            </a:lnRef>
            <a:fillRef idx="3">
              <a:schemeClr val="accent4"/>
            </a:fillRef>
            <a:effectRef idx="3">
              <a:schemeClr val="accent4"/>
            </a:effectRef>
            <a:fontRef idx="minor">
              <a:schemeClr val="lt1"/>
            </a:fontRef>
          </p:style>
          <p:txBody>
            <a:bodyPr lIns="91277" tIns="45638" rIns="91277" bIns="45638"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225" name="TextBox 224"/>
            <p:cNvSpPr txBox="1"/>
            <p:nvPr/>
          </p:nvSpPr>
          <p:spPr>
            <a:xfrm>
              <a:off x="7683537" y="3671382"/>
              <a:ext cx="947324" cy="246056"/>
            </a:xfrm>
            <a:prstGeom prst="rect">
              <a:avLst/>
            </a:prstGeom>
            <a:noFill/>
          </p:spPr>
          <p:txBody>
            <a:bodyPr wrap="square" lIns="91277" tIns="45638" rIns="91277" bIns="45638" rtlCol="0">
              <a:spAutoFit/>
            </a:bodyPr>
            <a:lstStyle/>
            <a:p>
              <a:pPr defTabSz="456421"/>
              <a:r>
                <a:rPr lang="en-US" sz="1000" dirty="0" err="1">
                  <a:solidFill>
                    <a:srgbClr val="000000"/>
                  </a:solidFill>
                  <a:latin typeface="MS PGothic" charset="-128"/>
                  <a:ea typeface="MS PGothic" charset="-128"/>
                  <a:cs typeface="MS PGothic" charset="-128"/>
                </a:rPr>
                <a:t>AnyConnect</a:t>
              </a:r>
              <a:endParaRPr lang="en-US" sz="1000" dirty="0">
                <a:solidFill>
                  <a:srgbClr val="000000"/>
                </a:solidFill>
                <a:latin typeface="MS PGothic" charset="-128"/>
                <a:ea typeface="MS PGothic" charset="-128"/>
                <a:cs typeface="MS PGothic" charset="-128"/>
              </a:endParaRPr>
            </a:p>
          </p:txBody>
        </p:sp>
        <p:pic>
          <p:nvPicPr>
            <p:cNvPr id="226" name="Picture 15"/>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548204" y="3683450"/>
              <a:ext cx="246025" cy="20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grpSp>
        <p:nvGrpSpPr>
          <p:cNvPr id="9" name="図形グループ 8"/>
          <p:cNvGrpSpPr/>
          <p:nvPr/>
        </p:nvGrpSpPr>
        <p:grpSpPr>
          <a:xfrm>
            <a:off x="4259011" y="781947"/>
            <a:ext cx="3273933" cy="1097363"/>
            <a:chOff x="4259011" y="781947"/>
            <a:chExt cx="3273933" cy="1097363"/>
          </a:xfrm>
        </p:grpSpPr>
        <p:sp>
          <p:nvSpPr>
            <p:cNvPr id="329" name="Rounded Rectangular Callout 328"/>
            <p:cNvSpPr/>
            <p:nvPr/>
          </p:nvSpPr>
          <p:spPr>
            <a:xfrm>
              <a:off x="4259011" y="781947"/>
              <a:ext cx="3273933" cy="1097363"/>
            </a:xfrm>
            <a:prstGeom prst="wedgeRoundRectCallout">
              <a:avLst>
                <a:gd name="adj1" fmla="val -26581"/>
                <a:gd name="adj2" fmla="val 69404"/>
                <a:gd name="adj3" fmla="val 16667"/>
              </a:avLst>
            </a:prstGeom>
            <a:solidFill>
              <a:srgbClr val="93AFE7"/>
            </a:solidFill>
            <a:ln/>
          </p:spPr>
          <p:style>
            <a:lnRef idx="0">
              <a:schemeClr val="accent4"/>
            </a:lnRef>
            <a:fillRef idx="3">
              <a:schemeClr val="accent4"/>
            </a:fillRef>
            <a:effectRef idx="3">
              <a:schemeClr val="accent4"/>
            </a:effectRef>
            <a:fontRef idx="minor">
              <a:schemeClr val="lt1"/>
            </a:fontRef>
          </p:style>
          <p:txBody>
            <a:bodyPr lIns="91277" tIns="45638" rIns="91277" bIns="45638" rtlCol="0" anchor="ctr"/>
            <a:lstStyle/>
            <a:p>
              <a:pPr algn="ctr" defTabSz="456421"/>
              <a:endParaRPr lang="en-US" sz="1500" dirty="0">
                <a:solidFill>
                  <a:srgbClr val="FFFFFF"/>
                </a:solidFill>
                <a:latin typeface="MS PGothic" charset="-128"/>
                <a:ea typeface="MS PGothic" charset="-128"/>
                <a:cs typeface="MS PGothic" charset="-128"/>
              </a:endParaRPr>
            </a:p>
          </p:txBody>
        </p:sp>
        <p:pic>
          <p:nvPicPr>
            <p:cNvPr id="340" name="Picture 8" descr="3D8250.png"/>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flipV="1">
              <a:off x="4352332" y="1001688"/>
              <a:ext cx="720581" cy="177523"/>
            </a:xfrm>
            <a:prstGeom prst="rect">
              <a:avLst/>
            </a:prstGeom>
          </p:spPr>
        </p:pic>
        <p:sp>
          <p:nvSpPr>
            <p:cNvPr id="341" name="TextBox 340"/>
            <p:cNvSpPr txBox="1"/>
            <p:nvPr/>
          </p:nvSpPr>
          <p:spPr>
            <a:xfrm>
              <a:off x="5018993" y="916197"/>
              <a:ext cx="1151772" cy="261444"/>
            </a:xfrm>
            <a:prstGeom prst="rect">
              <a:avLst/>
            </a:prstGeom>
            <a:noFill/>
          </p:spPr>
          <p:txBody>
            <a:bodyPr wrap="square" lIns="91277" tIns="45638" rIns="91277" bIns="45638" rtlCol="0">
              <a:spAutoFit/>
            </a:bodyPr>
            <a:lstStyle/>
            <a:p>
              <a:pPr defTabSz="456421"/>
              <a:r>
                <a:rPr lang="en-US" sz="1100" dirty="0" smtClean="0">
                  <a:solidFill>
                    <a:srgbClr val="000000"/>
                  </a:solidFill>
                  <a:latin typeface="MS PGothic" charset="-128"/>
                  <a:ea typeface="MS PGothic" charset="-128"/>
                  <a:cs typeface="MS PGothic" charset="-128"/>
                </a:rPr>
                <a:t>Firepower</a:t>
              </a:r>
              <a:endParaRPr lang="en-US" sz="1100" dirty="0">
                <a:solidFill>
                  <a:srgbClr val="000000"/>
                </a:solidFill>
                <a:latin typeface="MS PGothic" charset="-128"/>
                <a:ea typeface="MS PGothic" charset="-128"/>
                <a:cs typeface="MS PGothic" charset="-128"/>
              </a:endParaRPr>
            </a:p>
          </p:txBody>
        </p:sp>
        <p:pic>
          <p:nvPicPr>
            <p:cNvPr id="366" name="Picture 37" descr="\\Mv-fs\projects\Cisco\10-0539_Beth_Cole\Source\HKK06040_S670_small.png"/>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4338639" y="1225341"/>
              <a:ext cx="727922" cy="254959"/>
            </a:xfrm>
            <a:prstGeom prst="rect">
              <a:avLst/>
            </a:prstGeom>
            <a:noFill/>
            <a:ln w="9525">
              <a:noFill/>
              <a:miter lim="800000"/>
              <a:headEnd/>
              <a:tailEnd/>
            </a:ln>
          </p:spPr>
        </p:pic>
        <p:pic>
          <p:nvPicPr>
            <p:cNvPr id="367" name="Picture 37" descr="\\Mv-fs\projects\Cisco\10-0539_Beth_Cole\Source\HKK06040_S670_small.png"/>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4336822" y="1495570"/>
              <a:ext cx="727922" cy="254959"/>
            </a:xfrm>
            <a:prstGeom prst="rect">
              <a:avLst/>
            </a:prstGeom>
            <a:noFill/>
            <a:ln w="9525">
              <a:noFill/>
              <a:miter lim="800000"/>
              <a:headEnd/>
              <a:tailEnd/>
            </a:ln>
          </p:spPr>
        </p:pic>
        <p:sp>
          <p:nvSpPr>
            <p:cNvPr id="368" name="TextBox 367"/>
            <p:cNvSpPr txBox="1"/>
            <p:nvPr/>
          </p:nvSpPr>
          <p:spPr>
            <a:xfrm>
              <a:off x="5017181" y="1204592"/>
              <a:ext cx="1151772" cy="261444"/>
            </a:xfrm>
            <a:prstGeom prst="rect">
              <a:avLst/>
            </a:prstGeom>
            <a:noFill/>
          </p:spPr>
          <p:txBody>
            <a:bodyPr wrap="square" lIns="91277" tIns="45638" rIns="91277" bIns="45638" rtlCol="0">
              <a:spAutoFit/>
            </a:bodyPr>
            <a:lstStyle/>
            <a:p>
              <a:pPr defTabSz="456421"/>
              <a:r>
                <a:rPr lang="en-US" sz="1100" dirty="0">
                  <a:solidFill>
                    <a:srgbClr val="000000"/>
                  </a:solidFill>
                  <a:latin typeface="MS PGothic" charset="-128"/>
                  <a:ea typeface="MS PGothic" charset="-128"/>
                  <a:cs typeface="MS PGothic" charset="-128"/>
                </a:rPr>
                <a:t>ESA</a:t>
              </a:r>
            </a:p>
          </p:txBody>
        </p:sp>
        <p:sp>
          <p:nvSpPr>
            <p:cNvPr id="369" name="TextBox 368"/>
            <p:cNvSpPr txBox="1"/>
            <p:nvPr/>
          </p:nvSpPr>
          <p:spPr>
            <a:xfrm>
              <a:off x="5006301" y="1511095"/>
              <a:ext cx="1151772" cy="261444"/>
            </a:xfrm>
            <a:prstGeom prst="rect">
              <a:avLst/>
            </a:prstGeom>
            <a:noFill/>
          </p:spPr>
          <p:txBody>
            <a:bodyPr wrap="square" lIns="91277" tIns="45638" rIns="91277" bIns="45638" rtlCol="0">
              <a:spAutoFit/>
            </a:bodyPr>
            <a:lstStyle/>
            <a:p>
              <a:pPr defTabSz="456421"/>
              <a:r>
                <a:rPr lang="en-US" sz="1100" dirty="0">
                  <a:solidFill>
                    <a:srgbClr val="000000"/>
                  </a:solidFill>
                  <a:latin typeface="MS PGothic" charset="-128"/>
                  <a:ea typeface="MS PGothic" charset="-128"/>
                  <a:cs typeface="MS PGothic" charset="-128"/>
                </a:rPr>
                <a:t>WSA (CWS)</a:t>
              </a:r>
            </a:p>
          </p:txBody>
        </p:sp>
        <p:sp>
          <p:nvSpPr>
            <p:cNvPr id="382" name="Rectangle 381"/>
            <p:cNvSpPr/>
            <p:nvPr/>
          </p:nvSpPr>
          <p:spPr>
            <a:xfrm>
              <a:off x="5996066" y="1098053"/>
              <a:ext cx="1400857" cy="207752"/>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ja-JP" altLang="en-US" sz="1100" dirty="0">
                  <a:solidFill>
                    <a:srgbClr val="FFFFFF"/>
                  </a:solidFill>
                  <a:latin typeface="MS PGothic" charset="-128"/>
                  <a:ea typeface="MS PGothic" charset="-128"/>
                  <a:cs typeface="MS PGothic" charset="-128"/>
                </a:rPr>
                <a:t>侵入検知</a:t>
              </a:r>
              <a:r>
                <a:rPr lang="en-US" altLang="ja-JP" sz="1100" dirty="0">
                  <a:solidFill>
                    <a:srgbClr val="FFFFFF"/>
                  </a:solidFill>
                  <a:latin typeface="MS PGothic" charset="-128"/>
                  <a:ea typeface="MS PGothic" charset="-128"/>
                  <a:cs typeface="MS PGothic" charset="-128"/>
                </a:rPr>
                <a:t> (IPS)</a:t>
              </a:r>
              <a:endParaRPr lang="en-US" sz="1100" dirty="0">
                <a:solidFill>
                  <a:srgbClr val="FFFFFF"/>
                </a:solidFill>
                <a:latin typeface="MS PGothic" charset="-128"/>
                <a:ea typeface="MS PGothic" charset="-128"/>
                <a:cs typeface="MS PGothic" charset="-128"/>
              </a:endParaRPr>
            </a:p>
          </p:txBody>
        </p:sp>
        <p:sp>
          <p:nvSpPr>
            <p:cNvPr id="384" name="Rectangle 383"/>
            <p:cNvSpPr/>
            <p:nvPr/>
          </p:nvSpPr>
          <p:spPr>
            <a:xfrm>
              <a:off x="5989792" y="1343804"/>
              <a:ext cx="1407131" cy="200447"/>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en-US" sz="1100" dirty="0">
                  <a:solidFill>
                    <a:srgbClr val="FFFFFF"/>
                  </a:solidFill>
                  <a:latin typeface="MS PGothic" charset="-128"/>
                  <a:ea typeface="MS PGothic" charset="-128"/>
                  <a:cs typeface="MS PGothic" charset="-128"/>
                </a:rPr>
                <a:t>Mail</a:t>
              </a:r>
              <a:r>
                <a:rPr lang="ja-JP" altLang="en-US" sz="1100" dirty="0">
                  <a:solidFill>
                    <a:srgbClr val="FFFFFF"/>
                  </a:solidFill>
                  <a:latin typeface="MS PGothic" charset="-128"/>
                  <a:ea typeface="MS PGothic" charset="-128"/>
                  <a:cs typeface="MS PGothic" charset="-128"/>
                </a:rPr>
                <a:t>セキュリティ</a:t>
              </a:r>
              <a:endParaRPr lang="en-US" sz="1100" dirty="0">
                <a:solidFill>
                  <a:srgbClr val="FFFFFF"/>
                </a:solidFill>
                <a:latin typeface="MS PGothic" charset="-128"/>
                <a:ea typeface="MS PGothic" charset="-128"/>
                <a:cs typeface="MS PGothic" charset="-128"/>
              </a:endParaRPr>
            </a:p>
          </p:txBody>
        </p:sp>
        <p:sp>
          <p:nvSpPr>
            <p:cNvPr id="387" name="Rounded Rectangle 386"/>
            <p:cNvSpPr/>
            <p:nvPr/>
          </p:nvSpPr>
          <p:spPr>
            <a:xfrm>
              <a:off x="5918656" y="836367"/>
              <a:ext cx="1578023" cy="988529"/>
            </a:xfrm>
            <a:prstGeom prst="roundRect">
              <a:avLst>
                <a:gd name="adj" fmla="val 11979"/>
              </a:avLst>
            </a:prstGeom>
            <a:noFill/>
            <a:ln>
              <a:solidFill>
                <a:schemeClr val="accent5"/>
              </a:solidFill>
              <a:prstDash val="sys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386" name="Rectangle 385"/>
            <p:cNvSpPr/>
            <p:nvPr/>
          </p:nvSpPr>
          <p:spPr>
            <a:xfrm>
              <a:off x="5995540" y="855037"/>
              <a:ext cx="1410485" cy="213167"/>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ja-JP" altLang="en-US" sz="1100" dirty="0">
                  <a:solidFill>
                    <a:srgbClr val="FFFFFF"/>
                  </a:solidFill>
                  <a:latin typeface="MS PGothic" charset="-128"/>
                  <a:ea typeface="MS PGothic" charset="-128"/>
                  <a:cs typeface="MS PGothic" charset="-128"/>
                </a:rPr>
                <a:t>マルウェア防御</a:t>
              </a:r>
              <a:endParaRPr lang="en-US" sz="1100" dirty="0">
                <a:solidFill>
                  <a:srgbClr val="FFFFFF"/>
                </a:solidFill>
                <a:latin typeface="MS PGothic" charset="-128"/>
                <a:ea typeface="MS PGothic" charset="-128"/>
                <a:cs typeface="MS PGothic" charset="-128"/>
              </a:endParaRPr>
            </a:p>
          </p:txBody>
        </p:sp>
        <p:sp>
          <p:nvSpPr>
            <p:cNvPr id="383" name="Rectangle 382"/>
            <p:cNvSpPr/>
            <p:nvPr/>
          </p:nvSpPr>
          <p:spPr>
            <a:xfrm>
              <a:off x="5991333" y="1583673"/>
              <a:ext cx="1414654" cy="208589"/>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en-US" sz="1100" dirty="0">
                  <a:solidFill>
                    <a:srgbClr val="FFFFFF"/>
                  </a:solidFill>
                  <a:latin typeface="MS PGothic" charset="-128"/>
                  <a:ea typeface="MS PGothic" charset="-128"/>
                  <a:cs typeface="MS PGothic" charset="-128"/>
                </a:rPr>
                <a:t>Web</a:t>
              </a:r>
              <a:r>
                <a:rPr lang="ja-JP" altLang="en-US" sz="1100" dirty="0">
                  <a:solidFill>
                    <a:srgbClr val="FFFFFF"/>
                  </a:solidFill>
                  <a:latin typeface="MS PGothic" charset="-128"/>
                  <a:ea typeface="MS PGothic" charset="-128"/>
                  <a:cs typeface="MS PGothic" charset="-128"/>
                </a:rPr>
                <a:t>セキュリティ</a:t>
              </a:r>
              <a:endParaRPr lang="en-US" sz="1100" dirty="0">
                <a:solidFill>
                  <a:srgbClr val="FFFFFF"/>
                </a:solidFill>
                <a:latin typeface="MS PGothic" charset="-128"/>
                <a:ea typeface="MS PGothic" charset="-128"/>
                <a:cs typeface="MS PGothic" charset="-128"/>
              </a:endParaRPr>
            </a:p>
          </p:txBody>
        </p:sp>
      </p:grpSp>
      <p:grpSp>
        <p:nvGrpSpPr>
          <p:cNvPr id="4" name="図形グループ 3"/>
          <p:cNvGrpSpPr/>
          <p:nvPr/>
        </p:nvGrpSpPr>
        <p:grpSpPr>
          <a:xfrm>
            <a:off x="7443067" y="1846634"/>
            <a:ext cx="1564772" cy="867062"/>
            <a:chOff x="7443067" y="1846634"/>
            <a:chExt cx="1564772" cy="867062"/>
          </a:xfrm>
        </p:grpSpPr>
        <p:pic>
          <p:nvPicPr>
            <p:cNvPr id="402" name="Picture 24" descr="WhiteCloud"/>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7443067" y="2101380"/>
              <a:ext cx="1187794" cy="612316"/>
            </a:xfrm>
            <a:prstGeom prst="rect">
              <a:avLst/>
            </a:prstGeom>
            <a:noFill/>
          </p:spPr>
        </p:pic>
        <p:sp>
          <p:nvSpPr>
            <p:cNvPr id="403" name="TextBox 402"/>
            <p:cNvSpPr txBox="1"/>
            <p:nvPr/>
          </p:nvSpPr>
          <p:spPr>
            <a:xfrm>
              <a:off x="7743954" y="2249116"/>
              <a:ext cx="959314" cy="307611"/>
            </a:xfrm>
            <a:prstGeom prst="rect">
              <a:avLst/>
            </a:prstGeom>
            <a:noFill/>
          </p:spPr>
          <p:txBody>
            <a:bodyPr wrap="square" lIns="91277" tIns="45638" rIns="91277" bIns="45638" rtlCol="0">
              <a:spAutoFit/>
            </a:bodyPr>
            <a:lstStyle/>
            <a:p>
              <a:pPr defTabSz="456421"/>
              <a:r>
                <a:rPr lang="en-US" sz="1400" dirty="0" smtClean="0">
                  <a:solidFill>
                    <a:schemeClr val="tx1">
                      <a:lumMod val="50000"/>
                    </a:schemeClr>
                  </a:solidFill>
                  <a:latin typeface="MS PGothic" charset="-128"/>
                  <a:ea typeface="MS PGothic" charset="-128"/>
                  <a:cs typeface="MS PGothic" charset="-128"/>
                </a:rPr>
                <a:t>Umbrella</a:t>
              </a:r>
              <a:endParaRPr lang="en-US" sz="1400" dirty="0">
                <a:solidFill>
                  <a:schemeClr val="tx1">
                    <a:lumMod val="50000"/>
                  </a:schemeClr>
                </a:solidFill>
                <a:latin typeface="MS PGothic" charset="-128"/>
                <a:ea typeface="MS PGothic" charset="-128"/>
                <a:cs typeface="MS PGothic" charset="-128"/>
              </a:endParaRPr>
            </a:p>
          </p:txBody>
        </p:sp>
        <p:sp>
          <p:nvSpPr>
            <p:cNvPr id="219" name="Rectangle 218"/>
            <p:cNvSpPr/>
            <p:nvPr/>
          </p:nvSpPr>
          <p:spPr>
            <a:xfrm>
              <a:off x="7597354" y="1846634"/>
              <a:ext cx="1410485" cy="213167"/>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en-US" sz="1100" dirty="0" smtClean="0">
                  <a:solidFill>
                    <a:srgbClr val="FFFFFF"/>
                  </a:solidFill>
                  <a:latin typeface="MS PGothic" charset="-128"/>
                  <a:ea typeface="MS PGothic" charset="-128"/>
                  <a:cs typeface="MS PGothic" charset="-128"/>
                </a:rPr>
                <a:t>DNS</a:t>
              </a:r>
              <a:r>
                <a:rPr lang="ja-JP" altLang="en-US" sz="1100" dirty="0" smtClean="0">
                  <a:solidFill>
                    <a:srgbClr val="FFFFFF"/>
                  </a:solidFill>
                  <a:latin typeface="MS PGothic" charset="-128"/>
                  <a:ea typeface="MS PGothic" charset="-128"/>
                  <a:cs typeface="MS PGothic" charset="-128"/>
                </a:rPr>
                <a:t>セキュリティ</a:t>
              </a:r>
              <a:endParaRPr lang="en-US" sz="1100" dirty="0">
                <a:solidFill>
                  <a:srgbClr val="FFFFFF"/>
                </a:solidFill>
                <a:latin typeface="MS PGothic" charset="-128"/>
                <a:ea typeface="MS PGothic" charset="-128"/>
                <a:cs typeface="MS PGothic" charset="-128"/>
              </a:endParaRPr>
            </a:p>
          </p:txBody>
        </p:sp>
      </p:grpSp>
      <p:sp>
        <p:nvSpPr>
          <p:cNvPr id="2" name="TextBox 1"/>
          <p:cNvSpPr txBox="1"/>
          <p:nvPr/>
        </p:nvSpPr>
        <p:spPr>
          <a:xfrm>
            <a:off x="1521907" y="3192204"/>
            <a:ext cx="496399" cy="261444"/>
          </a:xfrm>
          <a:prstGeom prst="rect">
            <a:avLst/>
          </a:prstGeom>
          <a:noFill/>
        </p:spPr>
        <p:txBody>
          <a:bodyPr wrap="square" lIns="91277" tIns="45638" rIns="91277" bIns="45638" rtlCol="0">
            <a:spAutoFit/>
          </a:bodyPr>
          <a:lstStyle/>
          <a:p>
            <a:pPr defTabSz="456421"/>
            <a:r>
              <a:rPr lang="ja-JP" altLang="en-US" sz="1100" i="1" dirty="0">
                <a:solidFill>
                  <a:srgbClr val="000000"/>
                </a:solidFill>
                <a:latin typeface="MS PGothic" charset="-128"/>
                <a:ea typeface="MS PGothic" charset="-128"/>
                <a:cs typeface="MS PGothic" charset="-128"/>
              </a:rPr>
              <a:t>拠点</a:t>
            </a:r>
            <a:endParaRPr lang="en-US" sz="1100" i="1" dirty="0">
              <a:solidFill>
                <a:srgbClr val="000000"/>
              </a:solidFill>
              <a:latin typeface="MS PGothic" charset="-128"/>
              <a:ea typeface="MS PGothic" charset="-128"/>
              <a:cs typeface="MS PGothic" charset="-128"/>
            </a:endParaRPr>
          </a:p>
        </p:txBody>
      </p:sp>
      <p:sp>
        <p:nvSpPr>
          <p:cNvPr id="227" name="TextBox 226"/>
          <p:cNvSpPr txBox="1"/>
          <p:nvPr/>
        </p:nvSpPr>
        <p:spPr>
          <a:xfrm>
            <a:off x="2917338" y="1183866"/>
            <a:ext cx="1441844" cy="261444"/>
          </a:xfrm>
          <a:prstGeom prst="rect">
            <a:avLst/>
          </a:prstGeom>
          <a:noFill/>
        </p:spPr>
        <p:txBody>
          <a:bodyPr wrap="square" lIns="91277" tIns="45638" rIns="91277" bIns="45638" rtlCol="0">
            <a:spAutoFit/>
          </a:bodyPr>
          <a:lstStyle/>
          <a:p>
            <a:pPr defTabSz="456421"/>
            <a:r>
              <a:rPr lang="ja-JP" altLang="en-US" sz="1100" i="1" dirty="0" smtClean="0">
                <a:solidFill>
                  <a:srgbClr val="000000"/>
                </a:solidFill>
                <a:latin typeface="MS PGothic" charset="-128"/>
                <a:ea typeface="MS PGothic" charset="-128"/>
                <a:cs typeface="MS PGothic" charset="-128"/>
              </a:rPr>
              <a:t>本社</a:t>
            </a:r>
            <a:endParaRPr lang="en-US" sz="1100" i="1" dirty="0">
              <a:solidFill>
                <a:srgbClr val="000000"/>
              </a:solidFill>
              <a:latin typeface="MS PGothic" charset="-128"/>
              <a:ea typeface="MS PGothic" charset="-128"/>
              <a:cs typeface="MS PGothic" charset="-128"/>
            </a:endParaRPr>
          </a:p>
        </p:txBody>
      </p:sp>
      <p:pic>
        <p:nvPicPr>
          <p:cNvPr id="274" name="Picture 273"/>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3242701" y="2616844"/>
            <a:ext cx="687940" cy="318041"/>
          </a:xfrm>
          <a:prstGeom prst="rect">
            <a:avLst/>
          </a:prstGeom>
        </p:spPr>
      </p:pic>
      <p:pic>
        <p:nvPicPr>
          <p:cNvPr id="279" name="Picture 278"/>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3255259" y="3264470"/>
            <a:ext cx="687940" cy="318041"/>
          </a:xfrm>
          <a:prstGeom prst="rect">
            <a:avLst/>
          </a:prstGeom>
        </p:spPr>
      </p:pic>
      <p:pic>
        <p:nvPicPr>
          <p:cNvPr id="280" name="Picture 279"/>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4728942" y="3265381"/>
            <a:ext cx="687940" cy="318041"/>
          </a:xfrm>
          <a:prstGeom prst="rect">
            <a:avLst/>
          </a:prstGeom>
        </p:spPr>
      </p:pic>
      <p:pic>
        <p:nvPicPr>
          <p:cNvPr id="282" name="Picture 281"/>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2010944" y="3288691"/>
            <a:ext cx="687940" cy="318041"/>
          </a:xfrm>
          <a:prstGeom prst="rect">
            <a:avLst/>
          </a:prstGeom>
        </p:spPr>
      </p:pic>
      <p:grpSp>
        <p:nvGrpSpPr>
          <p:cNvPr id="7" name="図形グループ 6"/>
          <p:cNvGrpSpPr/>
          <p:nvPr/>
        </p:nvGrpSpPr>
        <p:grpSpPr>
          <a:xfrm>
            <a:off x="5217783" y="2856515"/>
            <a:ext cx="2153739" cy="1829097"/>
            <a:chOff x="5217783" y="2856515"/>
            <a:chExt cx="2153739" cy="1829097"/>
          </a:xfrm>
        </p:grpSpPr>
        <p:sp>
          <p:nvSpPr>
            <p:cNvPr id="376" name="Rounded Rectangular Callout 375"/>
            <p:cNvSpPr/>
            <p:nvPr/>
          </p:nvSpPr>
          <p:spPr>
            <a:xfrm>
              <a:off x="5217783" y="2856515"/>
              <a:ext cx="1292747" cy="430803"/>
            </a:xfrm>
            <a:prstGeom prst="wedgeRoundRectCallout">
              <a:avLst>
                <a:gd name="adj1" fmla="val -38025"/>
                <a:gd name="adj2" fmla="val -72041"/>
                <a:gd name="adj3" fmla="val 16667"/>
              </a:avLst>
            </a:prstGeom>
            <a:solidFill>
              <a:srgbClr val="93AFE7"/>
            </a:solidFill>
            <a:ln/>
          </p:spPr>
          <p:style>
            <a:lnRef idx="0">
              <a:schemeClr val="accent4"/>
            </a:lnRef>
            <a:fillRef idx="3">
              <a:schemeClr val="accent4"/>
            </a:fillRef>
            <a:effectRef idx="3">
              <a:schemeClr val="accent4"/>
            </a:effectRef>
            <a:fontRef idx="minor">
              <a:schemeClr val="lt1"/>
            </a:fontRef>
          </p:style>
          <p:txBody>
            <a:bodyPr lIns="91277" tIns="45638" rIns="91277" bIns="45638"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380" name="TextBox 379"/>
            <p:cNvSpPr txBox="1"/>
            <p:nvPr/>
          </p:nvSpPr>
          <p:spPr>
            <a:xfrm>
              <a:off x="5950450" y="2946956"/>
              <a:ext cx="947324" cy="261444"/>
            </a:xfrm>
            <a:prstGeom prst="rect">
              <a:avLst/>
            </a:prstGeom>
            <a:noFill/>
          </p:spPr>
          <p:txBody>
            <a:bodyPr wrap="square" lIns="91277" tIns="45638" rIns="91277" bIns="45638" rtlCol="0">
              <a:spAutoFit/>
            </a:bodyPr>
            <a:lstStyle/>
            <a:p>
              <a:pPr defTabSz="456421"/>
              <a:r>
                <a:rPr lang="en-US" sz="1100" dirty="0">
                  <a:solidFill>
                    <a:srgbClr val="000000"/>
                  </a:solidFill>
                  <a:latin typeface="MS PGothic" charset="-128"/>
                  <a:ea typeface="MS PGothic" charset="-128"/>
                  <a:cs typeface="MS PGothic" charset="-128"/>
                </a:rPr>
                <a:t>ASA</a:t>
              </a:r>
            </a:p>
          </p:txBody>
        </p:sp>
        <p:sp>
          <p:nvSpPr>
            <p:cNvPr id="381" name="Rectangle 380"/>
            <p:cNvSpPr/>
            <p:nvPr/>
          </p:nvSpPr>
          <p:spPr>
            <a:xfrm>
              <a:off x="5558785" y="3242245"/>
              <a:ext cx="1535348" cy="226727"/>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ja-JP" altLang="en-US" sz="1100" dirty="0">
                  <a:solidFill>
                    <a:srgbClr val="FFFFFF"/>
                  </a:solidFill>
                  <a:latin typeface="MS PGothic" charset="-128"/>
                  <a:ea typeface="MS PGothic" charset="-128"/>
                  <a:cs typeface="MS PGothic" charset="-128"/>
                </a:rPr>
                <a:t>ファイアウォール</a:t>
              </a:r>
              <a:endParaRPr lang="en-US" sz="1100" dirty="0">
                <a:solidFill>
                  <a:srgbClr val="FFFFFF"/>
                </a:solidFill>
                <a:latin typeface="MS PGothic" charset="-128"/>
                <a:ea typeface="MS PGothic" charset="-128"/>
                <a:cs typeface="MS PGothic" charset="-128"/>
              </a:endParaRPr>
            </a:p>
          </p:txBody>
        </p:sp>
        <p:sp>
          <p:nvSpPr>
            <p:cNvPr id="407" name="Rectangle 406"/>
            <p:cNvSpPr/>
            <p:nvPr/>
          </p:nvSpPr>
          <p:spPr>
            <a:xfrm>
              <a:off x="5556965" y="3485330"/>
              <a:ext cx="1535348" cy="237609"/>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en-US" altLang="ja-JP" sz="1100" dirty="0">
                  <a:solidFill>
                    <a:srgbClr val="FFFFFF"/>
                  </a:solidFill>
                  <a:latin typeface="MS PGothic" charset="-128"/>
                  <a:ea typeface="MS PGothic" charset="-128"/>
                  <a:cs typeface="MS PGothic" charset="-128"/>
                </a:rPr>
                <a:t>VPN</a:t>
              </a:r>
              <a:r>
                <a:rPr lang="ja-JP" altLang="en-US" sz="1100" dirty="0">
                  <a:solidFill>
                    <a:srgbClr val="FFFFFF"/>
                  </a:solidFill>
                  <a:latin typeface="MS PGothic" charset="-128"/>
                  <a:ea typeface="MS PGothic" charset="-128"/>
                  <a:cs typeface="MS PGothic" charset="-128"/>
                </a:rPr>
                <a:t>終端</a:t>
              </a:r>
              <a:endParaRPr lang="en-US" sz="1100" dirty="0">
                <a:solidFill>
                  <a:srgbClr val="FFFFFF"/>
                </a:solidFill>
                <a:latin typeface="MS PGothic" charset="-128"/>
                <a:ea typeface="MS PGothic" charset="-128"/>
                <a:cs typeface="MS PGothic" charset="-128"/>
              </a:endParaRPr>
            </a:p>
          </p:txBody>
        </p:sp>
        <p:sp>
          <p:nvSpPr>
            <p:cNvPr id="393" name="Rectangle 392"/>
            <p:cNvSpPr/>
            <p:nvPr/>
          </p:nvSpPr>
          <p:spPr>
            <a:xfrm>
              <a:off x="5784492" y="3741070"/>
              <a:ext cx="1587029" cy="223581"/>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en-US" altLang="ja-JP" sz="1100" dirty="0">
                  <a:solidFill>
                    <a:srgbClr val="FFFFFF"/>
                  </a:solidFill>
                  <a:latin typeface="MS PGothic" charset="-128"/>
                  <a:ea typeface="MS PGothic" charset="-128"/>
                  <a:cs typeface="MS PGothic" charset="-128"/>
                </a:rPr>
                <a:t>+ </a:t>
              </a:r>
              <a:r>
                <a:rPr lang="ja-JP" altLang="en-US" sz="1100" dirty="0">
                  <a:solidFill>
                    <a:srgbClr val="FFFFFF"/>
                  </a:solidFill>
                  <a:latin typeface="MS PGothic" charset="-128"/>
                  <a:ea typeface="MS PGothic" charset="-128"/>
                  <a:cs typeface="MS PGothic" charset="-128"/>
                </a:rPr>
                <a:t>侵入検知</a:t>
              </a:r>
              <a:r>
                <a:rPr lang="en-US" altLang="ja-JP" sz="1100" dirty="0">
                  <a:solidFill>
                    <a:srgbClr val="FFFFFF"/>
                  </a:solidFill>
                  <a:latin typeface="MS PGothic" charset="-128"/>
                  <a:ea typeface="MS PGothic" charset="-128"/>
                  <a:cs typeface="MS PGothic" charset="-128"/>
                </a:rPr>
                <a:t> (IPS)</a:t>
              </a:r>
              <a:endParaRPr lang="en-US" sz="1100" dirty="0">
                <a:solidFill>
                  <a:srgbClr val="FFFFFF"/>
                </a:solidFill>
                <a:latin typeface="MS PGothic" charset="-128"/>
                <a:ea typeface="MS PGothic" charset="-128"/>
                <a:cs typeface="MS PGothic" charset="-128"/>
              </a:endParaRPr>
            </a:p>
          </p:txBody>
        </p:sp>
        <p:sp>
          <p:nvSpPr>
            <p:cNvPr id="395" name="Rectangle 394"/>
            <p:cNvSpPr/>
            <p:nvPr/>
          </p:nvSpPr>
          <p:spPr>
            <a:xfrm>
              <a:off x="5784493" y="3979201"/>
              <a:ext cx="1587029" cy="223581"/>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en-US" altLang="ja-JP" sz="1100" dirty="0">
                  <a:solidFill>
                    <a:srgbClr val="FFFFFF"/>
                  </a:solidFill>
                  <a:latin typeface="MS PGothic" charset="-128"/>
                  <a:ea typeface="MS PGothic" charset="-128"/>
                  <a:cs typeface="MS PGothic" charset="-128"/>
                </a:rPr>
                <a:t>+ </a:t>
              </a:r>
              <a:r>
                <a:rPr lang="ja-JP" altLang="en-US" sz="1100" dirty="0">
                  <a:solidFill>
                    <a:srgbClr val="FFFFFF"/>
                  </a:solidFill>
                  <a:latin typeface="MS PGothic" charset="-128"/>
                  <a:ea typeface="MS PGothic" charset="-128"/>
                  <a:cs typeface="MS PGothic" charset="-128"/>
                </a:rPr>
                <a:t>マルウェア防御</a:t>
              </a:r>
              <a:endParaRPr lang="en-US" sz="1100" dirty="0">
                <a:solidFill>
                  <a:srgbClr val="FFFFFF"/>
                </a:solidFill>
                <a:latin typeface="MS PGothic" charset="-128"/>
                <a:ea typeface="MS PGothic" charset="-128"/>
                <a:cs typeface="MS PGothic" charset="-128"/>
              </a:endParaRPr>
            </a:p>
          </p:txBody>
        </p:sp>
        <p:sp>
          <p:nvSpPr>
            <p:cNvPr id="404" name="Rectangle 403"/>
            <p:cNvSpPr/>
            <p:nvPr/>
          </p:nvSpPr>
          <p:spPr>
            <a:xfrm>
              <a:off x="5784492" y="4216349"/>
              <a:ext cx="1587029" cy="221059"/>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en-US" altLang="ja-JP" sz="900" dirty="0">
                  <a:solidFill>
                    <a:srgbClr val="FFFFFF"/>
                  </a:solidFill>
                  <a:latin typeface="MS PGothic" charset="-128"/>
                  <a:ea typeface="MS PGothic" charset="-128"/>
                  <a:cs typeface="MS PGothic" charset="-128"/>
                </a:rPr>
                <a:t>+ </a:t>
              </a:r>
              <a:r>
                <a:rPr lang="ja-JP" altLang="en-US" sz="900" dirty="0">
                  <a:solidFill>
                    <a:srgbClr val="FFFFFF"/>
                  </a:solidFill>
                  <a:latin typeface="MS PGothic" charset="-128"/>
                  <a:ea typeface="MS PGothic" charset="-128"/>
                  <a:cs typeface="MS PGothic" charset="-128"/>
                </a:rPr>
                <a:t>アプリケーション識別</a:t>
              </a:r>
              <a:endParaRPr lang="en-US" sz="900" dirty="0">
                <a:solidFill>
                  <a:srgbClr val="FFFFFF"/>
                </a:solidFill>
                <a:latin typeface="MS PGothic" charset="-128"/>
                <a:ea typeface="MS PGothic" charset="-128"/>
                <a:cs typeface="MS PGothic" charset="-128"/>
              </a:endParaRPr>
            </a:p>
          </p:txBody>
        </p:sp>
        <p:sp>
          <p:nvSpPr>
            <p:cNvPr id="394" name="Rectangle 393"/>
            <p:cNvSpPr/>
            <p:nvPr/>
          </p:nvSpPr>
          <p:spPr>
            <a:xfrm>
              <a:off x="5784492" y="4449648"/>
              <a:ext cx="1587029" cy="235964"/>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en-US" sz="1100" dirty="0">
                  <a:solidFill>
                    <a:srgbClr val="FFFFFF"/>
                  </a:solidFill>
                  <a:latin typeface="MS PGothic" charset="-128"/>
                  <a:ea typeface="MS PGothic" charset="-128"/>
                  <a:cs typeface="MS PGothic" charset="-128"/>
                </a:rPr>
                <a:t>+ Web</a:t>
              </a:r>
              <a:r>
                <a:rPr lang="ja-JP" altLang="en-US" sz="1100" dirty="0">
                  <a:solidFill>
                    <a:srgbClr val="FFFFFF"/>
                  </a:solidFill>
                  <a:latin typeface="MS PGothic" charset="-128"/>
                  <a:ea typeface="MS PGothic" charset="-128"/>
                  <a:cs typeface="MS PGothic" charset="-128"/>
                </a:rPr>
                <a:t>セキュリティ</a:t>
              </a:r>
              <a:endParaRPr lang="en-US" sz="1100" dirty="0">
                <a:solidFill>
                  <a:srgbClr val="FFFFFF"/>
                </a:solidFill>
                <a:latin typeface="MS PGothic" charset="-128"/>
                <a:ea typeface="MS PGothic" charset="-128"/>
                <a:cs typeface="MS PGothic" charset="-128"/>
              </a:endParaRPr>
            </a:p>
          </p:txBody>
        </p:sp>
        <p:pic>
          <p:nvPicPr>
            <p:cNvPr id="283" name="Picture 282"/>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5312540" y="2948820"/>
              <a:ext cx="687940" cy="318041"/>
            </a:xfrm>
            <a:prstGeom prst="rect">
              <a:avLst/>
            </a:prstGeom>
          </p:spPr>
        </p:pic>
      </p:grpSp>
      <p:grpSp>
        <p:nvGrpSpPr>
          <p:cNvPr id="8" name="図形グループ 7"/>
          <p:cNvGrpSpPr/>
          <p:nvPr/>
        </p:nvGrpSpPr>
        <p:grpSpPr>
          <a:xfrm>
            <a:off x="7219288" y="4203223"/>
            <a:ext cx="1966267" cy="728748"/>
            <a:chOff x="7219288" y="4203223"/>
            <a:chExt cx="1966267" cy="728748"/>
          </a:xfrm>
        </p:grpSpPr>
        <p:sp>
          <p:nvSpPr>
            <p:cNvPr id="286" name="Rounded Rectangular Callout 285"/>
            <p:cNvSpPr/>
            <p:nvPr/>
          </p:nvSpPr>
          <p:spPr>
            <a:xfrm>
              <a:off x="7431418" y="4396873"/>
              <a:ext cx="1623356" cy="489734"/>
            </a:xfrm>
            <a:prstGeom prst="wedgeRoundRectCallout">
              <a:avLst>
                <a:gd name="adj1" fmla="val 48343"/>
                <a:gd name="adj2" fmla="val 45682"/>
                <a:gd name="adj3" fmla="val 16667"/>
              </a:avLst>
            </a:prstGeom>
            <a:solidFill>
              <a:srgbClr val="93AFE7"/>
            </a:solidFill>
            <a:ln/>
          </p:spPr>
          <p:style>
            <a:lnRef idx="0">
              <a:schemeClr val="accent3"/>
            </a:lnRef>
            <a:fillRef idx="3">
              <a:schemeClr val="accent3"/>
            </a:fillRef>
            <a:effectRef idx="3">
              <a:schemeClr val="accent3"/>
            </a:effectRef>
            <a:fontRef idx="minor">
              <a:schemeClr val="lt1"/>
            </a:fontRef>
          </p:style>
          <p:txBody>
            <a:bodyPr lIns="91277" tIns="45638" rIns="91277" bIns="45638" rtlCol="0" anchor="ctr"/>
            <a:lstStyle/>
            <a:p>
              <a:pPr algn="ctr" defTabSz="456421"/>
              <a:endParaRPr lang="en-US" sz="1500" dirty="0">
                <a:solidFill>
                  <a:srgbClr val="FFFFFF"/>
                </a:solidFill>
                <a:latin typeface="MS PGothic" charset="-128"/>
                <a:ea typeface="MS PGothic" charset="-128"/>
                <a:cs typeface="MS PGothic" charset="-128"/>
              </a:endParaRPr>
            </a:p>
          </p:txBody>
        </p:sp>
        <p:sp>
          <p:nvSpPr>
            <p:cNvPr id="288" name="TextBox 287"/>
            <p:cNvSpPr txBox="1"/>
            <p:nvPr/>
          </p:nvSpPr>
          <p:spPr>
            <a:xfrm>
              <a:off x="8124880" y="4420466"/>
              <a:ext cx="1060675" cy="261444"/>
            </a:xfrm>
            <a:prstGeom prst="rect">
              <a:avLst/>
            </a:prstGeom>
            <a:noFill/>
          </p:spPr>
          <p:txBody>
            <a:bodyPr wrap="square" lIns="91277" tIns="45638" rIns="91277" bIns="45638" rtlCol="0">
              <a:spAutoFit/>
            </a:bodyPr>
            <a:lstStyle/>
            <a:p>
              <a:pPr defTabSz="456421"/>
              <a:r>
                <a:rPr lang="en-US" sz="1100" dirty="0" err="1">
                  <a:solidFill>
                    <a:schemeClr val="tx1">
                      <a:lumMod val="50000"/>
                    </a:schemeClr>
                  </a:solidFill>
                  <a:latin typeface="MS PGothic" charset="-128"/>
                  <a:ea typeface="MS PGothic" charset="-128"/>
                  <a:cs typeface="MS PGothic" charset="-128"/>
                </a:rPr>
                <a:t>NaaS</a:t>
              </a:r>
              <a:r>
                <a:rPr lang="en-US" sz="1100" dirty="0">
                  <a:solidFill>
                    <a:schemeClr val="tx1">
                      <a:lumMod val="50000"/>
                    </a:schemeClr>
                  </a:solidFill>
                  <a:latin typeface="MS PGothic" charset="-128"/>
                  <a:ea typeface="MS PGothic" charset="-128"/>
                  <a:cs typeface="MS PGothic" charset="-128"/>
                </a:rPr>
                <a:t>/</a:t>
              </a:r>
              <a:r>
                <a:rPr lang="en-US" sz="1100" dirty="0" err="1">
                  <a:solidFill>
                    <a:schemeClr val="tx1">
                      <a:lumMod val="50000"/>
                    </a:schemeClr>
                  </a:solidFill>
                  <a:latin typeface="MS PGothic" charset="-128"/>
                  <a:ea typeface="MS PGothic" charset="-128"/>
                  <a:cs typeface="MS PGothic" charset="-128"/>
                </a:rPr>
                <a:t>NaaE</a:t>
              </a:r>
              <a:endParaRPr lang="en-US" sz="1100" dirty="0">
                <a:solidFill>
                  <a:schemeClr val="tx1">
                    <a:lumMod val="50000"/>
                  </a:schemeClr>
                </a:solidFill>
                <a:latin typeface="MS PGothic" charset="-128"/>
                <a:ea typeface="MS PGothic" charset="-128"/>
                <a:cs typeface="MS PGothic" charset="-128"/>
              </a:endParaRPr>
            </a:p>
          </p:txBody>
        </p:sp>
        <p:pic>
          <p:nvPicPr>
            <p:cNvPr id="285" name="Picture 225" descr="FC.png"/>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91439" y="4203223"/>
              <a:ext cx="822058" cy="559514"/>
            </a:xfrm>
            <a:prstGeom prst="rect">
              <a:avLst/>
            </a:prstGeom>
          </p:spPr>
        </p:pic>
        <p:sp>
          <p:nvSpPr>
            <p:cNvPr id="290" name="Rectangle 289"/>
            <p:cNvSpPr/>
            <p:nvPr/>
          </p:nvSpPr>
          <p:spPr>
            <a:xfrm>
              <a:off x="7219288" y="4711986"/>
              <a:ext cx="1864577" cy="219985"/>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ja-JP" altLang="en-US" sz="1100" dirty="0">
                  <a:solidFill>
                    <a:srgbClr val="FFFFFF"/>
                  </a:solidFill>
                  <a:latin typeface="MS PGothic" charset="-128"/>
                  <a:ea typeface="MS PGothic" charset="-128"/>
                  <a:cs typeface="MS PGothic" charset="-128"/>
                </a:rPr>
                <a:t>ネットワーク振る舞い検知</a:t>
              </a:r>
              <a:endParaRPr lang="en-US" sz="1100" dirty="0">
                <a:solidFill>
                  <a:srgbClr val="FFFFFF"/>
                </a:solidFill>
                <a:latin typeface="MS PGothic" charset="-128"/>
                <a:ea typeface="MS PGothic" charset="-128"/>
                <a:cs typeface="MS PGothic" charset="-128"/>
              </a:endParaRPr>
            </a:p>
          </p:txBody>
        </p:sp>
      </p:grpSp>
      <p:sp>
        <p:nvSpPr>
          <p:cNvPr id="228" name="Title 2"/>
          <p:cNvSpPr txBox="1">
            <a:spLocks/>
          </p:cNvSpPr>
          <p:nvPr/>
        </p:nvSpPr>
        <p:spPr bwMode="auto">
          <a:xfrm>
            <a:off x="437766" y="6699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smtClean="0">
                <a:latin typeface="MS PGothic" charset="-128"/>
                <a:ea typeface="MS PGothic" charset="-128"/>
                <a:cs typeface="MS PGothic" charset="-128"/>
              </a:rPr>
              <a:t>Cisco Security  </a:t>
            </a:r>
            <a:r>
              <a:rPr lang="ja-JP" altLang="en-US" dirty="0" smtClean="0">
                <a:latin typeface="MS PGothic" charset="-128"/>
                <a:ea typeface="MS PGothic" charset="-128"/>
                <a:cs typeface="MS PGothic" charset="-128"/>
              </a:rPr>
              <a:t>ポートフォリオ</a:t>
            </a:r>
            <a:endParaRPr lang="en-US" dirty="0">
              <a:latin typeface="MS PGothic" charset="-128"/>
              <a:ea typeface="MS PGothic" charset="-128"/>
              <a:cs typeface="MS PGothic" charset="-128"/>
            </a:endParaRPr>
          </a:p>
        </p:txBody>
      </p:sp>
      <p:grpSp>
        <p:nvGrpSpPr>
          <p:cNvPr id="10" name="図形グループ 9"/>
          <p:cNvGrpSpPr/>
          <p:nvPr/>
        </p:nvGrpSpPr>
        <p:grpSpPr>
          <a:xfrm>
            <a:off x="7585181" y="912097"/>
            <a:ext cx="1427384" cy="875501"/>
            <a:chOff x="7585181" y="912097"/>
            <a:chExt cx="1427384" cy="875501"/>
          </a:xfrm>
        </p:grpSpPr>
        <p:pic>
          <p:nvPicPr>
            <p:cNvPr id="243" name="Picture 24" descr="WhiteCloud"/>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7585181" y="1175282"/>
              <a:ext cx="1187794" cy="612316"/>
            </a:xfrm>
            <a:prstGeom prst="rect">
              <a:avLst/>
            </a:prstGeom>
            <a:noFill/>
          </p:spPr>
        </p:pic>
        <p:sp>
          <p:nvSpPr>
            <p:cNvPr id="260" name="Rectangle 218"/>
            <p:cNvSpPr/>
            <p:nvPr/>
          </p:nvSpPr>
          <p:spPr>
            <a:xfrm>
              <a:off x="7602080" y="912097"/>
              <a:ext cx="1410485" cy="213167"/>
            </a:xfrm>
            <a:prstGeom prst="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277" tIns="45638" rIns="91277" bIns="45638" rtlCol="0" anchor="ctr"/>
            <a:lstStyle/>
            <a:p>
              <a:pPr algn="ctr" defTabSz="456421"/>
              <a:r>
                <a:rPr lang="en-US" sz="1100" dirty="0" smtClean="0">
                  <a:solidFill>
                    <a:srgbClr val="FFFFFF"/>
                  </a:solidFill>
                  <a:latin typeface="MS PGothic" charset="-128"/>
                  <a:ea typeface="MS PGothic" charset="-128"/>
                  <a:cs typeface="MS PGothic" charset="-128"/>
                </a:rPr>
                <a:t>CASB</a:t>
              </a:r>
              <a:endParaRPr lang="en-US" sz="1100" dirty="0">
                <a:solidFill>
                  <a:srgbClr val="FFFFFF"/>
                </a:solidFill>
                <a:latin typeface="MS PGothic" charset="-128"/>
                <a:ea typeface="MS PGothic" charset="-128"/>
                <a:cs typeface="MS PGothic" charset="-128"/>
              </a:endParaRPr>
            </a:p>
          </p:txBody>
        </p:sp>
        <p:pic>
          <p:nvPicPr>
            <p:cNvPr id="6" name="図 5"/>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718162" y="1336087"/>
              <a:ext cx="960849" cy="242544"/>
            </a:xfrm>
            <a:prstGeom prst="rect">
              <a:avLst/>
            </a:prstGeom>
          </p:spPr>
        </p:pic>
      </p:grpSp>
    </p:spTree>
    <p:extLst>
      <p:ext uri="{BB962C8B-B14F-4D97-AF65-F5344CB8AC3E}">
        <p14:creationId xmlns:p14="http://schemas.microsoft.com/office/powerpoint/2010/main" val="88638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0-#ppt_w/2"/>
                                          </p:val>
                                        </p:tav>
                                        <p:tav tm="100000">
                                          <p:val>
                                            <p:strVal val="#ppt_x"/>
                                          </p:val>
                                        </p:tav>
                                      </p:tavLst>
                                    </p:anim>
                                    <p:anim calcmode="lin" valueType="num">
                                      <p:cBhvr additive="base">
                                        <p:cTn id="2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ppt_x"/>
                                          </p:val>
                                        </p:tav>
                                        <p:tav tm="100000">
                                          <p:val>
                                            <p:strVal val="#ppt_x"/>
                                          </p:val>
                                        </p:tav>
                                      </p:tavLst>
                                    </p:anim>
                                    <p:anim calcmode="lin" valueType="num">
                                      <p:cBhvr additive="base">
                                        <p:cTn id="3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1000" fill="hold"/>
                                        <p:tgtEl>
                                          <p:spTgt spid="13"/>
                                        </p:tgtEl>
                                        <p:attrNameLst>
                                          <p:attrName>ppt_x</p:attrName>
                                        </p:attrNameLst>
                                      </p:cBhvr>
                                      <p:tavLst>
                                        <p:tav tm="0">
                                          <p:val>
                                            <p:strVal val="0-#ppt_w/2"/>
                                          </p:val>
                                        </p:tav>
                                        <p:tav tm="100000">
                                          <p:val>
                                            <p:strVal val="#ppt_x"/>
                                          </p:val>
                                        </p:tav>
                                      </p:tavLst>
                                    </p:anim>
                                    <p:anim calcmode="lin" valueType="num">
                                      <p:cBhvr additive="base">
                                        <p:cTn id="3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1000" fill="hold"/>
                                        <p:tgtEl>
                                          <p:spTgt spid="8"/>
                                        </p:tgtEl>
                                        <p:attrNameLst>
                                          <p:attrName>ppt_x</p:attrName>
                                        </p:attrNameLst>
                                      </p:cBhvr>
                                      <p:tavLst>
                                        <p:tav tm="0">
                                          <p:val>
                                            <p:strVal val="#ppt_x"/>
                                          </p:val>
                                        </p:tav>
                                        <p:tav tm="100000">
                                          <p:val>
                                            <p:strVal val="#ppt_x"/>
                                          </p:val>
                                        </p:tav>
                                      </p:tavLst>
                                    </p:anim>
                                    <p:anim calcmode="lin" valueType="num">
                                      <p:cBhvr additive="base">
                                        <p:cTn id="4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1000" fill="hold"/>
                                        <p:tgtEl>
                                          <p:spTgt spid="3"/>
                                        </p:tgtEl>
                                        <p:attrNameLst>
                                          <p:attrName>ppt_x</p:attrName>
                                        </p:attrNameLst>
                                      </p:cBhvr>
                                      <p:tavLst>
                                        <p:tav tm="0">
                                          <p:val>
                                            <p:strVal val="0-#ppt_w/2"/>
                                          </p:val>
                                        </p:tav>
                                        <p:tav tm="100000">
                                          <p:val>
                                            <p:strVal val="#ppt_x"/>
                                          </p:val>
                                        </p:tav>
                                      </p:tavLst>
                                    </p:anim>
                                    <p:anim calcmode="lin" valueType="num">
                                      <p:cBhvr additive="base">
                                        <p:cTn id="5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3"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1000" fill="hold"/>
                                        <p:tgtEl>
                                          <p:spTgt spid="10"/>
                                        </p:tgtEl>
                                        <p:attrNameLst>
                                          <p:attrName>ppt_x</p:attrName>
                                        </p:attrNameLst>
                                      </p:cBhvr>
                                      <p:tavLst>
                                        <p:tav tm="0">
                                          <p:val>
                                            <p:strVal val="1+#ppt_w/2"/>
                                          </p:val>
                                        </p:tav>
                                        <p:tav tm="100000">
                                          <p:val>
                                            <p:strVal val="#ppt_x"/>
                                          </p:val>
                                        </p:tav>
                                      </p:tavLst>
                                    </p:anim>
                                    <p:anim calcmode="lin" valueType="num">
                                      <p:cBhvr additive="base">
                                        <p:cTn id="5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latin typeface="MS PGothic" charset="-128"/>
                <a:ea typeface="MS PGothic" charset="-128"/>
                <a:cs typeface="MS PGothic" charset="-128"/>
              </a:rPr>
              <a:t>Cisco Security</a:t>
            </a:r>
            <a:r>
              <a:rPr kumimoji="1" lang="ja-JP" altLang="en-US" dirty="0" smtClean="0">
                <a:latin typeface="MS PGothic" charset="-128"/>
                <a:ea typeface="MS PGothic" charset="-128"/>
                <a:cs typeface="MS PGothic" charset="-128"/>
              </a:rPr>
              <a:t>の</a:t>
            </a:r>
            <a:r>
              <a:rPr kumimoji="1" lang="en-US" altLang="ja-JP" dirty="0" smtClean="0">
                <a:latin typeface="MS PGothic" charset="-128"/>
                <a:ea typeface="MS PGothic" charset="-128"/>
                <a:cs typeface="MS PGothic" charset="-128"/>
              </a:rPr>
              <a:t>4</a:t>
            </a:r>
            <a:r>
              <a:rPr kumimoji="1" lang="ja-JP" altLang="en-US" dirty="0" smtClean="0">
                <a:latin typeface="MS PGothic" charset="-128"/>
                <a:ea typeface="MS PGothic" charset="-128"/>
                <a:cs typeface="MS PGothic" charset="-128"/>
              </a:rPr>
              <a:t>つの特徴</a:t>
            </a:r>
            <a:endParaRPr kumimoji="1" lang="ja-JP" altLang="en-US" dirty="0">
              <a:latin typeface="MS PGothic" charset="-128"/>
              <a:ea typeface="MS PGothic" charset="-128"/>
              <a:cs typeface="MS PGothic" charset="-128"/>
            </a:endParaRPr>
          </a:p>
        </p:txBody>
      </p:sp>
      <p:grpSp>
        <p:nvGrpSpPr>
          <p:cNvPr id="5" name="Group 4"/>
          <p:cNvGrpSpPr/>
          <p:nvPr/>
        </p:nvGrpSpPr>
        <p:grpSpPr>
          <a:xfrm>
            <a:off x="1142707" y="1183660"/>
            <a:ext cx="1528694" cy="1992330"/>
            <a:chOff x="3572438" y="1885985"/>
            <a:chExt cx="1528694" cy="1992330"/>
          </a:xfrm>
        </p:grpSpPr>
        <p:sp>
          <p:nvSpPr>
            <p:cNvPr id="6" name="Oval 191"/>
            <p:cNvSpPr/>
            <p:nvPr/>
          </p:nvSpPr>
          <p:spPr>
            <a:xfrm>
              <a:off x="3815464" y="2148817"/>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MS PGothic" charset="-128"/>
                <a:ea typeface="MS PGothic" charset="-128"/>
                <a:cs typeface="MS PGothic" charset="-128"/>
              </a:endParaRPr>
            </a:p>
          </p:txBody>
        </p:sp>
        <p:sp>
          <p:nvSpPr>
            <p:cNvPr id="7" name="Block Arc 197"/>
            <p:cNvSpPr/>
            <p:nvPr/>
          </p:nvSpPr>
          <p:spPr>
            <a:xfrm>
              <a:off x="3572438" y="1924664"/>
              <a:ext cx="1528694" cy="1528696"/>
            </a:xfrm>
            <a:prstGeom prst="blockArc">
              <a:avLst>
                <a:gd name="adj1" fmla="val 10800000"/>
                <a:gd name="adj2" fmla="val 21454085"/>
                <a:gd name="adj3" fmla="val 11481"/>
              </a:avLst>
            </a:prstGeom>
            <a:gradFill>
              <a:gsLst>
                <a:gs pos="0">
                  <a:schemeClr val="tx2">
                    <a:lumMod val="75000"/>
                  </a:schemeClr>
                </a:gs>
                <a:gs pos="100000">
                  <a:schemeClr val="tx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MS PGothic" charset="-128"/>
                <a:ea typeface="MS PGothic" charset="-128"/>
                <a:cs typeface="MS PGothic" charset="-128"/>
              </a:endParaRPr>
            </a:p>
          </p:txBody>
        </p:sp>
        <p:sp>
          <p:nvSpPr>
            <p:cNvPr id="8" name="Block Arc 203"/>
            <p:cNvSpPr/>
            <p:nvPr/>
          </p:nvSpPr>
          <p:spPr>
            <a:xfrm rot="10800000">
              <a:off x="3572438" y="1885985"/>
              <a:ext cx="1528694" cy="1528696"/>
            </a:xfrm>
            <a:prstGeom prst="blockArc">
              <a:avLst>
                <a:gd name="adj1" fmla="val 10800000"/>
                <a:gd name="adj2" fmla="val 21454085"/>
                <a:gd name="adj3" fmla="val 11481"/>
              </a:avLst>
            </a:prstGeom>
            <a:gradFill>
              <a:gsLst>
                <a:gs pos="100000">
                  <a:schemeClr val="tx2">
                    <a:lumMod val="75000"/>
                  </a:schemeClr>
                </a:gs>
                <a:gs pos="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MS PGothic" charset="-128"/>
                <a:ea typeface="MS PGothic" charset="-128"/>
                <a:cs typeface="MS PGothic" charset="-128"/>
              </a:endParaRPr>
            </a:p>
          </p:txBody>
        </p:sp>
        <p:sp>
          <p:nvSpPr>
            <p:cNvPr id="9" name="Rectangle 217"/>
            <p:cNvSpPr/>
            <p:nvPr/>
          </p:nvSpPr>
          <p:spPr>
            <a:xfrm>
              <a:off x="3645166" y="3463657"/>
              <a:ext cx="1370758" cy="414658"/>
            </a:xfrm>
            <a:prstGeom prst="rect">
              <a:avLst/>
            </a:prstGeom>
            <a:ln>
              <a:noFill/>
            </a:ln>
          </p:spPr>
          <p:txBody>
            <a:bodyPr>
              <a:noAutofit/>
            </a:bodyPr>
            <a:lstStyle/>
            <a:p>
              <a:pPr algn="ctr"/>
              <a:endParaRPr lang="ja-JP" altLang="en-US" sz="1050" dirty="0">
                <a:latin typeface="MS PGothic" charset="-128"/>
                <a:ea typeface="MS PGothic" charset="-128"/>
                <a:cs typeface="MS PGothic" charset="-128"/>
              </a:endParaRPr>
            </a:p>
          </p:txBody>
        </p:sp>
        <p:grpSp>
          <p:nvGrpSpPr>
            <p:cNvPr id="10" name="Group 230"/>
            <p:cNvGrpSpPr>
              <a:grpSpLocks noChangeAspect="1"/>
            </p:cNvGrpSpPr>
            <p:nvPr/>
          </p:nvGrpSpPr>
          <p:grpSpPr>
            <a:xfrm>
              <a:off x="4158225" y="2445134"/>
              <a:ext cx="358825" cy="451713"/>
              <a:chOff x="3346450" y="2720976"/>
              <a:chExt cx="447675" cy="563563"/>
            </a:xfrm>
            <a:solidFill>
              <a:schemeClr val="accent4"/>
            </a:solidFill>
          </p:grpSpPr>
          <p:sp>
            <p:nvSpPr>
              <p:cNvPr id="11" name="Freeform 14"/>
              <p:cNvSpPr>
                <a:spLocks/>
              </p:cNvSpPr>
              <p:nvPr/>
            </p:nvSpPr>
            <p:spPr bwMode="auto">
              <a:xfrm>
                <a:off x="3379788" y="2876551"/>
                <a:ext cx="285750" cy="354013"/>
              </a:xfrm>
              <a:custGeom>
                <a:avLst/>
                <a:gdLst>
                  <a:gd name="T0" fmla="*/ 1072 w 1085"/>
                  <a:gd name="T1" fmla="*/ 267 h 1335"/>
                  <a:gd name="T2" fmla="*/ 1019 w 1085"/>
                  <a:gd name="T3" fmla="*/ 134 h 1335"/>
                  <a:gd name="T4" fmla="*/ 932 w 1085"/>
                  <a:gd name="T5" fmla="*/ 44 h 1335"/>
                  <a:gd name="T6" fmla="*/ 840 w 1085"/>
                  <a:gd name="T7" fmla="*/ 7 h 1335"/>
                  <a:gd name="T8" fmla="*/ 725 w 1085"/>
                  <a:gd name="T9" fmla="*/ 4 h 1335"/>
                  <a:gd name="T10" fmla="*/ 629 w 1085"/>
                  <a:gd name="T11" fmla="*/ 41 h 1335"/>
                  <a:gd name="T12" fmla="*/ 547 w 1085"/>
                  <a:gd name="T13" fmla="*/ 114 h 1335"/>
                  <a:gd name="T14" fmla="*/ 462 w 1085"/>
                  <a:gd name="T15" fmla="*/ 238 h 1335"/>
                  <a:gd name="T16" fmla="*/ 328 w 1085"/>
                  <a:gd name="T17" fmla="*/ 510 h 1335"/>
                  <a:gd name="T18" fmla="*/ 212 w 1085"/>
                  <a:gd name="T19" fmla="*/ 743 h 1335"/>
                  <a:gd name="T20" fmla="*/ 45 w 1085"/>
                  <a:gd name="T21" fmla="*/ 958 h 1335"/>
                  <a:gd name="T22" fmla="*/ 51 w 1085"/>
                  <a:gd name="T23" fmla="*/ 1101 h 1335"/>
                  <a:gd name="T24" fmla="*/ 215 w 1085"/>
                  <a:gd name="T25" fmla="*/ 966 h 1335"/>
                  <a:gd name="T26" fmla="*/ 362 w 1085"/>
                  <a:gd name="T27" fmla="*/ 752 h 1335"/>
                  <a:gd name="T28" fmla="*/ 449 w 1085"/>
                  <a:gd name="T29" fmla="*/ 565 h 1335"/>
                  <a:gd name="T30" fmla="*/ 592 w 1085"/>
                  <a:gd name="T31" fmla="*/ 281 h 1335"/>
                  <a:gd name="T32" fmla="*/ 667 w 1085"/>
                  <a:gd name="T33" fmla="*/ 183 h 1335"/>
                  <a:gd name="T34" fmla="*/ 724 w 1085"/>
                  <a:gd name="T35" fmla="*/ 145 h 1335"/>
                  <a:gd name="T36" fmla="*/ 787 w 1085"/>
                  <a:gd name="T37" fmla="*/ 135 h 1335"/>
                  <a:gd name="T38" fmla="*/ 842 w 1085"/>
                  <a:gd name="T39" fmla="*/ 147 h 1335"/>
                  <a:gd name="T40" fmla="*/ 897 w 1085"/>
                  <a:gd name="T41" fmla="*/ 191 h 1335"/>
                  <a:gd name="T42" fmla="*/ 935 w 1085"/>
                  <a:gd name="T43" fmla="*/ 268 h 1335"/>
                  <a:gd name="T44" fmla="*/ 951 w 1085"/>
                  <a:gd name="T45" fmla="*/ 371 h 1335"/>
                  <a:gd name="T46" fmla="*/ 949 w 1085"/>
                  <a:gd name="T47" fmla="*/ 458 h 1335"/>
                  <a:gd name="T48" fmla="*/ 928 w 1085"/>
                  <a:gd name="T49" fmla="*/ 568 h 1335"/>
                  <a:gd name="T50" fmla="*/ 886 w 1085"/>
                  <a:gd name="T51" fmla="*/ 678 h 1335"/>
                  <a:gd name="T52" fmla="*/ 825 w 1085"/>
                  <a:gd name="T53" fmla="*/ 781 h 1335"/>
                  <a:gd name="T54" fmla="*/ 744 w 1085"/>
                  <a:gd name="T55" fmla="*/ 874 h 1335"/>
                  <a:gd name="T56" fmla="*/ 643 w 1085"/>
                  <a:gd name="T57" fmla="*/ 951 h 1335"/>
                  <a:gd name="T58" fmla="*/ 623 w 1085"/>
                  <a:gd name="T59" fmla="*/ 919 h 1335"/>
                  <a:gd name="T60" fmla="*/ 749 w 1085"/>
                  <a:gd name="T61" fmla="*/ 731 h 1335"/>
                  <a:gd name="T62" fmla="*/ 820 w 1085"/>
                  <a:gd name="T63" fmla="*/ 569 h 1335"/>
                  <a:gd name="T64" fmla="*/ 847 w 1085"/>
                  <a:gd name="T65" fmla="*/ 441 h 1335"/>
                  <a:gd name="T66" fmla="*/ 843 w 1085"/>
                  <a:gd name="T67" fmla="*/ 359 h 1335"/>
                  <a:gd name="T68" fmla="*/ 807 w 1085"/>
                  <a:gd name="T69" fmla="*/ 312 h 1335"/>
                  <a:gd name="T70" fmla="*/ 747 w 1085"/>
                  <a:gd name="T71" fmla="*/ 306 h 1335"/>
                  <a:gd name="T72" fmla="*/ 684 w 1085"/>
                  <a:gd name="T73" fmla="*/ 342 h 1335"/>
                  <a:gd name="T74" fmla="*/ 644 w 1085"/>
                  <a:gd name="T75" fmla="*/ 401 h 1335"/>
                  <a:gd name="T76" fmla="*/ 599 w 1085"/>
                  <a:gd name="T77" fmla="*/ 553 h 1335"/>
                  <a:gd name="T78" fmla="*/ 500 w 1085"/>
                  <a:gd name="T79" fmla="*/ 814 h 1335"/>
                  <a:gd name="T80" fmla="*/ 415 w 1085"/>
                  <a:gd name="T81" fmla="*/ 958 h 1335"/>
                  <a:gd name="T82" fmla="*/ 321 w 1085"/>
                  <a:gd name="T83" fmla="*/ 1074 h 1335"/>
                  <a:gd name="T84" fmla="*/ 203 w 1085"/>
                  <a:gd name="T85" fmla="*/ 1190 h 1335"/>
                  <a:gd name="T86" fmla="*/ 194 w 1085"/>
                  <a:gd name="T87" fmla="*/ 1288 h 1335"/>
                  <a:gd name="T88" fmla="*/ 339 w 1085"/>
                  <a:gd name="T89" fmla="*/ 1267 h 1335"/>
                  <a:gd name="T90" fmla="*/ 554 w 1085"/>
                  <a:gd name="T91" fmla="*/ 1142 h 1335"/>
                  <a:gd name="T92" fmla="*/ 686 w 1085"/>
                  <a:gd name="T93" fmla="*/ 1082 h 1335"/>
                  <a:gd name="T94" fmla="*/ 821 w 1085"/>
                  <a:gd name="T95" fmla="*/ 988 h 1335"/>
                  <a:gd name="T96" fmla="*/ 927 w 1085"/>
                  <a:gd name="T97" fmla="*/ 873 h 1335"/>
                  <a:gd name="T98" fmla="*/ 1004 w 1085"/>
                  <a:gd name="T99" fmla="*/ 744 h 1335"/>
                  <a:gd name="T100" fmla="*/ 1055 w 1085"/>
                  <a:gd name="T101" fmla="*/ 607 h 1335"/>
                  <a:gd name="T102" fmla="*/ 1081 w 1085"/>
                  <a:gd name="T103" fmla="*/ 471 h 1335"/>
                  <a:gd name="T104" fmla="*/ 1085 w 1085"/>
                  <a:gd name="T105" fmla="*/ 366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5" h="1335">
                    <a:moveTo>
                      <a:pt x="1085" y="366"/>
                    </a:moveTo>
                    <a:lnTo>
                      <a:pt x="1085" y="366"/>
                    </a:lnTo>
                    <a:lnTo>
                      <a:pt x="1082" y="332"/>
                    </a:lnTo>
                    <a:lnTo>
                      <a:pt x="1078" y="299"/>
                    </a:lnTo>
                    <a:lnTo>
                      <a:pt x="1072" y="267"/>
                    </a:lnTo>
                    <a:lnTo>
                      <a:pt x="1065" y="238"/>
                    </a:lnTo>
                    <a:lnTo>
                      <a:pt x="1055" y="210"/>
                    </a:lnTo>
                    <a:lnTo>
                      <a:pt x="1045" y="183"/>
                    </a:lnTo>
                    <a:lnTo>
                      <a:pt x="1033" y="157"/>
                    </a:lnTo>
                    <a:lnTo>
                      <a:pt x="1019" y="134"/>
                    </a:lnTo>
                    <a:lnTo>
                      <a:pt x="1005" y="112"/>
                    </a:lnTo>
                    <a:lnTo>
                      <a:pt x="989" y="92"/>
                    </a:lnTo>
                    <a:lnTo>
                      <a:pt x="971" y="74"/>
                    </a:lnTo>
                    <a:lnTo>
                      <a:pt x="952" y="58"/>
                    </a:lnTo>
                    <a:lnTo>
                      <a:pt x="932" y="44"/>
                    </a:lnTo>
                    <a:lnTo>
                      <a:pt x="911" y="32"/>
                    </a:lnTo>
                    <a:lnTo>
                      <a:pt x="888" y="21"/>
                    </a:lnTo>
                    <a:lnTo>
                      <a:pt x="864" y="14"/>
                    </a:lnTo>
                    <a:lnTo>
                      <a:pt x="864" y="14"/>
                    </a:lnTo>
                    <a:lnTo>
                      <a:pt x="840" y="7"/>
                    </a:lnTo>
                    <a:lnTo>
                      <a:pt x="815" y="4"/>
                    </a:lnTo>
                    <a:lnTo>
                      <a:pt x="791" y="1"/>
                    </a:lnTo>
                    <a:lnTo>
                      <a:pt x="768" y="0"/>
                    </a:lnTo>
                    <a:lnTo>
                      <a:pt x="746" y="1"/>
                    </a:lnTo>
                    <a:lnTo>
                      <a:pt x="725" y="4"/>
                    </a:lnTo>
                    <a:lnTo>
                      <a:pt x="705" y="9"/>
                    </a:lnTo>
                    <a:lnTo>
                      <a:pt x="685" y="14"/>
                    </a:lnTo>
                    <a:lnTo>
                      <a:pt x="665" y="21"/>
                    </a:lnTo>
                    <a:lnTo>
                      <a:pt x="648" y="31"/>
                    </a:lnTo>
                    <a:lnTo>
                      <a:pt x="629" y="41"/>
                    </a:lnTo>
                    <a:lnTo>
                      <a:pt x="613" y="53"/>
                    </a:lnTo>
                    <a:lnTo>
                      <a:pt x="595" y="66"/>
                    </a:lnTo>
                    <a:lnTo>
                      <a:pt x="579" y="81"/>
                    </a:lnTo>
                    <a:lnTo>
                      <a:pt x="564" y="96"/>
                    </a:lnTo>
                    <a:lnTo>
                      <a:pt x="547" y="114"/>
                    </a:lnTo>
                    <a:lnTo>
                      <a:pt x="533" y="131"/>
                    </a:lnTo>
                    <a:lnTo>
                      <a:pt x="518" y="150"/>
                    </a:lnTo>
                    <a:lnTo>
                      <a:pt x="504" y="171"/>
                    </a:lnTo>
                    <a:lnTo>
                      <a:pt x="490" y="192"/>
                    </a:lnTo>
                    <a:lnTo>
                      <a:pt x="462" y="238"/>
                    </a:lnTo>
                    <a:lnTo>
                      <a:pt x="435" y="287"/>
                    </a:lnTo>
                    <a:lnTo>
                      <a:pt x="408" y="339"/>
                    </a:lnTo>
                    <a:lnTo>
                      <a:pt x="382" y="394"/>
                    </a:lnTo>
                    <a:lnTo>
                      <a:pt x="328" y="510"/>
                    </a:lnTo>
                    <a:lnTo>
                      <a:pt x="328" y="510"/>
                    </a:lnTo>
                    <a:lnTo>
                      <a:pt x="292" y="589"/>
                    </a:lnTo>
                    <a:lnTo>
                      <a:pt x="252" y="674"/>
                    </a:lnTo>
                    <a:lnTo>
                      <a:pt x="252" y="674"/>
                    </a:lnTo>
                    <a:lnTo>
                      <a:pt x="235" y="706"/>
                    </a:lnTo>
                    <a:lnTo>
                      <a:pt x="212" y="743"/>
                    </a:lnTo>
                    <a:lnTo>
                      <a:pt x="187" y="782"/>
                    </a:lnTo>
                    <a:lnTo>
                      <a:pt x="157" y="823"/>
                    </a:lnTo>
                    <a:lnTo>
                      <a:pt x="123" y="867"/>
                    </a:lnTo>
                    <a:lnTo>
                      <a:pt x="86" y="911"/>
                    </a:lnTo>
                    <a:lnTo>
                      <a:pt x="45" y="958"/>
                    </a:lnTo>
                    <a:lnTo>
                      <a:pt x="0" y="1006"/>
                    </a:lnTo>
                    <a:lnTo>
                      <a:pt x="0" y="1006"/>
                    </a:lnTo>
                    <a:lnTo>
                      <a:pt x="17" y="1039"/>
                    </a:lnTo>
                    <a:lnTo>
                      <a:pt x="33" y="1069"/>
                    </a:lnTo>
                    <a:lnTo>
                      <a:pt x="51" y="1101"/>
                    </a:lnTo>
                    <a:lnTo>
                      <a:pt x="68" y="1130"/>
                    </a:lnTo>
                    <a:lnTo>
                      <a:pt x="68" y="1130"/>
                    </a:lnTo>
                    <a:lnTo>
                      <a:pt x="121" y="1074"/>
                    </a:lnTo>
                    <a:lnTo>
                      <a:pt x="170" y="1019"/>
                    </a:lnTo>
                    <a:lnTo>
                      <a:pt x="215" y="966"/>
                    </a:lnTo>
                    <a:lnTo>
                      <a:pt x="256" y="915"/>
                    </a:lnTo>
                    <a:lnTo>
                      <a:pt x="291" y="866"/>
                    </a:lnTo>
                    <a:lnTo>
                      <a:pt x="324" y="818"/>
                    </a:lnTo>
                    <a:lnTo>
                      <a:pt x="350" y="773"/>
                    </a:lnTo>
                    <a:lnTo>
                      <a:pt x="362" y="752"/>
                    </a:lnTo>
                    <a:lnTo>
                      <a:pt x="373" y="731"/>
                    </a:lnTo>
                    <a:lnTo>
                      <a:pt x="373" y="731"/>
                    </a:lnTo>
                    <a:lnTo>
                      <a:pt x="412" y="647"/>
                    </a:lnTo>
                    <a:lnTo>
                      <a:pt x="449" y="565"/>
                    </a:lnTo>
                    <a:lnTo>
                      <a:pt x="449" y="565"/>
                    </a:lnTo>
                    <a:lnTo>
                      <a:pt x="500" y="455"/>
                    </a:lnTo>
                    <a:lnTo>
                      <a:pt x="525" y="405"/>
                    </a:lnTo>
                    <a:lnTo>
                      <a:pt x="547" y="360"/>
                    </a:lnTo>
                    <a:lnTo>
                      <a:pt x="569" y="319"/>
                    </a:lnTo>
                    <a:lnTo>
                      <a:pt x="592" y="281"/>
                    </a:lnTo>
                    <a:lnTo>
                      <a:pt x="613" y="247"/>
                    </a:lnTo>
                    <a:lnTo>
                      <a:pt x="634" y="219"/>
                    </a:lnTo>
                    <a:lnTo>
                      <a:pt x="644" y="206"/>
                    </a:lnTo>
                    <a:lnTo>
                      <a:pt x="656" y="195"/>
                    </a:lnTo>
                    <a:lnTo>
                      <a:pt x="667" y="183"/>
                    </a:lnTo>
                    <a:lnTo>
                      <a:pt x="677" y="174"/>
                    </a:lnTo>
                    <a:lnTo>
                      <a:pt x="689" y="165"/>
                    </a:lnTo>
                    <a:lnTo>
                      <a:pt x="701" y="157"/>
                    </a:lnTo>
                    <a:lnTo>
                      <a:pt x="711" y="151"/>
                    </a:lnTo>
                    <a:lnTo>
                      <a:pt x="724" y="145"/>
                    </a:lnTo>
                    <a:lnTo>
                      <a:pt x="736" y="142"/>
                    </a:lnTo>
                    <a:lnTo>
                      <a:pt x="747" y="138"/>
                    </a:lnTo>
                    <a:lnTo>
                      <a:pt x="760" y="136"/>
                    </a:lnTo>
                    <a:lnTo>
                      <a:pt x="773" y="135"/>
                    </a:lnTo>
                    <a:lnTo>
                      <a:pt x="787" y="135"/>
                    </a:lnTo>
                    <a:lnTo>
                      <a:pt x="800" y="136"/>
                    </a:lnTo>
                    <a:lnTo>
                      <a:pt x="814" y="138"/>
                    </a:lnTo>
                    <a:lnTo>
                      <a:pt x="829" y="142"/>
                    </a:lnTo>
                    <a:lnTo>
                      <a:pt x="829" y="142"/>
                    </a:lnTo>
                    <a:lnTo>
                      <a:pt x="842" y="147"/>
                    </a:lnTo>
                    <a:lnTo>
                      <a:pt x="854" y="153"/>
                    </a:lnTo>
                    <a:lnTo>
                      <a:pt x="866" y="161"/>
                    </a:lnTo>
                    <a:lnTo>
                      <a:pt x="877" y="169"/>
                    </a:lnTo>
                    <a:lnTo>
                      <a:pt x="887" y="179"/>
                    </a:lnTo>
                    <a:lnTo>
                      <a:pt x="897" y="191"/>
                    </a:lnTo>
                    <a:lnTo>
                      <a:pt x="905" y="204"/>
                    </a:lnTo>
                    <a:lnTo>
                      <a:pt x="914" y="218"/>
                    </a:lnTo>
                    <a:lnTo>
                      <a:pt x="922" y="234"/>
                    </a:lnTo>
                    <a:lnTo>
                      <a:pt x="929" y="251"/>
                    </a:lnTo>
                    <a:lnTo>
                      <a:pt x="935" y="268"/>
                    </a:lnTo>
                    <a:lnTo>
                      <a:pt x="939" y="287"/>
                    </a:lnTo>
                    <a:lnTo>
                      <a:pt x="944" y="307"/>
                    </a:lnTo>
                    <a:lnTo>
                      <a:pt x="946" y="328"/>
                    </a:lnTo>
                    <a:lnTo>
                      <a:pt x="950" y="349"/>
                    </a:lnTo>
                    <a:lnTo>
                      <a:pt x="951" y="371"/>
                    </a:lnTo>
                    <a:lnTo>
                      <a:pt x="951" y="371"/>
                    </a:lnTo>
                    <a:lnTo>
                      <a:pt x="951" y="393"/>
                    </a:lnTo>
                    <a:lnTo>
                      <a:pt x="951" y="415"/>
                    </a:lnTo>
                    <a:lnTo>
                      <a:pt x="950" y="436"/>
                    </a:lnTo>
                    <a:lnTo>
                      <a:pt x="949" y="458"/>
                    </a:lnTo>
                    <a:lnTo>
                      <a:pt x="946" y="480"/>
                    </a:lnTo>
                    <a:lnTo>
                      <a:pt x="943" y="501"/>
                    </a:lnTo>
                    <a:lnTo>
                      <a:pt x="938" y="524"/>
                    </a:lnTo>
                    <a:lnTo>
                      <a:pt x="934" y="546"/>
                    </a:lnTo>
                    <a:lnTo>
                      <a:pt x="928" y="568"/>
                    </a:lnTo>
                    <a:lnTo>
                      <a:pt x="921" y="590"/>
                    </a:lnTo>
                    <a:lnTo>
                      <a:pt x="914" y="613"/>
                    </a:lnTo>
                    <a:lnTo>
                      <a:pt x="904" y="635"/>
                    </a:lnTo>
                    <a:lnTo>
                      <a:pt x="896" y="656"/>
                    </a:lnTo>
                    <a:lnTo>
                      <a:pt x="886" y="678"/>
                    </a:lnTo>
                    <a:lnTo>
                      <a:pt x="875" y="699"/>
                    </a:lnTo>
                    <a:lnTo>
                      <a:pt x="863" y="720"/>
                    </a:lnTo>
                    <a:lnTo>
                      <a:pt x="852" y="741"/>
                    </a:lnTo>
                    <a:lnTo>
                      <a:pt x="839" y="761"/>
                    </a:lnTo>
                    <a:lnTo>
                      <a:pt x="825" y="781"/>
                    </a:lnTo>
                    <a:lnTo>
                      <a:pt x="809" y="801"/>
                    </a:lnTo>
                    <a:lnTo>
                      <a:pt x="794" y="820"/>
                    </a:lnTo>
                    <a:lnTo>
                      <a:pt x="778" y="839"/>
                    </a:lnTo>
                    <a:lnTo>
                      <a:pt x="761" y="857"/>
                    </a:lnTo>
                    <a:lnTo>
                      <a:pt x="744" y="874"/>
                    </a:lnTo>
                    <a:lnTo>
                      <a:pt x="725" y="891"/>
                    </a:lnTo>
                    <a:lnTo>
                      <a:pt x="705" y="908"/>
                    </a:lnTo>
                    <a:lnTo>
                      <a:pt x="685" y="923"/>
                    </a:lnTo>
                    <a:lnTo>
                      <a:pt x="664" y="937"/>
                    </a:lnTo>
                    <a:lnTo>
                      <a:pt x="643" y="951"/>
                    </a:lnTo>
                    <a:lnTo>
                      <a:pt x="620" y="964"/>
                    </a:lnTo>
                    <a:lnTo>
                      <a:pt x="596" y="977"/>
                    </a:lnTo>
                    <a:lnTo>
                      <a:pt x="573" y="987"/>
                    </a:lnTo>
                    <a:lnTo>
                      <a:pt x="573" y="987"/>
                    </a:lnTo>
                    <a:lnTo>
                      <a:pt x="623" y="919"/>
                    </a:lnTo>
                    <a:lnTo>
                      <a:pt x="670" y="855"/>
                    </a:lnTo>
                    <a:lnTo>
                      <a:pt x="691" y="823"/>
                    </a:lnTo>
                    <a:lnTo>
                      <a:pt x="712" y="793"/>
                    </a:lnTo>
                    <a:lnTo>
                      <a:pt x="731" y="763"/>
                    </a:lnTo>
                    <a:lnTo>
                      <a:pt x="749" y="731"/>
                    </a:lnTo>
                    <a:lnTo>
                      <a:pt x="766" y="700"/>
                    </a:lnTo>
                    <a:lnTo>
                      <a:pt x="781" y="669"/>
                    </a:lnTo>
                    <a:lnTo>
                      <a:pt x="795" y="636"/>
                    </a:lnTo>
                    <a:lnTo>
                      <a:pt x="808" y="603"/>
                    </a:lnTo>
                    <a:lnTo>
                      <a:pt x="820" y="569"/>
                    </a:lnTo>
                    <a:lnTo>
                      <a:pt x="829" y="533"/>
                    </a:lnTo>
                    <a:lnTo>
                      <a:pt x="838" y="497"/>
                    </a:lnTo>
                    <a:lnTo>
                      <a:pt x="845" y="457"/>
                    </a:lnTo>
                    <a:lnTo>
                      <a:pt x="845" y="457"/>
                    </a:lnTo>
                    <a:lnTo>
                      <a:pt x="847" y="441"/>
                    </a:lnTo>
                    <a:lnTo>
                      <a:pt x="849" y="419"/>
                    </a:lnTo>
                    <a:lnTo>
                      <a:pt x="849" y="396"/>
                    </a:lnTo>
                    <a:lnTo>
                      <a:pt x="848" y="383"/>
                    </a:lnTo>
                    <a:lnTo>
                      <a:pt x="847" y="371"/>
                    </a:lnTo>
                    <a:lnTo>
                      <a:pt x="843" y="359"/>
                    </a:lnTo>
                    <a:lnTo>
                      <a:pt x="840" y="348"/>
                    </a:lnTo>
                    <a:lnTo>
                      <a:pt x="834" y="338"/>
                    </a:lnTo>
                    <a:lnTo>
                      <a:pt x="827" y="327"/>
                    </a:lnTo>
                    <a:lnTo>
                      <a:pt x="818" y="319"/>
                    </a:lnTo>
                    <a:lnTo>
                      <a:pt x="807" y="312"/>
                    </a:lnTo>
                    <a:lnTo>
                      <a:pt x="794" y="307"/>
                    </a:lnTo>
                    <a:lnTo>
                      <a:pt x="779" y="305"/>
                    </a:lnTo>
                    <a:lnTo>
                      <a:pt x="779" y="305"/>
                    </a:lnTo>
                    <a:lnTo>
                      <a:pt x="763" y="304"/>
                    </a:lnTo>
                    <a:lnTo>
                      <a:pt x="747" y="306"/>
                    </a:lnTo>
                    <a:lnTo>
                      <a:pt x="733" y="309"/>
                    </a:lnTo>
                    <a:lnTo>
                      <a:pt x="719" y="315"/>
                    </a:lnTo>
                    <a:lnTo>
                      <a:pt x="708" y="323"/>
                    </a:lnTo>
                    <a:lnTo>
                      <a:pt x="696" y="333"/>
                    </a:lnTo>
                    <a:lnTo>
                      <a:pt x="684" y="342"/>
                    </a:lnTo>
                    <a:lnTo>
                      <a:pt x="675" y="354"/>
                    </a:lnTo>
                    <a:lnTo>
                      <a:pt x="665" y="366"/>
                    </a:lnTo>
                    <a:lnTo>
                      <a:pt x="658" y="377"/>
                    </a:lnTo>
                    <a:lnTo>
                      <a:pt x="650" y="389"/>
                    </a:lnTo>
                    <a:lnTo>
                      <a:pt x="644" y="401"/>
                    </a:lnTo>
                    <a:lnTo>
                      <a:pt x="635" y="422"/>
                    </a:lnTo>
                    <a:lnTo>
                      <a:pt x="630" y="438"/>
                    </a:lnTo>
                    <a:lnTo>
                      <a:pt x="630" y="438"/>
                    </a:lnTo>
                    <a:lnTo>
                      <a:pt x="615" y="497"/>
                    </a:lnTo>
                    <a:lnTo>
                      <a:pt x="599" y="553"/>
                    </a:lnTo>
                    <a:lnTo>
                      <a:pt x="582" y="608"/>
                    </a:lnTo>
                    <a:lnTo>
                      <a:pt x="564" y="662"/>
                    </a:lnTo>
                    <a:lnTo>
                      <a:pt x="545" y="713"/>
                    </a:lnTo>
                    <a:lnTo>
                      <a:pt x="524" y="764"/>
                    </a:lnTo>
                    <a:lnTo>
                      <a:pt x="500" y="814"/>
                    </a:lnTo>
                    <a:lnTo>
                      <a:pt x="475" y="862"/>
                    </a:lnTo>
                    <a:lnTo>
                      <a:pt x="461" y="887"/>
                    </a:lnTo>
                    <a:lnTo>
                      <a:pt x="446" y="910"/>
                    </a:lnTo>
                    <a:lnTo>
                      <a:pt x="431" y="933"/>
                    </a:lnTo>
                    <a:lnTo>
                      <a:pt x="415" y="958"/>
                    </a:lnTo>
                    <a:lnTo>
                      <a:pt x="398" y="981"/>
                    </a:lnTo>
                    <a:lnTo>
                      <a:pt x="381" y="1005"/>
                    </a:lnTo>
                    <a:lnTo>
                      <a:pt x="362" y="1027"/>
                    </a:lnTo>
                    <a:lnTo>
                      <a:pt x="342" y="1051"/>
                    </a:lnTo>
                    <a:lnTo>
                      <a:pt x="321" y="1074"/>
                    </a:lnTo>
                    <a:lnTo>
                      <a:pt x="300" y="1097"/>
                    </a:lnTo>
                    <a:lnTo>
                      <a:pt x="278" y="1121"/>
                    </a:lnTo>
                    <a:lnTo>
                      <a:pt x="253" y="1143"/>
                    </a:lnTo>
                    <a:lnTo>
                      <a:pt x="229" y="1166"/>
                    </a:lnTo>
                    <a:lnTo>
                      <a:pt x="203" y="1190"/>
                    </a:lnTo>
                    <a:lnTo>
                      <a:pt x="176" y="1213"/>
                    </a:lnTo>
                    <a:lnTo>
                      <a:pt x="147" y="1237"/>
                    </a:lnTo>
                    <a:lnTo>
                      <a:pt x="147" y="1237"/>
                    </a:lnTo>
                    <a:lnTo>
                      <a:pt x="170" y="1262"/>
                    </a:lnTo>
                    <a:lnTo>
                      <a:pt x="194" y="1288"/>
                    </a:lnTo>
                    <a:lnTo>
                      <a:pt x="218" y="1312"/>
                    </a:lnTo>
                    <a:lnTo>
                      <a:pt x="243" y="1335"/>
                    </a:lnTo>
                    <a:lnTo>
                      <a:pt x="243" y="1335"/>
                    </a:lnTo>
                    <a:lnTo>
                      <a:pt x="292" y="1300"/>
                    </a:lnTo>
                    <a:lnTo>
                      <a:pt x="339" y="1267"/>
                    </a:lnTo>
                    <a:lnTo>
                      <a:pt x="386" y="1237"/>
                    </a:lnTo>
                    <a:lnTo>
                      <a:pt x="430" y="1209"/>
                    </a:lnTo>
                    <a:lnTo>
                      <a:pt x="473" y="1183"/>
                    </a:lnTo>
                    <a:lnTo>
                      <a:pt x="514" y="1161"/>
                    </a:lnTo>
                    <a:lnTo>
                      <a:pt x="554" y="1142"/>
                    </a:lnTo>
                    <a:lnTo>
                      <a:pt x="592" y="1125"/>
                    </a:lnTo>
                    <a:lnTo>
                      <a:pt x="592" y="1125"/>
                    </a:lnTo>
                    <a:lnTo>
                      <a:pt x="624" y="1113"/>
                    </a:lnTo>
                    <a:lnTo>
                      <a:pt x="656" y="1099"/>
                    </a:lnTo>
                    <a:lnTo>
                      <a:pt x="686" y="1082"/>
                    </a:lnTo>
                    <a:lnTo>
                      <a:pt x="716" y="1066"/>
                    </a:lnTo>
                    <a:lnTo>
                      <a:pt x="744" y="1047"/>
                    </a:lnTo>
                    <a:lnTo>
                      <a:pt x="771" y="1028"/>
                    </a:lnTo>
                    <a:lnTo>
                      <a:pt x="797" y="1008"/>
                    </a:lnTo>
                    <a:lnTo>
                      <a:pt x="821" y="988"/>
                    </a:lnTo>
                    <a:lnTo>
                      <a:pt x="845" y="966"/>
                    </a:lnTo>
                    <a:lnTo>
                      <a:pt x="867" y="944"/>
                    </a:lnTo>
                    <a:lnTo>
                      <a:pt x="888" y="921"/>
                    </a:lnTo>
                    <a:lnTo>
                      <a:pt x="908" y="897"/>
                    </a:lnTo>
                    <a:lnTo>
                      <a:pt x="927" y="873"/>
                    </a:lnTo>
                    <a:lnTo>
                      <a:pt x="944" y="848"/>
                    </a:lnTo>
                    <a:lnTo>
                      <a:pt x="960" y="822"/>
                    </a:lnTo>
                    <a:lnTo>
                      <a:pt x="977" y="796"/>
                    </a:lnTo>
                    <a:lnTo>
                      <a:pt x="991" y="771"/>
                    </a:lnTo>
                    <a:lnTo>
                      <a:pt x="1004" y="744"/>
                    </a:lnTo>
                    <a:lnTo>
                      <a:pt x="1017" y="717"/>
                    </a:lnTo>
                    <a:lnTo>
                      <a:pt x="1028" y="690"/>
                    </a:lnTo>
                    <a:lnTo>
                      <a:pt x="1038" y="662"/>
                    </a:lnTo>
                    <a:lnTo>
                      <a:pt x="1047" y="635"/>
                    </a:lnTo>
                    <a:lnTo>
                      <a:pt x="1055" y="607"/>
                    </a:lnTo>
                    <a:lnTo>
                      <a:pt x="1062" y="580"/>
                    </a:lnTo>
                    <a:lnTo>
                      <a:pt x="1069" y="552"/>
                    </a:lnTo>
                    <a:lnTo>
                      <a:pt x="1074" y="525"/>
                    </a:lnTo>
                    <a:lnTo>
                      <a:pt x="1078" y="498"/>
                    </a:lnTo>
                    <a:lnTo>
                      <a:pt x="1081" y="471"/>
                    </a:lnTo>
                    <a:lnTo>
                      <a:pt x="1083" y="444"/>
                    </a:lnTo>
                    <a:lnTo>
                      <a:pt x="1085" y="417"/>
                    </a:lnTo>
                    <a:lnTo>
                      <a:pt x="1085" y="391"/>
                    </a:lnTo>
                    <a:lnTo>
                      <a:pt x="1085" y="366"/>
                    </a:lnTo>
                    <a:lnTo>
                      <a:pt x="1085" y="3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12" name="Freeform 15"/>
              <p:cNvSpPr>
                <a:spLocks/>
              </p:cNvSpPr>
              <p:nvPr/>
            </p:nvSpPr>
            <p:spPr bwMode="auto">
              <a:xfrm>
                <a:off x="3346450" y="2720976"/>
                <a:ext cx="447675" cy="563563"/>
              </a:xfrm>
              <a:custGeom>
                <a:avLst/>
                <a:gdLst>
                  <a:gd name="T0" fmla="*/ 842 w 1692"/>
                  <a:gd name="T1" fmla="*/ 2095 h 2130"/>
                  <a:gd name="T2" fmla="*/ 794 w 1692"/>
                  <a:gd name="T3" fmla="*/ 2124 h 2130"/>
                  <a:gd name="T4" fmla="*/ 873 w 1692"/>
                  <a:gd name="T5" fmla="*/ 2130 h 2130"/>
                  <a:gd name="T6" fmla="*/ 1022 w 1692"/>
                  <a:gd name="T7" fmla="*/ 2113 h 2130"/>
                  <a:gd name="T8" fmla="*/ 1163 w 1692"/>
                  <a:gd name="T9" fmla="*/ 2067 h 2130"/>
                  <a:gd name="T10" fmla="*/ 1294 w 1692"/>
                  <a:gd name="T11" fmla="*/ 1993 h 2130"/>
                  <a:gd name="T12" fmla="*/ 1412 w 1692"/>
                  <a:gd name="T13" fmla="*/ 1894 h 2130"/>
                  <a:gd name="T14" fmla="*/ 1466 w 1692"/>
                  <a:gd name="T15" fmla="*/ 1821 h 2130"/>
                  <a:gd name="T16" fmla="*/ 1529 w 1692"/>
                  <a:gd name="T17" fmla="*/ 1715 h 2130"/>
                  <a:gd name="T18" fmla="*/ 1582 w 1692"/>
                  <a:gd name="T19" fmla="*/ 1604 h 2130"/>
                  <a:gd name="T20" fmla="*/ 1649 w 1692"/>
                  <a:gd name="T21" fmla="*/ 1398 h 2130"/>
                  <a:gd name="T22" fmla="*/ 1687 w 1692"/>
                  <a:gd name="T23" fmla="*/ 1156 h 2130"/>
                  <a:gd name="T24" fmla="*/ 1691 w 1692"/>
                  <a:gd name="T25" fmla="*/ 977 h 2130"/>
                  <a:gd name="T26" fmla="*/ 1677 w 1692"/>
                  <a:gd name="T27" fmla="*/ 822 h 2130"/>
                  <a:gd name="T28" fmla="*/ 1644 w 1692"/>
                  <a:gd name="T29" fmla="*/ 667 h 2130"/>
                  <a:gd name="T30" fmla="*/ 1594 w 1692"/>
                  <a:gd name="T31" fmla="*/ 518 h 2130"/>
                  <a:gd name="T32" fmla="*/ 1521 w 1692"/>
                  <a:gd name="T33" fmla="*/ 377 h 2130"/>
                  <a:gd name="T34" fmla="*/ 1428 w 1692"/>
                  <a:gd name="T35" fmla="*/ 252 h 2130"/>
                  <a:gd name="T36" fmla="*/ 1310 w 1692"/>
                  <a:gd name="T37" fmla="*/ 145 h 2130"/>
                  <a:gd name="T38" fmla="*/ 1169 w 1692"/>
                  <a:gd name="T39" fmla="*/ 64 h 2130"/>
                  <a:gd name="T40" fmla="*/ 1001 w 1692"/>
                  <a:gd name="T41" fmla="*/ 14 h 2130"/>
                  <a:gd name="T42" fmla="*/ 926 w 1692"/>
                  <a:gd name="T43" fmla="*/ 4 h 2130"/>
                  <a:gd name="T44" fmla="*/ 835 w 1692"/>
                  <a:gd name="T45" fmla="*/ 0 h 2130"/>
                  <a:gd name="T46" fmla="*/ 751 w 1692"/>
                  <a:gd name="T47" fmla="*/ 7 h 2130"/>
                  <a:gd name="T48" fmla="*/ 655 w 1692"/>
                  <a:gd name="T49" fmla="*/ 32 h 2130"/>
                  <a:gd name="T50" fmla="*/ 521 w 1692"/>
                  <a:gd name="T51" fmla="*/ 101 h 2130"/>
                  <a:gd name="T52" fmla="*/ 409 w 1692"/>
                  <a:gd name="T53" fmla="*/ 200 h 2130"/>
                  <a:gd name="T54" fmla="*/ 315 w 1692"/>
                  <a:gd name="T55" fmla="*/ 322 h 2130"/>
                  <a:gd name="T56" fmla="*/ 234 w 1692"/>
                  <a:gd name="T57" fmla="*/ 461 h 2130"/>
                  <a:gd name="T58" fmla="*/ 130 w 1692"/>
                  <a:gd name="T59" fmla="*/ 685 h 2130"/>
                  <a:gd name="T60" fmla="*/ 27 w 1692"/>
                  <a:gd name="T61" fmla="*/ 924 h 2130"/>
                  <a:gd name="T62" fmla="*/ 0 w 1692"/>
                  <a:gd name="T63" fmla="*/ 1039 h 2130"/>
                  <a:gd name="T64" fmla="*/ 7 w 1692"/>
                  <a:gd name="T65" fmla="*/ 1178 h 2130"/>
                  <a:gd name="T66" fmla="*/ 69 w 1692"/>
                  <a:gd name="T67" fmla="*/ 1136 h 2130"/>
                  <a:gd name="T68" fmla="*/ 143 w 1692"/>
                  <a:gd name="T69" fmla="*/ 992 h 2130"/>
                  <a:gd name="T70" fmla="*/ 253 w 1692"/>
                  <a:gd name="T71" fmla="*/ 738 h 2130"/>
                  <a:gd name="T72" fmla="*/ 367 w 1692"/>
                  <a:gd name="T73" fmla="*/ 494 h 2130"/>
                  <a:gd name="T74" fmla="*/ 439 w 1692"/>
                  <a:gd name="T75" fmla="*/ 375 h 2130"/>
                  <a:gd name="T76" fmla="*/ 521 w 1692"/>
                  <a:gd name="T77" fmla="*/ 274 h 2130"/>
                  <a:gd name="T78" fmla="*/ 616 w 1692"/>
                  <a:gd name="T79" fmla="*/ 198 h 2130"/>
                  <a:gd name="T80" fmla="*/ 729 w 1692"/>
                  <a:gd name="T81" fmla="*/ 149 h 2130"/>
                  <a:gd name="T82" fmla="*/ 861 w 1692"/>
                  <a:gd name="T83" fmla="*/ 134 h 2130"/>
                  <a:gd name="T84" fmla="*/ 977 w 1692"/>
                  <a:gd name="T85" fmla="*/ 145 h 2130"/>
                  <a:gd name="T86" fmla="*/ 1117 w 1692"/>
                  <a:gd name="T87" fmla="*/ 189 h 2130"/>
                  <a:gd name="T88" fmla="*/ 1237 w 1692"/>
                  <a:gd name="T89" fmla="*/ 258 h 2130"/>
                  <a:gd name="T90" fmla="*/ 1336 w 1692"/>
                  <a:gd name="T91" fmla="*/ 350 h 2130"/>
                  <a:gd name="T92" fmla="*/ 1415 w 1692"/>
                  <a:gd name="T93" fmla="*/ 459 h 2130"/>
                  <a:gd name="T94" fmla="*/ 1476 w 1692"/>
                  <a:gd name="T95" fmla="*/ 581 h 2130"/>
                  <a:gd name="T96" fmla="*/ 1519 w 1692"/>
                  <a:gd name="T97" fmla="*/ 712 h 2130"/>
                  <a:gd name="T98" fmla="*/ 1546 w 1692"/>
                  <a:gd name="T99" fmla="*/ 847 h 2130"/>
                  <a:gd name="T100" fmla="*/ 1558 w 1692"/>
                  <a:gd name="T101" fmla="*/ 981 h 2130"/>
                  <a:gd name="T102" fmla="*/ 1558 w 1692"/>
                  <a:gd name="T103" fmla="*/ 1110 h 2130"/>
                  <a:gd name="T104" fmla="*/ 1536 w 1692"/>
                  <a:gd name="T105" fmla="*/ 1282 h 2130"/>
                  <a:gd name="T106" fmla="*/ 1494 w 1692"/>
                  <a:gd name="T107" fmla="*/ 1452 h 2130"/>
                  <a:gd name="T108" fmla="*/ 1430 w 1692"/>
                  <a:gd name="T109" fmla="*/ 1612 h 2130"/>
                  <a:gd name="T110" fmla="*/ 1344 w 1692"/>
                  <a:gd name="T111" fmla="*/ 1760 h 2130"/>
                  <a:gd name="T112" fmla="*/ 1238 w 1692"/>
                  <a:gd name="T113" fmla="*/ 1886 h 2130"/>
                  <a:gd name="T114" fmla="*/ 1109 w 1692"/>
                  <a:gd name="T115" fmla="*/ 1988 h 2130"/>
                  <a:gd name="T116" fmla="*/ 958 w 1692"/>
                  <a:gd name="T117" fmla="*/ 2061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2" h="2130">
                    <a:moveTo>
                      <a:pt x="917" y="2072"/>
                    </a:moveTo>
                    <a:lnTo>
                      <a:pt x="917" y="2072"/>
                    </a:lnTo>
                    <a:lnTo>
                      <a:pt x="880" y="2083"/>
                    </a:lnTo>
                    <a:lnTo>
                      <a:pt x="842" y="2095"/>
                    </a:lnTo>
                    <a:lnTo>
                      <a:pt x="805" y="2108"/>
                    </a:lnTo>
                    <a:lnTo>
                      <a:pt x="767" y="2120"/>
                    </a:lnTo>
                    <a:lnTo>
                      <a:pt x="767" y="2120"/>
                    </a:lnTo>
                    <a:lnTo>
                      <a:pt x="794" y="2124"/>
                    </a:lnTo>
                    <a:lnTo>
                      <a:pt x="820" y="2126"/>
                    </a:lnTo>
                    <a:lnTo>
                      <a:pt x="847" y="2129"/>
                    </a:lnTo>
                    <a:lnTo>
                      <a:pt x="873" y="2130"/>
                    </a:lnTo>
                    <a:lnTo>
                      <a:pt x="873" y="2130"/>
                    </a:lnTo>
                    <a:lnTo>
                      <a:pt x="911" y="2129"/>
                    </a:lnTo>
                    <a:lnTo>
                      <a:pt x="949" y="2125"/>
                    </a:lnTo>
                    <a:lnTo>
                      <a:pt x="986" y="2120"/>
                    </a:lnTo>
                    <a:lnTo>
                      <a:pt x="1022" y="2113"/>
                    </a:lnTo>
                    <a:lnTo>
                      <a:pt x="1059" y="2104"/>
                    </a:lnTo>
                    <a:lnTo>
                      <a:pt x="1094" y="2093"/>
                    </a:lnTo>
                    <a:lnTo>
                      <a:pt x="1129" y="2081"/>
                    </a:lnTo>
                    <a:lnTo>
                      <a:pt x="1163" y="2067"/>
                    </a:lnTo>
                    <a:lnTo>
                      <a:pt x="1197" y="2051"/>
                    </a:lnTo>
                    <a:lnTo>
                      <a:pt x="1230" y="2034"/>
                    </a:lnTo>
                    <a:lnTo>
                      <a:pt x="1262" y="2014"/>
                    </a:lnTo>
                    <a:lnTo>
                      <a:pt x="1294" y="1993"/>
                    </a:lnTo>
                    <a:lnTo>
                      <a:pt x="1325" y="1971"/>
                    </a:lnTo>
                    <a:lnTo>
                      <a:pt x="1355" y="1947"/>
                    </a:lnTo>
                    <a:lnTo>
                      <a:pt x="1384" y="1921"/>
                    </a:lnTo>
                    <a:lnTo>
                      <a:pt x="1412" y="1894"/>
                    </a:lnTo>
                    <a:lnTo>
                      <a:pt x="1412" y="1894"/>
                    </a:lnTo>
                    <a:lnTo>
                      <a:pt x="1431" y="1871"/>
                    </a:lnTo>
                    <a:lnTo>
                      <a:pt x="1450" y="1846"/>
                    </a:lnTo>
                    <a:lnTo>
                      <a:pt x="1466" y="1821"/>
                    </a:lnTo>
                    <a:lnTo>
                      <a:pt x="1484" y="1795"/>
                    </a:lnTo>
                    <a:lnTo>
                      <a:pt x="1499" y="1769"/>
                    </a:lnTo>
                    <a:lnTo>
                      <a:pt x="1515" y="1742"/>
                    </a:lnTo>
                    <a:lnTo>
                      <a:pt x="1529" y="1715"/>
                    </a:lnTo>
                    <a:lnTo>
                      <a:pt x="1543" y="1688"/>
                    </a:lnTo>
                    <a:lnTo>
                      <a:pt x="1558" y="1660"/>
                    </a:lnTo>
                    <a:lnTo>
                      <a:pt x="1570" y="1632"/>
                    </a:lnTo>
                    <a:lnTo>
                      <a:pt x="1582" y="1604"/>
                    </a:lnTo>
                    <a:lnTo>
                      <a:pt x="1594" y="1575"/>
                    </a:lnTo>
                    <a:lnTo>
                      <a:pt x="1615" y="1516"/>
                    </a:lnTo>
                    <a:lnTo>
                      <a:pt x="1632" y="1458"/>
                    </a:lnTo>
                    <a:lnTo>
                      <a:pt x="1649" y="1398"/>
                    </a:lnTo>
                    <a:lnTo>
                      <a:pt x="1662" y="1337"/>
                    </a:lnTo>
                    <a:lnTo>
                      <a:pt x="1673" y="1276"/>
                    </a:lnTo>
                    <a:lnTo>
                      <a:pt x="1682" y="1215"/>
                    </a:lnTo>
                    <a:lnTo>
                      <a:pt x="1687" y="1156"/>
                    </a:lnTo>
                    <a:lnTo>
                      <a:pt x="1691" y="1095"/>
                    </a:lnTo>
                    <a:lnTo>
                      <a:pt x="1692" y="1035"/>
                    </a:lnTo>
                    <a:lnTo>
                      <a:pt x="1691" y="977"/>
                    </a:lnTo>
                    <a:lnTo>
                      <a:pt x="1691" y="977"/>
                    </a:lnTo>
                    <a:lnTo>
                      <a:pt x="1689" y="938"/>
                    </a:lnTo>
                    <a:lnTo>
                      <a:pt x="1686" y="899"/>
                    </a:lnTo>
                    <a:lnTo>
                      <a:pt x="1682" y="861"/>
                    </a:lnTo>
                    <a:lnTo>
                      <a:pt x="1677" y="822"/>
                    </a:lnTo>
                    <a:lnTo>
                      <a:pt x="1670" y="783"/>
                    </a:lnTo>
                    <a:lnTo>
                      <a:pt x="1663" y="745"/>
                    </a:lnTo>
                    <a:lnTo>
                      <a:pt x="1655" y="706"/>
                    </a:lnTo>
                    <a:lnTo>
                      <a:pt x="1644" y="667"/>
                    </a:lnTo>
                    <a:lnTo>
                      <a:pt x="1634" y="630"/>
                    </a:lnTo>
                    <a:lnTo>
                      <a:pt x="1622" y="591"/>
                    </a:lnTo>
                    <a:lnTo>
                      <a:pt x="1608" y="554"/>
                    </a:lnTo>
                    <a:lnTo>
                      <a:pt x="1594" y="518"/>
                    </a:lnTo>
                    <a:lnTo>
                      <a:pt x="1577" y="481"/>
                    </a:lnTo>
                    <a:lnTo>
                      <a:pt x="1560" y="446"/>
                    </a:lnTo>
                    <a:lnTo>
                      <a:pt x="1541" y="411"/>
                    </a:lnTo>
                    <a:lnTo>
                      <a:pt x="1521" y="377"/>
                    </a:lnTo>
                    <a:lnTo>
                      <a:pt x="1500" y="344"/>
                    </a:lnTo>
                    <a:lnTo>
                      <a:pt x="1478" y="313"/>
                    </a:lnTo>
                    <a:lnTo>
                      <a:pt x="1453" y="281"/>
                    </a:lnTo>
                    <a:lnTo>
                      <a:pt x="1428" y="252"/>
                    </a:lnTo>
                    <a:lnTo>
                      <a:pt x="1401" y="222"/>
                    </a:lnTo>
                    <a:lnTo>
                      <a:pt x="1373" y="196"/>
                    </a:lnTo>
                    <a:lnTo>
                      <a:pt x="1342" y="170"/>
                    </a:lnTo>
                    <a:lnTo>
                      <a:pt x="1310" y="145"/>
                    </a:lnTo>
                    <a:lnTo>
                      <a:pt x="1278" y="123"/>
                    </a:lnTo>
                    <a:lnTo>
                      <a:pt x="1243" y="102"/>
                    </a:lnTo>
                    <a:lnTo>
                      <a:pt x="1207" y="82"/>
                    </a:lnTo>
                    <a:lnTo>
                      <a:pt x="1169" y="64"/>
                    </a:lnTo>
                    <a:lnTo>
                      <a:pt x="1129" y="49"/>
                    </a:lnTo>
                    <a:lnTo>
                      <a:pt x="1088" y="35"/>
                    </a:lnTo>
                    <a:lnTo>
                      <a:pt x="1046" y="23"/>
                    </a:lnTo>
                    <a:lnTo>
                      <a:pt x="1001" y="14"/>
                    </a:lnTo>
                    <a:lnTo>
                      <a:pt x="1001" y="14"/>
                    </a:lnTo>
                    <a:lnTo>
                      <a:pt x="976" y="9"/>
                    </a:lnTo>
                    <a:lnTo>
                      <a:pt x="951" y="6"/>
                    </a:lnTo>
                    <a:lnTo>
                      <a:pt x="926" y="4"/>
                    </a:lnTo>
                    <a:lnTo>
                      <a:pt x="903" y="1"/>
                    </a:lnTo>
                    <a:lnTo>
                      <a:pt x="880" y="0"/>
                    </a:lnTo>
                    <a:lnTo>
                      <a:pt x="857" y="0"/>
                    </a:lnTo>
                    <a:lnTo>
                      <a:pt x="835" y="0"/>
                    </a:lnTo>
                    <a:lnTo>
                      <a:pt x="813" y="0"/>
                    </a:lnTo>
                    <a:lnTo>
                      <a:pt x="792" y="2"/>
                    </a:lnTo>
                    <a:lnTo>
                      <a:pt x="771" y="5"/>
                    </a:lnTo>
                    <a:lnTo>
                      <a:pt x="751" y="7"/>
                    </a:lnTo>
                    <a:lnTo>
                      <a:pt x="731" y="11"/>
                    </a:lnTo>
                    <a:lnTo>
                      <a:pt x="711" y="15"/>
                    </a:lnTo>
                    <a:lnTo>
                      <a:pt x="692" y="20"/>
                    </a:lnTo>
                    <a:lnTo>
                      <a:pt x="655" y="32"/>
                    </a:lnTo>
                    <a:lnTo>
                      <a:pt x="620" y="46"/>
                    </a:lnTo>
                    <a:lnTo>
                      <a:pt x="585" y="62"/>
                    </a:lnTo>
                    <a:lnTo>
                      <a:pt x="553" y="80"/>
                    </a:lnTo>
                    <a:lnTo>
                      <a:pt x="521" y="101"/>
                    </a:lnTo>
                    <a:lnTo>
                      <a:pt x="491" y="123"/>
                    </a:lnTo>
                    <a:lnTo>
                      <a:pt x="463" y="146"/>
                    </a:lnTo>
                    <a:lnTo>
                      <a:pt x="436" y="172"/>
                    </a:lnTo>
                    <a:lnTo>
                      <a:pt x="409" y="200"/>
                    </a:lnTo>
                    <a:lnTo>
                      <a:pt x="384" y="228"/>
                    </a:lnTo>
                    <a:lnTo>
                      <a:pt x="360" y="259"/>
                    </a:lnTo>
                    <a:lnTo>
                      <a:pt x="337" y="290"/>
                    </a:lnTo>
                    <a:lnTo>
                      <a:pt x="315" y="322"/>
                    </a:lnTo>
                    <a:lnTo>
                      <a:pt x="293" y="356"/>
                    </a:lnTo>
                    <a:lnTo>
                      <a:pt x="273" y="390"/>
                    </a:lnTo>
                    <a:lnTo>
                      <a:pt x="253" y="425"/>
                    </a:lnTo>
                    <a:lnTo>
                      <a:pt x="234" y="461"/>
                    </a:lnTo>
                    <a:lnTo>
                      <a:pt x="216" y="498"/>
                    </a:lnTo>
                    <a:lnTo>
                      <a:pt x="198" y="535"/>
                    </a:lnTo>
                    <a:lnTo>
                      <a:pt x="163" y="610"/>
                    </a:lnTo>
                    <a:lnTo>
                      <a:pt x="130" y="685"/>
                    </a:lnTo>
                    <a:lnTo>
                      <a:pt x="99" y="760"/>
                    </a:lnTo>
                    <a:lnTo>
                      <a:pt x="99" y="760"/>
                    </a:lnTo>
                    <a:lnTo>
                      <a:pt x="51" y="870"/>
                    </a:lnTo>
                    <a:lnTo>
                      <a:pt x="27" y="924"/>
                    </a:lnTo>
                    <a:lnTo>
                      <a:pt x="3" y="978"/>
                    </a:lnTo>
                    <a:lnTo>
                      <a:pt x="3" y="978"/>
                    </a:lnTo>
                    <a:lnTo>
                      <a:pt x="0" y="1007"/>
                    </a:lnTo>
                    <a:lnTo>
                      <a:pt x="0" y="1039"/>
                    </a:lnTo>
                    <a:lnTo>
                      <a:pt x="0" y="1039"/>
                    </a:lnTo>
                    <a:lnTo>
                      <a:pt x="0" y="1085"/>
                    </a:lnTo>
                    <a:lnTo>
                      <a:pt x="4" y="1132"/>
                    </a:lnTo>
                    <a:lnTo>
                      <a:pt x="7" y="1178"/>
                    </a:lnTo>
                    <a:lnTo>
                      <a:pt x="13" y="1224"/>
                    </a:lnTo>
                    <a:lnTo>
                      <a:pt x="13" y="1224"/>
                    </a:lnTo>
                    <a:lnTo>
                      <a:pt x="42" y="1179"/>
                    </a:lnTo>
                    <a:lnTo>
                      <a:pt x="69" y="1136"/>
                    </a:lnTo>
                    <a:lnTo>
                      <a:pt x="94" y="1092"/>
                    </a:lnTo>
                    <a:lnTo>
                      <a:pt x="116" y="1050"/>
                    </a:lnTo>
                    <a:lnTo>
                      <a:pt x="116" y="1050"/>
                    </a:lnTo>
                    <a:lnTo>
                      <a:pt x="143" y="992"/>
                    </a:lnTo>
                    <a:lnTo>
                      <a:pt x="169" y="932"/>
                    </a:lnTo>
                    <a:lnTo>
                      <a:pt x="220" y="813"/>
                    </a:lnTo>
                    <a:lnTo>
                      <a:pt x="220" y="813"/>
                    </a:lnTo>
                    <a:lnTo>
                      <a:pt x="253" y="738"/>
                    </a:lnTo>
                    <a:lnTo>
                      <a:pt x="285" y="665"/>
                    </a:lnTo>
                    <a:lnTo>
                      <a:pt x="316" y="595"/>
                    </a:lnTo>
                    <a:lnTo>
                      <a:pt x="349" y="527"/>
                    </a:lnTo>
                    <a:lnTo>
                      <a:pt x="367" y="494"/>
                    </a:lnTo>
                    <a:lnTo>
                      <a:pt x="384" y="463"/>
                    </a:lnTo>
                    <a:lnTo>
                      <a:pt x="402" y="432"/>
                    </a:lnTo>
                    <a:lnTo>
                      <a:pt x="419" y="403"/>
                    </a:lnTo>
                    <a:lnTo>
                      <a:pt x="439" y="375"/>
                    </a:lnTo>
                    <a:lnTo>
                      <a:pt x="458" y="348"/>
                    </a:lnTo>
                    <a:lnTo>
                      <a:pt x="478" y="322"/>
                    </a:lnTo>
                    <a:lnTo>
                      <a:pt x="499" y="297"/>
                    </a:lnTo>
                    <a:lnTo>
                      <a:pt x="521" y="274"/>
                    </a:lnTo>
                    <a:lnTo>
                      <a:pt x="544" y="253"/>
                    </a:lnTo>
                    <a:lnTo>
                      <a:pt x="567" y="233"/>
                    </a:lnTo>
                    <a:lnTo>
                      <a:pt x="590" y="214"/>
                    </a:lnTo>
                    <a:lnTo>
                      <a:pt x="616" y="198"/>
                    </a:lnTo>
                    <a:lnTo>
                      <a:pt x="642" y="183"/>
                    </a:lnTo>
                    <a:lnTo>
                      <a:pt x="670" y="170"/>
                    </a:lnTo>
                    <a:lnTo>
                      <a:pt x="698" y="158"/>
                    </a:lnTo>
                    <a:lnTo>
                      <a:pt x="729" y="149"/>
                    </a:lnTo>
                    <a:lnTo>
                      <a:pt x="759" y="142"/>
                    </a:lnTo>
                    <a:lnTo>
                      <a:pt x="792" y="137"/>
                    </a:lnTo>
                    <a:lnTo>
                      <a:pt x="826" y="134"/>
                    </a:lnTo>
                    <a:lnTo>
                      <a:pt x="861" y="134"/>
                    </a:lnTo>
                    <a:lnTo>
                      <a:pt x="898" y="135"/>
                    </a:lnTo>
                    <a:lnTo>
                      <a:pt x="936" y="138"/>
                    </a:lnTo>
                    <a:lnTo>
                      <a:pt x="977" y="145"/>
                    </a:lnTo>
                    <a:lnTo>
                      <a:pt x="977" y="145"/>
                    </a:lnTo>
                    <a:lnTo>
                      <a:pt x="1014" y="153"/>
                    </a:lnTo>
                    <a:lnTo>
                      <a:pt x="1049" y="163"/>
                    </a:lnTo>
                    <a:lnTo>
                      <a:pt x="1084" y="174"/>
                    </a:lnTo>
                    <a:lnTo>
                      <a:pt x="1117" y="189"/>
                    </a:lnTo>
                    <a:lnTo>
                      <a:pt x="1150" y="204"/>
                    </a:lnTo>
                    <a:lnTo>
                      <a:pt x="1180" y="220"/>
                    </a:lnTo>
                    <a:lnTo>
                      <a:pt x="1210" y="239"/>
                    </a:lnTo>
                    <a:lnTo>
                      <a:pt x="1237" y="258"/>
                    </a:lnTo>
                    <a:lnTo>
                      <a:pt x="1264" y="279"/>
                    </a:lnTo>
                    <a:lnTo>
                      <a:pt x="1289" y="301"/>
                    </a:lnTo>
                    <a:lnTo>
                      <a:pt x="1313" y="326"/>
                    </a:lnTo>
                    <a:lnTo>
                      <a:pt x="1336" y="350"/>
                    </a:lnTo>
                    <a:lnTo>
                      <a:pt x="1357" y="376"/>
                    </a:lnTo>
                    <a:lnTo>
                      <a:pt x="1377" y="403"/>
                    </a:lnTo>
                    <a:lnTo>
                      <a:pt x="1397" y="431"/>
                    </a:lnTo>
                    <a:lnTo>
                      <a:pt x="1415" y="459"/>
                    </a:lnTo>
                    <a:lnTo>
                      <a:pt x="1431" y="488"/>
                    </a:lnTo>
                    <a:lnTo>
                      <a:pt x="1447" y="519"/>
                    </a:lnTo>
                    <a:lnTo>
                      <a:pt x="1461" y="549"/>
                    </a:lnTo>
                    <a:lnTo>
                      <a:pt x="1476" y="581"/>
                    </a:lnTo>
                    <a:lnTo>
                      <a:pt x="1487" y="614"/>
                    </a:lnTo>
                    <a:lnTo>
                      <a:pt x="1499" y="646"/>
                    </a:lnTo>
                    <a:lnTo>
                      <a:pt x="1510" y="679"/>
                    </a:lnTo>
                    <a:lnTo>
                      <a:pt x="1519" y="712"/>
                    </a:lnTo>
                    <a:lnTo>
                      <a:pt x="1527" y="746"/>
                    </a:lnTo>
                    <a:lnTo>
                      <a:pt x="1534" y="779"/>
                    </a:lnTo>
                    <a:lnTo>
                      <a:pt x="1540" y="813"/>
                    </a:lnTo>
                    <a:lnTo>
                      <a:pt x="1546" y="847"/>
                    </a:lnTo>
                    <a:lnTo>
                      <a:pt x="1550" y="881"/>
                    </a:lnTo>
                    <a:lnTo>
                      <a:pt x="1554" y="914"/>
                    </a:lnTo>
                    <a:lnTo>
                      <a:pt x="1556" y="948"/>
                    </a:lnTo>
                    <a:lnTo>
                      <a:pt x="1558" y="981"/>
                    </a:lnTo>
                    <a:lnTo>
                      <a:pt x="1558" y="981"/>
                    </a:lnTo>
                    <a:lnTo>
                      <a:pt x="1559" y="1023"/>
                    </a:lnTo>
                    <a:lnTo>
                      <a:pt x="1559" y="1067"/>
                    </a:lnTo>
                    <a:lnTo>
                      <a:pt x="1558" y="1110"/>
                    </a:lnTo>
                    <a:lnTo>
                      <a:pt x="1554" y="1153"/>
                    </a:lnTo>
                    <a:lnTo>
                      <a:pt x="1549" y="1195"/>
                    </a:lnTo>
                    <a:lnTo>
                      <a:pt x="1543" y="1239"/>
                    </a:lnTo>
                    <a:lnTo>
                      <a:pt x="1536" y="1282"/>
                    </a:lnTo>
                    <a:lnTo>
                      <a:pt x="1528" y="1325"/>
                    </a:lnTo>
                    <a:lnTo>
                      <a:pt x="1518" y="1368"/>
                    </a:lnTo>
                    <a:lnTo>
                      <a:pt x="1507" y="1410"/>
                    </a:lnTo>
                    <a:lnTo>
                      <a:pt x="1494" y="1452"/>
                    </a:lnTo>
                    <a:lnTo>
                      <a:pt x="1480" y="1493"/>
                    </a:lnTo>
                    <a:lnTo>
                      <a:pt x="1465" y="1534"/>
                    </a:lnTo>
                    <a:lnTo>
                      <a:pt x="1449" y="1574"/>
                    </a:lnTo>
                    <a:lnTo>
                      <a:pt x="1430" y="1612"/>
                    </a:lnTo>
                    <a:lnTo>
                      <a:pt x="1411" y="1651"/>
                    </a:lnTo>
                    <a:lnTo>
                      <a:pt x="1390" y="1688"/>
                    </a:lnTo>
                    <a:lnTo>
                      <a:pt x="1368" y="1725"/>
                    </a:lnTo>
                    <a:lnTo>
                      <a:pt x="1344" y="1760"/>
                    </a:lnTo>
                    <a:lnTo>
                      <a:pt x="1320" y="1794"/>
                    </a:lnTo>
                    <a:lnTo>
                      <a:pt x="1294" y="1825"/>
                    </a:lnTo>
                    <a:lnTo>
                      <a:pt x="1266" y="1857"/>
                    </a:lnTo>
                    <a:lnTo>
                      <a:pt x="1238" y="1886"/>
                    </a:lnTo>
                    <a:lnTo>
                      <a:pt x="1207" y="1914"/>
                    </a:lnTo>
                    <a:lnTo>
                      <a:pt x="1176" y="1941"/>
                    </a:lnTo>
                    <a:lnTo>
                      <a:pt x="1143" y="1966"/>
                    </a:lnTo>
                    <a:lnTo>
                      <a:pt x="1109" y="1988"/>
                    </a:lnTo>
                    <a:lnTo>
                      <a:pt x="1073" y="2009"/>
                    </a:lnTo>
                    <a:lnTo>
                      <a:pt x="1036" y="2029"/>
                    </a:lnTo>
                    <a:lnTo>
                      <a:pt x="998" y="2045"/>
                    </a:lnTo>
                    <a:lnTo>
                      <a:pt x="958" y="2061"/>
                    </a:lnTo>
                    <a:lnTo>
                      <a:pt x="917" y="2072"/>
                    </a:lnTo>
                    <a:lnTo>
                      <a:pt x="917" y="20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13" name="Freeform 16"/>
              <p:cNvSpPr>
                <a:spLocks/>
              </p:cNvSpPr>
              <p:nvPr/>
            </p:nvSpPr>
            <p:spPr bwMode="auto">
              <a:xfrm>
                <a:off x="3355975" y="2797176"/>
                <a:ext cx="376238" cy="469900"/>
              </a:xfrm>
              <a:custGeom>
                <a:avLst/>
                <a:gdLst>
                  <a:gd name="T0" fmla="*/ 873 w 1420"/>
                  <a:gd name="T1" fmla="*/ 1639 h 1776"/>
                  <a:gd name="T2" fmla="*/ 1014 w 1420"/>
                  <a:gd name="T3" fmla="*/ 1560 h 1776"/>
                  <a:gd name="T4" fmla="*/ 1133 w 1420"/>
                  <a:gd name="T5" fmla="*/ 1457 h 1776"/>
                  <a:gd name="T6" fmla="*/ 1233 w 1420"/>
                  <a:gd name="T7" fmla="*/ 1337 h 1776"/>
                  <a:gd name="T8" fmla="*/ 1310 w 1420"/>
                  <a:gd name="T9" fmla="*/ 1201 h 1776"/>
                  <a:gd name="T10" fmla="*/ 1367 w 1420"/>
                  <a:gd name="T11" fmla="*/ 1056 h 1776"/>
                  <a:gd name="T12" fmla="*/ 1405 w 1420"/>
                  <a:gd name="T13" fmla="*/ 905 h 1776"/>
                  <a:gd name="T14" fmla="*/ 1420 w 1420"/>
                  <a:gd name="T15" fmla="*/ 755 h 1776"/>
                  <a:gd name="T16" fmla="*/ 1418 w 1420"/>
                  <a:gd name="T17" fmla="*/ 649 h 1776"/>
                  <a:gd name="T18" fmla="*/ 1402 w 1420"/>
                  <a:gd name="T19" fmla="*/ 526 h 1776"/>
                  <a:gd name="T20" fmla="*/ 1372 w 1420"/>
                  <a:gd name="T21" fmla="*/ 413 h 1776"/>
                  <a:gd name="T22" fmla="*/ 1327 w 1420"/>
                  <a:gd name="T23" fmla="*/ 311 h 1776"/>
                  <a:gd name="T24" fmla="*/ 1270 w 1420"/>
                  <a:gd name="T25" fmla="*/ 222 h 1776"/>
                  <a:gd name="T26" fmla="*/ 1201 w 1420"/>
                  <a:gd name="T27" fmla="*/ 147 h 1776"/>
                  <a:gd name="T28" fmla="*/ 1121 w 1420"/>
                  <a:gd name="T29" fmla="*/ 85 h 1776"/>
                  <a:gd name="T30" fmla="*/ 1031 w 1420"/>
                  <a:gd name="T31" fmla="*/ 41 h 1776"/>
                  <a:gd name="T32" fmla="*/ 957 w 1420"/>
                  <a:gd name="T33" fmla="*/ 17 h 1776"/>
                  <a:gd name="T34" fmla="*/ 809 w 1420"/>
                  <a:gd name="T35" fmla="*/ 0 h 1776"/>
                  <a:gd name="T36" fmla="*/ 686 w 1420"/>
                  <a:gd name="T37" fmla="*/ 18 h 1776"/>
                  <a:gd name="T38" fmla="*/ 582 w 1420"/>
                  <a:gd name="T39" fmla="*/ 67 h 1776"/>
                  <a:gd name="T40" fmla="*/ 495 w 1420"/>
                  <a:gd name="T41" fmla="*/ 142 h 1776"/>
                  <a:gd name="T42" fmla="*/ 422 w 1420"/>
                  <a:gd name="T43" fmla="*/ 237 h 1776"/>
                  <a:gd name="T44" fmla="*/ 360 w 1420"/>
                  <a:gd name="T45" fmla="*/ 347 h 1776"/>
                  <a:gd name="T46" fmla="*/ 254 w 1420"/>
                  <a:gd name="T47" fmla="*/ 590 h 1776"/>
                  <a:gd name="T48" fmla="*/ 147 w 1420"/>
                  <a:gd name="T49" fmla="*/ 837 h 1776"/>
                  <a:gd name="T50" fmla="*/ 104 w 1420"/>
                  <a:gd name="T51" fmla="*/ 915 h 1776"/>
                  <a:gd name="T52" fmla="*/ 23 w 1420"/>
                  <a:gd name="T53" fmla="*/ 1031 h 1776"/>
                  <a:gd name="T54" fmla="*/ 21 w 1420"/>
                  <a:gd name="T55" fmla="*/ 1138 h 1776"/>
                  <a:gd name="T56" fmla="*/ 83 w 1420"/>
                  <a:gd name="T57" fmla="*/ 1168 h 1776"/>
                  <a:gd name="T58" fmla="*/ 205 w 1420"/>
                  <a:gd name="T59" fmla="*/ 1004 h 1776"/>
                  <a:gd name="T60" fmla="*/ 268 w 1420"/>
                  <a:gd name="T61" fmla="*/ 894 h 1776"/>
                  <a:gd name="T62" fmla="*/ 378 w 1420"/>
                  <a:gd name="T63" fmla="*/ 640 h 1776"/>
                  <a:gd name="T64" fmla="*/ 483 w 1420"/>
                  <a:gd name="T65" fmla="*/ 401 h 1776"/>
                  <a:gd name="T66" fmla="*/ 550 w 1420"/>
                  <a:gd name="T67" fmla="*/ 286 h 1776"/>
                  <a:gd name="T68" fmla="*/ 610 w 1420"/>
                  <a:gd name="T69" fmla="*/ 216 h 1776"/>
                  <a:gd name="T70" fmla="*/ 676 w 1420"/>
                  <a:gd name="T71" fmla="*/ 167 h 1776"/>
                  <a:gd name="T72" fmla="*/ 755 w 1420"/>
                  <a:gd name="T73" fmla="*/ 139 h 1776"/>
                  <a:gd name="T74" fmla="*/ 847 w 1420"/>
                  <a:gd name="T75" fmla="*/ 134 h 1776"/>
                  <a:gd name="T76" fmla="*/ 927 w 1420"/>
                  <a:gd name="T77" fmla="*/ 147 h 1776"/>
                  <a:gd name="T78" fmla="*/ 1003 w 1420"/>
                  <a:gd name="T79" fmla="*/ 173 h 1776"/>
                  <a:gd name="T80" fmla="*/ 1072 w 1420"/>
                  <a:gd name="T81" fmla="*/ 213 h 1776"/>
                  <a:gd name="T82" fmla="*/ 1132 w 1420"/>
                  <a:gd name="T83" fmla="*/ 264 h 1776"/>
                  <a:gd name="T84" fmla="*/ 1183 w 1420"/>
                  <a:gd name="T85" fmla="*/ 327 h 1776"/>
                  <a:gd name="T86" fmla="*/ 1224 w 1420"/>
                  <a:gd name="T87" fmla="*/ 402 h 1776"/>
                  <a:gd name="T88" fmla="*/ 1256 w 1420"/>
                  <a:gd name="T89" fmla="*/ 488 h 1776"/>
                  <a:gd name="T90" fmla="*/ 1277 w 1420"/>
                  <a:gd name="T91" fmla="*/ 583 h 1776"/>
                  <a:gd name="T92" fmla="*/ 1287 w 1420"/>
                  <a:gd name="T93" fmla="*/ 686 h 1776"/>
                  <a:gd name="T94" fmla="*/ 1285 w 1420"/>
                  <a:gd name="T95" fmla="*/ 783 h 1776"/>
                  <a:gd name="T96" fmla="*/ 1268 w 1420"/>
                  <a:gd name="T97" fmla="*/ 914 h 1776"/>
                  <a:gd name="T98" fmla="*/ 1233 w 1420"/>
                  <a:gd name="T99" fmla="*/ 1043 h 1776"/>
                  <a:gd name="T100" fmla="*/ 1179 w 1420"/>
                  <a:gd name="T101" fmla="*/ 1167 h 1776"/>
                  <a:gd name="T102" fmla="*/ 1107 w 1420"/>
                  <a:gd name="T103" fmla="*/ 1282 h 1776"/>
                  <a:gd name="T104" fmla="*/ 1020 w 1420"/>
                  <a:gd name="T105" fmla="*/ 1383 h 1776"/>
                  <a:gd name="T106" fmla="*/ 913 w 1420"/>
                  <a:gd name="T107" fmla="*/ 1467 h 1776"/>
                  <a:gd name="T108" fmla="*/ 789 w 1420"/>
                  <a:gd name="T109" fmla="*/ 1529 h 1776"/>
                  <a:gd name="T110" fmla="*/ 672 w 1420"/>
                  <a:gd name="T111" fmla="*/ 1570 h 1776"/>
                  <a:gd name="T112" fmla="*/ 498 w 1420"/>
                  <a:gd name="T113" fmla="*/ 1649 h 1776"/>
                  <a:gd name="T114" fmla="*/ 442 w 1420"/>
                  <a:gd name="T115" fmla="*/ 1721 h 1776"/>
                  <a:gd name="T116" fmla="*/ 547 w 1420"/>
                  <a:gd name="T117" fmla="*/ 1776 h 1776"/>
                  <a:gd name="T118" fmla="*/ 705 w 1420"/>
                  <a:gd name="T119" fmla="*/ 1701 h 1776"/>
                  <a:gd name="T120" fmla="*/ 795 w 1420"/>
                  <a:gd name="T121" fmla="*/ 1667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0" h="1776">
                    <a:moveTo>
                      <a:pt x="795" y="1667"/>
                    </a:moveTo>
                    <a:lnTo>
                      <a:pt x="795" y="1667"/>
                    </a:lnTo>
                    <a:lnTo>
                      <a:pt x="835" y="1654"/>
                    </a:lnTo>
                    <a:lnTo>
                      <a:pt x="873" y="1639"/>
                    </a:lnTo>
                    <a:lnTo>
                      <a:pt x="911" y="1621"/>
                    </a:lnTo>
                    <a:lnTo>
                      <a:pt x="946" y="1602"/>
                    </a:lnTo>
                    <a:lnTo>
                      <a:pt x="980" y="1583"/>
                    </a:lnTo>
                    <a:lnTo>
                      <a:pt x="1014" y="1560"/>
                    </a:lnTo>
                    <a:lnTo>
                      <a:pt x="1045" y="1537"/>
                    </a:lnTo>
                    <a:lnTo>
                      <a:pt x="1076" y="1511"/>
                    </a:lnTo>
                    <a:lnTo>
                      <a:pt x="1105" y="1485"/>
                    </a:lnTo>
                    <a:lnTo>
                      <a:pt x="1133" y="1457"/>
                    </a:lnTo>
                    <a:lnTo>
                      <a:pt x="1160" y="1429"/>
                    </a:lnTo>
                    <a:lnTo>
                      <a:pt x="1185" y="1399"/>
                    </a:lnTo>
                    <a:lnTo>
                      <a:pt x="1209" y="1368"/>
                    </a:lnTo>
                    <a:lnTo>
                      <a:pt x="1233" y="1337"/>
                    </a:lnTo>
                    <a:lnTo>
                      <a:pt x="1254" y="1304"/>
                    </a:lnTo>
                    <a:lnTo>
                      <a:pt x="1274" y="1270"/>
                    </a:lnTo>
                    <a:lnTo>
                      <a:pt x="1292" y="1236"/>
                    </a:lnTo>
                    <a:lnTo>
                      <a:pt x="1310" y="1201"/>
                    </a:lnTo>
                    <a:lnTo>
                      <a:pt x="1326" y="1165"/>
                    </a:lnTo>
                    <a:lnTo>
                      <a:pt x="1342" y="1128"/>
                    </a:lnTo>
                    <a:lnTo>
                      <a:pt x="1356" y="1092"/>
                    </a:lnTo>
                    <a:lnTo>
                      <a:pt x="1367" y="1056"/>
                    </a:lnTo>
                    <a:lnTo>
                      <a:pt x="1379" y="1018"/>
                    </a:lnTo>
                    <a:lnTo>
                      <a:pt x="1388" y="981"/>
                    </a:lnTo>
                    <a:lnTo>
                      <a:pt x="1397" y="943"/>
                    </a:lnTo>
                    <a:lnTo>
                      <a:pt x="1405" y="905"/>
                    </a:lnTo>
                    <a:lnTo>
                      <a:pt x="1411" y="867"/>
                    </a:lnTo>
                    <a:lnTo>
                      <a:pt x="1414" y="830"/>
                    </a:lnTo>
                    <a:lnTo>
                      <a:pt x="1418" y="792"/>
                    </a:lnTo>
                    <a:lnTo>
                      <a:pt x="1420" y="755"/>
                    </a:lnTo>
                    <a:lnTo>
                      <a:pt x="1420" y="717"/>
                    </a:lnTo>
                    <a:lnTo>
                      <a:pt x="1420" y="681"/>
                    </a:lnTo>
                    <a:lnTo>
                      <a:pt x="1420" y="681"/>
                    </a:lnTo>
                    <a:lnTo>
                      <a:pt x="1418" y="649"/>
                    </a:lnTo>
                    <a:lnTo>
                      <a:pt x="1415" y="618"/>
                    </a:lnTo>
                    <a:lnTo>
                      <a:pt x="1412" y="586"/>
                    </a:lnTo>
                    <a:lnTo>
                      <a:pt x="1407" y="556"/>
                    </a:lnTo>
                    <a:lnTo>
                      <a:pt x="1402" y="526"/>
                    </a:lnTo>
                    <a:lnTo>
                      <a:pt x="1395" y="497"/>
                    </a:lnTo>
                    <a:lnTo>
                      <a:pt x="1388" y="468"/>
                    </a:lnTo>
                    <a:lnTo>
                      <a:pt x="1380" y="441"/>
                    </a:lnTo>
                    <a:lnTo>
                      <a:pt x="1372" y="413"/>
                    </a:lnTo>
                    <a:lnTo>
                      <a:pt x="1361" y="387"/>
                    </a:lnTo>
                    <a:lnTo>
                      <a:pt x="1351" y="361"/>
                    </a:lnTo>
                    <a:lnTo>
                      <a:pt x="1339" y="336"/>
                    </a:lnTo>
                    <a:lnTo>
                      <a:pt x="1327" y="311"/>
                    </a:lnTo>
                    <a:lnTo>
                      <a:pt x="1315" y="288"/>
                    </a:lnTo>
                    <a:lnTo>
                      <a:pt x="1301" y="265"/>
                    </a:lnTo>
                    <a:lnTo>
                      <a:pt x="1285" y="243"/>
                    </a:lnTo>
                    <a:lnTo>
                      <a:pt x="1270" y="222"/>
                    </a:lnTo>
                    <a:lnTo>
                      <a:pt x="1255" y="202"/>
                    </a:lnTo>
                    <a:lnTo>
                      <a:pt x="1237" y="182"/>
                    </a:lnTo>
                    <a:lnTo>
                      <a:pt x="1220" y="165"/>
                    </a:lnTo>
                    <a:lnTo>
                      <a:pt x="1201" y="147"/>
                    </a:lnTo>
                    <a:lnTo>
                      <a:pt x="1182" y="130"/>
                    </a:lnTo>
                    <a:lnTo>
                      <a:pt x="1162" y="114"/>
                    </a:lnTo>
                    <a:lnTo>
                      <a:pt x="1142" y="99"/>
                    </a:lnTo>
                    <a:lnTo>
                      <a:pt x="1121" y="85"/>
                    </a:lnTo>
                    <a:lnTo>
                      <a:pt x="1100" y="72"/>
                    </a:lnTo>
                    <a:lnTo>
                      <a:pt x="1078" y="60"/>
                    </a:lnTo>
                    <a:lnTo>
                      <a:pt x="1055" y="50"/>
                    </a:lnTo>
                    <a:lnTo>
                      <a:pt x="1031" y="41"/>
                    </a:lnTo>
                    <a:lnTo>
                      <a:pt x="1007" y="31"/>
                    </a:lnTo>
                    <a:lnTo>
                      <a:pt x="982" y="24"/>
                    </a:lnTo>
                    <a:lnTo>
                      <a:pt x="957" y="17"/>
                    </a:lnTo>
                    <a:lnTo>
                      <a:pt x="957" y="17"/>
                    </a:lnTo>
                    <a:lnTo>
                      <a:pt x="918" y="9"/>
                    </a:lnTo>
                    <a:lnTo>
                      <a:pt x="880" y="4"/>
                    </a:lnTo>
                    <a:lnTo>
                      <a:pt x="844" y="1"/>
                    </a:lnTo>
                    <a:lnTo>
                      <a:pt x="809" y="0"/>
                    </a:lnTo>
                    <a:lnTo>
                      <a:pt x="776" y="2"/>
                    </a:lnTo>
                    <a:lnTo>
                      <a:pt x="744" y="5"/>
                    </a:lnTo>
                    <a:lnTo>
                      <a:pt x="714" y="11"/>
                    </a:lnTo>
                    <a:lnTo>
                      <a:pt x="686" y="18"/>
                    </a:lnTo>
                    <a:lnTo>
                      <a:pt x="658" y="28"/>
                    </a:lnTo>
                    <a:lnTo>
                      <a:pt x="631" y="39"/>
                    </a:lnTo>
                    <a:lnTo>
                      <a:pt x="606" y="53"/>
                    </a:lnTo>
                    <a:lnTo>
                      <a:pt x="582" y="67"/>
                    </a:lnTo>
                    <a:lnTo>
                      <a:pt x="559" y="84"/>
                    </a:lnTo>
                    <a:lnTo>
                      <a:pt x="537" y="103"/>
                    </a:lnTo>
                    <a:lnTo>
                      <a:pt x="516" y="121"/>
                    </a:lnTo>
                    <a:lnTo>
                      <a:pt x="495" y="142"/>
                    </a:lnTo>
                    <a:lnTo>
                      <a:pt x="476" y="165"/>
                    </a:lnTo>
                    <a:lnTo>
                      <a:pt x="458" y="188"/>
                    </a:lnTo>
                    <a:lnTo>
                      <a:pt x="440" y="213"/>
                    </a:lnTo>
                    <a:lnTo>
                      <a:pt x="422" y="237"/>
                    </a:lnTo>
                    <a:lnTo>
                      <a:pt x="406" y="264"/>
                    </a:lnTo>
                    <a:lnTo>
                      <a:pt x="391" y="291"/>
                    </a:lnTo>
                    <a:lnTo>
                      <a:pt x="376" y="319"/>
                    </a:lnTo>
                    <a:lnTo>
                      <a:pt x="360" y="347"/>
                    </a:lnTo>
                    <a:lnTo>
                      <a:pt x="332" y="406"/>
                    </a:lnTo>
                    <a:lnTo>
                      <a:pt x="305" y="467"/>
                    </a:lnTo>
                    <a:lnTo>
                      <a:pt x="280" y="528"/>
                    </a:lnTo>
                    <a:lnTo>
                      <a:pt x="254" y="590"/>
                    </a:lnTo>
                    <a:lnTo>
                      <a:pt x="254" y="590"/>
                    </a:lnTo>
                    <a:lnTo>
                      <a:pt x="203" y="713"/>
                    </a:lnTo>
                    <a:lnTo>
                      <a:pt x="176" y="775"/>
                    </a:lnTo>
                    <a:lnTo>
                      <a:pt x="147" y="837"/>
                    </a:lnTo>
                    <a:lnTo>
                      <a:pt x="147" y="837"/>
                    </a:lnTo>
                    <a:lnTo>
                      <a:pt x="134" y="861"/>
                    </a:lnTo>
                    <a:lnTo>
                      <a:pt x="120" y="888"/>
                    </a:lnTo>
                    <a:lnTo>
                      <a:pt x="104" y="915"/>
                    </a:lnTo>
                    <a:lnTo>
                      <a:pt x="86" y="943"/>
                    </a:lnTo>
                    <a:lnTo>
                      <a:pt x="66" y="973"/>
                    </a:lnTo>
                    <a:lnTo>
                      <a:pt x="45" y="1002"/>
                    </a:lnTo>
                    <a:lnTo>
                      <a:pt x="23" y="1031"/>
                    </a:lnTo>
                    <a:lnTo>
                      <a:pt x="0" y="1062"/>
                    </a:lnTo>
                    <a:lnTo>
                      <a:pt x="0" y="1062"/>
                    </a:lnTo>
                    <a:lnTo>
                      <a:pt x="9" y="1100"/>
                    </a:lnTo>
                    <a:lnTo>
                      <a:pt x="21" y="1138"/>
                    </a:lnTo>
                    <a:lnTo>
                      <a:pt x="32" y="1175"/>
                    </a:lnTo>
                    <a:lnTo>
                      <a:pt x="47" y="1211"/>
                    </a:lnTo>
                    <a:lnTo>
                      <a:pt x="47" y="1211"/>
                    </a:lnTo>
                    <a:lnTo>
                      <a:pt x="83" y="1168"/>
                    </a:lnTo>
                    <a:lnTo>
                      <a:pt x="118" y="1126"/>
                    </a:lnTo>
                    <a:lnTo>
                      <a:pt x="150" y="1084"/>
                    </a:lnTo>
                    <a:lnTo>
                      <a:pt x="179" y="1044"/>
                    </a:lnTo>
                    <a:lnTo>
                      <a:pt x="205" y="1004"/>
                    </a:lnTo>
                    <a:lnTo>
                      <a:pt x="229" y="966"/>
                    </a:lnTo>
                    <a:lnTo>
                      <a:pt x="250" y="929"/>
                    </a:lnTo>
                    <a:lnTo>
                      <a:pt x="268" y="894"/>
                    </a:lnTo>
                    <a:lnTo>
                      <a:pt x="268" y="894"/>
                    </a:lnTo>
                    <a:lnTo>
                      <a:pt x="297" y="830"/>
                    </a:lnTo>
                    <a:lnTo>
                      <a:pt x="325" y="766"/>
                    </a:lnTo>
                    <a:lnTo>
                      <a:pt x="378" y="640"/>
                    </a:lnTo>
                    <a:lnTo>
                      <a:pt x="378" y="640"/>
                    </a:lnTo>
                    <a:lnTo>
                      <a:pt x="405" y="574"/>
                    </a:lnTo>
                    <a:lnTo>
                      <a:pt x="431" y="512"/>
                    </a:lnTo>
                    <a:lnTo>
                      <a:pt x="458" y="454"/>
                    </a:lnTo>
                    <a:lnTo>
                      <a:pt x="483" y="401"/>
                    </a:lnTo>
                    <a:lnTo>
                      <a:pt x="509" y="351"/>
                    </a:lnTo>
                    <a:lnTo>
                      <a:pt x="523" y="329"/>
                    </a:lnTo>
                    <a:lnTo>
                      <a:pt x="536" y="306"/>
                    </a:lnTo>
                    <a:lnTo>
                      <a:pt x="550" y="286"/>
                    </a:lnTo>
                    <a:lnTo>
                      <a:pt x="564" y="267"/>
                    </a:lnTo>
                    <a:lnTo>
                      <a:pt x="579" y="249"/>
                    </a:lnTo>
                    <a:lnTo>
                      <a:pt x="595" y="231"/>
                    </a:lnTo>
                    <a:lnTo>
                      <a:pt x="610" y="216"/>
                    </a:lnTo>
                    <a:lnTo>
                      <a:pt x="625" y="202"/>
                    </a:lnTo>
                    <a:lnTo>
                      <a:pt x="641" y="188"/>
                    </a:lnTo>
                    <a:lnTo>
                      <a:pt x="659" y="176"/>
                    </a:lnTo>
                    <a:lnTo>
                      <a:pt x="676" y="167"/>
                    </a:lnTo>
                    <a:lnTo>
                      <a:pt x="695" y="158"/>
                    </a:lnTo>
                    <a:lnTo>
                      <a:pt x="714" y="149"/>
                    </a:lnTo>
                    <a:lnTo>
                      <a:pt x="734" y="144"/>
                    </a:lnTo>
                    <a:lnTo>
                      <a:pt x="755" y="139"/>
                    </a:lnTo>
                    <a:lnTo>
                      <a:pt x="776" y="135"/>
                    </a:lnTo>
                    <a:lnTo>
                      <a:pt x="799" y="134"/>
                    </a:lnTo>
                    <a:lnTo>
                      <a:pt x="823" y="133"/>
                    </a:lnTo>
                    <a:lnTo>
                      <a:pt x="847" y="134"/>
                    </a:lnTo>
                    <a:lnTo>
                      <a:pt x="872" y="138"/>
                    </a:lnTo>
                    <a:lnTo>
                      <a:pt x="899" y="141"/>
                    </a:lnTo>
                    <a:lnTo>
                      <a:pt x="927" y="147"/>
                    </a:lnTo>
                    <a:lnTo>
                      <a:pt x="927" y="147"/>
                    </a:lnTo>
                    <a:lnTo>
                      <a:pt x="947" y="153"/>
                    </a:lnTo>
                    <a:lnTo>
                      <a:pt x="966" y="159"/>
                    </a:lnTo>
                    <a:lnTo>
                      <a:pt x="986" y="166"/>
                    </a:lnTo>
                    <a:lnTo>
                      <a:pt x="1003" y="173"/>
                    </a:lnTo>
                    <a:lnTo>
                      <a:pt x="1022" y="181"/>
                    </a:lnTo>
                    <a:lnTo>
                      <a:pt x="1039" y="190"/>
                    </a:lnTo>
                    <a:lnTo>
                      <a:pt x="1056" y="201"/>
                    </a:lnTo>
                    <a:lnTo>
                      <a:pt x="1072" y="213"/>
                    </a:lnTo>
                    <a:lnTo>
                      <a:pt x="1087" y="224"/>
                    </a:lnTo>
                    <a:lnTo>
                      <a:pt x="1104" y="236"/>
                    </a:lnTo>
                    <a:lnTo>
                      <a:pt x="1118" y="250"/>
                    </a:lnTo>
                    <a:lnTo>
                      <a:pt x="1132" y="264"/>
                    </a:lnTo>
                    <a:lnTo>
                      <a:pt x="1146" y="278"/>
                    </a:lnTo>
                    <a:lnTo>
                      <a:pt x="1159" y="295"/>
                    </a:lnTo>
                    <a:lnTo>
                      <a:pt x="1172" y="311"/>
                    </a:lnTo>
                    <a:lnTo>
                      <a:pt x="1183" y="327"/>
                    </a:lnTo>
                    <a:lnTo>
                      <a:pt x="1195" y="345"/>
                    </a:lnTo>
                    <a:lnTo>
                      <a:pt x="1206" y="364"/>
                    </a:lnTo>
                    <a:lnTo>
                      <a:pt x="1215" y="382"/>
                    </a:lnTo>
                    <a:lnTo>
                      <a:pt x="1224" y="402"/>
                    </a:lnTo>
                    <a:lnTo>
                      <a:pt x="1234" y="422"/>
                    </a:lnTo>
                    <a:lnTo>
                      <a:pt x="1242" y="443"/>
                    </a:lnTo>
                    <a:lnTo>
                      <a:pt x="1249" y="466"/>
                    </a:lnTo>
                    <a:lnTo>
                      <a:pt x="1256" y="488"/>
                    </a:lnTo>
                    <a:lnTo>
                      <a:pt x="1262" y="510"/>
                    </a:lnTo>
                    <a:lnTo>
                      <a:pt x="1268" y="533"/>
                    </a:lnTo>
                    <a:lnTo>
                      <a:pt x="1272" y="558"/>
                    </a:lnTo>
                    <a:lnTo>
                      <a:pt x="1277" y="583"/>
                    </a:lnTo>
                    <a:lnTo>
                      <a:pt x="1281" y="607"/>
                    </a:lnTo>
                    <a:lnTo>
                      <a:pt x="1283" y="633"/>
                    </a:lnTo>
                    <a:lnTo>
                      <a:pt x="1285" y="659"/>
                    </a:lnTo>
                    <a:lnTo>
                      <a:pt x="1287" y="686"/>
                    </a:lnTo>
                    <a:lnTo>
                      <a:pt x="1287" y="686"/>
                    </a:lnTo>
                    <a:lnTo>
                      <a:pt x="1288" y="718"/>
                    </a:lnTo>
                    <a:lnTo>
                      <a:pt x="1287" y="750"/>
                    </a:lnTo>
                    <a:lnTo>
                      <a:pt x="1285" y="783"/>
                    </a:lnTo>
                    <a:lnTo>
                      <a:pt x="1283" y="816"/>
                    </a:lnTo>
                    <a:lnTo>
                      <a:pt x="1278" y="848"/>
                    </a:lnTo>
                    <a:lnTo>
                      <a:pt x="1274" y="881"/>
                    </a:lnTo>
                    <a:lnTo>
                      <a:pt x="1268" y="914"/>
                    </a:lnTo>
                    <a:lnTo>
                      <a:pt x="1261" y="946"/>
                    </a:lnTo>
                    <a:lnTo>
                      <a:pt x="1253" y="978"/>
                    </a:lnTo>
                    <a:lnTo>
                      <a:pt x="1243" y="1011"/>
                    </a:lnTo>
                    <a:lnTo>
                      <a:pt x="1233" y="1043"/>
                    </a:lnTo>
                    <a:lnTo>
                      <a:pt x="1221" y="1074"/>
                    </a:lnTo>
                    <a:lnTo>
                      <a:pt x="1208" y="1106"/>
                    </a:lnTo>
                    <a:lnTo>
                      <a:pt x="1194" y="1136"/>
                    </a:lnTo>
                    <a:lnTo>
                      <a:pt x="1179" y="1167"/>
                    </a:lnTo>
                    <a:lnTo>
                      <a:pt x="1162" y="1197"/>
                    </a:lnTo>
                    <a:lnTo>
                      <a:pt x="1146" y="1227"/>
                    </a:lnTo>
                    <a:lnTo>
                      <a:pt x="1127" y="1255"/>
                    </a:lnTo>
                    <a:lnTo>
                      <a:pt x="1107" y="1282"/>
                    </a:lnTo>
                    <a:lnTo>
                      <a:pt x="1087" y="1309"/>
                    </a:lnTo>
                    <a:lnTo>
                      <a:pt x="1066" y="1334"/>
                    </a:lnTo>
                    <a:lnTo>
                      <a:pt x="1043" y="1360"/>
                    </a:lnTo>
                    <a:lnTo>
                      <a:pt x="1020" y="1383"/>
                    </a:lnTo>
                    <a:lnTo>
                      <a:pt x="995" y="1406"/>
                    </a:lnTo>
                    <a:lnTo>
                      <a:pt x="968" y="1428"/>
                    </a:lnTo>
                    <a:lnTo>
                      <a:pt x="941" y="1448"/>
                    </a:lnTo>
                    <a:lnTo>
                      <a:pt x="913" y="1467"/>
                    </a:lnTo>
                    <a:lnTo>
                      <a:pt x="884" y="1484"/>
                    </a:lnTo>
                    <a:lnTo>
                      <a:pt x="853" y="1501"/>
                    </a:lnTo>
                    <a:lnTo>
                      <a:pt x="822" y="1516"/>
                    </a:lnTo>
                    <a:lnTo>
                      <a:pt x="789" y="1529"/>
                    </a:lnTo>
                    <a:lnTo>
                      <a:pt x="755" y="1540"/>
                    </a:lnTo>
                    <a:lnTo>
                      <a:pt x="755" y="1540"/>
                    </a:lnTo>
                    <a:lnTo>
                      <a:pt x="714" y="1554"/>
                    </a:lnTo>
                    <a:lnTo>
                      <a:pt x="672" y="1570"/>
                    </a:lnTo>
                    <a:lnTo>
                      <a:pt x="630" y="1587"/>
                    </a:lnTo>
                    <a:lnTo>
                      <a:pt x="586" y="1606"/>
                    </a:lnTo>
                    <a:lnTo>
                      <a:pt x="543" y="1627"/>
                    </a:lnTo>
                    <a:lnTo>
                      <a:pt x="498" y="1649"/>
                    </a:lnTo>
                    <a:lnTo>
                      <a:pt x="454" y="1674"/>
                    </a:lnTo>
                    <a:lnTo>
                      <a:pt x="410" y="1698"/>
                    </a:lnTo>
                    <a:lnTo>
                      <a:pt x="410" y="1698"/>
                    </a:lnTo>
                    <a:lnTo>
                      <a:pt x="442" y="1721"/>
                    </a:lnTo>
                    <a:lnTo>
                      <a:pt x="476" y="1741"/>
                    </a:lnTo>
                    <a:lnTo>
                      <a:pt x="511" y="1758"/>
                    </a:lnTo>
                    <a:lnTo>
                      <a:pt x="547" y="1776"/>
                    </a:lnTo>
                    <a:lnTo>
                      <a:pt x="547" y="1776"/>
                    </a:lnTo>
                    <a:lnTo>
                      <a:pt x="611" y="1743"/>
                    </a:lnTo>
                    <a:lnTo>
                      <a:pt x="643" y="1728"/>
                    </a:lnTo>
                    <a:lnTo>
                      <a:pt x="674" y="1714"/>
                    </a:lnTo>
                    <a:lnTo>
                      <a:pt x="705" y="1701"/>
                    </a:lnTo>
                    <a:lnTo>
                      <a:pt x="735" y="1688"/>
                    </a:lnTo>
                    <a:lnTo>
                      <a:pt x="765" y="1677"/>
                    </a:lnTo>
                    <a:lnTo>
                      <a:pt x="795" y="1667"/>
                    </a:lnTo>
                    <a:lnTo>
                      <a:pt x="795" y="16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grpSp>
      </p:grpSp>
      <p:grpSp>
        <p:nvGrpSpPr>
          <p:cNvPr id="14" name="Group 2"/>
          <p:cNvGrpSpPr/>
          <p:nvPr/>
        </p:nvGrpSpPr>
        <p:grpSpPr>
          <a:xfrm>
            <a:off x="1122565" y="3186287"/>
            <a:ext cx="1528694" cy="1992329"/>
            <a:chOff x="5949092" y="1876850"/>
            <a:chExt cx="1528694" cy="1992329"/>
          </a:xfrm>
        </p:grpSpPr>
        <p:sp>
          <p:nvSpPr>
            <p:cNvPr id="15" name="Oval 192"/>
            <p:cNvSpPr/>
            <p:nvPr/>
          </p:nvSpPr>
          <p:spPr>
            <a:xfrm>
              <a:off x="6200071" y="2139681"/>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MS PGothic" charset="-128"/>
                <a:ea typeface="MS PGothic" charset="-128"/>
                <a:cs typeface="MS PGothic" charset="-128"/>
              </a:endParaRPr>
            </a:p>
          </p:txBody>
        </p:sp>
        <p:sp>
          <p:nvSpPr>
            <p:cNvPr id="16" name="Block Arc 199"/>
            <p:cNvSpPr/>
            <p:nvPr/>
          </p:nvSpPr>
          <p:spPr>
            <a:xfrm>
              <a:off x="5949092" y="1915528"/>
              <a:ext cx="1528694" cy="1528696"/>
            </a:xfrm>
            <a:prstGeom prst="blockArc">
              <a:avLst>
                <a:gd name="adj1" fmla="val 10800000"/>
                <a:gd name="adj2" fmla="val 21454085"/>
                <a:gd name="adj3" fmla="val 11481"/>
              </a:avLst>
            </a:prstGeom>
            <a:gradFill>
              <a:gsLst>
                <a:gs pos="0">
                  <a:schemeClr val="tx2">
                    <a:lumMod val="75000"/>
                  </a:schemeClr>
                </a:gs>
                <a:gs pos="100000">
                  <a:schemeClr val="tx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MS PGothic" charset="-128"/>
                <a:ea typeface="MS PGothic" charset="-128"/>
                <a:cs typeface="MS PGothic" charset="-128"/>
              </a:endParaRPr>
            </a:p>
          </p:txBody>
        </p:sp>
        <p:sp>
          <p:nvSpPr>
            <p:cNvPr id="17" name="Block Arc 200"/>
            <p:cNvSpPr/>
            <p:nvPr/>
          </p:nvSpPr>
          <p:spPr>
            <a:xfrm rot="10800000">
              <a:off x="5949092" y="1876850"/>
              <a:ext cx="1528694" cy="1528696"/>
            </a:xfrm>
            <a:prstGeom prst="blockArc">
              <a:avLst>
                <a:gd name="adj1" fmla="val 10800000"/>
                <a:gd name="adj2" fmla="val 21454085"/>
                <a:gd name="adj3" fmla="val 11481"/>
              </a:avLst>
            </a:prstGeom>
            <a:gradFill>
              <a:gsLst>
                <a:gs pos="100000">
                  <a:schemeClr val="tx2">
                    <a:lumMod val="75000"/>
                  </a:schemeClr>
                </a:gs>
                <a:gs pos="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MS PGothic" charset="-128"/>
                <a:ea typeface="MS PGothic" charset="-128"/>
                <a:cs typeface="MS PGothic" charset="-128"/>
              </a:endParaRPr>
            </a:p>
          </p:txBody>
        </p:sp>
        <p:sp>
          <p:nvSpPr>
            <p:cNvPr id="18" name="Rectangle 216"/>
            <p:cNvSpPr/>
            <p:nvPr/>
          </p:nvSpPr>
          <p:spPr>
            <a:xfrm>
              <a:off x="6281631" y="3454521"/>
              <a:ext cx="851133" cy="414658"/>
            </a:xfrm>
            <a:prstGeom prst="rect">
              <a:avLst/>
            </a:prstGeom>
            <a:ln>
              <a:noFill/>
            </a:ln>
          </p:spPr>
          <p:txBody>
            <a:bodyPr>
              <a:noAutofit/>
            </a:bodyPr>
            <a:lstStyle/>
            <a:p>
              <a:pPr algn="ctr"/>
              <a:endParaRPr lang="ja-JP" altLang="en-US" sz="1050" dirty="0">
                <a:latin typeface="MS PGothic" charset="-128"/>
                <a:ea typeface="MS PGothic" charset="-128"/>
                <a:cs typeface="MS PGothic" charset="-128"/>
              </a:endParaRPr>
            </a:p>
          </p:txBody>
        </p:sp>
        <p:grpSp>
          <p:nvGrpSpPr>
            <p:cNvPr id="19" name="Group 234"/>
            <p:cNvGrpSpPr>
              <a:grpSpLocks noChangeAspect="1"/>
            </p:cNvGrpSpPr>
            <p:nvPr/>
          </p:nvGrpSpPr>
          <p:grpSpPr>
            <a:xfrm>
              <a:off x="6530267" y="2413413"/>
              <a:ext cx="383956" cy="496884"/>
              <a:chOff x="12249151" y="6053138"/>
              <a:chExt cx="323850" cy="419100"/>
            </a:xfrm>
            <a:solidFill>
              <a:schemeClr val="accent4"/>
            </a:solidFill>
          </p:grpSpPr>
          <p:sp>
            <p:nvSpPr>
              <p:cNvPr id="20" name="Freeform 164"/>
              <p:cNvSpPr>
                <a:spLocks noEditPoints="1"/>
              </p:cNvSpPr>
              <p:nvPr/>
            </p:nvSpPr>
            <p:spPr bwMode="auto">
              <a:xfrm>
                <a:off x="12430126" y="6151563"/>
                <a:ext cx="42863" cy="42863"/>
              </a:xfrm>
              <a:custGeom>
                <a:avLst/>
                <a:gdLst>
                  <a:gd name="T0" fmla="*/ 147 w 191"/>
                  <a:gd name="T1" fmla="*/ 15 h 191"/>
                  <a:gd name="T2" fmla="*/ 130 w 191"/>
                  <a:gd name="T3" fmla="*/ 6 h 191"/>
                  <a:gd name="T4" fmla="*/ 112 w 191"/>
                  <a:gd name="T5" fmla="*/ 1 h 191"/>
                  <a:gd name="T6" fmla="*/ 94 w 191"/>
                  <a:gd name="T7" fmla="*/ 0 h 191"/>
                  <a:gd name="T8" fmla="*/ 75 w 191"/>
                  <a:gd name="T9" fmla="*/ 2 h 191"/>
                  <a:gd name="T10" fmla="*/ 58 w 191"/>
                  <a:gd name="T11" fmla="*/ 8 h 191"/>
                  <a:gd name="T12" fmla="*/ 42 w 191"/>
                  <a:gd name="T13" fmla="*/ 16 h 191"/>
                  <a:gd name="T14" fmla="*/ 27 w 191"/>
                  <a:gd name="T15" fmla="*/ 29 h 191"/>
                  <a:gd name="T16" fmla="*/ 15 w 191"/>
                  <a:gd name="T17" fmla="*/ 44 h 191"/>
                  <a:gd name="T18" fmla="*/ 10 w 191"/>
                  <a:gd name="T19" fmla="*/ 52 h 191"/>
                  <a:gd name="T20" fmla="*/ 4 w 191"/>
                  <a:gd name="T21" fmla="*/ 70 h 191"/>
                  <a:gd name="T22" fmla="*/ 0 w 191"/>
                  <a:gd name="T23" fmla="*/ 89 h 191"/>
                  <a:gd name="T24" fmla="*/ 1 w 191"/>
                  <a:gd name="T25" fmla="*/ 107 h 191"/>
                  <a:gd name="T26" fmla="*/ 5 w 191"/>
                  <a:gd name="T27" fmla="*/ 125 h 191"/>
                  <a:gd name="T28" fmla="*/ 12 w 191"/>
                  <a:gd name="T29" fmla="*/ 142 h 191"/>
                  <a:gd name="T30" fmla="*/ 22 w 191"/>
                  <a:gd name="T31" fmla="*/ 157 h 191"/>
                  <a:gd name="T32" fmla="*/ 37 w 191"/>
                  <a:gd name="T33" fmla="*/ 171 h 191"/>
                  <a:gd name="T34" fmla="*/ 44 w 191"/>
                  <a:gd name="T35" fmla="*/ 176 h 191"/>
                  <a:gd name="T36" fmla="*/ 61 w 191"/>
                  <a:gd name="T37" fmla="*/ 185 h 191"/>
                  <a:gd name="T38" fmla="*/ 80 w 191"/>
                  <a:gd name="T39" fmla="*/ 190 h 191"/>
                  <a:gd name="T40" fmla="*/ 98 w 191"/>
                  <a:gd name="T41" fmla="*/ 191 h 191"/>
                  <a:gd name="T42" fmla="*/ 116 w 191"/>
                  <a:gd name="T43" fmla="*/ 189 h 191"/>
                  <a:gd name="T44" fmla="*/ 134 w 191"/>
                  <a:gd name="T45" fmla="*/ 183 h 191"/>
                  <a:gd name="T46" fmla="*/ 150 w 191"/>
                  <a:gd name="T47" fmla="*/ 175 h 191"/>
                  <a:gd name="T48" fmla="*/ 164 w 191"/>
                  <a:gd name="T49" fmla="*/ 162 h 191"/>
                  <a:gd name="T50" fmla="*/ 177 w 191"/>
                  <a:gd name="T51" fmla="*/ 147 h 191"/>
                  <a:gd name="T52" fmla="*/ 181 w 191"/>
                  <a:gd name="T53" fmla="*/ 139 h 191"/>
                  <a:gd name="T54" fmla="*/ 188 w 191"/>
                  <a:gd name="T55" fmla="*/ 121 h 191"/>
                  <a:gd name="T56" fmla="*/ 191 w 191"/>
                  <a:gd name="T57" fmla="*/ 102 h 191"/>
                  <a:gd name="T58" fmla="*/ 191 w 191"/>
                  <a:gd name="T59" fmla="*/ 84 h 191"/>
                  <a:gd name="T60" fmla="*/ 187 w 191"/>
                  <a:gd name="T61" fmla="*/ 66 h 191"/>
                  <a:gd name="T62" fmla="*/ 180 w 191"/>
                  <a:gd name="T63" fmla="*/ 49 h 191"/>
                  <a:gd name="T64" fmla="*/ 169 w 191"/>
                  <a:gd name="T65" fmla="*/ 34 h 191"/>
                  <a:gd name="T66" fmla="*/ 155 w 191"/>
                  <a:gd name="T67" fmla="*/ 20 h 191"/>
                  <a:gd name="T68" fmla="*/ 147 w 191"/>
                  <a:gd name="T69" fmla="*/ 15 h 191"/>
                  <a:gd name="T70" fmla="*/ 132 w 191"/>
                  <a:gd name="T71" fmla="*/ 119 h 191"/>
                  <a:gd name="T72" fmla="*/ 120 w 191"/>
                  <a:gd name="T73" fmla="*/ 131 h 191"/>
                  <a:gd name="T74" fmla="*/ 105 w 191"/>
                  <a:gd name="T75" fmla="*/ 138 h 191"/>
                  <a:gd name="T76" fmla="*/ 89 w 191"/>
                  <a:gd name="T77" fmla="*/ 138 h 191"/>
                  <a:gd name="T78" fmla="*/ 72 w 191"/>
                  <a:gd name="T79" fmla="*/ 132 h 191"/>
                  <a:gd name="T80" fmla="*/ 65 w 191"/>
                  <a:gd name="T81" fmla="*/ 127 h 191"/>
                  <a:gd name="T82" fmla="*/ 56 w 191"/>
                  <a:gd name="T83" fmla="*/ 112 h 191"/>
                  <a:gd name="T84" fmla="*/ 52 w 191"/>
                  <a:gd name="T85" fmla="*/ 97 h 191"/>
                  <a:gd name="T86" fmla="*/ 55 w 191"/>
                  <a:gd name="T87" fmla="*/ 80 h 191"/>
                  <a:gd name="T88" fmla="*/ 59 w 191"/>
                  <a:gd name="T89" fmla="*/ 72 h 191"/>
                  <a:gd name="T90" fmla="*/ 71 w 191"/>
                  <a:gd name="T91" fmla="*/ 60 h 191"/>
                  <a:gd name="T92" fmla="*/ 87 w 191"/>
                  <a:gd name="T93" fmla="*/ 53 h 191"/>
                  <a:gd name="T94" fmla="*/ 103 w 191"/>
                  <a:gd name="T95" fmla="*/ 53 h 191"/>
                  <a:gd name="T96" fmla="*/ 119 w 191"/>
                  <a:gd name="T97" fmla="*/ 59 h 191"/>
                  <a:gd name="T98" fmla="*/ 126 w 191"/>
                  <a:gd name="T99" fmla="*/ 64 h 191"/>
                  <a:gd name="T100" fmla="*/ 136 w 191"/>
                  <a:gd name="T101" fmla="*/ 79 h 191"/>
                  <a:gd name="T102" fmla="*/ 139 w 191"/>
                  <a:gd name="T103" fmla="*/ 95 h 191"/>
                  <a:gd name="T104" fmla="*/ 136 w 191"/>
                  <a:gd name="T105" fmla="*/ 111 h 191"/>
                  <a:gd name="T106" fmla="*/ 132 w 191"/>
                  <a:gd name="T107" fmla="*/ 1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1">
                    <a:moveTo>
                      <a:pt x="147" y="15"/>
                    </a:moveTo>
                    <a:lnTo>
                      <a:pt x="147" y="15"/>
                    </a:lnTo>
                    <a:lnTo>
                      <a:pt x="139" y="10"/>
                    </a:lnTo>
                    <a:lnTo>
                      <a:pt x="130" y="6"/>
                    </a:lnTo>
                    <a:lnTo>
                      <a:pt x="121" y="3"/>
                    </a:lnTo>
                    <a:lnTo>
                      <a:pt x="112" y="1"/>
                    </a:lnTo>
                    <a:lnTo>
                      <a:pt x="103" y="0"/>
                    </a:lnTo>
                    <a:lnTo>
                      <a:pt x="94" y="0"/>
                    </a:lnTo>
                    <a:lnTo>
                      <a:pt x="85" y="1"/>
                    </a:lnTo>
                    <a:lnTo>
                      <a:pt x="75" y="2"/>
                    </a:lnTo>
                    <a:lnTo>
                      <a:pt x="66" y="4"/>
                    </a:lnTo>
                    <a:lnTo>
                      <a:pt x="58" y="8"/>
                    </a:lnTo>
                    <a:lnTo>
                      <a:pt x="50" y="12"/>
                    </a:lnTo>
                    <a:lnTo>
                      <a:pt x="42" y="16"/>
                    </a:lnTo>
                    <a:lnTo>
                      <a:pt x="35" y="22"/>
                    </a:lnTo>
                    <a:lnTo>
                      <a:pt x="27" y="29"/>
                    </a:lnTo>
                    <a:lnTo>
                      <a:pt x="21" y="36"/>
                    </a:lnTo>
                    <a:lnTo>
                      <a:pt x="15" y="44"/>
                    </a:lnTo>
                    <a:lnTo>
                      <a:pt x="15" y="44"/>
                    </a:lnTo>
                    <a:lnTo>
                      <a:pt x="10" y="52"/>
                    </a:lnTo>
                    <a:lnTo>
                      <a:pt x="6" y="61"/>
                    </a:lnTo>
                    <a:lnTo>
                      <a:pt x="4" y="70"/>
                    </a:lnTo>
                    <a:lnTo>
                      <a:pt x="2" y="80"/>
                    </a:lnTo>
                    <a:lnTo>
                      <a:pt x="0" y="89"/>
                    </a:lnTo>
                    <a:lnTo>
                      <a:pt x="0" y="98"/>
                    </a:lnTo>
                    <a:lnTo>
                      <a:pt x="1" y="107"/>
                    </a:lnTo>
                    <a:lnTo>
                      <a:pt x="2" y="116"/>
                    </a:lnTo>
                    <a:lnTo>
                      <a:pt x="5" y="125"/>
                    </a:lnTo>
                    <a:lnTo>
                      <a:pt x="8" y="134"/>
                    </a:lnTo>
                    <a:lnTo>
                      <a:pt x="12" y="142"/>
                    </a:lnTo>
                    <a:lnTo>
                      <a:pt x="17" y="150"/>
                    </a:lnTo>
                    <a:lnTo>
                      <a:pt x="22" y="157"/>
                    </a:lnTo>
                    <a:lnTo>
                      <a:pt x="28" y="165"/>
                    </a:lnTo>
                    <a:lnTo>
                      <a:pt x="37" y="171"/>
                    </a:lnTo>
                    <a:lnTo>
                      <a:pt x="44" y="176"/>
                    </a:lnTo>
                    <a:lnTo>
                      <a:pt x="44" y="176"/>
                    </a:lnTo>
                    <a:lnTo>
                      <a:pt x="53" y="181"/>
                    </a:lnTo>
                    <a:lnTo>
                      <a:pt x="61" y="185"/>
                    </a:lnTo>
                    <a:lnTo>
                      <a:pt x="70" y="188"/>
                    </a:lnTo>
                    <a:lnTo>
                      <a:pt x="80" y="190"/>
                    </a:lnTo>
                    <a:lnTo>
                      <a:pt x="89" y="191"/>
                    </a:lnTo>
                    <a:lnTo>
                      <a:pt x="98" y="191"/>
                    </a:lnTo>
                    <a:lnTo>
                      <a:pt x="107" y="190"/>
                    </a:lnTo>
                    <a:lnTo>
                      <a:pt x="116" y="189"/>
                    </a:lnTo>
                    <a:lnTo>
                      <a:pt x="126" y="187"/>
                    </a:lnTo>
                    <a:lnTo>
                      <a:pt x="134" y="183"/>
                    </a:lnTo>
                    <a:lnTo>
                      <a:pt x="142" y="179"/>
                    </a:lnTo>
                    <a:lnTo>
                      <a:pt x="150" y="175"/>
                    </a:lnTo>
                    <a:lnTo>
                      <a:pt x="157" y="169"/>
                    </a:lnTo>
                    <a:lnTo>
                      <a:pt x="164" y="162"/>
                    </a:lnTo>
                    <a:lnTo>
                      <a:pt x="171" y="155"/>
                    </a:lnTo>
                    <a:lnTo>
                      <a:pt x="177" y="147"/>
                    </a:lnTo>
                    <a:lnTo>
                      <a:pt x="177" y="147"/>
                    </a:lnTo>
                    <a:lnTo>
                      <a:pt x="181" y="139"/>
                    </a:lnTo>
                    <a:lnTo>
                      <a:pt x="185" y="130"/>
                    </a:lnTo>
                    <a:lnTo>
                      <a:pt x="188" y="121"/>
                    </a:lnTo>
                    <a:lnTo>
                      <a:pt x="190" y="111"/>
                    </a:lnTo>
                    <a:lnTo>
                      <a:pt x="191" y="102"/>
                    </a:lnTo>
                    <a:lnTo>
                      <a:pt x="191" y="93"/>
                    </a:lnTo>
                    <a:lnTo>
                      <a:pt x="191" y="84"/>
                    </a:lnTo>
                    <a:lnTo>
                      <a:pt x="189" y="76"/>
                    </a:lnTo>
                    <a:lnTo>
                      <a:pt x="187" y="66"/>
                    </a:lnTo>
                    <a:lnTo>
                      <a:pt x="184" y="57"/>
                    </a:lnTo>
                    <a:lnTo>
                      <a:pt x="180" y="49"/>
                    </a:lnTo>
                    <a:lnTo>
                      <a:pt x="175" y="42"/>
                    </a:lnTo>
                    <a:lnTo>
                      <a:pt x="169" y="34"/>
                    </a:lnTo>
                    <a:lnTo>
                      <a:pt x="162" y="27"/>
                    </a:lnTo>
                    <a:lnTo>
                      <a:pt x="155" y="20"/>
                    </a:lnTo>
                    <a:lnTo>
                      <a:pt x="147" y="15"/>
                    </a:lnTo>
                    <a:lnTo>
                      <a:pt x="147" y="15"/>
                    </a:lnTo>
                    <a:close/>
                    <a:moveTo>
                      <a:pt x="132" y="119"/>
                    </a:moveTo>
                    <a:lnTo>
                      <a:pt x="132" y="119"/>
                    </a:lnTo>
                    <a:lnTo>
                      <a:pt x="127" y="126"/>
                    </a:lnTo>
                    <a:lnTo>
                      <a:pt x="120" y="131"/>
                    </a:lnTo>
                    <a:lnTo>
                      <a:pt x="113" y="135"/>
                    </a:lnTo>
                    <a:lnTo>
                      <a:pt x="105" y="138"/>
                    </a:lnTo>
                    <a:lnTo>
                      <a:pt x="97" y="139"/>
                    </a:lnTo>
                    <a:lnTo>
                      <a:pt x="89" y="138"/>
                    </a:lnTo>
                    <a:lnTo>
                      <a:pt x="81" y="136"/>
                    </a:lnTo>
                    <a:lnTo>
                      <a:pt x="72" y="132"/>
                    </a:lnTo>
                    <a:lnTo>
                      <a:pt x="72" y="132"/>
                    </a:lnTo>
                    <a:lnTo>
                      <a:pt x="65" y="127"/>
                    </a:lnTo>
                    <a:lnTo>
                      <a:pt x="60" y="121"/>
                    </a:lnTo>
                    <a:lnTo>
                      <a:pt x="56" y="112"/>
                    </a:lnTo>
                    <a:lnTo>
                      <a:pt x="53" y="105"/>
                    </a:lnTo>
                    <a:lnTo>
                      <a:pt x="52" y="97"/>
                    </a:lnTo>
                    <a:lnTo>
                      <a:pt x="53" y="88"/>
                    </a:lnTo>
                    <a:lnTo>
                      <a:pt x="55" y="80"/>
                    </a:lnTo>
                    <a:lnTo>
                      <a:pt x="59" y="72"/>
                    </a:lnTo>
                    <a:lnTo>
                      <a:pt x="59" y="72"/>
                    </a:lnTo>
                    <a:lnTo>
                      <a:pt x="65" y="65"/>
                    </a:lnTo>
                    <a:lnTo>
                      <a:pt x="71" y="60"/>
                    </a:lnTo>
                    <a:lnTo>
                      <a:pt x="78" y="56"/>
                    </a:lnTo>
                    <a:lnTo>
                      <a:pt x="87" y="53"/>
                    </a:lnTo>
                    <a:lnTo>
                      <a:pt x="95" y="52"/>
                    </a:lnTo>
                    <a:lnTo>
                      <a:pt x="103" y="53"/>
                    </a:lnTo>
                    <a:lnTo>
                      <a:pt x="111" y="55"/>
                    </a:lnTo>
                    <a:lnTo>
                      <a:pt x="119" y="59"/>
                    </a:lnTo>
                    <a:lnTo>
                      <a:pt x="119" y="59"/>
                    </a:lnTo>
                    <a:lnTo>
                      <a:pt x="126" y="64"/>
                    </a:lnTo>
                    <a:lnTo>
                      <a:pt x="132" y="71"/>
                    </a:lnTo>
                    <a:lnTo>
                      <a:pt x="136" y="79"/>
                    </a:lnTo>
                    <a:lnTo>
                      <a:pt x="138" y="87"/>
                    </a:lnTo>
                    <a:lnTo>
                      <a:pt x="139" y="95"/>
                    </a:lnTo>
                    <a:lnTo>
                      <a:pt x="138" y="103"/>
                    </a:lnTo>
                    <a:lnTo>
                      <a:pt x="136" y="111"/>
                    </a:lnTo>
                    <a:lnTo>
                      <a:pt x="132" y="119"/>
                    </a:lnTo>
                    <a:lnTo>
                      <a:pt x="132" y="1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21" name="Freeform 165"/>
              <p:cNvSpPr>
                <a:spLocks noEditPoints="1"/>
              </p:cNvSpPr>
              <p:nvPr/>
            </p:nvSpPr>
            <p:spPr bwMode="auto">
              <a:xfrm>
                <a:off x="12303126" y="6183313"/>
                <a:ext cx="63500" cy="63500"/>
              </a:xfrm>
              <a:custGeom>
                <a:avLst/>
                <a:gdLst>
                  <a:gd name="T0" fmla="*/ 126 w 281"/>
                  <a:gd name="T1" fmla="*/ 1 h 280"/>
                  <a:gd name="T2" fmla="*/ 86 w 281"/>
                  <a:gd name="T3" fmla="*/ 11 h 280"/>
                  <a:gd name="T4" fmla="*/ 51 w 281"/>
                  <a:gd name="T5" fmla="*/ 32 h 280"/>
                  <a:gd name="T6" fmla="*/ 24 w 281"/>
                  <a:gd name="T7" fmla="*/ 62 h 280"/>
                  <a:gd name="T8" fmla="*/ 6 w 281"/>
                  <a:gd name="T9" fmla="*/ 98 h 280"/>
                  <a:gd name="T10" fmla="*/ 0 w 281"/>
                  <a:gd name="T11" fmla="*/ 140 h 280"/>
                  <a:gd name="T12" fmla="*/ 3 w 281"/>
                  <a:gd name="T13" fmla="*/ 169 h 280"/>
                  <a:gd name="T14" fmla="*/ 17 w 281"/>
                  <a:gd name="T15" fmla="*/ 207 h 280"/>
                  <a:gd name="T16" fmla="*/ 41 w 281"/>
                  <a:gd name="T17" fmla="*/ 239 h 280"/>
                  <a:gd name="T18" fmla="*/ 74 w 281"/>
                  <a:gd name="T19" fmla="*/ 263 h 280"/>
                  <a:gd name="T20" fmla="*/ 112 w 281"/>
                  <a:gd name="T21" fmla="*/ 277 h 280"/>
                  <a:gd name="T22" fmla="*/ 140 w 281"/>
                  <a:gd name="T23" fmla="*/ 280 h 280"/>
                  <a:gd name="T24" fmla="*/ 181 w 281"/>
                  <a:gd name="T25" fmla="*/ 274 h 280"/>
                  <a:gd name="T26" fmla="*/ 218 w 281"/>
                  <a:gd name="T27" fmla="*/ 256 h 280"/>
                  <a:gd name="T28" fmla="*/ 248 w 281"/>
                  <a:gd name="T29" fmla="*/ 229 h 280"/>
                  <a:gd name="T30" fmla="*/ 269 w 281"/>
                  <a:gd name="T31" fmla="*/ 194 h 280"/>
                  <a:gd name="T32" fmla="*/ 280 w 281"/>
                  <a:gd name="T33" fmla="*/ 154 h 280"/>
                  <a:gd name="T34" fmla="*/ 280 w 281"/>
                  <a:gd name="T35" fmla="*/ 126 h 280"/>
                  <a:gd name="T36" fmla="*/ 269 w 281"/>
                  <a:gd name="T37" fmla="*/ 86 h 280"/>
                  <a:gd name="T38" fmla="*/ 248 w 281"/>
                  <a:gd name="T39" fmla="*/ 51 h 280"/>
                  <a:gd name="T40" fmla="*/ 218 w 281"/>
                  <a:gd name="T41" fmla="*/ 24 h 280"/>
                  <a:gd name="T42" fmla="*/ 181 w 281"/>
                  <a:gd name="T43" fmla="*/ 6 h 280"/>
                  <a:gd name="T44" fmla="*/ 140 w 281"/>
                  <a:gd name="T45" fmla="*/ 0 h 280"/>
                  <a:gd name="T46" fmla="*/ 140 w 281"/>
                  <a:gd name="T47" fmla="*/ 219 h 280"/>
                  <a:gd name="T48" fmla="*/ 117 w 281"/>
                  <a:gd name="T49" fmla="*/ 216 h 280"/>
                  <a:gd name="T50" fmla="*/ 96 w 281"/>
                  <a:gd name="T51" fmla="*/ 206 h 280"/>
                  <a:gd name="T52" fmla="*/ 79 w 281"/>
                  <a:gd name="T53" fmla="*/ 190 h 280"/>
                  <a:gd name="T54" fmla="*/ 67 w 281"/>
                  <a:gd name="T55" fmla="*/ 171 h 280"/>
                  <a:gd name="T56" fmla="*/ 62 w 281"/>
                  <a:gd name="T57" fmla="*/ 148 h 280"/>
                  <a:gd name="T58" fmla="*/ 62 w 281"/>
                  <a:gd name="T59" fmla="*/ 132 h 280"/>
                  <a:gd name="T60" fmla="*/ 67 w 281"/>
                  <a:gd name="T61" fmla="*/ 109 h 280"/>
                  <a:gd name="T62" fmla="*/ 79 w 281"/>
                  <a:gd name="T63" fmla="*/ 90 h 280"/>
                  <a:gd name="T64" fmla="*/ 96 w 281"/>
                  <a:gd name="T65" fmla="*/ 75 h 280"/>
                  <a:gd name="T66" fmla="*/ 117 w 281"/>
                  <a:gd name="T67" fmla="*/ 64 h 280"/>
                  <a:gd name="T68" fmla="*/ 140 w 281"/>
                  <a:gd name="T69" fmla="*/ 61 h 280"/>
                  <a:gd name="T70" fmla="*/ 156 w 281"/>
                  <a:gd name="T71" fmla="*/ 62 h 280"/>
                  <a:gd name="T72" fmla="*/ 178 w 281"/>
                  <a:gd name="T73" fmla="*/ 71 h 280"/>
                  <a:gd name="T74" fmla="*/ 196 w 281"/>
                  <a:gd name="T75" fmla="*/ 84 h 280"/>
                  <a:gd name="T76" fmla="*/ 210 w 281"/>
                  <a:gd name="T77" fmla="*/ 102 h 280"/>
                  <a:gd name="T78" fmla="*/ 218 w 281"/>
                  <a:gd name="T79" fmla="*/ 124 h 280"/>
                  <a:gd name="T80" fmla="*/ 219 w 281"/>
                  <a:gd name="T81" fmla="*/ 140 h 280"/>
                  <a:gd name="T82" fmla="*/ 216 w 281"/>
                  <a:gd name="T83" fmla="*/ 164 h 280"/>
                  <a:gd name="T84" fmla="*/ 206 w 281"/>
                  <a:gd name="T85" fmla="*/ 184 h 280"/>
                  <a:gd name="T86" fmla="*/ 191 w 281"/>
                  <a:gd name="T87" fmla="*/ 201 h 280"/>
                  <a:gd name="T88" fmla="*/ 171 w 281"/>
                  <a:gd name="T89" fmla="*/ 213 h 280"/>
                  <a:gd name="T90" fmla="*/ 149 w 281"/>
                  <a:gd name="T91" fmla="*/ 21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1" h="280">
                    <a:moveTo>
                      <a:pt x="140" y="0"/>
                    </a:moveTo>
                    <a:lnTo>
                      <a:pt x="140" y="0"/>
                    </a:lnTo>
                    <a:lnTo>
                      <a:pt x="126" y="1"/>
                    </a:lnTo>
                    <a:lnTo>
                      <a:pt x="112" y="3"/>
                    </a:lnTo>
                    <a:lnTo>
                      <a:pt x="98" y="6"/>
                    </a:lnTo>
                    <a:lnTo>
                      <a:pt x="86" y="11"/>
                    </a:lnTo>
                    <a:lnTo>
                      <a:pt x="74" y="17"/>
                    </a:lnTo>
                    <a:lnTo>
                      <a:pt x="62" y="24"/>
                    </a:lnTo>
                    <a:lnTo>
                      <a:pt x="51" y="32"/>
                    </a:lnTo>
                    <a:lnTo>
                      <a:pt x="41" y="41"/>
                    </a:lnTo>
                    <a:lnTo>
                      <a:pt x="32" y="51"/>
                    </a:lnTo>
                    <a:lnTo>
                      <a:pt x="24" y="62"/>
                    </a:lnTo>
                    <a:lnTo>
                      <a:pt x="17" y="74"/>
                    </a:lnTo>
                    <a:lnTo>
                      <a:pt x="12" y="86"/>
                    </a:lnTo>
                    <a:lnTo>
                      <a:pt x="6" y="98"/>
                    </a:lnTo>
                    <a:lnTo>
                      <a:pt x="3" y="111"/>
                    </a:lnTo>
                    <a:lnTo>
                      <a:pt x="1" y="126"/>
                    </a:lnTo>
                    <a:lnTo>
                      <a:pt x="0" y="140"/>
                    </a:lnTo>
                    <a:lnTo>
                      <a:pt x="0" y="140"/>
                    </a:lnTo>
                    <a:lnTo>
                      <a:pt x="1" y="154"/>
                    </a:lnTo>
                    <a:lnTo>
                      <a:pt x="3" y="169"/>
                    </a:lnTo>
                    <a:lnTo>
                      <a:pt x="6" y="182"/>
                    </a:lnTo>
                    <a:lnTo>
                      <a:pt x="12" y="194"/>
                    </a:lnTo>
                    <a:lnTo>
                      <a:pt x="17" y="207"/>
                    </a:lnTo>
                    <a:lnTo>
                      <a:pt x="24" y="218"/>
                    </a:lnTo>
                    <a:lnTo>
                      <a:pt x="32" y="229"/>
                    </a:lnTo>
                    <a:lnTo>
                      <a:pt x="41" y="239"/>
                    </a:lnTo>
                    <a:lnTo>
                      <a:pt x="51" y="248"/>
                    </a:lnTo>
                    <a:lnTo>
                      <a:pt x="62" y="256"/>
                    </a:lnTo>
                    <a:lnTo>
                      <a:pt x="74" y="263"/>
                    </a:lnTo>
                    <a:lnTo>
                      <a:pt x="86" y="269"/>
                    </a:lnTo>
                    <a:lnTo>
                      <a:pt x="98" y="274"/>
                    </a:lnTo>
                    <a:lnTo>
                      <a:pt x="112" y="277"/>
                    </a:lnTo>
                    <a:lnTo>
                      <a:pt x="126" y="279"/>
                    </a:lnTo>
                    <a:lnTo>
                      <a:pt x="140" y="280"/>
                    </a:lnTo>
                    <a:lnTo>
                      <a:pt x="140" y="280"/>
                    </a:lnTo>
                    <a:lnTo>
                      <a:pt x="155" y="279"/>
                    </a:lnTo>
                    <a:lnTo>
                      <a:pt x="168" y="277"/>
                    </a:lnTo>
                    <a:lnTo>
                      <a:pt x="181" y="274"/>
                    </a:lnTo>
                    <a:lnTo>
                      <a:pt x="195" y="269"/>
                    </a:lnTo>
                    <a:lnTo>
                      <a:pt x="207" y="263"/>
                    </a:lnTo>
                    <a:lnTo>
                      <a:pt x="218" y="256"/>
                    </a:lnTo>
                    <a:lnTo>
                      <a:pt x="229" y="248"/>
                    </a:lnTo>
                    <a:lnTo>
                      <a:pt x="240" y="239"/>
                    </a:lnTo>
                    <a:lnTo>
                      <a:pt x="248" y="229"/>
                    </a:lnTo>
                    <a:lnTo>
                      <a:pt x="256" y="218"/>
                    </a:lnTo>
                    <a:lnTo>
                      <a:pt x="263" y="207"/>
                    </a:lnTo>
                    <a:lnTo>
                      <a:pt x="269" y="194"/>
                    </a:lnTo>
                    <a:lnTo>
                      <a:pt x="273" y="182"/>
                    </a:lnTo>
                    <a:lnTo>
                      <a:pt x="277" y="169"/>
                    </a:lnTo>
                    <a:lnTo>
                      <a:pt x="280" y="154"/>
                    </a:lnTo>
                    <a:lnTo>
                      <a:pt x="281" y="140"/>
                    </a:lnTo>
                    <a:lnTo>
                      <a:pt x="281" y="140"/>
                    </a:lnTo>
                    <a:lnTo>
                      <a:pt x="280" y="126"/>
                    </a:lnTo>
                    <a:lnTo>
                      <a:pt x="277" y="111"/>
                    </a:lnTo>
                    <a:lnTo>
                      <a:pt x="273" y="98"/>
                    </a:lnTo>
                    <a:lnTo>
                      <a:pt x="269" y="86"/>
                    </a:lnTo>
                    <a:lnTo>
                      <a:pt x="263" y="74"/>
                    </a:lnTo>
                    <a:lnTo>
                      <a:pt x="256" y="62"/>
                    </a:lnTo>
                    <a:lnTo>
                      <a:pt x="248" y="51"/>
                    </a:lnTo>
                    <a:lnTo>
                      <a:pt x="240" y="41"/>
                    </a:lnTo>
                    <a:lnTo>
                      <a:pt x="229" y="32"/>
                    </a:lnTo>
                    <a:lnTo>
                      <a:pt x="218" y="24"/>
                    </a:lnTo>
                    <a:lnTo>
                      <a:pt x="207" y="17"/>
                    </a:lnTo>
                    <a:lnTo>
                      <a:pt x="195" y="11"/>
                    </a:lnTo>
                    <a:lnTo>
                      <a:pt x="181" y="6"/>
                    </a:lnTo>
                    <a:lnTo>
                      <a:pt x="168" y="3"/>
                    </a:lnTo>
                    <a:lnTo>
                      <a:pt x="155" y="1"/>
                    </a:lnTo>
                    <a:lnTo>
                      <a:pt x="140" y="0"/>
                    </a:lnTo>
                    <a:lnTo>
                      <a:pt x="140" y="0"/>
                    </a:lnTo>
                    <a:close/>
                    <a:moveTo>
                      <a:pt x="140" y="219"/>
                    </a:moveTo>
                    <a:lnTo>
                      <a:pt x="140" y="219"/>
                    </a:lnTo>
                    <a:lnTo>
                      <a:pt x="132" y="219"/>
                    </a:lnTo>
                    <a:lnTo>
                      <a:pt x="124" y="218"/>
                    </a:lnTo>
                    <a:lnTo>
                      <a:pt x="117" y="216"/>
                    </a:lnTo>
                    <a:lnTo>
                      <a:pt x="110" y="213"/>
                    </a:lnTo>
                    <a:lnTo>
                      <a:pt x="103" y="210"/>
                    </a:lnTo>
                    <a:lnTo>
                      <a:pt x="96" y="206"/>
                    </a:lnTo>
                    <a:lnTo>
                      <a:pt x="90" y="201"/>
                    </a:lnTo>
                    <a:lnTo>
                      <a:pt x="84" y="196"/>
                    </a:lnTo>
                    <a:lnTo>
                      <a:pt x="79" y="190"/>
                    </a:lnTo>
                    <a:lnTo>
                      <a:pt x="75" y="184"/>
                    </a:lnTo>
                    <a:lnTo>
                      <a:pt x="71" y="178"/>
                    </a:lnTo>
                    <a:lnTo>
                      <a:pt x="67" y="171"/>
                    </a:lnTo>
                    <a:lnTo>
                      <a:pt x="65" y="164"/>
                    </a:lnTo>
                    <a:lnTo>
                      <a:pt x="63" y="156"/>
                    </a:lnTo>
                    <a:lnTo>
                      <a:pt x="62" y="148"/>
                    </a:lnTo>
                    <a:lnTo>
                      <a:pt x="61" y="140"/>
                    </a:lnTo>
                    <a:lnTo>
                      <a:pt x="61" y="140"/>
                    </a:lnTo>
                    <a:lnTo>
                      <a:pt x="62" y="132"/>
                    </a:lnTo>
                    <a:lnTo>
                      <a:pt x="63" y="124"/>
                    </a:lnTo>
                    <a:lnTo>
                      <a:pt x="65" y="117"/>
                    </a:lnTo>
                    <a:lnTo>
                      <a:pt x="67" y="109"/>
                    </a:lnTo>
                    <a:lnTo>
                      <a:pt x="71" y="102"/>
                    </a:lnTo>
                    <a:lnTo>
                      <a:pt x="75" y="96"/>
                    </a:lnTo>
                    <a:lnTo>
                      <a:pt x="79" y="90"/>
                    </a:lnTo>
                    <a:lnTo>
                      <a:pt x="84" y="84"/>
                    </a:lnTo>
                    <a:lnTo>
                      <a:pt x="90" y="79"/>
                    </a:lnTo>
                    <a:lnTo>
                      <a:pt x="96" y="75"/>
                    </a:lnTo>
                    <a:lnTo>
                      <a:pt x="103" y="71"/>
                    </a:lnTo>
                    <a:lnTo>
                      <a:pt x="110" y="67"/>
                    </a:lnTo>
                    <a:lnTo>
                      <a:pt x="117" y="64"/>
                    </a:lnTo>
                    <a:lnTo>
                      <a:pt x="124" y="62"/>
                    </a:lnTo>
                    <a:lnTo>
                      <a:pt x="132" y="61"/>
                    </a:lnTo>
                    <a:lnTo>
                      <a:pt x="140" y="61"/>
                    </a:lnTo>
                    <a:lnTo>
                      <a:pt x="140" y="61"/>
                    </a:lnTo>
                    <a:lnTo>
                      <a:pt x="149" y="61"/>
                    </a:lnTo>
                    <a:lnTo>
                      <a:pt x="156" y="62"/>
                    </a:lnTo>
                    <a:lnTo>
                      <a:pt x="164" y="64"/>
                    </a:lnTo>
                    <a:lnTo>
                      <a:pt x="171" y="67"/>
                    </a:lnTo>
                    <a:lnTo>
                      <a:pt x="178" y="71"/>
                    </a:lnTo>
                    <a:lnTo>
                      <a:pt x="184" y="75"/>
                    </a:lnTo>
                    <a:lnTo>
                      <a:pt x="191" y="79"/>
                    </a:lnTo>
                    <a:lnTo>
                      <a:pt x="196" y="84"/>
                    </a:lnTo>
                    <a:lnTo>
                      <a:pt x="201" y="90"/>
                    </a:lnTo>
                    <a:lnTo>
                      <a:pt x="206" y="96"/>
                    </a:lnTo>
                    <a:lnTo>
                      <a:pt x="210" y="102"/>
                    </a:lnTo>
                    <a:lnTo>
                      <a:pt x="213" y="109"/>
                    </a:lnTo>
                    <a:lnTo>
                      <a:pt x="216" y="117"/>
                    </a:lnTo>
                    <a:lnTo>
                      <a:pt x="218" y="124"/>
                    </a:lnTo>
                    <a:lnTo>
                      <a:pt x="219" y="132"/>
                    </a:lnTo>
                    <a:lnTo>
                      <a:pt x="219" y="140"/>
                    </a:lnTo>
                    <a:lnTo>
                      <a:pt x="219" y="140"/>
                    </a:lnTo>
                    <a:lnTo>
                      <a:pt x="219" y="148"/>
                    </a:lnTo>
                    <a:lnTo>
                      <a:pt x="218" y="156"/>
                    </a:lnTo>
                    <a:lnTo>
                      <a:pt x="216" y="164"/>
                    </a:lnTo>
                    <a:lnTo>
                      <a:pt x="213" y="171"/>
                    </a:lnTo>
                    <a:lnTo>
                      <a:pt x="210" y="178"/>
                    </a:lnTo>
                    <a:lnTo>
                      <a:pt x="206" y="184"/>
                    </a:lnTo>
                    <a:lnTo>
                      <a:pt x="201" y="190"/>
                    </a:lnTo>
                    <a:lnTo>
                      <a:pt x="196" y="196"/>
                    </a:lnTo>
                    <a:lnTo>
                      <a:pt x="191" y="201"/>
                    </a:lnTo>
                    <a:lnTo>
                      <a:pt x="184" y="206"/>
                    </a:lnTo>
                    <a:lnTo>
                      <a:pt x="178" y="210"/>
                    </a:lnTo>
                    <a:lnTo>
                      <a:pt x="171" y="213"/>
                    </a:lnTo>
                    <a:lnTo>
                      <a:pt x="164" y="216"/>
                    </a:lnTo>
                    <a:lnTo>
                      <a:pt x="156" y="218"/>
                    </a:lnTo>
                    <a:lnTo>
                      <a:pt x="149" y="219"/>
                    </a:lnTo>
                    <a:lnTo>
                      <a:pt x="140" y="219"/>
                    </a:lnTo>
                    <a:lnTo>
                      <a:pt x="140" y="2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22" name="Freeform 166"/>
              <p:cNvSpPr>
                <a:spLocks noEditPoints="1"/>
              </p:cNvSpPr>
              <p:nvPr/>
            </p:nvSpPr>
            <p:spPr bwMode="auto">
              <a:xfrm>
                <a:off x="12360276" y="6084888"/>
                <a:ext cx="39688" cy="41275"/>
              </a:xfrm>
              <a:custGeom>
                <a:avLst/>
                <a:gdLst>
                  <a:gd name="T0" fmla="*/ 90 w 180"/>
                  <a:gd name="T1" fmla="*/ 0 h 179"/>
                  <a:gd name="T2" fmla="*/ 71 w 180"/>
                  <a:gd name="T3" fmla="*/ 1 h 179"/>
                  <a:gd name="T4" fmla="*/ 54 w 180"/>
                  <a:gd name="T5" fmla="*/ 8 h 179"/>
                  <a:gd name="T6" fmla="*/ 40 w 180"/>
                  <a:gd name="T7" fmla="*/ 16 h 179"/>
                  <a:gd name="T8" fmla="*/ 26 w 180"/>
                  <a:gd name="T9" fmla="*/ 26 h 179"/>
                  <a:gd name="T10" fmla="*/ 15 w 180"/>
                  <a:gd name="T11" fmla="*/ 39 h 179"/>
                  <a:gd name="T12" fmla="*/ 7 w 180"/>
                  <a:gd name="T13" fmla="*/ 55 h 179"/>
                  <a:gd name="T14" fmla="*/ 2 w 180"/>
                  <a:gd name="T15" fmla="*/ 72 h 179"/>
                  <a:gd name="T16" fmla="*/ 0 w 180"/>
                  <a:gd name="T17" fmla="*/ 89 h 179"/>
                  <a:gd name="T18" fmla="*/ 0 w 180"/>
                  <a:gd name="T19" fmla="*/ 99 h 179"/>
                  <a:gd name="T20" fmla="*/ 4 w 180"/>
                  <a:gd name="T21" fmla="*/ 117 h 179"/>
                  <a:gd name="T22" fmla="*/ 10 w 180"/>
                  <a:gd name="T23" fmla="*/ 132 h 179"/>
                  <a:gd name="T24" fmla="*/ 20 w 180"/>
                  <a:gd name="T25" fmla="*/ 147 h 179"/>
                  <a:gd name="T26" fmla="*/ 33 w 180"/>
                  <a:gd name="T27" fmla="*/ 159 h 179"/>
                  <a:gd name="T28" fmla="*/ 47 w 180"/>
                  <a:gd name="T29" fmla="*/ 169 h 179"/>
                  <a:gd name="T30" fmla="*/ 63 w 180"/>
                  <a:gd name="T31" fmla="*/ 175 h 179"/>
                  <a:gd name="T32" fmla="*/ 81 w 180"/>
                  <a:gd name="T33" fmla="*/ 179 h 179"/>
                  <a:gd name="T34" fmla="*/ 90 w 180"/>
                  <a:gd name="T35" fmla="*/ 179 h 179"/>
                  <a:gd name="T36" fmla="*/ 107 w 180"/>
                  <a:gd name="T37" fmla="*/ 178 h 179"/>
                  <a:gd name="T38" fmla="*/ 125 w 180"/>
                  <a:gd name="T39" fmla="*/ 173 h 179"/>
                  <a:gd name="T40" fmla="*/ 140 w 180"/>
                  <a:gd name="T41" fmla="*/ 164 h 179"/>
                  <a:gd name="T42" fmla="*/ 153 w 180"/>
                  <a:gd name="T43" fmla="*/ 154 h 179"/>
                  <a:gd name="T44" fmla="*/ 165 w 180"/>
                  <a:gd name="T45" fmla="*/ 140 h 179"/>
                  <a:gd name="T46" fmla="*/ 173 w 180"/>
                  <a:gd name="T47" fmla="*/ 125 h 179"/>
                  <a:gd name="T48" fmla="*/ 178 w 180"/>
                  <a:gd name="T49" fmla="*/ 108 h 179"/>
                  <a:gd name="T50" fmla="*/ 180 w 180"/>
                  <a:gd name="T51" fmla="*/ 89 h 179"/>
                  <a:gd name="T52" fmla="*/ 179 w 180"/>
                  <a:gd name="T53" fmla="*/ 81 h 179"/>
                  <a:gd name="T54" fmla="*/ 176 w 180"/>
                  <a:gd name="T55" fmla="*/ 63 h 179"/>
                  <a:gd name="T56" fmla="*/ 169 w 180"/>
                  <a:gd name="T57" fmla="*/ 47 h 179"/>
                  <a:gd name="T58" fmla="*/ 159 w 180"/>
                  <a:gd name="T59" fmla="*/ 33 h 179"/>
                  <a:gd name="T60" fmla="*/ 147 w 180"/>
                  <a:gd name="T61" fmla="*/ 21 h 179"/>
                  <a:gd name="T62" fmla="*/ 133 w 180"/>
                  <a:gd name="T63" fmla="*/ 11 h 179"/>
                  <a:gd name="T64" fmla="*/ 116 w 180"/>
                  <a:gd name="T65" fmla="*/ 4 h 179"/>
                  <a:gd name="T66" fmla="*/ 99 w 180"/>
                  <a:gd name="T67" fmla="*/ 0 h 179"/>
                  <a:gd name="T68" fmla="*/ 90 w 180"/>
                  <a:gd name="T69" fmla="*/ 0 h 179"/>
                  <a:gd name="T70" fmla="*/ 90 w 180"/>
                  <a:gd name="T71" fmla="*/ 130 h 179"/>
                  <a:gd name="T72" fmla="*/ 73 w 180"/>
                  <a:gd name="T73" fmla="*/ 127 h 179"/>
                  <a:gd name="T74" fmla="*/ 61 w 180"/>
                  <a:gd name="T75" fmla="*/ 119 h 179"/>
                  <a:gd name="T76" fmla="*/ 52 w 180"/>
                  <a:gd name="T77" fmla="*/ 106 h 179"/>
                  <a:gd name="T78" fmla="*/ 49 w 180"/>
                  <a:gd name="T79" fmla="*/ 89 h 179"/>
                  <a:gd name="T80" fmla="*/ 50 w 180"/>
                  <a:gd name="T81" fmla="*/ 81 h 179"/>
                  <a:gd name="T82" fmla="*/ 56 w 180"/>
                  <a:gd name="T83" fmla="*/ 67 h 179"/>
                  <a:gd name="T84" fmla="*/ 67 w 180"/>
                  <a:gd name="T85" fmla="*/ 57 h 179"/>
                  <a:gd name="T86" fmla="*/ 82 w 180"/>
                  <a:gd name="T87" fmla="*/ 50 h 179"/>
                  <a:gd name="T88" fmla="*/ 90 w 180"/>
                  <a:gd name="T89" fmla="*/ 49 h 179"/>
                  <a:gd name="T90" fmla="*/ 105 w 180"/>
                  <a:gd name="T91" fmla="*/ 53 h 179"/>
                  <a:gd name="T92" fmla="*/ 118 w 180"/>
                  <a:gd name="T93" fmla="*/ 61 h 179"/>
                  <a:gd name="T94" fmla="*/ 127 w 180"/>
                  <a:gd name="T95" fmla="*/ 74 h 179"/>
                  <a:gd name="T96" fmla="*/ 130 w 180"/>
                  <a:gd name="T97" fmla="*/ 89 h 179"/>
                  <a:gd name="T98" fmla="*/ 130 w 180"/>
                  <a:gd name="T99" fmla="*/ 99 h 179"/>
                  <a:gd name="T100" fmla="*/ 124 w 180"/>
                  <a:gd name="T101" fmla="*/ 113 h 179"/>
                  <a:gd name="T102" fmla="*/ 112 w 180"/>
                  <a:gd name="T103" fmla="*/ 123 h 179"/>
                  <a:gd name="T104" fmla="*/ 98 w 180"/>
                  <a:gd name="T105" fmla="*/ 129 h 179"/>
                  <a:gd name="T106" fmla="*/ 90 w 180"/>
                  <a:gd name="T107" fmla="*/ 13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79">
                    <a:moveTo>
                      <a:pt x="90" y="0"/>
                    </a:moveTo>
                    <a:lnTo>
                      <a:pt x="90" y="0"/>
                    </a:lnTo>
                    <a:lnTo>
                      <a:pt x="81" y="0"/>
                    </a:lnTo>
                    <a:lnTo>
                      <a:pt x="71" y="1"/>
                    </a:lnTo>
                    <a:lnTo>
                      <a:pt x="63" y="4"/>
                    </a:lnTo>
                    <a:lnTo>
                      <a:pt x="54" y="8"/>
                    </a:lnTo>
                    <a:lnTo>
                      <a:pt x="47" y="11"/>
                    </a:lnTo>
                    <a:lnTo>
                      <a:pt x="40" y="16"/>
                    </a:lnTo>
                    <a:lnTo>
                      <a:pt x="33" y="21"/>
                    </a:lnTo>
                    <a:lnTo>
                      <a:pt x="26" y="26"/>
                    </a:lnTo>
                    <a:lnTo>
                      <a:pt x="20" y="33"/>
                    </a:lnTo>
                    <a:lnTo>
                      <a:pt x="15" y="39"/>
                    </a:lnTo>
                    <a:lnTo>
                      <a:pt x="10" y="47"/>
                    </a:lnTo>
                    <a:lnTo>
                      <a:pt x="7" y="55"/>
                    </a:lnTo>
                    <a:lnTo>
                      <a:pt x="4" y="63"/>
                    </a:lnTo>
                    <a:lnTo>
                      <a:pt x="2" y="72"/>
                    </a:lnTo>
                    <a:lnTo>
                      <a:pt x="0" y="81"/>
                    </a:lnTo>
                    <a:lnTo>
                      <a:pt x="0" y="89"/>
                    </a:lnTo>
                    <a:lnTo>
                      <a:pt x="0" y="89"/>
                    </a:lnTo>
                    <a:lnTo>
                      <a:pt x="0" y="99"/>
                    </a:lnTo>
                    <a:lnTo>
                      <a:pt x="2" y="108"/>
                    </a:lnTo>
                    <a:lnTo>
                      <a:pt x="4" y="117"/>
                    </a:lnTo>
                    <a:lnTo>
                      <a:pt x="7" y="125"/>
                    </a:lnTo>
                    <a:lnTo>
                      <a:pt x="10" y="132"/>
                    </a:lnTo>
                    <a:lnTo>
                      <a:pt x="15" y="140"/>
                    </a:lnTo>
                    <a:lnTo>
                      <a:pt x="20" y="147"/>
                    </a:lnTo>
                    <a:lnTo>
                      <a:pt x="26" y="154"/>
                    </a:lnTo>
                    <a:lnTo>
                      <a:pt x="33" y="159"/>
                    </a:lnTo>
                    <a:lnTo>
                      <a:pt x="40" y="164"/>
                    </a:lnTo>
                    <a:lnTo>
                      <a:pt x="47" y="169"/>
                    </a:lnTo>
                    <a:lnTo>
                      <a:pt x="54" y="173"/>
                    </a:lnTo>
                    <a:lnTo>
                      <a:pt x="63" y="175"/>
                    </a:lnTo>
                    <a:lnTo>
                      <a:pt x="71" y="178"/>
                    </a:lnTo>
                    <a:lnTo>
                      <a:pt x="81" y="179"/>
                    </a:lnTo>
                    <a:lnTo>
                      <a:pt x="90" y="179"/>
                    </a:lnTo>
                    <a:lnTo>
                      <a:pt x="90" y="179"/>
                    </a:lnTo>
                    <a:lnTo>
                      <a:pt x="99" y="179"/>
                    </a:lnTo>
                    <a:lnTo>
                      <a:pt x="107" y="178"/>
                    </a:lnTo>
                    <a:lnTo>
                      <a:pt x="116" y="175"/>
                    </a:lnTo>
                    <a:lnTo>
                      <a:pt x="125" y="173"/>
                    </a:lnTo>
                    <a:lnTo>
                      <a:pt x="133" y="169"/>
                    </a:lnTo>
                    <a:lnTo>
                      <a:pt x="140" y="164"/>
                    </a:lnTo>
                    <a:lnTo>
                      <a:pt x="147" y="159"/>
                    </a:lnTo>
                    <a:lnTo>
                      <a:pt x="153" y="154"/>
                    </a:lnTo>
                    <a:lnTo>
                      <a:pt x="159" y="147"/>
                    </a:lnTo>
                    <a:lnTo>
                      <a:pt x="165" y="140"/>
                    </a:lnTo>
                    <a:lnTo>
                      <a:pt x="169" y="132"/>
                    </a:lnTo>
                    <a:lnTo>
                      <a:pt x="173" y="125"/>
                    </a:lnTo>
                    <a:lnTo>
                      <a:pt x="176" y="117"/>
                    </a:lnTo>
                    <a:lnTo>
                      <a:pt x="178" y="108"/>
                    </a:lnTo>
                    <a:lnTo>
                      <a:pt x="179" y="99"/>
                    </a:lnTo>
                    <a:lnTo>
                      <a:pt x="180" y="89"/>
                    </a:lnTo>
                    <a:lnTo>
                      <a:pt x="180" y="89"/>
                    </a:lnTo>
                    <a:lnTo>
                      <a:pt x="179" y="81"/>
                    </a:lnTo>
                    <a:lnTo>
                      <a:pt x="178" y="72"/>
                    </a:lnTo>
                    <a:lnTo>
                      <a:pt x="176" y="63"/>
                    </a:lnTo>
                    <a:lnTo>
                      <a:pt x="173" y="55"/>
                    </a:lnTo>
                    <a:lnTo>
                      <a:pt x="169" y="47"/>
                    </a:lnTo>
                    <a:lnTo>
                      <a:pt x="165" y="39"/>
                    </a:lnTo>
                    <a:lnTo>
                      <a:pt x="159" y="33"/>
                    </a:lnTo>
                    <a:lnTo>
                      <a:pt x="153" y="26"/>
                    </a:lnTo>
                    <a:lnTo>
                      <a:pt x="147" y="21"/>
                    </a:lnTo>
                    <a:lnTo>
                      <a:pt x="140" y="16"/>
                    </a:lnTo>
                    <a:lnTo>
                      <a:pt x="133" y="11"/>
                    </a:lnTo>
                    <a:lnTo>
                      <a:pt x="125" y="8"/>
                    </a:lnTo>
                    <a:lnTo>
                      <a:pt x="116" y="4"/>
                    </a:lnTo>
                    <a:lnTo>
                      <a:pt x="107" y="1"/>
                    </a:lnTo>
                    <a:lnTo>
                      <a:pt x="99" y="0"/>
                    </a:lnTo>
                    <a:lnTo>
                      <a:pt x="90" y="0"/>
                    </a:lnTo>
                    <a:lnTo>
                      <a:pt x="90" y="0"/>
                    </a:lnTo>
                    <a:close/>
                    <a:moveTo>
                      <a:pt x="90" y="130"/>
                    </a:moveTo>
                    <a:lnTo>
                      <a:pt x="90" y="130"/>
                    </a:lnTo>
                    <a:lnTo>
                      <a:pt x="82" y="129"/>
                    </a:lnTo>
                    <a:lnTo>
                      <a:pt x="73" y="127"/>
                    </a:lnTo>
                    <a:lnTo>
                      <a:pt x="67" y="123"/>
                    </a:lnTo>
                    <a:lnTo>
                      <a:pt x="61" y="119"/>
                    </a:lnTo>
                    <a:lnTo>
                      <a:pt x="56" y="113"/>
                    </a:lnTo>
                    <a:lnTo>
                      <a:pt x="52" y="106"/>
                    </a:lnTo>
                    <a:lnTo>
                      <a:pt x="50" y="99"/>
                    </a:lnTo>
                    <a:lnTo>
                      <a:pt x="49" y="89"/>
                    </a:lnTo>
                    <a:lnTo>
                      <a:pt x="49" y="89"/>
                    </a:lnTo>
                    <a:lnTo>
                      <a:pt x="50" y="81"/>
                    </a:lnTo>
                    <a:lnTo>
                      <a:pt x="52" y="74"/>
                    </a:lnTo>
                    <a:lnTo>
                      <a:pt x="56" y="67"/>
                    </a:lnTo>
                    <a:lnTo>
                      <a:pt x="61" y="61"/>
                    </a:lnTo>
                    <a:lnTo>
                      <a:pt x="67" y="57"/>
                    </a:lnTo>
                    <a:lnTo>
                      <a:pt x="73" y="53"/>
                    </a:lnTo>
                    <a:lnTo>
                      <a:pt x="82" y="50"/>
                    </a:lnTo>
                    <a:lnTo>
                      <a:pt x="90" y="49"/>
                    </a:lnTo>
                    <a:lnTo>
                      <a:pt x="90" y="49"/>
                    </a:lnTo>
                    <a:lnTo>
                      <a:pt x="98" y="50"/>
                    </a:lnTo>
                    <a:lnTo>
                      <a:pt x="105" y="53"/>
                    </a:lnTo>
                    <a:lnTo>
                      <a:pt x="112" y="57"/>
                    </a:lnTo>
                    <a:lnTo>
                      <a:pt x="118" y="61"/>
                    </a:lnTo>
                    <a:lnTo>
                      <a:pt x="124" y="67"/>
                    </a:lnTo>
                    <a:lnTo>
                      <a:pt x="127" y="74"/>
                    </a:lnTo>
                    <a:lnTo>
                      <a:pt x="130" y="81"/>
                    </a:lnTo>
                    <a:lnTo>
                      <a:pt x="130" y="89"/>
                    </a:lnTo>
                    <a:lnTo>
                      <a:pt x="130" y="89"/>
                    </a:lnTo>
                    <a:lnTo>
                      <a:pt x="130" y="99"/>
                    </a:lnTo>
                    <a:lnTo>
                      <a:pt x="127" y="106"/>
                    </a:lnTo>
                    <a:lnTo>
                      <a:pt x="124" y="113"/>
                    </a:lnTo>
                    <a:lnTo>
                      <a:pt x="118" y="119"/>
                    </a:lnTo>
                    <a:lnTo>
                      <a:pt x="112" y="123"/>
                    </a:lnTo>
                    <a:lnTo>
                      <a:pt x="105" y="127"/>
                    </a:lnTo>
                    <a:lnTo>
                      <a:pt x="98" y="129"/>
                    </a:lnTo>
                    <a:lnTo>
                      <a:pt x="90" y="130"/>
                    </a:lnTo>
                    <a:lnTo>
                      <a:pt x="90"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23" name="Freeform 167"/>
              <p:cNvSpPr>
                <a:spLocks noEditPoints="1"/>
              </p:cNvSpPr>
              <p:nvPr/>
            </p:nvSpPr>
            <p:spPr bwMode="auto">
              <a:xfrm>
                <a:off x="12249151" y="6053138"/>
                <a:ext cx="323850" cy="419100"/>
              </a:xfrm>
              <a:custGeom>
                <a:avLst/>
                <a:gdLst>
                  <a:gd name="T0" fmla="*/ 1296 w 1430"/>
                  <a:gd name="T1" fmla="*/ 631 h 1852"/>
                  <a:gd name="T2" fmla="*/ 1222 w 1430"/>
                  <a:gd name="T3" fmla="*/ 292 h 1852"/>
                  <a:gd name="T4" fmla="*/ 976 w 1430"/>
                  <a:gd name="T5" fmla="*/ 68 h 1852"/>
                  <a:gd name="T6" fmla="*/ 506 w 1430"/>
                  <a:gd name="T7" fmla="*/ 7 h 1852"/>
                  <a:gd name="T8" fmla="*/ 126 w 1430"/>
                  <a:gd name="T9" fmla="*/ 234 h 1852"/>
                  <a:gd name="T10" fmla="*/ 2 w 1430"/>
                  <a:gd name="T11" fmla="*/ 588 h 1852"/>
                  <a:gd name="T12" fmla="*/ 101 w 1430"/>
                  <a:gd name="T13" fmla="*/ 1047 h 1852"/>
                  <a:gd name="T14" fmla="*/ 241 w 1430"/>
                  <a:gd name="T15" fmla="*/ 1351 h 1852"/>
                  <a:gd name="T16" fmla="*/ 141 w 1430"/>
                  <a:gd name="T17" fmla="*/ 1652 h 1852"/>
                  <a:gd name="T18" fmla="*/ 92 w 1430"/>
                  <a:gd name="T19" fmla="*/ 1828 h 1852"/>
                  <a:gd name="T20" fmla="*/ 956 w 1430"/>
                  <a:gd name="T21" fmla="*/ 1821 h 1852"/>
                  <a:gd name="T22" fmla="*/ 898 w 1430"/>
                  <a:gd name="T23" fmla="*/ 1649 h 1852"/>
                  <a:gd name="T24" fmla="*/ 912 w 1430"/>
                  <a:gd name="T25" fmla="*/ 1484 h 1852"/>
                  <a:gd name="T26" fmla="*/ 1155 w 1430"/>
                  <a:gd name="T27" fmla="*/ 1452 h 1852"/>
                  <a:gd name="T28" fmla="*/ 1279 w 1430"/>
                  <a:gd name="T29" fmla="*/ 1422 h 1852"/>
                  <a:gd name="T30" fmla="*/ 1323 w 1430"/>
                  <a:gd name="T31" fmla="*/ 1262 h 1852"/>
                  <a:gd name="T32" fmla="*/ 1338 w 1430"/>
                  <a:gd name="T33" fmla="*/ 1181 h 1852"/>
                  <a:gd name="T34" fmla="*/ 1341 w 1430"/>
                  <a:gd name="T35" fmla="*/ 1072 h 1852"/>
                  <a:gd name="T36" fmla="*/ 1430 w 1430"/>
                  <a:gd name="T37" fmla="*/ 985 h 1852"/>
                  <a:gd name="T38" fmla="*/ 655 w 1430"/>
                  <a:gd name="T39" fmla="*/ 768 h 1852"/>
                  <a:gd name="T40" fmla="*/ 618 w 1430"/>
                  <a:gd name="T41" fmla="*/ 895 h 1852"/>
                  <a:gd name="T42" fmla="*/ 508 w 1430"/>
                  <a:gd name="T43" fmla="*/ 933 h 1852"/>
                  <a:gd name="T44" fmla="*/ 439 w 1430"/>
                  <a:gd name="T45" fmla="*/ 1006 h 1852"/>
                  <a:gd name="T46" fmla="*/ 291 w 1430"/>
                  <a:gd name="T47" fmla="*/ 982 h 1852"/>
                  <a:gd name="T48" fmla="*/ 188 w 1430"/>
                  <a:gd name="T49" fmla="*/ 928 h 1852"/>
                  <a:gd name="T50" fmla="*/ 94 w 1430"/>
                  <a:gd name="T51" fmla="*/ 793 h 1852"/>
                  <a:gd name="T52" fmla="*/ 129 w 1430"/>
                  <a:gd name="T53" fmla="*/ 702 h 1852"/>
                  <a:gd name="T54" fmla="*/ 106 w 1430"/>
                  <a:gd name="T55" fmla="*/ 600 h 1852"/>
                  <a:gd name="T56" fmla="*/ 198 w 1430"/>
                  <a:gd name="T57" fmla="*/ 504 h 1852"/>
                  <a:gd name="T58" fmla="*/ 295 w 1430"/>
                  <a:gd name="T59" fmla="*/ 434 h 1852"/>
                  <a:gd name="T60" fmla="*/ 462 w 1430"/>
                  <a:gd name="T61" fmla="*/ 429 h 1852"/>
                  <a:gd name="T62" fmla="*/ 561 w 1430"/>
                  <a:gd name="T63" fmla="*/ 508 h 1852"/>
                  <a:gd name="T64" fmla="*/ 639 w 1430"/>
                  <a:gd name="T65" fmla="*/ 566 h 1852"/>
                  <a:gd name="T66" fmla="*/ 629 w 1430"/>
                  <a:gd name="T67" fmla="*/ 665 h 1852"/>
                  <a:gd name="T68" fmla="*/ 634 w 1430"/>
                  <a:gd name="T69" fmla="*/ 397 h 1852"/>
                  <a:gd name="T70" fmla="*/ 533 w 1430"/>
                  <a:gd name="T71" fmla="*/ 409 h 1852"/>
                  <a:gd name="T72" fmla="*/ 468 w 1430"/>
                  <a:gd name="T73" fmla="*/ 359 h 1852"/>
                  <a:gd name="T74" fmla="*/ 415 w 1430"/>
                  <a:gd name="T75" fmla="*/ 313 h 1852"/>
                  <a:gd name="T76" fmla="*/ 431 w 1430"/>
                  <a:gd name="T77" fmla="*/ 232 h 1852"/>
                  <a:gd name="T78" fmla="*/ 410 w 1430"/>
                  <a:gd name="T79" fmla="*/ 163 h 1852"/>
                  <a:gd name="T80" fmla="*/ 468 w 1430"/>
                  <a:gd name="T81" fmla="*/ 107 h 1852"/>
                  <a:gd name="T82" fmla="*/ 533 w 1430"/>
                  <a:gd name="T83" fmla="*/ 56 h 1852"/>
                  <a:gd name="T84" fmla="*/ 633 w 1430"/>
                  <a:gd name="T85" fmla="*/ 65 h 1852"/>
                  <a:gd name="T86" fmla="*/ 701 w 1430"/>
                  <a:gd name="T87" fmla="*/ 101 h 1852"/>
                  <a:gd name="T88" fmla="*/ 755 w 1430"/>
                  <a:gd name="T89" fmla="*/ 184 h 1852"/>
                  <a:gd name="T90" fmla="*/ 743 w 1430"/>
                  <a:gd name="T91" fmla="*/ 265 h 1852"/>
                  <a:gd name="T92" fmla="*/ 723 w 1430"/>
                  <a:gd name="T93" fmla="*/ 344 h 1852"/>
                  <a:gd name="T94" fmla="*/ 1083 w 1430"/>
                  <a:gd name="T95" fmla="*/ 566 h 1852"/>
                  <a:gd name="T96" fmla="*/ 1025 w 1430"/>
                  <a:gd name="T97" fmla="*/ 616 h 1852"/>
                  <a:gd name="T98" fmla="*/ 1014 w 1430"/>
                  <a:gd name="T99" fmla="*/ 683 h 1852"/>
                  <a:gd name="T100" fmla="*/ 921 w 1430"/>
                  <a:gd name="T101" fmla="*/ 713 h 1852"/>
                  <a:gd name="T102" fmla="*/ 833 w 1430"/>
                  <a:gd name="T103" fmla="*/ 716 h 1852"/>
                  <a:gd name="T104" fmla="*/ 747 w 1430"/>
                  <a:gd name="T105" fmla="*/ 655 h 1852"/>
                  <a:gd name="T106" fmla="*/ 716 w 1430"/>
                  <a:gd name="T107" fmla="*/ 582 h 1852"/>
                  <a:gd name="T108" fmla="*/ 708 w 1430"/>
                  <a:gd name="T109" fmla="*/ 474 h 1852"/>
                  <a:gd name="T110" fmla="*/ 779 w 1430"/>
                  <a:gd name="T111" fmla="*/ 423 h 1852"/>
                  <a:gd name="T112" fmla="*/ 804 w 1430"/>
                  <a:gd name="T113" fmla="*/ 359 h 1852"/>
                  <a:gd name="T114" fmla="*/ 885 w 1430"/>
                  <a:gd name="T115" fmla="*/ 374 h 1852"/>
                  <a:gd name="T116" fmla="*/ 963 w 1430"/>
                  <a:gd name="T117" fmla="*/ 351 h 1852"/>
                  <a:gd name="T118" fmla="*/ 1036 w 1430"/>
                  <a:gd name="T119" fmla="*/ 416 h 1852"/>
                  <a:gd name="T120" fmla="*/ 1081 w 1430"/>
                  <a:gd name="T121" fmla="*/ 487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30" h="1852">
                    <a:moveTo>
                      <a:pt x="1389" y="891"/>
                    </a:moveTo>
                    <a:lnTo>
                      <a:pt x="1389" y="891"/>
                    </a:lnTo>
                    <a:lnTo>
                      <a:pt x="1355" y="834"/>
                    </a:lnTo>
                    <a:lnTo>
                      <a:pt x="1340" y="805"/>
                    </a:lnTo>
                    <a:lnTo>
                      <a:pt x="1325" y="776"/>
                    </a:lnTo>
                    <a:lnTo>
                      <a:pt x="1312" y="748"/>
                    </a:lnTo>
                    <a:lnTo>
                      <a:pt x="1302" y="722"/>
                    </a:lnTo>
                    <a:lnTo>
                      <a:pt x="1298" y="710"/>
                    </a:lnTo>
                    <a:lnTo>
                      <a:pt x="1295" y="698"/>
                    </a:lnTo>
                    <a:lnTo>
                      <a:pt x="1292" y="686"/>
                    </a:lnTo>
                    <a:lnTo>
                      <a:pt x="1291" y="676"/>
                    </a:lnTo>
                    <a:lnTo>
                      <a:pt x="1291" y="676"/>
                    </a:lnTo>
                    <a:lnTo>
                      <a:pt x="1291" y="666"/>
                    </a:lnTo>
                    <a:lnTo>
                      <a:pt x="1292" y="655"/>
                    </a:lnTo>
                    <a:lnTo>
                      <a:pt x="1296" y="631"/>
                    </a:lnTo>
                    <a:lnTo>
                      <a:pt x="1301" y="605"/>
                    </a:lnTo>
                    <a:lnTo>
                      <a:pt x="1304" y="590"/>
                    </a:lnTo>
                    <a:lnTo>
                      <a:pt x="1305" y="574"/>
                    </a:lnTo>
                    <a:lnTo>
                      <a:pt x="1306" y="557"/>
                    </a:lnTo>
                    <a:lnTo>
                      <a:pt x="1307" y="538"/>
                    </a:lnTo>
                    <a:lnTo>
                      <a:pt x="1305" y="518"/>
                    </a:lnTo>
                    <a:lnTo>
                      <a:pt x="1303" y="495"/>
                    </a:lnTo>
                    <a:lnTo>
                      <a:pt x="1298" y="472"/>
                    </a:lnTo>
                    <a:lnTo>
                      <a:pt x="1291" y="446"/>
                    </a:lnTo>
                    <a:lnTo>
                      <a:pt x="1283" y="418"/>
                    </a:lnTo>
                    <a:lnTo>
                      <a:pt x="1270" y="389"/>
                    </a:lnTo>
                    <a:lnTo>
                      <a:pt x="1270" y="389"/>
                    </a:lnTo>
                    <a:lnTo>
                      <a:pt x="1257" y="358"/>
                    </a:lnTo>
                    <a:lnTo>
                      <a:pt x="1241" y="325"/>
                    </a:lnTo>
                    <a:lnTo>
                      <a:pt x="1222" y="292"/>
                    </a:lnTo>
                    <a:lnTo>
                      <a:pt x="1213" y="275"/>
                    </a:lnTo>
                    <a:lnTo>
                      <a:pt x="1202" y="259"/>
                    </a:lnTo>
                    <a:lnTo>
                      <a:pt x="1191" y="243"/>
                    </a:lnTo>
                    <a:lnTo>
                      <a:pt x="1178" y="226"/>
                    </a:lnTo>
                    <a:lnTo>
                      <a:pt x="1165" y="210"/>
                    </a:lnTo>
                    <a:lnTo>
                      <a:pt x="1151" y="193"/>
                    </a:lnTo>
                    <a:lnTo>
                      <a:pt x="1135" y="178"/>
                    </a:lnTo>
                    <a:lnTo>
                      <a:pt x="1119" y="163"/>
                    </a:lnTo>
                    <a:lnTo>
                      <a:pt x="1103" y="147"/>
                    </a:lnTo>
                    <a:lnTo>
                      <a:pt x="1084" y="133"/>
                    </a:lnTo>
                    <a:lnTo>
                      <a:pt x="1065" y="119"/>
                    </a:lnTo>
                    <a:lnTo>
                      <a:pt x="1044" y="106"/>
                    </a:lnTo>
                    <a:lnTo>
                      <a:pt x="1023" y="92"/>
                    </a:lnTo>
                    <a:lnTo>
                      <a:pt x="1000" y="80"/>
                    </a:lnTo>
                    <a:lnTo>
                      <a:pt x="976" y="68"/>
                    </a:lnTo>
                    <a:lnTo>
                      <a:pt x="951" y="57"/>
                    </a:lnTo>
                    <a:lnTo>
                      <a:pt x="925" y="47"/>
                    </a:lnTo>
                    <a:lnTo>
                      <a:pt x="896" y="37"/>
                    </a:lnTo>
                    <a:lnTo>
                      <a:pt x="866" y="29"/>
                    </a:lnTo>
                    <a:lnTo>
                      <a:pt x="836" y="22"/>
                    </a:lnTo>
                    <a:lnTo>
                      <a:pt x="803" y="16"/>
                    </a:lnTo>
                    <a:lnTo>
                      <a:pt x="768" y="9"/>
                    </a:lnTo>
                    <a:lnTo>
                      <a:pt x="732" y="5"/>
                    </a:lnTo>
                    <a:lnTo>
                      <a:pt x="694" y="2"/>
                    </a:lnTo>
                    <a:lnTo>
                      <a:pt x="656" y="0"/>
                    </a:lnTo>
                    <a:lnTo>
                      <a:pt x="615" y="0"/>
                    </a:lnTo>
                    <a:lnTo>
                      <a:pt x="615" y="0"/>
                    </a:lnTo>
                    <a:lnTo>
                      <a:pt x="577" y="0"/>
                    </a:lnTo>
                    <a:lnTo>
                      <a:pt x="541" y="3"/>
                    </a:lnTo>
                    <a:lnTo>
                      <a:pt x="506" y="7"/>
                    </a:lnTo>
                    <a:lnTo>
                      <a:pt x="472" y="13"/>
                    </a:lnTo>
                    <a:lnTo>
                      <a:pt x="440" y="22"/>
                    </a:lnTo>
                    <a:lnTo>
                      <a:pt x="408" y="31"/>
                    </a:lnTo>
                    <a:lnTo>
                      <a:pt x="378" y="41"/>
                    </a:lnTo>
                    <a:lnTo>
                      <a:pt x="350" y="53"/>
                    </a:lnTo>
                    <a:lnTo>
                      <a:pt x="322" y="67"/>
                    </a:lnTo>
                    <a:lnTo>
                      <a:pt x="295" y="81"/>
                    </a:lnTo>
                    <a:lnTo>
                      <a:pt x="270" y="96"/>
                    </a:lnTo>
                    <a:lnTo>
                      <a:pt x="246" y="114"/>
                    </a:lnTo>
                    <a:lnTo>
                      <a:pt x="223" y="131"/>
                    </a:lnTo>
                    <a:lnTo>
                      <a:pt x="201" y="151"/>
                    </a:lnTo>
                    <a:lnTo>
                      <a:pt x="181" y="170"/>
                    </a:lnTo>
                    <a:lnTo>
                      <a:pt x="161" y="190"/>
                    </a:lnTo>
                    <a:lnTo>
                      <a:pt x="143" y="212"/>
                    </a:lnTo>
                    <a:lnTo>
                      <a:pt x="126" y="234"/>
                    </a:lnTo>
                    <a:lnTo>
                      <a:pt x="110" y="257"/>
                    </a:lnTo>
                    <a:lnTo>
                      <a:pt x="95" y="280"/>
                    </a:lnTo>
                    <a:lnTo>
                      <a:pt x="82" y="305"/>
                    </a:lnTo>
                    <a:lnTo>
                      <a:pt x="68" y="329"/>
                    </a:lnTo>
                    <a:lnTo>
                      <a:pt x="57" y="355"/>
                    </a:lnTo>
                    <a:lnTo>
                      <a:pt x="47" y="380"/>
                    </a:lnTo>
                    <a:lnTo>
                      <a:pt x="38" y="406"/>
                    </a:lnTo>
                    <a:lnTo>
                      <a:pt x="30" y="432"/>
                    </a:lnTo>
                    <a:lnTo>
                      <a:pt x="21" y="457"/>
                    </a:lnTo>
                    <a:lnTo>
                      <a:pt x="16" y="484"/>
                    </a:lnTo>
                    <a:lnTo>
                      <a:pt x="11" y="511"/>
                    </a:lnTo>
                    <a:lnTo>
                      <a:pt x="7" y="536"/>
                    </a:lnTo>
                    <a:lnTo>
                      <a:pt x="4" y="563"/>
                    </a:lnTo>
                    <a:lnTo>
                      <a:pt x="2" y="588"/>
                    </a:lnTo>
                    <a:lnTo>
                      <a:pt x="2" y="588"/>
                    </a:lnTo>
                    <a:lnTo>
                      <a:pt x="0" y="630"/>
                    </a:lnTo>
                    <a:lnTo>
                      <a:pt x="0" y="671"/>
                    </a:lnTo>
                    <a:lnTo>
                      <a:pt x="2" y="709"/>
                    </a:lnTo>
                    <a:lnTo>
                      <a:pt x="5" y="746"/>
                    </a:lnTo>
                    <a:lnTo>
                      <a:pt x="9" y="781"/>
                    </a:lnTo>
                    <a:lnTo>
                      <a:pt x="14" y="813"/>
                    </a:lnTo>
                    <a:lnTo>
                      <a:pt x="21" y="845"/>
                    </a:lnTo>
                    <a:lnTo>
                      <a:pt x="28" y="876"/>
                    </a:lnTo>
                    <a:lnTo>
                      <a:pt x="37" y="904"/>
                    </a:lnTo>
                    <a:lnTo>
                      <a:pt x="47" y="931"/>
                    </a:lnTo>
                    <a:lnTo>
                      <a:pt x="56" y="956"/>
                    </a:lnTo>
                    <a:lnTo>
                      <a:pt x="67" y="981"/>
                    </a:lnTo>
                    <a:lnTo>
                      <a:pt x="78" y="1005"/>
                    </a:lnTo>
                    <a:lnTo>
                      <a:pt x="90" y="1027"/>
                    </a:lnTo>
                    <a:lnTo>
                      <a:pt x="101" y="1047"/>
                    </a:lnTo>
                    <a:lnTo>
                      <a:pt x="113" y="1068"/>
                    </a:lnTo>
                    <a:lnTo>
                      <a:pt x="137" y="1105"/>
                    </a:lnTo>
                    <a:lnTo>
                      <a:pt x="160" y="1140"/>
                    </a:lnTo>
                    <a:lnTo>
                      <a:pt x="182" y="1170"/>
                    </a:lnTo>
                    <a:lnTo>
                      <a:pt x="202" y="1200"/>
                    </a:lnTo>
                    <a:lnTo>
                      <a:pt x="219" y="1226"/>
                    </a:lnTo>
                    <a:lnTo>
                      <a:pt x="226" y="1240"/>
                    </a:lnTo>
                    <a:lnTo>
                      <a:pt x="232" y="1253"/>
                    </a:lnTo>
                    <a:lnTo>
                      <a:pt x="236" y="1265"/>
                    </a:lnTo>
                    <a:lnTo>
                      <a:pt x="240" y="1279"/>
                    </a:lnTo>
                    <a:lnTo>
                      <a:pt x="242" y="1291"/>
                    </a:lnTo>
                    <a:lnTo>
                      <a:pt x="243" y="1303"/>
                    </a:lnTo>
                    <a:lnTo>
                      <a:pt x="243" y="1303"/>
                    </a:lnTo>
                    <a:lnTo>
                      <a:pt x="243" y="1328"/>
                    </a:lnTo>
                    <a:lnTo>
                      <a:pt x="241" y="1351"/>
                    </a:lnTo>
                    <a:lnTo>
                      <a:pt x="240" y="1375"/>
                    </a:lnTo>
                    <a:lnTo>
                      <a:pt x="237" y="1397"/>
                    </a:lnTo>
                    <a:lnTo>
                      <a:pt x="231" y="1442"/>
                    </a:lnTo>
                    <a:lnTo>
                      <a:pt x="224" y="1486"/>
                    </a:lnTo>
                    <a:lnTo>
                      <a:pt x="216" y="1528"/>
                    </a:lnTo>
                    <a:lnTo>
                      <a:pt x="206" y="1568"/>
                    </a:lnTo>
                    <a:lnTo>
                      <a:pt x="198" y="1606"/>
                    </a:lnTo>
                    <a:lnTo>
                      <a:pt x="192" y="1641"/>
                    </a:lnTo>
                    <a:lnTo>
                      <a:pt x="188" y="1641"/>
                    </a:lnTo>
                    <a:lnTo>
                      <a:pt x="188" y="1641"/>
                    </a:lnTo>
                    <a:lnTo>
                      <a:pt x="178" y="1641"/>
                    </a:lnTo>
                    <a:lnTo>
                      <a:pt x="168" y="1643"/>
                    </a:lnTo>
                    <a:lnTo>
                      <a:pt x="158" y="1645"/>
                    </a:lnTo>
                    <a:lnTo>
                      <a:pt x="149" y="1648"/>
                    </a:lnTo>
                    <a:lnTo>
                      <a:pt x="141" y="1652"/>
                    </a:lnTo>
                    <a:lnTo>
                      <a:pt x="133" y="1657"/>
                    </a:lnTo>
                    <a:lnTo>
                      <a:pt x="125" y="1663"/>
                    </a:lnTo>
                    <a:lnTo>
                      <a:pt x="117" y="1669"/>
                    </a:lnTo>
                    <a:lnTo>
                      <a:pt x="111" y="1676"/>
                    </a:lnTo>
                    <a:lnTo>
                      <a:pt x="105" y="1685"/>
                    </a:lnTo>
                    <a:lnTo>
                      <a:pt x="100" y="1693"/>
                    </a:lnTo>
                    <a:lnTo>
                      <a:pt x="96" y="1701"/>
                    </a:lnTo>
                    <a:lnTo>
                      <a:pt x="93" y="1710"/>
                    </a:lnTo>
                    <a:lnTo>
                      <a:pt x="91" y="1719"/>
                    </a:lnTo>
                    <a:lnTo>
                      <a:pt x="89" y="1730"/>
                    </a:lnTo>
                    <a:lnTo>
                      <a:pt x="89" y="1740"/>
                    </a:lnTo>
                    <a:lnTo>
                      <a:pt x="89" y="1813"/>
                    </a:lnTo>
                    <a:lnTo>
                      <a:pt x="89" y="1813"/>
                    </a:lnTo>
                    <a:lnTo>
                      <a:pt x="89" y="1821"/>
                    </a:lnTo>
                    <a:lnTo>
                      <a:pt x="92" y="1828"/>
                    </a:lnTo>
                    <a:lnTo>
                      <a:pt x="95" y="1835"/>
                    </a:lnTo>
                    <a:lnTo>
                      <a:pt x="100" y="1841"/>
                    </a:lnTo>
                    <a:lnTo>
                      <a:pt x="106" y="1846"/>
                    </a:lnTo>
                    <a:lnTo>
                      <a:pt x="112" y="1849"/>
                    </a:lnTo>
                    <a:lnTo>
                      <a:pt x="121" y="1851"/>
                    </a:lnTo>
                    <a:lnTo>
                      <a:pt x="129" y="1852"/>
                    </a:lnTo>
                    <a:lnTo>
                      <a:pt x="917" y="1852"/>
                    </a:lnTo>
                    <a:lnTo>
                      <a:pt x="917" y="1852"/>
                    </a:lnTo>
                    <a:lnTo>
                      <a:pt x="926" y="1851"/>
                    </a:lnTo>
                    <a:lnTo>
                      <a:pt x="933" y="1849"/>
                    </a:lnTo>
                    <a:lnTo>
                      <a:pt x="940" y="1846"/>
                    </a:lnTo>
                    <a:lnTo>
                      <a:pt x="946" y="1841"/>
                    </a:lnTo>
                    <a:lnTo>
                      <a:pt x="950" y="1835"/>
                    </a:lnTo>
                    <a:lnTo>
                      <a:pt x="954" y="1828"/>
                    </a:lnTo>
                    <a:lnTo>
                      <a:pt x="956" y="1821"/>
                    </a:lnTo>
                    <a:lnTo>
                      <a:pt x="957" y="1813"/>
                    </a:lnTo>
                    <a:lnTo>
                      <a:pt x="957" y="1740"/>
                    </a:lnTo>
                    <a:lnTo>
                      <a:pt x="957" y="1740"/>
                    </a:lnTo>
                    <a:lnTo>
                      <a:pt x="956" y="1730"/>
                    </a:lnTo>
                    <a:lnTo>
                      <a:pt x="955" y="1720"/>
                    </a:lnTo>
                    <a:lnTo>
                      <a:pt x="953" y="1710"/>
                    </a:lnTo>
                    <a:lnTo>
                      <a:pt x="949" y="1702"/>
                    </a:lnTo>
                    <a:lnTo>
                      <a:pt x="945" y="1693"/>
                    </a:lnTo>
                    <a:lnTo>
                      <a:pt x="941" y="1685"/>
                    </a:lnTo>
                    <a:lnTo>
                      <a:pt x="935" y="1677"/>
                    </a:lnTo>
                    <a:lnTo>
                      <a:pt x="929" y="1670"/>
                    </a:lnTo>
                    <a:lnTo>
                      <a:pt x="922" y="1664"/>
                    </a:lnTo>
                    <a:lnTo>
                      <a:pt x="914" y="1658"/>
                    </a:lnTo>
                    <a:lnTo>
                      <a:pt x="906" y="1653"/>
                    </a:lnTo>
                    <a:lnTo>
                      <a:pt x="898" y="1649"/>
                    </a:lnTo>
                    <a:lnTo>
                      <a:pt x="889" y="1646"/>
                    </a:lnTo>
                    <a:lnTo>
                      <a:pt x="880" y="1643"/>
                    </a:lnTo>
                    <a:lnTo>
                      <a:pt x="869" y="1642"/>
                    </a:lnTo>
                    <a:lnTo>
                      <a:pt x="860" y="1641"/>
                    </a:lnTo>
                    <a:lnTo>
                      <a:pt x="860" y="1641"/>
                    </a:lnTo>
                    <a:lnTo>
                      <a:pt x="861" y="1613"/>
                    </a:lnTo>
                    <a:lnTo>
                      <a:pt x="863" y="1600"/>
                    </a:lnTo>
                    <a:lnTo>
                      <a:pt x="866" y="1587"/>
                    </a:lnTo>
                    <a:lnTo>
                      <a:pt x="866" y="1587"/>
                    </a:lnTo>
                    <a:lnTo>
                      <a:pt x="873" y="1562"/>
                    </a:lnTo>
                    <a:lnTo>
                      <a:pt x="882" y="1538"/>
                    </a:lnTo>
                    <a:lnTo>
                      <a:pt x="891" y="1518"/>
                    </a:lnTo>
                    <a:lnTo>
                      <a:pt x="901" y="1500"/>
                    </a:lnTo>
                    <a:lnTo>
                      <a:pt x="906" y="1492"/>
                    </a:lnTo>
                    <a:lnTo>
                      <a:pt x="912" y="1484"/>
                    </a:lnTo>
                    <a:lnTo>
                      <a:pt x="918" y="1478"/>
                    </a:lnTo>
                    <a:lnTo>
                      <a:pt x="926" y="1472"/>
                    </a:lnTo>
                    <a:lnTo>
                      <a:pt x="933" y="1467"/>
                    </a:lnTo>
                    <a:lnTo>
                      <a:pt x="940" y="1462"/>
                    </a:lnTo>
                    <a:lnTo>
                      <a:pt x="948" y="1458"/>
                    </a:lnTo>
                    <a:lnTo>
                      <a:pt x="956" y="1454"/>
                    </a:lnTo>
                    <a:lnTo>
                      <a:pt x="964" y="1450"/>
                    </a:lnTo>
                    <a:lnTo>
                      <a:pt x="974" y="1447"/>
                    </a:lnTo>
                    <a:lnTo>
                      <a:pt x="993" y="1443"/>
                    </a:lnTo>
                    <a:lnTo>
                      <a:pt x="1015" y="1441"/>
                    </a:lnTo>
                    <a:lnTo>
                      <a:pt x="1038" y="1440"/>
                    </a:lnTo>
                    <a:lnTo>
                      <a:pt x="1064" y="1441"/>
                    </a:lnTo>
                    <a:lnTo>
                      <a:pt x="1091" y="1443"/>
                    </a:lnTo>
                    <a:lnTo>
                      <a:pt x="1122" y="1447"/>
                    </a:lnTo>
                    <a:lnTo>
                      <a:pt x="1155" y="1452"/>
                    </a:lnTo>
                    <a:lnTo>
                      <a:pt x="1155" y="1452"/>
                    </a:lnTo>
                    <a:lnTo>
                      <a:pt x="1169" y="1455"/>
                    </a:lnTo>
                    <a:lnTo>
                      <a:pt x="1181" y="1456"/>
                    </a:lnTo>
                    <a:lnTo>
                      <a:pt x="1194" y="1456"/>
                    </a:lnTo>
                    <a:lnTo>
                      <a:pt x="1206" y="1456"/>
                    </a:lnTo>
                    <a:lnTo>
                      <a:pt x="1216" y="1455"/>
                    </a:lnTo>
                    <a:lnTo>
                      <a:pt x="1225" y="1454"/>
                    </a:lnTo>
                    <a:lnTo>
                      <a:pt x="1235" y="1450"/>
                    </a:lnTo>
                    <a:lnTo>
                      <a:pt x="1243" y="1448"/>
                    </a:lnTo>
                    <a:lnTo>
                      <a:pt x="1250" y="1444"/>
                    </a:lnTo>
                    <a:lnTo>
                      <a:pt x="1257" y="1441"/>
                    </a:lnTo>
                    <a:lnTo>
                      <a:pt x="1263" y="1437"/>
                    </a:lnTo>
                    <a:lnTo>
                      <a:pt x="1269" y="1432"/>
                    </a:lnTo>
                    <a:lnTo>
                      <a:pt x="1274" y="1427"/>
                    </a:lnTo>
                    <a:lnTo>
                      <a:pt x="1279" y="1422"/>
                    </a:lnTo>
                    <a:lnTo>
                      <a:pt x="1287" y="1410"/>
                    </a:lnTo>
                    <a:lnTo>
                      <a:pt x="1292" y="1397"/>
                    </a:lnTo>
                    <a:lnTo>
                      <a:pt x="1296" y="1384"/>
                    </a:lnTo>
                    <a:lnTo>
                      <a:pt x="1299" y="1371"/>
                    </a:lnTo>
                    <a:lnTo>
                      <a:pt x="1301" y="1356"/>
                    </a:lnTo>
                    <a:lnTo>
                      <a:pt x="1303" y="1331"/>
                    </a:lnTo>
                    <a:lnTo>
                      <a:pt x="1304" y="1307"/>
                    </a:lnTo>
                    <a:lnTo>
                      <a:pt x="1304" y="1307"/>
                    </a:lnTo>
                    <a:lnTo>
                      <a:pt x="1305" y="1298"/>
                    </a:lnTo>
                    <a:lnTo>
                      <a:pt x="1306" y="1290"/>
                    </a:lnTo>
                    <a:lnTo>
                      <a:pt x="1308" y="1284"/>
                    </a:lnTo>
                    <a:lnTo>
                      <a:pt x="1310" y="1278"/>
                    </a:lnTo>
                    <a:lnTo>
                      <a:pt x="1313" y="1274"/>
                    </a:lnTo>
                    <a:lnTo>
                      <a:pt x="1316" y="1269"/>
                    </a:lnTo>
                    <a:lnTo>
                      <a:pt x="1323" y="1262"/>
                    </a:lnTo>
                    <a:lnTo>
                      <a:pt x="1336" y="1253"/>
                    </a:lnTo>
                    <a:lnTo>
                      <a:pt x="1343" y="1248"/>
                    </a:lnTo>
                    <a:lnTo>
                      <a:pt x="1345" y="1244"/>
                    </a:lnTo>
                    <a:lnTo>
                      <a:pt x="1348" y="1240"/>
                    </a:lnTo>
                    <a:lnTo>
                      <a:pt x="1348" y="1240"/>
                    </a:lnTo>
                    <a:lnTo>
                      <a:pt x="1352" y="1230"/>
                    </a:lnTo>
                    <a:lnTo>
                      <a:pt x="1353" y="1219"/>
                    </a:lnTo>
                    <a:lnTo>
                      <a:pt x="1353" y="1211"/>
                    </a:lnTo>
                    <a:lnTo>
                      <a:pt x="1351" y="1204"/>
                    </a:lnTo>
                    <a:lnTo>
                      <a:pt x="1347" y="1197"/>
                    </a:lnTo>
                    <a:lnTo>
                      <a:pt x="1341" y="1192"/>
                    </a:lnTo>
                    <a:lnTo>
                      <a:pt x="1335" y="1187"/>
                    </a:lnTo>
                    <a:lnTo>
                      <a:pt x="1327" y="1184"/>
                    </a:lnTo>
                    <a:lnTo>
                      <a:pt x="1327" y="1184"/>
                    </a:lnTo>
                    <a:lnTo>
                      <a:pt x="1338" y="1181"/>
                    </a:lnTo>
                    <a:lnTo>
                      <a:pt x="1344" y="1180"/>
                    </a:lnTo>
                    <a:lnTo>
                      <a:pt x="1349" y="1177"/>
                    </a:lnTo>
                    <a:lnTo>
                      <a:pt x="1353" y="1173"/>
                    </a:lnTo>
                    <a:lnTo>
                      <a:pt x="1354" y="1169"/>
                    </a:lnTo>
                    <a:lnTo>
                      <a:pt x="1355" y="1166"/>
                    </a:lnTo>
                    <a:lnTo>
                      <a:pt x="1356" y="1156"/>
                    </a:lnTo>
                    <a:lnTo>
                      <a:pt x="1354" y="1144"/>
                    </a:lnTo>
                    <a:lnTo>
                      <a:pt x="1354" y="1144"/>
                    </a:lnTo>
                    <a:lnTo>
                      <a:pt x="1350" y="1129"/>
                    </a:lnTo>
                    <a:lnTo>
                      <a:pt x="1345" y="1115"/>
                    </a:lnTo>
                    <a:lnTo>
                      <a:pt x="1341" y="1101"/>
                    </a:lnTo>
                    <a:lnTo>
                      <a:pt x="1340" y="1093"/>
                    </a:lnTo>
                    <a:lnTo>
                      <a:pt x="1339" y="1086"/>
                    </a:lnTo>
                    <a:lnTo>
                      <a:pt x="1340" y="1079"/>
                    </a:lnTo>
                    <a:lnTo>
                      <a:pt x="1341" y="1072"/>
                    </a:lnTo>
                    <a:lnTo>
                      <a:pt x="1344" y="1065"/>
                    </a:lnTo>
                    <a:lnTo>
                      <a:pt x="1349" y="1058"/>
                    </a:lnTo>
                    <a:lnTo>
                      <a:pt x="1355" y="1051"/>
                    </a:lnTo>
                    <a:lnTo>
                      <a:pt x="1364" y="1043"/>
                    </a:lnTo>
                    <a:lnTo>
                      <a:pt x="1375" y="1036"/>
                    </a:lnTo>
                    <a:lnTo>
                      <a:pt x="1388" y="1029"/>
                    </a:lnTo>
                    <a:lnTo>
                      <a:pt x="1388" y="1029"/>
                    </a:lnTo>
                    <a:lnTo>
                      <a:pt x="1398" y="1025"/>
                    </a:lnTo>
                    <a:lnTo>
                      <a:pt x="1407" y="1020"/>
                    </a:lnTo>
                    <a:lnTo>
                      <a:pt x="1415" y="1015"/>
                    </a:lnTo>
                    <a:lnTo>
                      <a:pt x="1420" y="1010"/>
                    </a:lnTo>
                    <a:lnTo>
                      <a:pt x="1425" y="1005"/>
                    </a:lnTo>
                    <a:lnTo>
                      <a:pt x="1428" y="998"/>
                    </a:lnTo>
                    <a:lnTo>
                      <a:pt x="1430" y="992"/>
                    </a:lnTo>
                    <a:lnTo>
                      <a:pt x="1430" y="985"/>
                    </a:lnTo>
                    <a:lnTo>
                      <a:pt x="1429" y="977"/>
                    </a:lnTo>
                    <a:lnTo>
                      <a:pt x="1427" y="969"/>
                    </a:lnTo>
                    <a:lnTo>
                      <a:pt x="1424" y="960"/>
                    </a:lnTo>
                    <a:lnTo>
                      <a:pt x="1419" y="948"/>
                    </a:lnTo>
                    <a:lnTo>
                      <a:pt x="1406" y="923"/>
                    </a:lnTo>
                    <a:lnTo>
                      <a:pt x="1389" y="891"/>
                    </a:lnTo>
                    <a:lnTo>
                      <a:pt x="1389" y="891"/>
                    </a:lnTo>
                    <a:close/>
                    <a:moveTo>
                      <a:pt x="634" y="714"/>
                    </a:moveTo>
                    <a:lnTo>
                      <a:pt x="634" y="714"/>
                    </a:lnTo>
                    <a:lnTo>
                      <a:pt x="634" y="726"/>
                    </a:lnTo>
                    <a:lnTo>
                      <a:pt x="633" y="739"/>
                    </a:lnTo>
                    <a:lnTo>
                      <a:pt x="629" y="763"/>
                    </a:lnTo>
                    <a:lnTo>
                      <a:pt x="649" y="767"/>
                    </a:lnTo>
                    <a:lnTo>
                      <a:pt x="649" y="767"/>
                    </a:lnTo>
                    <a:lnTo>
                      <a:pt x="655" y="768"/>
                    </a:lnTo>
                    <a:lnTo>
                      <a:pt x="658" y="770"/>
                    </a:lnTo>
                    <a:lnTo>
                      <a:pt x="658" y="770"/>
                    </a:lnTo>
                    <a:lnTo>
                      <a:pt x="664" y="774"/>
                    </a:lnTo>
                    <a:lnTo>
                      <a:pt x="667" y="780"/>
                    </a:lnTo>
                    <a:lnTo>
                      <a:pt x="669" y="787"/>
                    </a:lnTo>
                    <a:lnTo>
                      <a:pt x="668" y="793"/>
                    </a:lnTo>
                    <a:lnTo>
                      <a:pt x="668" y="793"/>
                    </a:lnTo>
                    <a:lnTo>
                      <a:pt x="668" y="793"/>
                    </a:lnTo>
                    <a:lnTo>
                      <a:pt x="663" y="810"/>
                    </a:lnTo>
                    <a:lnTo>
                      <a:pt x="656" y="829"/>
                    </a:lnTo>
                    <a:lnTo>
                      <a:pt x="647" y="846"/>
                    </a:lnTo>
                    <a:lnTo>
                      <a:pt x="639" y="862"/>
                    </a:lnTo>
                    <a:lnTo>
                      <a:pt x="639" y="862"/>
                    </a:lnTo>
                    <a:lnTo>
                      <a:pt x="629" y="879"/>
                    </a:lnTo>
                    <a:lnTo>
                      <a:pt x="618" y="895"/>
                    </a:lnTo>
                    <a:lnTo>
                      <a:pt x="605" y="909"/>
                    </a:lnTo>
                    <a:lnTo>
                      <a:pt x="593" y="924"/>
                    </a:lnTo>
                    <a:lnTo>
                      <a:pt x="593" y="924"/>
                    </a:lnTo>
                    <a:lnTo>
                      <a:pt x="593" y="924"/>
                    </a:lnTo>
                    <a:lnTo>
                      <a:pt x="587" y="927"/>
                    </a:lnTo>
                    <a:lnTo>
                      <a:pt x="581" y="929"/>
                    </a:lnTo>
                    <a:lnTo>
                      <a:pt x="575" y="928"/>
                    </a:lnTo>
                    <a:lnTo>
                      <a:pt x="569" y="926"/>
                    </a:lnTo>
                    <a:lnTo>
                      <a:pt x="569" y="926"/>
                    </a:lnTo>
                    <a:lnTo>
                      <a:pt x="565" y="924"/>
                    </a:lnTo>
                    <a:lnTo>
                      <a:pt x="561" y="920"/>
                    </a:lnTo>
                    <a:lnTo>
                      <a:pt x="547" y="904"/>
                    </a:lnTo>
                    <a:lnTo>
                      <a:pt x="547" y="904"/>
                    </a:lnTo>
                    <a:lnTo>
                      <a:pt x="529" y="920"/>
                    </a:lnTo>
                    <a:lnTo>
                      <a:pt x="508" y="933"/>
                    </a:lnTo>
                    <a:lnTo>
                      <a:pt x="486" y="944"/>
                    </a:lnTo>
                    <a:lnTo>
                      <a:pt x="474" y="949"/>
                    </a:lnTo>
                    <a:lnTo>
                      <a:pt x="462" y="953"/>
                    </a:lnTo>
                    <a:lnTo>
                      <a:pt x="469" y="973"/>
                    </a:lnTo>
                    <a:lnTo>
                      <a:pt x="469" y="973"/>
                    </a:lnTo>
                    <a:lnTo>
                      <a:pt x="470" y="978"/>
                    </a:lnTo>
                    <a:lnTo>
                      <a:pt x="471" y="982"/>
                    </a:lnTo>
                    <a:lnTo>
                      <a:pt x="471" y="982"/>
                    </a:lnTo>
                    <a:lnTo>
                      <a:pt x="470" y="988"/>
                    </a:lnTo>
                    <a:lnTo>
                      <a:pt x="467" y="994"/>
                    </a:lnTo>
                    <a:lnTo>
                      <a:pt x="462" y="999"/>
                    </a:lnTo>
                    <a:lnTo>
                      <a:pt x="456" y="1002"/>
                    </a:lnTo>
                    <a:lnTo>
                      <a:pt x="457" y="1002"/>
                    </a:lnTo>
                    <a:lnTo>
                      <a:pt x="457" y="1002"/>
                    </a:lnTo>
                    <a:lnTo>
                      <a:pt x="439" y="1006"/>
                    </a:lnTo>
                    <a:lnTo>
                      <a:pt x="419" y="1009"/>
                    </a:lnTo>
                    <a:lnTo>
                      <a:pt x="401" y="1011"/>
                    </a:lnTo>
                    <a:lnTo>
                      <a:pt x="381" y="1012"/>
                    </a:lnTo>
                    <a:lnTo>
                      <a:pt x="381" y="1012"/>
                    </a:lnTo>
                    <a:lnTo>
                      <a:pt x="362" y="1011"/>
                    </a:lnTo>
                    <a:lnTo>
                      <a:pt x="343" y="1009"/>
                    </a:lnTo>
                    <a:lnTo>
                      <a:pt x="324" y="1006"/>
                    </a:lnTo>
                    <a:lnTo>
                      <a:pt x="306" y="1002"/>
                    </a:lnTo>
                    <a:lnTo>
                      <a:pt x="306" y="1002"/>
                    </a:lnTo>
                    <a:lnTo>
                      <a:pt x="306" y="1002"/>
                    </a:lnTo>
                    <a:lnTo>
                      <a:pt x="300" y="999"/>
                    </a:lnTo>
                    <a:lnTo>
                      <a:pt x="295" y="994"/>
                    </a:lnTo>
                    <a:lnTo>
                      <a:pt x="292" y="988"/>
                    </a:lnTo>
                    <a:lnTo>
                      <a:pt x="291" y="982"/>
                    </a:lnTo>
                    <a:lnTo>
                      <a:pt x="291" y="982"/>
                    </a:lnTo>
                    <a:lnTo>
                      <a:pt x="291" y="977"/>
                    </a:lnTo>
                    <a:lnTo>
                      <a:pt x="292" y="973"/>
                    </a:lnTo>
                    <a:lnTo>
                      <a:pt x="300" y="953"/>
                    </a:lnTo>
                    <a:lnTo>
                      <a:pt x="300" y="953"/>
                    </a:lnTo>
                    <a:lnTo>
                      <a:pt x="288" y="949"/>
                    </a:lnTo>
                    <a:lnTo>
                      <a:pt x="277" y="944"/>
                    </a:lnTo>
                    <a:lnTo>
                      <a:pt x="255" y="933"/>
                    </a:lnTo>
                    <a:lnTo>
                      <a:pt x="234" y="920"/>
                    </a:lnTo>
                    <a:lnTo>
                      <a:pt x="215" y="904"/>
                    </a:lnTo>
                    <a:lnTo>
                      <a:pt x="200" y="920"/>
                    </a:lnTo>
                    <a:lnTo>
                      <a:pt x="200" y="920"/>
                    </a:lnTo>
                    <a:lnTo>
                      <a:pt x="198" y="924"/>
                    </a:lnTo>
                    <a:lnTo>
                      <a:pt x="194" y="926"/>
                    </a:lnTo>
                    <a:lnTo>
                      <a:pt x="194" y="926"/>
                    </a:lnTo>
                    <a:lnTo>
                      <a:pt x="188" y="928"/>
                    </a:lnTo>
                    <a:lnTo>
                      <a:pt x="181" y="929"/>
                    </a:lnTo>
                    <a:lnTo>
                      <a:pt x="175" y="927"/>
                    </a:lnTo>
                    <a:lnTo>
                      <a:pt x="170" y="924"/>
                    </a:lnTo>
                    <a:lnTo>
                      <a:pt x="170" y="924"/>
                    </a:lnTo>
                    <a:lnTo>
                      <a:pt x="170" y="924"/>
                    </a:lnTo>
                    <a:lnTo>
                      <a:pt x="157" y="909"/>
                    </a:lnTo>
                    <a:lnTo>
                      <a:pt x="145" y="895"/>
                    </a:lnTo>
                    <a:lnTo>
                      <a:pt x="134" y="879"/>
                    </a:lnTo>
                    <a:lnTo>
                      <a:pt x="124" y="862"/>
                    </a:lnTo>
                    <a:lnTo>
                      <a:pt x="124" y="862"/>
                    </a:lnTo>
                    <a:lnTo>
                      <a:pt x="114" y="846"/>
                    </a:lnTo>
                    <a:lnTo>
                      <a:pt x="106" y="829"/>
                    </a:lnTo>
                    <a:lnTo>
                      <a:pt x="100" y="810"/>
                    </a:lnTo>
                    <a:lnTo>
                      <a:pt x="94" y="793"/>
                    </a:lnTo>
                    <a:lnTo>
                      <a:pt x="94" y="793"/>
                    </a:lnTo>
                    <a:lnTo>
                      <a:pt x="94" y="793"/>
                    </a:lnTo>
                    <a:lnTo>
                      <a:pt x="94" y="787"/>
                    </a:lnTo>
                    <a:lnTo>
                      <a:pt x="95" y="780"/>
                    </a:lnTo>
                    <a:lnTo>
                      <a:pt x="99" y="774"/>
                    </a:lnTo>
                    <a:lnTo>
                      <a:pt x="104" y="770"/>
                    </a:lnTo>
                    <a:lnTo>
                      <a:pt x="104" y="770"/>
                    </a:lnTo>
                    <a:lnTo>
                      <a:pt x="108" y="768"/>
                    </a:lnTo>
                    <a:lnTo>
                      <a:pt x="112" y="767"/>
                    </a:lnTo>
                    <a:lnTo>
                      <a:pt x="133" y="763"/>
                    </a:lnTo>
                    <a:lnTo>
                      <a:pt x="133" y="763"/>
                    </a:lnTo>
                    <a:lnTo>
                      <a:pt x="130" y="739"/>
                    </a:lnTo>
                    <a:lnTo>
                      <a:pt x="129" y="726"/>
                    </a:lnTo>
                    <a:lnTo>
                      <a:pt x="129" y="714"/>
                    </a:lnTo>
                    <a:lnTo>
                      <a:pt x="129" y="714"/>
                    </a:lnTo>
                    <a:lnTo>
                      <a:pt x="129" y="702"/>
                    </a:lnTo>
                    <a:lnTo>
                      <a:pt x="130" y="690"/>
                    </a:lnTo>
                    <a:lnTo>
                      <a:pt x="133" y="665"/>
                    </a:lnTo>
                    <a:lnTo>
                      <a:pt x="112" y="661"/>
                    </a:lnTo>
                    <a:lnTo>
                      <a:pt x="112" y="661"/>
                    </a:lnTo>
                    <a:lnTo>
                      <a:pt x="108" y="660"/>
                    </a:lnTo>
                    <a:lnTo>
                      <a:pt x="104" y="658"/>
                    </a:lnTo>
                    <a:lnTo>
                      <a:pt x="104" y="658"/>
                    </a:lnTo>
                    <a:lnTo>
                      <a:pt x="99" y="654"/>
                    </a:lnTo>
                    <a:lnTo>
                      <a:pt x="95" y="649"/>
                    </a:lnTo>
                    <a:lnTo>
                      <a:pt x="94" y="642"/>
                    </a:lnTo>
                    <a:lnTo>
                      <a:pt x="94" y="635"/>
                    </a:lnTo>
                    <a:lnTo>
                      <a:pt x="94" y="635"/>
                    </a:lnTo>
                    <a:lnTo>
                      <a:pt x="94" y="635"/>
                    </a:lnTo>
                    <a:lnTo>
                      <a:pt x="100" y="618"/>
                    </a:lnTo>
                    <a:lnTo>
                      <a:pt x="106" y="600"/>
                    </a:lnTo>
                    <a:lnTo>
                      <a:pt x="114" y="582"/>
                    </a:lnTo>
                    <a:lnTo>
                      <a:pt x="124" y="566"/>
                    </a:lnTo>
                    <a:lnTo>
                      <a:pt x="124" y="566"/>
                    </a:lnTo>
                    <a:lnTo>
                      <a:pt x="134" y="549"/>
                    </a:lnTo>
                    <a:lnTo>
                      <a:pt x="145" y="533"/>
                    </a:lnTo>
                    <a:lnTo>
                      <a:pt x="157" y="519"/>
                    </a:lnTo>
                    <a:lnTo>
                      <a:pt x="170" y="504"/>
                    </a:lnTo>
                    <a:lnTo>
                      <a:pt x="170" y="504"/>
                    </a:lnTo>
                    <a:lnTo>
                      <a:pt x="170" y="504"/>
                    </a:lnTo>
                    <a:lnTo>
                      <a:pt x="175" y="501"/>
                    </a:lnTo>
                    <a:lnTo>
                      <a:pt x="181" y="499"/>
                    </a:lnTo>
                    <a:lnTo>
                      <a:pt x="188" y="500"/>
                    </a:lnTo>
                    <a:lnTo>
                      <a:pt x="194" y="502"/>
                    </a:lnTo>
                    <a:lnTo>
                      <a:pt x="194" y="502"/>
                    </a:lnTo>
                    <a:lnTo>
                      <a:pt x="198" y="504"/>
                    </a:lnTo>
                    <a:lnTo>
                      <a:pt x="200" y="508"/>
                    </a:lnTo>
                    <a:lnTo>
                      <a:pt x="215" y="524"/>
                    </a:lnTo>
                    <a:lnTo>
                      <a:pt x="215" y="524"/>
                    </a:lnTo>
                    <a:lnTo>
                      <a:pt x="234" y="508"/>
                    </a:lnTo>
                    <a:lnTo>
                      <a:pt x="255" y="495"/>
                    </a:lnTo>
                    <a:lnTo>
                      <a:pt x="277" y="484"/>
                    </a:lnTo>
                    <a:lnTo>
                      <a:pt x="288" y="479"/>
                    </a:lnTo>
                    <a:lnTo>
                      <a:pt x="300" y="475"/>
                    </a:lnTo>
                    <a:lnTo>
                      <a:pt x="292" y="455"/>
                    </a:lnTo>
                    <a:lnTo>
                      <a:pt x="292" y="455"/>
                    </a:lnTo>
                    <a:lnTo>
                      <a:pt x="291" y="450"/>
                    </a:lnTo>
                    <a:lnTo>
                      <a:pt x="291" y="446"/>
                    </a:lnTo>
                    <a:lnTo>
                      <a:pt x="291" y="446"/>
                    </a:lnTo>
                    <a:lnTo>
                      <a:pt x="292" y="440"/>
                    </a:lnTo>
                    <a:lnTo>
                      <a:pt x="295" y="434"/>
                    </a:lnTo>
                    <a:lnTo>
                      <a:pt x="300" y="429"/>
                    </a:lnTo>
                    <a:lnTo>
                      <a:pt x="306" y="426"/>
                    </a:lnTo>
                    <a:lnTo>
                      <a:pt x="306" y="426"/>
                    </a:lnTo>
                    <a:lnTo>
                      <a:pt x="324" y="423"/>
                    </a:lnTo>
                    <a:lnTo>
                      <a:pt x="343" y="419"/>
                    </a:lnTo>
                    <a:lnTo>
                      <a:pt x="362" y="417"/>
                    </a:lnTo>
                    <a:lnTo>
                      <a:pt x="381" y="416"/>
                    </a:lnTo>
                    <a:lnTo>
                      <a:pt x="381" y="416"/>
                    </a:lnTo>
                    <a:lnTo>
                      <a:pt x="401" y="417"/>
                    </a:lnTo>
                    <a:lnTo>
                      <a:pt x="419" y="419"/>
                    </a:lnTo>
                    <a:lnTo>
                      <a:pt x="439" y="423"/>
                    </a:lnTo>
                    <a:lnTo>
                      <a:pt x="457" y="426"/>
                    </a:lnTo>
                    <a:lnTo>
                      <a:pt x="456" y="426"/>
                    </a:lnTo>
                    <a:lnTo>
                      <a:pt x="456" y="426"/>
                    </a:lnTo>
                    <a:lnTo>
                      <a:pt x="462" y="429"/>
                    </a:lnTo>
                    <a:lnTo>
                      <a:pt x="467" y="434"/>
                    </a:lnTo>
                    <a:lnTo>
                      <a:pt x="470" y="440"/>
                    </a:lnTo>
                    <a:lnTo>
                      <a:pt x="471" y="446"/>
                    </a:lnTo>
                    <a:lnTo>
                      <a:pt x="471" y="446"/>
                    </a:lnTo>
                    <a:lnTo>
                      <a:pt x="470" y="450"/>
                    </a:lnTo>
                    <a:lnTo>
                      <a:pt x="469" y="455"/>
                    </a:lnTo>
                    <a:lnTo>
                      <a:pt x="462" y="475"/>
                    </a:lnTo>
                    <a:lnTo>
                      <a:pt x="462" y="475"/>
                    </a:lnTo>
                    <a:lnTo>
                      <a:pt x="474" y="479"/>
                    </a:lnTo>
                    <a:lnTo>
                      <a:pt x="486" y="484"/>
                    </a:lnTo>
                    <a:lnTo>
                      <a:pt x="497" y="489"/>
                    </a:lnTo>
                    <a:lnTo>
                      <a:pt x="508" y="495"/>
                    </a:lnTo>
                    <a:lnTo>
                      <a:pt x="529" y="508"/>
                    </a:lnTo>
                    <a:lnTo>
                      <a:pt x="547" y="524"/>
                    </a:lnTo>
                    <a:lnTo>
                      <a:pt x="561" y="508"/>
                    </a:lnTo>
                    <a:lnTo>
                      <a:pt x="561" y="508"/>
                    </a:lnTo>
                    <a:lnTo>
                      <a:pt x="565" y="504"/>
                    </a:lnTo>
                    <a:lnTo>
                      <a:pt x="568" y="502"/>
                    </a:lnTo>
                    <a:lnTo>
                      <a:pt x="568" y="502"/>
                    </a:lnTo>
                    <a:lnTo>
                      <a:pt x="575" y="500"/>
                    </a:lnTo>
                    <a:lnTo>
                      <a:pt x="581" y="499"/>
                    </a:lnTo>
                    <a:lnTo>
                      <a:pt x="587" y="501"/>
                    </a:lnTo>
                    <a:lnTo>
                      <a:pt x="593" y="504"/>
                    </a:lnTo>
                    <a:lnTo>
                      <a:pt x="593" y="504"/>
                    </a:lnTo>
                    <a:lnTo>
                      <a:pt x="593" y="504"/>
                    </a:lnTo>
                    <a:lnTo>
                      <a:pt x="605" y="519"/>
                    </a:lnTo>
                    <a:lnTo>
                      <a:pt x="618" y="533"/>
                    </a:lnTo>
                    <a:lnTo>
                      <a:pt x="628" y="549"/>
                    </a:lnTo>
                    <a:lnTo>
                      <a:pt x="639" y="566"/>
                    </a:lnTo>
                    <a:lnTo>
                      <a:pt x="639" y="566"/>
                    </a:lnTo>
                    <a:lnTo>
                      <a:pt x="647" y="582"/>
                    </a:lnTo>
                    <a:lnTo>
                      <a:pt x="656" y="600"/>
                    </a:lnTo>
                    <a:lnTo>
                      <a:pt x="663" y="618"/>
                    </a:lnTo>
                    <a:lnTo>
                      <a:pt x="668" y="635"/>
                    </a:lnTo>
                    <a:lnTo>
                      <a:pt x="668" y="635"/>
                    </a:lnTo>
                    <a:lnTo>
                      <a:pt x="668" y="635"/>
                    </a:lnTo>
                    <a:lnTo>
                      <a:pt x="669" y="642"/>
                    </a:lnTo>
                    <a:lnTo>
                      <a:pt x="667" y="649"/>
                    </a:lnTo>
                    <a:lnTo>
                      <a:pt x="664" y="654"/>
                    </a:lnTo>
                    <a:lnTo>
                      <a:pt x="658" y="658"/>
                    </a:lnTo>
                    <a:lnTo>
                      <a:pt x="658" y="658"/>
                    </a:lnTo>
                    <a:lnTo>
                      <a:pt x="655" y="660"/>
                    </a:lnTo>
                    <a:lnTo>
                      <a:pt x="649" y="661"/>
                    </a:lnTo>
                    <a:lnTo>
                      <a:pt x="629" y="665"/>
                    </a:lnTo>
                    <a:lnTo>
                      <a:pt x="629" y="665"/>
                    </a:lnTo>
                    <a:lnTo>
                      <a:pt x="633" y="690"/>
                    </a:lnTo>
                    <a:lnTo>
                      <a:pt x="634" y="702"/>
                    </a:lnTo>
                    <a:lnTo>
                      <a:pt x="634" y="714"/>
                    </a:lnTo>
                    <a:lnTo>
                      <a:pt x="634" y="714"/>
                    </a:lnTo>
                    <a:close/>
                    <a:moveTo>
                      <a:pt x="689" y="359"/>
                    </a:moveTo>
                    <a:lnTo>
                      <a:pt x="676" y="344"/>
                    </a:lnTo>
                    <a:lnTo>
                      <a:pt x="676" y="344"/>
                    </a:lnTo>
                    <a:lnTo>
                      <a:pt x="665" y="353"/>
                    </a:lnTo>
                    <a:lnTo>
                      <a:pt x="652" y="360"/>
                    </a:lnTo>
                    <a:lnTo>
                      <a:pt x="639" y="367"/>
                    </a:lnTo>
                    <a:lnTo>
                      <a:pt x="626" y="372"/>
                    </a:lnTo>
                    <a:lnTo>
                      <a:pt x="632" y="392"/>
                    </a:lnTo>
                    <a:lnTo>
                      <a:pt x="632" y="392"/>
                    </a:lnTo>
                    <a:lnTo>
                      <a:pt x="634" y="397"/>
                    </a:lnTo>
                    <a:lnTo>
                      <a:pt x="634" y="397"/>
                    </a:lnTo>
                    <a:lnTo>
                      <a:pt x="633" y="401"/>
                    </a:lnTo>
                    <a:lnTo>
                      <a:pt x="631" y="404"/>
                    </a:lnTo>
                    <a:lnTo>
                      <a:pt x="628" y="407"/>
                    </a:lnTo>
                    <a:lnTo>
                      <a:pt x="625" y="409"/>
                    </a:lnTo>
                    <a:lnTo>
                      <a:pt x="625" y="409"/>
                    </a:lnTo>
                    <a:lnTo>
                      <a:pt x="625" y="409"/>
                    </a:lnTo>
                    <a:lnTo>
                      <a:pt x="614" y="411"/>
                    </a:lnTo>
                    <a:lnTo>
                      <a:pt x="602" y="413"/>
                    </a:lnTo>
                    <a:lnTo>
                      <a:pt x="590" y="414"/>
                    </a:lnTo>
                    <a:lnTo>
                      <a:pt x="579" y="414"/>
                    </a:lnTo>
                    <a:lnTo>
                      <a:pt x="579" y="414"/>
                    </a:lnTo>
                    <a:lnTo>
                      <a:pt x="567" y="414"/>
                    </a:lnTo>
                    <a:lnTo>
                      <a:pt x="555" y="413"/>
                    </a:lnTo>
                    <a:lnTo>
                      <a:pt x="544" y="411"/>
                    </a:lnTo>
                    <a:lnTo>
                      <a:pt x="533" y="409"/>
                    </a:lnTo>
                    <a:lnTo>
                      <a:pt x="533" y="409"/>
                    </a:lnTo>
                    <a:lnTo>
                      <a:pt x="533" y="409"/>
                    </a:lnTo>
                    <a:lnTo>
                      <a:pt x="529" y="407"/>
                    </a:lnTo>
                    <a:lnTo>
                      <a:pt x="526" y="404"/>
                    </a:lnTo>
                    <a:lnTo>
                      <a:pt x="525" y="401"/>
                    </a:lnTo>
                    <a:lnTo>
                      <a:pt x="524" y="397"/>
                    </a:lnTo>
                    <a:lnTo>
                      <a:pt x="524" y="397"/>
                    </a:lnTo>
                    <a:lnTo>
                      <a:pt x="525" y="392"/>
                    </a:lnTo>
                    <a:lnTo>
                      <a:pt x="531" y="372"/>
                    </a:lnTo>
                    <a:lnTo>
                      <a:pt x="531" y="372"/>
                    </a:lnTo>
                    <a:lnTo>
                      <a:pt x="517" y="367"/>
                    </a:lnTo>
                    <a:lnTo>
                      <a:pt x="504" y="360"/>
                    </a:lnTo>
                    <a:lnTo>
                      <a:pt x="493" y="353"/>
                    </a:lnTo>
                    <a:lnTo>
                      <a:pt x="482" y="344"/>
                    </a:lnTo>
                    <a:lnTo>
                      <a:pt x="468" y="359"/>
                    </a:lnTo>
                    <a:lnTo>
                      <a:pt x="468" y="359"/>
                    </a:lnTo>
                    <a:lnTo>
                      <a:pt x="466" y="361"/>
                    </a:lnTo>
                    <a:lnTo>
                      <a:pt x="464" y="362"/>
                    </a:lnTo>
                    <a:lnTo>
                      <a:pt x="464" y="362"/>
                    </a:lnTo>
                    <a:lnTo>
                      <a:pt x="460" y="364"/>
                    </a:lnTo>
                    <a:lnTo>
                      <a:pt x="456" y="364"/>
                    </a:lnTo>
                    <a:lnTo>
                      <a:pt x="452" y="363"/>
                    </a:lnTo>
                    <a:lnTo>
                      <a:pt x="449" y="361"/>
                    </a:lnTo>
                    <a:lnTo>
                      <a:pt x="449" y="361"/>
                    </a:lnTo>
                    <a:lnTo>
                      <a:pt x="441" y="352"/>
                    </a:lnTo>
                    <a:lnTo>
                      <a:pt x="434" y="344"/>
                    </a:lnTo>
                    <a:lnTo>
                      <a:pt x="427" y="334"/>
                    </a:lnTo>
                    <a:lnTo>
                      <a:pt x="421" y="324"/>
                    </a:lnTo>
                    <a:lnTo>
                      <a:pt x="421" y="324"/>
                    </a:lnTo>
                    <a:lnTo>
                      <a:pt x="415" y="313"/>
                    </a:lnTo>
                    <a:lnTo>
                      <a:pt x="410" y="303"/>
                    </a:lnTo>
                    <a:lnTo>
                      <a:pt x="406" y="292"/>
                    </a:lnTo>
                    <a:lnTo>
                      <a:pt x="403" y="281"/>
                    </a:lnTo>
                    <a:lnTo>
                      <a:pt x="403" y="281"/>
                    </a:lnTo>
                    <a:lnTo>
                      <a:pt x="403" y="281"/>
                    </a:lnTo>
                    <a:lnTo>
                      <a:pt x="403" y="277"/>
                    </a:lnTo>
                    <a:lnTo>
                      <a:pt x="404" y="273"/>
                    </a:lnTo>
                    <a:lnTo>
                      <a:pt x="406" y="270"/>
                    </a:lnTo>
                    <a:lnTo>
                      <a:pt x="409" y="267"/>
                    </a:lnTo>
                    <a:lnTo>
                      <a:pt x="409" y="267"/>
                    </a:lnTo>
                    <a:lnTo>
                      <a:pt x="414" y="265"/>
                    </a:lnTo>
                    <a:lnTo>
                      <a:pt x="434" y="262"/>
                    </a:lnTo>
                    <a:lnTo>
                      <a:pt x="434" y="262"/>
                    </a:lnTo>
                    <a:lnTo>
                      <a:pt x="432" y="248"/>
                    </a:lnTo>
                    <a:lnTo>
                      <a:pt x="431" y="232"/>
                    </a:lnTo>
                    <a:lnTo>
                      <a:pt x="431" y="232"/>
                    </a:lnTo>
                    <a:lnTo>
                      <a:pt x="432" y="218"/>
                    </a:lnTo>
                    <a:lnTo>
                      <a:pt x="434" y="204"/>
                    </a:lnTo>
                    <a:lnTo>
                      <a:pt x="414" y="201"/>
                    </a:lnTo>
                    <a:lnTo>
                      <a:pt x="414" y="201"/>
                    </a:lnTo>
                    <a:lnTo>
                      <a:pt x="409" y="199"/>
                    </a:lnTo>
                    <a:lnTo>
                      <a:pt x="409" y="199"/>
                    </a:lnTo>
                    <a:lnTo>
                      <a:pt x="406" y="196"/>
                    </a:lnTo>
                    <a:lnTo>
                      <a:pt x="404" y="192"/>
                    </a:lnTo>
                    <a:lnTo>
                      <a:pt x="403" y="188"/>
                    </a:lnTo>
                    <a:lnTo>
                      <a:pt x="403" y="184"/>
                    </a:lnTo>
                    <a:lnTo>
                      <a:pt x="403" y="185"/>
                    </a:lnTo>
                    <a:lnTo>
                      <a:pt x="403" y="185"/>
                    </a:lnTo>
                    <a:lnTo>
                      <a:pt x="406" y="174"/>
                    </a:lnTo>
                    <a:lnTo>
                      <a:pt x="410" y="163"/>
                    </a:lnTo>
                    <a:lnTo>
                      <a:pt x="415" y="153"/>
                    </a:lnTo>
                    <a:lnTo>
                      <a:pt x="421" y="142"/>
                    </a:lnTo>
                    <a:lnTo>
                      <a:pt x="421" y="142"/>
                    </a:lnTo>
                    <a:lnTo>
                      <a:pt x="427" y="132"/>
                    </a:lnTo>
                    <a:lnTo>
                      <a:pt x="434" y="122"/>
                    </a:lnTo>
                    <a:lnTo>
                      <a:pt x="441" y="114"/>
                    </a:lnTo>
                    <a:lnTo>
                      <a:pt x="449" y="104"/>
                    </a:lnTo>
                    <a:lnTo>
                      <a:pt x="449" y="104"/>
                    </a:lnTo>
                    <a:lnTo>
                      <a:pt x="452" y="102"/>
                    </a:lnTo>
                    <a:lnTo>
                      <a:pt x="456" y="101"/>
                    </a:lnTo>
                    <a:lnTo>
                      <a:pt x="460" y="101"/>
                    </a:lnTo>
                    <a:lnTo>
                      <a:pt x="464" y="103"/>
                    </a:lnTo>
                    <a:lnTo>
                      <a:pt x="464" y="103"/>
                    </a:lnTo>
                    <a:lnTo>
                      <a:pt x="466" y="104"/>
                    </a:lnTo>
                    <a:lnTo>
                      <a:pt x="468" y="107"/>
                    </a:lnTo>
                    <a:lnTo>
                      <a:pt x="482" y="122"/>
                    </a:lnTo>
                    <a:lnTo>
                      <a:pt x="482" y="122"/>
                    </a:lnTo>
                    <a:lnTo>
                      <a:pt x="493" y="113"/>
                    </a:lnTo>
                    <a:lnTo>
                      <a:pt x="504" y="106"/>
                    </a:lnTo>
                    <a:lnTo>
                      <a:pt x="517" y="98"/>
                    </a:lnTo>
                    <a:lnTo>
                      <a:pt x="531" y="93"/>
                    </a:lnTo>
                    <a:lnTo>
                      <a:pt x="525" y="74"/>
                    </a:lnTo>
                    <a:lnTo>
                      <a:pt x="525" y="74"/>
                    </a:lnTo>
                    <a:lnTo>
                      <a:pt x="524" y="69"/>
                    </a:lnTo>
                    <a:lnTo>
                      <a:pt x="524" y="69"/>
                    </a:lnTo>
                    <a:lnTo>
                      <a:pt x="525" y="65"/>
                    </a:lnTo>
                    <a:lnTo>
                      <a:pt x="526" y="62"/>
                    </a:lnTo>
                    <a:lnTo>
                      <a:pt x="529" y="58"/>
                    </a:lnTo>
                    <a:lnTo>
                      <a:pt x="533" y="56"/>
                    </a:lnTo>
                    <a:lnTo>
                      <a:pt x="533" y="56"/>
                    </a:lnTo>
                    <a:lnTo>
                      <a:pt x="533" y="56"/>
                    </a:lnTo>
                    <a:lnTo>
                      <a:pt x="544" y="54"/>
                    </a:lnTo>
                    <a:lnTo>
                      <a:pt x="555" y="52"/>
                    </a:lnTo>
                    <a:lnTo>
                      <a:pt x="567" y="51"/>
                    </a:lnTo>
                    <a:lnTo>
                      <a:pt x="579" y="51"/>
                    </a:lnTo>
                    <a:lnTo>
                      <a:pt x="579" y="51"/>
                    </a:lnTo>
                    <a:lnTo>
                      <a:pt x="590" y="51"/>
                    </a:lnTo>
                    <a:lnTo>
                      <a:pt x="602" y="52"/>
                    </a:lnTo>
                    <a:lnTo>
                      <a:pt x="614" y="54"/>
                    </a:lnTo>
                    <a:lnTo>
                      <a:pt x="625" y="56"/>
                    </a:lnTo>
                    <a:lnTo>
                      <a:pt x="625" y="56"/>
                    </a:lnTo>
                    <a:lnTo>
                      <a:pt x="625" y="56"/>
                    </a:lnTo>
                    <a:lnTo>
                      <a:pt x="628" y="58"/>
                    </a:lnTo>
                    <a:lnTo>
                      <a:pt x="631" y="62"/>
                    </a:lnTo>
                    <a:lnTo>
                      <a:pt x="633" y="65"/>
                    </a:lnTo>
                    <a:lnTo>
                      <a:pt x="634" y="69"/>
                    </a:lnTo>
                    <a:lnTo>
                      <a:pt x="634" y="69"/>
                    </a:lnTo>
                    <a:lnTo>
                      <a:pt x="632" y="74"/>
                    </a:lnTo>
                    <a:lnTo>
                      <a:pt x="626" y="93"/>
                    </a:lnTo>
                    <a:lnTo>
                      <a:pt x="626" y="93"/>
                    </a:lnTo>
                    <a:lnTo>
                      <a:pt x="639" y="98"/>
                    </a:lnTo>
                    <a:lnTo>
                      <a:pt x="652" y="106"/>
                    </a:lnTo>
                    <a:lnTo>
                      <a:pt x="665" y="113"/>
                    </a:lnTo>
                    <a:lnTo>
                      <a:pt x="676" y="122"/>
                    </a:lnTo>
                    <a:lnTo>
                      <a:pt x="689" y="107"/>
                    </a:lnTo>
                    <a:lnTo>
                      <a:pt x="689" y="107"/>
                    </a:lnTo>
                    <a:lnTo>
                      <a:pt x="693" y="103"/>
                    </a:lnTo>
                    <a:lnTo>
                      <a:pt x="693" y="103"/>
                    </a:lnTo>
                    <a:lnTo>
                      <a:pt x="696" y="101"/>
                    </a:lnTo>
                    <a:lnTo>
                      <a:pt x="701" y="101"/>
                    </a:lnTo>
                    <a:lnTo>
                      <a:pt x="705" y="102"/>
                    </a:lnTo>
                    <a:lnTo>
                      <a:pt x="708" y="104"/>
                    </a:lnTo>
                    <a:lnTo>
                      <a:pt x="708" y="104"/>
                    </a:lnTo>
                    <a:lnTo>
                      <a:pt x="708" y="104"/>
                    </a:lnTo>
                    <a:lnTo>
                      <a:pt x="716" y="114"/>
                    </a:lnTo>
                    <a:lnTo>
                      <a:pt x="723" y="122"/>
                    </a:lnTo>
                    <a:lnTo>
                      <a:pt x="730" y="132"/>
                    </a:lnTo>
                    <a:lnTo>
                      <a:pt x="736" y="142"/>
                    </a:lnTo>
                    <a:lnTo>
                      <a:pt x="736" y="142"/>
                    </a:lnTo>
                    <a:lnTo>
                      <a:pt x="741" y="153"/>
                    </a:lnTo>
                    <a:lnTo>
                      <a:pt x="747" y="163"/>
                    </a:lnTo>
                    <a:lnTo>
                      <a:pt x="751" y="174"/>
                    </a:lnTo>
                    <a:lnTo>
                      <a:pt x="754" y="184"/>
                    </a:lnTo>
                    <a:lnTo>
                      <a:pt x="755" y="184"/>
                    </a:lnTo>
                    <a:lnTo>
                      <a:pt x="755" y="184"/>
                    </a:lnTo>
                    <a:lnTo>
                      <a:pt x="755" y="188"/>
                    </a:lnTo>
                    <a:lnTo>
                      <a:pt x="754" y="192"/>
                    </a:lnTo>
                    <a:lnTo>
                      <a:pt x="752" y="196"/>
                    </a:lnTo>
                    <a:lnTo>
                      <a:pt x="748" y="199"/>
                    </a:lnTo>
                    <a:lnTo>
                      <a:pt x="748" y="199"/>
                    </a:lnTo>
                    <a:lnTo>
                      <a:pt x="743" y="201"/>
                    </a:lnTo>
                    <a:lnTo>
                      <a:pt x="723" y="204"/>
                    </a:lnTo>
                    <a:lnTo>
                      <a:pt x="723" y="204"/>
                    </a:lnTo>
                    <a:lnTo>
                      <a:pt x="725" y="218"/>
                    </a:lnTo>
                    <a:lnTo>
                      <a:pt x="726" y="232"/>
                    </a:lnTo>
                    <a:lnTo>
                      <a:pt x="726" y="232"/>
                    </a:lnTo>
                    <a:lnTo>
                      <a:pt x="725" y="248"/>
                    </a:lnTo>
                    <a:lnTo>
                      <a:pt x="723" y="262"/>
                    </a:lnTo>
                    <a:lnTo>
                      <a:pt x="743" y="265"/>
                    </a:lnTo>
                    <a:lnTo>
                      <a:pt x="743" y="265"/>
                    </a:lnTo>
                    <a:lnTo>
                      <a:pt x="748" y="267"/>
                    </a:lnTo>
                    <a:lnTo>
                      <a:pt x="748" y="267"/>
                    </a:lnTo>
                    <a:lnTo>
                      <a:pt x="752" y="270"/>
                    </a:lnTo>
                    <a:lnTo>
                      <a:pt x="754" y="273"/>
                    </a:lnTo>
                    <a:lnTo>
                      <a:pt x="755" y="277"/>
                    </a:lnTo>
                    <a:lnTo>
                      <a:pt x="755" y="281"/>
                    </a:lnTo>
                    <a:lnTo>
                      <a:pt x="754" y="281"/>
                    </a:lnTo>
                    <a:lnTo>
                      <a:pt x="754" y="281"/>
                    </a:lnTo>
                    <a:lnTo>
                      <a:pt x="751" y="292"/>
                    </a:lnTo>
                    <a:lnTo>
                      <a:pt x="747" y="303"/>
                    </a:lnTo>
                    <a:lnTo>
                      <a:pt x="741" y="313"/>
                    </a:lnTo>
                    <a:lnTo>
                      <a:pt x="736" y="323"/>
                    </a:lnTo>
                    <a:lnTo>
                      <a:pt x="736" y="323"/>
                    </a:lnTo>
                    <a:lnTo>
                      <a:pt x="730" y="334"/>
                    </a:lnTo>
                    <a:lnTo>
                      <a:pt x="723" y="344"/>
                    </a:lnTo>
                    <a:lnTo>
                      <a:pt x="716" y="352"/>
                    </a:lnTo>
                    <a:lnTo>
                      <a:pt x="708" y="361"/>
                    </a:lnTo>
                    <a:lnTo>
                      <a:pt x="708" y="361"/>
                    </a:lnTo>
                    <a:lnTo>
                      <a:pt x="708" y="361"/>
                    </a:lnTo>
                    <a:lnTo>
                      <a:pt x="705" y="363"/>
                    </a:lnTo>
                    <a:lnTo>
                      <a:pt x="701" y="364"/>
                    </a:lnTo>
                    <a:lnTo>
                      <a:pt x="696" y="364"/>
                    </a:lnTo>
                    <a:lnTo>
                      <a:pt x="693" y="362"/>
                    </a:lnTo>
                    <a:lnTo>
                      <a:pt x="693" y="362"/>
                    </a:lnTo>
                    <a:lnTo>
                      <a:pt x="689" y="359"/>
                    </a:lnTo>
                    <a:lnTo>
                      <a:pt x="689" y="359"/>
                    </a:lnTo>
                    <a:close/>
                    <a:moveTo>
                      <a:pt x="1086" y="540"/>
                    </a:moveTo>
                    <a:lnTo>
                      <a:pt x="1086" y="540"/>
                    </a:lnTo>
                    <a:lnTo>
                      <a:pt x="1085" y="553"/>
                    </a:lnTo>
                    <a:lnTo>
                      <a:pt x="1083" y="566"/>
                    </a:lnTo>
                    <a:lnTo>
                      <a:pt x="1081" y="577"/>
                    </a:lnTo>
                    <a:lnTo>
                      <a:pt x="1078" y="589"/>
                    </a:lnTo>
                    <a:lnTo>
                      <a:pt x="1078" y="589"/>
                    </a:lnTo>
                    <a:lnTo>
                      <a:pt x="1078" y="589"/>
                    </a:lnTo>
                    <a:lnTo>
                      <a:pt x="1076" y="593"/>
                    </a:lnTo>
                    <a:lnTo>
                      <a:pt x="1073" y="595"/>
                    </a:lnTo>
                    <a:lnTo>
                      <a:pt x="1069" y="597"/>
                    </a:lnTo>
                    <a:lnTo>
                      <a:pt x="1065" y="598"/>
                    </a:lnTo>
                    <a:lnTo>
                      <a:pt x="1065" y="598"/>
                    </a:lnTo>
                    <a:lnTo>
                      <a:pt x="1062" y="597"/>
                    </a:lnTo>
                    <a:lnTo>
                      <a:pt x="1059" y="596"/>
                    </a:lnTo>
                    <a:lnTo>
                      <a:pt x="1039" y="589"/>
                    </a:lnTo>
                    <a:lnTo>
                      <a:pt x="1039" y="589"/>
                    </a:lnTo>
                    <a:lnTo>
                      <a:pt x="1033" y="603"/>
                    </a:lnTo>
                    <a:lnTo>
                      <a:pt x="1025" y="616"/>
                    </a:lnTo>
                    <a:lnTo>
                      <a:pt x="1025" y="616"/>
                    </a:lnTo>
                    <a:lnTo>
                      <a:pt x="1016" y="629"/>
                    </a:lnTo>
                    <a:lnTo>
                      <a:pt x="1006" y="640"/>
                    </a:lnTo>
                    <a:lnTo>
                      <a:pt x="1022" y="655"/>
                    </a:lnTo>
                    <a:lnTo>
                      <a:pt x="1022" y="655"/>
                    </a:lnTo>
                    <a:lnTo>
                      <a:pt x="1024" y="657"/>
                    </a:lnTo>
                    <a:lnTo>
                      <a:pt x="1025" y="660"/>
                    </a:lnTo>
                    <a:lnTo>
                      <a:pt x="1025" y="660"/>
                    </a:lnTo>
                    <a:lnTo>
                      <a:pt x="1026" y="664"/>
                    </a:lnTo>
                    <a:lnTo>
                      <a:pt x="1026" y="668"/>
                    </a:lnTo>
                    <a:lnTo>
                      <a:pt x="1025" y="672"/>
                    </a:lnTo>
                    <a:lnTo>
                      <a:pt x="1023" y="675"/>
                    </a:lnTo>
                    <a:lnTo>
                      <a:pt x="1023" y="675"/>
                    </a:lnTo>
                    <a:lnTo>
                      <a:pt x="1023" y="675"/>
                    </a:lnTo>
                    <a:lnTo>
                      <a:pt x="1014" y="683"/>
                    </a:lnTo>
                    <a:lnTo>
                      <a:pt x="1003" y="691"/>
                    </a:lnTo>
                    <a:lnTo>
                      <a:pt x="993" y="698"/>
                    </a:lnTo>
                    <a:lnTo>
                      <a:pt x="982" y="704"/>
                    </a:lnTo>
                    <a:lnTo>
                      <a:pt x="982" y="704"/>
                    </a:lnTo>
                    <a:lnTo>
                      <a:pt x="971" y="709"/>
                    </a:lnTo>
                    <a:lnTo>
                      <a:pt x="958" y="714"/>
                    </a:lnTo>
                    <a:lnTo>
                      <a:pt x="947" y="718"/>
                    </a:lnTo>
                    <a:lnTo>
                      <a:pt x="935" y="721"/>
                    </a:lnTo>
                    <a:lnTo>
                      <a:pt x="935" y="721"/>
                    </a:lnTo>
                    <a:lnTo>
                      <a:pt x="935" y="721"/>
                    </a:lnTo>
                    <a:lnTo>
                      <a:pt x="931" y="721"/>
                    </a:lnTo>
                    <a:lnTo>
                      <a:pt x="927" y="719"/>
                    </a:lnTo>
                    <a:lnTo>
                      <a:pt x="924" y="717"/>
                    </a:lnTo>
                    <a:lnTo>
                      <a:pt x="921" y="713"/>
                    </a:lnTo>
                    <a:lnTo>
                      <a:pt x="921" y="713"/>
                    </a:lnTo>
                    <a:lnTo>
                      <a:pt x="919" y="708"/>
                    </a:lnTo>
                    <a:lnTo>
                      <a:pt x="916" y="686"/>
                    </a:lnTo>
                    <a:lnTo>
                      <a:pt x="916" y="686"/>
                    </a:lnTo>
                    <a:lnTo>
                      <a:pt x="901" y="688"/>
                    </a:lnTo>
                    <a:lnTo>
                      <a:pt x="886" y="688"/>
                    </a:lnTo>
                    <a:lnTo>
                      <a:pt x="870" y="687"/>
                    </a:lnTo>
                    <a:lnTo>
                      <a:pt x="855" y="684"/>
                    </a:lnTo>
                    <a:lnTo>
                      <a:pt x="850" y="705"/>
                    </a:lnTo>
                    <a:lnTo>
                      <a:pt x="850" y="705"/>
                    </a:lnTo>
                    <a:lnTo>
                      <a:pt x="848" y="710"/>
                    </a:lnTo>
                    <a:lnTo>
                      <a:pt x="848" y="710"/>
                    </a:lnTo>
                    <a:lnTo>
                      <a:pt x="845" y="713"/>
                    </a:lnTo>
                    <a:lnTo>
                      <a:pt x="842" y="715"/>
                    </a:lnTo>
                    <a:lnTo>
                      <a:pt x="837" y="716"/>
                    </a:lnTo>
                    <a:lnTo>
                      <a:pt x="833" y="716"/>
                    </a:lnTo>
                    <a:lnTo>
                      <a:pt x="833" y="716"/>
                    </a:lnTo>
                    <a:lnTo>
                      <a:pt x="833" y="716"/>
                    </a:lnTo>
                    <a:lnTo>
                      <a:pt x="821" y="712"/>
                    </a:lnTo>
                    <a:lnTo>
                      <a:pt x="810" y="707"/>
                    </a:lnTo>
                    <a:lnTo>
                      <a:pt x="799" y="701"/>
                    </a:lnTo>
                    <a:lnTo>
                      <a:pt x="789" y="695"/>
                    </a:lnTo>
                    <a:lnTo>
                      <a:pt x="789" y="695"/>
                    </a:lnTo>
                    <a:lnTo>
                      <a:pt x="777" y="687"/>
                    </a:lnTo>
                    <a:lnTo>
                      <a:pt x="768" y="680"/>
                    </a:lnTo>
                    <a:lnTo>
                      <a:pt x="759" y="672"/>
                    </a:lnTo>
                    <a:lnTo>
                      <a:pt x="750" y="663"/>
                    </a:lnTo>
                    <a:lnTo>
                      <a:pt x="750" y="663"/>
                    </a:lnTo>
                    <a:lnTo>
                      <a:pt x="750" y="663"/>
                    </a:lnTo>
                    <a:lnTo>
                      <a:pt x="748" y="660"/>
                    </a:lnTo>
                    <a:lnTo>
                      <a:pt x="747" y="655"/>
                    </a:lnTo>
                    <a:lnTo>
                      <a:pt x="748" y="651"/>
                    </a:lnTo>
                    <a:lnTo>
                      <a:pt x="750" y="647"/>
                    </a:lnTo>
                    <a:lnTo>
                      <a:pt x="750" y="647"/>
                    </a:lnTo>
                    <a:lnTo>
                      <a:pt x="751" y="645"/>
                    </a:lnTo>
                    <a:lnTo>
                      <a:pt x="753" y="642"/>
                    </a:lnTo>
                    <a:lnTo>
                      <a:pt x="770" y="629"/>
                    </a:lnTo>
                    <a:lnTo>
                      <a:pt x="770" y="629"/>
                    </a:lnTo>
                    <a:lnTo>
                      <a:pt x="761" y="617"/>
                    </a:lnTo>
                    <a:lnTo>
                      <a:pt x="753" y="604"/>
                    </a:lnTo>
                    <a:lnTo>
                      <a:pt x="747" y="589"/>
                    </a:lnTo>
                    <a:lnTo>
                      <a:pt x="741" y="575"/>
                    </a:lnTo>
                    <a:lnTo>
                      <a:pt x="721" y="581"/>
                    </a:lnTo>
                    <a:lnTo>
                      <a:pt x="721" y="581"/>
                    </a:lnTo>
                    <a:lnTo>
                      <a:pt x="719" y="582"/>
                    </a:lnTo>
                    <a:lnTo>
                      <a:pt x="716" y="582"/>
                    </a:lnTo>
                    <a:lnTo>
                      <a:pt x="716" y="582"/>
                    </a:lnTo>
                    <a:lnTo>
                      <a:pt x="711" y="581"/>
                    </a:lnTo>
                    <a:lnTo>
                      <a:pt x="708" y="579"/>
                    </a:lnTo>
                    <a:lnTo>
                      <a:pt x="705" y="576"/>
                    </a:lnTo>
                    <a:lnTo>
                      <a:pt x="703" y="572"/>
                    </a:lnTo>
                    <a:lnTo>
                      <a:pt x="703" y="572"/>
                    </a:lnTo>
                    <a:lnTo>
                      <a:pt x="701" y="560"/>
                    </a:lnTo>
                    <a:lnTo>
                      <a:pt x="700" y="547"/>
                    </a:lnTo>
                    <a:lnTo>
                      <a:pt x="699" y="535"/>
                    </a:lnTo>
                    <a:lnTo>
                      <a:pt x="700" y="523"/>
                    </a:lnTo>
                    <a:lnTo>
                      <a:pt x="700" y="523"/>
                    </a:lnTo>
                    <a:lnTo>
                      <a:pt x="701" y="511"/>
                    </a:lnTo>
                    <a:lnTo>
                      <a:pt x="702" y="497"/>
                    </a:lnTo>
                    <a:lnTo>
                      <a:pt x="705" y="486"/>
                    </a:lnTo>
                    <a:lnTo>
                      <a:pt x="708" y="474"/>
                    </a:lnTo>
                    <a:lnTo>
                      <a:pt x="708" y="474"/>
                    </a:lnTo>
                    <a:lnTo>
                      <a:pt x="708" y="474"/>
                    </a:lnTo>
                    <a:lnTo>
                      <a:pt x="710" y="470"/>
                    </a:lnTo>
                    <a:lnTo>
                      <a:pt x="713" y="468"/>
                    </a:lnTo>
                    <a:lnTo>
                      <a:pt x="717" y="466"/>
                    </a:lnTo>
                    <a:lnTo>
                      <a:pt x="721" y="465"/>
                    </a:lnTo>
                    <a:lnTo>
                      <a:pt x="721" y="465"/>
                    </a:lnTo>
                    <a:lnTo>
                      <a:pt x="726" y="467"/>
                    </a:lnTo>
                    <a:lnTo>
                      <a:pt x="747" y="474"/>
                    </a:lnTo>
                    <a:lnTo>
                      <a:pt x="747" y="474"/>
                    </a:lnTo>
                    <a:lnTo>
                      <a:pt x="753" y="460"/>
                    </a:lnTo>
                    <a:lnTo>
                      <a:pt x="760" y="447"/>
                    </a:lnTo>
                    <a:lnTo>
                      <a:pt x="760" y="447"/>
                    </a:lnTo>
                    <a:lnTo>
                      <a:pt x="769" y="434"/>
                    </a:lnTo>
                    <a:lnTo>
                      <a:pt x="779" y="423"/>
                    </a:lnTo>
                    <a:lnTo>
                      <a:pt x="764" y="408"/>
                    </a:lnTo>
                    <a:lnTo>
                      <a:pt x="764" y="408"/>
                    </a:lnTo>
                    <a:lnTo>
                      <a:pt x="760" y="403"/>
                    </a:lnTo>
                    <a:lnTo>
                      <a:pt x="760" y="403"/>
                    </a:lnTo>
                    <a:lnTo>
                      <a:pt x="759" y="399"/>
                    </a:lnTo>
                    <a:lnTo>
                      <a:pt x="759" y="395"/>
                    </a:lnTo>
                    <a:lnTo>
                      <a:pt x="760" y="391"/>
                    </a:lnTo>
                    <a:lnTo>
                      <a:pt x="763" y="388"/>
                    </a:lnTo>
                    <a:lnTo>
                      <a:pt x="763" y="388"/>
                    </a:lnTo>
                    <a:lnTo>
                      <a:pt x="763" y="388"/>
                    </a:lnTo>
                    <a:lnTo>
                      <a:pt x="772" y="380"/>
                    </a:lnTo>
                    <a:lnTo>
                      <a:pt x="782" y="372"/>
                    </a:lnTo>
                    <a:lnTo>
                      <a:pt x="793" y="365"/>
                    </a:lnTo>
                    <a:lnTo>
                      <a:pt x="804" y="359"/>
                    </a:lnTo>
                    <a:lnTo>
                      <a:pt x="804" y="359"/>
                    </a:lnTo>
                    <a:lnTo>
                      <a:pt x="815" y="354"/>
                    </a:lnTo>
                    <a:lnTo>
                      <a:pt x="826" y="349"/>
                    </a:lnTo>
                    <a:lnTo>
                      <a:pt x="839" y="346"/>
                    </a:lnTo>
                    <a:lnTo>
                      <a:pt x="850" y="343"/>
                    </a:lnTo>
                    <a:lnTo>
                      <a:pt x="850" y="343"/>
                    </a:lnTo>
                    <a:lnTo>
                      <a:pt x="854" y="343"/>
                    </a:lnTo>
                    <a:lnTo>
                      <a:pt x="858" y="344"/>
                    </a:lnTo>
                    <a:lnTo>
                      <a:pt x="862" y="346"/>
                    </a:lnTo>
                    <a:lnTo>
                      <a:pt x="864" y="350"/>
                    </a:lnTo>
                    <a:lnTo>
                      <a:pt x="864" y="350"/>
                    </a:lnTo>
                    <a:lnTo>
                      <a:pt x="865" y="352"/>
                    </a:lnTo>
                    <a:lnTo>
                      <a:pt x="866" y="355"/>
                    </a:lnTo>
                    <a:lnTo>
                      <a:pt x="869" y="377"/>
                    </a:lnTo>
                    <a:lnTo>
                      <a:pt x="869" y="377"/>
                    </a:lnTo>
                    <a:lnTo>
                      <a:pt x="885" y="374"/>
                    </a:lnTo>
                    <a:lnTo>
                      <a:pt x="900" y="374"/>
                    </a:lnTo>
                    <a:lnTo>
                      <a:pt x="915" y="377"/>
                    </a:lnTo>
                    <a:lnTo>
                      <a:pt x="931" y="379"/>
                    </a:lnTo>
                    <a:lnTo>
                      <a:pt x="936" y="358"/>
                    </a:lnTo>
                    <a:lnTo>
                      <a:pt x="936" y="358"/>
                    </a:lnTo>
                    <a:lnTo>
                      <a:pt x="936" y="356"/>
                    </a:lnTo>
                    <a:lnTo>
                      <a:pt x="938" y="353"/>
                    </a:lnTo>
                    <a:lnTo>
                      <a:pt x="938" y="353"/>
                    </a:lnTo>
                    <a:lnTo>
                      <a:pt x="940" y="350"/>
                    </a:lnTo>
                    <a:lnTo>
                      <a:pt x="944" y="348"/>
                    </a:lnTo>
                    <a:lnTo>
                      <a:pt x="948" y="347"/>
                    </a:lnTo>
                    <a:lnTo>
                      <a:pt x="952" y="347"/>
                    </a:lnTo>
                    <a:lnTo>
                      <a:pt x="952" y="347"/>
                    </a:lnTo>
                    <a:lnTo>
                      <a:pt x="952" y="347"/>
                    </a:lnTo>
                    <a:lnTo>
                      <a:pt x="963" y="351"/>
                    </a:lnTo>
                    <a:lnTo>
                      <a:pt x="976" y="356"/>
                    </a:lnTo>
                    <a:lnTo>
                      <a:pt x="986" y="362"/>
                    </a:lnTo>
                    <a:lnTo>
                      <a:pt x="997" y="368"/>
                    </a:lnTo>
                    <a:lnTo>
                      <a:pt x="997" y="368"/>
                    </a:lnTo>
                    <a:lnTo>
                      <a:pt x="1007" y="376"/>
                    </a:lnTo>
                    <a:lnTo>
                      <a:pt x="1018" y="384"/>
                    </a:lnTo>
                    <a:lnTo>
                      <a:pt x="1027" y="392"/>
                    </a:lnTo>
                    <a:lnTo>
                      <a:pt x="1035" y="400"/>
                    </a:lnTo>
                    <a:lnTo>
                      <a:pt x="1035" y="400"/>
                    </a:lnTo>
                    <a:lnTo>
                      <a:pt x="1035" y="400"/>
                    </a:lnTo>
                    <a:lnTo>
                      <a:pt x="1037" y="404"/>
                    </a:lnTo>
                    <a:lnTo>
                      <a:pt x="1038" y="408"/>
                    </a:lnTo>
                    <a:lnTo>
                      <a:pt x="1038" y="412"/>
                    </a:lnTo>
                    <a:lnTo>
                      <a:pt x="1036" y="416"/>
                    </a:lnTo>
                    <a:lnTo>
                      <a:pt x="1036" y="416"/>
                    </a:lnTo>
                    <a:lnTo>
                      <a:pt x="1032" y="421"/>
                    </a:lnTo>
                    <a:lnTo>
                      <a:pt x="1016" y="434"/>
                    </a:lnTo>
                    <a:lnTo>
                      <a:pt x="1016" y="434"/>
                    </a:lnTo>
                    <a:lnTo>
                      <a:pt x="1025" y="446"/>
                    </a:lnTo>
                    <a:lnTo>
                      <a:pt x="1032" y="459"/>
                    </a:lnTo>
                    <a:lnTo>
                      <a:pt x="1038" y="474"/>
                    </a:lnTo>
                    <a:lnTo>
                      <a:pt x="1043" y="488"/>
                    </a:lnTo>
                    <a:lnTo>
                      <a:pt x="1064" y="482"/>
                    </a:lnTo>
                    <a:lnTo>
                      <a:pt x="1064" y="482"/>
                    </a:lnTo>
                    <a:lnTo>
                      <a:pt x="1067" y="481"/>
                    </a:lnTo>
                    <a:lnTo>
                      <a:pt x="1070" y="481"/>
                    </a:lnTo>
                    <a:lnTo>
                      <a:pt x="1070" y="481"/>
                    </a:lnTo>
                    <a:lnTo>
                      <a:pt x="1074" y="482"/>
                    </a:lnTo>
                    <a:lnTo>
                      <a:pt x="1078" y="484"/>
                    </a:lnTo>
                    <a:lnTo>
                      <a:pt x="1081" y="487"/>
                    </a:lnTo>
                    <a:lnTo>
                      <a:pt x="1082" y="491"/>
                    </a:lnTo>
                    <a:lnTo>
                      <a:pt x="1082" y="491"/>
                    </a:lnTo>
                    <a:lnTo>
                      <a:pt x="1082" y="491"/>
                    </a:lnTo>
                    <a:lnTo>
                      <a:pt x="1084" y="503"/>
                    </a:lnTo>
                    <a:lnTo>
                      <a:pt x="1086" y="516"/>
                    </a:lnTo>
                    <a:lnTo>
                      <a:pt x="1086" y="528"/>
                    </a:lnTo>
                    <a:lnTo>
                      <a:pt x="1086" y="540"/>
                    </a:lnTo>
                    <a:lnTo>
                      <a:pt x="1086" y="5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grpSp>
      </p:grpSp>
      <p:grpSp>
        <p:nvGrpSpPr>
          <p:cNvPr id="24" name="Group 1"/>
          <p:cNvGrpSpPr/>
          <p:nvPr/>
        </p:nvGrpSpPr>
        <p:grpSpPr>
          <a:xfrm>
            <a:off x="4820114" y="1183661"/>
            <a:ext cx="1529199" cy="1992329"/>
            <a:chOff x="7474295" y="2680807"/>
            <a:chExt cx="1529199" cy="1992329"/>
          </a:xfrm>
        </p:grpSpPr>
        <p:sp>
          <p:nvSpPr>
            <p:cNvPr id="25" name="Oval 165"/>
            <p:cNvSpPr/>
            <p:nvPr/>
          </p:nvSpPr>
          <p:spPr>
            <a:xfrm>
              <a:off x="7716468" y="2946548"/>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MS PGothic" charset="-128"/>
                <a:ea typeface="MS PGothic" charset="-128"/>
                <a:cs typeface="MS PGothic" charset="-128"/>
              </a:endParaRPr>
            </a:p>
          </p:txBody>
        </p:sp>
        <p:sp>
          <p:nvSpPr>
            <p:cNvPr id="26" name="Block Arc 166"/>
            <p:cNvSpPr/>
            <p:nvPr/>
          </p:nvSpPr>
          <p:spPr>
            <a:xfrm rot="10800000">
              <a:off x="7474295" y="2680807"/>
              <a:ext cx="1528694" cy="1528696"/>
            </a:xfrm>
            <a:prstGeom prst="blockArc">
              <a:avLst>
                <a:gd name="adj1" fmla="val 10800000"/>
                <a:gd name="adj2" fmla="val 21454085"/>
                <a:gd name="adj3" fmla="val 11481"/>
              </a:avLst>
            </a:prstGeom>
            <a:gradFill>
              <a:gsLst>
                <a:gs pos="100000">
                  <a:schemeClr val="tx2">
                    <a:lumMod val="75000"/>
                  </a:schemeClr>
                </a:gs>
                <a:gs pos="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MS PGothic" charset="-128"/>
                <a:ea typeface="MS PGothic" charset="-128"/>
                <a:cs typeface="MS PGothic" charset="-128"/>
              </a:endParaRPr>
            </a:p>
          </p:txBody>
        </p:sp>
        <p:sp>
          <p:nvSpPr>
            <p:cNvPr id="27" name="Block Arc 167"/>
            <p:cNvSpPr/>
            <p:nvPr/>
          </p:nvSpPr>
          <p:spPr>
            <a:xfrm>
              <a:off x="7474295" y="2719485"/>
              <a:ext cx="1528694" cy="1528696"/>
            </a:xfrm>
            <a:prstGeom prst="blockArc">
              <a:avLst>
                <a:gd name="adj1" fmla="val 10800000"/>
                <a:gd name="adj2" fmla="val 21454085"/>
                <a:gd name="adj3" fmla="val 11481"/>
              </a:avLst>
            </a:prstGeom>
            <a:gradFill>
              <a:gsLst>
                <a:gs pos="0">
                  <a:schemeClr val="tx2">
                    <a:lumMod val="75000"/>
                  </a:schemeClr>
                </a:gs>
                <a:gs pos="100000">
                  <a:schemeClr val="tx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MS PGothic" charset="-128"/>
                <a:ea typeface="MS PGothic" charset="-128"/>
                <a:cs typeface="MS PGothic" charset="-128"/>
              </a:endParaRPr>
            </a:p>
          </p:txBody>
        </p:sp>
        <p:sp>
          <p:nvSpPr>
            <p:cNvPr id="28" name="Rectangle 168"/>
            <p:cNvSpPr/>
            <p:nvPr/>
          </p:nvSpPr>
          <p:spPr>
            <a:xfrm>
              <a:off x="7495660" y="4258478"/>
              <a:ext cx="1507834" cy="414658"/>
            </a:xfrm>
            <a:prstGeom prst="rect">
              <a:avLst/>
            </a:prstGeom>
            <a:ln>
              <a:noFill/>
            </a:ln>
          </p:spPr>
          <p:txBody>
            <a:bodyPr>
              <a:noAutofit/>
            </a:bodyPr>
            <a:lstStyle/>
            <a:p>
              <a:pPr algn="ctr"/>
              <a:endParaRPr lang="ja-JP" altLang="en-US" sz="1050" dirty="0">
                <a:latin typeface="MS PGothic" charset="-128"/>
                <a:ea typeface="MS PGothic" charset="-128"/>
                <a:cs typeface="MS PGothic" charset="-128"/>
              </a:endParaRPr>
            </a:p>
          </p:txBody>
        </p:sp>
        <p:grpSp>
          <p:nvGrpSpPr>
            <p:cNvPr id="29" name="Group 169"/>
            <p:cNvGrpSpPr>
              <a:grpSpLocks noChangeAspect="1"/>
            </p:cNvGrpSpPr>
            <p:nvPr/>
          </p:nvGrpSpPr>
          <p:grpSpPr>
            <a:xfrm>
              <a:off x="8021307" y="3262419"/>
              <a:ext cx="434669" cy="406784"/>
              <a:chOff x="8327232" y="4395788"/>
              <a:chExt cx="420688" cy="393700"/>
            </a:xfrm>
            <a:solidFill>
              <a:schemeClr val="accent4"/>
            </a:solidFill>
          </p:grpSpPr>
          <p:sp>
            <p:nvSpPr>
              <p:cNvPr id="30" name="Freeform 245"/>
              <p:cNvSpPr>
                <a:spLocks noEditPoints="1"/>
              </p:cNvSpPr>
              <p:nvPr/>
            </p:nvSpPr>
            <p:spPr bwMode="auto">
              <a:xfrm>
                <a:off x="8403432" y="4446588"/>
                <a:ext cx="266700" cy="342900"/>
              </a:xfrm>
              <a:custGeom>
                <a:avLst/>
                <a:gdLst>
                  <a:gd name="T0" fmla="*/ 1074 w 1176"/>
                  <a:gd name="T1" fmla="*/ 908 h 1512"/>
                  <a:gd name="T2" fmla="*/ 1017 w 1176"/>
                  <a:gd name="T3" fmla="*/ 1062 h 1512"/>
                  <a:gd name="T4" fmla="*/ 796 w 1176"/>
                  <a:gd name="T5" fmla="*/ 1059 h 1512"/>
                  <a:gd name="T6" fmla="*/ 826 w 1176"/>
                  <a:gd name="T7" fmla="*/ 896 h 1512"/>
                  <a:gd name="T8" fmla="*/ 1018 w 1176"/>
                  <a:gd name="T9" fmla="*/ 735 h 1512"/>
                  <a:gd name="T10" fmla="*/ 810 w 1176"/>
                  <a:gd name="T11" fmla="*/ 733 h 1512"/>
                  <a:gd name="T12" fmla="*/ 739 w 1176"/>
                  <a:gd name="T13" fmla="*/ 735 h 1512"/>
                  <a:gd name="T14" fmla="*/ 443 w 1176"/>
                  <a:gd name="T15" fmla="*/ 537 h 1512"/>
                  <a:gd name="T16" fmla="*/ 379 w 1176"/>
                  <a:gd name="T17" fmla="*/ 436 h 1512"/>
                  <a:gd name="T18" fmla="*/ 166 w 1176"/>
                  <a:gd name="T19" fmla="*/ 365 h 1512"/>
                  <a:gd name="T20" fmla="*/ 223 w 1176"/>
                  <a:gd name="T21" fmla="*/ 262 h 1512"/>
                  <a:gd name="T22" fmla="*/ 283 w 1176"/>
                  <a:gd name="T23" fmla="*/ 185 h 1512"/>
                  <a:gd name="T24" fmla="*/ 335 w 1176"/>
                  <a:gd name="T25" fmla="*/ 105 h 1512"/>
                  <a:gd name="T26" fmla="*/ 360 w 1176"/>
                  <a:gd name="T27" fmla="*/ 17 h 1512"/>
                  <a:gd name="T28" fmla="*/ 302 w 1176"/>
                  <a:gd name="T29" fmla="*/ 39 h 1512"/>
                  <a:gd name="T30" fmla="*/ 214 w 1176"/>
                  <a:gd name="T31" fmla="*/ 117 h 1512"/>
                  <a:gd name="T32" fmla="*/ 137 w 1176"/>
                  <a:gd name="T33" fmla="*/ 215 h 1512"/>
                  <a:gd name="T34" fmla="*/ 69 w 1176"/>
                  <a:gd name="T35" fmla="*/ 350 h 1512"/>
                  <a:gd name="T36" fmla="*/ 19 w 1176"/>
                  <a:gd name="T37" fmla="*/ 524 h 1512"/>
                  <a:gd name="T38" fmla="*/ 0 w 1176"/>
                  <a:gd name="T39" fmla="*/ 744 h 1512"/>
                  <a:gd name="T40" fmla="*/ 16 w 1176"/>
                  <a:gd name="T41" fmla="*/ 947 h 1512"/>
                  <a:gd name="T42" fmla="*/ 71 w 1176"/>
                  <a:gd name="T43" fmla="*/ 1149 h 1512"/>
                  <a:gd name="T44" fmla="*/ 149 w 1176"/>
                  <a:gd name="T45" fmla="*/ 1299 h 1512"/>
                  <a:gd name="T46" fmla="*/ 236 w 1176"/>
                  <a:gd name="T47" fmla="*/ 1403 h 1512"/>
                  <a:gd name="T48" fmla="*/ 313 w 1176"/>
                  <a:gd name="T49" fmla="*/ 1469 h 1512"/>
                  <a:gd name="T50" fmla="*/ 380 w 1176"/>
                  <a:gd name="T51" fmla="*/ 1507 h 1512"/>
                  <a:gd name="T52" fmla="*/ 437 w 1176"/>
                  <a:gd name="T53" fmla="*/ 1512 h 1512"/>
                  <a:gd name="T54" fmla="*/ 571 w 1176"/>
                  <a:gd name="T55" fmla="*/ 1500 h 1512"/>
                  <a:gd name="T56" fmla="*/ 728 w 1176"/>
                  <a:gd name="T57" fmla="*/ 1453 h 1512"/>
                  <a:gd name="T58" fmla="*/ 869 w 1176"/>
                  <a:gd name="T59" fmla="*/ 1375 h 1512"/>
                  <a:gd name="T60" fmla="*/ 988 w 1176"/>
                  <a:gd name="T61" fmla="*/ 1268 h 1512"/>
                  <a:gd name="T62" fmla="*/ 1084 w 1176"/>
                  <a:gd name="T63" fmla="*/ 1138 h 1512"/>
                  <a:gd name="T64" fmla="*/ 1152 w 1176"/>
                  <a:gd name="T65" fmla="*/ 989 h 1512"/>
                  <a:gd name="T66" fmla="*/ 1172 w 1176"/>
                  <a:gd name="T67" fmla="*/ 888 h 1512"/>
                  <a:gd name="T68" fmla="*/ 354 w 1176"/>
                  <a:gd name="T69" fmla="*/ 1379 h 1512"/>
                  <a:gd name="T70" fmla="*/ 271 w 1176"/>
                  <a:gd name="T71" fmla="*/ 1299 h 1512"/>
                  <a:gd name="T72" fmla="*/ 197 w 1176"/>
                  <a:gd name="T73" fmla="*/ 1192 h 1512"/>
                  <a:gd name="T74" fmla="*/ 378 w 1176"/>
                  <a:gd name="T75" fmla="*/ 1395 h 1512"/>
                  <a:gd name="T76" fmla="*/ 125 w 1176"/>
                  <a:gd name="T77" fmla="*/ 998 h 1512"/>
                  <a:gd name="T78" fmla="*/ 99 w 1176"/>
                  <a:gd name="T79" fmla="*/ 823 h 1512"/>
                  <a:gd name="T80" fmla="*/ 97 w 1176"/>
                  <a:gd name="T81" fmla="*/ 735 h 1512"/>
                  <a:gd name="T82" fmla="*/ 107 w 1176"/>
                  <a:gd name="T83" fmla="*/ 588 h 1512"/>
                  <a:gd name="T84" fmla="*/ 378 w 1176"/>
                  <a:gd name="T85" fmla="*/ 463 h 1512"/>
                  <a:gd name="T86" fmla="*/ 737 w 1176"/>
                  <a:gd name="T87" fmla="*/ 824 h 1512"/>
                  <a:gd name="T88" fmla="*/ 710 w 1176"/>
                  <a:gd name="T89" fmla="*/ 998 h 1512"/>
                  <a:gd name="T90" fmla="*/ 473 w 1176"/>
                  <a:gd name="T91" fmla="*/ 1378 h 1512"/>
                  <a:gd name="T92" fmla="*/ 654 w 1176"/>
                  <a:gd name="T93" fmla="*/ 1159 h 1512"/>
                  <a:gd name="T94" fmla="*/ 588 w 1176"/>
                  <a:gd name="T95" fmla="*/ 1267 h 1512"/>
                  <a:gd name="T96" fmla="*/ 521 w 1176"/>
                  <a:gd name="T97" fmla="*/ 1340 h 1512"/>
                  <a:gd name="T98" fmla="*/ 605 w 1176"/>
                  <a:gd name="T99" fmla="*/ 1393 h 1512"/>
                  <a:gd name="T100" fmla="*/ 710 w 1176"/>
                  <a:gd name="T101" fmla="*/ 1259 h 1512"/>
                  <a:gd name="T102" fmla="*/ 762 w 1176"/>
                  <a:gd name="T103" fmla="*/ 1155 h 1512"/>
                  <a:gd name="T104" fmla="*/ 973 w 1176"/>
                  <a:gd name="T105" fmla="*/ 1132 h 1512"/>
                  <a:gd name="T106" fmla="*/ 872 w 1176"/>
                  <a:gd name="T107" fmla="*/ 1247 h 1512"/>
                  <a:gd name="T108" fmla="*/ 749 w 1176"/>
                  <a:gd name="T109" fmla="*/ 1335 h 1512"/>
                  <a:gd name="T110" fmla="*/ 605 w 1176"/>
                  <a:gd name="T111" fmla="*/ 1393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6" h="1512">
                    <a:moveTo>
                      <a:pt x="1090" y="808"/>
                    </a:moveTo>
                    <a:lnTo>
                      <a:pt x="1090" y="808"/>
                    </a:lnTo>
                    <a:lnTo>
                      <a:pt x="1086" y="841"/>
                    </a:lnTo>
                    <a:lnTo>
                      <a:pt x="1081" y="875"/>
                    </a:lnTo>
                    <a:lnTo>
                      <a:pt x="1074" y="908"/>
                    </a:lnTo>
                    <a:lnTo>
                      <a:pt x="1066" y="939"/>
                    </a:lnTo>
                    <a:lnTo>
                      <a:pt x="1056" y="971"/>
                    </a:lnTo>
                    <a:lnTo>
                      <a:pt x="1045" y="1001"/>
                    </a:lnTo>
                    <a:lnTo>
                      <a:pt x="1031" y="1032"/>
                    </a:lnTo>
                    <a:lnTo>
                      <a:pt x="1017" y="1062"/>
                    </a:lnTo>
                    <a:lnTo>
                      <a:pt x="1017" y="1062"/>
                    </a:lnTo>
                    <a:lnTo>
                      <a:pt x="1011" y="1059"/>
                    </a:lnTo>
                    <a:lnTo>
                      <a:pt x="1006" y="1059"/>
                    </a:lnTo>
                    <a:lnTo>
                      <a:pt x="796" y="1059"/>
                    </a:lnTo>
                    <a:lnTo>
                      <a:pt x="796" y="1059"/>
                    </a:lnTo>
                    <a:lnTo>
                      <a:pt x="803" y="1028"/>
                    </a:lnTo>
                    <a:lnTo>
                      <a:pt x="810" y="997"/>
                    </a:lnTo>
                    <a:lnTo>
                      <a:pt x="817" y="965"/>
                    </a:lnTo>
                    <a:lnTo>
                      <a:pt x="822" y="931"/>
                    </a:lnTo>
                    <a:lnTo>
                      <a:pt x="826" y="896"/>
                    </a:lnTo>
                    <a:lnTo>
                      <a:pt x="830" y="861"/>
                    </a:lnTo>
                    <a:lnTo>
                      <a:pt x="833" y="823"/>
                    </a:lnTo>
                    <a:lnTo>
                      <a:pt x="834" y="784"/>
                    </a:lnTo>
                    <a:lnTo>
                      <a:pt x="1066" y="784"/>
                    </a:lnTo>
                    <a:lnTo>
                      <a:pt x="1018" y="735"/>
                    </a:lnTo>
                    <a:lnTo>
                      <a:pt x="835" y="735"/>
                    </a:lnTo>
                    <a:lnTo>
                      <a:pt x="835" y="735"/>
                    </a:lnTo>
                    <a:lnTo>
                      <a:pt x="835" y="734"/>
                    </a:lnTo>
                    <a:lnTo>
                      <a:pt x="835" y="734"/>
                    </a:lnTo>
                    <a:lnTo>
                      <a:pt x="810" y="733"/>
                    </a:lnTo>
                    <a:lnTo>
                      <a:pt x="785" y="730"/>
                    </a:lnTo>
                    <a:lnTo>
                      <a:pt x="762" y="727"/>
                    </a:lnTo>
                    <a:lnTo>
                      <a:pt x="738" y="722"/>
                    </a:lnTo>
                    <a:lnTo>
                      <a:pt x="738" y="722"/>
                    </a:lnTo>
                    <a:lnTo>
                      <a:pt x="739" y="735"/>
                    </a:lnTo>
                    <a:lnTo>
                      <a:pt x="473" y="735"/>
                    </a:lnTo>
                    <a:lnTo>
                      <a:pt x="473" y="573"/>
                    </a:lnTo>
                    <a:lnTo>
                      <a:pt x="473" y="573"/>
                    </a:lnTo>
                    <a:lnTo>
                      <a:pt x="458" y="555"/>
                    </a:lnTo>
                    <a:lnTo>
                      <a:pt x="443" y="537"/>
                    </a:lnTo>
                    <a:lnTo>
                      <a:pt x="428" y="518"/>
                    </a:lnTo>
                    <a:lnTo>
                      <a:pt x="414" y="499"/>
                    </a:lnTo>
                    <a:lnTo>
                      <a:pt x="402" y="478"/>
                    </a:lnTo>
                    <a:lnTo>
                      <a:pt x="390" y="458"/>
                    </a:lnTo>
                    <a:lnTo>
                      <a:pt x="379" y="436"/>
                    </a:lnTo>
                    <a:lnTo>
                      <a:pt x="368" y="415"/>
                    </a:lnTo>
                    <a:lnTo>
                      <a:pt x="148" y="415"/>
                    </a:lnTo>
                    <a:lnTo>
                      <a:pt x="148" y="415"/>
                    </a:lnTo>
                    <a:lnTo>
                      <a:pt x="157" y="389"/>
                    </a:lnTo>
                    <a:lnTo>
                      <a:pt x="166" y="365"/>
                    </a:lnTo>
                    <a:lnTo>
                      <a:pt x="178" y="342"/>
                    </a:lnTo>
                    <a:lnTo>
                      <a:pt x="188" y="320"/>
                    </a:lnTo>
                    <a:lnTo>
                      <a:pt x="199" y="300"/>
                    </a:lnTo>
                    <a:lnTo>
                      <a:pt x="210" y="280"/>
                    </a:lnTo>
                    <a:lnTo>
                      <a:pt x="223" y="262"/>
                    </a:lnTo>
                    <a:lnTo>
                      <a:pt x="235" y="245"/>
                    </a:lnTo>
                    <a:lnTo>
                      <a:pt x="246" y="228"/>
                    </a:lnTo>
                    <a:lnTo>
                      <a:pt x="258" y="213"/>
                    </a:lnTo>
                    <a:lnTo>
                      <a:pt x="271" y="199"/>
                    </a:lnTo>
                    <a:lnTo>
                      <a:pt x="283" y="185"/>
                    </a:lnTo>
                    <a:lnTo>
                      <a:pt x="306" y="162"/>
                    </a:lnTo>
                    <a:lnTo>
                      <a:pt x="330" y="141"/>
                    </a:lnTo>
                    <a:lnTo>
                      <a:pt x="330" y="141"/>
                    </a:lnTo>
                    <a:lnTo>
                      <a:pt x="332" y="123"/>
                    </a:lnTo>
                    <a:lnTo>
                      <a:pt x="335" y="105"/>
                    </a:lnTo>
                    <a:lnTo>
                      <a:pt x="339" y="86"/>
                    </a:lnTo>
                    <a:lnTo>
                      <a:pt x="343" y="69"/>
                    </a:lnTo>
                    <a:lnTo>
                      <a:pt x="348" y="52"/>
                    </a:lnTo>
                    <a:lnTo>
                      <a:pt x="354" y="34"/>
                    </a:lnTo>
                    <a:lnTo>
                      <a:pt x="360" y="17"/>
                    </a:lnTo>
                    <a:lnTo>
                      <a:pt x="366" y="0"/>
                    </a:lnTo>
                    <a:lnTo>
                      <a:pt x="366" y="0"/>
                    </a:lnTo>
                    <a:lnTo>
                      <a:pt x="349" y="10"/>
                    </a:lnTo>
                    <a:lnTo>
                      <a:pt x="327" y="23"/>
                    </a:lnTo>
                    <a:lnTo>
                      <a:pt x="302" y="39"/>
                    </a:lnTo>
                    <a:lnTo>
                      <a:pt x="275" y="61"/>
                    </a:lnTo>
                    <a:lnTo>
                      <a:pt x="259" y="73"/>
                    </a:lnTo>
                    <a:lnTo>
                      <a:pt x="245" y="86"/>
                    </a:lnTo>
                    <a:lnTo>
                      <a:pt x="230" y="101"/>
                    </a:lnTo>
                    <a:lnTo>
                      <a:pt x="214" y="117"/>
                    </a:lnTo>
                    <a:lnTo>
                      <a:pt x="198" y="134"/>
                    </a:lnTo>
                    <a:lnTo>
                      <a:pt x="183" y="153"/>
                    </a:lnTo>
                    <a:lnTo>
                      <a:pt x="168" y="172"/>
                    </a:lnTo>
                    <a:lnTo>
                      <a:pt x="152" y="192"/>
                    </a:lnTo>
                    <a:lnTo>
                      <a:pt x="137" y="215"/>
                    </a:lnTo>
                    <a:lnTo>
                      <a:pt x="123" y="239"/>
                    </a:lnTo>
                    <a:lnTo>
                      <a:pt x="108" y="265"/>
                    </a:lnTo>
                    <a:lnTo>
                      <a:pt x="94" y="291"/>
                    </a:lnTo>
                    <a:lnTo>
                      <a:pt x="81" y="320"/>
                    </a:lnTo>
                    <a:lnTo>
                      <a:pt x="69" y="350"/>
                    </a:lnTo>
                    <a:lnTo>
                      <a:pt x="56" y="381"/>
                    </a:lnTo>
                    <a:lnTo>
                      <a:pt x="45" y="415"/>
                    </a:lnTo>
                    <a:lnTo>
                      <a:pt x="36" y="450"/>
                    </a:lnTo>
                    <a:lnTo>
                      <a:pt x="27" y="486"/>
                    </a:lnTo>
                    <a:lnTo>
                      <a:pt x="19" y="524"/>
                    </a:lnTo>
                    <a:lnTo>
                      <a:pt x="12" y="565"/>
                    </a:lnTo>
                    <a:lnTo>
                      <a:pt x="6" y="607"/>
                    </a:lnTo>
                    <a:lnTo>
                      <a:pt x="3" y="650"/>
                    </a:lnTo>
                    <a:lnTo>
                      <a:pt x="0" y="696"/>
                    </a:lnTo>
                    <a:lnTo>
                      <a:pt x="0" y="744"/>
                    </a:lnTo>
                    <a:lnTo>
                      <a:pt x="0" y="744"/>
                    </a:lnTo>
                    <a:lnTo>
                      <a:pt x="1" y="798"/>
                    </a:lnTo>
                    <a:lnTo>
                      <a:pt x="4" y="850"/>
                    </a:lnTo>
                    <a:lnTo>
                      <a:pt x="8" y="900"/>
                    </a:lnTo>
                    <a:lnTo>
                      <a:pt x="16" y="947"/>
                    </a:lnTo>
                    <a:lnTo>
                      <a:pt x="24" y="992"/>
                    </a:lnTo>
                    <a:lnTo>
                      <a:pt x="34" y="1034"/>
                    </a:lnTo>
                    <a:lnTo>
                      <a:pt x="44" y="1075"/>
                    </a:lnTo>
                    <a:lnTo>
                      <a:pt x="57" y="1113"/>
                    </a:lnTo>
                    <a:lnTo>
                      <a:pt x="71" y="1149"/>
                    </a:lnTo>
                    <a:lnTo>
                      <a:pt x="85" y="1183"/>
                    </a:lnTo>
                    <a:lnTo>
                      <a:pt x="100" y="1215"/>
                    </a:lnTo>
                    <a:lnTo>
                      <a:pt x="115" y="1245"/>
                    </a:lnTo>
                    <a:lnTo>
                      <a:pt x="132" y="1273"/>
                    </a:lnTo>
                    <a:lnTo>
                      <a:pt x="149" y="1299"/>
                    </a:lnTo>
                    <a:lnTo>
                      <a:pt x="166" y="1324"/>
                    </a:lnTo>
                    <a:lnTo>
                      <a:pt x="184" y="1346"/>
                    </a:lnTo>
                    <a:lnTo>
                      <a:pt x="201" y="1367"/>
                    </a:lnTo>
                    <a:lnTo>
                      <a:pt x="218" y="1386"/>
                    </a:lnTo>
                    <a:lnTo>
                      <a:pt x="236" y="1403"/>
                    </a:lnTo>
                    <a:lnTo>
                      <a:pt x="252" y="1420"/>
                    </a:lnTo>
                    <a:lnTo>
                      <a:pt x="268" y="1434"/>
                    </a:lnTo>
                    <a:lnTo>
                      <a:pt x="285" y="1447"/>
                    </a:lnTo>
                    <a:lnTo>
                      <a:pt x="299" y="1458"/>
                    </a:lnTo>
                    <a:lnTo>
                      <a:pt x="313" y="1469"/>
                    </a:lnTo>
                    <a:lnTo>
                      <a:pt x="339" y="1486"/>
                    </a:lnTo>
                    <a:lnTo>
                      <a:pt x="358" y="1497"/>
                    </a:lnTo>
                    <a:lnTo>
                      <a:pt x="372" y="1504"/>
                    </a:lnTo>
                    <a:lnTo>
                      <a:pt x="380" y="1507"/>
                    </a:lnTo>
                    <a:lnTo>
                      <a:pt x="380" y="1507"/>
                    </a:lnTo>
                    <a:lnTo>
                      <a:pt x="388" y="1510"/>
                    </a:lnTo>
                    <a:lnTo>
                      <a:pt x="397" y="1511"/>
                    </a:lnTo>
                    <a:lnTo>
                      <a:pt x="436" y="1512"/>
                    </a:lnTo>
                    <a:lnTo>
                      <a:pt x="436" y="1512"/>
                    </a:lnTo>
                    <a:lnTo>
                      <a:pt x="437" y="1512"/>
                    </a:lnTo>
                    <a:lnTo>
                      <a:pt x="437" y="1512"/>
                    </a:lnTo>
                    <a:lnTo>
                      <a:pt x="471" y="1511"/>
                    </a:lnTo>
                    <a:lnTo>
                      <a:pt x="505" y="1509"/>
                    </a:lnTo>
                    <a:lnTo>
                      <a:pt x="539" y="1505"/>
                    </a:lnTo>
                    <a:lnTo>
                      <a:pt x="571" y="1500"/>
                    </a:lnTo>
                    <a:lnTo>
                      <a:pt x="604" y="1494"/>
                    </a:lnTo>
                    <a:lnTo>
                      <a:pt x="636" y="1486"/>
                    </a:lnTo>
                    <a:lnTo>
                      <a:pt x="667" y="1476"/>
                    </a:lnTo>
                    <a:lnTo>
                      <a:pt x="698" y="1465"/>
                    </a:lnTo>
                    <a:lnTo>
                      <a:pt x="728" y="1453"/>
                    </a:lnTo>
                    <a:lnTo>
                      <a:pt x="758" y="1440"/>
                    </a:lnTo>
                    <a:lnTo>
                      <a:pt x="787" y="1425"/>
                    </a:lnTo>
                    <a:lnTo>
                      <a:pt x="815" y="1409"/>
                    </a:lnTo>
                    <a:lnTo>
                      <a:pt x="842" y="1392"/>
                    </a:lnTo>
                    <a:lnTo>
                      <a:pt x="869" y="1375"/>
                    </a:lnTo>
                    <a:lnTo>
                      <a:pt x="895" y="1355"/>
                    </a:lnTo>
                    <a:lnTo>
                      <a:pt x="919" y="1335"/>
                    </a:lnTo>
                    <a:lnTo>
                      <a:pt x="944" y="1314"/>
                    </a:lnTo>
                    <a:lnTo>
                      <a:pt x="967" y="1291"/>
                    </a:lnTo>
                    <a:lnTo>
                      <a:pt x="988" y="1268"/>
                    </a:lnTo>
                    <a:lnTo>
                      <a:pt x="1010" y="1243"/>
                    </a:lnTo>
                    <a:lnTo>
                      <a:pt x="1030" y="1219"/>
                    </a:lnTo>
                    <a:lnTo>
                      <a:pt x="1050" y="1192"/>
                    </a:lnTo>
                    <a:lnTo>
                      <a:pt x="1068" y="1166"/>
                    </a:lnTo>
                    <a:lnTo>
                      <a:pt x="1084" y="1138"/>
                    </a:lnTo>
                    <a:lnTo>
                      <a:pt x="1101" y="1110"/>
                    </a:lnTo>
                    <a:lnTo>
                      <a:pt x="1115" y="1081"/>
                    </a:lnTo>
                    <a:lnTo>
                      <a:pt x="1128" y="1050"/>
                    </a:lnTo>
                    <a:lnTo>
                      <a:pt x="1140" y="1021"/>
                    </a:lnTo>
                    <a:lnTo>
                      <a:pt x="1152" y="989"/>
                    </a:lnTo>
                    <a:lnTo>
                      <a:pt x="1162" y="958"/>
                    </a:lnTo>
                    <a:lnTo>
                      <a:pt x="1170" y="925"/>
                    </a:lnTo>
                    <a:lnTo>
                      <a:pt x="1176" y="892"/>
                    </a:lnTo>
                    <a:lnTo>
                      <a:pt x="1176" y="892"/>
                    </a:lnTo>
                    <a:lnTo>
                      <a:pt x="1172" y="888"/>
                    </a:lnTo>
                    <a:lnTo>
                      <a:pt x="1167" y="884"/>
                    </a:lnTo>
                    <a:lnTo>
                      <a:pt x="1090" y="808"/>
                    </a:lnTo>
                    <a:close/>
                    <a:moveTo>
                      <a:pt x="378" y="1395"/>
                    </a:moveTo>
                    <a:lnTo>
                      <a:pt x="378" y="1395"/>
                    </a:lnTo>
                    <a:lnTo>
                      <a:pt x="354" y="1379"/>
                    </a:lnTo>
                    <a:lnTo>
                      <a:pt x="329" y="1358"/>
                    </a:lnTo>
                    <a:lnTo>
                      <a:pt x="314" y="1345"/>
                    </a:lnTo>
                    <a:lnTo>
                      <a:pt x="300" y="1332"/>
                    </a:lnTo>
                    <a:lnTo>
                      <a:pt x="286" y="1317"/>
                    </a:lnTo>
                    <a:lnTo>
                      <a:pt x="271" y="1299"/>
                    </a:lnTo>
                    <a:lnTo>
                      <a:pt x="256" y="1281"/>
                    </a:lnTo>
                    <a:lnTo>
                      <a:pt x="241" y="1261"/>
                    </a:lnTo>
                    <a:lnTo>
                      <a:pt x="226" y="1240"/>
                    </a:lnTo>
                    <a:lnTo>
                      <a:pt x="211" y="1217"/>
                    </a:lnTo>
                    <a:lnTo>
                      <a:pt x="197" y="1192"/>
                    </a:lnTo>
                    <a:lnTo>
                      <a:pt x="184" y="1166"/>
                    </a:lnTo>
                    <a:lnTo>
                      <a:pt x="171" y="1137"/>
                    </a:lnTo>
                    <a:lnTo>
                      <a:pt x="158" y="1106"/>
                    </a:lnTo>
                    <a:lnTo>
                      <a:pt x="378" y="1106"/>
                    </a:lnTo>
                    <a:lnTo>
                      <a:pt x="378" y="1395"/>
                    </a:lnTo>
                    <a:close/>
                    <a:moveTo>
                      <a:pt x="378" y="1059"/>
                    </a:moveTo>
                    <a:lnTo>
                      <a:pt x="141" y="1059"/>
                    </a:lnTo>
                    <a:lnTo>
                      <a:pt x="141" y="1059"/>
                    </a:lnTo>
                    <a:lnTo>
                      <a:pt x="133" y="1029"/>
                    </a:lnTo>
                    <a:lnTo>
                      <a:pt x="125" y="998"/>
                    </a:lnTo>
                    <a:lnTo>
                      <a:pt x="118" y="967"/>
                    </a:lnTo>
                    <a:lnTo>
                      <a:pt x="111" y="933"/>
                    </a:lnTo>
                    <a:lnTo>
                      <a:pt x="106" y="898"/>
                    </a:lnTo>
                    <a:lnTo>
                      <a:pt x="102" y="862"/>
                    </a:lnTo>
                    <a:lnTo>
                      <a:pt x="99" y="823"/>
                    </a:lnTo>
                    <a:lnTo>
                      <a:pt x="97" y="784"/>
                    </a:lnTo>
                    <a:lnTo>
                      <a:pt x="378" y="784"/>
                    </a:lnTo>
                    <a:lnTo>
                      <a:pt x="378" y="1059"/>
                    </a:lnTo>
                    <a:close/>
                    <a:moveTo>
                      <a:pt x="378" y="735"/>
                    </a:moveTo>
                    <a:lnTo>
                      <a:pt x="97" y="735"/>
                    </a:lnTo>
                    <a:lnTo>
                      <a:pt x="97" y="735"/>
                    </a:lnTo>
                    <a:lnTo>
                      <a:pt x="98" y="696"/>
                    </a:lnTo>
                    <a:lnTo>
                      <a:pt x="100" y="659"/>
                    </a:lnTo>
                    <a:lnTo>
                      <a:pt x="103" y="623"/>
                    </a:lnTo>
                    <a:lnTo>
                      <a:pt x="107" y="588"/>
                    </a:lnTo>
                    <a:lnTo>
                      <a:pt x="112" y="555"/>
                    </a:lnTo>
                    <a:lnTo>
                      <a:pt x="119" y="523"/>
                    </a:lnTo>
                    <a:lnTo>
                      <a:pt x="125" y="492"/>
                    </a:lnTo>
                    <a:lnTo>
                      <a:pt x="133" y="463"/>
                    </a:lnTo>
                    <a:lnTo>
                      <a:pt x="378" y="463"/>
                    </a:lnTo>
                    <a:lnTo>
                      <a:pt x="378" y="735"/>
                    </a:lnTo>
                    <a:close/>
                    <a:moveTo>
                      <a:pt x="473" y="784"/>
                    </a:moveTo>
                    <a:lnTo>
                      <a:pt x="738" y="784"/>
                    </a:lnTo>
                    <a:lnTo>
                      <a:pt x="738" y="784"/>
                    </a:lnTo>
                    <a:lnTo>
                      <a:pt x="737" y="824"/>
                    </a:lnTo>
                    <a:lnTo>
                      <a:pt x="733" y="862"/>
                    </a:lnTo>
                    <a:lnTo>
                      <a:pt x="728" y="898"/>
                    </a:lnTo>
                    <a:lnTo>
                      <a:pt x="723" y="933"/>
                    </a:lnTo>
                    <a:lnTo>
                      <a:pt x="717" y="967"/>
                    </a:lnTo>
                    <a:lnTo>
                      <a:pt x="710" y="998"/>
                    </a:lnTo>
                    <a:lnTo>
                      <a:pt x="703" y="1029"/>
                    </a:lnTo>
                    <a:lnTo>
                      <a:pt x="694" y="1059"/>
                    </a:lnTo>
                    <a:lnTo>
                      <a:pt x="473" y="1059"/>
                    </a:lnTo>
                    <a:lnTo>
                      <a:pt x="473" y="784"/>
                    </a:lnTo>
                    <a:close/>
                    <a:moveTo>
                      <a:pt x="473" y="1378"/>
                    </a:moveTo>
                    <a:lnTo>
                      <a:pt x="473" y="1106"/>
                    </a:lnTo>
                    <a:lnTo>
                      <a:pt x="677" y="1106"/>
                    </a:lnTo>
                    <a:lnTo>
                      <a:pt x="677" y="1106"/>
                    </a:lnTo>
                    <a:lnTo>
                      <a:pt x="665" y="1134"/>
                    </a:lnTo>
                    <a:lnTo>
                      <a:pt x="654" y="1159"/>
                    </a:lnTo>
                    <a:lnTo>
                      <a:pt x="642" y="1184"/>
                    </a:lnTo>
                    <a:lnTo>
                      <a:pt x="628" y="1206"/>
                    </a:lnTo>
                    <a:lnTo>
                      <a:pt x="615" y="1228"/>
                    </a:lnTo>
                    <a:lnTo>
                      <a:pt x="602" y="1248"/>
                    </a:lnTo>
                    <a:lnTo>
                      <a:pt x="588" y="1267"/>
                    </a:lnTo>
                    <a:lnTo>
                      <a:pt x="574" y="1284"/>
                    </a:lnTo>
                    <a:lnTo>
                      <a:pt x="561" y="1299"/>
                    </a:lnTo>
                    <a:lnTo>
                      <a:pt x="547" y="1315"/>
                    </a:lnTo>
                    <a:lnTo>
                      <a:pt x="534" y="1328"/>
                    </a:lnTo>
                    <a:lnTo>
                      <a:pt x="521" y="1340"/>
                    </a:lnTo>
                    <a:lnTo>
                      <a:pt x="496" y="1360"/>
                    </a:lnTo>
                    <a:lnTo>
                      <a:pt x="473" y="1378"/>
                    </a:lnTo>
                    <a:lnTo>
                      <a:pt x="473" y="1378"/>
                    </a:lnTo>
                    <a:close/>
                    <a:moveTo>
                      <a:pt x="605" y="1393"/>
                    </a:moveTo>
                    <a:lnTo>
                      <a:pt x="605" y="1393"/>
                    </a:lnTo>
                    <a:lnTo>
                      <a:pt x="628" y="1369"/>
                    </a:lnTo>
                    <a:lnTo>
                      <a:pt x="652" y="1342"/>
                    </a:lnTo>
                    <a:lnTo>
                      <a:pt x="675" y="1311"/>
                    </a:lnTo>
                    <a:lnTo>
                      <a:pt x="699" y="1278"/>
                    </a:lnTo>
                    <a:lnTo>
                      <a:pt x="710" y="1259"/>
                    </a:lnTo>
                    <a:lnTo>
                      <a:pt x="721" y="1240"/>
                    </a:lnTo>
                    <a:lnTo>
                      <a:pt x="731" y="1221"/>
                    </a:lnTo>
                    <a:lnTo>
                      <a:pt x="743" y="1199"/>
                    </a:lnTo>
                    <a:lnTo>
                      <a:pt x="753" y="1178"/>
                    </a:lnTo>
                    <a:lnTo>
                      <a:pt x="762" y="1155"/>
                    </a:lnTo>
                    <a:lnTo>
                      <a:pt x="771" y="1131"/>
                    </a:lnTo>
                    <a:lnTo>
                      <a:pt x="780" y="1106"/>
                    </a:lnTo>
                    <a:lnTo>
                      <a:pt x="990" y="1106"/>
                    </a:lnTo>
                    <a:lnTo>
                      <a:pt x="990" y="1106"/>
                    </a:lnTo>
                    <a:lnTo>
                      <a:pt x="973" y="1132"/>
                    </a:lnTo>
                    <a:lnTo>
                      <a:pt x="956" y="1157"/>
                    </a:lnTo>
                    <a:lnTo>
                      <a:pt x="936" y="1181"/>
                    </a:lnTo>
                    <a:lnTo>
                      <a:pt x="916" y="1204"/>
                    </a:lnTo>
                    <a:lnTo>
                      <a:pt x="895" y="1226"/>
                    </a:lnTo>
                    <a:lnTo>
                      <a:pt x="872" y="1247"/>
                    </a:lnTo>
                    <a:lnTo>
                      <a:pt x="850" y="1267"/>
                    </a:lnTo>
                    <a:lnTo>
                      <a:pt x="825" y="1286"/>
                    </a:lnTo>
                    <a:lnTo>
                      <a:pt x="801" y="1303"/>
                    </a:lnTo>
                    <a:lnTo>
                      <a:pt x="775" y="1320"/>
                    </a:lnTo>
                    <a:lnTo>
                      <a:pt x="749" y="1335"/>
                    </a:lnTo>
                    <a:lnTo>
                      <a:pt x="721" y="1349"/>
                    </a:lnTo>
                    <a:lnTo>
                      <a:pt x="694" y="1362"/>
                    </a:lnTo>
                    <a:lnTo>
                      <a:pt x="664" y="1374"/>
                    </a:lnTo>
                    <a:lnTo>
                      <a:pt x="636" y="1384"/>
                    </a:lnTo>
                    <a:lnTo>
                      <a:pt x="605" y="1393"/>
                    </a:lnTo>
                    <a:lnTo>
                      <a:pt x="605" y="139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31" name="Freeform 246"/>
              <p:cNvSpPr>
                <a:spLocks/>
              </p:cNvSpPr>
              <p:nvPr/>
            </p:nvSpPr>
            <p:spPr bwMode="auto">
              <a:xfrm>
                <a:off x="8327232" y="4452938"/>
                <a:ext cx="120650" cy="327025"/>
              </a:xfrm>
              <a:custGeom>
                <a:avLst/>
                <a:gdLst>
                  <a:gd name="T0" fmla="*/ 529 w 529"/>
                  <a:gd name="T1" fmla="*/ 0 h 1446"/>
                  <a:gd name="T2" fmla="*/ 473 w 529"/>
                  <a:gd name="T3" fmla="*/ 21 h 1446"/>
                  <a:gd name="T4" fmla="*/ 418 w 529"/>
                  <a:gd name="T5" fmla="*/ 46 h 1446"/>
                  <a:gd name="T6" fmla="*/ 367 w 529"/>
                  <a:gd name="T7" fmla="*/ 75 h 1446"/>
                  <a:gd name="T8" fmla="*/ 317 w 529"/>
                  <a:gd name="T9" fmla="*/ 107 h 1446"/>
                  <a:gd name="T10" fmla="*/ 271 w 529"/>
                  <a:gd name="T11" fmla="*/ 144 h 1446"/>
                  <a:gd name="T12" fmla="*/ 227 w 529"/>
                  <a:gd name="T13" fmla="*/ 184 h 1446"/>
                  <a:gd name="T14" fmla="*/ 186 w 529"/>
                  <a:gd name="T15" fmla="*/ 227 h 1446"/>
                  <a:gd name="T16" fmla="*/ 150 w 529"/>
                  <a:gd name="T17" fmla="*/ 273 h 1446"/>
                  <a:gd name="T18" fmla="*/ 116 w 529"/>
                  <a:gd name="T19" fmla="*/ 321 h 1446"/>
                  <a:gd name="T20" fmla="*/ 86 w 529"/>
                  <a:gd name="T21" fmla="*/ 374 h 1446"/>
                  <a:gd name="T22" fmla="*/ 61 w 529"/>
                  <a:gd name="T23" fmla="*/ 427 h 1446"/>
                  <a:gd name="T24" fmla="*/ 40 w 529"/>
                  <a:gd name="T25" fmla="*/ 483 h 1446"/>
                  <a:gd name="T26" fmla="*/ 23 w 529"/>
                  <a:gd name="T27" fmla="*/ 541 h 1446"/>
                  <a:gd name="T28" fmla="*/ 10 w 529"/>
                  <a:gd name="T29" fmla="*/ 601 h 1446"/>
                  <a:gd name="T30" fmla="*/ 3 w 529"/>
                  <a:gd name="T31" fmla="*/ 662 h 1446"/>
                  <a:gd name="T32" fmla="*/ 0 w 529"/>
                  <a:gd name="T33" fmla="*/ 725 h 1446"/>
                  <a:gd name="T34" fmla="*/ 1 w 529"/>
                  <a:gd name="T35" fmla="*/ 757 h 1446"/>
                  <a:gd name="T36" fmla="*/ 6 w 529"/>
                  <a:gd name="T37" fmla="*/ 817 h 1446"/>
                  <a:gd name="T38" fmla="*/ 16 w 529"/>
                  <a:gd name="T39" fmla="*/ 877 h 1446"/>
                  <a:gd name="T40" fmla="*/ 30 w 529"/>
                  <a:gd name="T41" fmla="*/ 936 h 1446"/>
                  <a:gd name="T42" fmla="*/ 50 w 529"/>
                  <a:gd name="T43" fmla="*/ 992 h 1446"/>
                  <a:gd name="T44" fmla="*/ 73 w 529"/>
                  <a:gd name="T45" fmla="*/ 1046 h 1446"/>
                  <a:gd name="T46" fmla="*/ 101 w 529"/>
                  <a:gd name="T47" fmla="*/ 1098 h 1446"/>
                  <a:gd name="T48" fmla="*/ 132 w 529"/>
                  <a:gd name="T49" fmla="*/ 1148 h 1446"/>
                  <a:gd name="T50" fmla="*/ 167 w 529"/>
                  <a:gd name="T51" fmla="*/ 1195 h 1446"/>
                  <a:gd name="T52" fmla="*/ 206 w 529"/>
                  <a:gd name="T53" fmla="*/ 1239 h 1446"/>
                  <a:gd name="T54" fmla="*/ 248 w 529"/>
                  <a:gd name="T55" fmla="*/ 1280 h 1446"/>
                  <a:gd name="T56" fmla="*/ 291 w 529"/>
                  <a:gd name="T57" fmla="*/ 1318 h 1446"/>
                  <a:gd name="T58" fmla="*/ 338 w 529"/>
                  <a:gd name="T59" fmla="*/ 1353 h 1446"/>
                  <a:gd name="T60" fmla="*/ 388 w 529"/>
                  <a:gd name="T61" fmla="*/ 1384 h 1446"/>
                  <a:gd name="T62" fmla="*/ 440 w 529"/>
                  <a:gd name="T63" fmla="*/ 1411 h 1446"/>
                  <a:gd name="T64" fmla="*/ 494 w 529"/>
                  <a:gd name="T65" fmla="*/ 1435 h 1446"/>
                  <a:gd name="T66" fmla="*/ 522 w 529"/>
                  <a:gd name="T67" fmla="*/ 1446 h 1446"/>
                  <a:gd name="T68" fmla="*/ 460 w 529"/>
                  <a:gd name="T69" fmla="*/ 1377 h 1446"/>
                  <a:gd name="T70" fmla="*/ 404 w 529"/>
                  <a:gd name="T71" fmla="*/ 1303 h 1446"/>
                  <a:gd name="T72" fmla="*/ 354 w 529"/>
                  <a:gd name="T73" fmla="*/ 1220 h 1446"/>
                  <a:gd name="T74" fmla="*/ 311 w 529"/>
                  <a:gd name="T75" fmla="*/ 1132 h 1446"/>
                  <a:gd name="T76" fmla="*/ 284 w 529"/>
                  <a:gd name="T77" fmla="*/ 1062 h 1446"/>
                  <a:gd name="T78" fmla="*/ 269 w 529"/>
                  <a:gd name="T79" fmla="*/ 1014 h 1446"/>
                  <a:gd name="T80" fmla="*/ 256 w 529"/>
                  <a:gd name="T81" fmla="*/ 965 h 1446"/>
                  <a:gd name="T82" fmla="*/ 246 w 529"/>
                  <a:gd name="T83" fmla="*/ 914 h 1446"/>
                  <a:gd name="T84" fmla="*/ 237 w 529"/>
                  <a:gd name="T85" fmla="*/ 863 h 1446"/>
                  <a:gd name="T86" fmla="*/ 232 w 529"/>
                  <a:gd name="T87" fmla="*/ 811 h 1446"/>
                  <a:gd name="T88" fmla="*/ 229 w 529"/>
                  <a:gd name="T89" fmla="*/ 758 h 1446"/>
                  <a:gd name="T90" fmla="*/ 229 w 529"/>
                  <a:gd name="T91" fmla="*/ 731 h 1446"/>
                  <a:gd name="T92" fmla="*/ 230 w 529"/>
                  <a:gd name="T93" fmla="*/ 675 h 1446"/>
                  <a:gd name="T94" fmla="*/ 234 w 529"/>
                  <a:gd name="T95" fmla="*/ 621 h 1446"/>
                  <a:gd name="T96" fmla="*/ 241 w 529"/>
                  <a:gd name="T97" fmla="*/ 567 h 1446"/>
                  <a:gd name="T98" fmla="*/ 251 w 529"/>
                  <a:gd name="T99" fmla="*/ 515 h 1446"/>
                  <a:gd name="T100" fmla="*/ 262 w 529"/>
                  <a:gd name="T101" fmla="*/ 464 h 1446"/>
                  <a:gd name="T102" fmla="*/ 276 w 529"/>
                  <a:gd name="T103" fmla="*/ 414 h 1446"/>
                  <a:gd name="T104" fmla="*/ 292 w 529"/>
                  <a:gd name="T105" fmla="*/ 365 h 1446"/>
                  <a:gd name="T106" fmla="*/ 311 w 529"/>
                  <a:gd name="T107" fmla="*/ 317 h 1446"/>
                  <a:gd name="T108" fmla="*/ 331 w 529"/>
                  <a:gd name="T109" fmla="*/ 272 h 1446"/>
                  <a:gd name="T110" fmla="*/ 354 w 529"/>
                  <a:gd name="T111" fmla="*/ 228 h 1446"/>
                  <a:gd name="T112" fmla="*/ 379 w 529"/>
                  <a:gd name="T113" fmla="*/ 185 h 1446"/>
                  <a:gd name="T114" fmla="*/ 406 w 529"/>
                  <a:gd name="T115" fmla="*/ 144 h 1446"/>
                  <a:gd name="T116" fmla="*/ 434 w 529"/>
                  <a:gd name="T117" fmla="*/ 105 h 1446"/>
                  <a:gd name="T118" fmla="*/ 464 w 529"/>
                  <a:gd name="T119" fmla="*/ 69 h 1446"/>
                  <a:gd name="T120" fmla="*/ 495 w 529"/>
                  <a:gd name="T121" fmla="*/ 33 h 1446"/>
                  <a:gd name="T122" fmla="*/ 529 w 529"/>
                  <a:gd name="T123"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9" h="1446">
                    <a:moveTo>
                      <a:pt x="529" y="0"/>
                    </a:moveTo>
                    <a:lnTo>
                      <a:pt x="529" y="0"/>
                    </a:lnTo>
                    <a:lnTo>
                      <a:pt x="500" y="10"/>
                    </a:lnTo>
                    <a:lnTo>
                      <a:pt x="473" y="21"/>
                    </a:lnTo>
                    <a:lnTo>
                      <a:pt x="445" y="33"/>
                    </a:lnTo>
                    <a:lnTo>
                      <a:pt x="418" y="46"/>
                    </a:lnTo>
                    <a:lnTo>
                      <a:pt x="392" y="59"/>
                    </a:lnTo>
                    <a:lnTo>
                      <a:pt x="367" y="75"/>
                    </a:lnTo>
                    <a:lnTo>
                      <a:pt x="341" y="91"/>
                    </a:lnTo>
                    <a:lnTo>
                      <a:pt x="317" y="107"/>
                    </a:lnTo>
                    <a:lnTo>
                      <a:pt x="293" y="126"/>
                    </a:lnTo>
                    <a:lnTo>
                      <a:pt x="271" y="144"/>
                    </a:lnTo>
                    <a:lnTo>
                      <a:pt x="249" y="163"/>
                    </a:lnTo>
                    <a:lnTo>
                      <a:pt x="227" y="184"/>
                    </a:lnTo>
                    <a:lnTo>
                      <a:pt x="207" y="205"/>
                    </a:lnTo>
                    <a:lnTo>
                      <a:pt x="186" y="227"/>
                    </a:lnTo>
                    <a:lnTo>
                      <a:pt x="168" y="249"/>
                    </a:lnTo>
                    <a:lnTo>
                      <a:pt x="150" y="273"/>
                    </a:lnTo>
                    <a:lnTo>
                      <a:pt x="132" y="297"/>
                    </a:lnTo>
                    <a:lnTo>
                      <a:pt x="116" y="321"/>
                    </a:lnTo>
                    <a:lnTo>
                      <a:pt x="101" y="347"/>
                    </a:lnTo>
                    <a:lnTo>
                      <a:pt x="86" y="374"/>
                    </a:lnTo>
                    <a:lnTo>
                      <a:pt x="73" y="400"/>
                    </a:lnTo>
                    <a:lnTo>
                      <a:pt x="61" y="427"/>
                    </a:lnTo>
                    <a:lnTo>
                      <a:pt x="50" y="455"/>
                    </a:lnTo>
                    <a:lnTo>
                      <a:pt x="40" y="483"/>
                    </a:lnTo>
                    <a:lnTo>
                      <a:pt x="30" y="512"/>
                    </a:lnTo>
                    <a:lnTo>
                      <a:pt x="23" y="541"/>
                    </a:lnTo>
                    <a:lnTo>
                      <a:pt x="16" y="571"/>
                    </a:lnTo>
                    <a:lnTo>
                      <a:pt x="10" y="601"/>
                    </a:lnTo>
                    <a:lnTo>
                      <a:pt x="6" y="632"/>
                    </a:lnTo>
                    <a:lnTo>
                      <a:pt x="3" y="662"/>
                    </a:lnTo>
                    <a:lnTo>
                      <a:pt x="1" y="694"/>
                    </a:lnTo>
                    <a:lnTo>
                      <a:pt x="0" y="725"/>
                    </a:lnTo>
                    <a:lnTo>
                      <a:pt x="0" y="725"/>
                    </a:lnTo>
                    <a:lnTo>
                      <a:pt x="1" y="757"/>
                    </a:lnTo>
                    <a:lnTo>
                      <a:pt x="3" y="788"/>
                    </a:lnTo>
                    <a:lnTo>
                      <a:pt x="6" y="817"/>
                    </a:lnTo>
                    <a:lnTo>
                      <a:pt x="10" y="848"/>
                    </a:lnTo>
                    <a:lnTo>
                      <a:pt x="16" y="877"/>
                    </a:lnTo>
                    <a:lnTo>
                      <a:pt x="23" y="907"/>
                    </a:lnTo>
                    <a:lnTo>
                      <a:pt x="30" y="936"/>
                    </a:lnTo>
                    <a:lnTo>
                      <a:pt x="40" y="964"/>
                    </a:lnTo>
                    <a:lnTo>
                      <a:pt x="50" y="992"/>
                    </a:lnTo>
                    <a:lnTo>
                      <a:pt x="61" y="1019"/>
                    </a:lnTo>
                    <a:lnTo>
                      <a:pt x="73" y="1046"/>
                    </a:lnTo>
                    <a:lnTo>
                      <a:pt x="86" y="1072"/>
                    </a:lnTo>
                    <a:lnTo>
                      <a:pt x="101" y="1098"/>
                    </a:lnTo>
                    <a:lnTo>
                      <a:pt x="116" y="1123"/>
                    </a:lnTo>
                    <a:lnTo>
                      <a:pt x="132" y="1148"/>
                    </a:lnTo>
                    <a:lnTo>
                      <a:pt x="150" y="1171"/>
                    </a:lnTo>
                    <a:lnTo>
                      <a:pt x="167" y="1195"/>
                    </a:lnTo>
                    <a:lnTo>
                      <a:pt x="186" y="1217"/>
                    </a:lnTo>
                    <a:lnTo>
                      <a:pt x="206" y="1239"/>
                    </a:lnTo>
                    <a:lnTo>
                      <a:pt x="226" y="1260"/>
                    </a:lnTo>
                    <a:lnTo>
                      <a:pt x="248" y="1280"/>
                    </a:lnTo>
                    <a:lnTo>
                      <a:pt x="269" y="1300"/>
                    </a:lnTo>
                    <a:lnTo>
                      <a:pt x="291" y="1318"/>
                    </a:lnTo>
                    <a:lnTo>
                      <a:pt x="315" y="1335"/>
                    </a:lnTo>
                    <a:lnTo>
                      <a:pt x="338" y="1353"/>
                    </a:lnTo>
                    <a:lnTo>
                      <a:pt x="363" y="1369"/>
                    </a:lnTo>
                    <a:lnTo>
                      <a:pt x="388" y="1384"/>
                    </a:lnTo>
                    <a:lnTo>
                      <a:pt x="414" y="1398"/>
                    </a:lnTo>
                    <a:lnTo>
                      <a:pt x="440" y="1411"/>
                    </a:lnTo>
                    <a:lnTo>
                      <a:pt x="467" y="1423"/>
                    </a:lnTo>
                    <a:lnTo>
                      <a:pt x="494" y="1435"/>
                    </a:lnTo>
                    <a:lnTo>
                      <a:pt x="522" y="1446"/>
                    </a:lnTo>
                    <a:lnTo>
                      <a:pt x="522" y="1446"/>
                    </a:lnTo>
                    <a:lnTo>
                      <a:pt x="490" y="1412"/>
                    </a:lnTo>
                    <a:lnTo>
                      <a:pt x="460" y="1377"/>
                    </a:lnTo>
                    <a:lnTo>
                      <a:pt x="431" y="1341"/>
                    </a:lnTo>
                    <a:lnTo>
                      <a:pt x="404" y="1303"/>
                    </a:lnTo>
                    <a:lnTo>
                      <a:pt x="377" y="1262"/>
                    </a:lnTo>
                    <a:lnTo>
                      <a:pt x="354" y="1220"/>
                    </a:lnTo>
                    <a:lnTo>
                      <a:pt x="331" y="1177"/>
                    </a:lnTo>
                    <a:lnTo>
                      <a:pt x="311" y="1132"/>
                    </a:lnTo>
                    <a:lnTo>
                      <a:pt x="292" y="1086"/>
                    </a:lnTo>
                    <a:lnTo>
                      <a:pt x="284" y="1062"/>
                    </a:lnTo>
                    <a:lnTo>
                      <a:pt x="276" y="1039"/>
                    </a:lnTo>
                    <a:lnTo>
                      <a:pt x="269" y="1014"/>
                    </a:lnTo>
                    <a:lnTo>
                      <a:pt x="262" y="990"/>
                    </a:lnTo>
                    <a:lnTo>
                      <a:pt x="256" y="965"/>
                    </a:lnTo>
                    <a:lnTo>
                      <a:pt x="251" y="940"/>
                    </a:lnTo>
                    <a:lnTo>
                      <a:pt x="246" y="914"/>
                    </a:lnTo>
                    <a:lnTo>
                      <a:pt x="241" y="889"/>
                    </a:lnTo>
                    <a:lnTo>
                      <a:pt x="237" y="863"/>
                    </a:lnTo>
                    <a:lnTo>
                      <a:pt x="234" y="837"/>
                    </a:lnTo>
                    <a:lnTo>
                      <a:pt x="232" y="811"/>
                    </a:lnTo>
                    <a:lnTo>
                      <a:pt x="230" y="785"/>
                    </a:lnTo>
                    <a:lnTo>
                      <a:pt x="229" y="758"/>
                    </a:lnTo>
                    <a:lnTo>
                      <a:pt x="229" y="731"/>
                    </a:lnTo>
                    <a:lnTo>
                      <a:pt x="229" y="731"/>
                    </a:lnTo>
                    <a:lnTo>
                      <a:pt x="229" y="703"/>
                    </a:lnTo>
                    <a:lnTo>
                      <a:pt x="230" y="675"/>
                    </a:lnTo>
                    <a:lnTo>
                      <a:pt x="232" y="648"/>
                    </a:lnTo>
                    <a:lnTo>
                      <a:pt x="234" y="621"/>
                    </a:lnTo>
                    <a:lnTo>
                      <a:pt x="237" y="595"/>
                    </a:lnTo>
                    <a:lnTo>
                      <a:pt x="241" y="567"/>
                    </a:lnTo>
                    <a:lnTo>
                      <a:pt x="246" y="542"/>
                    </a:lnTo>
                    <a:lnTo>
                      <a:pt x="251" y="515"/>
                    </a:lnTo>
                    <a:lnTo>
                      <a:pt x="256" y="490"/>
                    </a:lnTo>
                    <a:lnTo>
                      <a:pt x="262" y="464"/>
                    </a:lnTo>
                    <a:lnTo>
                      <a:pt x="269" y="439"/>
                    </a:lnTo>
                    <a:lnTo>
                      <a:pt x="276" y="414"/>
                    </a:lnTo>
                    <a:lnTo>
                      <a:pt x="284" y="390"/>
                    </a:lnTo>
                    <a:lnTo>
                      <a:pt x="292" y="365"/>
                    </a:lnTo>
                    <a:lnTo>
                      <a:pt x="302" y="341"/>
                    </a:lnTo>
                    <a:lnTo>
                      <a:pt x="311" y="317"/>
                    </a:lnTo>
                    <a:lnTo>
                      <a:pt x="321" y="295"/>
                    </a:lnTo>
                    <a:lnTo>
                      <a:pt x="331" y="272"/>
                    </a:lnTo>
                    <a:lnTo>
                      <a:pt x="342" y="250"/>
                    </a:lnTo>
                    <a:lnTo>
                      <a:pt x="354" y="228"/>
                    </a:lnTo>
                    <a:lnTo>
                      <a:pt x="366" y="206"/>
                    </a:lnTo>
                    <a:lnTo>
                      <a:pt x="379" y="185"/>
                    </a:lnTo>
                    <a:lnTo>
                      <a:pt x="391" y="164"/>
                    </a:lnTo>
                    <a:lnTo>
                      <a:pt x="406" y="144"/>
                    </a:lnTo>
                    <a:lnTo>
                      <a:pt x="419" y="125"/>
                    </a:lnTo>
                    <a:lnTo>
                      <a:pt x="434" y="105"/>
                    </a:lnTo>
                    <a:lnTo>
                      <a:pt x="448" y="87"/>
                    </a:lnTo>
                    <a:lnTo>
                      <a:pt x="464" y="69"/>
                    </a:lnTo>
                    <a:lnTo>
                      <a:pt x="479" y="50"/>
                    </a:lnTo>
                    <a:lnTo>
                      <a:pt x="495" y="33"/>
                    </a:lnTo>
                    <a:lnTo>
                      <a:pt x="512" y="17"/>
                    </a:lnTo>
                    <a:lnTo>
                      <a:pt x="529" y="0"/>
                    </a:lnTo>
                    <a:lnTo>
                      <a:pt x="52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sp>
            <p:nvSpPr>
              <p:cNvPr id="32" name="Freeform 247"/>
              <p:cNvSpPr>
                <a:spLocks noEditPoints="1"/>
              </p:cNvSpPr>
              <p:nvPr/>
            </p:nvSpPr>
            <p:spPr bwMode="auto">
              <a:xfrm>
                <a:off x="8498682" y="4395788"/>
                <a:ext cx="249238" cy="247650"/>
              </a:xfrm>
              <a:custGeom>
                <a:avLst/>
                <a:gdLst>
                  <a:gd name="T0" fmla="*/ 842 w 1096"/>
                  <a:gd name="T1" fmla="*/ 566 h 1096"/>
                  <a:gd name="T2" fmla="*/ 863 w 1096"/>
                  <a:gd name="T3" fmla="*/ 455 h 1096"/>
                  <a:gd name="T4" fmla="*/ 859 w 1096"/>
                  <a:gd name="T5" fmla="*/ 366 h 1096"/>
                  <a:gd name="T6" fmla="*/ 829 w 1096"/>
                  <a:gd name="T7" fmla="*/ 264 h 1096"/>
                  <a:gd name="T8" fmla="*/ 777 w 1096"/>
                  <a:gd name="T9" fmla="*/ 174 h 1096"/>
                  <a:gd name="T10" fmla="*/ 706 w 1096"/>
                  <a:gd name="T11" fmla="*/ 99 h 1096"/>
                  <a:gd name="T12" fmla="*/ 619 w 1096"/>
                  <a:gd name="T13" fmla="*/ 43 h 1096"/>
                  <a:gd name="T14" fmla="*/ 518 w 1096"/>
                  <a:gd name="T15" fmla="*/ 9 h 1096"/>
                  <a:gd name="T16" fmla="*/ 432 w 1096"/>
                  <a:gd name="T17" fmla="*/ 0 h 1096"/>
                  <a:gd name="T18" fmla="*/ 324 w 1096"/>
                  <a:gd name="T19" fmla="*/ 13 h 1096"/>
                  <a:gd name="T20" fmla="*/ 227 w 1096"/>
                  <a:gd name="T21" fmla="*/ 52 h 1096"/>
                  <a:gd name="T22" fmla="*/ 142 w 1096"/>
                  <a:gd name="T23" fmla="*/ 112 h 1096"/>
                  <a:gd name="T24" fmla="*/ 74 w 1096"/>
                  <a:gd name="T25" fmla="*/ 191 h 1096"/>
                  <a:gd name="T26" fmla="*/ 27 w 1096"/>
                  <a:gd name="T27" fmla="*/ 284 h 1096"/>
                  <a:gd name="T28" fmla="*/ 2 w 1096"/>
                  <a:gd name="T29" fmla="*/ 388 h 1096"/>
                  <a:gd name="T30" fmla="*/ 2 w 1096"/>
                  <a:gd name="T31" fmla="*/ 476 h 1096"/>
                  <a:gd name="T32" fmla="*/ 27 w 1096"/>
                  <a:gd name="T33" fmla="*/ 581 h 1096"/>
                  <a:gd name="T34" fmla="*/ 74 w 1096"/>
                  <a:gd name="T35" fmla="*/ 673 h 1096"/>
                  <a:gd name="T36" fmla="*/ 142 w 1096"/>
                  <a:gd name="T37" fmla="*/ 751 h 1096"/>
                  <a:gd name="T38" fmla="*/ 227 w 1096"/>
                  <a:gd name="T39" fmla="*/ 811 h 1096"/>
                  <a:gd name="T40" fmla="*/ 324 w 1096"/>
                  <a:gd name="T41" fmla="*/ 850 h 1096"/>
                  <a:gd name="T42" fmla="*/ 432 w 1096"/>
                  <a:gd name="T43" fmla="*/ 864 h 1096"/>
                  <a:gd name="T44" fmla="*/ 524 w 1096"/>
                  <a:gd name="T45" fmla="*/ 854 h 1096"/>
                  <a:gd name="T46" fmla="*/ 833 w 1096"/>
                  <a:gd name="T47" fmla="*/ 1051 h 1096"/>
                  <a:gd name="T48" fmla="*/ 884 w 1096"/>
                  <a:gd name="T49" fmla="*/ 1084 h 1096"/>
                  <a:gd name="T50" fmla="*/ 942 w 1096"/>
                  <a:gd name="T51" fmla="*/ 1096 h 1096"/>
                  <a:gd name="T52" fmla="*/ 1013 w 1096"/>
                  <a:gd name="T53" fmla="*/ 1078 h 1096"/>
                  <a:gd name="T54" fmla="*/ 1061 w 1096"/>
                  <a:gd name="T55" fmla="*/ 1039 h 1096"/>
                  <a:gd name="T56" fmla="*/ 1093 w 1096"/>
                  <a:gd name="T57" fmla="*/ 971 h 1096"/>
                  <a:gd name="T58" fmla="*/ 1093 w 1096"/>
                  <a:gd name="T59" fmla="*/ 912 h 1096"/>
                  <a:gd name="T60" fmla="*/ 1061 w 1096"/>
                  <a:gd name="T61" fmla="*/ 845 h 1096"/>
                  <a:gd name="T62" fmla="*/ 417 w 1096"/>
                  <a:gd name="T63" fmla="*/ 712 h 1096"/>
                  <a:gd name="T64" fmla="*/ 348 w 1096"/>
                  <a:gd name="T65" fmla="*/ 700 h 1096"/>
                  <a:gd name="T66" fmla="*/ 287 w 1096"/>
                  <a:gd name="T67" fmla="*/ 672 h 1096"/>
                  <a:gd name="T68" fmla="*/ 234 w 1096"/>
                  <a:gd name="T69" fmla="*/ 631 h 1096"/>
                  <a:gd name="T70" fmla="*/ 192 w 1096"/>
                  <a:gd name="T71" fmla="*/ 578 h 1096"/>
                  <a:gd name="T72" fmla="*/ 164 w 1096"/>
                  <a:gd name="T73" fmla="*/ 515 h 1096"/>
                  <a:gd name="T74" fmla="*/ 151 w 1096"/>
                  <a:gd name="T75" fmla="*/ 446 h 1096"/>
                  <a:gd name="T76" fmla="*/ 154 w 1096"/>
                  <a:gd name="T77" fmla="*/ 389 h 1096"/>
                  <a:gd name="T78" fmla="*/ 174 w 1096"/>
                  <a:gd name="T79" fmla="*/ 323 h 1096"/>
                  <a:gd name="T80" fmla="*/ 207 w 1096"/>
                  <a:gd name="T81" fmla="*/ 264 h 1096"/>
                  <a:gd name="T82" fmla="*/ 253 w 1096"/>
                  <a:gd name="T83" fmla="*/ 215 h 1096"/>
                  <a:gd name="T84" fmla="*/ 310 w 1096"/>
                  <a:gd name="T85" fmla="*/ 179 h 1096"/>
                  <a:gd name="T86" fmla="*/ 376 w 1096"/>
                  <a:gd name="T87" fmla="*/ 156 h 1096"/>
                  <a:gd name="T88" fmla="*/ 432 w 1096"/>
                  <a:gd name="T89" fmla="*/ 151 h 1096"/>
                  <a:gd name="T90" fmla="*/ 502 w 1096"/>
                  <a:gd name="T91" fmla="*/ 160 h 1096"/>
                  <a:gd name="T92" fmla="*/ 565 w 1096"/>
                  <a:gd name="T93" fmla="*/ 185 h 1096"/>
                  <a:gd name="T94" fmla="*/ 620 w 1096"/>
                  <a:gd name="T95" fmla="*/ 224 h 1096"/>
                  <a:gd name="T96" fmla="*/ 665 w 1096"/>
                  <a:gd name="T97" fmla="*/ 275 h 1096"/>
                  <a:gd name="T98" fmla="*/ 696 w 1096"/>
                  <a:gd name="T99" fmla="*/ 336 h 1096"/>
                  <a:gd name="T100" fmla="*/ 712 w 1096"/>
                  <a:gd name="T101" fmla="*/ 403 h 1096"/>
                  <a:gd name="T102" fmla="*/ 712 w 1096"/>
                  <a:gd name="T103" fmla="*/ 460 h 1096"/>
                  <a:gd name="T104" fmla="*/ 696 w 1096"/>
                  <a:gd name="T105" fmla="*/ 529 h 1096"/>
                  <a:gd name="T106" fmla="*/ 665 w 1096"/>
                  <a:gd name="T107" fmla="*/ 589 h 1096"/>
                  <a:gd name="T108" fmla="*/ 620 w 1096"/>
                  <a:gd name="T109" fmla="*/ 640 h 1096"/>
                  <a:gd name="T110" fmla="*/ 565 w 1096"/>
                  <a:gd name="T111" fmla="*/ 679 h 1096"/>
                  <a:gd name="T112" fmla="*/ 502 w 1096"/>
                  <a:gd name="T113" fmla="*/ 704 h 1096"/>
                  <a:gd name="T114" fmla="*/ 432 w 1096"/>
                  <a:gd name="T115" fmla="*/ 713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6" h="1096">
                    <a:moveTo>
                      <a:pt x="1051" y="833"/>
                    </a:moveTo>
                    <a:lnTo>
                      <a:pt x="825" y="608"/>
                    </a:lnTo>
                    <a:lnTo>
                      <a:pt x="825" y="608"/>
                    </a:lnTo>
                    <a:lnTo>
                      <a:pt x="835" y="588"/>
                    </a:lnTo>
                    <a:lnTo>
                      <a:pt x="842" y="566"/>
                    </a:lnTo>
                    <a:lnTo>
                      <a:pt x="849" y="545"/>
                    </a:lnTo>
                    <a:lnTo>
                      <a:pt x="854" y="523"/>
                    </a:lnTo>
                    <a:lnTo>
                      <a:pt x="858" y="501"/>
                    </a:lnTo>
                    <a:lnTo>
                      <a:pt x="861" y="479"/>
                    </a:lnTo>
                    <a:lnTo>
                      <a:pt x="863" y="455"/>
                    </a:lnTo>
                    <a:lnTo>
                      <a:pt x="864" y="432"/>
                    </a:lnTo>
                    <a:lnTo>
                      <a:pt x="864" y="432"/>
                    </a:lnTo>
                    <a:lnTo>
                      <a:pt x="863" y="409"/>
                    </a:lnTo>
                    <a:lnTo>
                      <a:pt x="862" y="388"/>
                    </a:lnTo>
                    <a:lnTo>
                      <a:pt x="859" y="366"/>
                    </a:lnTo>
                    <a:lnTo>
                      <a:pt x="855" y="345"/>
                    </a:lnTo>
                    <a:lnTo>
                      <a:pt x="850" y="324"/>
                    </a:lnTo>
                    <a:lnTo>
                      <a:pt x="845" y="303"/>
                    </a:lnTo>
                    <a:lnTo>
                      <a:pt x="838" y="284"/>
                    </a:lnTo>
                    <a:lnTo>
                      <a:pt x="829" y="264"/>
                    </a:lnTo>
                    <a:lnTo>
                      <a:pt x="821" y="245"/>
                    </a:lnTo>
                    <a:lnTo>
                      <a:pt x="812" y="227"/>
                    </a:lnTo>
                    <a:lnTo>
                      <a:pt x="801" y="208"/>
                    </a:lnTo>
                    <a:lnTo>
                      <a:pt x="790" y="191"/>
                    </a:lnTo>
                    <a:lnTo>
                      <a:pt x="777" y="174"/>
                    </a:lnTo>
                    <a:lnTo>
                      <a:pt x="765" y="157"/>
                    </a:lnTo>
                    <a:lnTo>
                      <a:pt x="752" y="142"/>
                    </a:lnTo>
                    <a:lnTo>
                      <a:pt x="738" y="127"/>
                    </a:lnTo>
                    <a:lnTo>
                      <a:pt x="722" y="112"/>
                    </a:lnTo>
                    <a:lnTo>
                      <a:pt x="706" y="99"/>
                    </a:lnTo>
                    <a:lnTo>
                      <a:pt x="690" y="86"/>
                    </a:lnTo>
                    <a:lnTo>
                      <a:pt x="673" y="74"/>
                    </a:lnTo>
                    <a:lnTo>
                      <a:pt x="656" y="62"/>
                    </a:lnTo>
                    <a:lnTo>
                      <a:pt x="638" y="52"/>
                    </a:lnTo>
                    <a:lnTo>
                      <a:pt x="619" y="43"/>
                    </a:lnTo>
                    <a:lnTo>
                      <a:pt x="600" y="34"/>
                    </a:lnTo>
                    <a:lnTo>
                      <a:pt x="581" y="27"/>
                    </a:lnTo>
                    <a:lnTo>
                      <a:pt x="560" y="20"/>
                    </a:lnTo>
                    <a:lnTo>
                      <a:pt x="540" y="13"/>
                    </a:lnTo>
                    <a:lnTo>
                      <a:pt x="518" y="9"/>
                    </a:lnTo>
                    <a:lnTo>
                      <a:pt x="498" y="5"/>
                    </a:lnTo>
                    <a:lnTo>
                      <a:pt x="476" y="2"/>
                    </a:lnTo>
                    <a:lnTo>
                      <a:pt x="454" y="0"/>
                    </a:lnTo>
                    <a:lnTo>
                      <a:pt x="432" y="0"/>
                    </a:lnTo>
                    <a:lnTo>
                      <a:pt x="432" y="0"/>
                    </a:lnTo>
                    <a:lnTo>
                      <a:pt x="409" y="0"/>
                    </a:lnTo>
                    <a:lnTo>
                      <a:pt x="388" y="2"/>
                    </a:lnTo>
                    <a:lnTo>
                      <a:pt x="367" y="5"/>
                    </a:lnTo>
                    <a:lnTo>
                      <a:pt x="345" y="9"/>
                    </a:lnTo>
                    <a:lnTo>
                      <a:pt x="324" y="13"/>
                    </a:lnTo>
                    <a:lnTo>
                      <a:pt x="303" y="20"/>
                    </a:lnTo>
                    <a:lnTo>
                      <a:pt x="284" y="27"/>
                    </a:lnTo>
                    <a:lnTo>
                      <a:pt x="265" y="34"/>
                    </a:lnTo>
                    <a:lnTo>
                      <a:pt x="245" y="43"/>
                    </a:lnTo>
                    <a:lnTo>
                      <a:pt x="227" y="52"/>
                    </a:lnTo>
                    <a:lnTo>
                      <a:pt x="208" y="62"/>
                    </a:lnTo>
                    <a:lnTo>
                      <a:pt x="191" y="74"/>
                    </a:lnTo>
                    <a:lnTo>
                      <a:pt x="174" y="86"/>
                    </a:lnTo>
                    <a:lnTo>
                      <a:pt x="157" y="99"/>
                    </a:lnTo>
                    <a:lnTo>
                      <a:pt x="142" y="112"/>
                    </a:lnTo>
                    <a:lnTo>
                      <a:pt x="127" y="127"/>
                    </a:lnTo>
                    <a:lnTo>
                      <a:pt x="113" y="142"/>
                    </a:lnTo>
                    <a:lnTo>
                      <a:pt x="99" y="157"/>
                    </a:lnTo>
                    <a:lnTo>
                      <a:pt x="86" y="174"/>
                    </a:lnTo>
                    <a:lnTo>
                      <a:pt x="74" y="191"/>
                    </a:lnTo>
                    <a:lnTo>
                      <a:pt x="63" y="208"/>
                    </a:lnTo>
                    <a:lnTo>
                      <a:pt x="52" y="227"/>
                    </a:lnTo>
                    <a:lnTo>
                      <a:pt x="43" y="245"/>
                    </a:lnTo>
                    <a:lnTo>
                      <a:pt x="34" y="264"/>
                    </a:lnTo>
                    <a:lnTo>
                      <a:pt x="27" y="284"/>
                    </a:lnTo>
                    <a:lnTo>
                      <a:pt x="20" y="303"/>
                    </a:lnTo>
                    <a:lnTo>
                      <a:pt x="14" y="324"/>
                    </a:lnTo>
                    <a:lnTo>
                      <a:pt x="10" y="345"/>
                    </a:lnTo>
                    <a:lnTo>
                      <a:pt x="6" y="366"/>
                    </a:lnTo>
                    <a:lnTo>
                      <a:pt x="2" y="388"/>
                    </a:lnTo>
                    <a:lnTo>
                      <a:pt x="1" y="409"/>
                    </a:lnTo>
                    <a:lnTo>
                      <a:pt x="0" y="432"/>
                    </a:lnTo>
                    <a:lnTo>
                      <a:pt x="0" y="432"/>
                    </a:lnTo>
                    <a:lnTo>
                      <a:pt x="1" y="454"/>
                    </a:lnTo>
                    <a:lnTo>
                      <a:pt x="2" y="476"/>
                    </a:lnTo>
                    <a:lnTo>
                      <a:pt x="6" y="498"/>
                    </a:lnTo>
                    <a:lnTo>
                      <a:pt x="10" y="518"/>
                    </a:lnTo>
                    <a:lnTo>
                      <a:pt x="14" y="540"/>
                    </a:lnTo>
                    <a:lnTo>
                      <a:pt x="20" y="560"/>
                    </a:lnTo>
                    <a:lnTo>
                      <a:pt x="27" y="581"/>
                    </a:lnTo>
                    <a:lnTo>
                      <a:pt x="34" y="600"/>
                    </a:lnTo>
                    <a:lnTo>
                      <a:pt x="43" y="619"/>
                    </a:lnTo>
                    <a:lnTo>
                      <a:pt x="52" y="638"/>
                    </a:lnTo>
                    <a:lnTo>
                      <a:pt x="63" y="656"/>
                    </a:lnTo>
                    <a:lnTo>
                      <a:pt x="74" y="673"/>
                    </a:lnTo>
                    <a:lnTo>
                      <a:pt x="86" y="690"/>
                    </a:lnTo>
                    <a:lnTo>
                      <a:pt x="99" y="706"/>
                    </a:lnTo>
                    <a:lnTo>
                      <a:pt x="113" y="722"/>
                    </a:lnTo>
                    <a:lnTo>
                      <a:pt x="127" y="737"/>
                    </a:lnTo>
                    <a:lnTo>
                      <a:pt x="142" y="751"/>
                    </a:lnTo>
                    <a:lnTo>
                      <a:pt x="157" y="765"/>
                    </a:lnTo>
                    <a:lnTo>
                      <a:pt x="174" y="777"/>
                    </a:lnTo>
                    <a:lnTo>
                      <a:pt x="191" y="790"/>
                    </a:lnTo>
                    <a:lnTo>
                      <a:pt x="208" y="801"/>
                    </a:lnTo>
                    <a:lnTo>
                      <a:pt x="227" y="811"/>
                    </a:lnTo>
                    <a:lnTo>
                      <a:pt x="245" y="821"/>
                    </a:lnTo>
                    <a:lnTo>
                      <a:pt x="265" y="829"/>
                    </a:lnTo>
                    <a:lnTo>
                      <a:pt x="284" y="838"/>
                    </a:lnTo>
                    <a:lnTo>
                      <a:pt x="303" y="844"/>
                    </a:lnTo>
                    <a:lnTo>
                      <a:pt x="324" y="850"/>
                    </a:lnTo>
                    <a:lnTo>
                      <a:pt x="345" y="855"/>
                    </a:lnTo>
                    <a:lnTo>
                      <a:pt x="367" y="859"/>
                    </a:lnTo>
                    <a:lnTo>
                      <a:pt x="388" y="861"/>
                    </a:lnTo>
                    <a:lnTo>
                      <a:pt x="409" y="863"/>
                    </a:lnTo>
                    <a:lnTo>
                      <a:pt x="432" y="864"/>
                    </a:lnTo>
                    <a:lnTo>
                      <a:pt x="432" y="864"/>
                    </a:lnTo>
                    <a:lnTo>
                      <a:pt x="455" y="863"/>
                    </a:lnTo>
                    <a:lnTo>
                      <a:pt x="479" y="861"/>
                    </a:lnTo>
                    <a:lnTo>
                      <a:pt x="501" y="858"/>
                    </a:lnTo>
                    <a:lnTo>
                      <a:pt x="524" y="854"/>
                    </a:lnTo>
                    <a:lnTo>
                      <a:pt x="545" y="848"/>
                    </a:lnTo>
                    <a:lnTo>
                      <a:pt x="566" y="842"/>
                    </a:lnTo>
                    <a:lnTo>
                      <a:pt x="588" y="835"/>
                    </a:lnTo>
                    <a:lnTo>
                      <a:pt x="608" y="825"/>
                    </a:lnTo>
                    <a:lnTo>
                      <a:pt x="833" y="1051"/>
                    </a:lnTo>
                    <a:lnTo>
                      <a:pt x="833" y="1051"/>
                    </a:lnTo>
                    <a:lnTo>
                      <a:pt x="845" y="1061"/>
                    </a:lnTo>
                    <a:lnTo>
                      <a:pt x="857" y="1070"/>
                    </a:lnTo>
                    <a:lnTo>
                      <a:pt x="870" y="1078"/>
                    </a:lnTo>
                    <a:lnTo>
                      <a:pt x="884" y="1084"/>
                    </a:lnTo>
                    <a:lnTo>
                      <a:pt x="898" y="1090"/>
                    </a:lnTo>
                    <a:lnTo>
                      <a:pt x="912" y="1093"/>
                    </a:lnTo>
                    <a:lnTo>
                      <a:pt x="927" y="1095"/>
                    </a:lnTo>
                    <a:lnTo>
                      <a:pt x="942" y="1096"/>
                    </a:lnTo>
                    <a:lnTo>
                      <a:pt x="942" y="1096"/>
                    </a:lnTo>
                    <a:lnTo>
                      <a:pt x="957" y="1095"/>
                    </a:lnTo>
                    <a:lnTo>
                      <a:pt x="971" y="1093"/>
                    </a:lnTo>
                    <a:lnTo>
                      <a:pt x="986" y="1090"/>
                    </a:lnTo>
                    <a:lnTo>
                      <a:pt x="1000" y="1084"/>
                    </a:lnTo>
                    <a:lnTo>
                      <a:pt x="1013" y="1078"/>
                    </a:lnTo>
                    <a:lnTo>
                      <a:pt x="1026" y="1070"/>
                    </a:lnTo>
                    <a:lnTo>
                      <a:pt x="1039" y="1061"/>
                    </a:lnTo>
                    <a:lnTo>
                      <a:pt x="1051" y="1051"/>
                    </a:lnTo>
                    <a:lnTo>
                      <a:pt x="1051" y="1051"/>
                    </a:lnTo>
                    <a:lnTo>
                      <a:pt x="1061" y="1039"/>
                    </a:lnTo>
                    <a:lnTo>
                      <a:pt x="1070" y="1026"/>
                    </a:lnTo>
                    <a:lnTo>
                      <a:pt x="1078" y="1013"/>
                    </a:lnTo>
                    <a:lnTo>
                      <a:pt x="1084" y="1000"/>
                    </a:lnTo>
                    <a:lnTo>
                      <a:pt x="1090" y="986"/>
                    </a:lnTo>
                    <a:lnTo>
                      <a:pt x="1093" y="971"/>
                    </a:lnTo>
                    <a:lnTo>
                      <a:pt x="1095" y="956"/>
                    </a:lnTo>
                    <a:lnTo>
                      <a:pt x="1096" y="942"/>
                    </a:lnTo>
                    <a:lnTo>
                      <a:pt x="1096" y="942"/>
                    </a:lnTo>
                    <a:lnTo>
                      <a:pt x="1095" y="927"/>
                    </a:lnTo>
                    <a:lnTo>
                      <a:pt x="1093" y="912"/>
                    </a:lnTo>
                    <a:lnTo>
                      <a:pt x="1090" y="898"/>
                    </a:lnTo>
                    <a:lnTo>
                      <a:pt x="1084" y="884"/>
                    </a:lnTo>
                    <a:lnTo>
                      <a:pt x="1078" y="870"/>
                    </a:lnTo>
                    <a:lnTo>
                      <a:pt x="1070" y="857"/>
                    </a:lnTo>
                    <a:lnTo>
                      <a:pt x="1061" y="845"/>
                    </a:lnTo>
                    <a:lnTo>
                      <a:pt x="1051" y="833"/>
                    </a:lnTo>
                    <a:lnTo>
                      <a:pt x="1051" y="833"/>
                    </a:lnTo>
                    <a:close/>
                    <a:moveTo>
                      <a:pt x="432" y="713"/>
                    </a:moveTo>
                    <a:lnTo>
                      <a:pt x="432" y="713"/>
                    </a:lnTo>
                    <a:lnTo>
                      <a:pt x="417" y="712"/>
                    </a:lnTo>
                    <a:lnTo>
                      <a:pt x="403" y="711"/>
                    </a:lnTo>
                    <a:lnTo>
                      <a:pt x="389" y="709"/>
                    </a:lnTo>
                    <a:lnTo>
                      <a:pt x="376" y="707"/>
                    </a:lnTo>
                    <a:lnTo>
                      <a:pt x="361" y="704"/>
                    </a:lnTo>
                    <a:lnTo>
                      <a:pt x="348" y="700"/>
                    </a:lnTo>
                    <a:lnTo>
                      <a:pt x="336" y="696"/>
                    </a:lnTo>
                    <a:lnTo>
                      <a:pt x="323" y="691"/>
                    </a:lnTo>
                    <a:lnTo>
                      <a:pt x="310" y="685"/>
                    </a:lnTo>
                    <a:lnTo>
                      <a:pt x="298" y="679"/>
                    </a:lnTo>
                    <a:lnTo>
                      <a:pt x="287" y="672"/>
                    </a:lnTo>
                    <a:lnTo>
                      <a:pt x="275" y="664"/>
                    </a:lnTo>
                    <a:lnTo>
                      <a:pt x="265" y="657"/>
                    </a:lnTo>
                    <a:lnTo>
                      <a:pt x="253" y="649"/>
                    </a:lnTo>
                    <a:lnTo>
                      <a:pt x="243" y="640"/>
                    </a:lnTo>
                    <a:lnTo>
                      <a:pt x="234" y="631"/>
                    </a:lnTo>
                    <a:lnTo>
                      <a:pt x="225" y="620"/>
                    </a:lnTo>
                    <a:lnTo>
                      <a:pt x="216" y="610"/>
                    </a:lnTo>
                    <a:lnTo>
                      <a:pt x="207" y="600"/>
                    </a:lnTo>
                    <a:lnTo>
                      <a:pt x="199" y="589"/>
                    </a:lnTo>
                    <a:lnTo>
                      <a:pt x="192" y="578"/>
                    </a:lnTo>
                    <a:lnTo>
                      <a:pt x="185" y="565"/>
                    </a:lnTo>
                    <a:lnTo>
                      <a:pt x="179" y="553"/>
                    </a:lnTo>
                    <a:lnTo>
                      <a:pt x="174" y="541"/>
                    </a:lnTo>
                    <a:lnTo>
                      <a:pt x="169" y="529"/>
                    </a:lnTo>
                    <a:lnTo>
                      <a:pt x="164" y="515"/>
                    </a:lnTo>
                    <a:lnTo>
                      <a:pt x="161" y="502"/>
                    </a:lnTo>
                    <a:lnTo>
                      <a:pt x="156" y="489"/>
                    </a:lnTo>
                    <a:lnTo>
                      <a:pt x="154" y="475"/>
                    </a:lnTo>
                    <a:lnTo>
                      <a:pt x="152" y="460"/>
                    </a:lnTo>
                    <a:lnTo>
                      <a:pt x="151" y="446"/>
                    </a:lnTo>
                    <a:lnTo>
                      <a:pt x="151" y="432"/>
                    </a:lnTo>
                    <a:lnTo>
                      <a:pt x="151" y="432"/>
                    </a:lnTo>
                    <a:lnTo>
                      <a:pt x="151" y="417"/>
                    </a:lnTo>
                    <a:lnTo>
                      <a:pt x="152" y="403"/>
                    </a:lnTo>
                    <a:lnTo>
                      <a:pt x="154" y="389"/>
                    </a:lnTo>
                    <a:lnTo>
                      <a:pt x="156" y="376"/>
                    </a:lnTo>
                    <a:lnTo>
                      <a:pt x="161" y="361"/>
                    </a:lnTo>
                    <a:lnTo>
                      <a:pt x="164" y="348"/>
                    </a:lnTo>
                    <a:lnTo>
                      <a:pt x="169" y="336"/>
                    </a:lnTo>
                    <a:lnTo>
                      <a:pt x="174" y="323"/>
                    </a:lnTo>
                    <a:lnTo>
                      <a:pt x="179" y="310"/>
                    </a:lnTo>
                    <a:lnTo>
                      <a:pt x="185" y="298"/>
                    </a:lnTo>
                    <a:lnTo>
                      <a:pt x="192" y="287"/>
                    </a:lnTo>
                    <a:lnTo>
                      <a:pt x="199" y="275"/>
                    </a:lnTo>
                    <a:lnTo>
                      <a:pt x="207" y="264"/>
                    </a:lnTo>
                    <a:lnTo>
                      <a:pt x="216" y="253"/>
                    </a:lnTo>
                    <a:lnTo>
                      <a:pt x="225" y="243"/>
                    </a:lnTo>
                    <a:lnTo>
                      <a:pt x="234" y="234"/>
                    </a:lnTo>
                    <a:lnTo>
                      <a:pt x="243" y="224"/>
                    </a:lnTo>
                    <a:lnTo>
                      <a:pt x="253" y="215"/>
                    </a:lnTo>
                    <a:lnTo>
                      <a:pt x="265" y="207"/>
                    </a:lnTo>
                    <a:lnTo>
                      <a:pt x="275" y="199"/>
                    </a:lnTo>
                    <a:lnTo>
                      <a:pt x="287" y="192"/>
                    </a:lnTo>
                    <a:lnTo>
                      <a:pt x="298" y="185"/>
                    </a:lnTo>
                    <a:lnTo>
                      <a:pt x="310" y="179"/>
                    </a:lnTo>
                    <a:lnTo>
                      <a:pt x="323" y="174"/>
                    </a:lnTo>
                    <a:lnTo>
                      <a:pt x="336" y="169"/>
                    </a:lnTo>
                    <a:lnTo>
                      <a:pt x="348" y="163"/>
                    </a:lnTo>
                    <a:lnTo>
                      <a:pt x="361" y="160"/>
                    </a:lnTo>
                    <a:lnTo>
                      <a:pt x="376" y="156"/>
                    </a:lnTo>
                    <a:lnTo>
                      <a:pt x="389" y="154"/>
                    </a:lnTo>
                    <a:lnTo>
                      <a:pt x="403" y="152"/>
                    </a:lnTo>
                    <a:lnTo>
                      <a:pt x="417" y="151"/>
                    </a:lnTo>
                    <a:lnTo>
                      <a:pt x="432" y="151"/>
                    </a:lnTo>
                    <a:lnTo>
                      <a:pt x="432" y="151"/>
                    </a:lnTo>
                    <a:lnTo>
                      <a:pt x="446" y="151"/>
                    </a:lnTo>
                    <a:lnTo>
                      <a:pt x="460" y="152"/>
                    </a:lnTo>
                    <a:lnTo>
                      <a:pt x="475" y="154"/>
                    </a:lnTo>
                    <a:lnTo>
                      <a:pt x="489" y="156"/>
                    </a:lnTo>
                    <a:lnTo>
                      <a:pt x="502" y="160"/>
                    </a:lnTo>
                    <a:lnTo>
                      <a:pt x="515" y="163"/>
                    </a:lnTo>
                    <a:lnTo>
                      <a:pt x="529" y="169"/>
                    </a:lnTo>
                    <a:lnTo>
                      <a:pt x="541" y="174"/>
                    </a:lnTo>
                    <a:lnTo>
                      <a:pt x="554" y="179"/>
                    </a:lnTo>
                    <a:lnTo>
                      <a:pt x="565" y="185"/>
                    </a:lnTo>
                    <a:lnTo>
                      <a:pt x="578" y="192"/>
                    </a:lnTo>
                    <a:lnTo>
                      <a:pt x="589" y="199"/>
                    </a:lnTo>
                    <a:lnTo>
                      <a:pt x="600" y="207"/>
                    </a:lnTo>
                    <a:lnTo>
                      <a:pt x="610" y="215"/>
                    </a:lnTo>
                    <a:lnTo>
                      <a:pt x="620" y="224"/>
                    </a:lnTo>
                    <a:lnTo>
                      <a:pt x="631" y="234"/>
                    </a:lnTo>
                    <a:lnTo>
                      <a:pt x="640" y="243"/>
                    </a:lnTo>
                    <a:lnTo>
                      <a:pt x="649" y="253"/>
                    </a:lnTo>
                    <a:lnTo>
                      <a:pt x="657" y="264"/>
                    </a:lnTo>
                    <a:lnTo>
                      <a:pt x="665" y="275"/>
                    </a:lnTo>
                    <a:lnTo>
                      <a:pt x="672" y="287"/>
                    </a:lnTo>
                    <a:lnTo>
                      <a:pt x="680" y="298"/>
                    </a:lnTo>
                    <a:lnTo>
                      <a:pt x="686" y="310"/>
                    </a:lnTo>
                    <a:lnTo>
                      <a:pt x="691" y="323"/>
                    </a:lnTo>
                    <a:lnTo>
                      <a:pt x="696" y="336"/>
                    </a:lnTo>
                    <a:lnTo>
                      <a:pt x="701" y="348"/>
                    </a:lnTo>
                    <a:lnTo>
                      <a:pt x="704" y="361"/>
                    </a:lnTo>
                    <a:lnTo>
                      <a:pt x="707" y="376"/>
                    </a:lnTo>
                    <a:lnTo>
                      <a:pt x="710" y="389"/>
                    </a:lnTo>
                    <a:lnTo>
                      <a:pt x="712" y="403"/>
                    </a:lnTo>
                    <a:lnTo>
                      <a:pt x="713" y="417"/>
                    </a:lnTo>
                    <a:lnTo>
                      <a:pt x="713" y="432"/>
                    </a:lnTo>
                    <a:lnTo>
                      <a:pt x="713" y="432"/>
                    </a:lnTo>
                    <a:lnTo>
                      <a:pt x="713" y="446"/>
                    </a:lnTo>
                    <a:lnTo>
                      <a:pt x="712" y="460"/>
                    </a:lnTo>
                    <a:lnTo>
                      <a:pt x="710" y="475"/>
                    </a:lnTo>
                    <a:lnTo>
                      <a:pt x="707" y="489"/>
                    </a:lnTo>
                    <a:lnTo>
                      <a:pt x="704" y="502"/>
                    </a:lnTo>
                    <a:lnTo>
                      <a:pt x="701" y="515"/>
                    </a:lnTo>
                    <a:lnTo>
                      <a:pt x="696" y="529"/>
                    </a:lnTo>
                    <a:lnTo>
                      <a:pt x="691" y="541"/>
                    </a:lnTo>
                    <a:lnTo>
                      <a:pt x="686" y="553"/>
                    </a:lnTo>
                    <a:lnTo>
                      <a:pt x="680" y="565"/>
                    </a:lnTo>
                    <a:lnTo>
                      <a:pt x="672" y="578"/>
                    </a:lnTo>
                    <a:lnTo>
                      <a:pt x="665" y="589"/>
                    </a:lnTo>
                    <a:lnTo>
                      <a:pt x="657" y="600"/>
                    </a:lnTo>
                    <a:lnTo>
                      <a:pt x="649" y="610"/>
                    </a:lnTo>
                    <a:lnTo>
                      <a:pt x="640" y="620"/>
                    </a:lnTo>
                    <a:lnTo>
                      <a:pt x="631" y="631"/>
                    </a:lnTo>
                    <a:lnTo>
                      <a:pt x="620" y="640"/>
                    </a:lnTo>
                    <a:lnTo>
                      <a:pt x="610" y="649"/>
                    </a:lnTo>
                    <a:lnTo>
                      <a:pt x="600" y="657"/>
                    </a:lnTo>
                    <a:lnTo>
                      <a:pt x="589" y="664"/>
                    </a:lnTo>
                    <a:lnTo>
                      <a:pt x="578" y="672"/>
                    </a:lnTo>
                    <a:lnTo>
                      <a:pt x="565" y="679"/>
                    </a:lnTo>
                    <a:lnTo>
                      <a:pt x="554" y="685"/>
                    </a:lnTo>
                    <a:lnTo>
                      <a:pt x="541" y="691"/>
                    </a:lnTo>
                    <a:lnTo>
                      <a:pt x="529" y="696"/>
                    </a:lnTo>
                    <a:lnTo>
                      <a:pt x="515" y="700"/>
                    </a:lnTo>
                    <a:lnTo>
                      <a:pt x="502" y="704"/>
                    </a:lnTo>
                    <a:lnTo>
                      <a:pt x="489" y="707"/>
                    </a:lnTo>
                    <a:lnTo>
                      <a:pt x="475" y="709"/>
                    </a:lnTo>
                    <a:lnTo>
                      <a:pt x="460" y="711"/>
                    </a:lnTo>
                    <a:lnTo>
                      <a:pt x="446" y="712"/>
                    </a:lnTo>
                    <a:lnTo>
                      <a:pt x="432" y="713"/>
                    </a:lnTo>
                    <a:lnTo>
                      <a:pt x="432" y="7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MS PGothic" charset="-128"/>
                  <a:ea typeface="MS PGothic" charset="-128"/>
                  <a:cs typeface="MS PGothic" charset="-128"/>
                </a:endParaRPr>
              </a:p>
            </p:txBody>
          </p:sp>
        </p:grpSp>
      </p:grpSp>
      <p:grpSp>
        <p:nvGrpSpPr>
          <p:cNvPr id="33" name="Group 7"/>
          <p:cNvGrpSpPr/>
          <p:nvPr/>
        </p:nvGrpSpPr>
        <p:grpSpPr>
          <a:xfrm>
            <a:off x="4777654" y="3224965"/>
            <a:ext cx="1528694" cy="2013951"/>
            <a:chOff x="7043806" y="2165848"/>
            <a:chExt cx="1528694" cy="2013951"/>
          </a:xfrm>
        </p:grpSpPr>
        <p:sp>
          <p:nvSpPr>
            <p:cNvPr id="34" name="Oval 176"/>
            <p:cNvSpPr/>
            <p:nvPr/>
          </p:nvSpPr>
          <p:spPr>
            <a:xfrm>
              <a:off x="7285979" y="2453211"/>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MS PGothic" charset="-128"/>
                <a:ea typeface="MS PGothic" charset="-128"/>
                <a:cs typeface="MS PGothic" charset="-128"/>
              </a:endParaRPr>
            </a:p>
          </p:txBody>
        </p:sp>
        <p:sp>
          <p:nvSpPr>
            <p:cNvPr id="35" name="Block Arc 177"/>
            <p:cNvSpPr/>
            <p:nvPr/>
          </p:nvSpPr>
          <p:spPr>
            <a:xfrm>
              <a:off x="7043806" y="2236445"/>
              <a:ext cx="1528694" cy="1528696"/>
            </a:xfrm>
            <a:prstGeom prst="blockArc">
              <a:avLst>
                <a:gd name="adj1" fmla="val 10800000"/>
                <a:gd name="adj2" fmla="val 21454085"/>
                <a:gd name="adj3" fmla="val 11481"/>
              </a:avLst>
            </a:prstGeom>
            <a:gradFill>
              <a:gsLst>
                <a:gs pos="0">
                  <a:schemeClr val="tx2">
                    <a:lumMod val="75000"/>
                  </a:schemeClr>
                </a:gs>
                <a:gs pos="100000">
                  <a:schemeClr val="tx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MS PGothic" charset="-128"/>
                <a:ea typeface="MS PGothic" charset="-128"/>
                <a:cs typeface="MS PGothic" charset="-128"/>
              </a:endParaRPr>
            </a:p>
          </p:txBody>
        </p:sp>
        <p:sp>
          <p:nvSpPr>
            <p:cNvPr id="36" name="Block Arc 178"/>
            <p:cNvSpPr/>
            <p:nvPr/>
          </p:nvSpPr>
          <p:spPr>
            <a:xfrm rot="10800000">
              <a:off x="7043806" y="2165848"/>
              <a:ext cx="1528694" cy="1528696"/>
            </a:xfrm>
            <a:prstGeom prst="blockArc">
              <a:avLst>
                <a:gd name="adj1" fmla="val 10800000"/>
                <a:gd name="adj2" fmla="val 21454085"/>
                <a:gd name="adj3" fmla="val 11481"/>
              </a:avLst>
            </a:prstGeom>
            <a:gradFill>
              <a:gsLst>
                <a:gs pos="100000">
                  <a:schemeClr val="tx2">
                    <a:lumMod val="75000"/>
                  </a:schemeClr>
                </a:gs>
                <a:gs pos="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MS PGothic" charset="-128"/>
                <a:ea typeface="MS PGothic" charset="-128"/>
                <a:cs typeface="MS PGothic" charset="-128"/>
              </a:endParaRPr>
            </a:p>
          </p:txBody>
        </p:sp>
        <p:sp>
          <p:nvSpPr>
            <p:cNvPr id="37" name="Rectangle 179"/>
            <p:cNvSpPr/>
            <p:nvPr/>
          </p:nvSpPr>
          <p:spPr>
            <a:xfrm>
              <a:off x="7269431" y="3765141"/>
              <a:ext cx="1193504" cy="414658"/>
            </a:xfrm>
            <a:prstGeom prst="rect">
              <a:avLst/>
            </a:prstGeom>
            <a:ln>
              <a:noFill/>
            </a:ln>
          </p:spPr>
          <p:txBody>
            <a:bodyPr>
              <a:noAutofit/>
            </a:bodyPr>
            <a:lstStyle/>
            <a:p>
              <a:pPr algn="ctr"/>
              <a:endParaRPr lang="ja-JP" altLang="en-US" sz="1050" dirty="0">
                <a:latin typeface="MS PGothic" charset="-128"/>
                <a:ea typeface="MS PGothic" charset="-128"/>
                <a:cs typeface="MS PGothic" charset="-128"/>
              </a:endParaRPr>
            </a:p>
          </p:txBody>
        </p:sp>
        <p:grpSp>
          <p:nvGrpSpPr>
            <p:cNvPr id="38" name="Group 180"/>
            <p:cNvGrpSpPr/>
            <p:nvPr/>
          </p:nvGrpSpPr>
          <p:grpSpPr>
            <a:xfrm>
              <a:off x="7637702" y="2783457"/>
              <a:ext cx="389640" cy="394176"/>
              <a:chOff x="6453188" y="6178550"/>
              <a:chExt cx="488950" cy="492125"/>
            </a:xfrm>
            <a:solidFill>
              <a:schemeClr val="accent4"/>
            </a:solidFill>
          </p:grpSpPr>
          <p:sp>
            <p:nvSpPr>
              <p:cNvPr id="39" name="Freeform 266"/>
              <p:cNvSpPr>
                <a:spLocks/>
              </p:cNvSpPr>
              <p:nvPr/>
            </p:nvSpPr>
            <p:spPr bwMode="auto">
              <a:xfrm>
                <a:off x="6643688" y="6334125"/>
                <a:ext cx="6350" cy="6350"/>
              </a:xfrm>
              <a:custGeom>
                <a:avLst/>
                <a:gdLst>
                  <a:gd name="T0" fmla="*/ 4 w 8"/>
                  <a:gd name="T1" fmla="*/ 8 h 8"/>
                  <a:gd name="T2" fmla="*/ 4 w 8"/>
                  <a:gd name="T3" fmla="*/ 8 h 8"/>
                  <a:gd name="T4" fmla="*/ 6 w 8"/>
                  <a:gd name="T5" fmla="*/ 6 h 8"/>
                  <a:gd name="T6" fmla="*/ 8 w 8"/>
                  <a:gd name="T7" fmla="*/ 4 h 8"/>
                  <a:gd name="T8" fmla="*/ 8 w 8"/>
                  <a:gd name="T9" fmla="*/ 4 h 8"/>
                  <a:gd name="T10" fmla="*/ 6 w 8"/>
                  <a:gd name="T11" fmla="*/ 1 h 8"/>
                  <a:gd name="T12" fmla="*/ 4 w 8"/>
                  <a:gd name="T13" fmla="*/ 0 h 8"/>
                  <a:gd name="T14" fmla="*/ 4 w 8"/>
                  <a:gd name="T15" fmla="*/ 0 h 8"/>
                  <a:gd name="T16" fmla="*/ 1 w 8"/>
                  <a:gd name="T17" fmla="*/ 1 h 8"/>
                  <a:gd name="T18" fmla="*/ 0 w 8"/>
                  <a:gd name="T19" fmla="*/ 4 h 8"/>
                  <a:gd name="T20" fmla="*/ 0 w 8"/>
                  <a:gd name="T21" fmla="*/ 4 h 8"/>
                  <a:gd name="T22" fmla="*/ 1 w 8"/>
                  <a:gd name="T23" fmla="*/ 6 h 8"/>
                  <a:gd name="T24" fmla="*/ 4 w 8"/>
                  <a:gd name="T25" fmla="*/ 8 h 8"/>
                  <a:gd name="T26" fmla="*/ 4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8"/>
                    </a:moveTo>
                    <a:lnTo>
                      <a:pt x="4" y="8"/>
                    </a:lnTo>
                    <a:lnTo>
                      <a:pt x="6" y="6"/>
                    </a:lnTo>
                    <a:lnTo>
                      <a:pt x="8" y="4"/>
                    </a:lnTo>
                    <a:lnTo>
                      <a:pt x="8" y="4"/>
                    </a:lnTo>
                    <a:lnTo>
                      <a:pt x="6" y="1"/>
                    </a:lnTo>
                    <a:lnTo>
                      <a:pt x="4" y="0"/>
                    </a:lnTo>
                    <a:lnTo>
                      <a:pt x="4" y="0"/>
                    </a:lnTo>
                    <a:lnTo>
                      <a:pt x="1" y="1"/>
                    </a:lnTo>
                    <a:lnTo>
                      <a:pt x="0" y="4"/>
                    </a:lnTo>
                    <a:lnTo>
                      <a:pt x="0" y="4"/>
                    </a:lnTo>
                    <a:lnTo>
                      <a:pt x="1" y="6"/>
                    </a:lnTo>
                    <a:lnTo>
                      <a:pt x="4" y="8"/>
                    </a:lnTo>
                    <a:lnTo>
                      <a:pt x="4"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MS PGothic" charset="-128"/>
                  <a:ea typeface="MS PGothic" charset="-128"/>
                  <a:cs typeface="MS PGothic" charset="-128"/>
                </a:endParaRPr>
              </a:p>
            </p:txBody>
          </p:sp>
          <p:sp>
            <p:nvSpPr>
              <p:cNvPr id="40" name="Freeform 267"/>
              <p:cNvSpPr>
                <a:spLocks/>
              </p:cNvSpPr>
              <p:nvPr/>
            </p:nvSpPr>
            <p:spPr bwMode="auto">
              <a:xfrm>
                <a:off x="6691313" y="6226175"/>
                <a:ext cx="58738" cy="6350"/>
              </a:xfrm>
              <a:custGeom>
                <a:avLst/>
                <a:gdLst>
                  <a:gd name="T0" fmla="*/ 6 w 74"/>
                  <a:gd name="T1" fmla="*/ 8 h 8"/>
                  <a:gd name="T2" fmla="*/ 70 w 74"/>
                  <a:gd name="T3" fmla="*/ 8 h 8"/>
                  <a:gd name="T4" fmla="*/ 70 w 74"/>
                  <a:gd name="T5" fmla="*/ 8 h 8"/>
                  <a:gd name="T6" fmla="*/ 74 w 74"/>
                  <a:gd name="T7" fmla="*/ 7 h 8"/>
                  <a:gd name="T8" fmla="*/ 74 w 74"/>
                  <a:gd name="T9" fmla="*/ 4 h 8"/>
                  <a:gd name="T10" fmla="*/ 74 w 74"/>
                  <a:gd name="T11" fmla="*/ 4 h 8"/>
                  <a:gd name="T12" fmla="*/ 74 w 74"/>
                  <a:gd name="T13" fmla="*/ 2 h 8"/>
                  <a:gd name="T14" fmla="*/ 70 w 74"/>
                  <a:gd name="T15" fmla="*/ 0 h 8"/>
                  <a:gd name="T16" fmla="*/ 6 w 74"/>
                  <a:gd name="T17" fmla="*/ 0 h 8"/>
                  <a:gd name="T18" fmla="*/ 6 w 74"/>
                  <a:gd name="T19" fmla="*/ 0 h 8"/>
                  <a:gd name="T20" fmla="*/ 2 w 74"/>
                  <a:gd name="T21" fmla="*/ 2 h 8"/>
                  <a:gd name="T22" fmla="*/ 0 w 74"/>
                  <a:gd name="T23" fmla="*/ 4 h 8"/>
                  <a:gd name="T24" fmla="*/ 0 w 74"/>
                  <a:gd name="T25" fmla="*/ 4 h 8"/>
                  <a:gd name="T26" fmla="*/ 2 w 74"/>
                  <a:gd name="T27" fmla="*/ 7 h 8"/>
                  <a:gd name="T28" fmla="*/ 6 w 74"/>
                  <a:gd name="T29" fmla="*/ 8 h 8"/>
                  <a:gd name="T30" fmla="*/ 6 w 74"/>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6" y="8"/>
                    </a:moveTo>
                    <a:lnTo>
                      <a:pt x="70" y="8"/>
                    </a:lnTo>
                    <a:lnTo>
                      <a:pt x="70" y="8"/>
                    </a:lnTo>
                    <a:lnTo>
                      <a:pt x="74" y="7"/>
                    </a:lnTo>
                    <a:lnTo>
                      <a:pt x="74" y="4"/>
                    </a:lnTo>
                    <a:lnTo>
                      <a:pt x="74" y="4"/>
                    </a:lnTo>
                    <a:lnTo>
                      <a:pt x="74" y="2"/>
                    </a:lnTo>
                    <a:lnTo>
                      <a:pt x="70" y="0"/>
                    </a:lnTo>
                    <a:lnTo>
                      <a:pt x="6" y="0"/>
                    </a:lnTo>
                    <a:lnTo>
                      <a:pt x="6" y="0"/>
                    </a:lnTo>
                    <a:lnTo>
                      <a:pt x="2" y="2"/>
                    </a:lnTo>
                    <a:lnTo>
                      <a:pt x="0" y="4"/>
                    </a:lnTo>
                    <a:lnTo>
                      <a:pt x="0" y="4"/>
                    </a:lnTo>
                    <a:lnTo>
                      <a:pt x="2" y="7"/>
                    </a:lnTo>
                    <a:lnTo>
                      <a:pt x="6" y="8"/>
                    </a:lnTo>
                    <a:lnTo>
                      <a:pt x="6"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MS PGothic" charset="-128"/>
                  <a:ea typeface="MS PGothic" charset="-128"/>
                  <a:cs typeface="MS PGothic" charset="-128"/>
                </a:endParaRPr>
              </a:p>
            </p:txBody>
          </p:sp>
          <p:sp>
            <p:nvSpPr>
              <p:cNvPr id="41" name="Freeform 268"/>
              <p:cNvSpPr>
                <a:spLocks/>
              </p:cNvSpPr>
              <p:nvPr/>
            </p:nvSpPr>
            <p:spPr bwMode="auto">
              <a:xfrm>
                <a:off x="6691313" y="6334125"/>
                <a:ext cx="58738" cy="6350"/>
              </a:xfrm>
              <a:custGeom>
                <a:avLst/>
                <a:gdLst>
                  <a:gd name="T0" fmla="*/ 6 w 74"/>
                  <a:gd name="T1" fmla="*/ 8 h 8"/>
                  <a:gd name="T2" fmla="*/ 70 w 74"/>
                  <a:gd name="T3" fmla="*/ 8 h 8"/>
                  <a:gd name="T4" fmla="*/ 70 w 74"/>
                  <a:gd name="T5" fmla="*/ 8 h 8"/>
                  <a:gd name="T6" fmla="*/ 74 w 74"/>
                  <a:gd name="T7" fmla="*/ 6 h 8"/>
                  <a:gd name="T8" fmla="*/ 74 w 74"/>
                  <a:gd name="T9" fmla="*/ 4 h 8"/>
                  <a:gd name="T10" fmla="*/ 74 w 74"/>
                  <a:gd name="T11" fmla="*/ 4 h 8"/>
                  <a:gd name="T12" fmla="*/ 74 w 74"/>
                  <a:gd name="T13" fmla="*/ 1 h 8"/>
                  <a:gd name="T14" fmla="*/ 70 w 74"/>
                  <a:gd name="T15" fmla="*/ 0 h 8"/>
                  <a:gd name="T16" fmla="*/ 6 w 74"/>
                  <a:gd name="T17" fmla="*/ 0 h 8"/>
                  <a:gd name="T18" fmla="*/ 6 w 74"/>
                  <a:gd name="T19" fmla="*/ 0 h 8"/>
                  <a:gd name="T20" fmla="*/ 2 w 74"/>
                  <a:gd name="T21" fmla="*/ 1 h 8"/>
                  <a:gd name="T22" fmla="*/ 0 w 74"/>
                  <a:gd name="T23" fmla="*/ 4 h 8"/>
                  <a:gd name="T24" fmla="*/ 0 w 74"/>
                  <a:gd name="T25" fmla="*/ 4 h 8"/>
                  <a:gd name="T26" fmla="*/ 2 w 74"/>
                  <a:gd name="T27" fmla="*/ 6 h 8"/>
                  <a:gd name="T28" fmla="*/ 6 w 74"/>
                  <a:gd name="T29" fmla="*/ 8 h 8"/>
                  <a:gd name="T30" fmla="*/ 6 w 74"/>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6" y="8"/>
                    </a:moveTo>
                    <a:lnTo>
                      <a:pt x="70" y="8"/>
                    </a:lnTo>
                    <a:lnTo>
                      <a:pt x="70" y="8"/>
                    </a:lnTo>
                    <a:lnTo>
                      <a:pt x="74" y="6"/>
                    </a:lnTo>
                    <a:lnTo>
                      <a:pt x="74" y="4"/>
                    </a:lnTo>
                    <a:lnTo>
                      <a:pt x="74" y="4"/>
                    </a:lnTo>
                    <a:lnTo>
                      <a:pt x="74" y="1"/>
                    </a:lnTo>
                    <a:lnTo>
                      <a:pt x="70" y="0"/>
                    </a:lnTo>
                    <a:lnTo>
                      <a:pt x="6" y="0"/>
                    </a:lnTo>
                    <a:lnTo>
                      <a:pt x="6" y="0"/>
                    </a:lnTo>
                    <a:lnTo>
                      <a:pt x="2" y="1"/>
                    </a:lnTo>
                    <a:lnTo>
                      <a:pt x="0" y="4"/>
                    </a:lnTo>
                    <a:lnTo>
                      <a:pt x="0" y="4"/>
                    </a:lnTo>
                    <a:lnTo>
                      <a:pt x="2" y="6"/>
                    </a:lnTo>
                    <a:lnTo>
                      <a:pt x="6" y="8"/>
                    </a:lnTo>
                    <a:lnTo>
                      <a:pt x="6"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MS PGothic" charset="-128"/>
                  <a:ea typeface="MS PGothic" charset="-128"/>
                  <a:cs typeface="MS PGothic" charset="-128"/>
                </a:endParaRPr>
              </a:p>
            </p:txBody>
          </p:sp>
          <p:sp>
            <p:nvSpPr>
              <p:cNvPr id="42" name="Freeform 269"/>
              <p:cNvSpPr>
                <a:spLocks/>
              </p:cNvSpPr>
              <p:nvPr/>
            </p:nvSpPr>
            <p:spPr bwMode="auto">
              <a:xfrm>
                <a:off x="6643688" y="6297613"/>
                <a:ext cx="6350" cy="6350"/>
              </a:xfrm>
              <a:custGeom>
                <a:avLst/>
                <a:gdLst>
                  <a:gd name="T0" fmla="*/ 4 w 8"/>
                  <a:gd name="T1" fmla="*/ 8 h 8"/>
                  <a:gd name="T2" fmla="*/ 4 w 8"/>
                  <a:gd name="T3" fmla="*/ 8 h 8"/>
                  <a:gd name="T4" fmla="*/ 6 w 8"/>
                  <a:gd name="T5" fmla="*/ 6 h 8"/>
                  <a:gd name="T6" fmla="*/ 8 w 8"/>
                  <a:gd name="T7" fmla="*/ 4 h 8"/>
                  <a:gd name="T8" fmla="*/ 8 w 8"/>
                  <a:gd name="T9" fmla="*/ 4 h 8"/>
                  <a:gd name="T10" fmla="*/ 6 w 8"/>
                  <a:gd name="T11" fmla="*/ 1 h 8"/>
                  <a:gd name="T12" fmla="*/ 4 w 8"/>
                  <a:gd name="T13" fmla="*/ 0 h 8"/>
                  <a:gd name="T14" fmla="*/ 4 w 8"/>
                  <a:gd name="T15" fmla="*/ 0 h 8"/>
                  <a:gd name="T16" fmla="*/ 1 w 8"/>
                  <a:gd name="T17" fmla="*/ 1 h 8"/>
                  <a:gd name="T18" fmla="*/ 0 w 8"/>
                  <a:gd name="T19" fmla="*/ 4 h 8"/>
                  <a:gd name="T20" fmla="*/ 0 w 8"/>
                  <a:gd name="T21" fmla="*/ 4 h 8"/>
                  <a:gd name="T22" fmla="*/ 1 w 8"/>
                  <a:gd name="T23" fmla="*/ 6 h 8"/>
                  <a:gd name="T24" fmla="*/ 4 w 8"/>
                  <a:gd name="T25" fmla="*/ 8 h 8"/>
                  <a:gd name="T26" fmla="*/ 4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8"/>
                    </a:moveTo>
                    <a:lnTo>
                      <a:pt x="4" y="8"/>
                    </a:lnTo>
                    <a:lnTo>
                      <a:pt x="6" y="6"/>
                    </a:lnTo>
                    <a:lnTo>
                      <a:pt x="8" y="4"/>
                    </a:lnTo>
                    <a:lnTo>
                      <a:pt x="8" y="4"/>
                    </a:lnTo>
                    <a:lnTo>
                      <a:pt x="6" y="1"/>
                    </a:lnTo>
                    <a:lnTo>
                      <a:pt x="4" y="0"/>
                    </a:lnTo>
                    <a:lnTo>
                      <a:pt x="4" y="0"/>
                    </a:lnTo>
                    <a:lnTo>
                      <a:pt x="1" y="1"/>
                    </a:lnTo>
                    <a:lnTo>
                      <a:pt x="0" y="4"/>
                    </a:lnTo>
                    <a:lnTo>
                      <a:pt x="0" y="4"/>
                    </a:lnTo>
                    <a:lnTo>
                      <a:pt x="1" y="6"/>
                    </a:lnTo>
                    <a:lnTo>
                      <a:pt x="4" y="8"/>
                    </a:lnTo>
                    <a:lnTo>
                      <a:pt x="4"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MS PGothic" charset="-128"/>
                  <a:ea typeface="MS PGothic" charset="-128"/>
                  <a:cs typeface="MS PGothic" charset="-128"/>
                </a:endParaRPr>
              </a:p>
            </p:txBody>
          </p:sp>
          <p:sp>
            <p:nvSpPr>
              <p:cNvPr id="43" name="Freeform 270"/>
              <p:cNvSpPr>
                <a:spLocks/>
              </p:cNvSpPr>
              <p:nvPr/>
            </p:nvSpPr>
            <p:spPr bwMode="auto">
              <a:xfrm>
                <a:off x="6691313" y="6297613"/>
                <a:ext cx="58738" cy="6350"/>
              </a:xfrm>
              <a:custGeom>
                <a:avLst/>
                <a:gdLst>
                  <a:gd name="T0" fmla="*/ 6 w 74"/>
                  <a:gd name="T1" fmla="*/ 8 h 8"/>
                  <a:gd name="T2" fmla="*/ 70 w 74"/>
                  <a:gd name="T3" fmla="*/ 8 h 8"/>
                  <a:gd name="T4" fmla="*/ 70 w 74"/>
                  <a:gd name="T5" fmla="*/ 8 h 8"/>
                  <a:gd name="T6" fmla="*/ 74 w 74"/>
                  <a:gd name="T7" fmla="*/ 6 h 8"/>
                  <a:gd name="T8" fmla="*/ 74 w 74"/>
                  <a:gd name="T9" fmla="*/ 4 h 8"/>
                  <a:gd name="T10" fmla="*/ 74 w 74"/>
                  <a:gd name="T11" fmla="*/ 4 h 8"/>
                  <a:gd name="T12" fmla="*/ 74 w 74"/>
                  <a:gd name="T13" fmla="*/ 1 h 8"/>
                  <a:gd name="T14" fmla="*/ 70 w 74"/>
                  <a:gd name="T15" fmla="*/ 0 h 8"/>
                  <a:gd name="T16" fmla="*/ 6 w 74"/>
                  <a:gd name="T17" fmla="*/ 0 h 8"/>
                  <a:gd name="T18" fmla="*/ 6 w 74"/>
                  <a:gd name="T19" fmla="*/ 0 h 8"/>
                  <a:gd name="T20" fmla="*/ 2 w 74"/>
                  <a:gd name="T21" fmla="*/ 1 h 8"/>
                  <a:gd name="T22" fmla="*/ 0 w 74"/>
                  <a:gd name="T23" fmla="*/ 4 h 8"/>
                  <a:gd name="T24" fmla="*/ 0 w 74"/>
                  <a:gd name="T25" fmla="*/ 4 h 8"/>
                  <a:gd name="T26" fmla="*/ 2 w 74"/>
                  <a:gd name="T27" fmla="*/ 6 h 8"/>
                  <a:gd name="T28" fmla="*/ 6 w 74"/>
                  <a:gd name="T29" fmla="*/ 8 h 8"/>
                  <a:gd name="T30" fmla="*/ 6 w 74"/>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6" y="8"/>
                    </a:moveTo>
                    <a:lnTo>
                      <a:pt x="70" y="8"/>
                    </a:lnTo>
                    <a:lnTo>
                      <a:pt x="70" y="8"/>
                    </a:lnTo>
                    <a:lnTo>
                      <a:pt x="74" y="6"/>
                    </a:lnTo>
                    <a:lnTo>
                      <a:pt x="74" y="4"/>
                    </a:lnTo>
                    <a:lnTo>
                      <a:pt x="74" y="4"/>
                    </a:lnTo>
                    <a:lnTo>
                      <a:pt x="74" y="1"/>
                    </a:lnTo>
                    <a:lnTo>
                      <a:pt x="70" y="0"/>
                    </a:lnTo>
                    <a:lnTo>
                      <a:pt x="6" y="0"/>
                    </a:lnTo>
                    <a:lnTo>
                      <a:pt x="6" y="0"/>
                    </a:lnTo>
                    <a:lnTo>
                      <a:pt x="2" y="1"/>
                    </a:lnTo>
                    <a:lnTo>
                      <a:pt x="0" y="4"/>
                    </a:lnTo>
                    <a:lnTo>
                      <a:pt x="0" y="4"/>
                    </a:lnTo>
                    <a:lnTo>
                      <a:pt x="2" y="6"/>
                    </a:lnTo>
                    <a:lnTo>
                      <a:pt x="6" y="8"/>
                    </a:lnTo>
                    <a:lnTo>
                      <a:pt x="6"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MS PGothic" charset="-128"/>
                  <a:ea typeface="MS PGothic" charset="-128"/>
                  <a:cs typeface="MS PGothic" charset="-128"/>
                </a:endParaRPr>
              </a:p>
            </p:txBody>
          </p:sp>
          <p:sp>
            <p:nvSpPr>
              <p:cNvPr id="44" name="Freeform 271"/>
              <p:cNvSpPr>
                <a:spLocks/>
              </p:cNvSpPr>
              <p:nvPr/>
            </p:nvSpPr>
            <p:spPr bwMode="auto">
              <a:xfrm>
                <a:off x="6691313" y="6262688"/>
                <a:ext cx="58738" cy="6350"/>
              </a:xfrm>
              <a:custGeom>
                <a:avLst/>
                <a:gdLst>
                  <a:gd name="T0" fmla="*/ 6 w 74"/>
                  <a:gd name="T1" fmla="*/ 8 h 8"/>
                  <a:gd name="T2" fmla="*/ 70 w 74"/>
                  <a:gd name="T3" fmla="*/ 8 h 8"/>
                  <a:gd name="T4" fmla="*/ 70 w 74"/>
                  <a:gd name="T5" fmla="*/ 8 h 8"/>
                  <a:gd name="T6" fmla="*/ 74 w 74"/>
                  <a:gd name="T7" fmla="*/ 7 h 8"/>
                  <a:gd name="T8" fmla="*/ 74 w 74"/>
                  <a:gd name="T9" fmla="*/ 4 h 8"/>
                  <a:gd name="T10" fmla="*/ 74 w 74"/>
                  <a:gd name="T11" fmla="*/ 4 h 8"/>
                  <a:gd name="T12" fmla="*/ 74 w 74"/>
                  <a:gd name="T13" fmla="*/ 2 h 8"/>
                  <a:gd name="T14" fmla="*/ 70 w 74"/>
                  <a:gd name="T15" fmla="*/ 0 h 8"/>
                  <a:gd name="T16" fmla="*/ 6 w 74"/>
                  <a:gd name="T17" fmla="*/ 0 h 8"/>
                  <a:gd name="T18" fmla="*/ 6 w 74"/>
                  <a:gd name="T19" fmla="*/ 0 h 8"/>
                  <a:gd name="T20" fmla="*/ 2 w 74"/>
                  <a:gd name="T21" fmla="*/ 2 h 8"/>
                  <a:gd name="T22" fmla="*/ 0 w 74"/>
                  <a:gd name="T23" fmla="*/ 4 h 8"/>
                  <a:gd name="T24" fmla="*/ 0 w 74"/>
                  <a:gd name="T25" fmla="*/ 4 h 8"/>
                  <a:gd name="T26" fmla="*/ 2 w 74"/>
                  <a:gd name="T27" fmla="*/ 7 h 8"/>
                  <a:gd name="T28" fmla="*/ 6 w 74"/>
                  <a:gd name="T29" fmla="*/ 8 h 8"/>
                  <a:gd name="T30" fmla="*/ 6 w 74"/>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6" y="8"/>
                    </a:moveTo>
                    <a:lnTo>
                      <a:pt x="70" y="8"/>
                    </a:lnTo>
                    <a:lnTo>
                      <a:pt x="70" y="8"/>
                    </a:lnTo>
                    <a:lnTo>
                      <a:pt x="74" y="7"/>
                    </a:lnTo>
                    <a:lnTo>
                      <a:pt x="74" y="4"/>
                    </a:lnTo>
                    <a:lnTo>
                      <a:pt x="74" y="4"/>
                    </a:lnTo>
                    <a:lnTo>
                      <a:pt x="74" y="2"/>
                    </a:lnTo>
                    <a:lnTo>
                      <a:pt x="70" y="0"/>
                    </a:lnTo>
                    <a:lnTo>
                      <a:pt x="6" y="0"/>
                    </a:lnTo>
                    <a:lnTo>
                      <a:pt x="6" y="0"/>
                    </a:lnTo>
                    <a:lnTo>
                      <a:pt x="2" y="2"/>
                    </a:lnTo>
                    <a:lnTo>
                      <a:pt x="0" y="4"/>
                    </a:lnTo>
                    <a:lnTo>
                      <a:pt x="0" y="4"/>
                    </a:lnTo>
                    <a:lnTo>
                      <a:pt x="2" y="7"/>
                    </a:lnTo>
                    <a:lnTo>
                      <a:pt x="6" y="8"/>
                    </a:lnTo>
                    <a:lnTo>
                      <a:pt x="6"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MS PGothic" charset="-128"/>
                  <a:ea typeface="MS PGothic" charset="-128"/>
                  <a:cs typeface="MS PGothic" charset="-128"/>
                </a:endParaRPr>
              </a:p>
            </p:txBody>
          </p:sp>
          <p:sp>
            <p:nvSpPr>
              <p:cNvPr id="45" name="Freeform 272"/>
              <p:cNvSpPr>
                <a:spLocks/>
              </p:cNvSpPr>
              <p:nvPr/>
            </p:nvSpPr>
            <p:spPr bwMode="auto">
              <a:xfrm>
                <a:off x="6643688" y="6369050"/>
                <a:ext cx="6350" cy="6350"/>
              </a:xfrm>
              <a:custGeom>
                <a:avLst/>
                <a:gdLst>
                  <a:gd name="T0" fmla="*/ 4 w 8"/>
                  <a:gd name="T1" fmla="*/ 0 h 8"/>
                  <a:gd name="T2" fmla="*/ 4 w 8"/>
                  <a:gd name="T3" fmla="*/ 0 h 8"/>
                  <a:gd name="T4" fmla="*/ 1 w 8"/>
                  <a:gd name="T5" fmla="*/ 1 h 8"/>
                  <a:gd name="T6" fmla="*/ 0 w 8"/>
                  <a:gd name="T7" fmla="*/ 4 h 8"/>
                  <a:gd name="T8" fmla="*/ 0 w 8"/>
                  <a:gd name="T9" fmla="*/ 4 h 8"/>
                  <a:gd name="T10" fmla="*/ 1 w 8"/>
                  <a:gd name="T11" fmla="*/ 7 h 8"/>
                  <a:gd name="T12" fmla="*/ 4 w 8"/>
                  <a:gd name="T13" fmla="*/ 8 h 8"/>
                  <a:gd name="T14" fmla="*/ 4 w 8"/>
                  <a:gd name="T15" fmla="*/ 8 h 8"/>
                  <a:gd name="T16" fmla="*/ 6 w 8"/>
                  <a:gd name="T17" fmla="*/ 7 h 8"/>
                  <a:gd name="T18" fmla="*/ 8 w 8"/>
                  <a:gd name="T19" fmla="*/ 4 h 8"/>
                  <a:gd name="T20" fmla="*/ 8 w 8"/>
                  <a:gd name="T21" fmla="*/ 4 h 8"/>
                  <a:gd name="T22" fmla="*/ 6 w 8"/>
                  <a:gd name="T23" fmla="*/ 1 h 8"/>
                  <a:gd name="T24" fmla="*/ 4 w 8"/>
                  <a:gd name="T25" fmla="*/ 0 h 8"/>
                  <a:gd name="T26" fmla="*/ 4 w 8"/>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0"/>
                    </a:moveTo>
                    <a:lnTo>
                      <a:pt x="4" y="0"/>
                    </a:lnTo>
                    <a:lnTo>
                      <a:pt x="1" y="1"/>
                    </a:lnTo>
                    <a:lnTo>
                      <a:pt x="0" y="4"/>
                    </a:lnTo>
                    <a:lnTo>
                      <a:pt x="0" y="4"/>
                    </a:lnTo>
                    <a:lnTo>
                      <a:pt x="1" y="7"/>
                    </a:lnTo>
                    <a:lnTo>
                      <a:pt x="4" y="8"/>
                    </a:lnTo>
                    <a:lnTo>
                      <a:pt x="4" y="8"/>
                    </a:lnTo>
                    <a:lnTo>
                      <a:pt x="6" y="7"/>
                    </a:lnTo>
                    <a:lnTo>
                      <a:pt x="8" y="4"/>
                    </a:lnTo>
                    <a:lnTo>
                      <a:pt x="8" y="4"/>
                    </a:lnTo>
                    <a:lnTo>
                      <a:pt x="6" y="1"/>
                    </a:lnTo>
                    <a:lnTo>
                      <a:pt x="4" y="0"/>
                    </a:lnTo>
                    <a:lnTo>
                      <a:pt x="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MS PGothic" charset="-128"/>
                  <a:ea typeface="MS PGothic" charset="-128"/>
                  <a:cs typeface="MS PGothic" charset="-128"/>
                </a:endParaRPr>
              </a:p>
            </p:txBody>
          </p:sp>
          <p:sp>
            <p:nvSpPr>
              <p:cNvPr id="46" name="Freeform 273"/>
              <p:cNvSpPr>
                <a:spLocks/>
              </p:cNvSpPr>
              <p:nvPr/>
            </p:nvSpPr>
            <p:spPr bwMode="auto">
              <a:xfrm>
                <a:off x="6643688" y="6262688"/>
                <a:ext cx="6350" cy="6350"/>
              </a:xfrm>
              <a:custGeom>
                <a:avLst/>
                <a:gdLst>
                  <a:gd name="T0" fmla="*/ 4 w 8"/>
                  <a:gd name="T1" fmla="*/ 8 h 8"/>
                  <a:gd name="T2" fmla="*/ 4 w 8"/>
                  <a:gd name="T3" fmla="*/ 8 h 8"/>
                  <a:gd name="T4" fmla="*/ 6 w 8"/>
                  <a:gd name="T5" fmla="*/ 7 h 8"/>
                  <a:gd name="T6" fmla="*/ 8 w 8"/>
                  <a:gd name="T7" fmla="*/ 4 h 8"/>
                  <a:gd name="T8" fmla="*/ 8 w 8"/>
                  <a:gd name="T9" fmla="*/ 4 h 8"/>
                  <a:gd name="T10" fmla="*/ 6 w 8"/>
                  <a:gd name="T11" fmla="*/ 2 h 8"/>
                  <a:gd name="T12" fmla="*/ 4 w 8"/>
                  <a:gd name="T13" fmla="*/ 0 h 8"/>
                  <a:gd name="T14" fmla="*/ 4 w 8"/>
                  <a:gd name="T15" fmla="*/ 0 h 8"/>
                  <a:gd name="T16" fmla="*/ 1 w 8"/>
                  <a:gd name="T17" fmla="*/ 2 h 8"/>
                  <a:gd name="T18" fmla="*/ 0 w 8"/>
                  <a:gd name="T19" fmla="*/ 4 h 8"/>
                  <a:gd name="T20" fmla="*/ 0 w 8"/>
                  <a:gd name="T21" fmla="*/ 4 h 8"/>
                  <a:gd name="T22" fmla="*/ 1 w 8"/>
                  <a:gd name="T23" fmla="*/ 7 h 8"/>
                  <a:gd name="T24" fmla="*/ 4 w 8"/>
                  <a:gd name="T25" fmla="*/ 8 h 8"/>
                  <a:gd name="T26" fmla="*/ 4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8"/>
                    </a:moveTo>
                    <a:lnTo>
                      <a:pt x="4" y="8"/>
                    </a:lnTo>
                    <a:lnTo>
                      <a:pt x="6" y="7"/>
                    </a:lnTo>
                    <a:lnTo>
                      <a:pt x="8" y="4"/>
                    </a:lnTo>
                    <a:lnTo>
                      <a:pt x="8" y="4"/>
                    </a:lnTo>
                    <a:lnTo>
                      <a:pt x="6" y="2"/>
                    </a:lnTo>
                    <a:lnTo>
                      <a:pt x="4" y="0"/>
                    </a:lnTo>
                    <a:lnTo>
                      <a:pt x="4" y="0"/>
                    </a:lnTo>
                    <a:lnTo>
                      <a:pt x="1" y="2"/>
                    </a:lnTo>
                    <a:lnTo>
                      <a:pt x="0" y="4"/>
                    </a:lnTo>
                    <a:lnTo>
                      <a:pt x="0" y="4"/>
                    </a:lnTo>
                    <a:lnTo>
                      <a:pt x="1" y="7"/>
                    </a:lnTo>
                    <a:lnTo>
                      <a:pt x="4" y="8"/>
                    </a:lnTo>
                    <a:lnTo>
                      <a:pt x="4"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MS PGothic" charset="-128"/>
                  <a:ea typeface="MS PGothic" charset="-128"/>
                  <a:cs typeface="MS PGothic" charset="-128"/>
                </a:endParaRPr>
              </a:p>
            </p:txBody>
          </p:sp>
          <p:sp>
            <p:nvSpPr>
              <p:cNvPr id="47" name="Freeform 274"/>
              <p:cNvSpPr>
                <a:spLocks noEditPoints="1"/>
              </p:cNvSpPr>
              <p:nvPr/>
            </p:nvSpPr>
            <p:spPr bwMode="auto">
              <a:xfrm>
                <a:off x="6453188" y="6178550"/>
                <a:ext cx="488950" cy="492125"/>
              </a:xfrm>
              <a:custGeom>
                <a:avLst/>
                <a:gdLst>
                  <a:gd name="T0" fmla="*/ 569 w 616"/>
                  <a:gd name="T1" fmla="*/ 394 h 620"/>
                  <a:gd name="T2" fmla="*/ 561 w 616"/>
                  <a:gd name="T3" fmla="*/ 375 h 620"/>
                  <a:gd name="T4" fmla="*/ 542 w 616"/>
                  <a:gd name="T5" fmla="*/ 367 h 620"/>
                  <a:gd name="T6" fmla="*/ 466 w 616"/>
                  <a:gd name="T7" fmla="*/ 313 h 620"/>
                  <a:gd name="T8" fmla="*/ 481 w 616"/>
                  <a:gd name="T9" fmla="*/ 298 h 620"/>
                  <a:gd name="T10" fmla="*/ 477 w 616"/>
                  <a:gd name="T11" fmla="*/ 4 h 620"/>
                  <a:gd name="T12" fmla="*/ 149 w 616"/>
                  <a:gd name="T13" fmla="*/ 0 h 620"/>
                  <a:gd name="T14" fmla="*/ 134 w 616"/>
                  <a:gd name="T15" fmla="*/ 15 h 620"/>
                  <a:gd name="T16" fmla="*/ 138 w 616"/>
                  <a:gd name="T17" fmla="*/ 307 h 620"/>
                  <a:gd name="T18" fmla="*/ 281 w 616"/>
                  <a:gd name="T19" fmla="*/ 367 h 620"/>
                  <a:gd name="T20" fmla="*/ 63 w 616"/>
                  <a:gd name="T21" fmla="*/ 369 h 620"/>
                  <a:gd name="T22" fmla="*/ 49 w 616"/>
                  <a:gd name="T23" fmla="*/ 383 h 620"/>
                  <a:gd name="T24" fmla="*/ 14 w 616"/>
                  <a:gd name="T25" fmla="*/ 471 h 620"/>
                  <a:gd name="T26" fmla="*/ 0 w 616"/>
                  <a:gd name="T27" fmla="*/ 480 h 620"/>
                  <a:gd name="T28" fmla="*/ 0 w 616"/>
                  <a:gd name="T29" fmla="*/ 611 h 620"/>
                  <a:gd name="T30" fmla="*/ 133 w 616"/>
                  <a:gd name="T31" fmla="*/ 620 h 620"/>
                  <a:gd name="T32" fmla="*/ 147 w 616"/>
                  <a:gd name="T33" fmla="*/ 611 h 620"/>
                  <a:gd name="T34" fmla="*/ 147 w 616"/>
                  <a:gd name="T35" fmla="*/ 480 h 620"/>
                  <a:gd name="T36" fmla="*/ 99 w 616"/>
                  <a:gd name="T37" fmla="*/ 471 h 620"/>
                  <a:gd name="T38" fmla="*/ 249 w 616"/>
                  <a:gd name="T39" fmla="*/ 471 h 620"/>
                  <a:gd name="T40" fmla="*/ 234 w 616"/>
                  <a:gd name="T41" fmla="*/ 480 h 620"/>
                  <a:gd name="T42" fmla="*/ 234 w 616"/>
                  <a:gd name="T43" fmla="*/ 611 h 620"/>
                  <a:gd name="T44" fmla="*/ 368 w 616"/>
                  <a:gd name="T45" fmla="*/ 620 h 620"/>
                  <a:gd name="T46" fmla="*/ 381 w 616"/>
                  <a:gd name="T47" fmla="*/ 611 h 620"/>
                  <a:gd name="T48" fmla="*/ 381 w 616"/>
                  <a:gd name="T49" fmla="*/ 480 h 620"/>
                  <a:gd name="T50" fmla="*/ 334 w 616"/>
                  <a:gd name="T51" fmla="*/ 471 h 620"/>
                  <a:gd name="T52" fmla="*/ 482 w 616"/>
                  <a:gd name="T53" fmla="*/ 471 h 620"/>
                  <a:gd name="T54" fmla="*/ 469 w 616"/>
                  <a:gd name="T55" fmla="*/ 480 h 620"/>
                  <a:gd name="T56" fmla="*/ 469 w 616"/>
                  <a:gd name="T57" fmla="*/ 611 h 620"/>
                  <a:gd name="T58" fmla="*/ 601 w 616"/>
                  <a:gd name="T59" fmla="*/ 620 h 620"/>
                  <a:gd name="T60" fmla="*/ 616 w 616"/>
                  <a:gd name="T61" fmla="*/ 611 h 620"/>
                  <a:gd name="T62" fmla="*/ 616 w 616"/>
                  <a:gd name="T63" fmla="*/ 480 h 620"/>
                  <a:gd name="T64" fmla="*/ 601 w 616"/>
                  <a:gd name="T65" fmla="*/ 471 h 620"/>
                  <a:gd name="T66" fmla="*/ 246 w 616"/>
                  <a:gd name="T67" fmla="*/ 286 h 620"/>
                  <a:gd name="T68" fmla="*/ 226 w 616"/>
                  <a:gd name="T69" fmla="*/ 287 h 620"/>
                  <a:gd name="T70" fmla="*/ 215 w 616"/>
                  <a:gd name="T71" fmla="*/ 276 h 620"/>
                  <a:gd name="T72" fmla="*/ 210 w 616"/>
                  <a:gd name="T73" fmla="*/ 272 h 620"/>
                  <a:gd name="T74" fmla="*/ 203 w 616"/>
                  <a:gd name="T75" fmla="*/ 51 h 620"/>
                  <a:gd name="T76" fmla="*/ 207 w 616"/>
                  <a:gd name="T77" fmla="*/ 36 h 620"/>
                  <a:gd name="T78" fmla="*/ 219 w 616"/>
                  <a:gd name="T79" fmla="*/ 27 h 620"/>
                  <a:gd name="T80" fmla="*/ 387 w 616"/>
                  <a:gd name="T81" fmla="*/ 26 h 620"/>
                  <a:gd name="T82" fmla="*/ 405 w 616"/>
                  <a:gd name="T83" fmla="*/ 32 h 620"/>
                  <a:gd name="T84" fmla="*/ 412 w 616"/>
                  <a:gd name="T85" fmla="*/ 46 h 620"/>
                  <a:gd name="T86" fmla="*/ 412 w 616"/>
                  <a:gd name="T87" fmla="*/ 260 h 620"/>
                  <a:gd name="T88" fmla="*/ 401 w 616"/>
                  <a:gd name="T89" fmla="*/ 276 h 620"/>
                  <a:gd name="T90" fmla="*/ 397 w 616"/>
                  <a:gd name="T91" fmla="*/ 285 h 620"/>
                  <a:gd name="T92" fmla="*/ 374 w 616"/>
                  <a:gd name="T93" fmla="*/ 287 h 620"/>
                  <a:gd name="T94" fmla="*/ 365 w 616"/>
                  <a:gd name="T95" fmla="*/ 28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6" h="620">
                    <a:moveTo>
                      <a:pt x="601" y="471"/>
                    </a:moveTo>
                    <a:lnTo>
                      <a:pt x="569" y="471"/>
                    </a:lnTo>
                    <a:lnTo>
                      <a:pt x="569" y="394"/>
                    </a:lnTo>
                    <a:lnTo>
                      <a:pt x="569" y="394"/>
                    </a:lnTo>
                    <a:lnTo>
                      <a:pt x="567" y="388"/>
                    </a:lnTo>
                    <a:lnTo>
                      <a:pt x="566" y="383"/>
                    </a:lnTo>
                    <a:lnTo>
                      <a:pt x="565" y="379"/>
                    </a:lnTo>
                    <a:lnTo>
                      <a:pt x="561" y="375"/>
                    </a:lnTo>
                    <a:lnTo>
                      <a:pt x="556" y="371"/>
                    </a:lnTo>
                    <a:lnTo>
                      <a:pt x="552" y="369"/>
                    </a:lnTo>
                    <a:lnTo>
                      <a:pt x="547" y="368"/>
                    </a:lnTo>
                    <a:lnTo>
                      <a:pt x="542" y="367"/>
                    </a:lnTo>
                    <a:lnTo>
                      <a:pt x="334" y="367"/>
                    </a:lnTo>
                    <a:lnTo>
                      <a:pt x="334" y="313"/>
                    </a:lnTo>
                    <a:lnTo>
                      <a:pt x="466" y="313"/>
                    </a:lnTo>
                    <a:lnTo>
                      <a:pt x="466" y="313"/>
                    </a:lnTo>
                    <a:lnTo>
                      <a:pt x="472" y="311"/>
                    </a:lnTo>
                    <a:lnTo>
                      <a:pt x="477" y="307"/>
                    </a:lnTo>
                    <a:lnTo>
                      <a:pt x="480" y="303"/>
                    </a:lnTo>
                    <a:lnTo>
                      <a:pt x="481" y="298"/>
                    </a:lnTo>
                    <a:lnTo>
                      <a:pt x="481" y="15"/>
                    </a:lnTo>
                    <a:lnTo>
                      <a:pt x="481" y="15"/>
                    </a:lnTo>
                    <a:lnTo>
                      <a:pt x="480" y="9"/>
                    </a:lnTo>
                    <a:lnTo>
                      <a:pt x="477" y="4"/>
                    </a:lnTo>
                    <a:lnTo>
                      <a:pt x="472" y="1"/>
                    </a:lnTo>
                    <a:lnTo>
                      <a:pt x="466" y="0"/>
                    </a:lnTo>
                    <a:lnTo>
                      <a:pt x="149" y="0"/>
                    </a:lnTo>
                    <a:lnTo>
                      <a:pt x="149" y="0"/>
                    </a:lnTo>
                    <a:lnTo>
                      <a:pt x="144" y="1"/>
                    </a:lnTo>
                    <a:lnTo>
                      <a:pt x="138" y="4"/>
                    </a:lnTo>
                    <a:lnTo>
                      <a:pt x="136" y="9"/>
                    </a:lnTo>
                    <a:lnTo>
                      <a:pt x="134" y="15"/>
                    </a:lnTo>
                    <a:lnTo>
                      <a:pt x="134" y="298"/>
                    </a:lnTo>
                    <a:lnTo>
                      <a:pt x="134" y="298"/>
                    </a:lnTo>
                    <a:lnTo>
                      <a:pt x="136" y="303"/>
                    </a:lnTo>
                    <a:lnTo>
                      <a:pt x="138" y="307"/>
                    </a:lnTo>
                    <a:lnTo>
                      <a:pt x="144" y="311"/>
                    </a:lnTo>
                    <a:lnTo>
                      <a:pt x="149" y="313"/>
                    </a:lnTo>
                    <a:lnTo>
                      <a:pt x="281" y="313"/>
                    </a:lnTo>
                    <a:lnTo>
                      <a:pt x="281" y="367"/>
                    </a:lnTo>
                    <a:lnTo>
                      <a:pt x="74" y="367"/>
                    </a:lnTo>
                    <a:lnTo>
                      <a:pt x="74" y="367"/>
                    </a:lnTo>
                    <a:lnTo>
                      <a:pt x="68" y="368"/>
                    </a:lnTo>
                    <a:lnTo>
                      <a:pt x="63" y="369"/>
                    </a:lnTo>
                    <a:lnTo>
                      <a:pt x="59" y="371"/>
                    </a:lnTo>
                    <a:lnTo>
                      <a:pt x="55" y="375"/>
                    </a:lnTo>
                    <a:lnTo>
                      <a:pt x="52" y="379"/>
                    </a:lnTo>
                    <a:lnTo>
                      <a:pt x="49" y="383"/>
                    </a:lnTo>
                    <a:lnTo>
                      <a:pt x="48" y="388"/>
                    </a:lnTo>
                    <a:lnTo>
                      <a:pt x="47" y="394"/>
                    </a:lnTo>
                    <a:lnTo>
                      <a:pt x="47" y="471"/>
                    </a:lnTo>
                    <a:lnTo>
                      <a:pt x="14" y="471"/>
                    </a:lnTo>
                    <a:lnTo>
                      <a:pt x="14" y="471"/>
                    </a:lnTo>
                    <a:lnTo>
                      <a:pt x="8" y="472"/>
                    </a:lnTo>
                    <a:lnTo>
                      <a:pt x="4" y="476"/>
                    </a:lnTo>
                    <a:lnTo>
                      <a:pt x="0" y="480"/>
                    </a:lnTo>
                    <a:lnTo>
                      <a:pt x="0" y="485"/>
                    </a:lnTo>
                    <a:lnTo>
                      <a:pt x="0" y="605"/>
                    </a:lnTo>
                    <a:lnTo>
                      <a:pt x="0" y="605"/>
                    </a:lnTo>
                    <a:lnTo>
                      <a:pt x="0" y="611"/>
                    </a:lnTo>
                    <a:lnTo>
                      <a:pt x="4" y="615"/>
                    </a:lnTo>
                    <a:lnTo>
                      <a:pt x="8" y="619"/>
                    </a:lnTo>
                    <a:lnTo>
                      <a:pt x="14" y="620"/>
                    </a:lnTo>
                    <a:lnTo>
                      <a:pt x="133" y="620"/>
                    </a:lnTo>
                    <a:lnTo>
                      <a:pt x="133" y="620"/>
                    </a:lnTo>
                    <a:lnTo>
                      <a:pt x="138" y="619"/>
                    </a:lnTo>
                    <a:lnTo>
                      <a:pt x="143" y="615"/>
                    </a:lnTo>
                    <a:lnTo>
                      <a:pt x="147" y="611"/>
                    </a:lnTo>
                    <a:lnTo>
                      <a:pt x="148" y="605"/>
                    </a:lnTo>
                    <a:lnTo>
                      <a:pt x="148" y="485"/>
                    </a:lnTo>
                    <a:lnTo>
                      <a:pt x="148" y="485"/>
                    </a:lnTo>
                    <a:lnTo>
                      <a:pt x="147" y="480"/>
                    </a:lnTo>
                    <a:lnTo>
                      <a:pt x="143" y="476"/>
                    </a:lnTo>
                    <a:lnTo>
                      <a:pt x="138" y="472"/>
                    </a:lnTo>
                    <a:lnTo>
                      <a:pt x="133" y="471"/>
                    </a:lnTo>
                    <a:lnTo>
                      <a:pt x="99" y="471"/>
                    </a:lnTo>
                    <a:lnTo>
                      <a:pt x="99" y="419"/>
                    </a:lnTo>
                    <a:lnTo>
                      <a:pt x="281" y="419"/>
                    </a:lnTo>
                    <a:lnTo>
                      <a:pt x="281" y="471"/>
                    </a:lnTo>
                    <a:lnTo>
                      <a:pt x="249" y="471"/>
                    </a:lnTo>
                    <a:lnTo>
                      <a:pt x="249" y="471"/>
                    </a:lnTo>
                    <a:lnTo>
                      <a:pt x="242" y="472"/>
                    </a:lnTo>
                    <a:lnTo>
                      <a:pt x="238" y="476"/>
                    </a:lnTo>
                    <a:lnTo>
                      <a:pt x="234" y="480"/>
                    </a:lnTo>
                    <a:lnTo>
                      <a:pt x="234" y="485"/>
                    </a:lnTo>
                    <a:lnTo>
                      <a:pt x="234" y="605"/>
                    </a:lnTo>
                    <a:lnTo>
                      <a:pt x="234" y="605"/>
                    </a:lnTo>
                    <a:lnTo>
                      <a:pt x="234" y="611"/>
                    </a:lnTo>
                    <a:lnTo>
                      <a:pt x="238" y="615"/>
                    </a:lnTo>
                    <a:lnTo>
                      <a:pt x="242" y="619"/>
                    </a:lnTo>
                    <a:lnTo>
                      <a:pt x="249" y="620"/>
                    </a:lnTo>
                    <a:lnTo>
                      <a:pt x="368" y="620"/>
                    </a:lnTo>
                    <a:lnTo>
                      <a:pt x="368" y="620"/>
                    </a:lnTo>
                    <a:lnTo>
                      <a:pt x="373" y="619"/>
                    </a:lnTo>
                    <a:lnTo>
                      <a:pt x="377" y="615"/>
                    </a:lnTo>
                    <a:lnTo>
                      <a:pt x="381" y="611"/>
                    </a:lnTo>
                    <a:lnTo>
                      <a:pt x="383" y="605"/>
                    </a:lnTo>
                    <a:lnTo>
                      <a:pt x="383" y="485"/>
                    </a:lnTo>
                    <a:lnTo>
                      <a:pt x="383" y="485"/>
                    </a:lnTo>
                    <a:lnTo>
                      <a:pt x="381" y="480"/>
                    </a:lnTo>
                    <a:lnTo>
                      <a:pt x="377" y="476"/>
                    </a:lnTo>
                    <a:lnTo>
                      <a:pt x="373" y="472"/>
                    </a:lnTo>
                    <a:lnTo>
                      <a:pt x="368" y="471"/>
                    </a:lnTo>
                    <a:lnTo>
                      <a:pt x="334" y="471"/>
                    </a:lnTo>
                    <a:lnTo>
                      <a:pt x="334" y="419"/>
                    </a:lnTo>
                    <a:lnTo>
                      <a:pt x="516" y="419"/>
                    </a:lnTo>
                    <a:lnTo>
                      <a:pt x="516" y="471"/>
                    </a:lnTo>
                    <a:lnTo>
                      <a:pt x="482" y="471"/>
                    </a:lnTo>
                    <a:lnTo>
                      <a:pt x="482" y="471"/>
                    </a:lnTo>
                    <a:lnTo>
                      <a:pt x="477" y="472"/>
                    </a:lnTo>
                    <a:lnTo>
                      <a:pt x="473" y="476"/>
                    </a:lnTo>
                    <a:lnTo>
                      <a:pt x="469" y="480"/>
                    </a:lnTo>
                    <a:lnTo>
                      <a:pt x="467" y="485"/>
                    </a:lnTo>
                    <a:lnTo>
                      <a:pt x="467" y="605"/>
                    </a:lnTo>
                    <a:lnTo>
                      <a:pt x="467" y="605"/>
                    </a:lnTo>
                    <a:lnTo>
                      <a:pt x="469" y="611"/>
                    </a:lnTo>
                    <a:lnTo>
                      <a:pt x="473" y="615"/>
                    </a:lnTo>
                    <a:lnTo>
                      <a:pt x="477" y="619"/>
                    </a:lnTo>
                    <a:lnTo>
                      <a:pt x="482" y="620"/>
                    </a:lnTo>
                    <a:lnTo>
                      <a:pt x="601" y="620"/>
                    </a:lnTo>
                    <a:lnTo>
                      <a:pt x="601" y="620"/>
                    </a:lnTo>
                    <a:lnTo>
                      <a:pt x="608" y="619"/>
                    </a:lnTo>
                    <a:lnTo>
                      <a:pt x="612" y="615"/>
                    </a:lnTo>
                    <a:lnTo>
                      <a:pt x="616" y="611"/>
                    </a:lnTo>
                    <a:lnTo>
                      <a:pt x="616" y="605"/>
                    </a:lnTo>
                    <a:lnTo>
                      <a:pt x="616" y="485"/>
                    </a:lnTo>
                    <a:lnTo>
                      <a:pt x="616" y="485"/>
                    </a:lnTo>
                    <a:lnTo>
                      <a:pt x="616" y="480"/>
                    </a:lnTo>
                    <a:lnTo>
                      <a:pt x="612" y="476"/>
                    </a:lnTo>
                    <a:lnTo>
                      <a:pt x="608" y="472"/>
                    </a:lnTo>
                    <a:lnTo>
                      <a:pt x="601" y="471"/>
                    </a:lnTo>
                    <a:lnTo>
                      <a:pt x="601" y="471"/>
                    </a:lnTo>
                    <a:close/>
                    <a:moveTo>
                      <a:pt x="252" y="280"/>
                    </a:moveTo>
                    <a:lnTo>
                      <a:pt x="252" y="280"/>
                    </a:lnTo>
                    <a:lnTo>
                      <a:pt x="249" y="283"/>
                    </a:lnTo>
                    <a:lnTo>
                      <a:pt x="246" y="286"/>
                    </a:lnTo>
                    <a:lnTo>
                      <a:pt x="244" y="287"/>
                    </a:lnTo>
                    <a:lnTo>
                      <a:pt x="241" y="287"/>
                    </a:lnTo>
                    <a:lnTo>
                      <a:pt x="226" y="287"/>
                    </a:lnTo>
                    <a:lnTo>
                      <a:pt x="226" y="287"/>
                    </a:lnTo>
                    <a:lnTo>
                      <a:pt x="222" y="287"/>
                    </a:lnTo>
                    <a:lnTo>
                      <a:pt x="218" y="285"/>
                    </a:lnTo>
                    <a:lnTo>
                      <a:pt x="215" y="280"/>
                    </a:lnTo>
                    <a:lnTo>
                      <a:pt x="215" y="276"/>
                    </a:lnTo>
                    <a:lnTo>
                      <a:pt x="215" y="276"/>
                    </a:lnTo>
                    <a:lnTo>
                      <a:pt x="215" y="276"/>
                    </a:lnTo>
                    <a:lnTo>
                      <a:pt x="215" y="276"/>
                    </a:lnTo>
                    <a:lnTo>
                      <a:pt x="210" y="272"/>
                    </a:lnTo>
                    <a:lnTo>
                      <a:pt x="206" y="267"/>
                    </a:lnTo>
                    <a:lnTo>
                      <a:pt x="203" y="260"/>
                    </a:lnTo>
                    <a:lnTo>
                      <a:pt x="203" y="255"/>
                    </a:lnTo>
                    <a:lnTo>
                      <a:pt x="203" y="51"/>
                    </a:lnTo>
                    <a:lnTo>
                      <a:pt x="203" y="51"/>
                    </a:lnTo>
                    <a:lnTo>
                      <a:pt x="203" y="46"/>
                    </a:lnTo>
                    <a:lnTo>
                      <a:pt x="205" y="40"/>
                    </a:lnTo>
                    <a:lnTo>
                      <a:pt x="207" y="36"/>
                    </a:lnTo>
                    <a:lnTo>
                      <a:pt x="210" y="32"/>
                    </a:lnTo>
                    <a:lnTo>
                      <a:pt x="210" y="32"/>
                    </a:lnTo>
                    <a:lnTo>
                      <a:pt x="214" y="30"/>
                    </a:lnTo>
                    <a:lnTo>
                      <a:pt x="219" y="27"/>
                    </a:lnTo>
                    <a:lnTo>
                      <a:pt x="223" y="26"/>
                    </a:lnTo>
                    <a:lnTo>
                      <a:pt x="229" y="26"/>
                    </a:lnTo>
                    <a:lnTo>
                      <a:pt x="387" y="26"/>
                    </a:lnTo>
                    <a:lnTo>
                      <a:pt x="387" y="26"/>
                    </a:lnTo>
                    <a:lnTo>
                      <a:pt x="392" y="26"/>
                    </a:lnTo>
                    <a:lnTo>
                      <a:pt x="397" y="27"/>
                    </a:lnTo>
                    <a:lnTo>
                      <a:pt x="401" y="30"/>
                    </a:lnTo>
                    <a:lnTo>
                      <a:pt x="405" y="32"/>
                    </a:lnTo>
                    <a:lnTo>
                      <a:pt x="405" y="32"/>
                    </a:lnTo>
                    <a:lnTo>
                      <a:pt x="408" y="36"/>
                    </a:lnTo>
                    <a:lnTo>
                      <a:pt x="411" y="40"/>
                    </a:lnTo>
                    <a:lnTo>
                      <a:pt x="412" y="46"/>
                    </a:lnTo>
                    <a:lnTo>
                      <a:pt x="412" y="51"/>
                    </a:lnTo>
                    <a:lnTo>
                      <a:pt x="412" y="255"/>
                    </a:lnTo>
                    <a:lnTo>
                      <a:pt x="412" y="255"/>
                    </a:lnTo>
                    <a:lnTo>
                      <a:pt x="412" y="260"/>
                    </a:lnTo>
                    <a:lnTo>
                      <a:pt x="409" y="267"/>
                    </a:lnTo>
                    <a:lnTo>
                      <a:pt x="405" y="272"/>
                    </a:lnTo>
                    <a:lnTo>
                      <a:pt x="401" y="276"/>
                    </a:lnTo>
                    <a:lnTo>
                      <a:pt x="401" y="276"/>
                    </a:lnTo>
                    <a:lnTo>
                      <a:pt x="401" y="276"/>
                    </a:lnTo>
                    <a:lnTo>
                      <a:pt x="401" y="276"/>
                    </a:lnTo>
                    <a:lnTo>
                      <a:pt x="400" y="280"/>
                    </a:lnTo>
                    <a:lnTo>
                      <a:pt x="397" y="285"/>
                    </a:lnTo>
                    <a:lnTo>
                      <a:pt x="393" y="287"/>
                    </a:lnTo>
                    <a:lnTo>
                      <a:pt x="389" y="287"/>
                    </a:lnTo>
                    <a:lnTo>
                      <a:pt x="374" y="287"/>
                    </a:lnTo>
                    <a:lnTo>
                      <a:pt x="374" y="287"/>
                    </a:lnTo>
                    <a:lnTo>
                      <a:pt x="372" y="287"/>
                    </a:lnTo>
                    <a:lnTo>
                      <a:pt x="369" y="286"/>
                    </a:lnTo>
                    <a:lnTo>
                      <a:pt x="366" y="283"/>
                    </a:lnTo>
                    <a:lnTo>
                      <a:pt x="365" y="280"/>
                    </a:lnTo>
                    <a:lnTo>
                      <a:pt x="252" y="2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MS PGothic" charset="-128"/>
                  <a:ea typeface="MS PGothic" charset="-128"/>
                  <a:cs typeface="MS PGothic" charset="-128"/>
                </a:endParaRPr>
              </a:p>
            </p:txBody>
          </p:sp>
          <p:sp>
            <p:nvSpPr>
              <p:cNvPr id="48" name="Freeform 275"/>
              <p:cNvSpPr>
                <a:spLocks/>
              </p:cNvSpPr>
              <p:nvPr/>
            </p:nvSpPr>
            <p:spPr bwMode="auto">
              <a:xfrm>
                <a:off x="6643688" y="6226175"/>
                <a:ext cx="6350" cy="6350"/>
              </a:xfrm>
              <a:custGeom>
                <a:avLst/>
                <a:gdLst>
                  <a:gd name="T0" fmla="*/ 4 w 8"/>
                  <a:gd name="T1" fmla="*/ 8 h 8"/>
                  <a:gd name="T2" fmla="*/ 4 w 8"/>
                  <a:gd name="T3" fmla="*/ 8 h 8"/>
                  <a:gd name="T4" fmla="*/ 6 w 8"/>
                  <a:gd name="T5" fmla="*/ 7 h 8"/>
                  <a:gd name="T6" fmla="*/ 8 w 8"/>
                  <a:gd name="T7" fmla="*/ 4 h 8"/>
                  <a:gd name="T8" fmla="*/ 8 w 8"/>
                  <a:gd name="T9" fmla="*/ 4 h 8"/>
                  <a:gd name="T10" fmla="*/ 6 w 8"/>
                  <a:gd name="T11" fmla="*/ 2 h 8"/>
                  <a:gd name="T12" fmla="*/ 4 w 8"/>
                  <a:gd name="T13" fmla="*/ 0 h 8"/>
                  <a:gd name="T14" fmla="*/ 4 w 8"/>
                  <a:gd name="T15" fmla="*/ 0 h 8"/>
                  <a:gd name="T16" fmla="*/ 1 w 8"/>
                  <a:gd name="T17" fmla="*/ 2 h 8"/>
                  <a:gd name="T18" fmla="*/ 0 w 8"/>
                  <a:gd name="T19" fmla="*/ 4 h 8"/>
                  <a:gd name="T20" fmla="*/ 0 w 8"/>
                  <a:gd name="T21" fmla="*/ 4 h 8"/>
                  <a:gd name="T22" fmla="*/ 1 w 8"/>
                  <a:gd name="T23" fmla="*/ 7 h 8"/>
                  <a:gd name="T24" fmla="*/ 4 w 8"/>
                  <a:gd name="T25" fmla="*/ 8 h 8"/>
                  <a:gd name="T26" fmla="*/ 4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8"/>
                    </a:moveTo>
                    <a:lnTo>
                      <a:pt x="4" y="8"/>
                    </a:lnTo>
                    <a:lnTo>
                      <a:pt x="6" y="7"/>
                    </a:lnTo>
                    <a:lnTo>
                      <a:pt x="8" y="4"/>
                    </a:lnTo>
                    <a:lnTo>
                      <a:pt x="8" y="4"/>
                    </a:lnTo>
                    <a:lnTo>
                      <a:pt x="6" y="2"/>
                    </a:lnTo>
                    <a:lnTo>
                      <a:pt x="4" y="0"/>
                    </a:lnTo>
                    <a:lnTo>
                      <a:pt x="4" y="0"/>
                    </a:lnTo>
                    <a:lnTo>
                      <a:pt x="1" y="2"/>
                    </a:lnTo>
                    <a:lnTo>
                      <a:pt x="0" y="4"/>
                    </a:lnTo>
                    <a:lnTo>
                      <a:pt x="0" y="4"/>
                    </a:lnTo>
                    <a:lnTo>
                      <a:pt x="1" y="7"/>
                    </a:lnTo>
                    <a:lnTo>
                      <a:pt x="4" y="8"/>
                    </a:lnTo>
                    <a:lnTo>
                      <a:pt x="4"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MS PGothic" charset="-128"/>
                  <a:ea typeface="MS PGothic" charset="-128"/>
                  <a:cs typeface="MS PGothic" charset="-128"/>
                </a:endParaRPr>
              </a:p>
            </p:txBody>
          </p:sp>
          <p:sp>
            <p:nvSpPr>
              <p:cNvPr id="49" name="Freeform 276"/>
              <p:cNvSpPr>
                <a:spLocks noEditPoints="1"/>
              </p:cNvSpPr>
              <p:nvPr/>
            </p:nvSpPr>
            <p:spPr bwMode="auto">
              <a:xfrm>
                <a:off x="6621463" y="6205538"/>
                <a:ext cx="152400" cy="188913"/>
              </a:xfrm>
              <a:custGeom>
                <a:avLst/>
                <a:gdLst>
                  <a:gd name="T0" fmla="*/ 193 w 193"/>
                  <a:gd name="T1" fmla="*/ 17 h 237"/>
                  <a:gd name="T2" fmla="*/ 188 w 193"/>
                  <a:gd name="T3" fmla="*/ 5 h 237"/>
                  <a:gd name="T4" fmla="*/ 18 w 193"/>
                  <a:gd name="T5" fmla="*/ 0 h 237"/>
                  <a:gd name="T6" fmla="*/ 6 w 193"/>
                  <a:gd name="T7" fmla="*/ 5 h 237"/>
                  <a:gd name="T8" fmla="*/ 0 w 193"/>
                  <a:gd name="T9" fmla="*/ 17 h 237"/>
                  <a:gd name="T10" fmla="*/ 2 w 193"/>
                  <a:gd name="T11" fmla="*/ 228 h 237"/>
                  <a:gd name="T12" fmla="*/ 18 w 193"/>
                  <a:gd name="T13" fmla="*/ 237 h 237"/>
                  <a:gd name="T14" fmla="*/ 182 w 193"/>
                  <a:gd name="T15" fmla="*/ 236 h 237"/>
                  <a:gd name="T16" fmla="*/ 193 w 193"/>
                  <a:gd name="T17" fmla="*/ 221 h 237"/>
                  <a:gd name="T18" fmla="*/ 11 w 193"/>
                  <a:gd name="T19" fmla="*/ 20 h 237"/>
                  <a:gd name="T20" fmla="*/ 16 w 193"/>
                  <a:gd name="T21" fmla="*/ 12 h 237"/>
                  <a:gd name="T22" fmla="*/ 174 w 193"/>
                  <a:gd name="T23" fmla="*/ 11 h 237"/>
                  <a:gd name="T24" fmla="*/ 182 w 193"/>
                  <a:gd name="T25" fmla="*/ 16 h 237"/>
                  <a:gd name="T26" fmla="*/ 182 w 193"/>
                  <a:gd name="T27" fmla="*/ 37 h 237"/>
                  <a:gd name="T28" fmla="*/ 177 w 193"/>
                  <a:gd name="T29" fmla="*/ 46 h 237"/>
                  <a:gd name="T30" fmla="*/ 19 w 193"/>
                  <a:gd name="T31" fmla="*/ 47 h 237"/>
                  <a:gd name="T32" fmla="*/ 12 w 193"/>
                  <a:gd name="T33" fmla="*/ 42 h 237"/>
                  <a:gd name="T34" fmla="*/ 11 w 193"/>
                  <a:gd name="T35" fmla="*/ 64 h 237"/>
                  <a:gd name="T36" fmla="*/ 14 w 193"/>
                  <a:gd name="T37" fmla="*/ 59 h 237"/>
                  <a:gd name="T38" fmla="*/ 174 w 193"/>
                  <a:gd name="T39" fmla="*/ 56 h 237"/>
                  <a:gd name="T40" fmla="*/ 180 w 193"/>
                  <a:gd name="T41" fmla="*/ 59 h 237"/>
                  <a:gd name="T42" fmla="*/ 182 w 193"/>
                  <a:gd name="T43" fmla="*/ 83 h 237"/>
                  <a:gd name="T44" fmla="*/ 180 w 193"/>
                  <a:gd name="T45" fmla="*/ 89 h 237"/>
                  <a:gd name="T46" fmla="*/ 19 w 193"/>
                  <a:gd name="T47" fmla="*/ 91 h 237"/>
                  <a:gd name="T48" fmla="*/ 14 w 193"/>
                  <a:gd name="T49" fmla="*/ 89 h 237"/>
                  <a:gd name="T50" fmla="*/ 11 w 193"/>
                  <a:gd name="T51" fmla="*/ 64 h 237"/>
                  <a:gd name="T52" fmla="*/ 12 w 193"/>
                  <a:gd name="T53" fmla="*/ 106 h 237"/>
                  <a:gd name="T54" fmla="*/ 19 w 193"/>
                  <a:gd name="T55" fmla="*/ 101 h 237"/>
                  <a:gd name="T56" fmla="*/ 177 w 193"/>
                  <a:gd name="T57" fmla="*/ 102 h 237"/>
                  <a:gd name="T58" fmla="*/ 182 w 193"/>
                  <a:gd name="T59" fmla="*/ 110 h 237"/>
                  <a:gd name="T60" fmla="*/ 182 w 193"/>
                  <a:gd name="T61" fmla="*/ 132 h 237"/>
                  <a:gd name="T62" fmla="*/ 174 w 193"/>
                  <a:gd name="T63" fmla="*/ 137 h 237"/>
                  <a:gd name="T64" fmla="*/ 16 w 193"/>
                  <a:gd name="T65" fmla="*/ 136 h 237"/>
                  <a:gd name="T66" fmla="*/ 11 w 193"/>
                  <a:gd name="T67" fmla="*/ 128 h 237"/>
                  <a:gd name="T68" fmla="*/ 11 w 193"/>
                  <a:gd name="T69" fmla="*/ 155 h 237"/>
                  <a:gd name="T70" fmla="*/ 16 w 193"/>
                  <a:gd name="T71" fmla="*/ 147 h 237"/>
                  <a:gd name="T72" fmla="*/ 174 w 193"/>
                  <a:gd name="T73" fmla="*/ 147 h 237"/>
                  <a:gd name="T74" fmla="*/ 182 w 193"/>
                  <a:gd name="T75" fmla="*/ 152 h 237"/>
                  <a:gd name="T76" fmla="*/ 182 w 193"/>
                  <a:gd name="T77" fmla="*/ 174 h 237"/>
                  <a:gd name="T78" fmla="*/ 177 w 193"/>
                  <a:gd name="T79" fmla="*/ 182 h 237"/>
                  <a:gd name="T80" fmla="*/ 19 w 193"/>
                  <a:gd name="T81" fmla="*/ 182 h 237"/>
                  <a:gd name="T82" fmla="*/ 12 w 193"/>
                  <a:gd name="T83" fmla="*/ 176 h 237"/>
                  <a:gd name="T84" fmla="*/ 19 w 193"/>
                  <a:gd name="T85" fmla="*/ 228 h 237"/>
                  <a:gd name="T86" fmla="*/ 14 w 193"/>
                  <a:gd name="T87" fmla="*/ 225 h 237"/>
                  <a:gd name="T88" fmla="*/ 11 w 193"/>
                  <a:gd name="T89" fmla="*/ 201 h 237"/>
                  <a:gd name="T90" fmla="*/ 14 w 193"/>
                  <a:gd name="T91" fmla="*/ 194 h 237"/>
                  <a:gd name="T92" fmla="*/ 174 w 193"/>
                  <a:gd name="T93" fmla="*/ 191 h 237"/>
                  <a:gd name="T94" fmla="*/ 180 w 193"/>
                  <a:gd name="T95" fmla="*/ 194 h 237"/>
                  <a:gd name="T96" fmla="*/ 182 w 193"/>
                  <a:gd name="T97" fmla="*/ 218 h 237"/>
                  <a:gd name="T98" fmla="*/ 180 w 193"/>
                  <a:gd name="T99" fmla="*/ 225 h 237"/>
                  <a:gd name="T100" fmla="*/ 19 w 193"/>
                  <a:gd name="T101" fmla="*/ 22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3" h="237">
                    <a:moveTo>
                      <a:pt x="193" y="221"/>
                    </a:moveTo>
                    <a:lnTo>
                      <a:pt x="193" y="17"/>
                    </a:lnTo>
                    <a:lnTo>
                      <a:pt x="193" y="17"/>
                    </a:lnTo>
                    <a:lnTo>
                      <a:pt x="192" y="11"/>
                    </a:lnTo>
                    <a:lnTo>
                      <a:pt x="188" y="5"/>
                    </a:lnTo>
                    <a:lnTo>
                      <a:pt x="188" y="5"/>
                    </a:lnTo>
                    <a:lnTo>
                      <a:pt x="182" y="1"/>
                    </a:lnTo>
                    <a:lnTo>
                      <a:pt x="176" y="0"/>
                    </a:lnTo>
                    <a:lnTo>
                      <a:pt x="18" y="0"/>
                    </a:lnTo>
                    <a:lnTo>
                      <a:pt x="18" y="0"/>
                    </a:lnTo>
                    <a:lnTo>
                      <a:pt x="11" y="1"/>
                    </a:lnTo>
                    <a:lnTo>
                      <a:pt x="6" y="5"/>
                    </a:lnTo>
                    <a:lnTo>
                      <a:pt x="6" y="5"/>
                    </a:lnTo>
                    <a:lnTo>
                      <a:pt x="2" y="11"/>
                    </a:lnTo>
                    <a:lnTo>
                      <a:pt x="0" y="17"/>
                    </a:lnTo>
                    <a:lnTo>
                      <a:pt x="0" y="221"/>
                    </a:lnTo>
                    <a:lnTo>
                      <a:pt x="0" y="221"/>
                    </a:lnTo>
                    <a:lnTo>
                      <a:pt x="2" y="228"/>
                    </a:lnTo>
                    <a:lnTo>
                      <a:pt x="6" y="233"/>
                    </a:lnTo>
                    <a:lnTo>
                      <a:pt x="11" y="236"/>
                    </a:lnTo>
                    <a:lnTo>
                      <a:pt x="18" y="237"/>
                    </a:lnTo>
                    <a:lnTo>
                      <a:pt x="176" y="237"/>
                    </a:lnTo>
                    <a:lnTo>
                      <a:pt x="176" y="237"/>
                    </a:lnTo>
                    <a:lnTo>
                      <a:pt x="182" y="236"/>
                    </a:lnTo>
                    <a:lnTo>
                      <a:pt x="188" y="233"/>
                    </a:lnTo>
                    <a:lnTo>
                      <a:pt x="192" y="228"/>
                    </a:lnTo>
                    <a:lnTo>
                      <a:pt x="193" y="221"/>
                    </a:lnTo>
                    <a:lnTo>
                      <a:pt x="193" y="221"/>
                    </a:lnTo>
                    <a:close/>
                    <a:moveTo>
                      <a:pt x="11" y="20"/>
                    </a:moveTo>
                    <a:lnTo>
                      <a:pt x="11" y="20"/>
                    </a:lnTo>
                    <a:lnTo>
                      <a:pt x="12" y="16"/>
                    </a:lnTo>
                    <a:lnTo>
                      <a:pt x="14" y="13"/>
                    </a:lnTo>
                    <a:lnTo>
                      <a:pt x="16" y="12"/>
                    </a:lnTo>
                    <a:lnTo>
                      <a:pt x="19" y="11"/>
                    </a:lnTo>
                    <a:lnTo>
                      <a:pt x="174" y="11"/>
                    </a:lnTo>
                    <a:lnTo>
                      <a:pt x="174" y="11"/>
                    </a:lnTo>
                    <a:lnTo>
                      <a:pt x="177" y="12"/>
                    </a:lnTo>
                    <a:lnTo>
                      <a:pt x="180" y="13"/>
                    </a:lnTo>
                    <a:lnTo>
                      <a:pt x="182" y="16"/>
                    </a:lnTo>
                    <a:lnTo>
                      <a:pt x="182" y="20"/>
                    </a:lnTo>
                    <a:lnTo>
                      <a:pt x="182" y="37"/>
                    </a:lnTo>
                    <a:lnTo>
                      <a:pt x="182" y="37"/>
                    </a:lnTo>
                    <a:lnTo>
                      <a:pt x="182" y="42"/>
                    </a:lnTo>
                    <a:lnTo>
                      <a:pt x="180" y="44"/>
                    </a:lnTo>
                    <a:lnTo>
                      <a:pt x="177" y="46"/>
                    </a:lnTo>
                    <a:lnTo>
                      <a:pt x="174" y="47"/>
                    </a:lnTo>
                    <a:lnTo>
                      <a:pt x="19" y="47"/>
                    </a:lnTo>
                    <a:lnTo>
                      <a:pt x="19" y="47"/>
                    </a:lnTo>
                    <a:lnTo>
                      <a:pt x="16" y="46"/>
                    </a:lnTo>
                    <a:lnTo>
                      <a:pt x="14" y="44"/>
                    </a:lnTo>
                    <a:lnTo>
                      <a:pt x="12" y="42"/>
                    </a:lnTo>
                    <a:lnTo>
                      <a:pt x="11" y="37"/>
                    </a:lnTo>
                    <a:lnTo>
                      <a:pt x="11" y="20"/>
                    </a:lnTo>
                    <a:close/>
                    <a:moveTo>
                      <a:pt x="11" y="64"/>
                    </a:moveTo>
                    <a:lnTo>
                      <a:pt x="11" y="64"/>
                    </a:lnTo>
                    <a:lnTo>
                      <a:pt x="12" y="62"/>
                    </a:lnTo>
                    <a:lnTo>
                      <a:pt x="14" y="59"/>
                    </a:lnTo>
                    <a:lnTo>
                      <a:pt x="16" y="56"/>
                    </a:lnTo>
                    <a:lnTo>
                      <a:pt x="19" y="56"/>
                    </a:lnTo>
                    <a:lnTo>
                      <a:pt x="174" y="56"/>
                    </a:lnTo>
                    <a:lnTo>
                      <a:pt x="174" y="56"/>
                    </a:lnTo>
                    <a:lnTo>
                      <a:pt x="177" y="56"/>
                    </a:lnTo>
                    <a:lnTo>
                      <a:pt x="180" y="59"/>
                    </a:lnTo>
                    <a:lnTo>
                      <a:pt x="182" y="62"/>
                    </a:lnTo>
                    <a:lnTo>
                      <a:pt x="182" y="64"/>
                    </a:lnTo>
                    <a:lnTo>
                      <a:pt x="182" y="83"/>
                    </a:lnTo>
                    <a:lnTo>
                      <a:pt x="182" y="83"/>
                    </a:lnTo>
                    <a:lnTo>
                      <a:pt x="182" y="86"/>
                    </a:lnTo>
                    <a:lnTo>
                      <a:pt x="180" y="89"/>
                    </a:lnTo>
                    <a:lnTo>
                      <a:pt x="177" y="91"/>
                    </a:lnTo>
                    <a:lnTo>
                      <a:pt x="174" y="91"/>
                    </a:lnTo>
                    <a:lnTo>
                      <a:pt x="19" y="91"/>
                    </a:lnTo>
                    <a:lnTo>
                      <a:pt x="19" y="91"/>
                    </a:lnTo>
                    <a:lnTo>
                      <a:pt x="16" y="91"/>
                    </a:lnTo>
                    <a:lnTo>
                      <a:pt x="14" y="89"/>
                    </a:lnTo>
                    <a:lnTo>
                      <a:pt x="12" y="86"/>
                    </a:lnTo>
                    <a:lnTo>
                      <a:pt x="11" y="83"/>
                    </a:lnTo>
                    <a:lnTo>
                      <a:pt x="11" y="64"/>
                    </a:lnTo>
                    <a:close/>
                    <a:moveTo>
                      <a:pt x="11" y="110"/>
                    </a:moveTo>
                    <a:lnTo>
                      <a:pt x="11" y="110"/>
                    </a:lnTo>
                    <a:lnTo>
                      <a:pt x="12" y="106"/>
                    </a:lnTo>
                    <a:lnTo>
                      <a:pt x="14" y="104"/>
                    </a:lnTo>
                    <a:lnTo>
                      <a:pt x="16" y="102"/>
                    </a:lnTo>
                    <a:lnTo>
                      <a:pt x="19" y="101"/>
                    </a:lnTo>
                    <a:lnTo>
                      <a:pt x="174" y="101"/>
                    </a:lnTo>
                    <a:lnTo>
                      <a:pt x="174" y="101"/>
                    </a:lnTo>
                    <a:lnTo>
                      <a:pt x="177" y="102"/>
                    </a:lnTo>
                    <a:lnTo>
                      <a:pt x="180" y="104"/>
                    </a:lnTo>
                    <a:lnTo>
                      <a:pt x="182" y="106"/>
                    </a:lnTo>
                    <a:lnTo>
                      <a:pt x="182" y="110"/>
                    </a:lnTo>
                    <a:lnTo>
                      <a:pt x="182" y="128"/>
                    </a:lnTo>
                    <a:lnTo>
                      <a:pt x="182" y="128"/>
                    </a:lnTo>
                    <a:lnTo>
                      <a:pt x="182" y="132"/>
                    </a:lnTo>
                    <a:lnTo>
                      <a:pt x="180" y="135"/>
                    </a:lnTo>
                    <a:lnTo>
                      <a:pt x="177" y="136"/>
                    </a:lnTo>
                    <a:lnTo>
                      <a:pt x="174" y="137"/>
                    </a:lnTo>
                    <a:lnTo>
                      <a:pt x="19" y="137"/>
                    </a:lnTo>
                    <a:lnTo>
                      <a:pt x="19" y="137"/>
                    </a:lnTo>
                    <a:lnTo>
                      <a:pt x="16" y="136"/>
                    </a:lnTo>
                    <a:lnTo>
                      <a:pt x="14" y="135"/>
                    </a:lnTo>
                    <a:lnTo>
                      <a:pt x="12" y="132"/>
                    </a:lnTo>
                    <a:lnTo>
                      <a:pt x="11" y="128"/>
                    </a:lnTo>
                    <a:lnTo>
                      <a:pt x="11" y="110"/>
                    </a:lnTo>
                    <a:close/>
                    <a:moveTo>
                      <a:pt x="11" y="155"/>
                    </a:moveTo>
                    <a:lnTo>
                      <a:pt x="11" y="155"/>
                    </a:lnTo>
                    <a:lnTo>
                      <a:pt x="12" y="152"/>
                    </a:lnTo>
                    <a:lnTo>
                      <a:pt x="14" y="149"/>
                    </a:lnTo>
                    <a:lnTo>
                      <a:pt x="16" y="147"/>
                    </a:lnTo>
                    <a:lnTo>
                      <a:pt x="19" y="147"/>
                    </a:lnTo>
                    <a:lnTo>
                      <a:pt x="174" y="147"/>
                    </a:lnTo>
                    <a:lnTo>
                      <a:pt x="174" y="147"/>
                    </a:lnTo>
                    <a:lnTo>
                      <a:pt x="177" y="147"/>
                    </a:lnTo>
                    <a:lnTo>
                      <a:pt x="180" y="149"/>
                    </a:lnTo>
                    <a:lnTo>
                      <a:pt x="182" y="152"/>
                    </a:lnTo>
                    <a:lnTo>
                      <a:pt x="182" y="155"/>
                    </a:lnTo>
                    <a:lnTo>
                      <a:pt x="182" y="174"/>
                    </a:lnTo>
                    <a:lnTo>
                      <a:pt x="182" y="174"/>
                    </a:lnTo>
                    <a:lnTo>
                      <a:pt x="182" y="176"/>
                    </a:lnTo>
                    <a:lnTo>
                      <a:pt x="180" y="179"/>
                    </a:lnTo>
                    <a:lnTo>
                      <a:pt x="177" y="182"/>
                    </a:lnTo>
                    <a:lnTo>
                      <a:pt x="174" y="182"/>
                    </a:lnTo>
                    <a:lnTo>
                      <a:pt x="19" y="182"/>
                    </a:lnTo>
                    <a:lnTo>
                      <a:pt x="19" y="182"/>
                    </a:lnTo>
                    <a:lnTo>
                      <a:pt x="16" y="182"/>
                    </a:lnTo>
                    <a:lnTo>
                      <a:pt x="14" y="179"/>
                    </a:lnTo>
                    <a:lnTo>
                      <a:pt x="12" y="176"/>
                    </a:lnTo>
                    <a:lnTo>
                      <a:pt x="11" y="174"/>
                    </a:lnTo>
                    <a:lnTo>
                      <a:pt x="11" y="155"/>
                    </a:lnTo>
                    <a:close/>
                    <a:moveTo>
                      <a:pt x="19" y="228"/>
                    </a:moveTo>
                    <a:lnTo>
                      <a:pt x="19" y="228"/>
                    </a:lnTo>
                    <a:lnTo>
                      <a:pt x="16" y="226"/>
                    </a:lnTo>
                    <a:lnTo>
                      <a:pt x="14" y="225"/>
                    </a:lnTo>
                    <a:lnTo>
                      <a:pt x="12" y="222"/>
                    </a:lnTo>
                    <a:lnTo>
                      <a:pt x="11" y="218"/>
                    </a:lnTo>
                    <a:lnTo>
                      <a:pt x="11" y="201"/>
                    </a:lnTo>
                    <a:lnTo>
                      <a:pt x="11" y="201"/>
                    </a:lnTo>
                    <a:lnTo>
                      <a:pt x="12" y="197"/>
                    </a:lnTo>
                    <a:lnTo>
                      <a:pt x="14" y="194"/>
                    </a:lnTo>
                    <a:lnTo>
                      <a:pt x="16" y="193"/>
                    </a:lnTo>
                    <a:lnTo>
                      <a:pt x="19" y="191"/>
                    </a:lnTo>
                    <a:lnTo>
                      <a:pt x="174" y="191"/>
                    </a:lnTo>
                    <a:lnTo>
                      <a:pt x="174" y="191"/>
                    </a:lnTo>
                    <a:lnTo>
                      <a:pt x="177" y="193"/>
                    </a:lnTo>
                    <a:lnTo>
                      <a:pt x="180" y="194"/>
                    </a:lnTo>
                    <a:lnTo>
                      <a:pt x="182" y="197"/>
                    </a:lnTo>
                    <a:lnTo>
                      <a:pt x="182" y="201"/>
                    </a:lnTo>
                    <a:lnTo>
                      <a:pt x="182" y="218"/>
                    </a:lnTo>
                    <a:lnTo>
                      <a:pt x="182" y="218"/>
                    </a:lnTo>
                    <a:lnTo>
                      <a:pt x="182" y="222"/>
                    </a:lnTo>
                    <a:lnTo>
                      <a:pt x="180" y="225"/>
                    </a:lnTo>
                    <a:lnTo>
                      <a:pt x="177" y="226"/>
                    </a:lnTo>
                    <a:lnTo>
                      <a:pt x="174" y="228"/>
                    </a:lnTo>
                    <a:lnTo>
                      <a:pt x="19" y="2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MS PGothic" charset="-128"/>
                  <a:ea typeface="MS PGothic" charset="-128"/>
                  <a:cs typeface="MS PGothic" charset="-128"/>
                </a:endParaRPr>
              </a:p>
            </p:txBody>
          </p:sp>
          <p:sp>
            <p:nvSpPr>
              <p:cNvPr id="50" name="Freeform 277"/>
              <p:cNvSpPr>
                <a:spLocks/>
              </p:cNvSpPr>
              <p:nvPr/>
            </p:nvSpPr>
            <p:spPr bwMode="auto">
              <a:xfrm>
                <a:off x="6691313" y="6369050"/>
                <a:ext cx="58738" cy="6350"/>
              </a:xfrm>
              <a:custGeom>
                <a:avLst/>
                <a:gdLst>
                  <a:gd name="T0" fmla="*/ 70 w 74"/>
                  <a:gd name="T1" fmla="*/ 0 h 8"/>
                  <a:gd name="T2" fmla="*/ 6 w 74"/>
                  <a:gd name="T3" fmla="*/ 0 h 8"/>
                  <a:gd name="T4" fmla="*/ 6 w 74"/>
                  <a:gd name="T5" fmla="*/ 0 h 8"/>
                  <a:gd name="T6" fmla="*/ 2 w 74"/>
                  <a:gd name="T7" fmla="*/ 1 h 8"/>
                  <a:gd name="T8" fmla="*/ 0 w 74"/>
                  <a:gd name="T9" fmla="*/ 4 h 8"/>
                  <a:gd name="T10" fmla="*/ 0 w 74"/>
                  <a:gd name="T11" fmla="*/ 4 h 8"/>
                  <a:gd name="T12" fmla="*/ 2 w 74"/>
                  <a:gd name="T13" fmla="*/ 7 h 8"/>
                  <a:gd name="T14" fmla="*/ 6 w 74"/>
                  <a:gd name="T15" fmla="*/ 8 h 8"/>
                  <a:gd name="T16" fmla="*/ 70 w 74"/>
                  <a:gd name="T17" fmla="*/ 8 h 8"/>
                  <a:gd name="T18" fmla="*/ 70 w 74"/>
                  <a:gd name="T19" fmla="*/ 8 h 8"/>
                  <a:gd name="T20" fmla="*/ 74 w 74"/>
                  <a:gd name="T21" fmla="*/ 7 h 8"/>
                  <a:gd name="T22" fmla="*/ 74 w 74"/>
                  <a:gd name="T23" fmla="*/ 4 h 8"/>
                  <a:gd name="T24" fmla="*/ 74 w 74"/>
                  <a:gd name="T25" fmla="*/ 4 h 8"/>
                  <a:gd name="T26" fmla="*/ 74 w 74"/>
                  <a:gd name="T27" fmla="*/ 1 h 8"/>
                  <a:gd name="T28" fmla="*/ 70 w 74"/>
                  <a:gd name="T29" fmla="*/ 0 h 8"/>
                  <a:gd name="T30" fmla="*/ 70 w 74"/>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70" y="0"/>
                    </a:moveTo>
                    <a:lnTo>
                      <a:pt x="6" y="0"/>
                    </a:lnTo>
                    <a:lnTo>
                      <a:pt x="6" y="0"/>
                    </a:lnTo>
                    <a:lnTo>
                      <a:pt x="2" y="1"/>
                    </a:lnTo>
                    <a:lnTo>
                      <a:pt x="0" y="4"/>
                    </a:lnTo>
                    <a:lnTo>
                      <a:pt x="0" y="4"/>
                    </a:lnTo>
                    <a:lnTo>
                      <a:pt x="2" y="7"/>
                    </a:lnTo>
                    <a:lnTo>
                      <a:pt x="6" y="8"/>
                    </a:lnTo>
                    <a:lnTo>
                      <a:pt x="70" y="8"/>
                    </a:lnTo>
                    <a:lnTo>
                      <a:pt x="70" y="8"/>
                    </a:lnTo>
                    <a:lnTo>
                      <a:pt x="74" y="7"/>
                    </a:lnTo>
                    <a:lnTo>
                      <a:pt x="74" y="4"/>
                    </a:lnTo>
                    <a:lnTo>
                      <a:pt x="74" y="4"/>
                    </a:lnTo>
                    <a:lnTo>
                      <a:pt x="74" y="1"/>
                    </a:lnTo>
                    <a:lnTo>
                      <a:pt x="70" y="0"/>
                    </a:lnTo>
                    <a:lnTo>
                      <a:pt x="7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MS PGothic" charset="-128"/>
                  <a:ea typeface="MS PGothic" charset="-128"/>
                  <a:cs typeface="MS PGothic" charset="-128"/>
                </a:endParaRPr>
              </a:p>
            </p:txBody>
          </p:sp>
        </p:grpSp>
      </p:grpSp>
      <p:sp>
        <p:nvSpPr>
          <p:cNvPr id="2" name="テキスト ボックス 1"/>
          <p:cNvSpPr txBox="1"/>
          <p:nvPr/>
        </p:nvSpPr>
        <p:spPr>
          <a:xfrm>
            <a:off x="2841970" y="1700550"/>
            <a:ext cx="1107996" cy="461665"/>
          </a:xfrm>
          <a:prstGeom prst="rect">
            <a:avLst/>
          </a:prstGeom>
          <a:noFill/>
        </p:spPr>
        <p:txBody>
          <a:bodyPr wrap="none" rtlCol="0">
            <a:spAutoFit/>
          </a:bodyPr>
          <a:lstStyle/>
          <a:p>
            <a:r>
              <a:rPr kumimoji="1" lang="ja-JP" altLang="en-US" sz="2400" smtClean="0">
                <a:latin typeface="MS PGothic" charset="-128"/>
                <a:ea typeface="MS PGothic" charset="-128"/>
                <a:cs typeface="MS PGothic" charset="-128"/>
              </a:rPr>
              <a:t>情報量</a:t>
            </a:r>
            <a:endParaRPr kumimoji="1" lang="ja-JP" altLang="en-US" sz="2400">
              <a:latin typeface="MS PGothic" charset="-128"/>
              <a:ea typeface="MS PGothic" charset="-128"/>
              <a:cs typeface="MS PGothic" charset="-128"/>
            </a:endParaRPr>
          </a:p>
        </p:txBody>
      </p:sp>
      <p:sp>
        <p:nvSpPr>
          <p:cNvPr id="51" name="テキスト ボックス 50"/>
          <p:cNvSpPr txBox="1"/>
          <p:nvPr/>
        </p:nvSpPr>
        <p:spPr>
          <a:xfrm>
            <a:off x="2861416" y="3784961"/>
            <a:ext cx="1107996" cy="461665"/>
          </a:xfrm>
          <a:prstGeom prst="rect">
            <a:avLst/>
          </a:prstGeom>
          <a:noFill/>
        </p:spPr>
        <p:txBody>
          <a:bodyPr wrap="none" rtlCol="0">
            <a:spAutoFit/>
          </a:bodyPr>
          <a:lstStyle/>
          <a:p>
            <a:r>
              <a:rPr kumimoji="1" lang="ja-JP" altLang="en-US" sz="2400" dirty="0" smtClean="0">
                <a:latin typeface="MS PGothic" charset="-128"/>
                <a:ea typeface="MS PGothic" charset="-128"/>
                <a:cs typeface="MS PGothic" charset="-128"/>
              </a:rPr>
              <a:t>分析力</a:t>
            </a:r>
            <a:endParaRPr kumimoji="1" lang="ja-JP" altLang="en-US" sz="2400" dirty="0">
              <a:latin typeface="MS PGothic" charset="-128"/>
              <a:ea typeface="MS PGothic" charset="-128"/>
              <a:cs typeface="MS PGothic" charset="-128"/>
            </a:endParaRPr>
          </a:p>
        </p:txBody>
      </p:sp>
      <p:sp>
        <p:nvSpPr>
          <p:cNvPr id="52" name="テキスト ボックス 51"/>
          <p:cNvSpPr txBox="1"/>
          <p:nvPr/>
        </p:nvSpPr>
        <p:spPr>
          <a:xfrm>
            <a:off x="6495282" y="1700550"/>
            <a:ext cx="1242648" cy="461665"/>
          </a:xfrm>
          <a:prstGeom prst="rect">
            <a:avLst/>
          </a:prstGeom>
          <a:noFill/>
        </p:spPr>
        <p:txBody>
          <a:bodyPr wrap="none" rtlCol="0">
            <a:spAutoFit/>
          </a:bodyPr>
          <a:lstStyle/>
          <a:p>
            <a:r>
              <a:rPr kumimoji="1" lang="ja-JP" altLang="en-US" sz="2400" smtClean="0">
                <a:latin typeface="MS PGothic" charset="-128"/>
                <a:ea typeface="MS PGothic" charset="-128"/>
                <a:cs typeface="MS PGothic" charset="-128"/>
              </a:rPr>
              <a:t>スピード</a:t>
            </a:r>
            <a:endParaRPr kumimoji="1" lang="ja-JP" altLang="en-US" sz="2400" dirty="0">
              <a:latin typeface="MS PGothic" charset="-128"/>
              <a:ea typeface="MS PGothic" charset="-128"/>
              <a:cs typeface="MS PGothic" charset="-128"/>
            </a:endParaRPr>
          </a:p>
        </p:txBody>
      </p:sp>
      <p:sp>
        <p:nvSpPr>
          <p:cNvPr id="53" name="テキスト ボックス 52"/>
          <p:cNvSpPr txBox="1"/>
          <p:nvPr/>
        </p:nvSpPr>
        <p:spPr>
          <a:xfrm>
            <a:off x="6495282" y="3758069"/>
            <a:ext cx="800219" cy="461665"/>
          </a:xfrm>
          <a:prstGeom prst="rect">
            <a:avLst/>
          </a:prstGeom>
          <a:noFill/>
        </p:spPr>
        <p:txBody>
          <a:bodyPr wrap="none" rtlCol="0">
            <a:spAutoFit/>
          </a:bodyPr>
          <a:lstStyle/>
          <a:p>
            <a:r>
              <a:rPr kumimoji="1" lang="ja-JP" altLang="en-US" sz="2400" dirty="0" smtClean="0">
                <a:latin typeface="MS PGothic" charset="-128"/>
                <a:ea typeface="MS PGothic" charset="-128"/>
                <a:cs typeface="MS PGothic" charset="-128"/>
              </a:rPr>
              <a:t>連携</a:t>
            </a:r>
            <a:endParaRPr kumimoji="1" lang="ja-JP" altLang="en-US" sz="2400" dirty="0">
              <a:latin typeface="MS PGothic" charset="-128"/>
              <a:ea typeface="MS PGothic" charset="-128"/>
              <a:cs typeface="MS PGothic" charset="-128"/>
            </a:endParaRPr>
          </a:p>
        </p:txBody>
      </p:sp>
    </p:spTree>
    <p:extLst>
      <p:ext uri="{BB962C8B-B14F-4D97-AF65-F5344CB8AC3E}">
        <p14:creationId xmlns:p14="http://schemas.microsoft.com/office/powerpoint/2010/main" val="1715268643"/>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74567" y="2730348"/>
            <a:ext cx="8794866" cy="2167470"/>
            <a:chOff x="174567" y="2730348"/>
            <a:chExt cx="8794866" cy="2167470"/>
          </a:xfrm>
        </p:grpSpPr>
        <p:sp>
          <p:nvSpPr>
            <p:cNvPr id="16" name="Oval 15"/>
            <p:cNvSpPr/>
            <p:nvPr/>
          </p:nvSpPr>
          <p:spPr>
            <a:xfrm>
              <a:off x="174567" y="3355902"/>
              <a:ext cx="8794866" cy="902587"/>
            </a:xfrm>
            <a:prstGeom prst="ellipse">
              <a:avLst/>
            </a:prstGeom>
            <a:noFill/>
            <a:ln>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grpSp>
          <p:nvGrpSpPr>
            <p:cNvPr id="5" name="Group 4"/>
            <p:cNvGrpSpPr/>
            <p:nvPr/>
          </p:nvGrpSpPr>
          <p:grpSpPr>
            <a:xfrm>
              <a:off x="5840966" y="2730348"/>
              <a:ext cx="1636245" cy="936000"/>
              <a:chOff x="5840966" y="2730348"/>
              <a:chExt cx="1636245" cy="936000"/>
            </a:xfrm>
          </p:grpSpPr>
          <p:sp>
            <p:nvSpPr>
              <p:cNvPr id="67" name="Snip Diagonal Corner Rectangle 3"/>
              <p:cNvSpPr>
                <a:spLocks noChangeAspect="1"/>
              </p:cNvSpPr>
              <p:nvPr/>
            </p:nvSpPr>
            <p:spPr>
              <a:xfrm>
                <a:off x="5840966" y="2730348"/>
                <a:ext cx="1636245" cy="936000"/>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rgbClr val="FA661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FFFFFF"/>
                  </a:solidFill>
                  <a:effectLst/>
                  <a:uLnTx/>
                  <a:uFillTx/>
                  <a:latin typeface="MS PGothic" charset="-128"/>
                  <a:ea typeface="MS PGothic" charset="-128"/>
                  <a:cs typeface="MS PGothic" charset="-128"/>
                </a:endParaRPr>
              </a:p>
            </p:txBody>
          </p:sp>
          <p:sp>
            <p:nvSpPr>
              <p:cNvPr id="103" name="TextBox 102"/>
              <p:cNvSpPr txBox="1"/>
              <p:nvPr/>
            </p:nvSpPr>
            <p:spPr>
              <a:xfrm>
                <a:off x="5998545" y="3194319"/>
                <a:ext cx="1321086" cy="307777"/>
              </a:xfrm>
              <a:prstGeom prst="rect">
                <a:avLst/>
              </a:prstGeom>
              <a:noFill/>
            </p:spPr>
            <p:txBody>
              <a:bodyPr wrap="square" rtlCol="0">
                <a:spAutoFit/>
              </a:bodyPr>
              <a:lstStyle/>
              <a:p>
                <a:pPr algn="ctr"/>
                <a:r>
                  <a:rPr lang="ja-JP" altLang="en-US" sz="1400" dirty="0" smtClean="0">
                    <a:solidFill>
                      <a:schemeClr val="tx1">
                        <a:lumMod val="50000"/>
                      </a:schemeClr>
                    </a:solidFill>
                    <a:latin typeface="MS PGothic" charset="-128"/>
                    <a:ea typeface="MS PGothic" charset="-128"/>
                    <a:cs typeface="MS PGothic" charset="-128"/>
                  </a:rPr>
                  <a:t>セキュア</a:t>
                </a:r>
                <a:r>
                  <a:rPr lang="en-US" altLang="ja-JP" sz="1400" dirty="0" smtClean="0">
                    <a:solidFill>
                      <a:schemeClr val="tx1">
                        <a:lumMod val="50000"/>
                      </a:schemeClr>
                    </a:solidFill>
                    <a:latin typeface="MS PGothic" charset="-128"/>
                    <a:ea typeface="MS PGothic" charset="-128"/>
                    <a:cs typeface="MS PGothic" charset="-128"/>
                  </a:rPr>
                  <a:t>DNS</a:t>
                </a:r>
                <a:endParaRPr lang="en-US" sz="1600" dirty="0">
                  <a:solidFill>
                    <a:schemeClr val="tx1">
                      <a:lumMod val="50000"/>
                    </a:schemeClr>
                  </a:solidFill>
                  <a:latin typeface="MS PGothic" charset="-128"/>
                  <a:ea typeface="MS PGothic" charset="-128"/>
                  <a:cs typeface="MS PGothic" charset="-128"/>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48794" y="2920605"/>
                <a:ext cx="638236" cy="25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0" name="Group 9"/>
            <p:cNvGrpSpPr/>
            <p:nvPr/>
          </p:nvGrpSpPr>
          <p:grpSpPr>
            <a:xfrm>
              <a:off x="1669410" y="2773190"/>
              <a:ext cx="1636245" cy="936000"/>
              <a:chOff x="1669410" y="2773190"/>
              <a:chExt cx="1636245" cy="936000"/>
            </a:xfrm>
          </p:grpSpPr>
          <p:sp>
            <p:nvSpPr>
              <p:cNvPr id="68" name="Snip Diagonal Corner Rectangle 3"/>
              <p:cNvSpPr>
                <a:spLocks noChangeAspect="1"/>
              </p:cNvSpPr>
              <p:nvPr/>
            </p:nvSpPr>
            <p:spPr>
              <a:xfrm>
                <a:off x="1669410" y="2773190"/>
                <a:ext cx="1636245" cy="936000"/>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chemeClr val="accent5"/>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FFFFFF"/>
                  </a:solidFill>
                  <a:effectLst/>
                  <a:uLnTx/>
                  <a:uFillTx/>
                  <a:latin typeface="MS PGothic" charset="-128"/>
                  <a:ea typeface="MS PGothic" charset="-128"/>
                  <a:cs typeface="MS PGothic" charset="-128"/>
                </a:endParaRPr>
              </a:p>
            </p:txBody>
          </p:sp>
          <p:pic>
            <p:nvPicPr>
              <p:cNvPr id="66" name="Picture 6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11827" y="2908344"/>
                <a:ext cx="377495" cy="377495"/>
              </a:xfrm>
              <a:prstGeom prst="rect">
                <a:avLst/>
              </a:prstGeom>
            </p:spPr>
          </p:pic>
          <p:sp>
            <p:nvSpPr>
              <p:cNvPr id="71" name="TextBox 70"/>
              <p:cNvSpPr txBox="1"/>
              <p:nvPr/>
            </p:nvSpPr>
            <p:spPr>
              <a:xfrm>
                <a:off x="1679836" y="3296375"/>
                <a:ext cx="1623199" cy="307777"/>
              </a:xfrm>
              <a:prstGeom prst="rect">
                <a:avLst/>
              </a:prstGeom>
              <a:noFill/>
            </p:spPr>
            <p:txBody>
              <a:bodyPr wrap="square" rtlCol="0">
                <a:spAutoFit/>
              </a:bodyPr>
              <a:lstStyle/>
              <a:p>
                <a:pPr algn="ctr"/>
                <a:r>
                  <a:rPr lang="ja-JP" altLang="en-US" sz="1400" smtClean="0">
                    <a:solidFill>
                      <a:schemeClr val="tx1">
                        <a:lumMod val="50000"/>
                      </a:schemeClr>
                    </a:solidFill>
                    <a:latin typeface="MS PGothic" charset="-128"/>
                    <a:ea typeface="MS PGothic" charset="-128"/>
                    <a:cs typeface="MS PGothic" charset="-128"/>
                  </a:rPr>
                  <a:t>マルウェア解析</a:t>
                </a:r>
                <a:endParaRPr lang="en-US" sz="1600" dirty="0">
                  <a:solidFill>
                    <a:schemeClr val="tx1">
                      <a:lumMod val="50000"/>
                    </a:schemeClr>
                  </a:solidFill>
                  <a:latin typeface="MS PGothic" charset="-128"/>
                  <a:ea typeface="MS PGothic" charset="-128"/>
                  <a:cs typeface="MS PGothic" charset="-128"/>
                </a:endParaRPr>
              </a:p>
            </p:txBody>
          </p:sp>
        </p:grpSp>
        <p:grpSp>
          <p:nvGrpSpPr>
            <p:cNvPr id="11" name="Group 10"/>
            <p:cNvGrpSpPr/>
            <p:nvPr/>
          </p:nvGrpSpPr>
          <p:grpSpPr>
            <a:xfrm>
              <a:off x="1251358" y="3856746"/>
              <a:ext cx="1652530" cy="936000"/>
              <a:chOff x="1251358" y="3856746"/>
              <a:chExt cx="1652530" cy="936000"/>
            </a:xfrm>
          </p:grpSpPr>
          <p:sp>
            <p:nvSpPr>
              <p:cNvPr id="65" name="Snip Diagonal Corner Rectangle 3"/>
              <p:cNvSpPr>
                <a:spLocks noChangeAspect="1"/>
              </p:cNvSpPr>
              <p:nvPr/>
            </p:nvSpPr>
            <p:spPr>
              <a:xfrm>
                <a:off x="1251358" y="3856746"/>
                <a:ext cx="1636245" cy="936000"/>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chemeClr val="accent5">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FFFFFF"/>
                  </a:solidFill>
                  <a:effectLst/>
                  <a:uLnTx/>
                  <a:uFillTx/>
                  <a:latin typeface="MS PGothic" charset="-128"/>
                  <a:ea typeface="MS PGothic" charset="-128"/>
                  <a:cs typeface="MS PGothic" charset="-128"/>
                </a:endParaRPr>
              </a:p>
            </p:txBody>
          </p:sp>
          <p:sp>
            <p:nvSpPr>
              <p:cNvPr id="73" name="TextBox 72"/>
              <p:cNvSpPr txBox="1"/>
              <p:nvPr/>
            </p:nvSpPr>
            <p:spPr>
              <a:xfrm>
                <a:off x="1267644" y="4365542"/>
                <a:ext cx="1636244" cy="307777"/>
              </a:xfrm>
              <a:prstGeom prst="rect">
                <a:avLst/>
              </a:prstGeom>
              <a:noFill/>
            </p:spPr>
            <p:txBody>
              <a:bodyPr wrap="square" rtlCol="0">
                <a:spAutoFit/>
              </a:bodyPr>
              <a:lstStyle/>
              <a:p>
                <a:pPr algn="ctr"/>
                <a:r>
                  <a:rPr lang="ja-JP" altLang="en-US" sz="1400" dirty="0" smtClean="0">
                    <a:solidFill>
                      <a:schemeClr val="tx1">
                        <a:lumMod val="50000"/>
                      </a:schemeClr>
                    </a:solidFill>
                    <a:latin typeface="MS PGothic" charset="-128"/>
                    <a:ea typeface="MS PGothic" charset="-128"/>
                    <a:cs typeface="MS PGothic" charset="-128"/>
                  </a:rPr>
                  <a:t>ウェブ セキュリティ</a:t>
                </a:r>
                <a:endParaRPr lang="en-US" sz="1600" dirty="0">
                  <a:solidFill>
                    <a:schemeClr val="tx1">
                      <a:lumMod val="50000"/>
                    </a:schemeClr>
                  </a:solidFill>
                  <a:latin typeface="MS PGothic" charset="-128"/>
                  <a:ea typeface="MS PGothic" charset="-128"/>
                  <a:cs typeface="MS PGothic" charset="-128"/>
                </a:endParaRPr>
              </a:p>
            </p:txBody>
          </p:sp>
          <p:pic>
            <p:nvPicPr>
              <p:cNvPr id="95" name="Picture 9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679836" y="3958538"/>
                <a:ext cx="389152" cy="393875"/>
              </a:xfrm>
              <a:prstGeom prst="rect">
                <a:avLst/>
              </a:prstGeom>
            </p:spPr>
          </p:pic>
        </p:grpSp>
        <p:grpSp>
          <p:nvGrpSpPr>
            <p:cNvPr id="12" name="Group 11"/>
            <p:cNvGrpSpPr/>
            <p:nvPr/>
          </p:nvGrpSpPr>
          <p:grpSpPr>
            <a:xfrm>
              <a:off x="3782137" y="3961818"/>
              <a:ext cx="1636246" cy="936000"/>
              <a:chOff x="3782137" y="3961818"/>
              <a:chExt cx="1636246" cy="936000"/>
            </a:xfrm>
          </p:grpSpPr>
          <p:sp>
            <p:nvSpPr>
              <p:cNvPr id="88" name="Snip Diagonal Corner Rectangle 3"/>
              <p:cNvSpPr>
                <a:spLocks noChangeAspect="1"/>
              </p:cNvSpPr>
              <p:nvPr/>
            </p:nvSpPr>
            <p:spPr>
              <a:xfrm>
                <a:off x="3782138" y="3961818"/>
                <a:ext cx="1636245" cy="936000"/>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chemeClr val="accent6">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FFFFFF"/>
                  </a:solidFill>
                  <a:effectLst/>
                  <a:uLnTx/>
                  <a:uFillTx/>
                  <a:latin typeface="MS PGothic" charset="-128"/>
                  <a:ea typeface="MS PGothic" charset="-128"/>
                  <a:cs typeface="MS PGothic" charset="-128"/>
                </a:endParaRPr>
              </a:p>
            </p:txBody>
          </p:sp>
          <p:sp>
            <p:nvSpPr>
              <p:cNvPr id="91" name="TextBox 90"/>
              <p:cNvSpPr txBox="1"/>
              <p:nvPr/>
            </p:nvSpPr>
            <p:spPr>
              <a:xfrm>
                <a:off x="3782137" y="4483595"/>
                <a:ext cx="1636245" cy="307777"/>
              </a:xfrm>
              <a:prstGeom prst="rect">
                <a:avLst/>
              </a:prstGeom>
              <a:noFill/>
            </p:spPr>
            <p:txBody>
              <a:bodyPr wrap="square" rtlCol="0">
                <a:spAutoFit/>
              </a:bodyPr>
              <a:lstStyle/>
              <a:p>
                <a:pPr algn="ctr"/>
                <a:r>
                  <a:rPr lang="ja-JP" altLang="en-US" sz="1400" dirty="0" smtClean="0">
                    <a:solidFill>
                      <a:schemeClr val="tx1">
                        <a:lumMod val="50000"/>
                      </a:schemeClr>
                    </a:solidFill>
                    <a:latin typeface="MS PGothic" charset="-128"/>
                    <a:ea typeface="MS PGothic" charset="-128"/>
                    <a:cs typeface="MS PGothic" charset="-128"/>
                  </a:rPr>
                  <a:t>メール セキュリティ</a:t>
                </a:r>
                <a:endParaRPr lang="en-US" sz="1600" dirty="0">
                  <a:solidFill>
                    <a:schemeClr val="tx1">
                      <a:lumMod val="50000"/>
                    </a:schemeClr>
                  </a:solidFill>
                  <a:latin typeface="MS PGothic" charset="-128"/>
                  <a:ea typeface="MS PGothic" charset="-128"/>
                  <a:cs typeface="MS PGothic" charset="-128"/>
                </a:endParaRPr>
              </a:p>
            </p:txBody>
          </p:sp>
          <p:pic>
            <p:nvPicPr>
              <p:cNvPr id="96" name="Picture 9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188963" y="4060061"/>
                <a:ext cx="410453" cy="396000"/>
              </a:xfrm>
              <a:prstGeom prst="rect">
                <a:avLst/>
              </a:prstGeom>
            </p:spPr>
          </p:pic>
        </p:grpSp>
        <p:grpSp>
          <p:nvGrpSpPr>
            <p:cNvPr id="3" name="Group 2"/>
            <p:cNvGrpSpPr/>
            <p:nvPr/>
          </p:nvGrpSpPr>
          <p:grpSpPr>
            <a:xfrm>
              <a:off x="6394542" y="3827008"/>
              <a:ext cx="1636246" cy="936000"/>
              <a:chOff x="6394542" y="3827008"/>
              <a:chExt cx="1636246" cy="936000"/>
            </a:xfrm>
          </p:grpSpPr>
          <p:sp>
            <p:nvSpPr>
              <p:cNvPr id="92" name="Snip Diagonal Corner Rectangle 3"/>
              <p:cNvSpPr>
                <a:spLocks noChangeAspect="1"/>
              </p:cNvSpPr>
              <p:nvPr/>
            </p:nvSpPr>
            <p:spPr>
              <a:xfrm>
                <a:off x="6394543" y="3827008"/>
                <a:ext cx="1636245" cy="936000"/>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FFFFFF"/>
                  </a:solidFill>
                  <a:effectLst/>
                  <a:uLnTx/>
                  <a:uFillTx/>
                  <a:latin typeface="MS PGothic" charset="-128"/>
                  <a:ea typeface="MS PGothic" charset="-128"/>
                  <a:cs typeface="MS PGothic" charset="-128"/>
                </a:endParaRPr>
              </a:p>
            </p:txBody>
          </p:sp>
          <p:sp>
            <p:nvSpPr>
              <p:cNvPr id="94" name="TextBox 93"/>
              <p:cNvSpPr txBox="1"/>
              <p:nvPr/>
            </p:nvSpPr>
            <p:spPr>
              <a:xfrm>
                <a:off x="6394542" y="4333529"/>
                <a:ext cx="1636246" cy="307777"/>
              </a:xfrm>
              <a:prstGeom prst="rect">
                <a:avLst/>
              </a:prstGeom>
              <a:noFill/>
            </p:spPr>
            <p:txBody>
              <a:bodyPr wrap="square" rtlCol="0">
                <a:spAutoFit/>
              </a:bodyPr>
              <a:lstStyle/>
              <a:p>
                <a:pPr algn="ctr"/>
                <a:r>
                  <a:rPr lang="ja-JP" altLang="en-US" sz="1400" dirty="0" smtClean="0">
                    <a:solidFill>
                      <a:schemeClr val="tx1">
                        <a:lumMod val="50000"/>
                      </a:schemeClr>
                    </a:solidFill>
                    <a:latin typeface="MS PGothic" charset="-128"/>
                    <a:ea typeface="MS PGothic" charset="-128"/>
                    <a:cs typeface="MS PGothic" charset="-128"/>
                  </a:rPr>
                  <a:t>アンチ マルウェア</a:t>
                </a:r>
                <a:endParaRPr lang="en-US" sz="1600" dirty="0">
                  <a:solidFill>
                    <a:schemeClr val="tx1">
                      <a:lumMod val="50000"/>
                    </a:schemeClr>
                  </a:solidFill>
                  <a:latin typeface="MS PGothic" charset="-128"/>
                  <a:ea typeface="MS PGothic" charset="-128"/>
                  <a:cs typeface="MS PGothic" charset="-128"/>
                </a:endParaRPr>
              </a:p>
            </p:txBody>
          </p:sp>
          <p:grpSp>
            <p:nvGrpSpPr>
              <p:cNvPr id="97" name="Group 96"/>
              <p:cNvGrpSpPr>
                <a:grpSpLocks noChangeAspect="1"/>
              </p:cNvGrpSpPr>
              <p:nvPr/>
            </p:nvGrpSpPr>
            <p:grpSpPr>
              <a:xfrm>
                <a:off x="6860285" y="3960849"/>
                <a:ext cx="285378" cy="360000"/>
                <a:chOff x="2322747" y="1197939"/>
                <a:chExt cx="198707" cy="241668"/>
              </a:xfrm>
            </p:grpSpPr>
            <p:sp>
              <p:nvSpPr>
                <p:cNvPr id="101" name="Rectangle 100"/>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102" name="Rectangle 101"/>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104" name="Freeform 103"/>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srgbClr val="FFFFFF"/>
                    </a:solidFill>
                    <a:latin typeface="MS PGothic" charset="-128"/>
                    <a:ea typeface="MS PGothic" charset="-128"/>
                    <a:cs typeface="MS PGothic" charset="-128"/>
                  </a:endParaRPr>
                </a:p>
              </p:txBody>
            </p:sp>
          </p:grpSp>
        </p:grpSp>
      </p:grpSp>
      <p:grpSp>
        <p:nvGrpSpPr>
          <p:cNvPr id="9" name="Group 8"/>
          <p:cNvGrpSpPr/>
          <p:nvPr/>
        </p:nvGrpSpPr>
        <p:grpSpPr>
          <a:xfrm>
            <a:off x="323850" y="1018940"/>
            <a:ext cx="8645582" cy="1471896"/>
            <a:chOff x="323850" y="1018940"/>
            <a:chExt cx="8645582" cy="1471896"/>
          </a:xfrm>
        </p:grpSpPr>
        <p:sp>
          <p:nvSpPr>
            <p:cNvPr id="109" name="角丸四角形 78"/>
            <p:cNvSpPr/>
            <p:nvPr/>
          </p:nvSpPr>
          <p:spPr>
            <a:xfrm>
              <a:off x="323850" y="1018940"/>
              <a:ext cx="8496300" cy="1230992"/>
            </a:xfrm>
            <a:prstGeom prst="roundRect">
              <a:avLst>
                <a:gd name="adj" fmla="val 11644"/>
              </a:avLst>
            </a:prstGeom>
            <a:solidFill>
              <a:schemeClr val="bg1">
                <a:lumMod val="9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110" name="正方形/長方形 65"/>
            <p:cNvSpPr/>
            <p:nvPr/>
          </p:nvSpPr>
          <p:spPr>
            <a:xfrm>
              <a:off x="2196590" y="1820104"/>
              <a:ext cx="4750820" cy="461665"/>
            </a:xfrm>
            <a:prstGeom prst="rect">
              <a:avLst/>
            </a:prstGeom>
          </p:spPr>
          <p:txBody>
            <a:bodyPr wrap="none">
              <a:spAutoFit/>
            </a:bodyPr>
            <a:lstStyle/>
            <a:p>
              <a:pPr algn="ctr"/>
              <a:r>
                <a:rPr kumimoji="1" lang="ja-JP" altLang="en-US" sz="2400" dirty="0" smtClean="0">
                  <a:solidFill>
                    <a:schemeClr val="accent1"/>
                  </a:solidFill>
                  <a:latin typeface="MS PGothic" charset="-128"/>
                  <a:ea typeface="MS PGothic" charset="-128"/>
                  <a:cs typeface="MS PGothic" charset="-128"/>
                </a:rPr>
                <a:t>世界最大規模の</a:t>
              </a:r>
              <a:r>
                <a:rPr kumimoji="1" lang="en-US" altLang="ja-JP" sz="2400" dirty="0">
                  <a:solidFill>
                    <a:schemeClr val="accent1"/>
                  </a:solidFill>
                  <a:latin typeface="MS PGothic" charset="-128"/>
                  <a:ea typeface="MS PGothic" charset="-128"/>
                  <a:cs typeface="MS PGothic" charset="-128"/>
                </a:rPr>
                <a:t> </a:t>
              </a:r>
              <a:r>
                <a:rPr kumimoji="1" lang="ja-JP" altLang="en-US" sz="2400" dirty="0" smtClean="0">
                  <a:solidFill>
                    <a:schemeClr val="accent1"/>
                  </a:solidFill>
                  <a:latin typeface="MS PGothic" charset="-128"/>
                  <a:ea typeface="MS PGothic" charset="-128"/>
                  <a:cs typeface="MS PGothic" charset="-128"/>
                </a:rPr>
                <a:t>ビッグデータ</a:t>
              </a:r>
              <a:r>
                <a:rPr kumimoji="1" lang="en-US" altLang="ja-JP" sz="2400" dirty="0" smtClean="0">
                  <a:solidFill>
                    <a:schemeClr val="accent1"/>
                  </a:solidFill>
                  <a:latin typeface="MS PGothic" charset="-128"/>
                  <a:ea typeface="MS PGothic" charset="-128"/>
                  <a:cs typeface="MS PGothic" charset="-128"/>
                </a:rPr>
                <a:t> </a:t>
              </a:r>
              <a:r>
                <a:rPr kumimoji="1" lang="ja-JP" altLang="en-US" sz="2400" dirty="0" smtClean="0">
                  <a:solidFill>
                    <a:schemeClr val="accent1"/>
                  </a:solidFill>
                  <a:latin typeface="MS PGothic" charset="-128"/>
                  <a:ea typeface="MS PGothic" charset="-128"/>
                  <a:cs typeface="MS PGothic" charset="-128"/>
                </a:rPr>
                <a:t>分析</a:t>
              </a:r>
              <a:endParaRPr kumimoji="1" lang="en-US" altLang="ja-JP" sz="2400" dirty="0" smtClean="0">
                <a:solidFill>
                  <a:schemeClr val="accent1"/>
                </a:solidFill>
                <a:latin typeface="MS PGothic" charset="-128"/>
                <a:ea typeface="MS PGothic" charset="-128"/>
                <a:cs typeface="MS PGothic" charset="-128"/>
              </a:endParaRPr>
            </a:p>
          </p:txBody>
        </p:sp>
        <p:sp>
          <p:nvSpPr>
            <p:cNvPr id="111" name="二等辺三角形 20"/>
            <p:cNvSpPr/>
            <p:nvPr/>
          </p:nvSpPr>
          <p:spPr>
            <a:xfrm rot="10800000">
              <a:off x="4401667" y="2248127"/>
              <a:ext cx="340666" cy="242709"/>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grpSp>
          <p:nvGrpSpPr>
            <p:cNvPr id="4" name="Group 3"/>
            <p:cNvGrpSpPr/>
            <p:nvPr/>
          </p:nvGrpSpPr>
          <p:grpSpPr>
            <a:xfrm>
              <a:off x="420106" y="1057946"/>
              <a:ext cx="7629005" cy="773612"/>
              <a:chOff x="1108740" y="4228726"/>
              <a:chExt cx="7629005" cy="773612"/>
            </a:xfrm>
          </p:grpSpPr>
          <p:sp>
            <p:nvSpPr>
              <p:cNvPr id="112" name="テキスト ボックス 16"/>
              <p:cNvSpPr txBox="1"/>
              <p:nvPr/>
            </p:nvSpPr>
            <p:spPr>
              <a:xfrm>
                <a:off x="1108740" y="4232897"/>
                <a:ext cx="1069524" cy="769441"/>
              </a:xfrm>
              <a:prstGeom prst="rect">
                <a:avLst/>
              </a:prstGeom>
              <a:noFill/>
            </p:spPr>
            <p:txBody>
              <a:bodyPr wrap="none" rtlCol="0">
                <a:spAutoFit/>
              </a:bodyPr>
              <a:lstStyle/>
              <a:p>
                <a:pPr algn="ctr"/>
                <a:r>
                  <a:rPr kumimoji="1" lang="en-US" altLang="ja-JP" sz="2000" b="1" dirty="0" smtClean="0">
                    <a:latin typeface="MS PGothic" charset="-128"/>
                    <a:ea typeface="MS PGothic" charset="-128"/>
                    <a:cs typeface="MS PGothic" charset="-128"/>
                  </a:rPr>
                  <a:t>150</a:t>
                </a:r>
                <a:r>
                  <a:rPr kumimoji="1" lang="ja-JP" altLang="en-US" sz="2000" b="1" dirty="0" smtClean="0">
                    <a:latin typeface="MS PGothic" charset="-128"/>
                    <a:ea typeface="MS PGothic" charset="-128"/>
                    <a:cs typeface="MS PGothic" charset="-128"/>
                  </a:rPr>
                  <a:t>万</a:t>
                </a:r>
                <a:endParaRPr kumimoji="1" lang="en-US" altLang="ja-JP" sz="2000" b="1" dirty="0" smtClean="0">
                  <a:latin typeface="MS PGothic" charset="-128"/>
                  <a:ea typeface="MS PGothic" charset="-128"/>
                  <a:cs typeface="MS PGothic" charset="-128"/>
                </a:endParaRPr>
              </a:p>
              <a:p>
                <a:pPr algn="ctr"/>
                <a:r>
                  <a:rPr kumimoji="1" lang="ja-JP" altLang="en-US" sz="1200" dirty="0" smtClean="0">
                    <a:latin typeface="MS PGothic" charset="-128"/>
                    <a:ea typeface="MS PGothic" charset="-128"/>
                    <a:cs typeface="MS PGothic" charset="-128"/>
                  </a:rPr>
                  <a:t>マルウェア</a:t>
                </a:r>
                <a:endParaRPr kumimoji="1" lang="en-US" altLang="ja-JP" sz="1200" dirty="0" smtClean="0">
                  <a:latin typeface="MS PGothic" charset="-128"/>
                  <a:ea typeface="MS PGothic" charset="-128"/>
                  <a:cs typeface="MS PGothic" charset="-128"/>
                </a:endParaRPr>
              </a:p>
              <a:p>
                <a:pPr algn="ctr"/>
                <a:r>
                  <a:rPr kumimoji="1" lang="ja-JP" altLang="en-US" sz="1200" dirty="0" smtClean="0">
                    <a:latin typeface="MS PGothic" charset="-128"/>
                    <a:ea typeface="MS PGothic" charset="-128"/>
                    <a:cs typeface="MS PGothic" charset="-128"/>
                  </a:rPr>
                  <a:t>サンプル収集</a:t>
                </a:r>
                <a:endParaRPr kumimoji="1" lang="ja-JP" altLang="en-US" sz="1200" dirty="0">
                  <a:latin typeface="MS PGothic" charset="-128"/>
                  <a:ea typeface="MS PGothic" charset="-128"/>
                  <a:cs typeface="MS PGothic" charset="-128"/>
                </a:endParaRPr>
              </a:p>
            </p:txBody>
          </p:sp>
          <p:sp>
            <p:nvSpPr>
              <p:cNvPr id="113" name="テキスト ボックス 66"/>
              <p:cNvSpPr txBox="1"/>
              <p:nvPr/>
            </p:nvSpPr>
            <p:spPr>
              <a:xfrm>
                <a:off x="2258652" y="4232897"/>
                <a:ext cx="878767" cy="769441"/>
              </a:xfrm>
              <a:prstGeom prst="rect">
                <a:avLst/>
              </a:prstGeom>
              <a:noFill/>
            </p:spPr>
            <p:txBody>
              <a:bodyPr wrap="none" rtlCol="0">
                <a:spAutoFit/>
              </a:bodyPr>
              <a:lstStyle/>
              <a:p>
                <a:pPr algn="ctr"/>
                <a:r>
                  <a:rPr kumimoji="1" lang="en-US" altLang="ja-JP" sz="2000" b="1" dirty="0" smtClean="0">
                    <a:latin typeface="MS PGothic" charset="-128"/>
                    <a:ea typeface="MS PGothic" charset="-128"/>
                    <a:cs typeface="MS PGothic" charset="-128"/>
                  </a:rPr>
                  <a:t>42</a:t>
                </a:r>
                <a:r>
                  <a:rPr kumimoji="1" lang="ja-JP" altLang="en-US" sz="2000" b="1" dirty="0" smtClean="0">
                    <a:latin typeface="MS PGothic" charset="-128"/>
                    <a:ea typeface="MS PGothic" charset="-128"/>
                    <a:cs typeface="MS PGothic" charset="-128"/>
                  </a:rPr>
                  <a:t>億</a:t>
                </a:r>
                <a:endParaRPr kumimoji="1" lang="en-US" altLang="ja-JP" sz="2000" b="1" dirty="0" smtClean="0">
                  <a:latin typeface="MS PGothic" charset="-128"/>
                  <a:ea typeface="MS PGothic" charset="-128"/>
                  <a:cs typeface="MS PGothic" charset="-128"/>
                </a:endParaRPr>
              </a:p>
              <a:p>
                <a:pPr algn="ctr"/>
                <a:r>
                  <a:rPr kumimoji="1" lang="en-US" altLang="ja-JP" sz="1200" dirty="0" smtClean="0">
                    <a:latin typeface="MS PGothic" charset="-128"/>
                    <a:ea typeface="MS PGothic" charset="-128"/>
                    <a:cs typeface="MS PGothic" charset="-128"/>
                  </a:rPr>
                  <a:t>Web </a:t>
                </a:r>
                <a:r>
                  <a:rPr kumimoji="1" lang="ja-JP" altLang="en-US" sz="1200" dirty="0" smtClean="0">
                    <a:latin typeface="MS PGothic" charset="-128"/>
                    <a:ea typeface="MS PGothic" charset="-128"/>
                    <a:cs typeface="MS PGothic" charset="-128"/>
                  </a:rPr>
                  <a:t>サイト</a:t>
                </a:r>
                <a:endParaRPr kumimoji="1" lang="en-US" altLang="ja-JP" sz="1200" dirty="0" smtClean="0">
                  <a:latin typeface="MS PGothic" charset="-128"/>
                  <a:ea typeface="MS PGothic" charset="-128"/>
                  <a:cs typeface="MS PGothic" charset="-128"/>
                </a:endParaRPr>
              </a:p>
              <a:p>
                <a:pPr algn="ctr"/>
                <a:r>
                  <a:rPr kumimoji="1" lang="ja-JP" altLang="en-US" sz="1200" dirty="0">
                    <a:latin typeface="MS PGothic" charset="-128"/>
                    <a:ea typeface="MS PGothic" charset="-128"/>
                    <a:cs typeface="MS PGothic" charset="-128"/>
                  </a:rPr>
                  <a:t>ブロック</a:t>
                </a:r>
              </a:p>
            </p:txBody>
          </p:sp>
          <p:sp>
            <p:nvSpPr>
              <p:cNvPr id="114" name="テキスト ボックス 70"/>
              <p:cNvSpPr txBox="1"/>
              <p:nvPr/>
            </p:nvSpPr>
            <p:spPr>
              <a:xfrm>
                <a:off x="3251016" y="4232897"/>
                <a:ext cx="1225816" cy="769441"/>
              </a:xfrm>
              <a:prstGeom prst="rect">
                <a:avLst/>
              </a:prstGeom>
              <a:noFill/>
            </p:spPr>
            <p:txBody>
              <a:bodyPr wrap="none" rtlCol="0">
                <a:spAutoFit/>
              </a:bodyPr>
              <a:lstStyle/>
              <a:p>
                <a:pPr algn="ctr"/>
                <a:r>
                  <a:rPr kumimoji="1" lang="en-US" altLang="ja-JP" sz="2000" b="1" dirty="0" smtClean="0">
                    <a:latin typeface="MS PGothic" charset="-128"/>
                    <a:ea typeface="MS PGothic" charset="-128"/>
                    <a:cs typeface="MS PGothic" charset="-128"/>
                  </a:rPr>
                  <a:t>10</a:t>
                </a:r>
                <a:r>
                  <a:rPr kumimoji="1" lang="ja-JP" altLang="en-US" sz="2000" b="1" dirty="0" smtClean="0">
                    <a:latin typeface="MS PGothic" charset="-128"/>
                    <a:ea typeface="MS PGothic" charset="-128"/>
                    <a:cs typeface="MS PGothic" charset="-128"/>
                  </a:rPr>
                  <a:t>億</a:t>
                </a:r>
                <a:endParaRPr kumimoji="1" lang="en-US" altLang="ja-JP" sz="2000" b="1" dirty="0" smtClean="0">
                  <a:latin typeface="MS PGothic" charset="-128"/>
                  <a:ea typeface="MS PGothic" charset="-128"/>
                  <a:cs typeface="MS PGothic" charset="-128"/>
                </a:endParaRPr>
              </a:p>
              <a:p>
                <a:pPr algn="ctr"/>
                <a:r>
                  <a:rPr kumimoji="1" lang="ja-JP" altLang="en-US" sz="1200" dirty="0" smtClean="0">
                    <a:latin typeface="MS PGothic" charset="-128"/>
                    <a:ea typeface="MS PGothic" charset="-128"/>
                    <a:cs typeface="MS PGothic" charset="-128"/>
                  </a:rPr>
                  <a:t>レピュテーション</a:t>
                </a:r>
                <a:endParaRPr kumimoji="1" lang="en-US" altLang="ja-JP" sz="1200" dirty="0" smtClean="0">
                  <a:latin typeface="MS PGothic" charset="-128"/>
                  <a:ea typeface="MS PGothic" charset="-128"/>
                  <a:cs typeface="MS PGothic" charset="-128"/>
                </a:endParaRPr>
              </a:p>
              <a:p>
                <a:pPr algn="ctr"/>
                <a:r>
                  <a:rPr kumimoji="1" lang="ja-JP" altLang="en-US" sz="1200" dirty="0" smtClean="0">
                    <a:latin typeface="MS PGothic" charset="-128"/>
                    <a:ea typeface="MS PGothic" charset="-128"/>
                    <a:cs typeface="MS PGothic" charset="-128"/>
                  </a:rPr>
                  <a:t>クエリ登録</a:t>
                </a:r>
                <a:endParaRPr kumimoji="1" lang="en-US" altLang="ja-JP" sz="1200" dirty="0" smtClean="0">
                  <a:latin typeface="MS PGothic" charset="-128"/>
                  <a:ea typeface="MS PGothic" charset="-128"/>
                  <a:cs typeface="MS PGothic" charset="-128"/>
                </a:endParaRPr>
              </a:p>
            </p:txBody>
          </p:sp>
          <p:sp>
            <p:nvSpPr>
              <p:cNvPr id="115" name="テキスト ボックス 71"/>
              <p:cNvSpPr txBox="1"/>
              <p:nvPr/>
            </p:nvSpPr>
            <p:spPr>
              <a:xfrm>
                <a:off x="4548128" y="4232897"/>
                <a:ext cx="825867" cy="769441"/>
              </a:xfrm>
              <a:prstGeom prst="rect">
                <a:avLst/>
              </a:prstGeom>
              <a:noFill/>
            </p:spPr>
            <p:txBody>
              <a:bodyPr wrap="none" rtlCol="0">
                <a:spAutoFit/>
              </a:bodyPr>
              <a:lstStyle/>
              <a:p>
                <a:pPr algn="ctr"/>
                <a:r>
                  <a:rPr kumimoji="1" lang="en-US" altLang="ja-JP" sz="2000" b="1" dirty="0" smtClean="0">
                    <a:latin typeface="MS PGothic" charset="-128"/>
                    <a:ea typeface="MS PGothic" charset="-128"/>
                    <a:cs typeface="MS PGothic" charset="-128"/>
                  </a:rPr>
                  <a:t>930</a:t>
                </a:r>
                <a:r>
                  <a:rPr kumimoji="1" lang="ja-JP" altLang="en-US" sz="2000" b="1" dirty="0" smtClean="0">
                    <a:latin typeface="MS PGothic" charset="-128"/>
                    <a:ea typeface="MS PGothic" charset="-128"/>
                    <a:cs typeface="MS PGothic" charset="-128"/>
                  </a:rPr>
                  <a:t>億</a:t>
                </a:r>
                <a:endParaRPr kumimoji="1" lang="en-US" altLang="ja-JP" sz="2000" b="1" dirty="0" smtClean="0">
                  <a:latin typeface="MS PGothic" charset="-128"/>
                  <a:ea typeface="MS PGothic" charset="-128"/>
                  <a:cs typeface="MS PGothic" charset="-128"/>
                </a:endParaRPr>
              </a:p>
              <a:p>
                <a:pPr algn="ctr"/>
                <a:r>
                  <a:rPr kumimoji="1" lang="ja-JP" altLang="en-US" sz="1200" dirty="0" smtClean="0">
                    <a:latin typeface="MS PGothic" charset="-128"/>
                    <a:ea typeface="MS PGothic" charset="-128"/>
                    <a:cs typeface="MS PGothic" charset="-128"/>
                  </a:rPr>
                  <a:t>メール</a:t>
                </a:r>
                <a:endParaRPr kumimoji="1" lang="en-US" altLang="ja-JP" sz="1200" dirty="0" smtClean="0">
                  <a:latin typeface="MS PGothic" charset="-128"/>
                  <a:ea typeface="MS PGothic" charset="-128"/>
                  <a:cs typeface="MS PGothic" charset="-128"/>
                </a:endParaRPr>
              </a:p>
              <a:p>
                <a:pPr algn="ctr"/>
                <a:r>
                  <a:rPr kumimoji="1" lang="ja-JP" altLang="en-US" sz="1200" dirty="0">
                    <a:latin typeface="MS PGothic" charset="-128"/>
                    <a:ea typeface="MS PGothic" charset="-128"/>
                    <a:cs typeface="MS PGothic" charset="-128"/>
                  </a:rPr>
                  <a:t>解析</a:t>
                </a:r>
                <a:endParaRPr kumimoji="1" lang="en-US" altLang="ja-JP" sz="1200" dirty="0" smtClean="0">
                  <a:latin typeface="MS PGothic" charset="-128"/>
                  <a:ea typeface="MS PGothic" charset="-128"/>
                  <a:cs typeface="MS PGothic" charset="-128"/>
                </a:endParaRPr>
              </a:p>
            </p:txBody>
          </p:sp>
          <p:sp>
            <p:nvSpPr>
              <p:cNvPr id="116" name="テキスト ボックス 73"/>
              <p:cNvSpPr txBox="1"/>
              <p:nvPr/>
            </p:nvSpPr>
            <p:spPr>
              <a:xfrm>
                <a:off x="5417287" y="4232897"/>
                <a:ext cx="1184940" cy="769441"/>
              </a:xfrm>
              <a:prstGeom prst="rect">
                <a:avLst/>
              </a:prstGeom>
              <a:noFill/>
            </p:spPr>
            <p:txBody>
              <a:bodyPr wrap="none" rtlCol="0">
                <a:spAutoFit/>
              </a:bodyPr>
              <a:lstStyle/>
              <a:p>
                <a:pPr algn="ctr"/>
                <a:r>
                  <a:rPr kumimoji="1" lang="en-US" altLang="ja-JP" sz="2000" b="1" dirty="0" smtClean="0">
                    <a:latin typeface="MS PGothic" charset="-128"/>
                    <a:ea typeface="MS PGothic" charset="-128"/>
                    <a:cs typeface="MS PGothic" charset="-128"/>
                  </a:rPr>
                  <a:t>1</a:t>
                </a:r>
                <a:r>
                  <a:rPr kumimoji="1" lang="ja-JP" altLang="en-US" sz="2000" b="1" dirty="0" smtClean="0">
                    <a:latin typeface="MS PGothic" charset="-128"/>
                    <a:ea typeface="MS PGothic" charset="-128"/>
                    <a:cs typeface="MS PGothic" charset="-128"/>
                  </a:rPr>
                  <a:t>万</a:t>
                </a:r>
                <a:endParaRPr kumimoji="1" lang="en-US" altLang="ja-JP" sz="2000" b="1" dirty="0" smtClean="0">
                  <a:latin typeface="MS PGothic" charset="-128"/>
                  <a:ea typeface="MS PGothic" charset="-128"/>
                  <a:cs typeface="MS PGothic" charset="-128"/>
                </a:endParaRPr>
              </a:p>
              <a:p>
                <a:pPr algn="ctr"/>
                <a:r>
                  <a:rPr kumimoji="1" lang="en-US" altLang="ja-JP" sz="1200" dirty="0" smtClean="0">
                    <a:latin typeface="MS PGothic" charset="-128"/>
                    <a:ea typeface="MS PGothic" charset="-128"/>
                    <a:cs typeface="MS PGothic" charset="-128"/>
                  </a:rPr>
                  <a:t>Cisco</a:t>
                </a:r>
                <a:r>
                  <a:rPr kumimoji="1" lang="ja-JP" altLang="en-US" sz="1200" dirty="0" smtClean="0">
                    <a:latin typeface="MS PGothic" charset="-128"/>
                    <a:ea typeface="MS PGothic" charset="-128"/>
                    <a:cs typeface="MS PGothic" charset="-128"/>
                  </a:rPr>
                  <a:t> </a:t>
                </a:r>
                <a:r>
                  <a:rPr kumimoji="1" lang="en-US" altLang="ja-JP" sz="1200" dirty="0" smtClean="0">
                    <a:latin typeface="MS PGothic" charset="-128"/>
                    <a:ea typeface="MS PGothic" charset="-128"/>
                    <a:cs typeface="MS PGothic" charset="-128"/>
                  </a:rPr>
                  <a:t>AMP </a:t>
                </a:r>
                <a:r>
                  <a:rPr kumimoji="1" lang="ja-JP" altLang="en-US" sz="1200" dirty="0" smtClean="0">
                    <a:latin typeface="MS PGothic" charset="-128"/>
                    <a:ea typeface="MS PGothic" charset="-128"/>
                    <a:cs typeface="MS PGothic" charset="-128"/>
                  </a:rPr>
                  <a:t>で</a:t>
                </a:r>
                <a:endParaRPr kumimoji="1" lang="en-US" altLang="ja-JP" sz="1200" dirty="0" smtClean="0">
                  <a:latin typeface="MS PGothic" charset="-128"/>
                  <a:ea typeface="MS PGothic" charset="-128"/>
                  <a:cs typeface="MS PGothic" charset="-128"/>
                </a:endParaRPr>
              </a:p>
              <a:p>
                <a:pPr algn="ctr"/>
                <a:r>
                  <a:rPr kumimoji="1" lang="ja-JP" altLang="en-US" sz="1200" dirty="0" smtClean="0">
                    <a:latin typeface="MS PGothic" charset="-128"/>
                    <a:ea typeface="MS PGothic" charset="-128"/>
                    <a:cs typeface="MS PGothic" charset="-128"/>
                  </a:rPr>
                  <a:t>マルウェア発見</a:t>
                </a:r>
                <a:endParaRPr kumimoji="1" lang="en-US" altLang="ja-JP" sz="1200" dirty="0" smtClean="0">
                  <a:latin typeface="MS PGothic" charset="-128"/>
                  <a:ea typeface="MS PGothic" charset="-128"/>
                  <a:cs typeface="MS PGothic" charset="-128"/>
                </a:endParaRPr>
              </a:p>
            </p:txBody>
          </p:sp>
          <p:sp>
            <p:nvSpPr>
              <p:cNvPr id="117" name="テキスト ボックス 76"/>
              <p:cNvSpPr txBox="1"/>
              <p:nvPr/>
            </p:nvSpPr>
            <p:spPr>
              <a:xfrm>
                <a:off x="6576017" y="4232897"/>
                <a:ext cx="1441420" cy="769441"/>
              </a:xfrm>
              <a:prstGeom prst="rect">
                <a:avLst/>
              </a:prstGeom>
              <a:noFill/>
            </p:spPr>
            <p:txBody>
              <a:bodyPr wrap="none" rtlCol="0">
                <a:spAutoFit/>
              </a:bodyPr>
              <a:lstStyle/>
              <a:p>
                <a:pPr algn="ctr"/>
                <a:r>
                  <a:rPr kumimoji="1" lang="en-US" altLang="ja-JP" sz="2000" b="1" dirty="0" smtClean="0">
                    <a:latin typeface="MS PGothic" charset="-128"/>
                    <a:ea typeface="MS PGothic" charset="-128"/>
                    <a:cs typeface="MS PGothic" charset="-128"/>
                  </a:rPr>
                  <a:t>30</a:t>
                </a:r>
                <a:r>
                  <a:rPr kumimoji="1" lang="ja-JP" altLang="en-US" sz="2000" b="1" dirty="0" smtClean="0">
                    <a:latin typeface="MS PGothic" charset="-128"/>
                    <a:ea typeface="MS PGothic" charset="-128"/>
                    <a:cs typeface="MS PGothic" charset="-128"/>
                  </a:rPr>
                  <a:t>万</a:t>
                </a:r>
                <a:endParaRPr kumimoji="1" lang="en-US" altLang="ja-JP" sz="2000" b="1" dirty="0" smtClean="0">
                  <a:latin typeface="MS PGothic" charset="-128"/>
                  <a:ea typeface="MS PGothic" charset="-128"/>
                  <a:cs typeface="MS PGothic" charset="-128"/>
                </a:endParaRPr>
              </a:p>
              <a:p>
                <a:pPr algn="ctr"/>
                <a:r>
                  <a:rPr kumimoji="1" lang="ja-JP" altLang="en-US" sz="1200" dirty="0" smtClean="0">
                    <a:latin typeface="MS PGothic" charset="-128"/>
                    <a:ea typeface="MS PGothic" charset="-128"/>
                    <a:cs typeface="MS PGothic" charset="-128"/>
                  </a:rPr>
                  <a:t>マルウェア情報を</a:t>
                </a:r>
                <a:endParaRPr kumimoji="1" lang="en-US" altLang="ja-JP" sz="1200" dirty="0" smtClean="0">
                  <a:latin typeface="MS PGothic" charset="-128"/>
                  <a:ea typeface="MS PGothic" charset="-128"/>
                  <a:cs typeface="MS PGothic" charset="-128"/>
                </a:endParaRPr>
              </a:p>
              <a:p>
                <a:pPr algn="ctr"/>
                <a:r>
                  <a:rPr kumimoji="1" lang="en-US" altLang="ja-JP" sz="1200" dirty="0" smtClean="0">
                    <a:latin typeface="MS PGothic" charset="-128"/>
                    <a:ea typeface="MS PGothic" charset="-128"/>
                    <a:cs typeface="MS PGothic" charset="-128"/>
                  </a:rPr>
                  <a:t>Cisco</a:t>
                </a:r>
                <a:r>
                  <a:rPr kumimoji="1" lang="ja-JP" altLang="en-US" sz="1200" dirty="0" smtClean="0">
                    <a:latin typeface="MS PGothic" charset="-128"/>
                    <a:ea typeface="MS PGothic" charset="-128"/>
                    <a:cs typeface="MS PGothic" charset="-128"/>
                  </a:rPr>
                  <a:t> </a:t>
                </a:r>
                <a:r>
                  <a:rPr kumimoji="1" lang="en-US" altLang="ja-JP" sz="1200" dirty="0" smtClean="0">
                    <a:latin typeface="MS PGothic" charset="-128"/>
                    <a:ea typeface="MS PGothic" charset="-128"/>
                    <a:cs typeface="MS PGothic" charset="-128"/>
                  </a:rPr>
                  <a:t>AMP </a:t>
                </a:r>
                <a:r>
                  <a:rPr kumimoji="1" lang="ja-JP" altLang="en-US" sz="1200" dirty="0" smtClean="0">
                    <a:latin typeface="MS PGothic" charset="-128"/>
                    <a:ea typeface="MS PGothic" charset="-128"/>
                    <a:cs typeface="MS PGothic" charset="-128"/>
                  </a:rPr>
                  <a:t>へ送信</a:t>
                </a:r>
                <a:endParaRPr kumimoji="1" lang="en-US" altLang="ja-JP" sz="1200" dirty="0" smtClean="0">
                  <a:latin typeface="MS PGothic" charset="-128"/>
                  <a:ea typeface="MS PGothic" charset="-128"/>
                  <a:cs typeface="MS PGothic" charset="-128"/>
                </a:endParaRPr>
              </a:p>
            </p:txBody>
          </p:sp>
          <p:sp>
            <p:nvSpPr>
              <p:cNvPr id="118" name="テキスト ボックス 77"/>
              <p:cNvSpPr txBox="1"/>
              <p:nvPr/>
            </p:nvSpPr>
            <p:spPr>
              <a:xfrm>
                <a:off x="8040118" y="4232897"/>
                <a:ext cx="697627" cy="769441"/>
              </a:xfrm>
              <a:prstGeom prst="rect">
                <a:avLst/>
              </a:prstGeom>
              <a:noFill/>
            </p:spPr>
            <p:txBody>
              <a:bodyPr wrap="none" rtlCol="0">
                <a:spAutoFit/>
              </a:bodyPr>
              <a:lstStyle/>
              <a:p>
                <a:pPr algn="ctr"/>
                <a:r>
                  <a:rPr kumimoji="1" lang="en-US" altLang="ja-JP" sz="2000" b="1" dirty="0" smtClean="0">
                    <a:latin typeface="MS PGothic" charset="-128"/>
                    <a:ea typeface="MS PGothic" charset="-128"/>
                    <a:cs typeface="MS PGothic" charset="-128"/>
                  </a:rPr>
                  <a:t>10</a:t>
                </a:r>
                <a:r>
                  <a:rPr kumimoji="1" lang="ja-JP" altLang="en-US" sz="2000" b="1" dirty="0" smtClean="0">
                    <a:latin typeface="MS PGothic" charset="-128"/>
                    <a:ea typeface="MS PGothic" charset="-128"/>
                    <a:cs typeface="MS PGothic" charset="-128"/>
                  </a:rPr>
                  <a:t>万</a:t>
                </a:r>
                <a:endParaRPr kumimoji="1" lang="en-US" altLang="ja-JP" sz="2000" b="1" dirty="0" smtClean="0">
                  <a:latin typeface="MS PGothic" charset="-128"/>
                  <a:ea typeface="MS PGothic" charset="-128"/>
                  <a:cs typeface="MS PGothic" charset="-128"/>
                </a:endParaRPr>
              </a:p>
              <a:p>
                <a:pPr algn="ctr"/>
                <a:r>
                  <a:rPr kumimoji="1" lang="ja-JP" altLang="en-US" sz="1200" dirty="0" smtClean="0">
                    <a:latin typeface="MS PGothic" charset="-128"/>
                    <a:ea typeface="MS PGothic" charset="-128"/>
                    <a:cs typeface="MS PGothic" charset="-128"/>
                  </a:rPr>
                  <a:t>イベント</a:t>
                </a:r>
                <a:endParaRPr kumimoji="1" lang="en-US" altLang="ja-JP" sz="1200" dirty="0" smtClean="0">
                  <a:latin typeface="MS PGothic" charset="-128"/>
                  <a:ea typeface="MS PGothic" charset="-128"/>
                  <a:cs typeface="MS PGothic" charset="-128"/>
                </a:endParaRPr>
              </a:p>
              <a:p>
                <a:pPr algn="ctr"/>
                <a:r>
                  <a:rPr kumimoji="1" lang="ja-JP" altLang="en-US" sz="1200" dirty="0">
                    <a:latin typeface="MS PGothic" charset="-128"/>
                    <a:ea typeface="MS PGothic" charset="-128"/>
                    <a:cs typeface="MS PGothic" charset="-128"/>
                  </a:rPr>
                  <a:t>検出</a:t>
                </a:r>
                <a:endParaRPr kumimoji="1" lang="en-US" altLang="ja-JP" sz="1200" dirty="0" smtClean="0">
                  <a:latin typeface="MS PGothic" charset="-128"/>
                  <a:ea typeface="MS PGothic" charset="-128"/>
                  <a:cs typeface="MS PGothic" charset="-128"/>
                </a:endParaRPr>
              </a:p>
            </p:txBody>
          </p:sp>
          <p:cxnSp>
            <p:nvCxnSpPr>
              <p:cNvPr id="119" name="Straight Connector 118"/>
              <p:cNvCxnSpPr/>
              <p:nvPr/>
            </p:nvCxnSpPr>
            <p:spPr>
              <a:xfrm>
                <a:off x="2184593" y="4228726"/>
                <a:ext cx="0" cy="7694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201196" y="4228726"/>
                <a:ext cx="0" cy="7694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4509083" y="4228726"/>
                <a:ext cx="0" cy="7694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421612" y="4228726"/>
                <a:ext cx="0" cy="7694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6611564" y="4228726"/>
                <a:ext cx="0" cy="7694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997395" y="4228726"/>
                <a:ext cx="0" cy="7694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7944373" y="1558935"/>
              <a:ext cx="1025059" cy="461665"/>
            </a:xfrm>
            <a:prstGeom prst="rect">
              <a:avLst/>
            </a:prstGeom>
            <a:noFill/>
          </p:spPr>
          <p:txBody>
            <a:bodyPr wrap="square" rtlCol="0">
              <a:spAutoFit/>
            </a:bodyPr>
            <a:lstStyle/>
            <a:p>
              <a:r>
                <a:rPr lang="en-US" sz="2400" b="1" dirty="0" smtClean="0">
                  <a:latin typeface="MS PGothic" charset="-128"/>
                  <a:ea typeface="MS PGothic" charset="-128"/>
                  <a:cs typeface="MS PGothic" charset="-128"/>
                </a:rPr>
                <a:t>/</a:t>
              </a:r>
              <a:r>
                <a:rPr lang="en-US" sz="1050" dirty="0" smtClean="0">
                  <a:latin typeface="MS PGothic" charset="-128"/>
                  <a:ea typeface="MS PGothic" charset="-128"/>
                  <a:cs typeface="MS PGothic" charset="-128"/>
                </a:rPr>
                <a:t> </a:t>
              </a:r>
              <a:r>
                <a:rPr lang="en-US" altLang="ja-JP" sz="2400" b="1" dirty="0" smtClean="0">
                  <a:latin typeface="MS PGothic" charset="-128"/>
                  <a:ea typeface="MS PGothic" charset="-128"/>
                  <a:cs typeface="MS PGothic" charset="-128"/>
                </a:rPr>
                <a:t>1</a:t>
              </a:r>
              <a:r>
                <a:rPr lang="ja-JP" altLang="en-US" sz="2400" b="1" dirty="0" smtClean="0">
                  <a:latin typeface="MS PGothic" charset="-128"/>
                  <a:ea typeface="MS PGothic" charset="-128"/>
                  <a:cs typeface="MS PGothic" charset="-128"/>
                </a:rPr>
                <a:t>日</a:t>
              </a:r>
              <a:endParaRPr lang="en-US" sz="2400" b="1" dirty="0">
                <a:latin typeface="MS PGothic" charset="-128"/>
                <a:ea typeface="MS PGothic" charset="-128"/>
                <a:cs typeface="MS PGothic" charset="-128"/>
              </a:endParaRPr>
            </a:p>
          </p:txBody>
        </p:sp>
      </p:grpSp>
      <p:grpSp>
        <p:nvGrpSpPr>
          <p:cNvPr id="6" name="Group 5"/>
          <p:cNvGrpSpPr/>
          <p:nvPr/>
        </p:nvGrpSpPr>
        <p:grpSpPr>
          <a:xfrm>
            <a:off x="3470690" y="2532623"/>
            <a:ext cx="2202633" cy="1260000"/>
            <a:chOff x="3470684" y="2532623"/>
            <a:chExt cx="2202633" cy="1260000"/>
          </a:xfrm>
        </p:grpSpPr>
        <p:sp>
          <p:nvSpPr>
            <p:cNvPr id="19" name="Snip Diagonal Corner Rectangle 3"/>
            <p:cNvSpPr>
              <a:spLocks noChangeAspect="1"/>
            </p:cNvSpPr>
            <p:nvPr/>
          </p:nvSpPr>
          <p:spPr>
            <a:xfrm>
              <a:off x="3470684" y="2532623"/>
              <a:ext cx="2202633" cy="1260000"/>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chemeClr val="accent2">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FFFFFF"/>
                </a:solidFill>
                <a:effectLst/>
                <a:uLnTx/>
                <a:uFillTx/>
                <a:latin typeface="MS PGothic" charset="-128"/>
                <a:ea typeface="MS PGothic" charset="-128"/>
                <a:cs typeface="MS PGothic" charset="-128"/>
              </a:endParaRPr>
            </a:p>
          </p:txBody>
        </p:sp>
        <p:pic>
          <p:nvPicPr>
            <p:cNvPr id="17" name="Picture 3" descr="TalosLogo_dropshadow_p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62000" y="3091175"/>
              <a:ext cx="1620000" cy="540000"/>
            </a:xfrm>
            <a:prstGeom prst="rect">
              <a:avLst/>
            </a:prstGeom>
          </p:spPr>
        </p:pic>
      </p:grpSp>
      <p:sp>
        <p:nvSpPr>
          <p:cNvPr id="2" name="タイトル 1"/>
          <p:cNvSpPr>
            <a:spLocks noGrp="1"/>
          </p:cNvSpPr>
          <p:nvPr>
            <p:ph type="title"/>
          </p:nvPr>
        </p:nvSpPr>
        <p:spPr>
          <a:xfrm>
            <a:off x="437766" y="272733"/>
            <a:ext cx="8345488" cy="731837"/>
          </a:xfrm>
        </p:spPr>
        <p:txBody>
          <a:bodyPr/>
          <a:lstStyle/>
          <a:p>
            <a:r>
              <a:rPr kumimoji="1" lang="en-US" altLang="ja-JP" dirty="0" smtClean="0">
                <a:latin typeface="MS PGothic" charset="-128"/>
                <a:ea typeface="MS PGothic" charset="-128"/>
                <a:cs typeface="MS PGothic" charset="-128"/>
              </a:rPr>
              <a:t>Cisco Security</a:t>
            </a:r>
            <a:r>
              <a:rPr kumimoji="1" lang="ja-JP" altLang="en-US" dirty="0" smtClean="0">
                <a:latin typeface="MS PGothic" charset="-128"/>
                <a:ea typeface="MS PGothic" charset="-128"/>
                <a:cs typeface="MS PGothic" charset="-128"/>
              </a:rPr>
              <a:t>を支える</a:t>
            </a:r>
            <a:r>
              <a:rPr kumimoji="1" lang="en-US" altLang="ja-JP" dirty="0" smtClean="0">
                <a:latin typeface="MS PGothic" charset="-128"/>
                <a:ea typeface="MS PGothic" charset="-128"/>
                <a:cs typeface="MS PGothic" charset="-128"/>
              </a:rPr>
              <a:t>Big Data</a:t>
            </a:r>
            <a:endParaRPr kumimoji="1" lang="ja-JP" altLang="en-US" dirty="0">
              <a:latin typeface="MS PGothic" charset="-128"/>
              <a:ea typeface="MS PGothic" charset="-128"/>
              <a:cs typeface="MS PGothic" charset="-128"/>
            </a:endParaRPr>
          </a:p>
        </p:txBody>
      </p:sp>
      <p:grpSp>
        <p:nvGrpSpPr>
          <p:cNvPr id="50" name="Group 134"/>
          <p:cNvGrpSpPr/>
          <p:nvPr/>
        </p:nvGrpSpPr>
        <p:grpSpPr>
          <a:xfrm rot="20700000">
            <a:off x="1978889" y="4014340"/>
            <a:ext cx="780396" cy="463546"/>
            <a:chOff x="3531957" y="508981"/>
            <a:chExt cx="2379132" cy="1123240"/>
          </a:xfrm>
          <a:noFill/>
        </p:grpSpPr>
        <p:sp>
          <p:nvSpPr>
            <p:cNvPr id="51" name="Oval 135"/>
            <p:cNvSpPr/>
            <p:nvPr/>
          </p:nvSpPr>
          <p:spPr bwMode="auto">
            <a:xfrm>
              <a:off x="4752547" y="858075"/>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52" name="Oval 136"/>
            <p:cNvSpPr/>
            <p:nvPr/>
          </p:nvSpPr>
          <p:spPr bwMode="auto">
            <a:xfrm>
              <a:off x="5097498" y="682045"/>
              <a:ext cx="60660" cy="60716"/>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53" name="Oval 137"/>
            <p:cNvSpPr/>
            <p:nvPr/>
          </p:nvSpPr>
          <p:spPr bwMode="auto">
            <a:xfrm>
              <a:off x="4557514" y="637164"/>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54" name="Oval 138"/>
            <p:cNvSpPr/>
            <p:nvPr/>
          </p:nvSpPr>
          <p:spPr bwMode="auto">
            <a:xfrm>
              <a:off x="5321218" y="1032740"/>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55" name="Oval 139"/>
            <p:cNvSpPr/>
            <p:nvPr/>
          </p:nvSpPr>
          <p:spPr bwMode="auto">
            <a:xfrm>
              <a:off x="5042034" y="1126494"/>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56" name="Oval 140"/>
            <p:cNvSpPr/>
            <p:nvPr/>
          </p:nvSpPr>
          <p:spPr bwMode="auto">
            <a:xfrm>
              <a:off x="4356385" y="1236720"/>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57" name="Oval 141"/>
            <p:cNvSpPr/>
            <p:nvPr/>
          </p:nvSpPr>
          <p:spPr bwMode="auto">
            <a:xfrm>
              <a:off x="5555954" y="1297437"/>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58" name="Oval 142"/>
            <p:cNvSpPr/>
            <p:nvPr/>
          </p:nvSpPr>
          <p:spPr bwMode="auto">
            <a:xfrm>
              <a:off x="4754279" y="1287474"/>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59" name="Oval 143"/>
            <p:cNvSpPr/>
            <p:nvPr/>
          </p:nvSpPr>
          <p:spPr bwMode="auto">
            <a:xfrm>
              <a:off x="4557514" y="1369169"/>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60" name="Oval 144"/>
            <p:cNvSpPr/>
            <p:nvPr/>
          </p:nvSpPr>
          <p:spPr bwMode="auto">
            <a:xfrm>
              <a:off x="4850884" y="589599"/>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61" name="Oval 145"/>
            <p:cNvSpPr/>
            <p:nvPr/>
          </p:nvSpPr>
          <p:spPr bwMode="auto">
            <a:xfrm>
              <a:off x="5067168" y="940873"/>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62" name="Oval 146"/>
            <p:cNvSpPr/>
            <p:nvPr/>
          </p:nvSpPr>
          <p:spPr bwMode="auto">
            <a:xfrm rot="7562885">
              <a:off x="5333231" y="870155"/>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63" name="Oval 147"/>
            <p:cNvSpPr/>
            <p:nvPr/>
          </p:nvSpPr>
          <p:spPr bwMode="auto">
            <a:xfrm rot="7562885">
              <a:off x="4838815" y="1153507"/>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64" name="Oval 148"/>
            <p:cNvSpPr/>
            <p:nvPr/>
          </p:nvSpPr>
          <p:spPr bwMode="auto">
            <a:xfrm rot="7562885">
              <a:off x="5192830" y="742925"/>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69" name="Oval 149"/>
            <p:cNvSpPr/>
            <p:nvPr/>
          </p:nvSpPr>
          <p:spPr bwMode="auto">
            <a:xfrm rot="7562885">
              <a:off x="4475243" y="1057554"/>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70" name="Oval 150"/>
            <p:cNvSpPr/>
            <p:nvPr/>
          </p:nvSpPr>
          <p:spPr bwMode="auto">
            <a:xfrm rot="7562885">
              <a:off x="4512439" y="847080"/>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72" name="Oval 151"/>
            <p:cNvSpPr/>
            <p:nvPr/>
          </p:nvSpPr>
          <p:spPr bwMode="auto">
            <a:xfrm rot="7562885">
              <a:off x="4386687" y="1454047"/>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74" name="Oval 152"/>
            <p:cNvSpPr/>
            <p:nvPr/>
          </p:nvSpPr>
          <p:spPr bwMode="auto">
            <a:xfrm rot="7562885">
              <a:off x="4923557" y="1298006"/>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75" name="Oval 153"/>
            <p:cNvSpPr/>
            <p:nvPr/>
          </p:nvSpPr>
          <p:spPr bwMode="auto">
            <a:xfrm rot="7562885">
              <a:off x="4326027" y="1015142"/>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76" name="Oval 154"/>
            <p:cNvSpPr/>
            <p:nvPr/>
          </p:nvSpPr>
          <p:spPr bwMode="auto">
            <a:xfrm rot="7562885">
              <a:off x="4937021" y="805871"/>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77" name="Oval 155"/>
            <p:cNvSpPr/>
            <p:nvPr/>
          </p:nvSpPr>
          <p:spPr bwMode="auto">
            <a:xfrm rot="7562885">
              <a:off x="5357366" y="1252640"/>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78" name="Oval 156"/>
            <p:cNvSpPr/>
            <p:nvPr/>
          </p:nvSpPr>
          <p:spPr bwMode="auto">
            <a:xfrm rot="7562885">
              <a:off x="4726809" y="1034363"/>
              <a:ext cx="60716" cy="60660"/>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79" name="Oval 157"/>
            <p:cNvSpPr/>
            <p:nvPr/>
          </p:nvSpPr>
          <p:spPr bwMode="auto">
            <a:xfrm>
              <a:off x="5672471" y="1100430"/>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80" name="Oval 158"/>
            <p:cNvSpPr/>
            <p:nvPr/>
          </p:nvSpPr>
          <p:spPr bwMode="auto">
            <a:xfrm>
              <a:off x="5480567" y="1194185"/>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81" name="Oval 159"/>
            <p:cNvSpPr/>
            <p:nvPr/>
          </p:nvSpPr>
          <p:spPr bwMode="auto">
            <a:xfrm>
              <a:off x="4609622" y="980936"/>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82" name="Oval 160"/>
            <p:cNvSpPr/>
            <p:nvPr/>
          </p:nvSpPr>
          <p:spPr bwMode="auto">
            <a:xfrm>
              <a:off x="5850429" y="1072328"/>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83" name="Oval 161"/>
            <p:cNvSpPr/>
            <p:nvPr/>
          </p:nvSpPr>
          <p:spPr bwMode="auto">
            <a:xfrm>
              <a:off x="5272551" y="1451234"/>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84" name="Oval 162"/>
            <p:cNvSpPr/>
            <p:nvPr/>
          </p:nvSpPr>
          <p:spPr bwMode="auto">
            <a:xfrm>
              <a:off x="4996047" y="1436860"/>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85" name="Oval 163"/>
            <p:cNvSpPr/>
            <p:nvPr/>
          </p:nvSpPr>
          <p:spPr bwMode="auto">
            <a:xfrm>
              <a:off x="5574932" y="938183"/>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86" name="Oval 164"/>
            <p:cNvSpPr/>
            <p:nvPr/>
          </p:nvSpPr>
          <p:spPr bwMode="auto">
            <a:xfrm rot="7562885">
              <a:off x="5459371" y="1065170"/>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87" name="Oval 165"/>
            <p:cNvSpPr/>
            <p:nvPr/>
          </p:nvSpPr>
          <p:spPr bwMode="auto">
            <a:xfrm rot="7562885">
              <a:off x="5170171" y="1318578"/>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89" name="Oval 166"/>
            <p:cNvSpPr/>
            <p:nvPr/>
          </p:nvSpPr>
          <p:spPr bwMode="auto">
            <a:xfrm rot="7562885">
              <a:off x="5755893" y="940877"/>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90" name="Oval 167"/>
            <p:cNvSpPr/>
            <p:nvPr/>
          </p:nvSpPr>
          <p:spPr bwMode="auto">
            <a:xfrm rot="7562885">
              <a:off x="4597181" y="1255596"/>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93" name="Oval 168"/>
            <p:cNvSpPr/>
            <p:nvPr/>
          </p:nvSpPr>
          <p:spPr bwMode="auto">
            <a:xfrm rot="7562885">
              <a:off x="4931423" y="1012396"/>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98" name="Oval 169"/>
            <p:cNvSpPr/>
            <p:nvPr/>
          </p:nvSpPr>
          <p:spPr bwMode="auto">
            <a:xfrm rot="7562885">
              <a:off x="4825220" y="1521738"/>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99" name="Oval 170"/>
            <p:cNvSpPr/>
            <p:nvPr/>
          </p:nvSpPr>
          <p:spPr bwMode="auto">
            <a:xfrm rot="7562885">
              <a:off x="5442107" y="1408107"/>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00" name="Oval 171"/>
            <p:cNvSpPr/>
            <p:nvPr/>
          </p:nvSpPr>
          <p:spPr bwMode="auto">
            <a:xfrm rot="7562885">
              <a:off x="4692390" y="699353"/>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05" name="Oval 172"/>
            <p:cNvSpPr/>
            <p:nvPr/>
          </p:nvSpPr>
          <p:spPr bwMode="auto">
            <a:xfrm rot="7562885">
              <a:off x="5489301" y="785335"/>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06" name="Oval 173"/>
            <p:cNvSpPr/>
            <p:nvPr/>
          </p:nvSpPr>
          <p:spPr bwMode="auto">
            <a:xfrm rot="7562885">
              <a:off x="5688668" y="1248179"/>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07" name="Oval 174"/>
            <p:cNvSpPr/>
            <p:nvPr/>
          </p:nvSpPr>
          <p:spPr bwMode="auto">
            <a:xfrm rot="7562885">
              <a:off x="5165342" y="1102054"/>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08" name="Oval 175"/>
            <p:cNvSpPr/>
            <p:nvPr/>
          </p:nvSpPr>
          <p:spPr bwMode="auto">
            <a:xfrm rot="1800000">
              <a:off x="3956407" y="797812"/>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25" name="Oval 176"/>
            <p:cNvSpPr/>
            <p:nvPr/>
          </p:nvSpPr>
          <p:spPr bwMode="auto">
            <a:xfrm rot="1800000">
              <a:off x="4343159" y="817841"/>
              <a:ext cx="60660" cy="60716"/>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26" name="Oval 177"/>
            <p:cNvSpPr/>
            <p:nvPr/>
          </p:nvSpPr>
          <p:spPr bwMode="auto">
            <a:xfrm rot="1800000">
              <a:off x="3897959" y="508981"/>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27" name="Oval 178"/>
            <p:cNvSpPr/>
            <p:nvPr/>
          </p:nvSpPr>
          <p:spPr bwMode="auto">
            <a:xfrm rot="1800000">
              <a:off x="4072901" y="1175014"/>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28" name="Oval 179"/>
            <p:cNvSpPr/>
            <p:nvPr/>
          </p:nvSpPr>
          <p:spPr bwMode="auto">
            <a:xfrm rot="1800000">
              <a:off x="3743208" y="1170549"/>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29" name="Oval 180"/>
            <p:cNvSpPr/>
            <p:nvPr/>
          </p:nvSpPr>
          <p:spPr bwMode="auto">
            <a:xfrm rot="1800000">
              <a:off x="3531957" y="1142916"/>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30" name="Oval 181"/>
            <p:cNvSpPr/>
            <p:nvPr/>
          </p:nvSpPr>
          <p:spPr bwMode="auto">
            <a:xfrm rot="1800000">
              <a:off x="4175808" y="614473"/>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31" name="Oval 182"/>
            <p:cNvSpPr/>
            <p:nvPr/>
          </p:nvSpPr>
          <p:spPr bwMode="auto">
            <a:xfrm rot="1800000">
              <a:off x="4187478" y="1026827"/>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32" name="Oval 183"/>
            <p:cNvSpPr/>
            <p:nvPr/>
          </p:nvSpPr>
          <p:spPr bwMode="auto">
            <a:xfrm rot="9362885">
              <a:off x="3883412" y="1096816"/>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33" name="Oval 184"/>
            <p:cNvSpPr/>
            <p:nvPr/>
          </p:nvSpPr>
          <p:spPr bwMode="auto">
            <a:xfrm rot="9362885">
              <a:off x="4395289" y="918248"/>
              <a:ext cx="60716" cy="60660"/>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34" name="Oval 185"/>
            <p:cNvSpPr/>
            <p:nvPr/>
          </p:nvSpPr>
          <p:spPr bwMode="auto">
            <a:xfrm rot="9362885">
              <a:off x="3616526" y="831931"/>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35" name="Oval 186"/>
            <p:cNvSpPr/>
            <p:nvPr/>
          </p:nvSpPr>
          <p:spPr bwMode="auto">
            <a:xfrm rot="9362885">
              <a:off x="3753975" y="668254"/>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36" name="Oval 187"/>
            <p:cNvSpPr/>
            <p:nvPr/>
          </p:nvSpPr>
          <p:spPr bwMode="auto">
            <a:xfrm rot="9362885">
              <a:off x="3884551" y="1264326"/>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37" name="Oval 188"/>
            <p:cNvSpPr/>
            <p:nvPr/>
          </p:nvSpPr>
          <p:spPr bwMode="auto">
            <a:xfrm rot="9362885">
              <a:off x="4142279" y="844857"/>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38" name="Oval 189"/>
            <p:cNvSpPr/>
            <p:nvPr/>
          </p:nvSpPr>
          <p:spPr bwMode="auto">
            <a:xfrm rot="9362885">
              <a:off x="3845984" y="937631"/>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39" name="Oval 190"/>
            <p:cNvSpPr/>
            <p:nvPr/>
          </p:nvSpPr>
          <p:spPr bwMode="auto">
            <a:xfrm rot="1800000">
              <a:off x="3771200" y="832750"/>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40" name="Oval 191"/>
            <p:cNvSpPr/>
            <p:nvPr/>
          </p:nvSpPr>
          <p:spPr bwMode="auto">
            <a:xfrm rot="1800000">
              <a:off x="4110165" y="1571505"/>
              <a:ext cx="60660" cy="60716"/>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41" name="Oval 192"/>
            <p:cNvSpPr/>
            <p:nvPr/>
          </p:nvSpPr>
          <p:spPr bwMode="auto">
            <a:xfrm rot="1800000">
              <a:off x="3877892" y="1420804"/>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42" name="Oval 193"/>
            <p:cNvSpPr/>
            <p:nvPr/>
          </p:nvSpPr>
          <p:spPr bwMode="auto">
            <a:xfrm rot="9362885">
              <a:off x="4087839" y="1405449"/>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43" name="Oval 194"/>
            <p:cNvSpPr/>
            <p:nvPr/>
          </p:nvSpPr>
          <p:spPr bwMode="auto">
            <a:xfrm rot="9362885">
              <a:off x="3623106" y="1064410"/>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44" name="Oval 195"/>
            <p:cNvSpPr/>
            <p:nvPr/>
          </p:nvSpPr>
          <p:spPr bwMode="auto">
            <a:xfrm rot="9362885">
              <a:off x="4034168" y="1020914"/>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45" name="Oval 196"/>
            <p:cNvSpPr/>
            <p:nvPr/>
          </p:nvSpPr>
          <p:spPr bwMode="auto">
            <a:xfrm rot="9362885">
              <a:off x="3983681" y="630294"/>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46" name="Oval 197"/>
            <p:cNvSpPr/>
            <p:nvPr/>
          </p:nvSpPr>
          <p:spPr bwMode="auto">
            <a:xfrm rot="9362885">
              <a:off x="4191919" y="1215519"/>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grpSp>
      <p:grpSp>
        <p:nvGrpSpPr>
          <p:cNvPr id="147" name="Group 134"/>
          <p:cNvGrpSpPr/>
          <p:nvPr/>
        </p:nvGrpSpPr>
        <p:grpSpPr>
          <a:xfrm rot="20700000">
            <a:off x="2263625" y="2920071"/>
            <a:ext cx="780396" cy="463546"/>
            <a:chOff x="3531957" y="508981"/>
            <a:chExt cx="2379132" cy="1123240"/>
          </a:xfrm>
          <a:noFill/>
        </p:grpSpPr>
        <p:sp>
          <p:nvSpPr>
            <p:cNvPr id="148" name="Oval 135"/>
            <p:cNvSpPr/>
            <p:nvPr/>
          </p:nvSpPr>
          <p:spPr bwMode="auto">
            <a:xfrm>
              <a:off x="4752547" y="858075"/>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49" name="Oval 136"/>
            <p:cNvSpPr/>
            <p:nvPr/>
          </p:nvSpPr>
          <p:spPr bwMode="auto">
            <a:xfrm>
              <a:off x="5097498" y="682045"/>
              <a:ext cx="60660" cy="60716"/>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50" name="Oval 137"/>
            <p:cNvSpPr/>
            <p:nvPr/>
          </p:nvSpPr>
          <p:spPr bwMode="auto">
            <a:xfrm>
              <a:off x="4557514" y="637164"/>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51" name="Oval 138"/>
            <p:cNvSpPr/>
            <p:nvPr/>
          </p:nvSpPr>
          <p:spPr bwMode="auto">
            <a:xfrm>
              <a:off x="5321218" y="1032740"/>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52" name="Oval 139"/>
            <p:cNvSpPr/>
            <p:nvPr/>
          </p:nvSpPr>
          <p:spPr bwMode="auto">
            <a:xfrm>
              <a:off x="5042034" y="1126494"/>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53" name="Oval 140"/>
            <p:cNvSpPr/>
            <p:nvPr/>
          </p:nvSpPr>
          <p:spPr bwMode="auto">
            <a:xfrm>
              <a:off x="4356385" y="1236720"/>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54" name="Oval 141"/>
            <p:cNvSpPr/>
            <p:nvPr/>
          </p:nvSpPr>
          <p:spPr bwMode="auto">
            <a:xfrm>
              <a:off x="5555954" y="1297437"/>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55" name="Oval 142"/>
            <p:cNvSpPr/>
            <p:nvPr/>
          </p:nvSpPr>
          <p:spPr bwMode="auto">
            <a:xfrm>
              <a:off x="4754279" y="1287474"/>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56" name="Oval 143"/>
            <p:cNvSpPr/>
            <p:nvPr/>
          </p:nvSpPr>
          <p:spPr bwMode="auto">
            <a:xfrm>
              <a:off x="4557514" y="1369169"/>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57" name="Oval 144"/>
            <p:cNvSpPr/>
            <p:nvPr/>
          </p:nvSpPr>
          <p:spPr bwMode="auto">
            <a:xfrm>
              <a:off x="4850884" y="589599"/>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58" name="Oval 145"/>
            <p:cNvSpPr/>
            <p:nvPr/>
          </p:nvSpPr>
          <p:spPr bwMode="auto">
            <a:xfrm>
              <a:off x="5067168" y="940873"/>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59" name="Oval 146"/>
            <p:cNvSpPr/>
            <p:nvPr/>
          </p:nvSpPr>
          <p:spPr bwMode="auto">
            <a:xfrm rot="7562885">
              <a:off x="5333231" y="870155"/>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60" name="Oval 147"/>
            <p:cNvSpPr/>
            <p:nvPr/>
          </p:nvSpPr>
          <p:spPr bwMode="auto">
            <a:xfrm rot="7562885">
              <a:off x="4838815" y="1153507"/>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61" name="Oval 148"/>
            <p:cNvSpPr/>
            <p:nvPr/>
          </p:nvSpPr>
          <p:spPr bwMode="auto">
            <a:xfrm rot="7562885">
              <a:off x="5192830" y="742925"/>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62" name="Oval 149"/>
            <p:cNvSpPr/>
            <p:nvPr/>
          </p:nvSpPr>
          <p:spPr bwMode="auto">
            <a:xfrm rot="7562885">
              <a:off x="4475243" y="1057554"/>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63" name="Oval 150"/>
            <p:cNvSpPr/>
            <p:nvPr/>
          </p:nvSpPr>
          <p:spPr bwMode="auto">
            <a:xfrm rot="7562885">
              <a:off x="4512439" y="847080"/>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64" name="Oval 151"/>
            <p:cNvSpPr/>
            <p:nvPr/>
          </p:nvSpPr>
          <p:spPr bwMode="auto">
            <a:xfrm rot="7562885">
              <a:off x="4386687" y="1454047"/>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65" name="Oval 152"/>
            <p:cNvSpPr/>
            <p:nvPr/>
          </p:nvSpPr>
          <p:spPr bwMode="auto">
            <a:xfrm rot="7562885">
              <a:off x="4923557" y="1298006"/>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66" name="Oval 153"/>
            <p:cNvSpPr/>
            <p:nvPr/>
          </p:nvSpPr>
          <p:spPr bwMode="auto">
            <a:xfrm rot="7562885">
              <a:off x="4326027" y="1015142"/>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67" name="Oval 154"/>
            <p:cNvSpPr/>
            <p:nvPr/>
          </p:nvSpPr>
          <p:spPr bwMode="auto">
            <a:xfrm rot="7562885">
              <a:off x="4937021" y="805871"/>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68" name="Oval 155"/>
            <p:cNvSpPr/>
            <p:nvPr/>
          </p:nvSpPr>
          <p:spPr bwMode="auto">
            <a:xfrm rot="7562885">
              <a:off x="5357366" y="1252640"/>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69" name="Oval 156"/>
            <p:cNvSpPr/>
            <p:nvPr/>
          </p:nvSpPr>
          <p:spPr bwMode="auto">
            <a:xfrm rot="7562885">
              <a:off x="4726809" y="1034363"/>
              <a:ext cx="60716" cy="60660"/>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70" name="Oval 157"/>
            <p:cNvSpPr/>
            <p:nvPr/>
          </p:nvSpPr>
          <p:spPr bwMode="auto">
            <a:xfrm>
              <a:off x="5672471" y="1100430"/>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71" name="Oval 158"/>
            <p:cNvSpPr/>
            <p:nvPr/>
          </p:nvSpPr>
          <p:spPr bwMode="auto">
            <a:xfrm>
              <a:off x="5480567" y="1194185"/>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72" name="Oval 159"/>
            <p:cNvSpPr/>
            <p:nvPr/>
          </p:nvSpPr>
          <p:spPr bwMode="auto">
            <a:xfrm>
              <a:off x="4609622" y="980936"/>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73" name="Oval 160"/>
            <p:cNvSpPr/>
            <p:nvPr/>
          </p:nvSpPr>
          <p:spPr bwMode="auto">
            <a:xfrm>
              <a:off x="5850429" y="1072328"/>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74" name="Oval 161"/>
            <p:cNvSpPr/>
            <p:nvPr/>
          </p:nvSpPr>
          <p:spPr bwMode="auto">
            <a:xfrm>
              <a:off x="5272551" y="1451234"/>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75" name="Oval 162"/>
            <p:cNvSpPr/>
            <p:nvPr/>
          </p:nvSpPr>
          <p:spPr bwMode="auto">
            <a:xfrm>
              <a:off x="4996047" y="1436860"/>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76" name="Oval 163"/>
            <p:cNvSpPr/>
            <p:nvPr/>
          </p:nvSpPr>
          <p:spPr bwMode="auto">
            <a:xfrm>
              <a:off x="5574932" y="938183"/>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77" name="Oval 164"/>
            <p:cNvSpPr/>
            <p:nvPr/>
          </p:nvSpPr>
          <p:spPr bwMode="auto">
            <a:xfrm rot="7562885">
              <a:off x="5459371" y="1065170"/>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78" name="Oval 165"/>
            <p:cNvSpPr/>
            <p:nvPr/>
          </p:nvSpPr>
          <p:spPr bwMode="auto">
            <a:xfrm rot="7562885">
              <a:off x="5170171" y="1318578"/>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79" name="Oval 166"/>
            <p:cNvSpPr/>
            <p:nvPr/>
          </p:nvSpPr>
          <p:spPr bwMode="auto">
            <a:xfrm rot="7562885">
              <a:off x="5755893" y="940877"/>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80" name="Oval 167"/>
            <p:cNvSpPr/>
            <p:nvPr/>
          </p:nvSpPr>
          <p:spPr bwMode="auto">
            <a:xfrm rot="7562885">
              <a:off x="4597181" y="1255596"/>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81" name="Oval 168"/>
            <p:cNvSpPr/>
            <p:nvPr/>
          </p:nvSpPr>
          <p:spPr bwMode="auto">
            <a:xfrm rot="7562885">
              <a:off x="4931423" y="1012396"/>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82" name="Oval 169"/>
            <p:cNvSpPr/>
            <p:nvPr/>
          </p:nvSpPr>
          <p:spPr bwMode="auto">
            <a:xfrm rot="7562885">
              <a:off x="4825220" y="1521738"/>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83" name="Oval 170"/>
            <p:cNvSpPr/>
            <p:nvPr/>
          </p:nvSpPr>
          <p:spPr bwMode="auto">
            <a:xfrm rot="7562885">
              <a:off x="5442107" y="1408107"/>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84" name="Oval 171"/>
            <p:cNvSpPr/>
            <p:nvPr/>
          </p:nvSpPr>
          <p:spPr bwMode="auto">
            <a:xfrm rot="7562885">
              <a:off x="4692390" y="699353"/>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85" name="Oval 172"/>
            <p:cNvSpPr/>
            <p:nvPr/>
          </p:nvSpPr>
          <p:spPr bwMode="auto">
            <a:xfrm rot="7562885">
              <a:off x="5489301" y="785335"/>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86" name="Oval 173"/>
            <p:cNvSpPr/>
            <p:nvPr/>
          </p:nvSpPr>
          <p:spPr bwMode="auto">
            <a:xfrm rot="7562885">
              <a:off x="5688668" y="1248179"/>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87" name="Oval 174"/>
            <p:cNvSpPr/>
            <p:nvPr/>
          </p:nvSpPr>
          <p:spPr bwMode="auto">
            <a:xfrm rot="7562885">
              <a:off x="5165342" y="1102054"/>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88" name="Oval 175"/>
            <p:cNvSpPr/>
            <p:nvPr/>
          </p:nvSpPr>
          <p:spPr bwMode="auto">
            <a:xfrm rot="1800000">
              <a:off x="3956407" y="797812"/>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89" name="Oval 176"/>
            <p:cNvSpPr/>
            <p:nvPr/>
          </p:nvSpPr>
          <p:spPr bwMode="auto">
            <a:xfrm rot="1800000">
              <a:off x="4343159" y="817841"/>
              <a:ext cx="60660" cy="60716"/>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90" name="Oval 177"/>
            <p:cNvSpPr/>
            <p:nvPr/>
          </p:nvSpPr>
          <p:spPr bwMode="auto">
            <a:xfrm rot="1800000">
              <a:off x="3897959" y="508981"/>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91" name="Oval 178"/>
            <p:cNvSpPr/>
            <p:nvPr/>
          </p:nvSpPr>
          <p:spPr bwMode="auto">
            <a:xfrm rot="1800000">
              <a:off x="4072901" y="1175014"/>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92" name="Oval 179"/>
            <p:cNvSpPr/>
            <p:nvPr/>
          </p:nvSpPr>
          <p:spPr bwMode="auto">
            <a:xfrm rot="1800000">
              <a:off x="3743208" y="1170549"/>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93" name="Oval 180"/>
            <p:cNvSpPr/>
            <p:nvPr/>
          </p:nvSpPr>
          <p:spPr bwMode="auto">
            <a:xfrm rot="1800000">
              <a:off x="3531957" y="1142916"/>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94" name="Oval 181"/>
            <p:cNvSpPr/>
            <p:nvPr/>
          </p:nvSpPr>
          <p:spPr bwMode="auto">
            <a:xfrm rot="1800000">
              <a:off x="4175808" y="614473"/>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95" name="Oval 182"/>
            <p:cNvSpPr/>
            <p:nvPr/>
          </p:nvSpPr>
          <p:spPr bwMode="auto">
            <a:xfrm rot="1800000">
              <a:off x="4187478" y="1026827"/>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96" name="Oval 183"/>
            <p:cNvSpPr/>
            <p:nvPr/>
          </p:nvSpPr>
          <p:spPr bwMode="auto">
            <a:xfrm rot="9362885">
              <a:off x="3883412" y="1096816"/>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97" name="Oval 184"/>
            <p:cNvSpPr/>
            <p:nvPr/>
          </p:nvSpPr>
          <p:spPr bwMode="auto">
            <a:xfrm rot="9362885">
              <a:off x="4395289" y="918248"/>
              <a:ext cx="60716" cy="60660"/>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98" name="Oval 185"/>
            <p:cNvSpPr/>
            <p:nvPr/>
          </p:nvSpPr>
          <p:spPr bwMode="auto">
            <a:xfrm rot="9362885">
              <a:off x="3616526" y="831931"/>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199" name="Oval 186"/>
            <p:cNvSpPr/>
            <p:nvPr/>
          </p:nvSpPr>
          <p:spPr bwMode="auto">
            <a:xfrm rot="9362885">
              <a:off x="3753975" y="668254"/>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00" name="Oval 187"/>
            <p:cNvSpPr/>
            <p:nvPr/>
          </p:nvSpPr>
          <p:spPr bwMode="auto">
            <a:xfrm rot="9362885">
              <a:off x="3884551" y="1264326"/>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01" name="Oval 188"/>
            <p:cNvSpPr/>
            <p:nvPr/>
          </p:nvSpPr>
          <p:spPr bwMode="auto">
            <a:xfrm rot="9362885">
              <a:off x="4142279" y="844857"/>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02" name="Oval 189"/>
            <p:cNvSpPr/>
            <p:nvPr/>
          </p:nvSpPr>
          <p:spPr bwMode="auto">
            <a:xfrm rot="9362885">
              <a:off x="3845984" y="937631"/>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03" name="Oval 190"/>
            <p:cNvSpPr/>
            <p:nvPr/>
          </p:nvSpPr>
          <p:spPr bwMode="auto">
            <a:xfrm rot="1800000">
              <a:off x="3771200" y="832750"/>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04" name="Oval 191"/>
            <p:cNvSpPr/>
            <p:nvPr/>
          </p:nvSpPr>
          <p:spPr bwMode="auto">
            <a:xfrm rot="1800000">
              <a:off x="4110165" y="1571505"/>
              <a:ext cx="60660" cy="60716"/>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05" name="Oval 192"/>
            <p:cNvSpPr/>
            <p:nvPr/>
          </p:nvSpPr>
          <p:spPr bwMode="auto">
            <a:xfrm rot="1800000">
              <a:off x="3877892" y="1420804"/>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06" name="Oval 193"/>
            <p:cNvSpPr/>
            <p:nvPr/>
          </p:nvSpPr>
          <p:spPr bwMode="auto">
            <a:xfrm rot="9362885">
              <a:off x="4087839" y="1405449"/>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07" name="Oval 194"/>
            <p:cNvSpPr/>
            <p:nvPr/>
          </p:nvSpPr>
          <p:spPr bwMode="auto">
            <a:xfrm rot="9362885">
              <a:off x="3623106" y="1064410"/>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08" name="Oval 195"/>
            <p:cNvSpPr/>
            <p:nvPr/>
          </p:nvSpPr>
          <p:spPr bwMode="auto">
            <a:xfrm rot="9362885">
              <a:off x="4034168" y="1020914"/>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09" name="Oval 196"/>
            <p:cNvSpPr/>
            <p:nvPr/>
          </p:nvSpPr>
          <p:spPr bwMode="auto">
            <a:xfrm rot="9362885">
              <a:off x="3983681" y="630294"/>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10" name="Oval 197"/>
            <p:cNvSpPr/>
            <p:nvPr/>
          </p:nvSpPr>
          <p:spPr bwMode="auto">
            <a:xfrm rot="9362885">
              <a:off x="4191919" y="1215519"/>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grpSp>
      <p:grpSp>
        <p:nvGrpSpPr>
          <p:cNvPr id="211" name="Group 134"/>
          <p:cNvGrpSpPr/>
          <p:nvPr/>
        </p:nvGrpSpPr>
        <p:grpSpPr>
          <a:xfrm rot="20700000">
            <a:off x="4412740" y="4117208"/>
            <a:ext cx="780396" cy="463546"/>
            <a:chOff x="3531957" y="508981"/>
            <a:chExt cx="2379132" cy="1123240"/>
          </a:xfrm>
          <a:noFill/>
        </p:grpSpPr>
        <p:sp>
          <p:nvSpPr>
            <p:cNvPr id="212" name="Oval 135"/>
            <p:cNvSpPr/>
            <p:nvPr/>
          </p:nvSpPr>
          <p:spPr bwMode="auto">
            <a:xfrm>
              <a:off x="4752547" y="858075"/>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13" name="Oval 136"/>
            <p:cNvSpPr/>
            <p:nvPr/>
          </p:nvSpPr>
          <p:spPr bwMode="auto">
            <a:xfrm>
              <a:off x="5097498" y="682045"/>
              <a:ext cx="60660" cy="60716"/>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14" name="Oval 137"/>
            <p:cNvSpPr/>
            <p:nvPr/>
          </p:nvSpPr>
          <p:spPr bwMode="auto">
            <a:xfrm>
              <a:off x="4557514" y="637164"/>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15" name="Oval 138"/>
            <p:cNvSpPr/>
            <p:nvPr/>
          </p:nvSpPr>
          <p:spPr bwMode="auto">
            <a:xfrm>
              <a:off x="5321218" y="1032740"/>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16" name="Oval 139"/>
            <p:cNvSpPr/>
            <p:nvPr/>
          </p:nvSpPr>
          <p:spPr bwMode="auto">
            <a:xfrm>
              <a:off x="5042034" y="1126494"/>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17" name="Oval 140"/>
            <p:cNvSpPr/>
            <p:nvPr/>
          </p:nvSpPr>
          <p:spPr bwMode="auto">
            <a:xfrm>
              <a:off x="4356385" y="1236720"/>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18" name="Oval 141"/>
            <p:cNvSpPr/>
            <p:nvPr/>
          </p:nvSpPr>
          <p:spPr bwMode="auto">
            <a:xfrm>
              <a:off x="5555954" y="1297437"/>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19" name="Oval 142"/>
            <p:cNvSpPr/>
            <p:nvPr/>
          </p:nvSpPr>
          <p:spPr bwMode="auto">
            <a:xfrm>
              <a:off x="4754279" y="1287474"/>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20" name="Oval 143"/>
            <p:cNvSpPr/>
            <p:nvPr/>
          </p:nvSpPr>
          <p:spPr bwMode="auto">
            <a:xfrm>
              <a:off x="4557514" y="1369169"/>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21" name="Oval 144"/>
            <p:cNvSpPr/>
            <p:nvPr/>
          </p:nvSpPr>
          <p:spPr bwMode="auto">
            <a:xfrm>
              <a:off x="4850884" y="589599"/>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22" name="Oval 145"/>
            <p:cNvSpPr/>
            <p:nvPr/>
          </p:nvSpPr>
          <p:spPr bwMode="auto">
            <a:xfrm>
              <a:off x="5067168" y="940873"/>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23" name="Oval 146"/>
            <p:cNvSpPr/>
            <p:nvPr/>
          </p:nvSpPr>
          <p:spPr bwMode="auto">
            <a:xfrm rot="7562885">
              <a:off x="5333231" y="870155"/>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24" name="Oval 147"/>
            <p:cNvSpPr/>
            <p:nvPr/>
          </p:nvSpPr>
          <p:spPr bwMode="auto">
            <a:xfrm rot="7562885">
              <a:off x="4838815" y="1153507"/>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25" name="Oval 148"/>
            <p:cNvSpPr/>
            <p:nvPr/>
          </p:nvSpPr>
          <p:spPr bwMode="auto">
            <a:xfrm rot="7562885">
              <a:off x="5192830" y="742925"/>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26" name="Oval 149"/>
            <p:cNvSpPr/>
            <p:nvPr/>
          </p:nvSpPr>
          <p:spPr bwMode="auto">
            <a:xfrm rot="7562885">
              <a:off x="4475243" y="1057554"/>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27" name="Oval 150"/>
            <p:cNvSpPr/>
            <p:nvPr/>
          </p:nvSpPr>
          <p:spPr bwMode="auto">
            <a:xfrm rot="7562885">
              <a:off x="4512439" y="847080"/>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28" name="Oval 151"/>
            <p:cNvSpPr/>
            <p:nvPr/>
          </p:nvSpPr>
          <p:spPr bwMode="auto">
            <a:xfrm rot="7562885">
              <a:off x="4386687" y="1454047"/>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29" name="Oval 152"/>
            <p:cNvSpPr/>
            <p:nvPr/>
          </p:nvSpPr>
          <p:spPr bwMode="auto">
            <a:xfrm rot="7562885">
              <a:off x="4923557" y="1298006"/>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30" name="Oval 153"/>
            <p:cNvSpPr/>
            <p:nvPr/>
          </p:nvSpPr>
          <p:spPr bwMode="auto">
            <a:xfrm rot="7562885">
              <a:off x="4326027" y="1015142"/>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31" name="Oval 154"/>
            <p:cNvSpPr/>
            <p:nvPr/>
          </p:nvSpPr>
          <p:spPr bwMode="auto">
            <a:xfrm rot="7562885">
              <a:off x="4937021" y="805871"/>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32" name="Oval 155"/>
            <p:cNvSpPr/>
            <p:nvPr/>
          </p:nvSpPr>
          <p:spPr bwMode="auto">
            <a:xfrm rot="7562885">
              <a:off x="5357366" y="1252640"/>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33" name="Oval 156"/>
            <p:cNvSpPr/>
            <p:nvPr/>
          </p:nvSpPr>
          <p:spPr bwMode="auto">
            <a:xfrm rot="7562885">
              <a:off x="4726809" y="1034363"/>
              <a:ext cx="60716" cy="60660"/>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34" name="Oval 157"/>
            <p:cNvSpPr/>
            <p:nvPr/>
          </p:nvSpPr>
          <p:spPr bwMode="auto">
            <a:xfrm>
              <a:off x="5672471" y="1100430"/>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35" name="Oval 158"/>
            <p:cNvSpPr/>
            <p:nvPr/>
          </p:nvSpPr>
          <p:spPr bwMode="auto">
            <a:xfrm>
              <a:off x="5480567" y="1194185"/>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36" name="Oval 159"/>
            <p:cNvSpPr/>
            <p:nvPr/>
          </p:nvSpPr>
          <p:spPr bwMode="auto">
            <a:xfrm>
              <a:off x="4609622" y="980936"/>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37" name="Oval 160"/>
            <p:cNvSpPr/>
            <p:nvPr/>
          </p:nvSpPr>
          <p:spPr bwMode="auto">
            <a:xfrm>
              <a:off x="5850429" y="1072328"/>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38" name="Oval 161"/>
            <p:cNvSpPr/>
            <p:nvPr/>
          </p:nvSpPr>
          <p:spPr bwMode="auto">
            <a:xfrm>
              <a:off x="5272551" y="1451234"/>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39" name="Oval 162"/>
            <p:cNvSpPr/>
            <p:nvPr/>
          </p:nvSpPr>
          <p:spPr bwMode="auto">
            <a:xfrm>
              <a:off x="4996047" y="1436860"/>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40" name="Oval 163"/>
            <p:cNvSpPr/>
            <p:nvPr/>
          </p:nvSpPr>
          <p:spPr bwMode="auto">
            <a:xfrm>
              <a:off x="5574932" y="938183"/>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41" name="Oval 164"/>
            <p:cNvSpPr/>
            <p:nvPr/>
          </p:nvSpPr>
          <p:spPr bwMode="auto">
            <a:xfrm rot="7562885">
              <a:off x="5459371" y="1065170"/>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42" name="Oval 165"/>
            <p:cNvSpPr/>
            <p:nvPr/>
          </p:nvSpPr>
          <p:spPr bwMode="auto">
            <a:xfrm rot="7562885">
              <a:off x="5170171" y="1318578"/>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43" name="Oval 166"/>
            <p:cNvSpPr/>
            <p:nvPr/>
          </p:nvSpPr>
          <p:spPr bwMode="auto">
            <a:xfrm rot="7562885">
              <a:off x="5755893" y="940877"/>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44" name="Oval 167"/>
            <p:cNvSpPr/>
            <p:nvPr/>
          </p:nvSpPr>
          <p:spPr bwMode="auto">
            <a:xfrm rot="7562885">
              <a:off x="4597181" y="1255596"/>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45" name="Oval 168"/>
            <p:cNvSpPr/>
            <p:nvPr/>
          </p:nvSpPr>
          <p:spPr bwMode="auto">
            <a:xfrm rot="7562885">
              <a:off x="4931423" y="1012396"/>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46" name="Oval 169"/>
            <p:cNvSpPr/>
            <p:nvPr/>
          </p:nvSpPr>
          <p:spPr bwMode="auto">
            <a:xfrm rot="7562885">
              <a:off x="4825220" y="1521738"/>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47" name="Oval 170"/>
            <p:cNvSpPr/>
            <p:nvPr/>
          </p:nvSpPr>
          <p:spPr bwMode="auto">
            <a:xfrm rot="7562885">
              <a:off x="5442107" y="1408107"/>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48" name="Oval 171"/>
            <p:cNvSpPr/>
            <p:nvPr/>
          </p:nvSpPr>
          <p:spPr bwMode="auto">
            <a:xfrm rot="7562885">
              <a:off x="4692390" y="699353"/>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49" name="Oval 172"/>
            <p:cNvSpPr/>
            <p:nvPr/>
          </p:nvSpPr>
          <p:spPr bwMode="auto">
            <a:xfrm rot="7562885">
              <a:off x="5489301" y="785335"/>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50" name="Oval 173"/>
            <p:cNvSpPr/>
            <p:nvPr/>
          </p:nvSpPr>
          <p:spPr bwMode="auto">
            <a:xfrm rot="7562885">
              <a:off x="5688668" y="1248179"/>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51" name="Oval 174"/>
            <p:cNvSpPr/>
            <p:nvPr/>
          </p:nvSpPr>
          <p:spPr bwMode="auto">
            <a:xfrm rot="7562885">
              <a:off x="5165342" y="1102054"/>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52" name="Oval 175"/>
            <p:cNvSpPr/>
            <p:nvPr/>
          </p:nvSpPr>
          <p:spPr bwMode="auto">
            <a:xfrm rot="1800000">
              <a:off x="3956407" y="797812"/>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53" name="Oval 176"/>
            <p:cNvSpPr/>
            <p:nvPr/>
          </p:nvSpPr>
          <p:spPr bwMode="auto">
            <a:xfrm rot="1800000">
              <a:off x="4343159" y="817841"/>
              <a:ext cx="60660" cy="60716"/>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54" name="Oval 177"/>
            <p:cNvSpPr/>
            <p:nvPr/>
          </p:nvSpPr>
          <p:spPr bwMode="auto">
            <a:xfrm rot="1800000">
              <a:off x="3897959" y="508981"/>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55" name="Oval 178"/>
            <p:cNvSpPr/>
            <p:nvPr/>
          </p:nvSpPr>
          <p:spPr bwMode="auto">
            <a:xfrm rot="1800000">
              <a:off x="4072901" y="1175014"/>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56" name="Oval 179"/>
            <p:cNvSpPr/>
            <p:nvPr/>
          </p:nvSpPr>
          <p:spPr bwMode="auto">
            <a:xfrm rot="1800000">
              <a:off x="3743208" y="1170549"/>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57" name="Oval 180"/>
            <p:cNvSpPr/>
            <p:nvPr/>
          </p:nvSpPr>
          <p:spPr bwMode="auto">
            <a:xfrm rot="1800000">
              <a:off x="3531957" y="1142916"/>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58" name="Oval 181"/>
            <p:cNvSpPr/>
            <p:nvPr/>
          </p:nvSpPr>
          <p:spPr bwMode="auto">
            <a:xfrm rot="1800000">
              <a:off x="4175808" y="614473"/>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59" name="Oval 182"/>
            <p:cNvSpPr/>
            <p:nvPr/>
          </p:nvSpPr>
          <p:spPr bwMode="auto">
            <a:xfrm rot="1800000">
              <a:off x="4187478" y="1026827"/>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60" name="Oval 183"/>
            <p:cNvSpPr/>
            <p:nvPr/>
          </p:nvSpPr>
          <p:spPr bwMode="auto">
            <a:xfrm rot="9362885">
              <a:off x="3883412" y="1096816"/>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61" name="Oval 184"/>
            <p:cNvSpPr/>
            <p:nvPr/>
          </p:nvSpPr>
          <p:spPr bwMode="auto">
            <a:xfrm rot="9362885">
              <a:off x="4395289" y="918248"/>
              <a:ext cx="60716" cy="60660"/>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62" name="Oval 185"/>
            <p:cNvSpPr/>
            <p:nvPr/>
          </p:nvSpPr>
          <p:spPr bwMode="auto">
            <a:xfrm rot="9362885">
              <a:off x="3616526" y="831931"/>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63" name="Oval 186"/>
            <p:cNvSpPr/>
            <p:nvPr/>
          </p:nvSpPr>
          <p:spPr bwMode="auto">
            <a:xfrm rot="9362885">
              <a:off x="3753975" y="668254"/>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64" name="Oval 187"/>
            <p:cNvSpPr/>
            <p:nvPr/>
          </p:nvSpPr>
          <p:spPr bwMode="auto">
            <a:xfrm rot="9362885">
              <a:off x="3884551" y="1264326"/>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65" name="Oval 188"/>
            <p:cNvSpPr/>
            <p:nvPr/>
          </p:nvSpPr>
          <p:spPr bwMode="auto">
            <a:xfrm rot="9362885">
              <a:off x="4142279" y="844857"/>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66" name="Oval 189"/>
            <p:cNvSpPr/>
            <p:nvPr/>
          </p:nvSpPr>
          <p:spPr bwMode="auto">
            <a:xfrm rot="9362885">
              <a:off x="3845984" y="937631"/>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67" name="Oval 190"/>
            <p:cNvSpPr/>
            <p:nvPr/>
          </p:nvSpPr>
          <p:spPr bwMode="auto">
            <a:xfrm rot="1800000">
              <a:off x="3771200" y="832750"/>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68" name="Oval 191"/>
            <p:cNvSpPr/>
            <p:nvPr/>
          </p:nvSpPr>
          <p:spPr bwMode="auto">
            <a:xfrm rot="1800000">
              <a:off x="4110165" y="1571505"/>
              <a:ext cx="60660" cy="60716"/>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69" name="Oval 192"/>
            <p:cNvSpPr/>
            <p:nvPr/>
          </p:nvSpPr>
          <p:spPr bwMode="auto">
            <a:xfrm rot="1800000">
              <a:off x="3877892" y="1420804"/>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70" name="Oval 193"/>
            <p:cNvSpPr/>
            <p:nvPr/>
          </p:nvSpPr>
          <p:spPr bwMode="auto">
            <a:xfrm rot="9362885">
              <a:off x="4087839" y="1405449"/>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71" name="Oval 194"/>
            <p:cNvSpPr/>
            <p:nvPr/>
          </p:nvSpPr>
          <p:spPr bwMode="auto">
            <a:xfrm rot="9362885">
              <a:off x="3623106" y="1064410"/>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72" name="Oval 195"/>
            <p:cNvSpPr/>
            <p:nvPr/>
          </p:nvSpPr>
          <p:spPr bwMode="auto">
            <a:xfrm rot="9362885">
              <a:off x="4034168" y="1020914"/>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73" name="Oval 196"/>
            <p:cNvSpPr/>
            <p:nvPr/>
          </p:nvSpPr>
          <p:spPr bwMode="auto">
            <a:xfrm rot="9362885">
              <a:off x="3983681" y="630294"/>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74" name="Oval 197"/>
            <p:cNvSpPr/>
            <p:nvPr/>
          </p:nvSpPr>
          <p:spPr bwMode="auto">
            <a:xfrm rot="9362885">
              <a:off x="4191919" y="1215519"/>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grpSp>
      <p:grpSp>
        <p:nvGrpSpPr>
          <p:cNvPr id="275" name="Group 134"/>
          <p:cNvGrpSpPr/>
          <p:nvPr/>
        </p:nvGrpSpPr>
        <p:grpSpPr>
          <a:xfrm rot="20700000">
            <a:off x="6471590" y="2720269"/>
            <a:ext cx="780396" cy="463546"/>
            <a:chOff x="3531957" y="508981"/>
            <a:chExt cx="2379132" cy="1123240"/>
          </a:xfrm>
          <a:noFill/>
        </p:grpSpPr>
        <p:sp>
          <p:nvSpPr>
            <p:cNvPr id="276" name="Oval 135"/>
            <p:cNvSpPr/>
            <p:nvPr/>
          </p:nvSpPr>
          <p:spPr bwMode="auto">
            <a:xfrm>
              <a:off x="4752547" y="858075"/>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77" name="Oval 136"/>
            <p:cNvSpPr/>
            <p:nvPr/>
          </p:nvSpPr>
          <p:spPr bwMode="auto">
            <a:xfrm>
              <a:off x="5097498" y="682045"/>
              <a:ext cx="60660" cy="60716"/>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78" name="Oval 137"/>
            <p:cNvSpPr/>
            <p:nvPr/>
          </p:nvSpPr>
          <p:spPr bwMode="auto">
            <a:xfrm>
              <a:off x="4557514" y="637164"/>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79" name="Oval 138"/>
            <p:cNvSpPr/>
            <p:nvPr/>
          </p:nvSpPr>
          <p:spPr bwMode="auto">
            <a:xfrm>
              <a:off x="5321218" y="1032740"/>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80" name="Oval 139"/>
            <p:cNvSpPr/>
            <p:nvPr/>
          </p:nvSpPr>
          <p:spPr bwMode="auto">
            <a:xfrm>
              <a:off x="5042034" y="1126494"/>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81" name="Oval 140"/>
            <p:cNvSpPr/>
            <p:nvPr/>
          </p:nvSpPr>
          <p:spPr bwMode="auto">
            <a:xfrm>
              <a:off x="4356385" y="1236720"/>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82" name="Oval 141"/>
            <p:cNvSpPr/>
            <p:nvPr/>
          </p:nvSpPr>
          <p:spPr bwMode="auto">
            <a:xfrm>
              <a:off x="5555954" y="1297437"/>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83" name="Oval 142"/>
            <p:cNvSpPr/>
            <p:nvPr/>
          </p:nvSpPr>
          <p:spPr bwMode="auto">
            <a:xfrm>
              <a:off x="4754279" y="1287474"/>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84" name="Oval 143"/>
            <p:cNvSpPr/>
            <p:nvPr/>
          </p:nvSpPr>
          <p:spPr bwMode="auto">
            <a:xfrm>
              <a:off x="4557514" y="1369169"/>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85" name="Oval 144"/>
            <p:cNvSpPr/>
            <p:nvPr/>
          </p:nvSpPr>
          <p:spPr bwMode="auto">
            <a:xfrm>
              <a:off x="4850884" y="589599"/>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86" name="Oval 145"/>
            <p:cNvSpPr/>
            <p:nvPr/>
          </p:nvSpPr>
          <p:spPr bwMode="auto">
            <a:xfrm>
              <a:off x="5067168" y="940873"/>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87" name="Oval 146"/>
            <p:cNvSpPr/>
            <p:nvPr/>
          </p:nvSpPr>
          <p:spPr bwMode="auto">
            <a:xfrm rot="7562885">
              <a:off x="5333231" y="870155"/>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88" name="Oval 147"/>
            <p:cNvSpPr/>
            <p:nvPr/>
          </p:nvSpPr>
          <p:spPr bwMode="auto">
            <a:xfrm rot="7562885">
              <a:off x="4838815" y="1153507"/>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89" name="Oval 148"/>
            <p:cNvSpPr/>
            <p:nvPr/>
          </p:nvSpPr>
          <p:spPr bwMode="auto">
            <a:xfrm rot="7562885">
              <a:off x="5192830" y="742925"/>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90" name="Oval 149"/>
            <p:cNvSpPr/>
            <p:nvPr/>
          </p:nvSpPr>
          <p:spPr bwMode="auto">
            <a:xfrm rot="7562885">
              <a:off x="4475243" y="1057554"/>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91" name="Oval 150"/>
            <p:cNvSpPr/>
            <p:nvPr/>
          </p:nvSpPr>
          <p:spPr bwMode="auto">
            <a:xfrm rot="7562885">
              <a:off x="4512439" y="847080"/>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92" name="Oval 151"/>
            <p:cNvSpPr/>
            <p:nvPr/>
          </p:nvSpPr>
          <p:spPr bwMode="auto">
            <a:xfrm rot="7562885">
              <a:off x="4386687" y="1454047"/>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93" name="Oval 152"/>
            <p:cNvSpPr/>
            <p:nvPr/>
          </p:nvSpPr>
          <p:spPr bwMode="auto">
            <a:xfrm rot="7562885">
              <a:off x="4923557" y="1298006"/>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94" name="Oval 153"/>
            <p:cNvSpPr/>
            <p:nvPr/>
          </p:nvSpPr>
          <p:spPr bwMode="auto">
            <a:xfrm rot="7562885">
              <a:off x="4326027" y="1015142"/>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95" name="Oval 154"/>
            <p:cNvSpPr/>
            <p:nvPr/>
          </p:nvSpPr>
          <p:spPr bwMode="auto">
            <a:xfrm rot="7562885">
              <a:off x="4937021" y="805871"/>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96" name="Oval 155"/>
            <p:cNvSpPr/>
            <p:nvPr/>
          </p:nvSpPr>
          <p:spPr bwMode="auto">
            <a:xfrm rot="7562885">
              <a:off x="5357366" y="1252640"/>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97" name="Oval 156"/>
            <p:cNvSpPr/>
            <p:nvPr/>
          </p:nvSpPr>
          <p:spPr bwMode="auto">
            <a:xfrm rot="7562885">
              <a:off x="4726809" y="1034363"/>
              <a:ext cx="60716" cy="60660"/>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98" name="Oval 157"/>
            <p:cNvSpPr/>
            <p:nvPr/>
          </p:nvSpPr>
          <p:spPr bwMode="auto">
            <a:xfrm>
              <a:off x="5672471" y="1100430"/>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299" name="Oval 158"/>
            <p:cNvSpPr/>
            <p:nvPr/>
          </p:nvSpPr>
          <p:spPr bwMode="auto">
            <a:xfrm>
              <a:off x="5480567" y="1194185"/>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00" name="Oval 159"/>
            <p:cNvSpPr/>
            <p:nvPr/>
          </p:nvSpPr>
          <p:spPr bwMode="auto">
            <a:xfrm>
              <a:off x="4609622" y="980936"/>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01" name="Oval 160"/>
            <p:cNvSpPr/>
            <p:nvPr/>
          </p:nvSpPr>
          <p:spPr bwMode="auto">
            <a:xfrm>
              <a:off x="5850429" y="1072328"/>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02" name="Oval 161"/>
            <p:cNvSpPr/>
            <p:nvPr/>
          </p:nvSpPr>
          <p:spPr bwMode="auto">
            <a:xfrm>
              <a:off x="5272551" y="1451234"/>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03" name="Oval 162"/>
            <p:cNvSpPr/>
            <p:nvPr/>
          </p:nvSpPr>
          <p:spPr bwMode="auto">
            <a:xfrm>
              <a:off x="4996047" y="1436860"/>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04" name="Oval 163"/>
            <p:cNvSpPr/>
            <p:nvPr/>
          </p:nvSpPr>
          <p:spPr bwMode="auto">
            <a:xfrm>
              <a:off x="5574932" y="938183"/>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05" name="Oval 164"/>
            <p:cNvSpPr/>
            <p:nvPr/>
          </p:nvSpPr>
          <p:spPr bwMode="auto">
            <a:xfrm rot="7562885">
              <a:off x="5459371" y="1065170"/>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06" name="Oval 165"/>
            <p:cNvSpPr/>
            <p:nvPr/>
          </p:nvSpPr>
          <p:spPr bwMode="auto">
            <a:xfrm rot="7562885">
              <a:off x="5170171" y="1318578"/>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07" name="Oval 166"/>
            <p:cNvSpPr/>
            <p:nvPr/>
          </p:nvSpPr>
          <p:spPr bwMode="auto">
            <a:xfrm rot="7562885">
              <a:off x="5755893" y="940877"/>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08" name="Oval 167"/>
            <p:cNvSpPr/>
            <p:nvPr/>
          </p:nvSpPr>
          <p:spPr bwMode="auto">
            <a:xfrm rot="7562885">
              <a:off x="4597181" y="1255596"/>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09" name="Oval 168"/>
            <p:cNvSpPr/>
            <p:nvPr/>
          </p:nvSpPr>
          <p:spPr bwMode="auto">
            <a:xfrm rot="7562885">
              <a:off x="4931423" y="1012396"/>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10" name="Oval 169"/>
            <p:cNvSpPr/>
            <p:nvPr/>
          </p:nvSpPr>
          <p:spPr bwMode="auto">
            <a:xfrm rot="7562885">
              <a:off x="4825220" y="1521738"/>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11" name="Oval 170"/>
            <p:cNvSpPr/>
            <p:nvPr/>
          </p:nvSpPr>
          <p:spPr bwMode="auto">
            <a:xfrm rot="7562885">
              <a:off x="5442107" y="1408107"/>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12" name="Oval 171"/>
            <p:cNvSpPr/>
            <p:nvPr/>
          </p:nvSpPr>
          <p:spPr bwMode="auto">
            <a:xfrm rot="7562885">
              <a:off x="4692390" y="699353"/>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13" name="Oval 172"/>
            <p:cNvSpPr/>
            <p:nvPr/>
          </p:nvSpPr>
          <p:spPr bwMode="auto">
            <a:xfrm rot="7562885">
              <a:off x="5489301" y="785335"/>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14" name="Oval 173"/>
            <p:cNvSpPr/>
            <p:nvPr/>
          </p:nvSpPr>
          <p:spPr bwMode="auto">
            <a:xfrm rot="7562885">
              <a:off x="5688668" y="1248179"/>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15" name="Oval 174"/>
            <p:cNvSpPr/>
            <p:nvPr/>
          </p:nvSpPr>
          <p:spPr bwMode="auto">
            <a:xfrm rot="7562885">
              <a:off x="5165342" y="1102054"/>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16" name="Oval 175"/>
            <p:cNvSpPr/>
            <p:nvPr/>
          </p:nvSpPr>
          <p:spPr bwMode="auto">
            <a:xfrm rot="1800000">
              <a:off x="3956407" y="797812"/>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17" name="Oval 176"/>
            <p:cNvSpPr/>
            <p:nvPr/>
          </p:nvSpPr>
          <p:spPr bwMode="auto">
            <a:xfrm rot="1800000">
              <a:off x="4343159" y="817841"/>
              <a:ext cx="60660" cy="60716"/>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18" name="Oval 177"/>
            <p:cNvSpPr/>
            <p:nvPr/>
          </p:nvSpPr>
          <p:spPr bwMode="auto">
            <a:xfrm rot="1800000">
              <a:off x="3897959" y="508981"/>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19" name="Oval 178"/>
            <p:cNvSpPr/>
            <p:nvPr/>
          </p:nvSpPr>
          <p:spPr bwMode="auto">
            <a:xfrm rot="1800000">
              <a:off x="4072901" y="1175014"/>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20" name="Oval 179"/>
            <p:cNvSpPr/>
            <p:nvPr/>
          </p:nvSpPr>
          <p:spPr bwMode="auto">
            <a:xfrm rot="1800000">
              <a:off x="3743208" y="1170549"/>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21" name="Oval 180"/>
            <p:cNvSpPr/>
            <p:nvPr/>
          </p:nvSpPr>
          <p:spPr bwMode="auto">
            <a:xfrm rot="1800000">
              <a:off x="3531957" y="1142916"/>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22" name="Oval 181"/>
            <p:cNvSpPr/>
            <p:nvPr/>
          </p:nvSpPr>
          <p:spPr bwMode="auto">
            <a:xfrm rot="1800000">
              <a:off x="4175808" y="614473"/>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23" name="Oval 182"/>
            <p:cNvSpPr/>
            <p:nvPr/>
          </p:nvSpPr>
          <p:spPr bwMode="auto">
            <a:xfrm rot="1800000">
              <a:off x="4187478" y="1026827"/>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24" name="Oval 183"/>
            <p:cNvSpPr/>
            <p:nvPr/>
          </p:nvSpPr>
          <p:spPr bwMode="auto">
            <a:xfrm rot="9362885">
              <a:off x="3883412" y="1096816"/>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25" name="Oval 184"/>
            <p:cNvSpPr/>
            <p:nvPr/>
          </p:nvSpPr>
          <p:spPr bwMode="auto">
            <a:xfrm rot="9362885">
              <a:off x="4395289" y="918248"/>
              <a:ext cx="60716" cy="60660"/>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26" name="Oval 185"/>
            <p:cNvSpPr/>
            <p:nvPr/>
          </p:nvSpPr>
          <p:spPr bwMode="auto">
            <a:xfrm rot="9362885">
              <a:off x="3616526" y="831931"/>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27" name="Oval 186"/>
            <p:cNvSpPr/>
            <p:nvPr/>
          </p:nvSpPr>
          <p:spPr bwMode="auto">
            <a:xfrm rot="9362885">
              <a:off x="3753975" y="668254"/>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28" name="Oval 187"/>
            <p:cNvSpPr/>
            <p:nvPr/>
          </p:nvSpPr>
          <p:spPr bwMode="auto">
            <a:xfrm rot="9362885">
              <a:off x="3884551" y="1264326"/>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29" name="Oval 188"/>
            <p:cNvSpPr/>
            <p:nvPr/>
          </p:nvSpPr>
          <p:spPr bwMode="auto">
            <a:xfrm rot="9362885">
              <a:off x="4142279" y="844857"/>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30" name="Oval 189"/>
            <p:cNvSpPr/>
            <p:nvPr/>
          </p:nvSpPr>
          <p:spPr bwMode="auto">
            <a:xfrm rot="9362885">
              <a:off x="3845984" y="937631"/>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31" name="Oval 190"/>
            <p:cNvSpPr/>
            <p:nvPr/>
          </p:nvSpPr>
          <p:spPr bwMode="auto">
            <a:xfrm rot="1800000">
              <a:off x="3771200" y="832750"/>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32" name="Oval 191"/>
            <p:cNvSpPr/>
            <p:nvPr/>
          </p:nvSpPr>
          <p:spPr bwMode="auto">
            <a:xfrm rot="1800000">
              <a:off x="4110165" y="1571505"/>
              <a:ext cx="60660" cy="60716"/>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33" name="Oval 192"/>
            <p:cNvSpPr/>
            <p:nvPr/>
          </p:nvSpPr>
          <p:spPr bwMode="auto">
            <a:xfrm rot="1800000">
              <a:off x="3877892" y="1420804"/>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34" name="Oval 193"/>
            <p:cNvSpPr/>
            <p:nvPr/>
          </p:nvSpPr>
          <p:spPr bwMode="auto">
            <a:xfrm rot="9362885">
              <a:off x="4087839" y="1405449"/>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35" name="Oval 194"/>
            <p:cNvSpPr/>
            <p:nvPr/>
          </p:nvSpPr>
          <p:spPr bwMode="auto">
            <a:xfrm rot="9362885">
              <a:off x="3623106" y="1064410"/>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36" name="Oval 195"/>
            <p:cNvSpPr/>
            <p:nvPr/>
          </p:nvSpPr>
          <p:spPr bwMode="auto">
            <a:xfrm rot="9362885">
              <a:off x="4034168" y="1020914"/>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37" name="Oval 196"/>
            <p:cNvSpPr/>
            <p:nvPr/>
          </p:nvSpPr>
          <p:spPr bwMode="auto">
            <a:xfrm rot="9362885">
              <a:off x="3983681" y="630294"/>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38" name="Oval 197"/>
            <p:cNvSpPr/>
            <p:nvPr/>
          </p:nvSpPr>
          <p:spPr bwMode="auto">
            <a:xfrm rot="9362885">
              <a:off x="4191919" y="1215519"/>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grpSp>
      <p:grpSp>
        <p:nvGrpSpPr>
          <p:cNvPr id="339" name="Group 134"/>
          <p:cNvGrpSpPr/>
          <p:nvPr/>
        </p:nvGrpSpPr>
        <p:grpSpPr>
          <a:xfrm rot="20700000">
            <a:off x="6807185" y="4281214"/>
            <a:ext cx="780396" cy="463546"/>
            <a:chOff x="3531957" y="508981"/>
            <a:chExt cx="2379132" cy="1123240"/>
          </a:xfrm>
          <a:noFill/>
        </p:grpSpPr>
        <p:sp>
          <p:nvSpPr>
            <p:cNvPr id="340" name="Oval 135"/>
            <p:cNvSpPr/>
            <p:nvPr/>
          </p:nvSpPr>
          <p:spPr bwMode="auto">
            <a:xfrm>
              <a:off x="4752547" y="858075"/>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41" name="Oval 136"/>
            <p:cNvSpPr/>
            <p:nvPr/>
          </p:nvSpPr>
          <p:spPr bwMode="auto">
            <a:xfrm>
              <a:off x="5097498" y="682045"/>
              <a:ext cx="60660" cy="60716"/>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42" name="Oval 137"/>
            <p:cNvSpPr/>
            <p:nvPr/>
          </p:nvSpPr>
          <p:spPr bwMode="auto">
            <a:xfrm>
              <a:off x="4557514" y="637164"/>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43" name="Oval 138"/>
            <p:cNvSpPr/>
            <p:nvPr/>
          </p:nvSpPr>
          <p:spPr bwMode="auto">
            <a:xfrm>
              <a:off x="5321218" y="1032740"/>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44" name="Oval 139"/>
            <p:cNvSpPr/>
            <p:nvPr/>
          </p:nvSpPr>
          <p:spPr bwMode="auto">
            <a:xfrm>
              <a:off x="5042034" y="1126494"/>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45" name="Oval 140"/>
            <p:cNvSpPr/>
            <p:nvPr/>
          </p:nvSpPr>
          <p:spPr bwMode="auto">
            <a:xfrm>
              <a:off x="4356385" y="1236720"/>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46" name="Oval 141"/>
            <p:cNvSpPr/>
            <p:nvPr/>
          </p:nvSpPr>
          <p:spPr bwMode="auto">
            <a:xfrm>
              <a:off x="5555954" y="1297437"/>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47" name="Oval 142"/>
            <p:cNvSpPr/>
            <p:nvPr/>
          </p:nvSpPr>
          <p:spPr bwMode="auto">
            <a:xfrm>
              <a:off x="4754279" y="1287474"/>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48" name="Oval 143"/>
            <p:cNvSpPr/>
            <p:nvPr/>
          </p:nvSpPr>
          <p:spPr bwMode="auto">
            <a:xfrm>
              <a:off x="4557514" y="1369169"/>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49" name="Oval 144"/>
            <p:cNvSpPr/>
            <p:nvPr/>
          </p:nvSpPr>
          <p:spPr bwMode="auto">
            <a:xfrm>
              <a:off x="4850884" y="589599"/>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50" name="Oval 145"/>
            <p:cNvSpPr/>
            <p:nvPr/>
          </p:nvSpPr>
          <p:spPr bwMode="auto">
            <a:xfrm>
              <a:off x="5067168" y="940873"/>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51" name="Oval 146"/>
            <p:cNvSpPr/>
            <p:nvPr/>
          </p:nvSpPr>
          <p:spPr bwMode="auto">
            <a:xfrm rot="7562885">
              <a:off x="5333231" y="870155"/>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52" name="Oval 147"/>
            <p:cNvSpPr/>
            <p:nvPr/>
          </p:nvSpPr>
          <p:spPr bwMode="auto">
            <a:xfrm rot="7562885">
              <a:off x="4838815" y="1153507"/>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53" name="Oval 148"/>
            <p:cNvSpPr/>
            <p:nvPr/>
          </p:nvSpPr>
          <p:spPr bwMode="auto">
            <a:xfrm rot="7562885">
              <a:off x="5192830" y="742925"/>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54" name="Oval 149"/>
            <p:cNvSpPr/>
            <p:nvPr/>
          </p:nvSpPr>
          <p:spPr bwMode="auto">
            <a:xfrm rot="7562885">
              <a:off x="4475243" y="1057554"/>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55" name="Oval 150"/>
            <p:cNvSpPr/>
            <p:nvPr/>
          </p:nvSpPr>
          <p:spPr bwMode="auto">
            <a:xfrm rot="7562885">
              <a:off x="4512439" y="847080"/>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56" name="Oval 151"/>
            <p:cNvSpPr/>
            <p:nvPr/>
          </p:nvSpPr>
          <p:spPr bwMode="auto">
            <a:xfrm rot="7562885">
              <a:off x="4386687" y="1454047"/>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57" name="Oval 152"/>
            <p:cNvSpPr/>
            <p:nvPr/>
          </p:nvSpPr>
          <p:spPr bwMode="auto">
            <a:xfrm rot="7562885">
              <a:off x="4923557" y="1298006"/>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58" name="Oval 153"/>
            <p:cNvSpPr/>
            <p:nvPr/>
          </p:nvSpPr>
          <p:spPr bwMode="auto">
            <a:xfrm rot="7562885">
              <a:off x="4326027" y="1015142"/>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59" name="Oval 154"/>
            <p:cNvSpPr/>
            <p:nvPr/>
          </p:nvSpPr>
          <p:spPr bwMode="auto">
            <a:xfrm rot="7562885">
              <a:off x="4937021" y="805871"/>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60" name="Oval 155"/>
            <p:cNvSpPr/>
            <p:nvPr/>
          </p:nvSpPr>
          <p:spPr bwMode="auto">
            <a:xfrm rot="7562885">
              <a:off x="5357366" y="1252640"/>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61" name="Oval 156"/>
            <p:cNvSpPr/>
            <p:nvPr/>
          </p:nvSpPr>
          <p:spPr bwMode="auto">
            <a:xfrm rot="7562885">
              <a:off x="4726809" y="1034363"/>
              <a:ext cx="60716" cy="60660"/>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62" name="Oval 157"/>
            <p:cNvSpPr/>
            <p:nvPr/>
          </p:nvSpPr>
          <p:spPr bwMode="auto">
            <a:xfrm>
              <a:off x="5672471" y="1100430"/>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63" name="Oval 158"/>
            <p:cNvSpPr/>
            <p:nvPr/>
          </p:nvSpPr>
          <p:spPr bwMode="auto">
            <a:xfrm>
              <a:off x="5480567" y="1194185"/>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64" name="Oval 159"/>
            <p:cNvSpPr/>
            <p:nvPr/>
          </p:nvSpPr>
          <p:spPr bwMode="auto">
            <a:xfrm>
              <a:off x="4609622" y="980936"/>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65" name="Oval 160"/>
            <p:cNvSpPr/>
            <p:nvPr/>
          </p:nvSpPr>
          <p:spPr bwMode="auto">
            <a:xfrm>
              <a:off x="5850429" y="1072328"/>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66" name="Oval 161"/>
            <p:cNvSpPr/>
            <p:nvPr/>
          </p:nvSpPr>
          <p:spPr bwMode="auto">
            <a:xfrm>
              <a:off x="5272551" y="1451234"/>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67" name="Oval 162"/>
            <p:cNvSpPr/>
            <p:nvPr/>
          </p:nvSpPr>
          <p:spPr bwMode="auto">
            <a:xfrm>
              <a:off x="4996047" y="1436860"/>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68" name="Oval 163"/>
            <p:cNvSpPr/>
            <p:nvPr/>
          </p:nvSpPr>
          <p:spPr bwMode="auto">
            <a:xfrm>
              <a:off x="5574932" y="938183"/>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69" name="Oval 164"/>
            <p:cNvSpPr/>
            <p:nvPr/>
          </p:nvSpPr>
          <p:spPr bwMode="auto">
            <a:xfrm rot="7562885">
              <a:off x="5459371" y="1065170"/>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70" name="Oval 165"/>
            <p:cNvSpPr/>
            <p:nvPr/>
          </p:nvSpPr>
          <p:spPr bwMode="auto">
            <a:xfrm rot="7562885">
              <a:off x="5170171" y="1318578"/>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71" name="Oval 166"/>
            <p:cNvSpPr/>
            <p:nvPr/>
          </p:nvSpPr>
          <p:spPr bwMode="auto">
            <a:xfrm rot="7562885">
              <a:off x="5755893" y="940877"/>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72" name="Oval 167"/>
            <p:cNvSpPr/>
            <p:nvPr/>
          </p:nvSpPr>
          <p:spPr bwMode="auto">
            <a:xfrm rot="7562885">
              <a:off x="4597181" y="1255596"/>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73" name="Oval 168"/>
            <p:cNvSpPr/>
            <p:nvPr/>
          </p:nvSpPr>
          <p:spPr bwMode="auto">
            <a:xfrm rot="7562885">
              <a:off x="4931423" y="1012396"/>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74" name="Oval 169"/>
            <p:cNvSpPr/>
            <p:nvPr/>
          </p:nvSpPr>
          <p:spPr bwMode="auto">
            <a:xfrm rot="7562885">
              <a:off x="4825220" y="1521738"/>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75" name="Oval 170"/>
            <p:cNvSpPr/>
            <p:nvPr/>
          </p:nvSpPr>
          <p:spPr bwMode="auto">
            <a:xfrm rot="7562885">
              <a:off x="5442107" y="1408107"/>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76" name="Oval 171"/>
            <p:cNvSpPr/>
            <p:nvPr/>
          </p:nvSpPr>
          <p:spPr bwMode="auto">
            <a:xfrm rot="7562885">
              <a:off x="4692390" y="699353"/>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77" name="Oval 172"/>
            <p:cNvSpPr/>
            <p:nvPr/>
          </p:nvSpPr>
          <p:spPr bwMode="auto">
            <a:xfrm rot="7562885">
              <a:off x="5489301" y="785335"/>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78" name="Oval 173"/>
            <p:cNvSpPr/>
            <p:nvPr/>
          </p:nvSpPr>
          <p:spPr bwMode="auto">
            <a:xfrm rot="7562885">
              <a:off x="5688668" y="1248179"/>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79" name="Oval 174"/>
            <p:cNvSpPr/>
            <p:nvPr/>
          </p:nvSpPr>
          <p:spPr bwMode="auto">
            <a:xfrm rot="7562885">
              <a:off x="5165342" y="1102054"/>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80" name="Oval 175"/>
            <p:cNvSpPr/>
            <p:nvPr/>
          </p:nvSpPr>
          <p:spPr bwMode="auto">
            <a:xfrm rot="1800000">
              <a:off x="3956407" y="797812"/>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81" name="Oval 176"/>
            <p:cNvSpPr/>
            <p:nvPr/>
          </p:nvSpPr>
          <p:spPr bwMode="auto">
            <a:xfrm rot="1800000">
              <a:off x="4343159" y="817841"/>
              <a:ext cx="60660" cy="60716"/>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82" name="Oval 177"/>
            <p:cNvSpPr/>
            <p:nvPr/>
          </p:nvSpPr>
          <p:spPr bwMode="auto">
            <a:xfrm rot="1800000">
              <a:off x="3897959" y="508981"/>
              <a:ext cx="60660" cy="60716"/>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83" name="Oval 178"/>
            <p:cNvSpPr/>
            <p:nvPr/>
          </p:nvSpPr>
          <p:spPr bwMode="auto">
            <a:xfrm rot="1800000">
              <a:off x="4072901" y="1175014"/>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84" name="Oval 179"/>
            <p:cNvSpPr/>
            <p:nvPr/>
          </p:nvSpPr>
          <p:spPr bwMode="auto">
            <a:xfrm rot="1800000">
              <a:off x="3743208" y="1170549"/>
              <a:ext cx="60660" cy="60716"/>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85" name="Oval 180"/>
            <p:cNvSpPr/>
            <p:nvPr/>
          </p:nvSpPr>
          <p:spPr bwMode="auto">
            <a:xfrm rot="1800000">
              <a:off x="3531957" y="1142916"/>
              <a:ext cx="60660" cy="60716"/>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86" name="Oval 181"/>
            <p:cNvSpPr/>
            <p:nvPr/>
          </p:nvSpPr>
          <p:spPr bwMode="auto">
            <a:xfrm rot="1800000">
              <a:off x="4175808" y="614473"/>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87" name="Oval 182"/>
            <p:cNvSpPr/>
            <p:nvPr/>
          </p:nvSpPr>
          <p:spPr bwMode="auto">
            <a:xfrm rot="1800000">
              <a:off x="4187478" y="1026827"/>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88" name="Oval 183"/>
            <p:cNvSpPr/>
            <p:nvPr/>
          </p:nvSpPr>
          <p:spPr bwMode="auto">
            <a:xfrm rot="9362885">
              <a:off x="3883412" y="1096816"/>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89" name="Oval 184"/>
            <p:cNvSpPr/>
            <p:nvPr/>
          </p:nvSpPr>
          <p:spPr bwMode="auto">
            <a:xfrm rot="9362885">
              <a:off x="4395289" y="918248"/>
              <a:ext cx="60716" cy="60660"/>
            </a:xfrm>
            <a:prstGeom prst="ellipse">
              <a:avLst/>
            </a:prstGeom>
            <a:grpFill/>
            <a:ln w="25400" cap="flat" cmpd="sng" algn="ctr">
              <a:solidFill>
                <a:srgbClr val="F3782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90" name="Oval 185"/>
            <p:cNvSpPr/>
            <p:nvPr/>
          </p:nvSpPr>
          <p:spPr bwMode="auto">
            <a:xfrm rot="9362885">
              <a:off x="3616526" y="831931"/>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91" name="Oval 186"/>
            <p:cNvSpPr/>
            <p:nvPr/>
          </p:nvSpPr>
          <p:spPr bwMode="auto">
            <a:xfrm rot="9362885">
              <a:off x="3753975" y="668254"/>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92" name="Oval 187"/>
            <p:cNvSpPr/>
            <p:nvPr/>
          </p:nvSpPr>
          <p:spPr bwMode="auto">
            <a:xfrm rot="9362885">
              <a:off x="3884551" y="1264326"/>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93" name="Oval 188"/>
            <p:cNvSpPr/>
            <p:nvPr/>
          </p:nvSpPr>
          <p:spPr bwMode="auto">
            <a:xfrm rot="9362885">
              <a:off x="4142279" y="844857"/>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94" name="Oval 189"/>
            <p:cNvSpPr/>
            <p:nvPr/>
          </p:nvSpPr>
          <p:spPr bwMode="auto">
            <a:xfrm rot="9362885">
              <a:off x="3845984" y="937631"/>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95" name="Oval 190"/>
            <p:cNvSpPr/>
            <p:nvPr/>
          </p:nvSpPr>
          <p:spPr bwMode="auto">
            <a:xfrm rot="1800000">
              <a:off x="3771200" y="832750"/>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96" name="Oval 191"/>
            <p:cNvSpPr/>
            <p:nvPr/>
          </p:nvSpPr>
          <p:spPr bwMode="auto">
            <a:xfrm rot="1800000">
              <a:off x="4110165" y="1571505"/>
              <a:ext cx="60660" cy="60716"/>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97" name="Oval 192"/>
            <p:cNvSpPr/>
            <p:nvPr/>
          </p:nvSpPr>
          <p:spPr bwMode="auto">
            <a:xfrm rot="1800000">
              <a:off x="3877892" y="1420804"/>
              <a:ext cx="60660" cy="60716"/>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98" name="Oval 193"/>
            <p:cNvSpPr/>
            <p:nvPr/>
          </p:nvSpPr>
          <p:spPr bwMode="auto">
            <a:xfrm rot="9362885">
              <a:off x="4087839" y="1405449"/>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399" name="Oval 194"/>
            <p:cNvSpPr/>
            <p:nvPr/>
          </p:nvSpPr>
          <p:spPr bwMode="auto">
            <a:xfrm rot="9362885">
              <a:off x="3623106" y="1064410"/>
              <a:ext cx="60716" cy="60660"/>
            </a:xfrm>
            <a:prstGeom prst="ellipse">
              <a:avLst/>
            </a:prstGeom>
            <a:grpFill/>
            <a:ln w="25400" cap="flat" cmpd="sng" algn="ctr">
              <a:solidFill>
                <a:srgbClr val="7CBA2B"/>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400" name="Oval 195"/>
            <p:cNvSpPr/>
            <p:nvPr/>
          </p:nvSpPr>
          <p:spPr bwMode="auto">
            <a:xfrm rot="9362885">
              <a:off x="4034168" y="1020914"/>
              <a:ext cx="60716" cy="60660"/>
            </a:xfrm>
            <a:prstGeom prst="ellipse">
              <a:avLst/>
            </a:prstGeom>
            <a:grpFill/>
            <a:ln w="25400" cap="flat" cmpd="sng" algn="ctr">
              <a:solidFill>
                <a:srgbClr val="7F7F7F"/>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401" name="Oval 196"/>
            <p:cNvSpPr/>
            <p:nvPr/>
          </p:nvSpPr>
          <p:spPr bwMode="auto">
            <a:xfrm rot="9362885">
              <a:off x="3983681" y="630294"/>
              <a:ext cx="60716" cy="60660"/>
            </a:xfrm>
            <a:prstGeom prst="ellipse">
              <a:avLst/>
            </a:prstGeom>
            <a:grpFill/>
            <a:ln w="25400" cap="flat" cmpd="sng" algn="ctr">
              <a:solidFill>
                <a:srgbClr val="FFB502"/>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sp>
          <p:nvSpPr>
            <p:cNvPr id="402" name="Oval 197"/>
            <p:cNvSpPr/>
            <p:nvPr/>
          </p:nvSpPr>
          <p:spPr bwMode="auto">
            <a:xfrm rot="9362885">
              <a:off x="4191919" y="1215519"/>
              <a:ext cx="60716" cy="60660"/>
            </a:xfrm>
            <a:prstGeom prst="ellipse">
              <a:avLst/>
            </a:prstGeom>
            <a:grpFill/>
            <a:ln w="25400" cap="flat" cmpd="sng" algn="ctr">
              <a:solidFill>
                <a:srgbClr val="5E81D3"/>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err="1">
                <a:ln>
                  <a:noFill/>
                </a:ln>
                <a:solidFill>
                  <a:srgbClr val="000000"/>
                </a:solidFill>
                <a:effectLst/>
                <a:uLnTx/>
                <a:uFillTx/>
                <a:latin typeface="MS PGothic" charset="-128"/>
                <a:ea typeface="MS PGothic" charset="-128"/>
                <a:cs typeface="MS PGothic" charset="-128"/>
              </a:endParaRPr>
            </a:p>
          </p:txBody>
        </p:sp>
      </p:grpSp>
      <p:sp>
        <p:nvSpPr>
          <p:cNvPr id="403" name="角丸四角形 402"/>
          <p:cNvSpPr/>
          <p:nvPr/>
        </p:nvSpPr>
        <p:spPr>
          <a:xfrm>
            <a:off x="7592829" y="142996"/>
            <a:ext cx="1416963" cy="428581"/>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smtClean="0">
                <a:latin typeface="MS PGothic" charset="-128"/>
                <a:ea typeface="MS PGothic" charset="-128"/>
                <a:cs typeface="MS PGothic" charset="-128"/>
              </a:rPr>
              <a:t>情報量</a:t>
            </a:r>
          </a:p>
        </p:txBody>
      </p:sp>
    </p:spTree>
    <p:extLst>
      <p:ext uri="{BB962C8B-B14F-4D97-AF65-F5344CB8AC3E}">
        <p14:creationId xmlns:p14="http://schemas.microsoft.com/office/powerpoint/2010/main" val="6996055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p:cTn id="7" dur="500" fill="hold"/>
                                        <p:tgtEl>
                                          <p:spTgt spid="147"/>
                                        </p:tgtEl>
                                        <p:attrNameLst>
                                          <p:attrName>ppt_w</p:attrName>
                                        </p:attrNameLst>
                                      </p:cBhvr>
                                      <p:tavLst>
                                        <p:tav tm="0">
                                          <p:val>
                                            <p:fltVal val="0"/>
                                          </p:val>
                                        </p:tav>
                                        <p:tav tm="100000">
                                          <p:val>
                                            <p:strVal val="#ppt_w"/>
                                          </p:val>
                                        </p:tav>
                                      </p:tavLst>
                                    </p:anim>
                                    <p:anim calcmode="lin" valueType="num">
                                      <p:cBhvr>
                                        <p:cTn id="8" dur="500" fill="hold"/>
                                        <p:tgtEl>
                                          <p:spTgt spid="147"/>
                                        </p:tgtEl>
                                        <p:attrNameLst>
                                          <p:attrName>ppt_h</p:attrName>
                                        </p:attrNameLst>
                                      </p:cBhvr>
                                      <p:tavLst>
                                        <p:tav tm="0">
                                          <p:val>
                                            <p:fltVal val="0"/>
                                          </p:val>
                                        </p:tav>
                                        <p:tav tm="100000">
                                          <p:val>
                                            <p:strVal val="#ppt_h"/>
                                          </p:val>
                                        </p:tav>
                                      </p:tavLst>
                                    </p:anim>
                                    <p:animEffect transition="in" filter="fade">
                                      <p:cBhvr>
                                        <p:cTn id="9" dur="500"/>
                                        <p:tgtEl>
                                          <p:spTgt spid="147"/>
                                        </p:tgtEl>
                                      </p:cBhvr>
                                    </p:animEffect>
                                  </p:childTnLst>
                                </p:cTn>
                              </p:par>
                              <p:par>
                                <p:cTn id="10" presetID="53" presetClass="entr" presetSubtype="16"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par>
                                <p:cTn id="15" presetID="53" presetClass="entr" presetSubtype="16" fill="hold" nodeType="withEffect">
                                  <p:stCondLst>
                                    <p:cond delay="0"/>
                                  </p:stCondLst>
                                  <p:childTnLst>
                                    <p:set>
                                      <p:cBhvr>
                                        <p:cTn id="16" dur="1" fill="hold">
                                          <p:stCondLst>
                                            <p:cond delay="0"/>
                                          </p:stCondLst>
                                        </p:cTn>
                                        <p:tgtEl>
                                          <p:spTgt spid="211"/>
                                        </p:tgtEl>
                                        <p:attrNameLst>
                                          <p:attrName>style.visibility</p:attrName>
                                        </p:attrNameLst>
                                      </p:cBhvr>
                                      <p:to>
                                        <p:strVal val="visible"/>
                                      </p:to>
                                    </p:set>
                                    <p:anim calcmode="lin" valueType="num">
                                      <p:cBhvr>
                                        <p:cTn id="17" dur="500" fill="hold"/>
                                        <p:tgtEl>
                                          <p:spTgt spid="211"/>
                                        </p:tgtEl>
                                        <p:attrNameLst>
                                          <p:attrName>ppt_w</p:attrName>
                                        </p:attrNameLst>
                                      </p:cBhvr>
                                      <p:tavLst>
                                        <p:tav tm="0">
                                          <p:val>
                                            <p:fltVal val="0"/>
                                          </p:val>
                                        </p:tav>
                                        <p:tav tm="100000">
                                          <p:val>
                                            <p:strVal val="#ppt_w"/>
                                          </p:val>
                                        </p:tav>
                                      </p:tavLst>
                                    </p:anim>
                                    <p:anim calcmode="lin" valueType="num">
                                      <p:cBhvr>
                                        <p:cTn id="18" dur="500" fill="hold"/>
                                        <p:tgtEl>
                                          <p:spTgt spid="211"/>
                                        </p:tgtEl>
                                        <p:attrNameLst>
                                          <p:attrName>ppt_h</p:attrName>
                                        </p:attrNameLst>
                                      </p:cBhvr>
                                      <p:tavLst>
                                        <p:tav tm="0">
                                          <p:val>
                                            <p:fltVal val="0"/>
                                          </p:val>
                                        </p:tav>
                                        <p:tav tm="100000">
                                          <p:val>
                                            <p:strVal val="#ppt_h"/>
                                          </p:val>
                                        </p:tav>
                                      </p:tavLst>
                                    </p:anim>
                                    <p:animEffect transition="in" filter="fade">
                                      <p:cBhvr>
                                        <p:cTn id="19" dur="500"/>
                                        <p:tgtEl>
                                          <p:spTgt spid="211"/>
                                        </p:tgtEl>
                                      </p:cBhvr>
                                    </p:animEffect>
                                  </p:childTnLst>
                                </p:cTn>
                              </p:par>
                              <p:par>
                                <p:cTn id="20" presetID="53" presetClass="entr" presetSubtype="16" fill="hold" nodeType="withEffect">
                                  <p:stCondLst>
                                    <p:cond delay="0"/>
                                  </p:stCondLst>
                                  <p:childTnLst>
                                    <p:set>
                                      <p:cBhvr>
                                        <p:cTn id="21" dur="1" fill="hold">
                                          <p:stCondLst>
                                            <p:cond delay="0"/>
                                          </p:stCondLst>
                                        </p:cTn>
                                        <p:tgtEl>
                                          <p:spTgt spid="339"/>
                                        </p:tgtEl>
                                        <p:attrNameLst>
                                          <p:attrName>style.visibility</p:attrName>
                                        </p:attrNameLst>
                                      </p:cBhvr>
                                      <p:to>
                                        <p:strVal val="visible"/>
                                      </p:to>
                                    </p:set>
                                    <p:anim calcmode="lin" valueType="num">
                                      <p:cBhvr>
                                        <p:cTn id="22" dur="500" fill="hold"/>
                                        <p:tgtEl>
                                          <p:spTgt spid="339"/>
                                        </p:tgtEl>
                                        <p:attrNameLst>
                                          <p:attrName>ppt_w</p:attrName>
                                        </p:attrNameLst>
                                      </p:cBhvr>
                                      <p:tavLst>
                                        <p:tav tm="0">
                                          <p:val>
                                            <p:fltVal val="0"/>
                                          </p:val>
                                        </p:tav>
                                        <p:tav tm="100000">
                                          <p:val>
                                            <p:strVal val="#ppt_w"/>
                                          </p:val>
                                        </p:tav>
                                      </p:tavLst>
                                    </p:anim>
                                    <p:anim calcmode="lin" valueType="num">
                                      <p:cBhvr>
                                        <p:cTn id="23" dur="500" fill="hold"/>
                                        <p:tgtEl>
                                          <p:spTgt spid="339"/>
                                        </p:tgtEl>
                                        <p:attrNameLst>
                                          <p:attrName>ppt_h</p:attrName>
                                        </p:attrNameLst>
                                      </p:cBhvr>
                                      <p:tavLst>
                                        <p:tav tm="0">
                                          <p:val>
                                            <p:fltVal val="0"/>
                                          </p:val>
                                        </p:tav>
                                        <p:tav tm="100000">
                                          <p:val>
                                            <p:strVal val="#ppt_h"/>
                                          </p:val>
                                        </p:tav>
                                      </p:tavLst>
                                    </p:anim>
                                    <p:animEffect transition="in" filter="fade">
                                      <p:cBhvr>
                                        <p:cTn id="24" dur="500"/>
                                        <p:tgtEl>
                                          <p:spTgt spid="339"/>
                                        </p:tgtEl>
                                      </p:cBhvr>
                                    </p:animEffect>
                                  </p:childTnLst>
                                </p:cTn>
                              </p:par>
                              <p:par>
                                <p:cTn id="25" presetID="53" presetClass="entr" presetSubtype="16" repeatCount="0" fill="hold" nodeType="withEffect">
                                  <p:stCondLst>
                                    <p:cond delay="0"/>
                                  </p:stCondLst>
                                  <p:childTnLst>
                                    <p:set>
                                      <p:cBhvr>
                                        <p:cTn id="26" dur="1" fill="hold">
                                          <p:stCondLst>
                                            <p:cond delay="0"/>
                                          </p:stCondLst>
                                        </p:cTn>
                                        <p:tgtEl>
                                          <p:spTgt spid="275"/>
                                        </p:tgtEl>
                                        <p:attrNameLst>
                                          <p:attrName>style.visibility</p:attrName>
                                        </p:attrNameLst>
                                      </p:cBhvr>
                                      <p:to>
                                        <p:strVal val="visible"/>
                                      </p:to>
                                    </p:set>
                                    <p:anim calcmode="lin" valueType="num">
                                      <p:cBhvr>
                                        <p:cTn id="27" dur="500" fill="hold"/>
                                        <p:tgtEl>
                                          <p:spTgt spid="275"/>
                                        </p:tgtEl>
                                        <p:attrNameLst>
                                          <p:attrName>ppt_w</p:attrName>
                                        </p:attrNameLst>
                                      </p:cBhvr>
                                      <p:tavLst>
                                        <p:tav tm="0">
                                          <p:val>
                                            <p:fltVal val="0"/>
                                          </p:val>
                                        </p:tav>
                                        <p:tav tm="100000">
                                          <p:val>
                                            <p:strVal val="#ppt_w"/>
                                          </p:val>
                                        </p:tav>
                                      </p:tavLst>
                                    </p:anim>
                                    <p:anim calcmode="lin" valueType="num">
                                      <p:cBhvr>
                                        <p:cTn id="28" dur="500" fill="hold"/>
                                        <p:tgtEl>
                                          <p:spTgt spid="275"/>
                                        </p:tgtEl>
                                        <p:attrNameLst>
                                          <p:attrName>ppt_h</p:attrName>
                                        </p:attrNameLst>
                                      </p:cBhvr>
                                      <p:tavLst>
                                        <p:tav tm="0">
                                          <p:val>
                                            <p:fltVal val="0"/>
                                          </p:val>
                                        </p:tav>
                                        <p:tav tm="100000">
                                          <p:val>
                                            <p:strVal val="#ppt_h"/>
                                          </p:val>
                                        </p:tav>
                                      </p:tavLst>
                                    </p:anim>
                                    <p:animEffect transition="in" filter="fade">
                                      <p:cBhvr>
                                        <p:cTn id="29" dur="500"/>
                                        <p:tgtEl>
                                          <p:spTgt spid="275"/>
                                        </p:tgtEl>
                                      </p:cBhvr>
                                    </p:animEffect>
                                  </p:childTnLst>
                                </p:cTn>
                              </p:par>
                            </p:childTnLst>
                          </p:cTn>
                        </p:par>
                        <p:par>
                          <p:cTn id="30" fill="hold">
                            <p:stCondLst>
                              <p:cond delay="500"/>
                            </p:stCondLst>
                            <p:childTnLst>
                              <p:par>
                                <p:cTn id="31" presetID="0" presetClass="path" presetSubtype="0" repeatCount="0" accel="50000" decel="50000" fill="hold" nodeType="afterEffect">
                                  <p:stCondLst>
                                    <p:cond delay="0"/>
                                  </p:stCondLst>
                                  <p:childTnLst>
                                    <p:animMotion origin="layout" path="M 0.05191 -0.02315 L 0.22153 -0.16266 " pathEditMode="relative" ptsTypes="AA">
                                      <p:cBhvr>
                                        <p:cTn id="32" dur="2000" fill="hold"/>
                                        <p:tgtEl>
                                          <p:spTgt spid="50"/>
                                        </p:tgtEl>
                                        <p:attrNameLst>
                                          <p:attrName>ppt_x</p:attrName>
                                          <p:attrName>ppt_y</p:attrName>
                                        </p:attrNameLst>
                                      </p:cBhvr>
                                    </p:animMotion>
                                  </p:childTnLst>
                                </p:cTn>
                              </p:par>
                              <p:par>
                                <p:cTn id="33" presetID="0" presetClass="path" presetSubtype="0" repeatCount="0" accel="50000" decel="50000" fill="hold" nodeType="withEffect">
                                  <p:stCondLst>
                                    <p:cond delay="0"/>
                                  </p:stCondLst>
                                  <p:childTnLst>
                                    <p:animMotion origin="layout" path="M -4.16667E-6 -4.32099E-6 L 0.18542 -0.02284 " pathEditMode="relative" rAng="0" ptsTypes="AA">
                                      <p:cBhvr>
                                        <p:cTn id="34" dur="2000" fill="hold"/>
                                        <p:tgtEl>
                                          <p:spTgt spid="147"/>
                                        </p:tgtEl>
                                        <p:attrNameLst>
                                          <p:attrName>ppt_x</p:attrName>
                                          <p:attrName>ppt_y</p:attrName>
                                        </p:attrNameLst>
                                      </p:cBhvr>
                                      <p:rCtr x="9271" y="-1142"/>
                                    </p:animMotion>
                                  </p:childTnLst>
                                </p:cTn>
                              </p:par>
                              <p:par>
                                <p:cTn id="35" presetID="0" presetClass="path" presetSubtype="0" repeatCount="0" accel="50000" decel="50000" fill="hold" nodeType="withEffect">
                                  <p:stCondLst>
                                    <p:cond delay="0"/>
                                  </p:stCondLst>
                                  <p:childTnLst>
                                    <p:animMotion origin="layout" path="M -3.61111E-6 9.87654E-7 L -0.00191 -0.16482 " pathEditMode="relative" rAng="0" ptsTypes="AA">
                                      <p:cBhvr>
                                        <p:cTn id="36" dur="2000" fill="hold"/>
                                        <p:tgtEl>
                                          <p:spTgt spid="211"/>
                                        </p:tgtEl>
                                        <p:attrNameLst>
                                          <p:attrName>ppt_x</p:attrName>
                                          <p:attrName>ppt_y</p:attrName>
                                        </p:attrNameLst>
                                      </p:cBhvr>
                                      <p:rCtr x="-104" y="-8241"/>
                                    </p:animMotion>
                                  </p:childTnLst>
                                </p:cTn>
                              </p:par>
                              <p:par>
                                <p:cTn id="37" presetID="0" presetClass="path" presetSubtype="0" repeatCount="0" accel="50000" decel="50000" fill="hold" nodeType="withEffect">
                                  <p:stCondLst>
                                    <p:cond delay="0"/>
                                  </p:stCondLst>
                                  <p:childTnLst>
                                    <p:animMotion origin="layout" path="M 2.77778E-6 -4.07407E-6 L -0.20486 0.0176 " pathEditMode="relative" rAng="0" ptsTypes="AA">
                                      <p:cBhvr>
                                        <p:cTn id="38" dur="2000" fill="hold"/>
                                        <p:tgtEl>
                                          <p:spTgt spid="275"/>
                                        </p:tgtEl>
                                        <p:attrNameLst>
                                          <p:attrName>ppt_x</p:attrName>
                                          <p:attrName>ppt_y</p:attrName>
                                        </p:attrNameLst>
                                      </p:cBhvr>
                                      <p:rCtr x="-10243" y="864"/>
                                    </p:animMotion>
                                  </p:childTnLst>
                                </p:cTn>
                              </p:par>
                              <p:par>
                                <p:cTn id="39" presetID="0" presetClass="path" presetSubtype="0" repeatCount="0" accel="50000" decel="50000" fill="hold" nodeType="withEffect">
                                  <p:stCondLst>
                                    <p:cond delay="0"/>
                                  </p:stCondLst>
                                  <p:childTnLst>
                                    <p:animMotion origin="layout" path="M 0.03524 -0.00926 L -0.20296 -0.1892 " pathEditMode="relative" rAng="0" ptsTypes="AA">
                                      <p:cBhvr>
                                        <p:cTn id="40" dur="2000" fill="hold"/>
                                        <p:tgtEl>
                                          <p:spTgt spid="339"/>
                                        </p:tgtEl>
                                        <p:attrNameLst>
                                          <p:attrName>ppt_x</p:attrName>
                                          <p:attrName>ppt_y</p:attrName>
                                        </p:attrNameLst>
                                      </p:cBhvr>
                                      <p:rCtr x="-11910" y="-90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2143" y="243339"/>
            <a:ext cx="8837857" cy="731837"/>
          </a:xfrm>
        </p:spPr>
        <p:txBody>
          <a:bodyPr/>
          <a:lstStyle/>
          <a:p>
            <a:r>
              <a:rPr lang="en-US" altLang="ja-JP" sz="2400" dirty="0" smtClean="0">
                <a:latin typeface="MS PGothic" charset="-128"/>
                <a:ea typeface="MS PGothic" charset="-128"/>
                <a:cs typeface="MS PGothic" charset="-128"/>
              </a:rPr>
              <a:t>Cisco</a:t>
            </a:r>
            <a:r>
              <a:rPr lang="ja-JP" altLang="en-US" sz="2400" dirty="0" smtClean="0">
                <a:latin typeface="MS PGothic" charset="-128"/>
                <a:ea typeface="MS PGothic" charset="-128"/>
                <a:cs typeface="MS PGothic" charset="-128"/>
              </a:rPr>
              <a:t> </a:t>
            </a:r>
            <a:r>
              <a:rPr lang="en-US" altLang="ja-JP" sz="2400" dirty="0" err="1" smtClean="0">
                <a:latin typeface="MS PGothic" charset="-128"/>
                <a:ea typeface="MS PGothic" charset="-128"/>
                <a:cs typeface="MS PGothic" charset="-128"/>
              </a:rPr>
              <a:t>Talos</a:t>
            </a:r>
            <a:r>
              <a:rPr lang="ja-JP" altLang="en-US" sz="2400" dirty="0" smtClean="0">
                <a:latin typeface="MS PGothic" charset="-128"/>
                <a:ea typeface="MS PGothic" charset="-128"/>
                <a:cs typeface="MS PGothic" charset="-128"/>
              </a:rPr>
              <a:t> </a:t>
            </a:r>
            <a:r>
              <a:rPr lang="en-US" altLang="ja-JP" sz="2400" dirty="0" smtClean="0">
                <a:latin typeface="MS PGothic" charset="-128"/>
                <a:ea typeface="MS PGothic" charset="-128"/>
                <a:cs typeface="MS PGothic" charset="-128"/>
              </a:rPr>
              <a:t>vs.</a:t>
            </a:r>
            <a:r>
              <a:rPr lang="ja-JP" altLang="en-US" sz="2400" dirty="0" smtClean="0">
                <a:latin typeface="MS PGothic" charset="-128"/>
                <a:ea typeface="MS PGothic" charset="-128"/>
                <a:cs typeface="MS PGothic" charset="-128"/>
              </a:rPr>
              <a:t> 競合他社</a:t>
            </a:r>
            <a:r>
              <a:rPr lang="en-US" altLang="ja-JP" sz="2400" dirty="0" smtClean="0">
                <a:latin typeface="MS PGothic" charset="-128"/>
                <a:ea typeface="MS PGothic" charset="-128"/>
                <a:cs typeface="MS PGothic" charset="-128"/>
              </a:rPr>
              <a:t/>
            </a:r>
            <a:br>
              <a:rPr lang="en-US" altLang="ja-JP" sz="2400" dirty="0" smtClean="0">
                <a:latin typeface="MS PGothic" charset="-128"/>
                <a:ea typeface="MS PGothic" charset="-128"/>
                <a:cs typeface="MS PGothic" charset="-128"/>
              </a:rPr>
            </a:br>
            <a:r>
              <a:rPr lang="ja-JP" altLang="en-US" sz="2400" dirty="0" smtClean="0">
                <a:latin typeface="MS PGothic" charset="-128"/>
                <a:ea typeface="MS PGothic" charset="-128"/>
                <a:cs typeface="MS PGothic" charset="-128"/>
              </a:rPr>
              <a:t>脅威インテリジェンスの比較</a:t>
            </a:r>
            <a:r>
              <a:rPr lang="en-US" altLang="ja-JP" sz="2400" dirty="0">
                <a:latin typeface="MS PGothic" charset="-128"/>
                <a:ea typeface="MS PGothic" charset="-128"/>
                <a:cs typeface="MS PGothic" charset="-128"/>
              </a:rPr>
              <a:t/>
            </a:r>
            <a:br>
              <a:rPr lang="en-US" altLang="ja-JP" sz="2400" dirty="0">
                <a:latin typeface="MS PGothic" charset="-128"/>
                <a:ea typeface="MS PGothic" charset="-128"/>
                <a:cs typeface="MS PGothic" charset="-128"/>
              </a:rPr>
            </a:br>
            <a:r>
              <a:rPr lang="en-US" altLang="ja-JP" sz="1400" dirty="0">
                <a:latin typeface="MS PGothic" charset="-128"/>
                <a:ea typeface="MS PGothic" charset="-128"/>
                <a:cs typeface="MS PGothic" charset="-128"/>
              </a:rPr>
              <a:t>http://</a:t>
            </a:r>
            <a:r>
              <a:rPr lang="en-US" altLang="ja-JP" sz="1400" dirty="0" err="1" smtClean="0">
                <a:latin typeface="MS PGothic" charset="-128"/>
                <a:ea typeface="MS PGothic" charset="-128"/>
                <a:cs typeface="MS PGothic" charset="-128"/>
              </a:rPr>
              <a:t>www.cisco.com</a:t>
            </a:r>
            <a:r>
              <a:rPr lang="en-US" altLang="ja-JP" sz="1400" dirty="0" smtClean="0">
                <a:latin typeface="MS PGothic" charset="-128"/>
                <a:ea typeface="MS PGothic" charset="-128"/>
                <a:cs typeface="MS PGothic" charset="-128"/>
              </a:rPr>
              <a:t>/c/m/</a:t>
            </a:r>
            <a:r>
              <a:rPr lang="en-US" altLang="ja-JP" sz="1400" dirty="0" err="1" smtClean="0">
                <a:latin typeface="MS PGothic" charset="-128"/>
                <a:ea typeface="MS PGothic" charset="-128"/>
                <a:cs typeface="MS PGothic" charset="-128"/>
              </a:rPr>
              <a:t>ja_jp</a:t>
            </a:r>
            <a:r>
              <a:rPr lang="en-US" altLang="ja-JP" sz="1400" dirty="0" smtClean="0">
                <a:latin typeface="MS PGothic" charset="-128"/>
                <a:ea typeface="MS PGothic" charset="-128"/>
                <a:cs typeface="MS PGothic" charset="-128"/>
              </a:rPr>
              <a:t>/products/security/firewalls/competitive-</a:t>
            </a:r>
            <a:r>
              <a:rPr lang="en-US" altLang="ja-JP" sz="1400" dirty="0" err="1" smtClean="0">
                <a:latin typeface="MS PGothic" charset="-128"/>
                <a:ea typeface="MS PGothic" charset="-128"/>
                <a:cs typeface="MS PGothic" charset="-128"/>
              </a:rPr>
              <a:t>comparison.html</a:t>
            </a:r>
            <a:endParaRPr lang="en-US" sz="1600" dirty="0">
              <a:latin typeface="MS PGothic" charset="-128"/>
              <a:ea typeface="MS PGothic" charset="-128"/>
              <a:cs typeface="MS PGothic" charset="-128"/>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6498" y="1094918"/>
            <a:ext cx="5423817" cy="3778188"/>
          </a:xfrm>
          <a:prstGeom prst="rect">
            <a:avLst/>
          </a:prstGeom>
        </p:spPr>
      </p:pic>
      <p:sp>
        <p:nvSpPr>
          <p:cNvPr id="5" name="テキスト ボックス 4"/>
          <p:cNvSpPr txBox="1"/>
          <p:nvPr/>
        </p:nvSpPr>
        <p:spPr>
          <a:xfrm>
            <a:off x="5834744" y="1513114"/>
            <a:ext cx="3275256" cy="2120068"/>
          </a:xfrm>
          <a:prstGeom prst="rect">
            <a:avLst/>
          </a:prstGeom>
          <a:noFill/>
        </p:spPr>
        <p:txBody>
          <a:bodyPr wrap="none" rtlCol="0">
            <a:spAutoFit/>
          </a:bodyPr>
          <a:lstStyle/>
          <a:p>
            <a:pPr marL="285750" indent="-285750">
              <a:lnSpc>
                <a:spcPct val="150000"/>
              </a:lnSpc>
              <a:buFont typeface="Wingdings" charset="2"/>
              <a:buChar char="n"/>
            </a:pPr>
            <a:r>
              <a:rPr kumimoji="1" lang="ja-JP" altLang="en-US" dirty="0" smtClean="0">
                <a:latin typeface="MS PGothic" charset="-128"/>
                <a:ea typeface="MS PGothic" charset="-128"/>
                <a:cs typeface="MS PGothic" charset="-128"/>
              </a:rPr>
              <a:t>データの信頼性が違います。</a:t>
            </a:r>
            <a:endParaRPr kumimoji="1" lang="en-US" altLang="ja-JP" dirty="0">
              <a:latin typeface="MS PGothic" charset="-128"/>
              <a:ea typeface="MS PGothic" charset="-128"/>
              <a:cs typeface="MS PGothic" charset="-128"/>
            </a:endParaRPr>
          </a:p>
          <a:p>
            <a:pPr marL="536575" lvl="1" indent="-171450">
              <a:lnSpc>
                <a:spcPct val="150000"/>
              </a:lnSpc>
              <a:buFont typeface="Wingdings" charset="2"/>
              <a:buChar char="ü"/>
            </a:pPr>
            <a:r>
              <a:rPr kumimoji="1" lang="ja-JP" altLang="en-US" dirty="0" smtClean="0">
                <a:latin typeface="MS PGothic" charset="-128"/>
                <a:ea typeface="MS PGothic" charset="-128"/>
                <a:cs typeface="MS PGothic" charset="-128"/>
              </a:rPr>
              <a:t>マルウェア検体数</a:t>
            </a:r>
            <a:endParaRPr kumimoji="1" lang="en-US" altLang="ja-JP" dirty="0" smtClean="0">
              <a:latin typeface="MS PGothic" charset="-128"/>
              <a:ea typeface="MS PGothic" charset="-128"/>
              <a:cs typeface="MS PGothic" charset="-128"/>
            </a:endParaRPr>
          </a:p>
          <a:p>
            <a:pPr marL="536575" lvl="1" indent="-171450">
              <a:lnSpc>
                <a:spcPct val="150000"/>
              </a:lnSpc>
              <a:buFont typeface="Wingdings" charset="2"/>
              <a:buChar char="ü"/>
            </a:pPr>
            <a:r>
              <a:rPr kumimoji="1" lang="ja-JP" altLang="en-US" dirty="0" smtClean="0">
                <a:latin typeface="MS PGothic" charset="-128"/>
                <a:ea typeface="MS PGothic" charset="-128"/>
                <a:cs typeface="MS PGothic" charset="-128"/>
              </a:rPr>
              <a:t>データ</a:t>
            </a:r>
            <a:r>
              <a:rPr kumimoji="1" lang="en-US" altLang="ja-JP" dirty="0" smtClean="0">
                <a:latin typeface="MS PGothic" charset="-128"/>
                <a:ea typeface="MS PGothic" charset="-128"/>
                <a:cs typeface="MS PGothic" charset="-128"/>
              </a:rPr>
              <a:t> </a:t>
            </a:r>
            <a:r>
              <a:rPr kumimoji="1" lang="ja-JP" altLang="en-US" dirty="0" smtClean="0">
                <a:latin typeface="MS PGothic" charset="-128"/>
                <a:ea typeface="MS PGothic" charset="-128"/>
                <a:cs typeface="MS PGothic" charset="-128"/>
              </a:rPr>
              <a:t>ベース</a:t>
            </a:r>
            <a:r>
              <a:rPr kumimoji="1" lang="ja-JP" altLang="en-US" dirty="0" smtClean="0">
                <a:latin typeface="MS PGothic" charset="-128"/>
                <a:ea typeface="MS PGothic" charset="-128"/>
                <a:cs typeface="MS PGothic" charset="-128"/>
              </a:rPr>
              <a:t>の登録数</a:t>
            </a:r>
            <a:endParaRPr kumimoji="1" lang="en-US" altLang="ja-JP" dirty="0" smtClean="0">
              <a:latin typeface="MS PGothic" charset="-128"/>
              <a:ea typeface="MS PGothic" charset="-128"/>
              <a:cs typeface="MS PGothic" charset="-128"/>
            </a:endParaRPr>
          </a:p>
          <a:p>
            <a:pPr marL="536575" lvl="1" indent="-171450">
              <a:lnSpc>
                <a:spcPct val="150000"/>
              </a:lnSpc>
              <a:buFont typeface="Wingdings" charset="2"/>
              <a:buChar char="ü"/>
            </a:pPr>
            <a:r>
              <a:rPr kumimoji="1" lang="ja-JP" altLang="en-US" dirty="0" smtClean="0">
                <a:latin typeface="MS PGothic" charset="-128"/>
                <a:ea typeface="MS PGothic" charset="-128"/>
                <a:cs typeface="MS PGothic" charset="-128"/>
              </a:rPr>
              <a:t>世界中にセンサー配備</a:t>
            </a:r>
            <a:endParaRPr kumimoji="1" lang="en-US" altLang="ja-JP" dirty="0" smtClean="0">
              <a:latin typeface="MS PGothic" charset="-128"/>
              <a:ea typeface="MS PGothic" charset="-128"/>
              <a:cs typeface="MS PGothic" charset="-128"/>
            </a:endParaRPr>
          </a:p>
          <a:p>
            <a:pPr marL="536575" lvl="1" indent="-171450">
              <a:lnSpc>
                <a:spcPct val="150000"/>
              </a:lnSpc>
              <a:buFont typeface="Wingdings" charset="2"/>
              <a:buChar char="ü"/>
            </a:pPr>
            <a:endParaRPr kumimoji="1" lang="en-US" altLang="ja-JP"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981438862"/>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 y="711200"/>
            <a:ext cx="8064500" cy="3708400"/>
          </a:xfrm>
          <a:prstGeom prst="rect">
            <a:avLst/>
          </a:prstGeom>
        </p:spPr>
      </p:pic>
      <p:sp>
        <p:nvSpPr>
          <p:cNvPr id="5" name="正方形/長方形 4"/>
          <p:cNvSpPr/>
          <p:nvPr/>
        </p:nvSpPr>
        <p:spPr>
          <a:xfrm>
            <a:off x="533400" y="1805651"/>
            <a:ext cx="2927430" cy="358815"/>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2086151876"/>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FFISYNC_SLIDE_GUID" val="a5cc809c-12a5-4625-9d74-870b4b341edd"/>
</p:tagLst>
</file>

<file path=ppt/theme/theme1.xml><?xml version="1.0" encoding="utf-8"?>
<a:theme xmlns:a="http://schemas.openxmlformats.org/drawingml/2006/main" name="201503.Security2015">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クラシック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クラシック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プレゼンテーション1" id="{5110845E-5030-9E49-8861-1035163569A2}" vid="{0811C086-851C-8143-BF2A-1D759C62EB33}"/>
    </a:ext>
  </a:extLst>
</a:theme>
</file>

<file path=ppt/theme/theme5.xml><?xml version="1.0" encoding="utf-8"?>
<a:theme xmlns:a="http://schemas.openxmlformats.org/drawingml/2006/main" name="8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201503.Security2015.potx</Template>
  <TotalTime>21166</TotalTime>
  <Words>3446</Words>
  <Application>Microsoft Macintosh PowerPoint</Application>
  <PresentationFormat>画面に合わせる (16:9)</PresentationFormat>
  <Paragraphs>644</Paragraphs>
  <Slides>38</Slides>
  <Notes>18</Notes>
  <HiddenSlides>0</HiddenSlides>
  <MMClips>0</MMClips>
  <ScaleCrop>false</ScaleCrop>
  <HeadingPairs>
    <vt:vector size="6" baseType="variant">
      <vt:variant>
        <vt:lpstr>使用されているフォント</vt:lpstr>
      </vt:variant>
      <vt:variant>
        <vt:i4>15</vt:i4>
      </vt:variant>
      <vt:variant>
        <vt:lpstr>テーマ</vt:lpstr>
      </vt:variant>
      <vt:variant>
        <vt:i4>5</vt:i4>
      </vt:variant>
      <vt:variant>
        <vt:lpstr>スライド タイトル</vt:lpstr>
      </vt:variant>
      <vt:variant>
        <vt:i4>38</vt:i4>
      </vt:variant>
    </vt:vector>
  </HeadingPairs>
  <TitlesOfParts>
    <vt:vector size="58" baseType="lpstr">
      <vt:lpstr>Broadway</vt:lpstr>
      <vt:lpstr>Calibri</vt:lpstr>
      <vt:lpstr>Ciscolight</vt:lpstr>
      <vt:lpstr>CiscoSans</vt:lpstr>
      <vt:lpstr>CiscoSans ExtraLight</vt:lpstr>
      <vt:lpstr>CiscoSans Thin</vt:lpstr>
      <vt:lpstr>CiscoSansTT ExtraLight</vt:lpstr>
      <vt:lpstr>CiscoSansTT Thin</vt:lpstr>
      <vt:lpstr>MS PGothic</vt:lpstr>
      <vt:lpstr>ＭＳ Ｐゴシック</vt:lpstr>
      <vt:lpstr>Tipo de letra del sistema Fina</vt:lpstr>
      <vt:lpstr>Verdana</vt:lpstr>
      <vt:lpstr>Wingdings</vt:lpstr>
      <vt:lpstr>メイリオ</vt:lpstr>
      <vt:lpstr>Arial</vt:lpstr>
      <vt:lpstr>201503.Security2015</vt:lpstr>
      <vt:lpstr>Blue Theme 2014 16x9</vt:lpstr>
      <vt:lpstr>1_Blue Theme 2014 16x9</vt:lpstr>
      <vt:lpstr>Blue theme 2015 16x9</vt:lpstr>
      <vt:lpstr>8_Blue theme 2015 16x9</vt:lpstr>
      <vt:lpstr>沖縄セミナー Cisco セキュリティ製品と事例紹介</vt:lpstr>
      <vt:lpstr>シスコ セキュリティ年次レポート</vt:lpstr>
      <vt:lpstr>セキュリティを侵害された組織は、 その対応に大変苦労する。</vt:lpstr>
      <vt:lpstr>通信経路での検知・防御策</vt:lpstr>
      <vt:lpstr>PowerPoint プレゼンテーション</vt:lpstr>
      <vt:lpstr>Cisco Securityの4つの特徴</vt:lpstr>
      <vt:lpstr>Cisco Securityを支えるBig Data</vt:lpstr>
      <vt:lpstr>Cisco Talos vs. 競合他社 脅威インテリジェンスの比較 http://www.cisco.com/c/m/ja_jp/products/security/firewalls/competitive-comparison.html</vt:lpstr>
      <vt:lpstr>PowerPoint プレゼンテーション</vt:lpstr>
      <vt:lpstr>分析力</vt:lpstr>
      <vt:lpstr>PowerPoint プレゼンテーション</vt:lpstr>
      <vt:lpstr>Network as a Sensor and Enforcer 感染端末隔離の仕組み</vt:lpstr>
      <vt:lpstr>日本におけるセキュリティ侵害の現状</vt:lpstr>
      <vt:lpstr>PowerPoint プレゼンテーション</vt:lpstr>
      <vt:lpstr>PowerPoint プレゼンテーション</vt:lpstr>
      <vt:lpstr>PowerPoint プレゼンテーション</vt:lpstr>
      <vt:lpstr>近年のマルウェアの特徴</vt:lpstr>
      <vt:lpstr>Cisco Advanced Malware Protection（AMP)</vt:lpstr>
      <vt:lpstr>PowerPoint プレゼンテーション</vt:lpstr>
      <vt:lpstr>従来型のマルウェア検知方法との違い</vt:lpstr>
      <vt:lpstr>何故クラウドのハッシュ データを使用するのか？</vt:lpstr>
      <vt:lpstr>何故クラウドのハッシュ データを使用するのか？</vt:lpstr>
      <vt:lpstr>レトロスペクティブ セキュリティとは？</vt:lpstr>
      <vt:lpstr>クラウド リコール</vt:lpstr>
      <vt:lpstr>感染範囲の特定　“ファイル　トラジェクトリ機能”</vt:lpstr>
      <vt:lpstr>感染原因の特定　“デバイス トラジェクトリ機能” ※AMP for Endpointのみの機能</vt:lpstr>
      <vt:lpstr>デバイス トラジェクトリ機能で出来ること</vt:lpstr>
      <vt:lpstr>エンドポイント プロテクション プラットフォーム</vt:lpstr>
      <vt:lpstr>ハッシュ エンジン</vt:lpstr>
      <vt:lpstr>ETHOS（検知エンジン） ファイルの特徴から亜種・未知のマルウェアを検知</vt:lpstr>
      <vt:lpstr>SPERO（検知エンジン） ファイル構造から亜種・未知のマルウェアを検知</vt:lpstr>
      <vt:lpstr>AMP ThreatGRID クラウド型サンド ボックスでマルウェアを検知</vt:lpstr>
      <vt:lpstr>DFC (Device Flow Correlation) ファイルのインターネット通信の監視で未知・亜種を検知</vt:lpstr>
      <vt:lpstr>AMP for Endpoint 製品構成</vt:lpstr>
      <vt:lpstr>PowerPoint プレゼンテーション</vt:lpstr>
      <vt:lpstr>事例：佐賀市教育委員会</vt:lpstr>
      <vt:lpstr>Cisco AMP利用のメリット</vt:lpstr>
      <vt:lpstr>PowerPoint プレゼンテーション</vt:lpstr>
    </vt:vector>
  </TitlesOfParts>
  <Company>NDS Limited</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Mitesh Gohil</dc:creator>
  <cp:lastModifiedBy>Microsoft Office ユーザー</cp:lastModifiedBy>
  <cp:revision>592</cp:revision>
  <cp:lastPrinted>2017-06-14T06:59:31Z</cp:lastPrinted>
  <dcterms:created xsi:type="dcterms:W3CDTF">2014-07-09T19:55:36Z</dcterms:created>
  <dcterms:modified xsi:type="dcterms:W3CDTF">2017-10-25T13:50:54Z</dcterms:modified>
</cp:coreProperties>
</file>