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1"/>
  </p:notesMasterIdLst>
  <p:handoutMasterIdLst>
    <p:handoutMasterId r:id="rId32"/>
  </p:handoutMasterIdLst>
  <p:sldIdLst>
    <p:sldId id="256" r:id="rId2"/>
    <p:sldId id="746" r:id="rId3"/>
    <p:sldId id="747" r:id="rId4"/>
    <p:sldId id="748" r:id="rId5"/>
    <p:sldId id="749" r:id="rId6"/>
    <p:sldId id="750" r:id="rId7"/>
    <p:sldId id="751" r:id="rId8"/>
    <p:sldId id="752" r:id="rId9"/>
    <p:sldId id="753" r:id="rId10"/>
    <p:sldId id="754" r:id="rId11"/>
    <p:sldId id="755" r:id="rId12"/>
    <p:sldId id="756" r:id="rId13"/>
    <p:sldId id="757" r:id="rId14"/>
    <p:sldId id="758" r:id="rId15"/>
    <p:sldId id="759"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72" r:id="rId29"/>
    <p:sldId id="513" r:id="rId30"/>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272" userDrawn="1">
          <p15:clr>
            <a:srgbClr val="A4A3A4"/>
          </p15:clr>
        </p15:guide>
        <p15:guide id="3" pos="5534" userDrawn="1">
          <p15:clr>
            <a:srgbClr val="A4A3A4"/>
          </p15:clr>
        </p15:guide>
        <p15:guide id="4" orient="horz" pos="985" userDrawn="1">
          <p15:clr>
            <a:srgbClr val="A4A3A4"/>
          </p15:clr>
        </p15:guide>
        <p15:guide id="5" orient="horz" pos="1665" userDrawn="1">
          <p15:clr>
            <a:srgbClr val="A4A3A4"/>
          </p15:clr>
        </p15:guide>
        <p15:guide id="6" orient="horz" pos="26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1A0"/>
    <a:srgbClr val="86DBF2"/>
    <a:srgbClr val="049FD9"/>
    <a:srgbClr val="1FAED4"/>
    <a:srgbClr val="72C059"/>
    <a:srgbClr val="B2D171"/>
    <a:srgbClr val="B8E1D0"/>
    <a:srgbClr val="26194B"/>
    <a:srgbClr val="113074"/>
    <a:srgbClr val="1675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96108" autoAdjust="0"/>
  </p:normalViewPr>
  <p:slideViewPr>
    <p:cSldViewPr snapToGrid="0" snapToObjects="1" showGuides="1">
      <p:cViewPr varScale="1">
        <p:scale>
          <a:sx n="63" d="100"/>
          <a:sy n="63" d="100"/>
        </p:scale>
        <p:origin x="378" y="48"/>
      </p:cViewPr>
      <p:guideLst>
        <p:guide pos="272"/>
        <p:guide pos="5534"/>
        <p:guide orient="horz" pos="985"/>
        <p:guide orient="horz" pos="1665"/>
        <p:guide orient="horz" pos="2663"/>
      </p:guideLst>
    </p:cSldViewPr>
  </p:slideViewPr>
  <p:outlineViewPr>
    <p:cViewPr>
      <p:scale>
        <a:sx n="33" d="100"/>
        <a:sy n="33" d="100"/>
      </p:scale>
      <p:origin x="0" y="-2607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7" d="100"/>
          <a:sy n="8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9/13/2017</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9/13/2017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244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039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03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382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929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0995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0072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1196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05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8400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461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156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44980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396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92281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69694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charset="0"/>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97984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811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40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58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786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007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906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57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311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ea"/>
                <a:ea typeface="+mn-ea"/>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ea"/>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ea"/>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n-ea"/>
                <a:ea typeface="+mn-ea"/>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n-ea"/>
                <a:ea typeface="+mn-ea"/>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171407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ea"/>
                <a:ea typeface="+mn-ea"/>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ea"/>
                <a:ea typeface="+mn-ea"/>
                <a:cs typeface="CiscoSansTT Thin" charset="0"/>
              </a:defRPr>
            </a:lvl2pPr>
            <a:lvl3pPr marL="685800" indent="-109538">
              <a:buClr>
                <a:schemeClr val="tx1"/>
              </a:buClr>
              <a:buSzPct val="80000"/>
              <a:buFont typeface="Arial"/>
              <a:buChar char="•"/>
              <a:defRPr sz="1600" b="0" i="0">
                <a:solidFill>
                  <a:schemeClr val="tx1"/>
                </a:solidFill>
                <a:latin typeface="+mn-ea"/>
                <a:ea typeface="+mn-ea"/>
                <a:cs typeface="CiscoSansTT Thin" charset="0"/>
              </a:defRPr>
            </a:lvl3pPr>
            <a:lvl4pPr marL="911035" indent="-171415">
              <a:buClr>
                <a:schemeClr val="tx1"/>
              </a:buClr>
              <a:buSzPct val="80000"/>
              <a:buFont typeface="Arial"/>
              <a:buChar char="•"/>
              <a:defRPr sz="1400" b="0" i="0">
                <a:solidFill>
                  <a:schemeClr val="tx1"/>
                </a:solidFill>
                <a:latin typeface="+mn-ea"/>
                <a:ea typeface="+mn-ea"/>
                <a:cs typeface="CiscoSansTT Thin" charset="0"/>
              </a:defRPr>
            </a:lvl4pPr>
            <a:lvl5pPr marL="1082450" indent="-168240">
              <a:buClr>
                <a:schemeClr val="tx1"/>
              </a:buClr>
              <a:buSzPct val="80000"/>
              <a:buFont typeface="Arial"/>
              <a:buChar char="•"/>
              <a:defRPr sz="1200" b="0" i="0">
                <a:solidFill>
                  <a:schemeClr val="tx1"/>
                </a:solidFill>
                <a:latin typeface="+mn-ea"/>
                <a:ea typeface="+mn-ea"/>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latin typeface="+mn-ea"/>
                <a:ea typeface="+mn-ea"/>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331644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ea"/>
                <a:ea typeface="+mn-ea"/>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ea"/>
                <a:ea typeface="+mn-ea"/>
                <a:cs typeface="CiscoSans ExtraLight"/>
              </a:defRPr>
            </a:lvl2pPr>
            <a:lvl3pPr marL="403225" indent="-114300">
              <a:buClr>
                <a:schemeClr val="tx1"/>
              </a:buClr>
              <a:buSzPct val="60000"/>
              <a:buFont typeface="Arial"/>
              <a:buChar char="•"/>
              <a:defRPr sz="1600" b="0" i="0">
                <a:solidFill>
                  <a:schemeClr val="tx1"/>
                </a:solidFill>
                <a:latin typeface="+mn-ea"/>
                <a:ea typeface="+mn-ea"/>
                <a:cs typeface="CiscoSans ExtraLight"/>
              </a:defRPr>
            </a:lvl3pPr>
            <a:lvl4pPr marL="517525" indent="-114300">
              <a:buClr>
                <a:schemeClr val="tx1"/>
              </a:buClr>
              <a:buSzPct val="60000"/>
              <a:buFont typeface="Arial"/>
              <a:buChar char="•"/>
              <a:defRPr sz="1400" b="0" i="0">
                <a:solidFill>
                  <a:schemeClr val="tx1"/>
                </a:solidFill>
                <a:latin typeface="+mn-ea"/>
                <a:ea typeface="+mn-ea"/>
                <a:cs typeface="CiscoSans ExtraLight"/>
              </a:defRPr>
            </a:lvl4pPr>
            <a:lvl5pPr marL="631825" indent="-114300">
              <a:buClr>
                <a:schemeClr val="tx1"/>
              </a:buClr>
              <a:buSzPct val="60000"/>
              <a:buFont typeface="Arial"/>
              <a:buChar char="•"/>
              <a:defRPr sz="1200" b="0" i="0">
                <a:solidFill>
                  <a:schemeClr val="tx1"/>
                </a:solidFill>
                <a:latin typeface="+mn-ea"/>
                <a:ea typeface="+mn-ea"/>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ea"/>
                <a:ea typeface="+mn-ea"/>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ea"/>
                <a:ea typeface="+mn-ea"/>
                <a:cs typeface="CiscoSans ExtraLight"/>
              </a:defRPr>
            </a:lvl2pPr>
            <a:lvl3pPr marL="403225" indent="-114300">
              <a:buClr>
                <a:schemeClr val="tx1"/>
              </a:buClr>
              <a:buSzPct val="60000"/>
              <a:buFont typeface="Arial"/>
              <a:buChar char="•"/>
              <a:defRPr sz="1600" b="0" i="0">
                <a:solidFill>
                  <a:schemeClr val="tx1"/>
                </a:solidFill>
                <a:latin typeface="+mn-ea"/>
                <a:ea typeface="+mn-ea"/>
                <a:cs typeface="CiscoSans ExtraLight"/>
              </a:defRPr>
            </a:lvl3pPr>
            <a:lvl4pPr marL="517525" indent="-114300">
              <a:buClr>
                <a:schemeClr val="tx1"/>
              </a:buClr>
              <a:buSzPct val="60000"/>
              <a:buFont typeface="Arial"/>
              <a:buChar char="•"/>
              <a:defRPr sz="1400" b="0" i="0">
                <a:solidFill>
                  <a:schemeClr val="tx1"/>
                </a:solidFill>
                <a:latin typeface="+mn-ea"/>
                <a:ea typeface="+mn-ea"/>
                <a:cs typeface="CiscoSans ExtraLight"/>
              </a:defRPr>
            </a:lvl4pPr>
            <a:lvl5pPr marL="631825" indent="-114300">
              <a:buClr>
                <a:schemeClr val="tx1"/>
              </a:buClr>
              <a:buSzPct val="60000"/>
              <a:buFont typeface="Arial"/>
              <a:buChar char="•"/>
              <a:defRPr sz="1200" b="0" i="0">
                <a:solidFill>
                  <a:schemeClr val="tx1"/>
                </a:solidFill>
                <a:latin typeface="+mn-ea"/>
                <a:ea typeface="+mn-ea"/>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latin typeface="+mn-ea"/>
                <a:ea typeface="+mn-ea"/>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latin typeface="+mn-ea"/>
                <a:ea typeface="+mn-ea"/>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8967244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ea"/>
                <a:ea typeface="+mn-ea"/>
              </a:defRPr>
            </a:lvl1pPr>
          </a:lstStyle>
          <a:p>
            <a:pPr lvl="0"/>
            <a:r>
              <a:rPr lang="ja-JP" altLang="en-US" noProof="0" smtClean="0"/>
              <a:t>表を追加</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ea"/>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latin typeface="+mn-ea"/>
                <a:ea typeface="+mn-ea"/>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ea"/>
                <a:ea typeface="+mn-ea"/>
                <a:cs typeface="CiscoSans ExtraLight"/>
              </a:defRPr>
            </a:lvl1pPr>
          </a:lstStyle>
          <a:p>
            <a:pPr lvl="0"/>
            <a:r>
              <a:rPr lang="ja-JP" altLang="en-US" noProof="0" smtClean="0"/>
              <a:t>グラフを追加</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ea"/>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latin typeface="+mn-ea"/>
                <a:ea typeface="+mn-ea"/>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ea"/>
                <a:ea typeface="+mn-ea"/>
                <a:cs typeface="CiscoSans ExtraLight"/>
              </a:defRPr>
            </a:lvl1pPr>
          </a:lstStyle>
          <a:p>
            <a:pPr lvl="0"/>
            <a:r>
              <a:rPr lang="ja-JP" altLang="en-US" smtClean="0"/>
              <a:t>マスター テキストの書式設定</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n-ea"/>
                <a:ea typeface="+mn-ea"/>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ea"/>
                <a:ea typeface="+mn-ea"/>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ea"/>
                <a:ea typeface="+mn-ea"/>
                <a:cs typeface="CiscoSansTT Thin" charset="0"/>
              </a:defRPr>
            </a:lvl2pPr>
            <a:lvl3pPr marL="403225" indent="-114300">
              <a:buClr>
                <a:schemeClr val="tx2"/>
              </a:buClr>
              <a:buSzPct val="60000"/>
              <a:buFont typeface="Arial"/>
              <a:buChar char="•"/>
              <a:defRPr sz="1600" b="0" i="0">
                <a:solidFill>
                  <a:schemeClr val="bg1"/>
                </a:solidFill>
                <a:latin typeface="+mn-ea"/>
                <a:ea typeface="+mn-ea"/>
                <a:cs typeface="CiscoSansTT Thin" charset="0"/>
              </a:defRPr>
            </a:lvl3pPr>
            <a:lvl4pPr marL="517525" indent="-114300">
              <a:buClr>
                <a:schemeClr val="tx2"/>
              </a:buClr>
              <a:buSzPct val="60000"/>
              <a:buFont typeface="Arial"/>
              <a:buChar char="•"/>
              <a:defRPr sz="1400" b="0" i="0">
                <a:solidFill>
                  <a:schemeClr val="bg1"/>
                </a:solidFill>
                <a:latin typeface="+mn-ea"/>
                <a:ea typeface="+mn-ea"/>
                <a:cs typeface="CiscoSansTT Thin" charset="0"/>
              </a:defRPr>
            </a:lvl4pPr>
            <a:lvl5pPr marL="631825" indent="-114300">
              <a:buClr>
                <a:schemeClr val="tx2"/>
              </a:buClr>
              <a:buSzPct val="60000"/>
              <a:buFont typeface="Arial"/>
              <a:buChar char="•"/>
              <a:defRPr sz="1200" b="0" i="0">
                <a:solidFill>
                  <a:schemeClr val="bg1"/>
                </a:solidFill>
                <a:latin typeface="+mn-ea"/>
                <a:ea typeface="+mn-ea"/>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latin typeface="+mn-ea"/>
                <a:ea typeface="+mn-ea"/>
              </a:defRPr>
            </a:lvl1pPr>
          </a:lstStyle>
          <a:p>
            <a:pPr lvl="0"/>
            <a:r>
              <a:rPr lang="ja-JP" altLang="en-US" smtClean="0"/>
              <a:t>マスター タイトルの書式設定</a:t>
            </a:r>
            <a:endParaRPr lang="en-GB" dirty="0"/>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sz="600" kern="1200" spc="20" baseline="0" dirty="0" smtClean="0">
                <a:solidFill>
                  <a:schemeClr val="accent1">
                    <a:lumMod val="75000"/>
                  </a:schemeClr>
                </a:solidFill>
                <a:latin typeface="+mn-lt"/>
                <a:ea typeface="+mn-ea"/>
                <a:cs typeface="CiscoSans Thin"/>
              </a:rPr>
              <a:t>Public</a:t>
            </a:r>
          </a:p>
        </p:txBody>
      </p:sp>
    </p:spTree>
    <p:extLst>
      <p:ext uri="{BB962C8B-B14F-4D97-AF65-F5344CB8AC3E}">
        <p14:creationId xmlns:p14="http://schemas.microsoft.com/office/powerpoint/2010/main" val="3100519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atin typeface="+mn-ea"/>
                <a:ea typeface="+mn-ea"/>
              </a:defRPr>
            </a:lvl1pPr>
            <a:lvl2pPr marL="346075" indent="-171450">
              <a:lnSpc>
                <a:spcPct val="100000"/>
              </a:lnSpc>
              <a:buClr>
                <a:schemeClr val="tx1"/>
              </a:buClr>
              <a:buSzPct val="60000"/>
              <a:buFont typeface="Arial" panose="020B0604020202020204" pitchFamily="34" charset="0"/>
              <a:buChar char="•"/>
              <a:defRPr sz="2400">
                <a:latin typeface="+mn-ea"/>
                <a:ea typeface="+mn-ea"/>
              </a:defRPr>
            </a:lvl2pPr>
            <a:lvl3pPr marL="457200" indent="-117475">
              <a:lnSpc>
                <a:spcPct val="100000"/>
              </a:lnSpc>
              <a:buClr>
                <a:schemeClr val="tx1"/>
              </a:buClr>
              <a:buSzPct val="60000"/>
              <a:buFont typeface="Arial" panose="020B0604020202020204" pitchFamily="34" charset="0"/>
              <a:buChar char="•"/>
              <a:defRPr sz="2000">
                <a:latin typeface="+mn-ea"/>
                <a:ea typeface="+mn-ea"/>
              </a:defRPr>
            </a:lvl3pPr>
            <a:lvl4pPr marL="574675" indent="-117475">
              <a:lnSpc>
                <a:spcPct val="100000"/>
              </a:lnSpc>
              <a:buClr>
                <a:schemeClr val="tx1"/>
              </a:buClr>
              <a:buSzPct val="60000"/>
              <a:buFont typeface="Arial" panose="020B0604020202020204" pitchFamily="34" charset="0"/>
              <a:buChar char="•"/>
              <a:tabLst/>
              <a:defRPr sz="1800">
                <a:latin typeface="+mn-ea"/>
                <a:ea typeface="+mn-ea"/>
              </a:defRPr>
            </a:lvl4pPr>
            <a:lvl5pPr marL="744538" indent="-112713">
              <a:lnSpc>
                <a:spcPct val="100000"/>
              </a:lnSpc>
              <a:buClr>
                <a:schemeClr val="tx1"/>
              </a:buClr>
              <a:buSzPct val="60000"/>
              <a:buFont typeface="Arial" panose="020B0604020202020204" pitchFamily="34" charset="0"/>
              <a:buChar char="•"/>
              <a:defRPr sz="1800">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n-ea"/>
                <a:ea typeface="+mn-ea"/>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atin typeface="+mn-ea"/>
                <a:ea typeface="+mn-ea"/>
              </a:defRPr>
            </a:lvl1pPr>
            <a:lvl2pPr marL="228600" indent="-114300">
              <a:lnSpc>
                <a:spcPct val="100000"/>
              </a:lnSpc>
              <a:buClr>
                <a:schemeClr val="tx1"/>
              </a:buClr>
              <a:buSzPct val="60000"/>
              <a:defRPr sz="2000">
                <a:latin typeface="+mn-ea"/>
                <a:ea typeface="+mn-ea"/>
              </a:defRPr>
            </a:lvl2pPr>
            <a:lvl3pPr marL="342900" indent="-114300">
              <a:lnSpc>
                <a:spcPct val="100000"/>
              </a:lnSpc>
              <a:buClr>
                <a:schemeClr val="tx1"/>
              </a:buClr>
              <a:buSzPct val="60000"/>
              <a:defRPr sz="1800">
                <a:latin typeface="+mn-ea"/>
                <a:ea typeface="+mn-ea"/>
              </a:defRPr>
            </a:lvl3pPr>
            <a:lvl4pPr marL="457200" indent="-123825">
              <a:lnSpc>
                <a:spcPct val="100000"/>
              </a:lnSpc>
              <a:buClr>
                <a:schemeClr val="tx1"/>
              </a:buClr>
              <a:buSzPct val="60000"/>
              <a:defRPr sz="1600">
                <a:latin typeface="+mn-ea"/>
                <a:ea typeface="+mn-ea"/>
              </a:defRPr>
            </a:lvl4pPr>
            <a:lvl5pPr marL="574675" indent="-117475">
              <a:lnSpc>
                <a:spcPct val="100000"/>
              </a:lnSpc>
              <a:buClr>
                <a:schemeClr val="tx1"/>
              </a:buClr>
              <a:buSzPct val="60000"/>
              <a:defRPr sz="1600">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ea"/>
                <a:ea typeface="+mn-ea"/>
                <a:cs typeface="CiscoSans"/>
              </a:defRPr>
            </a:lvl1pPr>
            <a:lvl2pPr marL="228600" indent="-114300">
              <a:buClr>
                <a:schemeClr val="tx2"/>
              </a:buClr>
              <a:buSzPct val="60000"/>
              <a:defRPr sz="2000">
                <a:solidFill>
                  <a:schemeClr val="bg1"/>
                </a:solidFill>
                <a:latin typeface="+mn-ea"/>
                <a:ea typeface="+mn-ea"/>
              </a:defRPr>
            </a:lvl2pPr>
            <a:lvl3pPr marL="342900" indent="-114300">
              <a:buClr>
                <a:schemeClr val="tx2"/>
              </a:buClr>
              <a:buSzPct val="60000"/>
              <a:defRPr sz="1800">
                <a:solidFill>
                  <a:schemeClr val="bg1"/>
                </a:solidFill>
                <a:latin typeface="+mn-ea"/>
                <a:ea typeface="+mn-ea"/>
              </a:defRPr>
            </a:lvl3pPr>
            <a:lvl4pPr marL="457200" indent="-123825">
              <a:buClr>
                <a:schemeClr val="tx2"/>
              </a:buClr>
              <a:buSzPct val="60000"/>
              <a:defRPr sz="1600">
                <a:solidFill>
                  <a:schemeClr val="bg1"/>
                </a:solidFill>
                <a:latin typeface="+mn-ea"/>
                <a:ea typeface="+mn-ea"/>
              </a:defRPr>
            </a:lvl4pPr>
            <a:lvl5pPr marL="574675" indent="-117475">
              <a:buClr>
                <a:schemeClr val="tx2"/>
              </a:buClr>
              <a:buSzPct val="60000"/>
              <a:defRPr sz="1600">
                <a:solidFill>
                  <a:schemeClr val="bg1"/>
                </a:solidFill>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atin typeface="+mn-ea"/>
                <a:ea typeface="+mn-ea"/>
              </a:defRPr>
            </a:lvl1pPr>
          </a:lstStyle>
          <a:p>
            <a:r>
              <a:rPr lang="ja-JP" altLang="en-US" smtClean="0"/>
              <a:t>図を追加</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atin typeface="+mn-ea"/>
                <a:ea typeface="+mn-ea"/>
              </a:defRPr>
            </a:lvl1pPr>
          </a:lstStyle>
          <a:p>
            <a:pPr lvl="0"/>
            <a:r>
              <a:rPr lang="ja-JP" altLang="en-US" smtClean="0"/>
              <a:t>マスター テキストの書式設定</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mod="1">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ＭＳ Ｐゴシック" panose="020B0600070205080204" pitchFamily="50" charset="-128"/>
              </a:defRPr>
            </a:lvl1pPr>
          </a:lstStyle>
          <a:p>
            <a:pPr lvl="0"/>
            <a:r>
              <a:rPr lang="ja-JP" altLang="en-US" smtClean="0"/>
              <a:t>マスター タイトルの書式設定</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atin typeface="+mn-ea"/>
                <a:ea typeface="+mn-ea"/>
              </a:defRPr>
            </a:lvl1pPr>
          </a:lstStyle>
          <a:p>
            <a:r>
              <a:rPr lang="ja-JP" altLang="en-US" smtClean="0"/>
              <a:t>図を追加</a:t>
            </a:r>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ext uri="{BB962C8B-B14F-4D97-AF65-F5344CB8AC3E}">
        <p14:creationId xmlns:p14="http://schemas.microsoft.com/office/powerpoint/2010/main" val="18844655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atin typeface="+mn-ea"/>
                <a:ea typeface="+mn-ea"/>
              </a:defRPr>
            </a:lvl1pPr>
          </a:lstStyle>
          <a:p>
            <a:r>
              <a:rPr lang="ja-JP" altLang="en-US" smtClean="0"/>
              <a:t>図を追加</a:t>
            </a:r>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atin typeface="+mn-ea"/>
                <a:ea typeface="+mn-ea"/>
              </a:defRPr>
            </a:lvl1pPr>
          </a:lstStyle>
          <a:p>
            <a:r>
              <a:rPr lang="ja-JP" altLang="en-US" smtClean="0"/>
              <a:t>グラフを追加</a:t>
            </a:r>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mod="1">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n-ea"/>
                <a:ea typeface="+mn-ea"/>
                <a:cs typeface="Tipo de letra del sistema Fina" charset="0"/>
              </a:defRPr>
            </a:lvl1pPr>
          </a:lstStyle>
          <a:p>
            <a:pPr lvl="0"/>
            <a:r>
              <a:rPr lang="ja-JP" altLang="en-US" smtClean="0"/>
              <a:t>マスター タイトルの書式設定</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atin typeface="+mn-ea"/>
                <a:ea typeface="+mn-ea"/>
              </a:defRPr>
            </a:lvl1pPr>
          </a:lstStyle>
          <a:p>
            <a:r>
              <a:rPr lang="ja-JP" altLang="en-US" smtClean="0"/>
              <a:t>表を追加</a:t>
            </a:r>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lue - Big Idea BDM1">
    <p:bg>
      <p:bgPr>
        <a:gradFill>
          <a:gsLst>
            <a:gs pos="25000">
              <a:srgbClr val="006A91">
                <a:alpha val="74902"/>
              </a:srgbClr>
            </a:gs>
            <a:gs pos="75000">
              <a:srgbClr val="2F4DB0">
                <a:alpha val="74902"/>
              </a:srgbClr>
            </a:gs>
          </a:gsLst>
          <a:lin ang="3300000" scaled="0"/>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2664"/>
            <a:ext cx="9144000" cy="5138173"/>
          </a:xfrm>
          <a:prstGeom prst="rect">
            <a:avLst/>
          </a:prstGeom>
        </p:spPr>
      </p:pic>
      <p:sp>
        <p:nvSpPr>
          <p:cNvPr id="13" name="Rectangle 12"/>
          <p:cNvSpPr/>
          <p:nvPr userDrawn="1"/>
        </p:nvSpPr>
        <p:spPr>
          <a:xfrm>
            <a:off x="0" y="0"/>
            <a:ext cx="9144000" cy="5143500"/>
          </a:xfrm>
          <a:prstGeom prst="rect">
            <a:avLst/>
          </a:prstGeom>
          <a:gradFill>
            <a:gsLst>
              <a:gs pos="25000">
                <a:srgbClr val="006A91">
                  <a:alpha val="74902"/>
                </a:srgbClr>
              </a:gs>
              <a:gs pos="75000">
                <a:srgbClr val="2F4DB0">
                  <a:alpha val="74902"/>
                </a:srgbClr>
              </a:gs>
            </a:gsLst>
            <a:lin ang="3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Text Placeholder 3"/>
          <p:cNvSpPr>
            <a:spLocks noGrp="1"/>
          </p:cNvSpPr>
          <p:nvPr userDrawn="1">
            <p:ph type="body" sz="quarter" idx="10" hasCustomPrompt="1"/>
          </p:nvPr>
        </p:nvSpPr>
        <p:spPr>
          <a:xfrm>
            <a:off x="425455" y="895601"/>
            <a:ext cx="8274410" cy="3168210"/>
          </a:xfrm>
          <a:prstGeom prst="rect">
            <a:avLst/>
          </a:prstGeom>
        </p:spPr>
        <p:txBody>
          <a:bodyPr lIns="91420" tIns="45710" rIns="91420" bIns="45710">
            <a:noAutofit/>
          </a:bodyPr>
          <a:lstStyle>
            <a:lvl1pPr marL="0" indent="0">
              <a:lnSpc>
                <a:spcPts val="6500"/>
              </a:lnSpc>
              <a:spcBef>
                <a:spcPts val="0"/>
              </a:spcBef>
              <a:buClr>
                <a:schemeClr val="tx1"/>
              </a:buClr>
              <a:buSzPct val="80000"/>
              <a:buFont typeface="Arial"/>
              <a:buNone/>
              <a:defRPr sz="6000" b="0" i="0" spc="-150" baseline="0">
                <a:solidFill>
                  <a:schemeClr val="bg1"/>
                </a:solidFill>
                <a:latin typeface="MS PGothic" charset="-128"/>
                <a:ea typeface="MS PGothic" charset="-128"/>
                <a:cs typeface="MS PGothic" charset="-128"/>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dirty="0" smtClean="0"/>
              <a:t>Click to edit big idea text.</a:t>
            </a:r>
          </a:p>
        </p:txBody>
      </p:sp>
      <p:sp>
        <p:nvSpPr>
          <p:cNvPr id="9" name="Rectangle 7"/>
          <p:cNvSpPr>
            <a:spLocks noChangeArrowheads="1"/>
          </p:cNvSpPr>
          <p:nvPr userDrawn="1"/>
        </p:nvSpPr>
        <p:spPr bwMode="ltGray">
          <a:xfrm>
            <a:off x="8458158"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15" name="Rectangle 4"/>
          <p:cNvSpPr>
            <a:spLocks noChangeArrowheads="1"/>
          </p:cNvSpPr>
          <p:nvPr userDrawn="1"/>
        </p:nvSpPr>
        <p:spPr bwMode="ltGray">
          <a:xfrm>
            <a:off x="5809959"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is-IS" sz="600" dirty="0" smtClean="0">
                <a:solidFill>
                  <a:schemeClr val="bg1">
                    <a:alpha val="60000"/>
                  </a:schemeClr>
                </a:solidFill>
                <a:latin typeface="+mn-lt"/>
                <a:ea typeface="+mn-ea"/>
                <a:cs typeface="CiscoSans Thin"/>
              </a:rPr>
              <a:t>2017</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8" name="Picture 7" descr="logo_black.ai"/>
          <p:cNvPicPr>
            <a:picLocks noChangeAspect="1"/>
          </p:cNvPicPr>
          <p:nvPr userDrawn="1"/>
        </p:nvPicPr>
        <p:blipFill>
          <a:blip r:embed="rId4">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94214" y="4640854"/>
            <a:ext cx="417974" cy="257589"/>
          </a:xfrm>
          <a:prstGeom prst="rect">
            <a:avLst/>
          </a:prstGeom>
        </p:spPr>
      </p:pic>
    </p:spTree>
    <p:extLst>
      <p:ext uri="{BB962C8B-B14F-4D97-AF65-F5344CB8AC3E}">
        <p14:creationId xmlns:p14="http://schemas.microsoft.com/office/powerpoint/2010/main" val="4149337612"/>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ue - Title Only">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489098"/>
            <a:ext cx="8268468" cy="380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a:defRPr>
                <a:solidFill>
                  <a:schemeClr val="tx1"/>
                </a:solidFill>
                <a:latin typeface="MS PGothic" charset="-128"/>
                <a:ea typeface="MS PGothic" charset="-128"/>
                <a:cs typeface="MS PGothic" charset="-128"/>
              </a:defRPr>
            </a:lvl1pPr>
          </a:lstStyle>
          <a:p>
            <a:pPr lvl="0"/>
            <a:r>
              <a:rPr lang="en-US" dirty="0" smtClean="0"/>
              <a:t>Click to edit title</a:t>
            </a:r>
            <a:endParaRPr lang="en-GB" dirty="0"/>
          </a:p>
        </p:txBody>
      </p:sp>
      <p:sp>
        <p:nvSpPr>
          <p:cNvPr id="3" name="Text Placeholder 10"/>
          <p:cNvSpPr>
            <a:spLocks noGrp="1"/>
          </p:cNvSpPr>
          <p:nvPr>
            <p:ph type="body" sz="quarter" idx="11" hasCustomPrompt="1"/>
          </p:nvPr>
        </p:nvSpPr>
        <p:spPr>
          <a:xfrm>
            <a:off x="437766" y="869950"/>
            <a:ext cx="8268468" cy="477838"/>
          </a:xfrm>
          <a:prstGeom prst="rect">
            <a:avLst/>
          </a:prstGeom>
        </p:spPr>
        <p:txBody>
          <a:bodyPr vert="horz"/>
          <a:lstStyle>
            <a:lvl1pPr marL="0" indent="0">
              <a:buNone/>
              <a:defRPr sz="1800">
                <a:solidFill>
                  <a:schemeClr val="tx1">
                    <a:lumMod val="75000"/>
                  </a:schemeClr>
                </a:solidFill>
                <a:latin typeface="MS PGothic" charset="-128"/>
                <a:ea typeface="MS PGothic" charset="-128"/>
                <a:cs typeface="MS PGothic" charset="-128"/>
              </a:defRPr>
            </a:lvl1pPr>
          </a:lstStyle>
          <a:p>
            <a:pPr lvl="0"/>
            <a:r>
              <a:rPr lang="en-US" dirty="0" smtClean="0"/>
              <a:t>Click to edit subtitle</a:t>
            </a:r>
          </a:p>
        </p:txBody>
      </p:sp>
      <p:sp>
        <p:nvSpPr>
          <p:cNvPr id="5" name="Rectangle 4"/>
          <p:cNvSpPr/>
          <p:nvPr userDrawn="1"/>
        </p:nvSpPr>
        <p:spPr>
          <a:xfrm>
            <a:off x="0" y="0"/>
            <a:ext cx="9144000" cy="73152"/>
          </a:xfrm>
          <a:prstGeom prst="rect">
            <a:avLst/>
          </a:prstGeom>
          <a:gradFill>
            <a:gsLst>
              <a:gs pos="10000">
                <a:srgbClr val="04A0C3"/>
              </a:gs>
              <a:gs pos="90000">
                <a:srgbClr val="576DEB"/>
              </a:gs>
            </a:gsLst>
            <a:lin ang="3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97278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2" orient="horz" pos="996">
          <p15:clr>
            <a:srgbClr val="FBAE40"/>
          </p15:clr>
        </p15:guide>
        <p15:guide id="3" pos="336">
          <p15:clr>
            <a:srgbClr val="FBAE40"/>
          </p15:clr>
        </p15:guide>
        <p15:guide id="4" pos="5424">
          <p15:clr>
            <a:srgbClr val="FBAE40"/>
          </p15:clr>
        </p15:guide>
        <p15:guide id="5" orient="horz" pos="27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solidFill>
                <a:latin typeface="+mn-ea"/>
                <a:ea typeface="+mn-ea"/>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263303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ue - Blank Slide">
    <p:spTree>
      <p:nvGrpSpPr>
        <p:cNvPr id="1" name=""/>
        <p:cNvGrpSpPr/>
        <p:nvPr/>
      </p:nvGrpSpPr>
      <p:grpSpPr>
        <a:xfrm>
          <a:off x="0" y="0"/>
          <a:ext cx="0" cy="0"/>
          <a:chOff x="0" y="0"/>
          <a:chExt cx="0" cy="0"/>
        </a:xfrm>
      </p:grpSpPr>
      <p:sp>
        <p:nvSpPr>
          <p:cNvPr id="5" name="Rectangle 4"/>
          <p:cNvSpPr/>
          <p:nvPr userDrawn="1"/>
        </p:nvSpPr>
        <p:spPr>
          <a:xfrm>
            <a:off x="0" y="0"/>
            <a:ext cx="9144000" cy="73152"/>
          </a:xfrm>
          <a:prstGeom prst="rect">
            <a:avLst/>
          </a:prstGeom>
          <a:gradFill>
            <a:gsLst>
              <a:gs pos="10000">
                <a:srgbClr val="04A0C3"/>
              </a:gs>
              <a:gs pos="90000">
                <a:srgbClr val="576DEB"/>
              </a:gs>
            </a:gsLst>
            <a:lin ang="3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952897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748">
          <p15:clr>
            <a:srgbClr val="FBAE40"/>
          </p15:clr>
        </p15:guide>
        <p15:guide id="2" orient="horz" pos="396">
          <p15:clr>
            <a:srgbClr val="FBAE40"/>
          </p15:clr>
        </p15:guide>
        <p15:guide id="3" pos="336">
          <p15:clr>
            <a:srgbClr val="FBAE40"/>
          </p15:clr>
        </p15:guide>
        <p15:guide id="4" pos="54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1205" y="1439060"/>
            <a:ext cx="3950208" cy="2265389"/>
          </a:xfrm>
        </p:spPr>
        <p:txBody>
          <a:bodyPr lIns="61715" tIns="34288" rIns="61715" bIns="34288" rtlCol="0" anchor="ctr">
            <a:noAutofit/>
          </a:bodyPr>
          <a:lstStyle>
            <a:lvl1pPr marL="0" indent="0" algn="l" defTabSz="685748" rtl="0" eaLnBrk="1" latinLnBrk="0" hangingPunct="1">
              <a:lnSpc>
                <a:spcPct val="100000"/>
              </a:lnSpc>
              <a:spcBef>
                <a:spcPct val="0"/>
              </a:spcBef>
              <a:buClr>
                <a:schemeClr val="tx1"/>
              </a:buClr>
              <a:buFont typeface="Ciscolight" pitchFamily="2" charset="0"/>
              <a:buNone/>
              <a:defRPr lang="en-US" sz="4600" b="0" kern="1200" spc="0" baseline="0" dirty="0">
                <a:solidFill>
                  <a:schemeClr val="accent1"/>
                </a:solidFill>
                <a:latin typeface="MS PGothic" charset="-128"/>
                <a:ea typeface="MS PGothic" charset="-128"/>
                <a:cs typeface="MS PGothic" charset="-128"/>
              </a:defRPr>
            </a:lvl1pPr>
          </a:lstStyle>
          <a:p>
            <a:r>
              <a:rPr lang="en-US" dirty="0" smtClean="0"/>
              <a:t>Agenda title</a:t>
            </a:r>
            <a:endParaRPr lang="en-US" dirty="0"/>
          </a:p>
        </p:txBody>
      </p:sp>
      <p:sp>
        <p:nvSpPr>
          <p:cNvPr id="9" name="Text Placeholder 3"/>
          <p:cNvSpPr>
            <a:spLocks noGrp="1"/>
          </p:cNvSpPr>
          <p:nvPr>
            <p:ph type="body" sz="quarter" idx="11" hasCustomPrompt="1"/>
          </p:nvPr>
        </p:nvSpPr>
        <p:spPr>
          <a:xfrm>
            <a:off x="4742106" y="654518"/>
            <a:ext cx="3950208" cy="3840480"/>
          </a:xfrm>
          <a:prstGeom prst="rect">
            <a:avLst/>
          </a:prstGeom>
        </p:spPr>
        <p:txBody>
          <a:bodyPr lIns="91420" tIns="45710" rIns="91420" bIns="45710" anchor="ctr" anchorCtr="0">
            <a:noAutofit/>
          </a:bodyPr>
          <a:lstStyle>
            <a:lvl1pPr marL="0" indent="0">
              <a:lnSpc>
                <a:spcPct val="100000"/>
              </a:lnSpc>
              <a:spcBef>
                <a:spcPts val="0"/>
              </a:spcBef>
              <a:spcAft>
                <a:spcPts val="800"/>
              </a:spcAft>
              <a:buFontTx/>
              <a:buNone/>
              <a:defRPr sz="1600" baseline="0">
                <a:solidFill>
                  <a:schemeClr val="tx1"/>
                </a:solidFill>
                <a:latin typeface="MS PGothic" charset="-128"/>
                <a:ea typeface="MS PGothic" charset="-128"/>
                <a:cs typeface="MS PGothic" charset="-128"/>
              </a:defRPr>
            </a:lvl1pPr>
            <a:lvl2pPr>
              <a:defRPr sz="1500"/>
            </a:lvl2pPr>
            <a:lvl3pPr>
              <a:defRPr sz="1500"/>
            </a:lvl3pPr>
            <a:lvl4pPr>
              <a:defRPr sz="1500"/>
            </a:lvl4pPr>
            <a:lvl5pPr>
              <a:defRPr sz="1500"/>
            </a:lvl5pPr>
          </a:lstStyle>
          <a:p>
            <a:pPr lvl="0"/>
            <a:r>
              <a:rPr lang="en-US" dirty="0" smtClean="0"/>
              <a:t>Click to edit agenda text</a:t>
            </a:r>
          </a:p>
        </p:txBody>
      </p:sp>
      <p:sp>
        <p:nvSpPr>
          <p:cNvPr id="6" name="Rectangle 5"/>
          <p:cNvSpPr/>
          <p:nvPr userDrawn="1"/>
        </p:nvSpPr>
        <p:spPr>
          <a:xfrm>
            <a:off x="0" y="0"/>
            <a:ext cx="9144000" cy="73152"/>
          </a:xfrm>
          <a:prstGeom prst="rect">
            <a:avLst/>
          </a:prstGeom>
          <a:gradFill>
            <a:gsLst>
              <a:gs pos="10000">
                <a:srgbClr val="04A0C3"/>
              </a:gs>
              <a:gs pos="90000">
                <a:srgbClr val="576DEB"/>
              </a:gs>
            </a:gsLst>
            <a:lin ang="3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flipH="1">
            <a:off x="4571734" y="1208531"/>
            <a:ext cx="267" cy="2788920"/>
          </a:xfrm>
          <a:prstGeom prst="line">
            <a:avLst/>
          </a:prstGeom>
          <a:ln w="19050" cap="flat" cmpd="sng">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937452" y="4671892"/>
            <a:ext cx="1313970" cy="207469"/>
          </a:xfrm>
          <a:prstGeom prst="rect">
            <a:avLst/>
          </a:prstGeom>
          <a:solidFill>
            <a:schemeClr val="bg1"/>
          </a:solidFill>
          <a:ln cap="rnd">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Tree>
    <p:extLst>
      <p:ext uri="{BB962C8B-B14F-4D97-AF65-F5344CB8AC3E}">
        <p14:creationId xmlns:p14="http://schemas.microsoft.com/office/powerpoint/2010/main" val="254875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n-ea"/>
                <a:ea typeface="+mn-ea"/>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ea"/>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n-ea"/>
                <a:ea typeface="+mn-ea"/>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09989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mn-ea"/>
              <a:ea typeface="+mn-ea"/>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ea"/>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n-ea"/>
                <a:ea typeface="+mn-ea"/>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61948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n-ea"/>
                <a:ea typeface="+mn-ea"/>
                <a:cs typeface="CiscoSans ExtraLight"/>
              </a:defRPr>
            </a:lvl1pPr>
          </a:lstStyle>
          <a:p>
            <a:pPr lvl="0"/>
            <a:r>
              <a:rPr lang="ja-JP" altLang="en-US" noProof="0" smtClean="0"/>
              <a:t>図を追加</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latin typeface="+mn-ea"/>
                <a:ea typeface="+mn-ea"/>
              </a:defRPr>
            </a:lvl1pPr>
          </a:lstStyle>
          <a:p>
            <a:pPr lvl="0"/>
            <a:r>
              <a:rPr lang="ja-JP" altLang="en-US" smtClean="0"/>
              <a:t>マスター テキストの書式設定</a:t>
            </a:r>
          </a:p>
        </p:txBody>
      </p:sp>
    </p:spTree>
    <p:extLst>
      <p:ext uri="{BB962C8B-B14F-4D97-AF65-F5344CB8AC3E}">
        <p14:creationId xmlns:p14="http://schemas.microsoft.com/office/powerpoint/2010/main" val="263056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n-ea"/>
                <a:ea typeface="+mn-ea"/>
                <a:cs typeface="CiscoSans ExtraLight"/>
              </a:defRPr>
            </a:lvl1pPr>
          </a:lstStyle>
          <a:p>
            <a:pPr lvl="0"/>
            <a:r>
              <a:rPr lang="ja-JP" altLang="en-US" noProof="0" smtClean="0"/>
              <a:t>図を追加</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n-ea"/>
                <a:ea typeface="+mn-ea"/>
              </a:defRPr>
            </a:lvl1pPr>
          </a:lstStyle>
          <a:p>
            <a:pPr lvl="0"/>
            <a:r>
              <a:rPr lang="ja-JP" altLang="en-US" smtClean="0"/>
              <a:t>マスター テキストの書式設定</a:t>
            </a:r>
          </a:p>
        </p:txBody>
      </p:sp>
    </p:spTree>
    <p:extLst>
      <p:ext uri="{BB962C8B-B14F-4D97-AF65-F5344CB8AC3E}">
        <p14:creationId xmlns:p14="http://schemas.microsoft.com/office/powerpoint/2010/main" val="13155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n-ea"/>
                <a:ea typeface="+mn-ea"/>
                <a:cs typeface="CiscoSans ExtraLigh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223005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a:t>
            </a:r>
            <a:r>
              <a:rPr lang="en-US" sz="600" spc="20" baseline="0" dirty="0" smtClean="0">
                <a:solidFill>
                  <a:schemeClr val="bg2">
                    <a:lumMod val="65000"/>
                  </a:schemeClr>
                </a:solidFill>
                <a:latin typeface="+mn-lt"/>
                <a:ea typeface="+mn-ea"/>
                <a:cs typeface="CiscoSans Thin"/>
              </a:rPr>
              <a:t>Cisco Public</a:t>
            </a:r>
            <a:endParaRPr lang="en-US" sz="600" spc="20" baseline="0" dirty="0">
              <a:solidFill>
                <a:schemeClr val="bg2">
                  <a:lumMod val="65000"/>
                </a:schemeClr>
              </a:solidFill>
              <a:latin typeface="+mn-lt"/>
              <a:ea typeface="+mn-ea"/>
              <a:cs typeface="CiscoSans Thin"/>
            </a:endParaRPr>
          </a:p>
        </p:txBody>
      </p:sp>
      <p:sp>
        <p:nvSpPr>
          <p:cNvPr id="2" name="テキスト ボックス 1"/>
          <p:cNvSpPr txBox="1"/>
          <p:nvPr userDrawn="1"/>
        </p:nvSpPr>
        <p:spPr>
          <a:xfrm>
            <a:off x="7974771" y="4591050"/>
            <a:ext cx="779489" cy="338554"/>
          </a:xfrm>
          <a:prstGeom prst="rect">
            <a:avLst/>
          </a:prstGeom>
          <a:noFill/>
        </p:spPr>
        <p:txBody>
          <a:bodyPr wrap="square" rtlCol="0">
            <a:spAutoFit/>
          </a:bodyPr>
          <a:lstStyle/>
          <a:p>
            <a:pPr algn="r"/>
            <a:fld id="{FDC85D5D-14AA-41AF-9CD8-567E38BAACDE}" type="slidenum">
              <a:rPr kumimoji="1" lang="ja-JP" altLang="en-US" sz="1600" smtClean="0">
                <a:latin typeface="+mn-ea"/>
                <a:ea typeface="+mn-ea"/>
              </a:rPr>
              <a:pPr algn="r"/>
              <a:t>‹#›</a:t>
            </a:fld>
            <a:endParaRPr kumimoji="1" lang="ja-JP" altLang="en-US" sz="1600" dirty="0" smtClean="0">
              <a:latin typeface="+mn-ea"/>
              <a:ea typeface="+mn-ea"/>
            </a:endParaRP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5" r:id="rId3"/>
    <p:sldLayoutId id="2147484013" r:id="rId4"/>
    <p:sldLayoutId id="2147483982" r:id="rId5"/>
    <p:sldLayoutId id="2147484014" r:id="rId6"/>
    <p:sldLayoutId id="2147483978" r:id="rId7"/>
    <p:sldLayoutId id="2147483979" r:id="rId8"/>
    <p:sldLayoutId id="2147483980" r:id="rId9"/>
    <p:sldLayoutId id="2147483981" r:id="rId10"/>
    <p:sldLayoutId id="2147483879" r:id="rId11"/>
    <p:sldLayoutId id="2147483976" r:id="rId12"/>
    <p:sldLayoutId id="2147483885" r:id="rId13"/>
    <p:sldLayoutId id="2147484011" r:id="rId14"/>
    <p:sldLayoutId id="2147483985" r:id="rId15"/>
    <p:sldLayoutId id="2147483986" r:id="rId16"/>
    <p:sldLayoutId id="2147484012" r:id="rId17"/>
    <p:sldLayoutId id="2147483969" r:id="rId18"/>
    <p:sldLayoutId id="2147483968" r:id="rId19"/>
    <p:sldLayoutId id="2147483973" r:id="rId20"/>
    <p:sldLayoutId id="2147483967" r:id="rId21"/>
    <p:sldLayoutId id="2147483970" r:id="rId22"/>
    <p:sldLayoutId id="2147483987" r:id="rId23"/>
    <p:sldLayoutId id="2147483983" r:id="rId24"/>
    <p:sldLayoutId id="2147483971" r:id="rId25"/>
    <p:sldLayoutId id="2147483972" r:id="rId26"/>
    <p:sldLayoutId id="2147483897" r:id="rId27"/>
    <p:sldLayoutId id="2147484017" r:id="rId28"/>
    <p:sldLayoutId id="2147484018" r:id="rId29"/>
    <p:sldLayoutId id="2147484019" r:id="rId30"/>
    <p:sldLayoutId id="2147484020" r:id="rId31"/>
  </p:sldLayoutIdLst>
  <p:timing>
    <p:tnLst>
      <p:par>
        <p:cTn id="1" dur="indefinite" restart="never" nodeType="tmRoot"/>
      </p:par>
    </p:tnLst>
  </p:timing>
  <p:hf hdr="0" ftr="0" dt="0"/>
  <p:txStyles>
    <p:titleStyle>
      <a:lvl1pPr algn="l" defTabSz="684213" rtl="0" eaLnBrk="1" fontAlgn="base" hangingPunct="1">
        <a:lnSpc>
          <a:spcPct val="80000"/>
        </a:lnSpc>
        <a:spcBef>
          <a:spcPct val="0"/>
        </a:spcBef>
        <a:spcAft>
          <a:spcPct val="0"/>
        </a:spcAft>
        <a:defRPr kumimoji="1"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11.png"/><Relationship Id="rId11" Type="http://schemas.openxmlformats.org/officeDocument/2006/relationships/image" Target="../media/image19.tiff"/><Relationship Id="rId5" Type="http://schemas.openxmlformats.org/officeDocument/2006/relationships/image" Target="../media/image9.jpe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1"/>
          </p:nvPr>
        </p:nvSpPr>
        <p:spPr>
          <a:xfrm>
            <a:off x="469496" y="3771901"/>
            <a:ext cx="8296421" cy="320039"/>
          </a:xfrm>
        </p:spPr>
        <p:txBody>
          <a:bodyPr/>
          <a:lstStyle/>
          <a:p>
            <a:r>
              <a:rPr lang="ja-JP" altLang="en-US" dirty="0">
                <a:latin typeface="ＭＳ Ｐゴシック" panose="020B0600070205080204" pitchFamily="50" charset="-128"/>
                <a:ea typeface="ＭＳ Ｐゴシック" panose="020B0600070205080204" pitchFamily="50" charset="-128"/>
              </a:rPr>
              <a:t>シスコシステムズ合同</a:t>
            </a:r>
            <a:r>
              <a:rPr lang="ja-JP" altLang="en-US" dirty="0" smtClean="0">
                <a:latin typeface="ＭＳ Ｐゴシック" panose="020B0600070205080204" pitchFamily="50" charset="-128"/>
                <a:ea typeface="ＭＳ Ｐゴシック" panose="020B0600070205080204" pitchFamily="50" charset="-128"/>
              </a:rPr>
              <a:t>会社</a:t>
            </a:r>
            <a:endParaRPr lang="ja-JP" altLang="en-US" dirty="0">
              <a:latin typeface="ＭＳ Ｐゴシック" panose="020B0600070205080204" pitchFamily="50" charset="-128"/>
              <a:ea typeface="ＭＳ Ｐゴシック" panose="020B0600070205080204" pitchFamily="50" charset="-128"/>
            </a:endParaRPr>
          </a:p>
        </p:txBody>
      </p:sp>
      <p:sp>
        <p:nvSpPr>
          <p:cNvPr id="6" name="タイトル 5"/>
          <p:cNvSpPr>
            <a:spLocks noGrp="1"/>
          </p:cNvSpPr>
          <p:nvPr>
            <p:ph type="ctrTitle"/>
          </p:nvPr>
        </p:nvSpPr>
        <p:spPr>
          <a:xfrm>
            <a:off x="425765" y="1943100"/>
            <a:ext cx="8340152" cy="907267"/>
          </a:xfrm>
        </p:spPr>
        <p:txBody>
          <a:bodyPr/>
          <a:lstStyle/>
          <a:p>
            <a:r>
              <a:rPr lang="ja-JP" altLang="en-US" spc="-150" dirty="0">
                <a:latin typeface="ＭＳ Ｐゴシック" panose="020B0600070205080204" pitchFamily="50" charset="-128"/>
                <a:ea typeface="ＭＳ Ｐゴシック" panose="020B0600070205080204" pitchFamily="50" charset="-128"/>
              </a:rPr>
              <a:t>働き方改革！シスコにおける</a:t>
            </a:r>
            <a:r>
              <a:rPr lang="en-US" altLang="ja-JP" spc="-150">
                <a:latin typeface="ＭＳ Ｐゴシック" panose="020B0600070205080204" pitchFamily="50" charset="-128"/>
                <a:ea typeface="ＭＳ Ｐゴシック" panose="020B0600070205080204" pitchFamily="50" charset="-128"/>
              </a:rPr>
              <a:t/>
            </a:r>
            <a:br>
              <a:rPr lang="en-US" altLang="ja-JP" spc="-150">
                <a:latin typeface="ＭＳ Ｐゴシック" panose="020B0600070205080204" pitchFamily="50" charset="-128"/>
                <a:ea typeface="ＭＳ Ｐゴシック" panose="020B0600070205080204" pitchFamily="50" charset="-128"/>
              </a:rPr>
            </a:br>
            <a:r>
              <a:rPr lang="ja-JP" altLang="en-US" sz="3600" spc="-150" dirty="0" smtClean="0">
                <a:latin typeface="ＭＳ Ｐゴシック" panose="020B0600070205080204" pitchFamily="50" charset="-128"/>
                <a:ea typeface="ＭＳ Ｐゴシック" panose="020B0600070205080204" pitchFamily="50" charset="-128"/>
              </a:rPr>
              <a:t>リモート ワーク</a:t>
            </a:r>
            <a:r>
              <a:rPr lang="ja-JP" altLang="en-US" sz="3600" spc="-150" dirty="0">
                <a:latin typeface="ＭＳ Ｐゴシック" panose="020B0600070205080204" pitchFamily="50" charset="-128"/>
                <a:ea typeface="ＭＳ Ｐゴシック" panose="020B0600070205080204" pitchFamily="50" charset="-128"/>
              </a:rPr>
              <a:t>のセキュリティ対策の実例</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Text Placeholder 2"/>
          <p:cNvSpPr>
            <a:spLocks noGrp="1"/>
          </p:cNvSpPr>
          <p:nvPr>
            <p:ph type="body" sz="quarter" idx="11"/>
          </p:nvPr>
        </p:nvSpPr>
        <p:spPr>
          <a:xfrm>
            <a:off x="469496" y="4108765"/>
            <a:ext cx="8296421" cy="288131"/>
          </a:xfrm>
        </p:spPr>
        <p:txBody>
          <a:bodyPr/>
          <a:lstStyle/>
          <a:p>
            <a:r>
              <a:rPr lang="en-US" altLang="ja-JP" sz="1800" dirty="0">
                <a:latin typeface="ＭＳ Ｐゴシック" panose="020B0600070205080204" pitchFamily="50" charset="-128"/>
                <a:ea typeface="ＭＳ Ｐゴシック" panose="020B0600070205080204" pitchFamily="50" charset="-128"/>
                <a:cs typeface="メイリオ" panose="020B0604030504040204" pitchFamily="50" charset="-128"/>
              </a:rPr>
              <a:t>2017</a:t>
            </a:r>
            <a:r>
              <a:rPr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rPr>
              <a:t>年 </a:t>
            </a:r>
            <a:r>
              <a:rPr lang="en-US" altLang="ja-JP" sz="1800" dirty="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月</a:t>
            </a:r>
            <a:endParaRPr lang="en-US" altLang="ja-JP" sz="1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sz="1800" dirty="0">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515216" y="2964865"/>
            <a:ext cx="5844540" cy="369332"/>
          </a:xfrm>
          <a:prstGeom prst="rect">
            <a:avLst/>
          </a:prstGeom>
        </p:spPr>
        <p:txBody>
          <a:bodyPr wrap="square">
            <a:spAutoFit/>
          </a:bodyPr>
          <a:lstStyle/>
          <a:p>
            <a:r>
              <a:rPr lang="en-US" altLang="ja-JP">
                <a:solidFill>
                  <a:schemeClr val="bg1"/>
                </a:solidFill>
                <a:latin typeface="+mn-ea"/>
              </a:rPr>
              <a:t>- </a:t>
            </a:r>
            <a:r>
              <a:rPr lang="ja-JP" altLang="en-US" smtClean="0">
                <a:solidFill>
                  <a:schemeClr val="bg1"/>
                </a:solidFill>
                <a:latin typeface="+mn-ea"/>
              </a:rPr>
              <a:t>在宅、社外</a:t>
            </a:r>
            <a:r>
              <a:rPr lang="ja-JP" altLang="en-US" dirty="0">
                <a:solidFill>
                  <a:schemeClr val="bg1"/>
                </a:solidFill>
                <a:latin typeface="+mn-ea"/>
              </a:rPr>
              <a:t>での</a:t>
            </a:r>
            <a:r>
              <a:rPr lang="en-US" altLang="ja-JP" dirty="0">
                <a:solidFill>
                  <a:schemeClr val="bg1"/>
                </a:solidFill>
                <a:latin typeface="+mn-ea"/>
              </a:rPr>
              <a:t>PC</a:t>
            </a:r>
            <a:r>
              <a:rPr lang="ja-JP" altLang="en-US" dirty="0">
                <a:solidFill>
                  <a:schemeClr val="bg1"/>
                </a:solidFill>
                <a:latin typeface="+mn-ea"/>
              </a:rPr>
              <a:t>利用時のセキュリティ対策　</a:t>
            </a:r>
            <a:r>
              <a:rPr lang="en-US" altLang="ja-JP" dirty="0">
                <a:solidFill>
                  <a:schemeClr val="bg1"/>
                </a:solidFill>
                <a:latin typeface="+mn-ea"/>
              </a:rPr>
              <a:t>-</a:t>
            </a:r>
          </a:p>
        </p:txBody>
      </p:sp>
      <p:sp>
        <p:nvSpPr>
          <p:cNvPr id="7" name="正方形/長方形 6"/>
          <p:cNvSpPr/>
          <p:nvPr/>
        </p:nvSpPr>
        <p:spPr>
          <a:xfrm>
            <a:off x="4216724" y="4561323"/>
            <a:ext cx="4927276" cy="276999"/>
          </a:xfrm>
          <a:prstGeom prst="rect">
            <a:avLst/>
          </a:prstGeom>
        </p:spPr>
        <p:txBody>
          <a:bodyPr wrap="square">
            <a:spAutoFit/>
          </a:bodyPr>
          <a:lstStyle/>
          <a:p>
            <a:pPr defTabSz="457200" fontAlgn="base">
              <a:spcBef>
                <a:spcPct val="0"/>
              </a:spcBef>
              <a:spcAft>
                <a:spcPct val="0"/>
              </a:spcAft>
            </a:pPr>
            <a:r>
              <a:rPr kumimoji="0" lang="ja-JP" altLang="ja-JP" sz="1200" dirty="0">
                <a:solidFill>
                  <a:schemeClr val="bg1"/>
                </a:solidFill>
                <a:latin typeface="Arial" charset="0"/>
                <a:ea typeface="ＭＳ Ｐゴシック" pitchFamily="34" charset="-128"/>
              </a:rPr>
              <a:t>本資料に記載の各社社名、製品名は、各社の商標または登録商標です。</a:t>
            </a:r>
            <a:endParaRPr lang="ja-JP" altLang="en-US" sz="1200" dirty="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3449651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0695" y="918461"/>
            <a:ext cx="8274410" cy="3168210"/>
          </a:xfrm>
        </p:spPr>
        <p:txBody>
          <a:bodyPr/>
          <a:lstStyle/>
          <a:p>
            <a:r>
              <a:rPr lang="ja-JP" altLang="en-US" sz="4400" dirty="0" smtClean="0">
                <a:solidFill>
                  <a:schemeClr val="bg2"/>
                </a:solidFill>
              </a:rPr>
              <a:t>働き方改革を実現するための</a:t>
            </a:r>
            <a:endParaRPr lang="en-US" altLang="ja-JP" sz="4400" dirty="0" smtClean="0">
              <a:solidFill>
                <a:schemeClr val="bg2"/>
              </a:solidFill>
            </a:endParaRPr>
          </a:p>
          <a:p>
            <a:r>
              <a:rPr lang="ja-JP" altLang="en-US" sz="4400" dirty="0" smtClean="0">
                <a:solidFill>
                  <a:schemeClr val="bg2"/>
                </a:solidFill>
              </a:rPr>
              <a:t>ソリューション例</a:t>
            </a:r>
            <a:endParaRPr lang="en-US" sz="4400" dirty="0">
              <a:solidFill>
                <a:schemeClr val="bg2"/>
              </a:solidFill>
            </a:endParaRPr>
          </a:p>
        </p:txBody>
      </p:sp>
    </p:spTree>
    <p:extLst>
      <p:ext uri="{BB962C8B-B14F-4D97-AF65-F5344CB8AC3E}">
        <p14:creationId xmlns:p14="http://schemas.microsoft.com/office/powerpoint/2010/main" val="78343992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p:cNvSpPr/>
          <p:nvPr/>
        </p:nvSpPr>
        <p:spPr>
          <a:xfrm>
            <a:off x="434974" y="3625553"/>
            <a:ext cx="8267787" cy="301801"/>
          </a:xfrm>
          <a:prstGeom prst="rect">
            <a:avLst/>
          </a:prstGeom>
          <a:solidFill>
            <a:schemeClr val="accent2">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t>セキュリティ ポリシー管理システム</a:t>
            </a:r>
            <a:endParaRPr lang="en-US" sz="1400" dirty="0" smtClean="0"/>
          </a:p>
        </p:txBody>
      </p:sp>
      <p:sp>
        <p:nvSpPr>
          <p:cNvPr id="2" name="Title 1"/>
          <p:cNvSpPr>
            <a:spLocks noGrp="1"/>
          </p:cNvSpPr>
          <p:nvPr>
            <p:ph type="title"/>
          </p:nvPr>
        </p:nvSpPr>
        <p:spPr/>
        <p:txBody>
          <a:bodyPr/>
          <a:lstStyle/>
          <a:p>
            <a:r>
              <a:rPr lang="ja-JP" altLang="en-US" dirty="0"/>
              <a:t>働き方改革を実現するため</a:t>
            </a:r>
            <a:r>
              <a:rPr lang="ja-JP" altLang="en-US" dirty="0" smtClean="0"/>
              <a:t>のソリューション例</a:t>
            </a:r>
            <a:endParaRPr lang="ja-JP" altLang="en-US" dirty="0"/>
          </a:p>
        </p:txBody>
      </p:sp>
      <p:sp>
        <p:nvSpPr>
          <p:cNvPr id="3" name="Text Placeholder 2"/>
          <p:cNvSpPr>
            <a:spLocks noGrp="1"/>
          </p:cNvSpPr>
          <p:nvPr>
            <p:ph type="body" sz="quarter" idx="11"/>
          </p:nvPr>
        </p:nvSpPr>
        <p:spPr/>
        <p:txBody>
          <a:bodyPr/>
          <a:lstStyle/>
          <a:p>
            <a:endParaRPr lang="en-US" dirty="0">
              <a:latin typeface="MS PGothic" charset="-128"/>
              <a:ea typeface="MS PGothic" charset="-128"/>
              <a:cs typeface="MS PGothic" charset="-128"/>
            </a:endParaRPr>
          </a:p>
        </p:txBody>
      </p:sp>
      <p:sp>
        <p:nvSpPr>
          <p:cNvPr id="145" name="Rectangle 144"/>
          <p:cNvSpPr/>
          <p:nvPr/>
        </p:nvSpPr>
        <p:spPr>
          <a:xfrm>
            <a:off x="434294" y="2864284"/>
            <a:ext cx="8268468" cy="304018"/>
          </a:xfrm>
          <a:prstGeom prst="rect">
            <a:avLst/>
          </a:prstGeom>
          <a:solidFill>
            <a:schemeClr val="accent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accent2">
                    <a:lumMod val="75000"/>
                  </a:schemeClr>
                </a:solidFill>
              </a:rPr>
              <a:t>リモートアクセス </a:t>
            </a:r>
            <a:r>
              <a:rPr lang="en-US" altLang="ja-JP" sz="1400" smtClean="0">
                <a:solidFill>
                  <a:schemeClr val="accent2">
                    <a:lumMod val="75000"/>
                  </a:schemeClr>
                </a:solidFill>
              </a:rPr>
              <a:t>VPN</a:t>
            </a:r>
            <a:endParaRPr lang="en-US" sz="1400" dirty="0" smtClean="0">
              <a:solidFill>
                <a:schemeClr val="accent2">
                  <a:lumMod val="75000"/>
                </a:schemeClr>
              </a:solidFill>
            </a:endParaRPr>
          </a:p>
        </p:txBody>
      </p:sp>
      <p:sp>
        <p:nvSpPr>
          <p:cNvPr id="151" name="Rectangle 150"/>
          <p:cNvSpPr/>
          <p:nvPr/>
        </p:nvSpPr>
        <p:spPr>
          <a:xfrm>
            <a:off x="437766" y="980512"/>
            <a:ext cx="8268468" cy="292344"/>
          </a:xfrm>
          <a:prstGeom prst="rect">
            <a:avLst/>
          </a:prstGeom>
          <a:solidFill>
            <a:schemeClr val="accent5">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smtClean="0">
                <a:solidFill>
                  <a:schemeClr val="accent4">
                    <a:lumMod val="50000"/>
                  </a:schemeClr>
                </a:solidFill>
              </a:rPr>
              <a:t>インターネット会議システム</a:t>
            </a:r>
            <a:endParaRPr lang="en-US" sz="1400" dirty="0" smtClean="0">
              <a:solidFill>
                <a:schemeClr val="accent4">
                  <a:lumMod val="50000"/>
                </a:schemeClr>
              </a:solidFill>
            </a:endParaRPr>
          </a:p>
        </p:txBody>
      </p:sp>
      <p:sp>
        <p:nvSpPr>
          <p:cNvPr id="152" name="Rectangle 151"/>
          <p:cNvSpPr/>
          <p:nvPr/>
        </p:nvSpPr>
        <p:spPr>
          <a:xfrm>
            <a:off x="437766" y="1357931"/>
            <a:ext cx="8276450" cy="298941"/>
          </a:xfrm>
          <a:prstGeom prst="rect">
            <a:avLst/>
          </a:prstGeom>
          <a:solidFill>
            <a:schemeClr val="accent5">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accent4">
                    <a:lumMod val="50000"/>
                  </a:schemeClr>
                </a:solidFill>
              </a:rPr>
              <a:t>企業向けコミュニケーション ツール</a:t>
            </a:r>
            <a:endParaRPr lang="en-US" sz="1400" dirty="0">
              <a:solidFill>
                <a:schemeClr val="accent4">
                  <a:lumMod val="50000"/>
                </a:schemeClr>
              </a:solidFill>
            </a:endParaRPr>
          </a:p>
        </p:txBody>
      </p:sp>
      <p:sp>
        <p:nvSpPr>
          <p:cNvPr id="153" name="Rectangle 152"/>
          <p:cNvSpPr/>
          <p:nvPr/>
        </p:nvSpPr>
        <p:spPr>
          <a:xfrm>
            <a:off x="434294" y="1746622"/>
            <a:ext cx="8268468" cy="296148"/>
          </a:xfrm>
          <a:prstGeom prst="rect">
            <a:avLst/>
          </a:prstGeom>
          <a:solidFill>
            <a:schemeClr val="accent6">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t>クラウド ストレージ</a:t>
            </a:r>
            <a:endParaRPr lang="en-US" sz="1400" dirty="0" smtClean="0"/>
          </a:p>
        </p:txBody>
      </p:sp>
      <p:sp>
        <p:nvSpPr>
          <p:cNvPr id="154" name="Rectangle 153"/>
          <p:cNvSpPr/>
          <p:nvPr/>
        </p:nvSpPr>
        <p:spPr>
          <a:xfrm>
            <a:off x="434294" y="2481931"/>
            <a:ext cx="8268468" cy="292238"/>
          </a:xfrm>
          <a:prstGeom prst="rect">
            <a:avLst/>
          </a:prstGeom>
          <a:solidFill>
            <a:schemeClr val="accent1">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accent2">
                    <a:lumMod val="75000"/>
                  </a:schemeClr>
                </a:solidFill>
              </a:rPr>
              <a:t>セキュア</a:t>
            </a:r>
            <a:r>
              <a:rPr lang="en-US" altLang="ja-JP" sz="1400" dirty="0" smtClean="0">
                <a:solidFill>
                  <a:schemeClr val="accent2">
                    <a:lumMod val="75000"/>
                  </a:schemeClr>
                </a:solidFill>
              </a:rPr>
              <a:t>DNS</a:t>
            </a:r>
            <a:r>
              <a:rPr lang="ja-JP" altLang="en-US" sz="1400" dirty="0">
                <a:solidFill>
                  <a:schemeClr val="accent2">
                    <a:lumMod val="75000"/>
                  </a:schemeClr>
                </a:solidFill>
              </a:rPr>
              <a:t>、</a:t>
            </a:r>
            <a:r>
              <a:rPr lang="en-US" altLang="ja-JP" sz="1400" dirty="0" smtClean="0">
                <a:solidFill>
                  <a:schemeClr val="accent2">
                    <a:lumMod val="75000"/>
                  </a:schemeClr>
                </a:solidFill>
              </a:rPr>
              <a:t>Web</a:t>
            </a:r>
            <a:r>
              <a:rPr lang="ja-JP" altLang="en-US" sz="1400" dirty="0" smtClean="0">
                <a:solidFill>
                  <a:schemeClr val="accent2">
                    <a:lumMod val="75000"/>
                  </a:schemeClr>
                </a:solidFill>
              </a:rPr>
              <a:t>セキュリティ</a:t>
            </a:r>
            <a:endParaRPr lang="en-US" sz="1400" dirty="0" smtClean="0">
              <a:solidFill>
                <a:schemeClr val="accent2">
                  <a:lumMod val="75000"/>
                </a:schemeClr>
              </a:solidFill>
            </a:endParaRPr>
          </a:p>
        </p:txBody>
      </p:sp>
      <p:sp>
        <p:nvSpPr>
          <p:cNvPr id="155" name="Rectangle 154"/>
          <p:cNvSpPr/>
          <p:nvPr/>
        </p:nvSpPr>
        <p:spPr>
          <a:xfrm>
            <a:off x="434294" y="2113897"/>
            <a:ext cx="8268468" cy="292949"/>
          </a:xfrm>
          <a:prstGeom prst="rect">
            <a:avLst/>
          </a:prstGeom>
          <a:solidFill>
            <a:schemeClr val="accent1">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bg1"/>
                </a:solidFill>
              </a:rPr>
              <a:t>クラウド アプリ</a:t>
            </a:r>
            <a:r>
              <a:rPr lang="ja-JP" altLang="en-US" sz="1400" dirty="0" smtClean="0">
                <a:solidFill>
                  <a:schemeClr val="bg1"/>
                </a:solidFill>
              </a:rPr>
              <a:t>監視サービス</a:t>
            </a:r>
            <a:endParaRPr lang="en-US" sz="1400" dirty="0" smtClean="0">
              <a:solidFill>
                <a:schemeClr val="bg1"/>
              </a:solidFill>
            </a:endParaRPr>
          </a:p>
        </p:txBody>
      </p:sp>
      <p:sp>
        <p:nvSpPr>
          <p:cNvPr id="156" name="Rectangle 155"/>
          <p:cNvSpPr/>
          <p:nvPr/>
        </p:nvSpPr>
        <p:spPr>
          <a:xfrm>
            <a:off x="434294" y="3254267"/>
            <a:ext cx="8268468" cy="303522"/>
          </a:xfrm>
          <a:prstGeom prst="rect">
            <a:avLst/>
          </a:prstGeom>
          <a:solidFill>
            <a:schemeClr val="accent2">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accent2">
                    <a:lumMod val="75000"/>
                  </a:schemeClr>
                </a:solidFill>
              </a:rPr>
              <a:t>クラウド </a:t>
            </a:r>
            <a:r>
              <a:rPr lang="ja-JP" altLang="en-US" sz="1400" dirty="0" smtClean="0">
                <a:solidFill>
                  <a:schemeClr val="accent2">
                    <a:lumMod val="75000"/>
                  </a:schemeClr>
                </a:solidFill>
              </a:rPr>
              <a:t>マネージド </a:t>
            </a:r>
            <a:r>
              <a:rPr lang="en-US" altLang="ja-JP" sz="1400" smtClean="0">
                <a:solidFill>
                  <a:schemeClr val="accent2">
                    <a:lumMod val="75000"/>
                  </a:schemeClr>
                </a:solidFill>
              </a:rPr>
              <a:t>UTM</a:t>
            </a:r>
            <a:endParaRPr lang="en-US" sz="1400" dirty="0" smtClean="0">
              <a:solidFill>
                <a:schemeClr val="accent2">
                  <a:lumMod val="75000"/>
                </a:schemeClr>
              </a:solidFill>
            </a:endParaRPr>
          </a:p>
        </p:txBody>
      </p:sp>
      <p:grpSp>
        <p:nvGrpSpPr>
          <p:cNvPr id="45" name="Group 44"/>
          <p:cNvGrpSpPr/>
          <p:nvPr/>
        </p:nvGrpSpPr>
        <p:grpSpPr>
          <a:xfrm>
            <a:off x="1249488" y="4114347"/>
            <a:ext cx="123031" cy="250031"/>
            <a:chOff x="7310438" y="4252274"/>
            <a:chExt cx="123031" cy="250031"/>
          </a:xfrm>
        </p:grpSpPr>
        <p:sp>
          <p:nvSpPr>
            <p:cNvPr id="66"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bg2">
                  <a:lumMod val="7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7" name="Line 394"/>
            <p:cNvSpPr>
              <a:spLocks noChangeShapeType="1"/>
            </p:cNvSpPr>
            <p:nvPr/>
          </p:nvSpPr>
          <p:spPr bwMode="auto">
            <a:xfrm>
              <a:off x="7371953" y="4391180"/>
              <a:ext cx="0" cy="111125"/>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46" name="Group 45"/>
          <p:cNvGrpSpPr/>
          <p:nvPr/>
        </p:nvGrpSpPr>
        <p:grpSpPr>
          <a:xfrm>
            <a:off x="828392" y="4077693"/>
            <a:ext cx="354742" cy="279797"/>
            <a:chOff x="6605984" y="4218540"/>
            <a:chExt cx="354742" cy="279797"/>
          </a:xfrm>
        </p:grpSpPr>
        <p:sp>
          <p:nvSpPr>
            <p:cNvPr id="60"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1" name="Line 342"/>
            <p:cNvSpPr>
              <a:spLocks noChangeShapeType="1"/>
            </p:cNvSpPr>
            <p:nvPr/>
          </p:nvSpPr>
          <p:spPr bwMode="auto">
            <a:xfrm flipV="1">
              <a:off x="6631781" y="4319742"/>
              <a:ext cx="1984" cy="174625"/>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2" name="Line 343"/>
            <p:cNvSpPr>
              <a:spLocks noChangeShapeType="1"/>
            </p:cNvSpPr>
            <p:nvPr/>
          </p:nvSpPr>
          <p:spPr bwMode="auto">
            <a:xfrm>
              <a:off x="6937375" y="4325696"/>
              <a:ext cx="1984" cy="17065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3"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4"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5"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47" name="Group 46"/>
          <p:cNvGrpSpPr/>
          <p:nvPr/>
        </p:nvGrpSpPr>
        <p:grpSpPr>
          <a:xfrm>
            <a:off x="6077800" y="3619303"/>
            <a:ext cx="381000" cy="738187"/>
            <a:chOff x="7689453" y="3762134"/>
            <a:chExt cx="381000" cy="738187"/>
          </a:xfrm>
        </p:grpSpPr>
        <p:sp>
          <p:nvSpPr>
            <p:cNvPr id="48"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9"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1"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2"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3"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4"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5"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6"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7"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8"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9"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68" name="Group 67"/>
          <p:cNvGrpSpPr/>
          <p:nvPr/>
        </p:nvGrpSpPr>
        <p:grpSpPr>
          <a:xfrm>
            <a:off x="2254203" y="3962202"/>
            <a:ext cx="648891" cy="406797"/>
            <a:chOff x="1345291" y="3941420"/>
            <a:chExt cx="648891" cy="406797"/>
          </a:xfrm>
        </p:grpSpPr>
        <p:grpSp>
          <p:nvGrpSpPr>
            <p:cNvPr id="69" name="Group 68"/>
            <p:cNvGrpSpPr/>
            <p:nvPr/>
          </p:nvGrpSpPr>
          <p:grpSpPr>
            <a:xfrm>
              <a:off x="1345291" y="4082310"/>
              <a:ext cx="648891" cy="265907"/>
              <a:chOff x="1859359" y="4232430"/>
              <a:chExt cx="648891" cy="265907"/>
            </a:xfrm>
          </p:grpSpPr>
          <p:sp>
            <p:nvSpPr>
              <p:cNvPr id="89"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0"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1" name="Line 431"/>
              <p:cNvSpPr>
                <a:spLocks noChangeShapeType="1"/>
              </p:cNvSpPr>
              <p:nvPr/>
            </p:nvSpPr>
            <p:spPr bwMode="auto">
              <a:xfrm>
                <a:off x="2024063"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2" name="Line 432"/>
              <p:cNvSpPr>
                <a:spLocks noChangeShapeType="1"/>
              </p:cNvSpPr>
              <p:nvPr/>
            </p:nvSpPr>
            <p:spPr bwMode="auto">
              <a:xfrm>
                <a:off x="2113359"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3"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4" name="Line 434"/>
              <p:cNvSpPr>
                <a:spLocks noChangeShapeType="1"/>
              </p:cNvSpPr>
              <p:nvPr/>
            </p:nvSpPr>
            <p:spPr bwMode="auto">
              <a:xfrm>
                <a:off x="2343546" y="4319742"/>
                <a:ext cx="0" cy="17859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5"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70" name="Group 69"/>
            <p:cNvGrpSpPr/>
            <p:nvPr/>
          </p:nvGrpSpPr>
          <p:grpSpPr>
            <a:xfrm>
              <a:off x="1688588" y="3941420"/>
              <a:ext cx="291703" cy="148907"/>
              <a:chOff x="2202656" y="4091540"/>
              <a:chExt cx="291703" cy="148907"/>
            </a:xfrm>
            <a:solidFill>
              <a:schemeClr val="bg1">
                <a:lumMod val="75000"/>
              </a:schemeClr>
            </a:solidFill>
          </p:grpSpPr>
          <p:sp>
            <p:nvSpPr>
              <p:cNvPr id="71"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2"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3"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4"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5"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6"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7"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8"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9"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0"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1"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2"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3"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4"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5"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6"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7"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8"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96" name="Group 95"/>
          <p:cNvGrpSpPr/>
          <p:nvPr/>
        </p:nvGrpSpPr>
        <p:grpSpPr>
          <a:xfrm>
            <a:off x="4365583" y="4023449"/>
            <a:ext cx="466017" cy="345550"/>
            <a:chOff x="3789359" y="2959092"/>
            <a:chExt cx="466725" cy="346074"/>
          </a:xfrm>
        </p:grpSpPr>
        <p:sp>
          <p:nvSpPr>
            <p:cNvPr id="97"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75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8"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75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100"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46" name="TextBox 145"/>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外出時</a:t>
            </a:r>
            <a:endParaRPr lang="en-US" sz="1400" dirty="0" smtClean="0">
              <a:solidFill>
                <a:schemeClr val="bg2">
                  <a:lumMod val="75000"/>
                </a:schemeClr>
              </a:solidFill>
            </a:endParaRPr>
          </a:p>
        </p:txBody>
      </p:sp>
      <p:sp>
        <p:nvSpPr>
          <p:cNvPr id="147" name="TextBox 146"/>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カフェ</a:t>
            </a:r>
            <a:endParaRPr lang="en-US" sz="1400" dirty="0" smtClean="0">
              <a:solidFill>
                <a:schemeClr val="bg2">
                  <a:lumMod val="75000"/>
                </a:schemeClr>
              </a:solidFill>
            </a:endParaRPr>
          </a:p>
        </p:txBody>
      </p:sp>
      <p:sp>
        <p:nvSpPr>
          <p:cNvPr id="148" name="TextBox 147"/>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自宅</a:t>
            </a:r>
            <a:endParaRPr lang="en-US" sz="1400" dirty="0" smtClean="0">
              <a:solidFill>
                <a:schemeClr val="bg2">
                  <a:lumMod val="75000"/>
                </a:schemeClr>
              </a:solidFill>
            </a:endParaRPr>
          </a:p>
        </p:txBody>
      </p:sp>
      <p:sp>
        <p:nvSpPr>
          <p:cNvPr id="149" name="TextBox 148"/>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お客様先</a:t>
            </a:r>
            <a:endParaRPr lang="en-US" sz="1400" dirty="0" smtClean="0">
              <a:solidFill>
                <a:schemeClr val="bg2">
                  <a:lumMod val="75000"/>
                </a:schemeClr>
              </a:solidFill>
            </a:endParaRPr>
          </a:p>
        </p:txBody>
      </p:sp>
      <p:sp>
        <p:nvSpPr>
          <p:cNvPr id="150" name="TextBox 149"/>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会社</a:t>
            </a:r>
            <a:endParaRPr lang="en-US" sz="1400" dirty="0" smtClean="0">
              <a:solidFill>
                <a:schemeClr val="bg2">
                  <a:lumMod val="75000"/>
                </a:schemeClr>
              </a:solidFill>
            </a:endParaRPr>
          </a:p>
        </p:txBody>
      </p:sp>
      <p:grpSp>
        <p:nvGrpSpPr>
          <p:cNvPr id="118" name="Group 117"/>
          <p:cNvGrpSpPr/>
          <p:nvPr/>
        </p:nvGrpSpPr>
        <p:grpSpPr>
          <a:xfrm>
            <a:off x="8015070" y="2882701"/>
            <a:ext cx="254000" cy="1493286"/>
            <a:chOff x="8131969" y="2549680"/>
            <a:chExt cx="254000" cy="1950641"/>
          </a:xfrm>
        </p:grpSpPr>
        <p:sp>
          <p:nvSpPr>
            <p:cNvPr id="119"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0"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1"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2" name="Line 168"/>
            <p:cNvSpPr>
              <a:spLocks noChangeShapeType="1"/>
            </p:cNvSpPr>
            <p:nvPr/>
          </p:nvSpPr>
          <p:spPr bwMode="auto">
            <a:xfrm>
              <a:off x="8272859" y="2549680"/>
              <a:ext cx="1985" cy="275829"/>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3" name="Line 169"/>
            <p:cNvSpPr>
              <a:spLocks noChangeShapeType="1"/>
            </p:cNvSpPr>
            <p:nvPr/>
          </p:nvSpPr>
          <p:spPr bwMode="auto">
            <a:xfrm>
              <a:off x="8266906" y="2968384"/>
              <a:ext cx="1984" cy="892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4" name="Line 170"/>
            <p:cNvSpPr>
              <a:spLocks noChangeShapeType="1"/>
            </p:cNvSpPr>
            <p:nvPr/>
          </p:nvSpPr>
          <p:spPr bwMode="auto">
            <a:xfrm>
              <a:off x="8205390" y="2998149"/>
              <a:ext cx="61516"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5" name="Line 171"/>
            <p:cNvSpPr>
              <a:spLocks noChangeShapeType="1"/>
            </p:cNvSpPr>
            <p:nvPr/>
          </p:nvSpPr>
          <p:spPr bwMode="auto">
            <a:xfrm flipH="1">
              <a:off x="8264921" y="2998149"/>
              <a:ext cx="65485"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6" name="Line 172"/>
            <p:cNvSpPr>
              <a:spLocks noChangeShapeType="1"/>
            </p:cNvSpPr>
            <p:nvPr/>
          </p:nvSpPr>
          <p:spPr bwMode="auto">
            <a:xfrm flipH="1">
              <a:off x="8169671" y="3367242"/>
              <a:ext cx="194469"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7" name="Line 173"/>
            <p:cNvSpPr>
              <a:spLocks noChangeShapeType="1"/>
            </p:cNvSpPr>
            <p:nvPr/>
          </p:nvSpPr>
          <p:spPr bwMode="auto">
            <a:xfrm flipH="1">
              <a:off x="8169671" y="3329540"/>
              <a:ext cx="192024"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8" name="Line 174"/>
            <p:cNvSpPr>
              <a:spLocks noChangeShapeType="1"/>
            </p:cNvSpPr>
            <p:nvPr/>
          </p:nvSpPr>
          <p:spPr bwMode="auto">
            <a:xfrm>
              <a:off x="8163719" y="3061144"/>
              <a:ext cx="206375"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9"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0"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1"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2"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3"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4"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5"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6"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7"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8"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9"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0"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1"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2"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3"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44" name="Line 428"/>
            <p:cNvSpPr>
              <a:spLocks noChangeShapeType="1"/>
            </p:cNvSpPr>
            <p:nvPr/>
          </p:nvSpPr>
          <p:spPr bwMode="auto">
            <a:xfrm>
              <a:off x="8258969" y="4345540"/>
              <a:ext cx="1984" cy="1527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spTree>
    <p:extLst>
      <p:ext uri="{BB962C8B-B14F-4D97-AF65-F5344CB8AC3E}">
        <p14:creationId xmlns:p14="http://schemas.microsoft.com/office/powerpoint/2010/main" val="2208571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900" decel="100000" fill="hold"/>
                                        <p:tgtEl>
                                          <p:spTgt spid="1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fade">
                                      <p:cBhvr>
                                        <p:cTn id="14" dur="1000"/>
                                        <p:tgtEl>
                                          <p:spTgt spid="156"/>
                                        </p:tgtEl>
                                      </p:cBhvr>
                                    </p:animEffect>
                                    <p:anim calcmode="lin" valueType="num">
                                      <p:cBhvr>
                                        <p:cTn id="15" dur="1000" fill="hold"/>
                                        <p:tgtEl>
                                          <p:spTgt spid="156"/>
                                        </p:tgtEl>
                                        <p:attrNameLst>
                                          <p:attrName>ppt_x</p:attrName>
                                        </p:attrNameLst>
                                      </p:cBhvr>
                                      <p:tavLst>
                                        <p:tav tm="0">
                                          <p:val>
                                            <p:strVal val="#ppt_x"/>
                                          </p:val>
                                        </p:tav>
                                        <p:tav tm="100000">
                                          <p:val>
                                            <p:strVal val="#ppt_x"/>
                                          </p:val>
                                        </p:tav>
                                      </p:tavLst>
                                    </p:anim>
                                    <p:anim calcmode="lin" valueType="num">
                                      <p:cBhvr>
                                        <p:cTn id="16" dur="900" decel="100000" fill="hold"/>
                                        <p:tgtEl>
                                          <p:spTgt spid="15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5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900" decel="100000" fill="hold"/>
                                        <p:tgtEl>
                                          <p:spTgt spid="14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900" decel="100000" fill="hold"/>
                                        <p:tgtEl>
                                          <p:spTgt spid="15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4"/>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fade">
                                      <p:cBhvr>
                                        <p:cTn id="35" dur="1000"/>
                                        <p:tgtEl>
                                          <p:spTgt spid="155"/>
                                        </p:tgtEl>
                                      </p:cBhvr>
                                    </p:animEffect>
                                    <p:anim calcmode="lin" valueType="num">
                                      <p:cBhvr>
                                        <p:cTn id="36" dur="1000" fill="hold"/>
                                        <p:tgtEl>
                                          <p:spTgt spid="155"/>
                                        </p:tgtEl>
                                        <p:attrNameLst>
                                          <p:attrName>ppt_x</p:attrName>
                                        </p:attrNameLst>
                                      </p:cBhvr>
                                      <p:tavLst>
                                        <p:tav tm="0">
                                          <p:val>
                                            <p:strVal val="#ppt_x"/>
                                          </p:val>
                                        </p:tav>
                                        <p:tav tm="100000">
                                          <p:val>
                                            <p:strVal val="#ppt_x"/>
                                          </p:val>
                                        </p:tav>
                                      </p:tavLst>
                                    </p:anim>
                                    <p:anim calcmode="lin" valueType="num">
                                      <p:cBhvr>
                                        <p:cTn id="37" dur="900" decel="100000" fill="hold"/>
                                        <p:tgtEl>
                                          <p:spTgt spid="15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5"/>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1000"/>
                                        <p:tgtEl>
                                          <p:spTgt spid="153"/>
                                        </p:tgtEl>
                                      </p:cBhvr>
                                    </p:animEffect>
                                    <p:anim calcmode="lin" valueType="num">
                                      <p:cBhvr>
                                        <p:cTn id="43" dur="1000" fill="hold"/>
                                        <p:tgtEl>
                                          <p:spTgt spid="153"/>
                                        </p:tgtEl>
                                        <p:attrNameLst>
                                          <p:attrName>ppt_x</p:attrName>
                                        </p:attrNameLst>
                                      </p:cBhvr>
                                      <p:tavLst>
                                        <p:tav tm="0">
                                          <p:val>
                                            <p:strVal val="#ppt_x"/>
                                          </p:val>
                                        </p:tav>
                                        <p:tav tm="100000">
                                          <p:val>
                                            <p:strVal val="#ppt_x"/>
                                          </p:val>
                                        </p:tav>
                                      </p:tavLst>
                                    </p:anim>
                                    <p:anim calcmode="lin" valueType="num">
                                      <p:cBhvr>
                                        <p:cTn id="44" dur="900" decel="100000" fill="hold"/>
                                        <p:tgtEl>
                                          <p:spTgt spid="15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fade">
                                      <p:cBhvr>
                                        <p:cTn id="49" dur="1000"/>
                                        <p:tgtEl>
                                          <p:spTgt spid="152"/>
                                        </p:tgtEl>
                                      </p:cBhvr>
                                    </p:animEffect>
                                    <p:anim calcmode="lin" valueType="num">
                                      <p:cBhvr>
                                        <p:cTn id="50" dur="1000" fill="hold"/>
                                        <p:tgtEl>
                                          <p:spTgt spid="152"/>
                                        </p:tgtEl>
                                        <p:attrNameLst>
                                          <p:attrName>ppt_x</p:attrName>
                                        </p:attrNameLst>
                                      </p:cBhvr>
                                      <p:tavLst>
                                        <p:tav tm="0">
                                          <p:val>
                                            <p:strVal val="#ppt_x"/>
                                          </p:val>
                                        </p:tav>
                                        <p:tav tm="100000">
                                          <p:val>
                                            <p:strVal val="#ppt_x"/>
                                          </p:val>
                                        </p:tav>
                                      </p:tavLst>
                                    </p:anim>
                                    <p:anim calcmode="lin" valueType="num">
                                      <p:cBhvr>
                                        <p:cTn id="51" dur="900" decel="100000" fill="hold"/>
                                        <p:tgtEl>
                                          <p:spTgt spid="15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2"/>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151"/>
                                        </p:tgtEl>
                                        <p:attrNameLst>
                                          <p:attrName>style.visibility</p:attrName>
                                        </p:attrNameLst>
                                      </p:cBhvr>
                                      <p:to>
                                        <p:strVal val="visible"/>
                                      </p:to>
                                    </p:set>
                                    <p:animEffect transition="in" filter="fade">
                                      <p:cBhvr>
                                        <p:cTn id="56" dur="1000"/>
                                        <p:tgtEl>
                                          <p:spTgt spid="151"/>
                                        </p:tgtEl>
                                      </p:cBhvr>
                                    </p:animEffect>
                                    <p:anim calcmode="lin" valueType="num">
                                      <p:cBhvr>
                                        <p:cTn id="57" dur="1000" fill="hold"/>
                                        <p:tgtEl>
                                          <p:spTgt spid="151"/>
                                        </p:tgtEl>
                                        <p:attrNameLst>
                                          <p:attrName>ppt_x</p:attrName>
                                        </p:attrNameLst>
                                      </p:cBhvr>
                                      <p:tavLst>
                                        <p:tav tm="0">
                                          <p:val>
                                            <p:strVal val="#ppt_x"/>
                                          </p:val>
                                        </p:tav>
                                        <p:tav tm="100000">
                                          <p:val>
                                            <p:strVal val="#ppt_x"/>
                                          </p:val>
                                        </p:tav>
                                      </p:tavLst>
                                    </p:anim>
                                    <p:anim calcmode="lin" valueType="num">
                                      <p:cBhvr>
                                        <p:cTn id="58" dur="900" decel="100000" fill="hold"/>
                                        <p:tgtEl>
                                          <p:spTgt spid="151"/>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45" grpId="0" animBg="1"/>
      <p:bldP spid="151" grpId="0" animBg="1"/>
      <p:bldP spid="152" grpId="0" animBg="1"/>
      <p:bldP spid="153" grpId="0" animBg="1"/>
      <p:bldP spid="154" grpId="0" animBg="1"/>
      <p:bldP spid="155" grpId="0" animBg="1"/>
      <p:bldP spid="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働き方改革を実現するため</a:t>
            </a:r>
            <a:r>
              <a:rPr lang="ja-JP" altLang="en-US" dirty="0" smtClean="0">
                <a:latin typeface="ＭＳ Ｐゴシック" panose="020B0600070205080204" pitchFamily="50" charset="-128"/>
                <a:ea typeface="ＭＳ Ｐゴシック" panose="020B0600070205080204" pitchFamily="50" charset="-128"/>
              </a:rPr>
              <a:t>のソリューション例</a:t>
            </a:r>
            <a:endParaRPr lang="ja-JP" alt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11"/>
          </p:nvPr>
        </p:nvSpPr>
        <p:spPr/>
        <p:txBody>
          <a:bodyPr/>
          <a:lstStyle/>
          <a:p>
            <a:r>
              <a:rPr lang="ja-JP" altLang="en-US" sz="2400" dirty="0" smtClean="0">
                <a:latin typeface="ＭＳ Ｐゴシック" panose="020B0600070205080204" pitchFamily="50" charset="-128"/>
                <a:ea typeface="ＭＳ Ｐゴシック" panose="020B0600070205080204" pitchFamily="50" charset="-128"/>
              </a:rPr>
              <a:t>コミュニケーション ツール</a:t>
            </a:r>
            <a:endParaRPr lang="en-US" sz="2400" dirty="0">
              <a:latin typeface="ＭＳ Ｐゴシック" panose="020B0600070205080204" pitchFamily="50" charset="-128"/>
              <a:ea typeface="ＭＳ Ｐゴシック" panose="020B0600070205080204" pitchFamily="50" charset="-128"/>
            </a:endParaRPr>
          </a:p>
        </p:txBody>
      </p:sp>
      <p:sp>
        <p:nvSpPr>
          <p:cNvPr id="8" name="Rounded Rectangle 7"/>
          <p:cNvSpPr/>
          <p:nvPr/>
        </p:nvSpPr>
        <p:spPr>
          <a:xfrm>
            <a:off x="491778" y="1652067"/>
            <a:ext cx="8298756" cy="1257094"/>
          </a:xfrm>
          <a:prstGeom prst="roundRect">
            <a:avLst/>
          </a:prstGeom>
          <a:solidFill>
            <a:schemeClr val="bg1"/>
          </a:solidFill>
          <a:ln cap="rnd">
            <a:solidFill>
              <a:schemeClr val="accent5">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6" name="Rectangle 5"/>
          <p:cNvSpPr/>
          <p:nvPr/>
        </p:nvSpPr>
        <p:spPr>
          <a:xfrm>
            <a:off x="591671" y="1449340"/>
            <a:ext cx="2735516" cy="405454"/>
          </a:xfrm>
          <a:prstGeom prst="rect">
            <a:avLst/>
          </a:prstGeom>
          <a:solidFill>
            <a:schemeClr val="accent5">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accent4">
                    <a:lumMod val="50000"/>
                  </a:schemeClr>
                </a:solidFill>
                <a:latin typeface="ＭＳ Ｐゴシック" panose="020B0600070205080204" pitchFamily="50" charset="-128"/>
                <a:ea typeface="ＭＳ Ｐゴシック" panose="020B0600070205080204" pitchFamily="50" charset="-128"/>
              </a:rPr>
              <a:t>Cisco </a:t>
            </a:r>
            <a:r>
              <a:rPr lang="en-US" dirty="0" err="1" smtClean="0">
                <a:solidFill>
                  <a:schemeClr val="accent4">
                    <a:lumMod val="50000"/>
                  </a:schemeClr>
                </a:solidFill>
                <a:latin typeface="ＭＳ Ｐゴシック" panose="020B0600070205080204" pitchFamily="50" charset="-128"/>
                <a:ea typeface="ＭＳ Ｐゴシック" panose="020B0600070205080204" pitchFamily="50" charset="-128"/>
              </a:rPr>
              <a:t>WebEX</a:t>
            </a:r>
            <a:endParaRPr lang="en-US" dirty="0" smtClean="0">
              <a:solidFill>
                <a:schemeClr val="accent4">
                  <a:lumMod val="50000"/>
                </a:schemeClr>
              </a:solidFill>
              <a:latin typeface="ＭＳ Ｐゴシック" panose="020B0600070205080204" pitchFamily="50" charset="-128"/>
              <a:ea typeface="ＭＳ Ｐゴシック" panose="020B0600070205080204" pitchFamily="50" charset="-128"/>
            </a:endParaRPr>
          </a:p>
        </p:txBody>
      </p:sp>
      <p:sp>
        <p:nvSpPr>
          <p:cNvPr id="10" name="Rounded Rectangle 9"/>
          <p:cNvSpPr/>
          <p:nvPr/>
        </p:nvSpPr>
        <p:spPr>
          <a:xfrm>
            <a:off x="491778" y="3245750"/>
            <a:ext cx="8298756" cy="1257094"/>
          </a:xfrm>
          <a:prstGeom prst="roundRect">
            <a:avLst/>
          </a:prstGeom>
          <a:solidFill>
            <a:schemeClr val="bg1"/>
          </a:solidFill>
          <a:ln cap="rnd">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11" name="Rectangle 10"/>
          <p:cNvSpPr/>
          <p:nvPr/>
        </p:nvSpPr>
        <p:spPr>
          <a:xfrm>
            <a:off x="591671" y="3043023"/>
            <a:ext cx="2735516" cy="405454"/>
          </a:xfrm>
          <a:prstGeom prst="rect">
            <a:avLst/>
          </a:prstGeom>
          <a:solidFill>
            <a:schemeClr val="accent5">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accent4">
                    <a:lumMod val="50000"/>
                  </a:schemeClr>
                </a:solidFill>
                <a:latin typeface="ＭＳ Ｐゴシック" panose="020B0600070205080204" pitchFamily="50" charset="-128"/>
                <a:ea typeface="ＭＳ Ｐゴシック" panose="020B0600070205080204" pitchFamily="50" charset="-128"/>
              </a:rPr>
              <a:t>Cisco </a:t>
            </a:r>
            <a:r>
              <a:rPr lang="en-US" dirty="0" smtClean="0">
                <a:solidFill>
                  <a:schemeClr val="accent4">
                    <a:lumMod val="50000"/>
                  </a:schemeClr>
                </a:solidFill>
                <a:latin typeface="ＭＳ Ｐゴシック" panose="020B0600070205080204" pitchFamily="50" charset="-128"/>
                <a:ea typeface="ＭＳ Ｐゴシック" panose="020B0600070205080204" pitchFamily="50" charset="-128"/>
              </a:rPr>
              <a:t>Spark</a:t>
            </a:r>
            <a:endParaRPr lang="en-US" dirty="0" smtClean="0">
              <a:solidFill>
                <a:schemeClr val="accent4">
                  <a:lumMod val="50000"/>
                </a:schemeClr>
              </a:solidFill>
              <a:latin typeface="ＭＳ Ｐゴシック" panose="020B0600070205080204" pitchFamily="50" charset="-128"/>
              <a:ea typeface="ＭＳ Ｐゴシック" panose="020B0600070205080204" pitchFamily="50" charset="-128"/>
            </a:endParaRPr>
          </a:p>
        </p:txBody>
      </p:sp>
      <p:sp>
        <p:nvSpPr>
          <p:cNvPr id="4" name="TextBox 3"/>
          <p:cNvSpPr txBox="1"/>
          <p:nvPr/>
        </p:nvSpPr>
        <p:spPr>
          <a:xfrm>
            <a:off x="1078423" y="1854794"/>
            <a:ext cx="7678398" cy="1046440"/>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en-US" sz="1200" dirty="0" err="1" smtClean="0">
                <a:solidFill>
                  <a:schemeClr val="bg2"/>
                </a:solidFill>
                <a:latin typeface="ＭＳ Ｐゴシック" panose="020B0600070205080204" pitchFamily="50" charset="-128"/>
                <a:ea typeface="ＭＳ Ｐゴシック" panose="020B0600070205080204" pitchFamily="50" charset="-128"/>
                <a:cs typeface="MS PGothic" charset="-128"/>
              </a:rPr>
              <a:t>業界最先端のWeb会議を利用して</a:t>
            </a:r>
            <a:r>
              <a:rPr lang="en-US" sz="1200" dirty="0" err="1">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sz="1200" dirty="0" err="1" smtClean="0">
                <a:solidFill>
                  <a:schemeClr val="bg2"/>
                </a:solidFill>
                <a:latin typeface="ＭＳ Ｐゴシック" panose="020B0600070205080204" pitchFamily="50" charset="-128"/>
                <a:ea typeface="ＭＳ Ｐゴシック" panose="020B0600070205080204" pitchFamily="50" charset="-128"/>
                <a:cs typeface="MS PGothic" charset="-128"/>
              </a:rPr>
              <a:t>強力で生産性が高いチーム</a:t>
            </a: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 </a:t>
            </a:r>
            <a:r>
              <a:rPr lang="en-US" sz="1200" dirty="0" err="1" smtClean="0">
                <a:solidFill>
                  <a:schemeClr val="bg2"/>
                </a:solidFill>
                <a:latin typeface="ＭＳ Ｐゴシック" panose="020B0600070205080204" pitchFamily="50" charset="-128"/>
                <a:ea typeface="ＭＳ Ｐゴシック" panose="020B0600070205080204" pitchFamily="50" charset="-128"/>
                <a:cs typeface="MS PGothic" charset="-128"/>
              </a:rPr>
              <a:t>ミーティング</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が</a:t>
            </a: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実現</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可能</a:t>
            </a:r>
            <a:endPar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場所やデバイスを問わず</a:t>
            </a:r>
            <a:r>
              <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、いつでも、誰とでもコラボレーションが可能</a:t>
            </a:r>
          </a:p>
          <a:p>
            <a:pPr marL="171450" indent="-171450">
              <a:buFont typeface="Wingdings" charset="2"/>
              <a:buChar char="ü"/>
            </a:pP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参加意識を高める</a:t>
            </a:r>
            <a:r>
              <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、インタラクティブな Web 会議エクスペリエンスによって、生産性が 向上</a:t>
            </a:r>
          </a:p>
          <a:p>
            <a:pPr marL="171450" indent="-171450">
              <a:buFont typeface="Wingdings" charset="2"/>
              <a:buChar char="ü"/>
            </a:pP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日常業務よび会議の効率が向上</a:t>
            </a:r>
            <a:endPar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出張のための時間とコストを削減</a:t>
            </a:r>
            <a:endPar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p:txBody>
      </p:sp>
      <p:sp>
        <p:nvSpPr>
          <p:cNvPr id="9" name="TextBox 8"/>
          <p:cNvSpPr txBox="1"/>
          <p:nvPr/>
        </p:nvSpPr>
        <p:spPr>
          <a:xfrm>
            <a:off x="1112136" y="3456404"/>
            <a:ext cx="7678398" cy="1046440"/>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クラウドベースの</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ビジネス </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コラボレーション サービス</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228600" indent="-22860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rPr>
              <a:t>メッセージ：</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ビジネス メッセージング</a:t>
            </a:r>
            <a:r>
              <a:rPr lang="ja-JP" altLang="en-US" sz="1200" dirty="0">
                <a:solidFill>
                  <a:schemeClr val="bg2"/>
                </a:solidFill>
                <a:latin typeface="ＭＳ Ｐゴシック" panose="020B0600070205080204" pitchFamily="50" charset="-128"/>
                <a:ea typeface="ＭＳ Ｐゴシック" panose="020B0600070205080204" pitchFamily="50" charset="-128"/>
              </a:rPr>
              <a:t>機能によって、チームでコンテンツを準備、共有し、ブラッシュアップ</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可能</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endParaRPr>
          </a:p>
          <a:p>
            <a:pPr marL="228600" indent="-22860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rPr>
              <a:t>会議：メッセージングやコンテンツ</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共有により、</a:t>
            </a:r>
            <a:r>
              <a:rPr lang="ja-JP" altLang="en-US" sz="1200" dirty="0">
                <a:solidFill>
                  <a:schemeClr val="bg2"/>
                </a:solidFill>
                <a:latin typeface="ＭＳ Ｐゴシック" panose="020B0600070205080204" pitchFamily="50" charset="-128"/>
                <a:ea typeface="ＭＳ Ｐゴシック" panose="020B0600070205080204" pitchFamily="50" charset="-128"/>
              </a:rPr>
              <a:t>会議の</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前後</a:t>
            </a:r>
            <a:r>
              <a:rPr lang="ja-JP" altLang="en-US" sz="1200" dirty="0">
                <a:solidFill>
                  <a:schemeClr val="bg2"/>
                </a:solidFill>
                <a:latin typeface="ＭＳ Ｐゴシック" panose="020B0600070205080204" pitchFamily="50" charset="-128"/>
                <a:ea typeface="ＭＳ Ｐゴシック" panose="020B0600070205080204" pitchFamily="50" charset="-128"/>
              </a:rPr>
              <a:t>を問わず、チームや顧客との連携</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が容易</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endParaRPr>
          </a:p>
          <a:p>
            <a:pPr marL="228600" indent="-22860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rPr>
              <a:t>通話：モバイル、デスクトップ、</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ルーム エンドポイント</a:t>
            </a:r>
            <a:r>
              <a:rPr lang="ja-JP" altLang="en-US" sz="1200" dirty="0">
                <a:solidFill>
                  <a:schemeClr val="bg2"/>
                </a:solidFill>
                <a:latin typeface="ＭＳ Ｐゴシック" panose="020B0600070205080204" pitchFamily="50" charset="-128"/>
                <a:ea typeface="ＭＳ Ｐゴシック" panose="020B0600070205080204" pitchFamily="50" charset="-128"/>
              </a:rPr>
              <a:t>を利用して音声および</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ビデオ コミュニケーションが可能</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endParaRPr>
          </a:p>
          <a:p>
            <a:pPr marL="228600" indent="-22860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ファイル共有：人もしくは、</a:t>
            </a:r>
            <a:r>
              <a:rPr lang="en-US" altLang="ja-JP" sz="1200" smtClean="0">
                <a:solidFill>
                  <a:schemeClr val="bg2"/>
                </a:solidFill>
                <a:latin typeface="ＭＳ Ｐゴシック" panose="020B0600070205080204" pitchFamily="50" charset="-128"/>
                <a:ea typeface="ＭＳ Ｐゴシック" panose="020B0600070205080204" pitchFamily="50" charset="-128"/>
              </a:rPr>
              <a:t>Spark</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内</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の会議スペースでのファイル共有が可能</a:t>
            </a:r>
            <a:endParaRPr lang="en-US" sz="1200" dirty="0">
              <a:solidFill>
                <a:schemeClr val="bg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6431593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働き方改革を実現するため</a:t>
            </a:r>
            <a:r>
              <a:rPr lang="ja-JP" altLang="en-US" dirty="0" smtClean="0">
                <a:latin typeface="ＭＳ Ｐゴシック" panose="020B0600070205080204" pitchFamily="50" charset="-128"/>
                <a:ea typeface="ＭＳ Ｐゴシック" panose="020B0600070205080204" pitchFamily="50" charset="-128"/>
              </a:rPr>
              <a:t>のソリューション例</a:t>
            </a:r>
            <a:endParaRPr lang="ja-JP" alt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11"/>
          </p:nvPr>
        </p:nvSpPr>
        <p:spPr/>
        <p:txBody>
          <a:bodyPr/>
          <a:lstStyle/>
          <a:p>
            <a:r>
              <a:rPr lang="ja-JP" altLang="en-US" sz="2400" dirty="0" smtClean="0">
                <a:latin typeface="ＭＳ Ｐゴシック" panose="020B0600070205080204" pitchFamily="50" charset="-128"/>
                <a:ea typeface="ＭＳ Ｐゴシック" panose="020B0600070205080204" pitchFamily="50" charset="-128"/>
              </a:rPr>
              <a:t>ファイル共有ツール</a:t>
            </a:r>
            <a:r>
              <a:rPr lang="en-US" altLang="ja-JP" sz="2400" dirty="0" smtClean="0">
                <a:latin typeface="ＭＳ Ｐゴシック" panose="020B0600070205080204" pitchFamily="50" charset="-128"/>
                <a:ea typeface="ＭＳ Ｐゴシック" panose="020B0600070205080204" pitchFamily="50" charset="-128"/>
              </a:rPr>
              <a:t> &amp; </a:t>
            </a:r>
            <a:r>
              <a:rPr lang="ja-JP" altLang="en-US" sz="2400" dirty="0" smtClean="0">
                <a:latin typeface="ＭＳ Ｐゴシック" panose="020B0600070205080204" pitchFamily="50" charset="-128"/>
                <a:ea typeface="ＭＳ Ｐゴシック" panose="020B0600070205080204" pitchFamily="50" charset="-128"/>
              </a:rPr>
              <a:t>セキュリティ</a:t>
            </a:r>
            <a:r>
              <a:rPr lang="en-US" altLang="ja-JP" sz="2400" dirty="0" smtClean="0">
                <a:latin typeface="ＭＳ Ｐゴシック" panose="020B0600070205080204" pitchFamily="50" charset="-128"/>
                <a:ea typeface="ＭＳ Ｐゴシック" panose="020B0600070205080204" pitchFamily="50" charset="-128"/>
              </a:rPr>
              <a:t> #1</a:t>
            </a:r>
            <a:endParaRPr lang="en-US" sz="2400" dirty="0">
              <a:latin typeface="ＭＳ Ｐゴシック" panose="020B0600070205080204" pitchFamily="50" charset="-128"/>
              <a:ea typeface="ＭＳ Ｐゴシック" panose="020B0600070205080204" pitchFamily="50" charset="-128"/>
            </a:endParaRPr>
          </a:p>
        </p:txBody>
      </p:sp>
      <p:sp>
        <p:nvSpPr>
          <p:cNvPr id="16" name="Rounded Rectangle 15"/>
          <p:cNvSpPr/>
          <p:nvPr/>
        </p:nvSpPr>
        <p:spPr>
          <a:xfrm>
            <a:off x="491778" y="1654563"/>
            <a:ext cx="8298756" cy="1257094"/>
          </a:xfrm>
          <a:prstGeom prst="roundRect">
            <a:avLst/>
          </a:prstGeom>
          <a:solidFill>
            <a:schemeClr val="bg1"/>
          </a:solidFill>
          <a:ln cap="rnd">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17" name="Rectangle 16"/>
          <p:cNvSpPr/>
          <p:nvPr/>
        </p:nvSpPr>
        <p:spPr>
          <a:xfrm>
            <a:off x="591671" y="1451836"/>
            <a:ext cx="2735516" cy="405454"/>
          </a:xfrm>
          <a:prstGeom prst="rect">
            <a:avLst/>
          </a:prstGeom>
          <a:solidFill>
            <a:schemeClr val="accent6">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atin typeface="ＭＳ Ｐゴシック" panose="020B0600070205080204" pitchFamily="50" charset="-128"/>
                <a:ea typeface="ＭＳ Ｐゴシック" panose="020B0600070205080204" pitchFamily="50" charset="-128"/>
              </a:rPr>
              <a:t>BOX</a:t>
            </a:r>
            <a:r>
              <a:rPr lang="en-US" sz="1400" dirty="0" smtClean="0">
                <a:latin typeface="ＭＳ Ｐゴシック" panose="020B0600070205080204" pitchFamily="50" charset="-128"/>
                <a:ea typeface="ＭＳ Ｐゴシック" panose="020B0600070205080204" pitchFamily="50" charset="-128"/>
              </a:rPr>
              <a:t>:BOX</a:t>
            </a:r>
            <a:r>
              <a:rPr lang="ja-JP" altLang="en-US" sz="1400" dirty="0" smtClean="0">
                <a:latin typeface="ＭＳ Ｐゴシック" panose="020B0600070205080204" pitchFamily="50" charset="-128"/>
                <a:ea typeface="ＭＳ Ｐゴシック" panose="020B0600070205080204" pitchFamily="50" charset="-128"/>
              </a:rPr>
              <a:t>社サービス</a:t>
            </a:r>
            <a:endParaRPr lang="en-US" dirty="0" smtClean="0">
              <a:latin typeface="ＭＳ Ｐゴシック" panose="020B0600070205080204" pitchFamily="50" charset="-128"/>
              <a:ea typeface="ＭＳ Ｐゴシック" panose="020B0600070205080204" pitchFamily="50" charset="-128"/>
            </a:endParaRPr>
          </a:p>
        </p:txBody>
      </p:sp>
      <p:sp>
        <p:nvSpPr>
          <p:cNvPr id="18" name="TextBox 17"/>
          <p:cNvSpPr txBox="1"/>
          <p:nvPr/>
        </p:nvSpPr>
        <p:spPr>
          <a:xfrm>
            <a:off x="1112136" y="1865217"/>
            <a:ext cx="7678398" cy="1046440"/>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ワーク スタイル</a:t>
            </a:r>
            <a:r>
              <a:rPr lang="ja-JP" altLang="en-US" sz="1400" dirty="0">
                <a:solidFill>
                  <a:schemeClr val="bg2"/>
                </a:solidFill>
                <a:latin typeface="ＭＳ Ｐゴシック" panose="020B0600070205080204" pitchFamily="50" charset="-128"/>
                <a:ea typeface="ＭＳ Ｐゴシック" panose="020B0600070205080204" pitchFamily="50" charset="-128"/>
                <a:cs typeface="MS PGothic" charset="-128"/>
              </a:rPr>
              <a:t>を革新する</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コンテンツ、マネジメント</a:t>
            </a:r>
            <a:r>
              <a:rPr lang="ja-JP" altLang="en-US" sz="1400" dirty="0">
                <a:solidFill>
                  <a:schemeClr val="bg2"/>
                </a:solidFill>
                <a:latin typeface="ＭＳ Ｐゴシック" panose="020B0600070205080204" pitchFamily="50" charset="-128"/>
                <a:ea typeface="ＭＳ Ｐゴシック" panose="020B0600070205080204" pitchFamily="50" charset="-128"/>
                <a:cs typeface="MS PGothic" charset="-128"/>
              </a:rPr>
              <a:t>、</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プラットフォーム</a:t>
            </a:r>
            <a:endParaRPr lang="ja-JP" altLang="en-US" sz="1400" dirty="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セキュアなファイル交換</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手段（</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メール添付廃止）</a:t>
            </a:r>
          </a:p>
          <a:p>
            <a:pPr marL="171450" indent="-17145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外部とのプロジェクト共有</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スペース（海外</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 </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社外</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a:t>
            </a: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ファイル サーバ</a:t>
            </a:r>
            <a:r>
              <a:rPr lang="ja-JP" altLang="en-US" sz="1200" dirty="0">
                <a:solidFill>
                  <a:schemeClr val="bg2"/>
                </a:solidFill>
                <a:latin typeface="ＭＳ Ｐゴシック" panose="020B0600070205080204" pitchFamily="50" charset="-128"/>
                <a:ea typeface="ＭＳ Ｐゴシック" panose="020B0600070205080204" pitchFamily="50" charset="-128"/>
              </a:rPr>
              <a:t>の</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リプレイス</a:t>
            </a:r>
            <a:r>
              <a:rPr lang="en-US" altLang="ja-JP" sz="1200" smtClean="0">
                <a:solidFill>
                  <a:schemeClr val="bg2"/>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bg2"/>
                </a:solidFill>
                <a:latin typeface="ＭＳ Ｐゴシック" panose="020B0600070205080204" pitchFamily="50" charset="-128"/>
                <a:ea typeface="ＭＳ Ｐゴシック" panose="020B0600070205080204" pitchFamily="50" charset="-128"/>
              </a:rPr>
              <a:t>クラウド ストレージ</a:t>
            </a:r>
            <a:r>
              <a:rPr lang="en-US" altLang="ja-JP" sz="1200" dirty="0" smtClean="0">
                <a:solidFill>
                  <a:schemeClr val="bg2"/>
                </a:solidFill>
                <a:latin typeface="ＭＳ Ｐゴシック" panose="020B0600070205080204" pitchFamily="50" charset="-128"/>
                <a:ea typeface="ＭＳ Ｐゴシック" panose="020B0600070205080204" pitchFamily="50" charset="-128"/>
              </a:rPr>
              <a:t>)</a:t>
            </a: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モバイル</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からの安全なデータアクセス</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手段</a:t>
            </a:r>
            <a:endPar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p:txBody>
      </p:sp>
      <p:sp>
        <p:nvSpPr>
          <p:cNvPr id="19" name="Rounded Rectangle 18"/>
          <p:cNvSpPr/>
          <p:nvPr/>
        </p:nvSpPr>
        <p:spPr>
          <a:xfrm>
            <a:off x="491778" y="3245750"/>
            <a:ext cx="8298756" cy="1257094"/>
          </a:xfrm>
          <a:prstGeom prst="roundRect">
            <a:avLst/>
          </a:prstGeom>
          <a:solidFill>
            <a:schemeClr val="bg1"/>
          </a:solidFill>
          <a:ln cap="rnd">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20" name="Rectangle 19"/>
          <p:cNvSpPr/>
          <p:nvPr/>
        </p:nvSpPr>
        <p:spPr>
          <a:xfrm>
            <a:off x="591671" y="3043023"/>
            <a:ext cx="2735516" cy="405454"/>
          </a:xfrm>
          <a:prstGeom prst="rect">
            <a:avLst/>
          </a:prstGeom>
          <a:solidFill>
            <a:schemeClr val="accent1">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latin typeface="ＭＳ Ｐゴシック" panose="020B0600070205080204" pitchFamily="50" charset="-128"/>
                <a:ea typeface="ＭＳ Ｐゴシック" panose="020B0600070205080204" pitchFamily="50" charset="-128"/>
              </a:rPr>
              <a:t>Cisco </a:t>
            </a:r>
            <a:r>
              <a:rPr lang="en-US" dirty="0" err="1" smtClean="0">
                <a:solidFill>
                  <a:schemeClr val="bg1"/>
                </a:solidFill>
                <a:latin typeface="ＭＳ Ｐゴシック" panose="020B0600070205080204" pitchFamily="50" charset="-128"/>
                <a:ea typeface="ＭＳ Ｐゴシック" panose="020B0600070205080204" pitchFamily="50" charset="-128"/>
              </a:rPr>
              <a:t>Cloudlock</a:t>
            </a:r>
            <a:endParaRPr lang="en-US"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21" name="TextBox 20"/>
          <p:cNvSpPr txBox="1"/>
          <p:nvPr/>
        </p:nvSpPr>
        <p:spPr>
          <a:xfrm>
            <a:off x="1112136" y="3456404"/>
            <a:ext cx="7678398" cy="1077218"/>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BOX</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などの</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クラウド アプリケーション</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の利用状況を可視化し、より健全でセキュアなクラウドサービスの利活用が可能</a:t>
            </a:r>
            <a:endPar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クラウド サービスおよび完全</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API</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連携により、企業</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 </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団体のネットワーク環境に依存せず、即サービス インが可能</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クラウド アプリとの</a:t>
            </a: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API</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連携により、すでにクラウド内に存在している既存ファイルも検査対象</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マイナンバーや銀行口座番号など、日本独自様式にも対応したデータ スキャニングが可能</a:t>
            </a:r>
            <a:endPar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p:txBody>
      </p:sp>
      <p:pic>
        <p:nvPicPr>
          <p:cNvPr id="11" name="Picture 10"/>
          <p:cNvPicPr>
            <a:picLocks noChangeAspect="1"/>
          </p:cNvPicPr>
          <p:nvPr/>
        </p:nvPicPr>
        <p:blipFill>
          <a:blip r:embed="rId3"/>
          <a:stretch>
            <a:fillRect/>
          </a:stretch>
        </p:blipFill>
        <p:spPr>
          <a:xfrm>
            <a:off x="135912" y="2911656"/>
            <a:ext cx="678828" cy="651675"/>
          </a:xfrm>
          <a:prstGeom prst="rect">
            <a:avLst/>
          </a:prstGeom>
        </p:spPr>
      </p:pic>
    </p:spTree>
    <p:extLst>
      <p:ext uri="{BB962C8B-B14F-4D97-AF65-F5344CB8AC3E}">
        <p14:creationId xmlns:p14="http://schemas.microsoft.com/office/powerpoint/2010/main" val="343804744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働き方改革を実現するため</a:t>
            </a:r>
            <a:r>
              <a:rPr lang="ja-JP" altLang="en-US" dirty="0" smtClean="0">
                <a:latin typeface="ＭＳ Ｐゴシック" panose="020B0600070205080204" pitchFamily="50" charset="-128"/>
                <a:ea typeface="ＭＳ Ｐゴシック" panose="020B0600070205080204" pitchFamily="50" charset="-128"/>
              </a:rPr>
              <a:t>のソリューション例</a:t>
            </a:r>
            <a:endParaRPr lang="ja-JP" alt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11"/>
          </p:nvPr>
        </p:nvSpPr>
        <p:spPr/>
        <p:txBody>
          <a:bodyPr/>
          <a:lstStyle/>
          <a:p>
            <a:r>
              <a:rPr lang="ja-JP" altLang="en-US" sz="2400" dirty="0" smtClean="0">
                <a:latin typeface="ＭＳ Ｐゴシック" panose="020B0600070205080204" pitchFamily="50" charset="-128"/>
                <a:ea typeface="ＭＳ Ｐゴシック" panose="020B0600070205080204" pitchFamily="50" charset="-128"/>
              </a:rPr>
              <a:t>セキュリティ</a:t>
            </a:r>
            <a:r>
              <a:rPr lang="en-US" altLang="ja-JP" sz="2400" dirty="0" smtClean="0">
                <a:latin typeface="ＭＳ Ｐゴシック" panose="020B0600070205080204" pitchFamily="50" charset="-128"/>
                <a:ea typeface="ＭＳ Ｐゴシック" panose="020B0600070205080204" pitchFamily="50" charset="-128"/>
              </a:rPr>
              <a:t> #2</a:t>
            </a:r>
            <a:endParaRPr lang="en-US" sz="2400" dirty="0">
              <a:latin typeface="ＭＳ Ｐゴシック" panose="020B0600070205080204" pitchFamily="50" charset="-128"/>
              <a:ea typeface="ＭＳ Ｐゴシック" panose="020B0600070205080204" pitchFamily="50" charset="-128"/>
            </a:endParaRPr>
          </a:p>
        </p:txBody>
      </p:sp>
      <p:sp>
        <p:nvSpPr>
          <p:cNvPr id="8" name="Rounded Rectangle 7"/>
          <p:cNvSpPr/>
          <p:nvPr/>
        </p:nvSpPr>
        <p:spPr>
          <a:xfrm>
            <a:off x="491778" y="1652067"/>
            <a:ext cx="8298756" cy="1257094"/>
          </a:xfrm>
          <a:prstGeom prst="roundRect">
            <a:avLst/>
          </a:prstGeom>
          <a:solidFill>
            <a:schemeClr val="bg1"/>
          </a:solidFill>
          <a:ln cap="rnd">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6" name="Rectangle 5"/>
          <p:cNvSpPr/>
          <p:nvPr/>
        </p:nvSpPr>
        <p:spPr>
          <a:xfrm>
            <a:off x="591671" y="1449340"/>
            <a:ext cx="2735516" cy="405454"/>
          </a:xfrm>
          <a:prstGeom prst="rect">
            <a:avLst/>
          </a:prstGeom>
          <a:solidFill>
            <a:schemeClr val="accent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mtClean="0">
                <a:solidFill>
                  <a:schemeClr val="accent2">
                    <a:lumMod val="75000"/>
                  </a:schemeClr>
                </a:solidFill>
                <a:latin typeface="ＭＳ Ｐゴシック" panose="020B0600070205080204" pitchFamily="50" charset="-128"/>
                <a:ea typeface="ＭＳ Ｐゴシック" panose="020B0600070205080204" pitchFamily="50" charset="-128"/>
              </a:rPr>
              <a:t>Cisco AnyConnect</a:t>
            </a:r>
            <a:endParaRPr lang="en-US" dirty="0" smtClean="0">
              <a:solidFill>
                <a:schemeClr val="accent2">
                  <a:lumMod val="75000"/>
                </a:schemeClr>
              </a:solidFill>
              <a:latin typeface="ＭＳ Ｐゴシック" panose="020B0600070205080204" pitchFamily="50" charset="-128"/>
              <a:ea typeface="ＭＳ Ｐゴシック" panose="020B0600070205080204" pitchFamily="50" charset="-128"/>
            </a:endParaRPr>
          </a:p>
        </p:txBody>
      </p:sp>
      <p:sp>
        <p:nvSpPr>
          <p:cNvPr id="10" name="Rounded Rectangle 9"/>
          <p:cNvSpPr/>
          <p:nvPr/>
        </p:nvSpPr>
        <p:spPr>
          <a:xfrm>
            <a:off x="491778" y="3245750"/>
            <a:ext cx="8298756" cy="1257094"/>
          </a:xfrm>
          <a:prstGeom prst="roundRect">
            <a:avLst/>
          </a:prstGeom>
          <a:solidFill>
            <a:schemeClr val="bg1"/>
          </a:solidFill>
          <a:ln cap="rnd">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11" name="Rectangle 10"/>
          <p:cNvSpPr/>
          <p:nvPr/>
        </p:nvSpPr>
        <p:spPr>
          <a:xfrm>
            <a:off x="591671" y="3043023"/>
            <a:ext cx="2735516" cy="405454"/>
          </a:xfrm>
          <a:prstGeom prst="rect">
            <a:avLst/>
          </a:prstGeom>
          <a:solidFill>
            <a:schemeClr val="accent1">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mtClean="0">
                <a:solidFill>
                  <a:schemeClr val="accent2">
                    <a:lumMod val="75000"/>
                  </a:schemeClr>
                </a:solidFill>
                <a:latin typeface="ＭＳ Ｐゴシック" panose="020B0600070205080204" pitchFamily="50" charset="-128"/>
                <a:ea typeface="ＭＳ Ｐゴシック" panose="020B0600070205080204" pitchFamily="50" charset="-128"/>
              </a:rPr>
              <a:t>Cisco Umbrella</a:t>
            </a:r>
            <a:endParaRPr lang="en-US" dirty="0" smtClean="0">
              <a:solidFill>
                <a:schemeClr val="accent2">
                  <a:lumMod val="75000"/>
                </a:schemeClr>
              </a:solidFill>
              <a:latin typeface="ＭＳ Ｐゴシック" panose="020B0600070205080204" pitchFamily="50" charset="-128"/>
              <a:ea typeface="ＭＳ Ｐゴシック" panose="020B0600070205080204" pitchFamily="50" charset="-128"/>
            </a:endParaRPr>
          </a:p>
        </p:txBody>
      </p:sp>
      <p:sp>
        <p:nvSpPr>
          <p:cNvPr id="9" name="TextBox 8"/>
          <p:cNvSpPr txBox="1"/>
          <p:nvPr/>
        </p:nvSpPr>
        <p:spPr>
          <a:xfrm>
            <a:off x="1051176" y="3456404"/>
            <a:ext cx="7822816" cy="1046440"/>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社内外、国内外を問わず、どこでも安全なインターネット接続 </a:t>
            </a:r>
            <a:r>
              <a:rPr lang="en-US" altLang="ja-JP" sz="1100" dirty="0" smtClean="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100" dirty="0" err="1" smtClean="0">
                <a:solidFill>
                  <a:schemeClr val="bg2"/>
                </a:solidFill>
                <a:latin typeface="ＭＳ Ｐゴシック" panose="020B0600070205080204" pitchFamily="50" charset="-128"/>
                <a:ea typeface="ＭＳ Ｐゴシック" panose="020B0600070205080204" pitchFamily="50" charset="-128"/>
                <a:cs typeface="MS PGothic" charset="-128"/>
              </a:rPr>
              <a:t>SIG:Secure</a:t>
            </a:r>
            <a:r>
              <a:rPr lang="en-US" altLang="ja-JP" sz="1100" dirty="0" smtClean="0">
                <a:solidFill>
                  <a:schemeClr val="bg2"/>
                </a:solidFill>
                <a:latin typeface="ＭＳ Ｐゴシック" panose="020B0600070205080204" pitchFamily="50" charset="-128"/>
                <a:ea typeface="ＭＳ Ｐゴシック" panose="020B0600070205080204" pitchFamily="50" charset="-128"/>
                <a:cs typeface="MS PGothic" charset="-128"/>
              </a:rPr>
              <a:t> Internet Gateway)</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が可能</a:t>
            </a:r>
            <a:endPar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すべての</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DNS</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クエリのリクエストをチェックしているので、ポートに依存しないすべての通信において不正なトラフィックを排除可能</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カテゴリー ベースでの</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URL</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フィルタ機能も搭載。業務に関係の無いサイトへのアクセスを制限可能</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ISR</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連携により</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Umbrella</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の実装が簡単に行え、</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AnyConnect</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との連携により持ち出し</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PC</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のインターネット制御も可能</a:t>
            </a:r>
            <a:endPar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p:txBody>
      </p:sp>
      <p:sp>
        <p:nvSpPr>
          <p:cNvPr id="12" name="TextBox 11"/>
          <p:cNvSpPr txBox="1"/>
          <p:nvPr/>
        </p:nvSpPr>
        <p:spPr>
          <a:xfrm>
            <a:off x="1074036" y="1865217"/>
            <a:ext cx="7678398" cy="1077218"/>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全世界で１億ライセンス以上の導入実績のある</a:t>
            </a:r>
            <a:r>
              <a:rPr lang="en-US" altLang="ja-JP"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VPN</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ソフトウェアです。いつでも、どこでも、どの端末でもセキュアに繋がることが可能</a:t>
            </a:r>
            <a:endPar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Windows</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Mac</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だけでなく、</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Apple iOS</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Android</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Linux</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BlackBerry</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200" dirty="0" err="1" smtClean="0">
                <a:solidFill>
                  <a:schemeClr val="bg2"/>
                </a:solidFill>
                <a:latin typeface="ＭＳ Ｐゴシック" panose="020B0600070205080204" pitchFamily="50" charset="-128"/>
                <a:ea typeface="ＭＳ Ｐゴシック" panose="020B0600070205080204" pitchFamily="50" charset="-128"/>
                <a:cs typeface="MS PGothic" charset="-128"/>
              </a:rPr>
              <a:t>CromeOS</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など、様々なデバイスに対応</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a:t>
            </a:r>
            <a:r>
              <a:rPr lang="en-US" altLang="ja-JP" sz="1200" dirty="0">
                <a:solidFill>
                  <a:schemeClr val="bg2"/>
                </a:solidFill>
                <a:latin typeface="ＭＳ Ｐゴシック" panose="020B0600070205080204" pitchFamily="50" charset="-128"/>
                <a:ea typeface="ＭＳ Ｐゴシック" panose="020B0600070205080204" pitchFamily="50" charset="-128"/>
                <a:cs typeface="MS PGothic" charset="-128"/>
              </a:rPr>
              <a:t>Auto Reconnect</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機能により、</a:t>
            </a:r>
            <a:r>
              <a:rPr lang="en-US" altLang="ja-JP" sz="1200" dirty="0">
                <a:solidFill>
                  <a:schemeClr val="bg2"/>
                </a:solidFill>
                <a:latin typeface="ＭＳ Ｐゴシック" panose="020B0600070205080204" pitchFamily="50" charset="-128"/>
                <a:ea typeface="ＭＳ Ｐゴシック" panose="020B0600070205080204" pitchFamily="50" charset="-128"/>
                <a:cs typeface="MS PGothic" charset="-128"/>
              </a:rPr>
              <a:t>VPN</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セッションが中断された際、セッションの復旧および</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再接続を自動実施</a:t>
            </a:r>
            <a:endPar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PC</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向け</a:t>
            </a:r>
            <a:r>
              <a:rPr lang="en-US" altLang="ja-JP" sz="1200" dirty="0">
                <a:solidFill>
                  <a:schemeClr val="bg2"/>
                </a:solidFill>
                <a:latin typeface="ＭＳ Ｐゴシック" panose="020B0600070205080204" pitchFamily="50" charset="-128"/>
                <a:ea typeface="ＭＳ Ｐゴシック" panose="020B0600070205080204" pitchFamily="50" charset="-128"/>
                <a:cs typeface="MS PGothic" charset="-128"/>
              </a:rPr>
              <a:t>AnyConnect</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は、企業ネットワークに必要なセキュリティ機能が１つに統合された</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クライアント</a:t>
            </a:r>
            <a:endPar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p:txBody>
      </p:sp>
      <p:pic>
        <p:nvPicPr>
          <p:cNvPr id="14" name="Picture 13"/>
          <p:cNvPicPr>
            <a:picLocks noChangeAspect="1"/>
          </p:cNvPicPr>
          <p:nvPr/>
        </p:nvPicPr>
        <p:blipFill>
          <a:blip r:embed="rId3"/>
          <a:stretch>
            <a:fillRect/>
          </a:stretch>
        </p:blipFill>
        <p:spPr>
          <a:xfrm>
            <a:off x="206877" y="2909495"/>
            <a:ext cx="669696" cy="642908"/>
          </a:xfrm>
          <a:prstGeom prst="rect">
            <a:avLst/>
          </a:prstGeom>
        </p:spPr>
      </p:pic>
    </p:spTree>
    <p:extLst>
      <p:ext uri="{BB962C8B-B14F-4D97-AF65-F5344CB8AC3E}">
        <p14:creationId xmlns:p14="http://schemas.microsoft.com/office/powerpoint/2010/main" val="3646763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働き方改革を実現するため</a:t>
            </a:r>
            <a:r>
              <a:rPr lang="ja-JP" altLang="en-US" dirty="0" smtClean="0">
                <a:latin typeface="ＭＳ Ｐゴシック" panose="020B0600070205080204" pitchFamily="50" charset="-128"/>
                <a:ea typeface="ＭＳ Ｐゴシック" panose="020B0600070205080204" pitchFamily="50" charset="-128"/>
              </a:rPr>
              <a:t>のソリューション例</a:t>
            </a:r>
            <a:endParaRPr lang="ja-JP" alt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11"/>
          </p:nvPr>
        </p:nvSpPr>
        <p:spPr/>
        <p:txBody>
          <a:bodyPr/>
          <a:lstStyle/>
          <a:p>
            <a:r>
              <a:rPr lang="ja-JP" altLang="en-US" sz="2400" dirty="0" smtClean="0">
                <a:latin typeface="ＭＳ Ｐゴシック" panose="020B0600070205080204" pitchFamily="50" charset="-128"/>
                <a:ea typeface="ＭＳ Ｐゴシック" panose="020B0600070205080204" pitchFamily="50" charset="-128"/>
              </a:rPr>
              <a:t>セキュリティ</a:t>
            </a:r>
            <a:r>
              <a:rPr lang="en-US" altLang="ja-JP" sz="2400" dirty="0" smtClean="0">
                <a:latin typeface="ＭＳ Ｐゴシック" panose="020B0600070205080204" pitchFamily="50" charset="-128"/>
                <a:ea typeface="ＭＳ Ｐゴシック" panose="020B0600070205080204" pitchFamily="50" charset="-128"/>
              </a:rPr>
              <a:t> #3</a:t>
            </a:r>
            <a:endParaRPr lang="en-US" sz="2400" dirty="0">
              <a:latin typeface="ＭＳ Ｐゴシック" panose="020B0600070205080204" pitchFamily="50" charset="-128"/>
              <a:ea typeface="ＭＳ Ｐゴシック" panose="020B0600070205080204" pitchFamily="50" charset="-128"/>
            </a:endParaRPr>
          </a:p>
        </p:txBody>
      </p:sp>
      <p:sp>
        <p:nvSpPr>
          <p:cNvPr id="8" name="Rounded Rectangle 7"/>
          <p:cNvSpPr/>
          <p:nvPr/>
        </p:nvSpPr>
        <p:spPr>
          <a:xfrm>
            <a:off x="491778" y="1652067"/>
            <a:ext cx="8298756" cy="1257094"/>
          </a:xfrm>
          <a:prstGeom prst="roundRect">
            <a:avLst/>
          </a:prstGeom>
          <a:solidFill>
            <a:schemeClr val="bg1"/>
          </a:solidFill>
          <a:ln cap="rnd">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6" name="Rectangle 5"/>
          <p:cNvSpPr/>
          <p:nvPr/>
        </p:nvSpPr>
        <p:spPr>
          <a:xfrm>
            <a:off x="591671" y="1449340"/>
            <a:ext cx="2735516" cy="405454"/>
          </a:xfrm>
          <a:prstGeom prst="rect">
            <a:avLst/>
          </a:prstGeom>
          <a:solidFill>
            <a:schemeClr val="accent2">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accent2">
                    <a:lumMod val="75000"/>
                  </a:schemeClr>
                </a:solidFill>
                <a:latin typeface="ＭＳ Ｐゴシック" panose="020B0600070205080204" pitchFamily="50" charset="-128"/>
                <a:ea typeface="ＭＳ Ｐゴシック" panose="020B0600070205080204" pitchFamily="50" charset="-128"/>
              </a:rPr>
              <a:t>Cisco Meraki MX</a:t>
            </a:r>
          </a:p>
        </p:txBody>
      </p:sp>
      <p:sp>
        <p:nvSpPr>
          <p:cNvPr id="12" name="TextBox 11"/>
          <p:cNvSpPr txBox="1"/>
          <p:nvPr/>
        </p:nvSpPr>
        <p:spPr>
          <a:xfrm>
            <a:off x="1112136" y="1865217"/>
            <a:ext cx="7678398" cy="1046440"/>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en-US" altLang="ja-JP"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100%</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クラウド</a:t>
            </a:r>
            <a:r>
              <a:rPr lang="ja-JP" altLang="en-US" sz="1400" dirty="0">
                <a:solidFill>
                  <a:schemeClr val="bg2"/>
                </a:solidFill>
                <a:latin typeface="ＭＳ Ｐゴシック" panose="020B0600070205080204" pitchFamily="50" charset="-128"/>
                <a:ea typeface="ＭＳ Ｐゴシック" panose="020B0600070205080204" pitchFamily="50" charset="-128"/>
                <a:cs typeface="MS PGothic" charset="-128"/>
              </a:rPr>
              <a:t>で管理するクラウド管理型</a:t>
            </a:r>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セキュリティ アプライアンス</a:t>
            </a:r>
            <a:endPar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日本語に完全対応した単一のダッシュボードからネットワーク全体を管理</a:t>
            </a: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ユーザ</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、アプリケーション、デバイス</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をクラウド コンソールでコントロール・可視化可能</a:t>
            </a:r>
            <a:endPar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拠点側の管理は一切不要で、クラウドでの集中管理と、障害後のコンフィグ流し込みもクラウドから可能</a:t>
            </a:r>
            <a:endPar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小規模</a:t>
            </a:r>
            <a:r>
              <a:rPr lang="ja-JP" altLang="en-US" sz="1200" dirty="0">
                <a:solidFill>
                  <a:schemeClr val="bg2"/>
                </a:solidFill>
                <a:latin typeface="ＭＳ Ｐゴシック" panose="020B0600070205080204" pitchFamily="50" charset="-128"/>
                <a:ea typeface="ＭＳ Ｐゴシック" panose="020B0600070205080204" pitchFamily="50" charset="-128"/>
                <a:cs typeface="MS PGothic" charset="-128"/>
              </a:rPr>
              <a:t>拠点から、数百万のユーザを抱える導入環境へと拡張可能</a:t>
            </a:r>
          </a:p>
        </p:txBody>
      </p:sp>
      <p:sp>
        <p:nvSpPr>
          <p:cNvPr id="13" name="Rounded Rectangle 12"/>
          <p:cNvSpPr/>
          <p:nvPr/>
        </p:nvSpPr>
        <p:spPr>
          <a:xfrm>
            <a:off x="491778" y="3256764"/>
            <a:ext cx="8298756" cy="1257094"/>
          </a:xfrm>
          <a:prstGeom prst="roundRect">
            <a:avLst/>
          </a:prstGeom>
          <a:solidFill>
            <a:schemeClr val="bg1"/>
          </a:solidFill>
          <a:ln cap="rnd">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latin typeface="ＭＳ Ｐゴシック" panose="020B0600070205080204" pitchFamily="50" charset="-128"/>
              <a:ea typeface="ＭＳ Ｐゴシック" panose="020B0600070205080204" pitchFamily="50" charset="-128"/>
            </a:endParaRPr>
          </a:p>
        </p:txBody>
      </p:sp>
      <p:sp>
        <p:nvSpPr>
          <p:cNvPr id="14" name="Rectangle 13"/>
          <p:cNvSpPr/>
          <p:nvPr/>
        </p:nvSpPr>
        <p:spPr>
          <a:xfrm>
            <a:off x="591671" y="3054037"/>
            <a:ext cx="2735516" cy="405454"/>
          </a:xfrm>
          <a:prstGeom prst="rect">
            <a:avLst/>
          </a:prstGeom>
          <a:solidFill>
            <a:schemeClr val="accent2">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atin typeface="ＭＳ Ｐゴシック" panose="020B0600070205080204" pitchFamily="50" charset="-128"/>
                <a:ea typeface="ＭＳ Ｐゴシック" panose="020B0600070205080204" pitchFamily="50" charset="-128"/>
              </a:rPr>
              <a:t>Cisco ISE</a:t>
            </a:r>
          </a:p>
        </p:txBody>
      </p:sp>
      <p:sp>
        <p:nvSpPr>
          <p:cNvPr id="15" name="TextBox 14"/>
          <p:cNvSpPr txBox="1"/>
          <p:nvPr/>
        </p:nvSpPr>
        <p:spPr>
          <a:xfrm>
            <a:off x="1104516" y="3439434"/>
            <a:ext cx="7678398" cy="1077218"/>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ユーザ、デバイス、接続方法、ロケーションなどを紐付けたポリシー管理が可能な、ネットワーク</a:t>
            </a:r>
            <a:endParaRPr lang="en-US" altLang="ja-JP" sz="14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r>
              <a:rPr lang="ja-JP" altLang="en-US" sz="14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セキュリティに強い認証サーバ</a:t>
            </a:r>
            <a:endParaRPr 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有線、無線、リモートアクセスと幅広い接続方法に対応した認証サーバ</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セルフ プロビジョニング、ゲストポータルなど、</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IT</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管理者負荷を軽減できる</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ユーザ インターフェース</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の利用が可能</a:t>
            </a:r>
            <a:endPar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endParaRPr>
          </a:p>
          <a:p>
            <a:pPr marL="171450" indent="-171450">
              <a:buFont typeface="Wingdings" charset="2"/>
              <a:buChar char="ü"/>
            </a:pP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同一</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ユーザ、端末</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であっても、社内での接続、</a:t>
            </a:r>
            <a:r>
              <a:rPr lang="en-US" altLang="ja-JP"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VPN</a:t>
            </a:r>
            <a:r>
              <a:rPr lang="ja-JP" altLang="en-US" sz="1200" dirty="0" smtClean="0">
                <a:solidFill>
                  <a:schemeClr val="bg2"/>
                </a:solidFill>
                <a:latin typeface="ＭＳ Ｐゴシック" panose="020B0600070205080204" pitchFamily="50" charset="-128"/>
                <a:ea typeface="ＭＳ Ｐゴシック" panose="020B0600070205080204" pitchFamily="50" charset="-128"/>
                <a:cs typeface="MS PGothic" charset="-128"/>
              </a:rPr>
              <a:t>接続などによりポリシー管理ができ、アクセス権限の変更が可能</a:t>
            </a:r>
            <a:endParaRPr lang="en-US" sz="1200" dirty="0">
              <a:solidFill>
                <a:schemeClr val="bg2"/>
              </a:solidFill>
              <a:latin typeface="ＭＳ Ｐゴシック" panose="020B0600070205080204" pitchFamily="50" charset="-128"/>
              <a:ea typeface="ＭＳ Ｐゴシック" panose="020B0600070205080204" pitchFamily="50" charset="-128"/>
              <a:cs typeface="MS PGothic" charset="-128"/>
            </a:endParaRPr>
          </a:p>
        </p:txBody>
      </p:sp>
    </p:spTree>
    <p:extLst>
      <p:ext uri="{BB962C8B-B14F-4D97-AF65-F5344CB8AC3E}">
        <p14:creationId xmlns:p14="http://schemas.microsoft.com/office/powerpoint/2010/main" val="254861288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455" y="1104899"/>
            <a:ext cx="8274410" cy="2958911"/>
          </a:xfrm>
        </p:spPr>
        <p:txBody>
          <a:bodyPr/>
          <a:lstStyle/>
          <a:p>
            <a:r>
              <a:rPr lang="ja-JP" altLang="en-US" sz="4400" dirty="0" smtClean="0">
                <a:solidFill>
                  <a:schemeClr val="bg2"/>
                </a:solidFill>
              </a:rPr>
              <a:t>利用シーンにおける</a:t>
            </a:r>
            <a:endParaRPr lang="en-US" altLang="ja-JP" sz="4400" dirty="0" smtClean="0">
              <a:solidFill>
                <a:schemeClr val="bg2"/>
              </a:solidFill>
            </a:endParaRPr>
          </a:p>
          <a:p>
            <a:r>
              <a:rPr lang="ja-JP" altLang="en-US" sz="4400" dirty="0" smtClean="0">
                <a:solidFill>
                  <a:schemeClr val="bg2"/>
                </a:solidFill>
              </a:rPr>
              <a:t>シスコ ソリューション例</a:t>
            </a:r>
            <a:endParaRPr lang="en-US" sz="4400" dirty="0">
              <a:solidFill>
                <a:schemeClr val="bg2"/>
              </a:solidFill>
            </a:endParaRPr>
          </a:p>
        </p:txBody>
      </p:sp>
    </p:spTree>
    <p:extLst>
      <p:ext uri="{BB962C8B-B14F-4D97-AF65-F5344CB8AC3E}">
        <p14:creationId xmlns:p14="http://schemas.microsoft.com/office/powerpoint/2010/main" val="415116799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40928" y="70344"/>
            <a:ext cx="4211861" cy="2837534"/>
          </a:xfrm>
          <a:prstGeom prst="rect">
            <a:avLst/>
          </a:prstGeom>
        </p:spPr>
      </p:pic>
      <p:sp>
        <p:nvSpPr>
          <p:cNvPr id="19" name="Rectangle 18"/>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34" name="Rectangle 33"/>
          <p:cNvSpPr/>
          <p:nvPr/>
        </p:nvSpPr>
        <p:spPr>
          <a:xfrm>
            <a:off x="4940289" y="68758"/>
            <a:ext cx="4203073" cy="5074742"/>
          </a:xfrm>
          <a:prstGeom prst="rect">
            <a:avLst/>
          </a:prstGeom>
          <a:solidFill>
            <a:srgbClr val="FEFD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1" name="Title 1"/>
          <p:cNvSpPr txBox="1">
            <a:spLocks/>
          </p:cNvSpPr>
          <p:nvPr/>
        </p:nvSpPr>
        <p:spPr>
          <a:xfrm>
            <a:off x="437766" y="2064261"/>
            <a:ext cx="8106879" cy="435488"/>
          </a:xfrm>
          <a:prstGeom prst="rect">
            <a:avLst/>
          </a:prstGeom>
        </p:spPr>
        <p:txBody>
          <a:bodyPr/>
          <a:lstStyle>
            <a:lvl1pPr algn="l" defTabSz="684213" rtl="0" eaLnBrk="1" fontAlgn="base" hangingPunct="1">
              <a:lnSpc>
                <a:spcPct val="80000"/>
              </a:lnSpc>
              <a:spcBef>
                <a:spcPct val="0"/>
              </a:spcBef>
              <a:spcAft>
                <a:spcPct val="0"/>
              </a:spcAft>
              <a:defRPr lang="en-US" sz="2400" kern="1200" baseline="0" dirty="0">
                <a:solidFill>
                  <a:schemeClr val="tx1"/>
                </a:solidFill>
                <a:latin typeface="MS PGothic" charset="-128"/>
                <a:ea typeface="MS PGothic" charset="-128"/>
                <a:cs typeface="MS PGothic" charset="-128"/>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3600" dirty="0" smtClean="0">
                <a:solidFill>
                  <a:schemeClr val="accent2">
                    <a:lumMod val="75000"/>
                  </a:schemeClr>
                </a:solidFill>
              </a:rPr>
              <a:t>『</a:t>
            </a:r>
            <a:r>
              <a:rPr lang="ja-JP" altLang="en-US" sz="3600" dirty="0">
                <a:solidFill>
                  <a:schemeClr val="accent2">
                    <a:lumMod val="75000"/>
                  </a:schemeClr>
                </a:solidFill>
              </a:rPr>
              <a:t>客先から直帰。自宅にてインターネット会議で</a:t>
            </a:r>
            <a:r>
              <a:rPr lang="ja-JP" altLang="en-US" sz="3600" dirty="0" smtClean="0">
                <a:solidFill>
                  <a:schemeClr val="accent2">
                    <a:lumMod val="75000"/>
                  </a:schemeClr>
                </a:solidFill>
              </a:rPr>
              <a:t>参加</a:t>
            </a:r>
            <a:r>
              <a:rPr lang="en-US" altLang="ja-JP" sz="3600" dirty="0" smtClean="0">
                <a:solidFill>
                  <a:schemeClr val="accent2">
                    <a:lumMod val="75000"/>
                  </a:schemeClr>
                </a:solidFill>
              </a:rPr>
              <a:t>』</a:t>
            </a:r>
            <a:endParaRPr lang="ja-JP" altLang="en-US" sz="3600" dirty="0">
              <a:solidFill>
                <a:schemeClr val="accent2">
                  <a:lumMod val="75000"/>
                </a:schemeClr>
              </a:solidFill>
            </a:endParaRPr>
          </a:p>
        </p:txBody>
      </p:sp>
      <p:sp>
        <p:nvSpPr>
          <p:cNvPr id="30" name="Rectangle 29"/>
          <p:cNvSpPr/>
          <p:nvPr/>
        </p:nvSpPr>
        <p:spPr>
          <a:xfrm>
            <a:off x="472580" y="1445437"/>
            <a:ext cx="3839513" cy="461665"/>
          </a:xfrm>
          <a:prstGeom prst="rect">
            <a:avLst/>
          </a:prstGeom>
          <a:solidFill>
            <a:schemeClr val="accent2">
              <a:lumMod val="75000"/>
            </a:schemeClr>
          </a:solidFill>
        </p:spPr>
        <p:txBody>
          <a:bodyPr wrap="none">
            <a:spAutoFit/>
          </a:bodyPr>
          <a:lstStyle/>
          <a:p>
            <a:r>
              <a:rPr lang="ja-JP" altLang="en-US" sz="2400" spc="-150" dirty="0">
                <a:solidFill>
                  <a:schemeClr val="bg1"/>
                </a:solidFill>
                <a:latin typeface="+mn-ea"/>
              </a:rPr>
              <a:t>働き方改革</a:t>
            </a:r>
            <a:r>
              <a:rPr lang="ja-JP" altLang="en-US" sz="2400" spc="-150" dirty="0" smtClean="0">
                <a:solidFill>
                  <a:schemeClr val="bg1"/>
                </a:solidFill>
                <a:latin typeface="+mn-ea"/>
              </a:rPr>
              <a:t>！ソリューション </a:t>
            </a:r>
            <a:r>
              <a:rPr lang="en-US" altLang="ja-JP" sz="2400" spc="-150" dirty="0" smtClean="0">
                <a:solidFill>
                  <a:schemeClr val="bg1"/>
                </a:solidFill>
                <a:latin typeface="+mn-ea"/>
              </a:rPr>
              <a:t>#1</a:t>
            </a:r>
            <a:endParaRPr lang="en-US" sz="2400" dirty="0">
              <a:solidFill>
                <a:schemeClr val="bg1"/>
              </a:solidFill>
            </a:endParaRPr>
          </a:p>
        </p:txBody>
      </p:sp>
      <p:grpSp>
        <p:nvGrpSpPr>
          <p:cNvPr id="27" name="Group 26"/>
          <p:cNvGrpSpPr/>
          <p:nvPr/>
        </p:nvGrpSpPr>
        <p:grpSpPr>
          <a:xfrm>
            <a:off x="1249488" y="4114347"/>
            <a:ext cx="123031" cy="250031"/>
            <a:chOff x="7310438" y="4252274"/>
            <a:chExt cx="123031" cy="250031"/>
          </a:xfrm>
        </p:grpSpPr>
        <p:sp>
          <p:nvSpPr>
            <p:cNvPr id="37"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tx2">
                  <a:lumMod val="7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8" name="Line 394"/>
            <p:cNvSpPr>
              <a:spLocks noChangeShapeType="1"/>
            </p:cNvSpPr>
            <p:nvPr/>
          </p:nvSpPr>
          <p:spPr bwMode="auto">
            <a:xfrm>
              <a:off x="7371953" y="4391180"/>
              <a:ext cx="0" cy="111125"/>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39" name="Group 38"/>
          <p:cNvGrpSpPr/>
          <p:nvPr/>
        </p:nvGrpSpPr>
        <p:grpSpPr>
          <a:xfrm>
            <a:off x="828392" y="4077693"/>
            <a:ext cx="354742" cy="279797"/>
            <a:chOff x="6605984" y="4218540"/>
            <a:chExt cx="354742" cy="279797"/>
          </a:xfrm>
        </p:grpSpPr>
        <p:sp>
          <p:nvSpPr>
            <p:cNvPr id="40"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1" name="Line 342"/>
            <p:cNvSpPr>
              <a:spLocks noChangeShapeType="1"/>
            </p:cNvSpPr>
            <p:nvPr/>
          </p:nvSpPr>
          <p:spPr bwMode="auto">
            <a:xfrm flipV="1">
              <a:off x="6631781" y="4319742"/>
              <a:ext cx="1984" cy="174625"/>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2" name="Line 343"/>
            <p:cNvSpPr>
              <a:spLocks noChangeShapeType="1"/>
            </p:cNvSpPr>
            <p:nvPr/>
          </p:nvSpPr>
          <p:spPr bwMode="auto">
            <a:xfrm>
              <a:off x="6937375" y="4325696"/>
              <a:ext cx="1984" cy="17065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3"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4"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5"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46" name="Group 45"/>
          <p:cNvGrpSpPr/>
          <p:nvPr/>
        </p:nvGrpSpPr>
        <p:grpSpPr>
          <a:xfrm>
            <a:off x="6077800" y="3619303"/>
            <a:ext cx="381000" cy="738187"/>
            <a:chOff x="7689453" y="3762134"/>
            <a:chExt cx="381000" cy="738187"/>
          </a:xfrm>
        </p:grpSpPr>
        <p:sp>
          <p:nvSpPr>
            <p:cNvPr id="47"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8"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9"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1"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2"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3"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4"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5"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6"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7"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8"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59" name="Group 58"/>
          <p:cNvGrpSpPr/>
          <p:nvPr/>
        </p:nvGrpSpPr>
        <p:grpSpPr>
          <a:xfrm>
            <a:off x="2254203" y="3962202"/>
            <a:ext cx="648891" cy="406797"/>
            <a:chOff x="1345291" y="3941420"/>
            <a:chExt cx="648891" cy="406797"/>
          </a:xfrm>
        </p:grpSpPr>
        <p:grpSp>
          <p:nvGrpSpPr>
            <p:cNvPr id="60" name="Group 59"/>
            <p:cNvGrpSpPr/>
            <p:nvPr/>
          </p:nvGrpSpPr>
          <p:grpSpPr>
            <a:xfrm>
              <a:off x="1345291" y="4082310"/>
              <a:ext cx="648891" cy="265907"/>
              <a:chOff x="1859359" y="4232430"/>
              <a:chExt cx="648891" cy="265907"/>
            </a:xfrm>
          </p:grpSpPr>
          <p:sp>
            <p:nvSpPr>
              <p:cNvPr id="80"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1"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2" name="Line 431"/>
              <p:cNvSpPr>
                <a:spLocks noChangeShapeType="1"/>
              </p:cNvSpPr>
              <p:nvPr/>
            </p:nvSpPr>
            <p:spPr bwMode="auto">
              <a:xfrm>
                <a:off x="2024063" y="4319742"/>
                <a:ext cx="0" cy="10120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3" name="Line 432"/>
              <p:cNvSpPr>
                <a:spLocks noChangeShapeType="1"/>
              </p:cNvSpPr>
              <p:nvPr/>
            </p:nvSpPr>
            <p:spPr bwMode="auto">
              <a:xfrm>
                <a:off x="2113359" y="4319742"/>
                <a:ext cx="0" cy="10120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4"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5" name="Line 434"/>
              <p:cNvSpPr>
                <a:spLocks noChangeShapeType="1"/>
              </p:cNvSpPr>
              <p:nvPr/>
            </p:nvSpPr>
            <p:spPr bwMode="auto">
              <a:xfrm>
                <a:off x="2343546" y="4319742"/>
                <a:ext cx="0" cy="17859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6"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61" name="Group 60"/>
            <p:cNvGrpSpPr/>
            <p:nvPr/>
          </p:nvGrpSpPr>
          <p:grpSpPr>
            <a:xfrm>
              <a:off x="1688588" y="3941420"/>
              <a:ext cx="291703" cy="148907"/>
              <a:chOff x="2202656" y="4091540"/>
              <a:chExt cx="291703" cy="148907"/>
            </a:xfrm>
            <a:solidFill>
              <a:schemeClr val="bg1">
                <a:lumMod val="75000"/>
              </a:schemeClr>
            </a:solidFill>
          </p:grpSpPr>
          <p:sp>
            <p:nvSpPr>
              <p:cNvPr id="62"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3"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4"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5"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6"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7"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8"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9"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0"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1"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2"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3"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4"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5"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6"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7"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8"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9"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87" name="Group 86"/>
          <p:cNvGrpSpPr/>
          <p:nvPr/>
        </p:nvGrpSpPr>
        <p:grpSpPr>
          <a:xfrm>
            <a:off x="4365583" y="4023449"/>
            <a:ext cx="466017" cy="345550"/>
            <a:chOff x="3789359" y="2959092"/>
            <a:chExt cx="466725" cy="346074"/>
          </a:xfrm>
        </p:grpSpPr>
        <p:sp>
          <p:nvSpPr>
            <p:cNvPr id="88"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9"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90"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1" name="TextBox 90"/>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外出時</a:t>
            </a:r>
            <a:endParaRPr lang="en-US" sz="1400" dirty="0" smtClean="0">
              <a:solidFill>
                <a:schemeClr val="bg2">
                  <a:lumMod val="60000"/>
                  <a:lumOff val="40000"/>
                </a:schemeClr>
              </a:solidFill>
            </a:endParaRPr>
          </a:p>
        </p:txBody>
      </p:sp>
      <p:sp>
        <p:nvSpPr>
          <p:cNvPr id="92" name="TextBox 91"/>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カフェ</a:t>
            </a:r>
            <a:endParaRPr lang="en-US" sz="1400" dirty="0" smtClean="0">
              <a:solidFill>
                <a:schemeClr val="bg2">
                  <a:lumMod val="60000"/>
                  <a:lumOff val="40000"/>
                </a:schemeClr>
              </a:solidFill>
            </a:endParaRPr>
          </a:p>
        </p:txBody>
      </p:sp>
      <p:sp>
        <p:nvSpPr>
          <p:cNvPr id="93" name="TextBox 92"/>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自宅</a:t>
            </a:r>
            <a:endParaRPr lang="en-US" sz="1400" dirty="0" smtClean="0">
              <a:solidFill>
                <a:schemeClr val="tx2">
                  <a:lumMod val="75000"/>
                </a:schemeClr>
              </a:solidFill>
            </a:endParaRPr>
          </a:p>
        </p:txBody>
      </p:sp>
      <p:sp>
        <p:nvSpPr>
          <p:cNvPr id="94" name="TextBox 93"/>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お客様先</a:t>
            </a:r>
            <a:endParaRPr lang="en-US" sz="1400" dirty="0" smtClean="0">
              <a:solidFill>
                <a:schemeClr val="tx2">
                  <a:lumMod val="75000"/>
                </a:schemeClr>
              </a:solidFill>
            </a:endParaRPr>
          </a:p>
        </p:txBody>
      </p:sp>
      <p:sp>
        <p:nvSpPr>
          <p:cNvPr id="95" name="TextBox 94"/>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会社</a:t>
            </a:r>
            <a:endParaRPr lang="en-US" sz="1400" dirty="0" smtClean="0">
              <a:solidFill>
                <a:schemeClr val="tx2">
                  <a:lumMod val="75000"/>
                </a:schemeClr>
              </a:solidFill>
            </a:endParaRPr>
          </a:p>
        </p:txBody>
      </p:sp>
      <p:grpSp>
        <p:nvGrpSpPr>
          <p:cNvPr id="96" name="Group 95"/>
          <p:cNvGrpSpPr/>
          <p:nvPr/>
        </p:nvGrpSpPr>
        <p:grpSpPr>
          <a:xfrm>
            <a:off x="8015070" y="2873274"/>
            <a:ext cx="254000" cy="1493286"/>
            <a:chOff x="8131969" y="2549680"/>
            <a:chExt cx="254000" cy="1950641"/>
          </a:xfrm>
        </p:grpSpPr>
        <p:sp>
          <p:nvSpPr>
            <p:cNvPr id="97"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8"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9"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0" name="Line 168"/>
            <p:cNvSpPr>
              <a:spLocks noChangeShapeType="1"/>
            </p:cNvSpPr>
            <p:nvPr/>
          </p:nvSpPr>
          <p:spPr bwMode="auto">
            <a:xfrm>
              <a:off x="8272859" y="2549680"/>
              <a:ext cx="1985" cy="275829"/>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1" name="Line 169"/>
            <p:cNvSpPr>
              <a:spLocks noChangeShapeType="1"/>
            </p:cNvSpPr>
            <p:nvPr/>
          </p:nvSpPr>
          <p:spPr bwMode="auto">
            <a:xfrm>
              <a:off x="8266906" y="2968384"/>
              <a:ext cx="1984" cy="8929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2" name="Line 170"/>
            <p:cNvSpPr>
              <a:spLocks noChangeShapeType="1"/>
            </p:cNvSpPr>
            <p:nvPr/>
          </p:nvSpPr>
          <p:spPr bwMode="auto">
            <a:xfrm>
              <a:off x="8205390" y="2998149"/>
              <a:ext cx="61516" cy="6151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3" name="Line 171"/>
            <p:cNvSpPr>
              <a:spLocks noChangeShapeType="1"/>
            </p:cNvSpPr>
            <p:nvPr/>
          </p:nvSpPr>
          <p:spPr bwMode="auto">
            <a:xfrm flipH="1">
              <a:off x="8264921" y="2998149"/>
              <a:ext cx="65485" cy="6151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4" name="Line 172"/>
            <p:cNvSpPr>
              <a:spLocks noChangeShapeType="1"/>
            </p:cNvSpPr>
            <p:nvPr/>
          </p:nvSpPr>
          <p:spPr bwMode="auto">
            <a:xfrm flipH="1">
              <a:off x="8169671" y="3367242"/>
              <a:ext cx="194469"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5" name="Line 173"/>
            <p:cNvSpPr>
              <a:spLocks noChangeShapeType="1"/>
            </p:cNvSpPr>
            <p:nvPr/>
          </p:nvSpPr>
          <p:spPr bwMode="auto">
            <a:xfrm flipH="1">
              <a:off x="8169671" y="3329540"/>
              <a:ext cx="192024"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6" name="Line 174"/>
            <p:cNvSpPr>
              <a:spLocks noChangeShapeType="1"/>
            </p:cNvSpPr>
            <p:nvPr/>
          </p:nvSpPr>
          <p:spPr bwMode="auto">
            <a:xfrm>
              <a:off x="8163719" y="3061144"/>
              <a:ext cx="206375"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7"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8"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9"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0"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1"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2"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3"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4"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5"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6"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7"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8"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9"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0"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1"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2" name="Line 428"/>
            <p:cNvSpPr>
              <a:spLocks noChangeShapeType="1"/>
            </p:cNvSpPr>
            <p:nvPr/>
          </p:nvSpPr>
          <p:spPr bwMode="auto">
            <a:xfrm>
              <a:off x="8258969" y="4345540"/>
              <a:ext cx="1984" cy="15279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spTree>
    <p:extLst>
      <p:ext uri="{BB962C8B-B14F-4D97-AF65-F5344CB8AC3E}">
        <p14:creationId xmlns:p14="http://schemas.microsoft.com/office/powerpoint/2010/main" val="90149780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40928" y="70344"/>
            <a:ext cx="4211861" cy="2837534"/>
          </a:xfrm>
          <a:prstGeom prst="rect">
            <a:avLst/>
          </a:prstGeom>
        </p:spPr>
      </p:pic>
      <p:sp>
        <p:nvSpPr>
          <p:cNvPr id="19" name="Rectangle 18"/>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34" name="Rectangle 33"/>
          <p:cNvSpPr/>
          <p:nvPr/>
        </p:nvSpPr>
        <p:spPr>
          <a:xfrm>
            <a:off x="4940289" y="68758"/>
            <a:ext cx="4203073" cy="5074742"/>
          </a:xfrm>
          <a:prstGeom prst="rect">
            <a:avLst/>
          </a:prstGeom>
          <a:solidFill>
            <a:srgbClr val="FEFD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1" name="Title 1"/>
          <p:cNvSpPr txBox="1">
            <a:spLocks/>
          </p:cNvSpPr>
          <p:nvPr/>
        </p:nvSpPr>
        <p:spPr>
          <a:xfrm>
            <a:off x="437766" y="489098"/>
            <a:ext cx="8106879" cy="435488"/>
          </a:xfrm>
          <a:prstGeom prst="rect">
            <a:avLst/>
          </a:prstGeom>
        </p:spPr>
        <p:txBody>
          <a:bodyPr/>
          <a:lstStyle>
            <a:lvl1pPr algn="l" defTabSz="684213" rtl="0" eaLnBrk="1" fontAlgn="base" hangingPunct="1">
              <a:lnSpc>
                <a:spcPct val="80000"/>
              </a:lnSpc>
              <a:spcBef>
                <a:spcPct val="0"/>
              </a:spcBef>
              <a:spcAft>
                <a:spcPct val="0"/>
              </a:spcAft>
              <a:defRPr lang="en-US" sz="2400" kern="1200" baseline="0" dirty="0">
                <a:solidFill>
                  <a:schemeClr val="tx1"/>
                </a:solidFill>
                <a:latin typeface="MS PGothic" charset="-128"/>
                <a:ea typeface="MS PGothic" charset="-128"/>
                <a:cs typeface="MS PGothic" charset="-128"/>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dirty="0" smtClean="0">
                <a:solidFill>
                  <a:schemeClr val="accent2">
                    <a:lumMod val="75000"/>
                  </a:schemeClr>
                </a:solidFill>
              </a:rPr>
              <a:t>『</a:t>
            </a:r>
            <a:r>
              <a:rPr lang="ja-JP" altLang="en-US" dirty="0">
                <a:solidFill>
                  <a:schemeClr val="accent2">
                    <a:lumMod val="75000"/>
                  </a:schemeClr>
                </a:solidFill>
              </a:rPr>
              <a:t>客先から直帰。自宅にてインターネット会議で</a:t>
            </a:r>
            <a:r>
              <a:rPr lang="ja-JP" altLang="en-US" dirty="0" smtClean="0">
                <a:solidFill>
                  <a:schemeClr val="accent2">
                    <a:lumMod val="75000"/>
                  </a:schemeClr>
                </a:solidFill>
              </a:rPr>
              <a:t>参加</a:t>
            </a:r>
            <a:r>
              <a:rPr lang="en-US" altLang="ja-JP" dirty="0" smtClean="0">
                <a:solidFill>
                  <a:schemeClr val="accent2">
                    <a:lumMod val="75000"/>
                  </a:schemeClr>
                </a:solidFill>
              </a:rPr>
              <a:t>』</a:t>
            </a:r>
            <a:endParaRPr lang="ja-JP" altLang="en-US" dirty="0">
              <a:solidFill>
                <a:schemeClr val="accent2">
                  <a:lumMod val="75000"/>
                </a:schemeClr>
              </a:solidFill>
            </a:endParaRPr>
          </a:p>
        </p:txBody>
      </p:sp>
      <p:sp>
        <p:nvSpPr>
          <p:cNvPr id="10" name="TextBox 9"/>
          <p:cNvSpPr txBox="1"/>
          <p:nvPr/>
        </p:nvSpPr>
        <p:spPr>
          <a:xfrm>
            <a:off x="437767" y="924586"/>
            <a:ext cx="8406556" cy="193899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ü"/>
            </a:pPr>
            <a:r>
              <a:rPr lang="ja-JP" altLang="en-US" sz="2000" dirty="0" smtClean="0">
                <a:latin typeface="MS PGothic" charset="-128"/>
                <a:ea typeface="MS PGothic" charset="-128"/>
                <a:cs typeface="MS PGothic" charset="-128"/>
              </a:rPr>
              <a:t>自宅近くの客先訪問終了後、社内ミーティングに参加予定</a:t>
            </a: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ü"/>
            </a:pPr>
            <a:r>
              <a:rPr lang="ja-JP" altLang="en-US" sz="2000" dirty="0" smtClean="0">
                <a:latin typeface="MS PGothic" charset="-128"/>
                <a:ea typeface="MS PGothic" charset="-128"/>
                <a:cs typeface="MS PGothic" charset="-128"/>
              </a:rPr>
              <a:t>オフィスに戻ると、客先、オフィス、自宅の往復となり 時間のロス</a:t>
            </a:r>
            <a:endParaRPr lang="en-US" altLang="ja-JP" sz="2000" dirty="0" smtClean="0">
              <a:latin typeface="MS PGothic" charset="-128"/>
              <a:ea typeface="MS PGothic" charset="-128"/>
              <a:cs typeface="MS PGothic" charset="-128"/>
            </a:endParaRPr>
          </a:p>
          <a:p>
            <a:pPr marL="342900" indent="-342900">
              <a:spcAft>
                <a:spcPts val="0"/>
              </a:spcAft>
              <a:buFont typeface="Arial" charset="0"/>
              <a:buChar char="•"/>
            </a:pPr>
            <a:endParaRPr lang="en-US" sz="2000" dirty="0">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自宅のインターネット回線＆</a:t>
            </a:r>
            <a:r>
              <a:rPr lang="en-US" altLang="ja-JP" sz="2000" dirty="0" err="1" smtClean="0">
                <a:solidFill>
                  <a:schemeClr val="accent2">
                    <a:lumMod val="75000"/>
                  </a:schemeClr>
                </a:solidFill>
                <a:latin typeface="MS PGothic" charset="-128"/>
                <a:ea typeface="MS PGothic" charset="-128"/>
                <a:cs typeface="MS PGothic" charset="-128"/>
              </a:rPr>
              <a:t>WiFi</a:t>
            </a:r>
            <a:r>
              <a:rPr lang="ja-JP" altLang="en-US" sz="2000" dirty="0" smtClean="0">
                <a:solidFill>
                  <a:schemeClr val="accent2">
                    <a:lumMod val="75000"/>
                  </a:schemeClr>
                </a:solidFill>
                <a:latin typeface="MS PGothic" charset="-128"/>
                <a:ea typeface="MS PGothic" charset="-128"/>
                <a:cs typeface="MS PGothic" charset="-128"/>
              </a:rPr>
              <a:t>を利用してインターネット会議参加</a:t>
            </a:r>
            <a:endParaRPr lang="en-US" altLang="ja-JP" sz="2000" dirty="0" smtClean="0">
              <a:solidFill>
                <a:schemeClr val="accent2">
                  <a:lumMod val="75000"/>
                </a:schemeClr>
              </a:solidFill>
              <a:latin typeface="MS PGothic" charset="-128"/>
              <a:ea typeface="MS PGothic" charset="-128"/>
              <a:cs typeface="MS PGothic" charset="-128"/>
            </a:endParaRPr>
          </a:p>
          <a:p>
            <a:pPr marL="342900" indent="-342900">
              <a:spcAft>
                <a:spcPts val="0"/>
              </a:spcAft>
              <a:buFont typeface="Wingdings" charset="2"/>
              <a:buChar char="q"/>
            </a:pPr>
            <a:r>
              <a:rPr lang="ja-JP" altLang="en-US" sz="2000" dirty="0">
                <a:solidFill>
                  <a:schemeClr val="accent2">
                    <a:lumMod val="75000"/>
                  </a:schemeClr>
                </a:solidFill>
                <a:latin typeface="MS PGothic" charset="-128"/>
                <a:ea typeface="MS PGothic" charset="-128"/>
                <a:cs typeface="MS PGothic" charset="-128"/>
              </a:rPr>
              <a:t>会議への参加と同時に</a:t>
            </a:r>
            <a:r>
              <a:rPr lang="ja-JP" altLang="en-US" sz="2000" dirty="0" smtClean="0">
                <a:solidFill>
                  <a:schemeClr val="accent2">
                    <a:lumMod val="75000"/>
                  </a:schemeClr>
                </a:solidFill>
                <a:latin typeface="MS PGothic" charset="-128"/>
                <a:ea typeface="MS PGothic" charset="-128"/>
                <a:cs typeface="MS PGothic" charset="-128"/>
              </a:rPr>
              <a:t>、資料</a:t>
            </a:r>
            <a:r>
              <a:rPr lang="ja-JP" altLang="en-US" sz="2000" dirty="0">
                <a:solidFill>
                  <a:schemeClr val="accent2">
                    <a:lumMod val="75000"/>
                  </a:schemeClr>
                </a:solidFill>
                <a:latin typeface="MS PGothic" charset="-128"/>
                <a:ea typeface="MS PGothic" charset="-128"/>
                <a:cs typeface="MS PGothic" charset="-128"/>
              </a:rPr>
              <a:t>共有が</a:t>
            </a:r>
            <a:r>
              <a:rPr lang="ja-JP" altLang="en-US" sz="2000" dirty="0" smtClean="0">
                <a:solidFill>
                  <a:schemeClr val="accent2">
                    <a:lumMod val="75000"/>
                  </a:schemeClr>
                </a:solidFill>
                <a:latin typeface="MS PGothic" charset="-128"/>
                <a:ea typeface="MS PGothic" charset="-128"/>
                <a:cs typeface="MS PGothic" charset="-128"/>
              </a:rPr>
              <a:t>必要</a:t>
            </a:r>
            <a:endParaRPr lang="en-US" altLang="ja-JP" sz="2000" dirty="0" smtClean="0">
              <a:solidFill>
                <a:schemeClr val="accent2">
                  <a:lumMod val="75000"/>
                </a:schemeClr>
              </a:solidFill>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家族の端末のセキュリティ対策も考慮</a:t>
            </a:r>
            <a:endParaRPr lang="en-US" altLang="ja-JP" sz="2000" dirty="0" smtClean="0">
              <a:solidFill>
                <a:schemeClr val="accent2">
                  <a:lumMod val="75000"/>
                </a:schemeClr>
              </a:solidFill>
              <a:latin typeface="MS PGothic" charset="-128"/>
              <a:ea typeface="MS PGothic" charset="-128"/>
              <a:cs typeface="MS PGothic" charset="-128"/>
            </a:endParaRPr>
          </a:p>
        </p:txBody>
      </p:sp>
      <p:sp>
        <p:nvSpPr>
          <p:cNvPr id="20" name="TextBox 19"/>
          <p:cNvSpPr txBox="1"/>
          <p:nvPr/>
        </p:nvSpPr>
        <p:spPr>
          <a:xfrm>
            <a:off x="3115040" y="4232538"/>
            <a:ext cx="2808782"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BOX: </a:t>
            </a:r>
            <a:r>
              <a:rPr lang="ja-JP" altLang="en-US" dirty="0" smtClean="0"/>
              <a:t>保存ファイルの利用</a:t>
            </a:r>
            <a:endParaRPr lang="en-US" altLang="ja-JP" dirty="0" smtClean="0"/>
          </a:p>
        </p:txBody>
      </p:sp>
      <p:sp>
        <p:nvSpPr>
          <p:cNvPr id="2" name="TextBox 1"/>
          <p:cNvSpPr txBox="1"/>
          <p:nvPr/>
        </p:nvSpPr>
        <p:spPr>
          <a:xfrm>
            <a:off x="768038" y="3350655"/>
            <a:ext cx="3987630"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err="1" smtClean="0"/>
              <a:t>WebEX</a:t>
            </a:r>
            <a:r>
              <a:rPr lang="en-US" dirty="0" smtClean="0"/>
              <a:t>: </a:t>
            </a:r>
            <a:r>
              <a:rPr lang="ja-JP" altLang="en-US" dirty="0" smtClean="0"/>
              <a:t>会議参加、タブレット利用可能</a:t>
            </a:r>
            <a:endParaRPr lang="en-US" altLang="ja-JP" dirty="0" smtClean="0"/>
          </a:p>
        </p:txBody>
      </p:sp>
      <p:sp>
        <p:nvSpPr>
          <p:cNvPr id="14" name="TextBox 13"/>
          <p:cNvSpPr txBox="1"/>
          <p:nvPr/>
        </p:nvSpPr>
        <p:spPr>
          <a:xfrm>
            <a:off x="768038" y="3769724"/>
            <a:ext cx="3169457"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Spark: </a:t>
            </a:r>
            <a:r>
              <a:rPr lang="ja-JP" altLang="en-US" dirty="0" smtClean="0"/>
              <a:t>チャット、資料共有可能</a:t>
            </a:r>
            <a:endParaRPr lang="en-US" altLang="ja-JP" dirty="0" smtClean="0"/>
          </a:p>
        </p:txBody>
      </p:sp>
      <p:sp>
        <p:nvSpPr>
          <p:cNvPr id="21" name="TextBox 20"/>
          <p:cNvSpPr txBox="1"/>
          <p:nvPr/>
        </p:nvSpPr>
        <p:spPr>
          <a:xfrm>
            <a:off x="3115038" y="4570417"/>
            <a:ext cx="2967479" cy="36933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a:spcAft>
                <a:spcPts val="0"/>
              </a:spcAft>
            </a:pPr>
            <a:r>
              <a:rPr lang="en-US" dirty="0" err="1" smtClean="0"/>
              <a:t>Cloudlock</a:t>
            </a:r>
            <a:r>
              <a:rPr lang="en-US" dirty="0" smtClean="0"/>
              <a:t>: BOX</a:t>
            </a:r>
            <a:r>
              <a:rPr lang="ja-JP" altLang="en-US" dirty="0" smtClean="0"/>
              <a:t>の利用監視</a:t>
            </a:r>
            <a:endParaRPr lang="en-US" altLang="ja-JP" dirty="0" smtClean="0"/>
          </a:p>
        </p:txBody>
      </p:sp>
      <p:sp>
        <p:nvSpPr>
          <p:cNvPr id="29" name="Rectangle 28"/>
          <p:cNvSpPr/>
          <p:nvPr/>
        </p:nvSpPr>
        <p:spPr>
          <a:xfrm>
            <a:off x="0" y="2913315"/>
            <a:ext cx="9152789" cy="325862"/>
          </a:xfrm>
          <a:prstGeom prst="rect">
            <a:avLst/>
          </a:prstGeom>
          <a:solidFill>
            <a:schemeClr val="accent2">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t>シスコ ソリューションで解決！</a:t>
            </a:r>
            <a:endParaRPr lang="en-US" dirty="0" smtClean="0"/>
          </a:p>
        </p:txBody>
      </p:sp>
      <p:sp>
        <p:nvSpPr>
          <p:cNvPr id="30" name="Rectangle 29"/>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#1</a:t>
            </a:r>
            <a:endParaRPr lang="en-US" sz="1400" dirty="0">
              <a:solidFill>
                <a:schemeClr val="bg1"/>
              </a:solidFill>
            </a:endParaRPr>
          </a:p>
        </p:txBody>
      </p:sp>
      <p:sp>
        <p:nvSpPr>
          <p:cNvPr id="16" name="TextBox 15"/>
          <p:cNvSpPr txBox="1"/>
          <p:nvPr/>
        </p:nvSpPr>
        <p:spPr>
          <a:xfrm>
            <a:off x="5031433" y="3338279"/>
            <a:ext cx="3337773"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Meraki: </a:t>
            </a:r>
            <a:r>
              <a:rPr lang="ja-JP" altLang="en-US" dirty="0" smtClean="0"/>
              <a:t>クラウド マネージド</a:t>
            </a:r>
            <a:r>
              <a:rPr lang="en-US" altLang="ja-JP" dirty="0" smtClean="0"/>
              <a:t>UTM</a:t>
            </a:r>
          </a:p>
        </p:txBody>
      </p:sp>
      <p:sp>
        <p:nvSpPr>
          <p:cNvPr id="32" name="TextBox 31"/>
          <p:cNvSpPr txBox="1"/>
          <p:nvPr/>
        </p:nvSpPr>
        <p:spPr>
          <a:xfrm>
            <a:off x="5040784" y="3720250"/>
            <a:ext cx="4095480"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Umbrella: </a:t>
            </a:r>
            <a:r>
              <a:rPr lang="ja-JP" altLang="en-US" sz="1600" dirty="0" smtClean="0"/>
              <a:t>セキュア</a:t>
            </a:r>
            <a:r>
              <a:rPr lang="en-US" altLang="ja-JP" sz="1600" dirty="0" smtClean="0"/>
              <a:t>DNS &amp; Web</a:t>
            </a:r>
            <a:r>
              <a:rPr lang="ja-JP" altLang="en-US" sz="1600" dirty="0" smtClean="0"/>
              <a:t>セキュリティ</a:t>
            </a:r>
            <a:endParaRPr lang="en-US" altLang="ja-JP" sz="1600" dirty="0" smtClean="0"/>
          </a:p>
        </p:txBody>
      </p:sp>
    </p:spTree>
    <p:extLst>
      <p:ext uri="{BB962C8B-B14F-4D97-AF65-F5344CB8AC3E}">
        <p14:creationId xmlns:p14="http://schemas.microsoft.com/office/powerpoint/2010/main" val="138572920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119"/>
          <p:cNvSpPr/>
          <p:nvPr/>
        </p:nvSpPr>
        <p:spPr>
          <a:xfrm>
            <a:off x="1159783" y="2757500"/>
            <a:ext cx="6862427" cy="513602"/>
          </a:xfrm>
          <a:custGeom>
            <a:avLst/>
            <a:gdLst>
              <a:gd name="connsiteX0" fmla="*/ 0 w 5090474"/>
              <a:gd name="connsiteY0" fmla="*/ 306213 h 513602"/>
              <a:gd name="connsiteX1" fmla="*/ 1140643 w 5090474"/>
              <a:gd name="connsiteY1" fmla="*/ 4555 h 513602"/>
              <a:gd name="connsiteX2" fmla="*/ 5090474 w 5090474"/>
              <a:gd name="connsiteY2" fmla="*/ 513602 h 513602"/>
            </a:gdLst>
            <a:ahLst/>
            <a:cxnLst>
              <a:cxn ang="0">
                <a:pos x="connsiteX0" y="connsiteY0"/>
              </a:cxn>
              <a:cxn ang="0">
                <a:pos x="connsiteX1" y="connsiteY1"/>
              </a:cxn>
              <a:cxn ang="0">
                <a:pos x="connsiteX2" y="connsiteY2"/>
              </a:cxn>
            </a:cxnLst>
            <a:rect l="l" t="t" r="r" b="b"/>
            <a:pathLst>
              <a:path w="5090474" h="513602">
                <a:moveTo>
                  <a:pt x="0" y="306213"/>
                </a:moveTo>
                <a:cubicBezTo>
                  <a:pt x="146115" y="138101"/>
                  <a:pt x="292231" y="-30010"/>
                  <a:pt x="1140643" y="4555"/>
                </a:cubicBezTo>
                <a:cubicBezTo>
                  <a:pt x="1989055" y="39120"/>
                  <a:pt x="5090474" y="513602"/>
                  <a:pt x="5090474" y="513602"/>
                </a:cubicBezTo>
              </a:path>
            </a:pathLst>
          </a:custGeom>
          <a:noFill/>
          <a:ln cap="rnd">
            <a:solidFill>
              <a:schemeClr val="accent2">
                <a:lumMod val="75000"/>
              </a:schemeClr>
            </a:solidFill>
            <a:headEnd type="triangl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969283" y="1847654"/>
            <a:ext cx="680408" cy="1140678"/>
          </a:xfrm>
          <a:custGeom>
            <a:avLst/>
            <a:gdLst>
              <a:gd name="connsiteX0" fmla="*/ 0 w 631596"/>
              <a:gd name="connsiteY0" fmla="*/ 1131216 h 1131216"/>
              <a:gd name="connsiteX1" fmla="*/ 311084 w 631596"/>
              <a:gd name="connsiteY1" fmla="*/ 697583 h 1131216"/>
              <a:gd name="connsiteX2" fmla="*/ 631596 w 631596"/>
              <a:gd name="connsiteY2" fmla="*/ 0 h 1131216"/>
            </a:gdLst>
            <a:ahLst/>
            <a:cxnLst>
              <a:cxn ang="0">
                <a:pos x="connsiteX0" y="connsiteY0"/>
              </a:cxn>
              <a:cxn ang="0">
                <a:pos x="connsiteX1" y="connsiteY1"/>
              </a:cxn>
              <a:cxn ang="0">
                <a:pos x="connsiteX2" y="connsiteY2"/>
              </a:cxn>
            </a:cxnLst>
            <a:rect l="l" t="t" r="r" b="b"/>
            <a:pathLst>
              <a:path w="631596" h="1131216">
                <a:moveTo>
                  <a:pt x="0" y="1131216"/>
                </a:moveTo>
                <a:cubicBezTo>
                  <a:pt x="102909" y="1008667"/>
                  <a:pt x="205818" y="886119"/>
                  <a:pt x="311084" y="697583"/>
                </a:cubicBezTo>
                <a:cubicBezTo>
                  <a:pt x="416350" y="509047"/>
                  <a:pt x="523973" y="254523"/>
                  <a:pt x="631596" y="0"/>
                </a:cubicBezTo>
              </a:path>
            </a:pathLst>
          </a:custGeom>
          <a:noFill/>
          <a:ln cap="rnd">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46674" y="1395167"/>
            <a:ext cx="2064172" cy="1630291"/>
          </a:xfrm>
          <a:custGeom>
            <a:avLst/>
            <a:gdLst>
              <a:gd name="connsiteX0" fmla="*/ 0 w 2036189"/>
              <a:gd name="connsiteY0" fmla="*/ 1602557 h 1602557"/>
              <a:gd name="connsiteX1" fmla="*/ 405352 w 2036189"/>
              <a:gd name="connsiteY1" fmla="*/ 1272619 h 1602557"/>
              <a:gd name="connsiteX2" fmla="*/ 2036189 w 2036189"/>
              <a:gd name="connsiteY2" fmla="*/ 0 h 1602557"/>
            </a:gdLst>
            <a:ahLst/>
            <a:cxnLst>
              <a:cxn ang="0">
                <a:pos x="connsiteX0" y="connsiteY0"/>
              </a:cxn>
              <a:cxn ang="0">
                <a:pos x="connsiteX1" y="connsiteY1"/>
              </a:cxn>
              <a:cxn ang="0">
                <a:pos x="connsiteX2" y="connsiteY2"/>
              </a:cxn>
            </a:cxnLst>
            <a:rect l="l" t="t" r="r" b="b"/>
            <a:pathLst>
              <a:path w="2036189" h="1602557">
                <a:moveTo>
                  <a:pt x="0" y="1602557"/>
                </a:moveTo>
                <a:cubicBezTo>
                  <a:pt x="32993" y="1571134"/>
                  <a:pt x="405352" y="1272619"/>
                  <a:pt x="405352" y="1272619"/>
                </a:cubicBezTo>
                <a:lnTo>
                  <a:pt x="2036189" y="0"/>
                </a:lnTo>
              </a:path>
            </a:pathLst>
          </a:custGeom>
          <a:noFill/>
          <a:ln cap="rnd">
            <a:solidFill>
              <a:schemeClr val="accent2">
                <a:lumMod val="75000"/>
              </a:schemeClr>
            </a:solidFill>
            <a:headEnd type="triangl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45"/>
          <p:cNvSpPr>
            <a:spLocks noEditPoints="1"/>
          </p:cNvSpPr>
          <p:nvPr/>
        </p:nvSpPr>
        <p:spPr bwMode="auto">
          <a:xfrm>
            <a:off x="3365154" y="1996737"/>
            <a:ext cx="596064" cy="399287"/>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sp>
        <p:nvSpPr>
          <p:cNvPr id="185" name="Freeform 45"/>
          <p:cNvSpPr>
            <a:spLocks noEditPoints="1"/>
          </p:cNvSpPr>
          <p:nvPr/>
        </p:nvSpPr>
        <p:spPr bwMode="auto">
          <a:xfrm>
            <a:off x="5422554" y="2537757"/>
            <a:ext cx="596064" cy="399287"/>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sp>
        <p:nvSpPr>
          <p:cNvPr id="5" name="Rounded Rectangular Callout 4"/>
          <p:cNvSpPr/>
          <p:nvPr/>
        </p:nvSpPr>
        <p:spPr>
          <a:xfrm>
            <a:off x="6463768" y="1189473"/>
            <a:ext cx="2519978" cy="1418631"/>
          </a:xfrm>
          <a:prstGeom prst="wedgeRoundRectCallout">
            <a:avLst>
              <a:gd name="adj1" fmla="val -61660"/>
              <a:gd name="adj2" fmla="val 39907"/>
              <a:gd name="adj3" fmla="val 16667"/>
            </a:avLst>
          </a:prstGeom>
          <a:solidFill>
            <a:schemeClr val="bg1"/>
          </a:solidFill>
          <a:ln cap="rnd">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nvGrpSpPr>
          <p:cNvPr id="29" name="Group 28"/>
          <p:cNvGrpSpPr/>
          <p:nvPr/>
        </p:nvGrpSpPr>
        <p:grpSpPr>
          <a:xfrm>
            <a:off x="1249488" y="4114347"/>
            <a:ext cx="123031" cy="250031"/>
            <a:chOff x="7310438" y="4252274"/>
            <a:chExt cx="123031" cy="250031"/>
          </a:xfrm>
        </p:grpSpPr>
        <p:sp>
          <p:nvSpPr>
            <p:cNvPr id="30"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tx2">
                  <a:lumMod val="7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1" name="Line 394"/>
            <p:cNvSpPr>
              <a:spLocks noChangeShapeType="1"/>
            </p:cNvSpPr>
            <p:nvPr/>
          </p:nvSpPr>
          <p:spPr bwMode="auto">
            <a:xfrm>
              <a:off x="7371953" y="4391180"/>
              <a:ext cx="0" cy="111125"/>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32" name="Group 31"/>
          <p:cNvGrpSpPr/>
          <p:nvPr/>
        </p:nvGrpSpPr>
        <p:grpSpPr>
          <a:xfrm>
            <a:off x="828392" y="4077693"/>
            <a:ext cx="354742" cy="279797"/>
            <a:chOff x="6605984" y="4218540"/>
            <a:chExt cx="354742" cy="279797"/>
          </a:xfrm>
        </p:grpSpPr>
        <p:sp>
          <p:nvSpPr>
            <p:cNvPr id="33"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5" name="Line 342"/>
            <p:cNvSpPr>
              <a:spLocks noChangeShapeType="1"/>
            </p:cNvSpPr>
            <p:nvPr/>
          </p:nvSpPr>
          <p:spPr bwMode="auto">
            <a:xfrm flipV="1">
              <a:off x="6631781" y="4319742"/>
              <a:ext cx="1984" cy="174625"/>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6" name="Line 343"/>
            <p:cNvSpPr>
              <a:spLocks noChangeShapeType="1"/>
            </p:cNvSpPr>
            <p:nvPr/>
          </p:nvSpPr>
          <p:spPr bwMode="auto">
            <a:xfrm>
              <a:off x="6937375" y="4325696"/>
              <a:ext cx="1984" cy="17065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7"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8"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9"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40" name="Group 39"/>
          <p:cNvGrpSpPr/>
          <p:nvPr/>
        </p:nvGrpSpPr>
        <p:grpSpPr>
          <a:xfrm>
            <a:off x="6077800" y="3619303"/>
            <a:ext cx="381000" cy="738187"/>
            <a:chOff x="7689453" y="3762134"/>
            <a:chExt cx="381000" cy="738187"/>
          </a:xfrm>
        </p:grpSpPr>
        <p:sp>
          <p:nvSpPr>
            <p:cNvPr id="41"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2"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3"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4"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5"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6"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7"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8"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9"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1"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2"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53" name="Group 52"/>
          <p:cNvGrpSpPr/>
          <p:nvPr/>
        </p:nvGrpSpPr>
        <p:grpSpPr>
          <a:xfrm>
            <a:off x="2254203" y="3962202"/>
            <a:ext cx="648891" cy="406797"/>
            <a:chOff x="1345291" y="3941420"/>
            <a:chExt cx="648891" cy="406797"/>
          </a:xfrm>
        </p:grpSpPr>
        <p:grpSp>
          <p:nvGrpSpPr>
            <p:cNvPr id="54" name="Group 53"/>
            <p:cNvGrpSpPr/>
            <p:nvPr/>
          </p:nvGrpSpPr>
          <p:grpSpPr>
            <a:xfrm>
              <a:off x="1345291" y="4082310"/>
              <a:ext cx="648891" cy="265907"/>
              <a:chOff x="1859359" y="4232430"/>
              <a:chExt cx="648891" cy="265907"/>
            </a:xfrm>
          </p:grpSpPr>
          <p:sp>
            <p:nvSpPr>
              <p:cNvPr id="74"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5"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6" name="Line 431"/>
              <p:cNvSpPr>
                <a:spLocks noChangeShapeType="1"/>
              </p:cNvSpPr>
              <p:nvPr/>
            </p:nvSpPr>
            <p:spPr bwMode="auto">
              <a:xfrm>
                <a:off x="2024063" y="4319742"/>
                <a:ext cx="0" cy="10120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77" name="Line 432"/>
              <p:cNvSpPr>
                <a:spLocks noChangeShapeType="1"/>
              </p:cNvSpPr>
              <p:nvPr/>
            </p:nvSpPr>
            <p:spPr bwMode="auto">
              <a:xfrm>
                <a:off x="2113359" y="4319742"/>
                <a:ext cx="0" cy="10120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78"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9" name="Line 434"/>
              <p:cNvSpPr>
                <a:spLocks noChangeShapeType="1"/>
              </p:cNvSpPr>
              <p:nvPr/>
            </p:nvSpPr>
            <p:spPr bwMode="auto">
              <a:xfrm>
                <a:off x="2343546" y="4319742"/>
                <a:ext cx="0" cy="17859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0"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55" name="Group 54"/>
            <p:cNvGrpSpPr/>
            <p:nvPr/>
          </p:nvGrpSpPr>
          <p:grpSpPr>
            <a:xfrm>
              <a:off x="1688588" y="3941420"/>
              <a:ext cx="291703" cy="148907"/>
              <a:chOff x="2202656" y="4091540"/>
              <a:chExt cx="291703" cy="148907"/>
            </a:xfrm>
            <a:solidFill>
              <a:schemeClr val="bg1">
                <a:lumMod val="75000"/>
              </a:schemeClr>
            </a:solidFill>
          </p:grpSpPr>
          <p:sp>
            <p:nvSpPr>
              <p:cNvPr id="56"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7"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8"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9"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0"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1"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2"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3"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4"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5"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6"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7"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8"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9"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0"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1"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2"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3"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81" name="Group 80"/>
          <p:cNvGrpSpPr/>
          <p:nvPr/>
        </p:nvGrpSpPr>
        <p:grpSpPr>
          <a:xfrm>
            <a:off x="4365583" y="4023449"/>
            <a:ext cx="466017" cy="345550"/>
            <a:chOff x="3789359" y="2959092"/>
            <a:chExt cx="466725" cy="346074"/>
          </a:xfrm>
        </p:grpSpPr>
        <p:sp>
          <p:nvSpPr>
            <p:cNvPr id="82"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3"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84"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5" name="TextBox 84"/>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外出時</a:t>
            </a:r>
            <a:endParaRPr lang="en-US" sz="1400" dirty="0" smtClean="0">
              <a:solidFill>
                <a:schemeClr val="bg2">
                  <a:lumMod val="60000"/>
                  <a:lumOff val="40000"/>
                </a:schemeClr>
              </a:solidFill>
            </a:endParaRPr>
          </a:p>
        </p:txBody>
      </p:sp>
      <p:sp>
        <p:nvSpPr>
          <p:cNvPr id="86" name="TextBox 85"/>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カフェ</a:t>
            </a:r>
            <a:endParaRPr lang="en-US" sz="1400" dirty="0" smtClean="0">
              <a:solidFill>
                <a:schemeClr val="bg2">
                  <a:lumMod val="60000"/>
                  <a:lumOff val="40000"/>
                </a:schemeClr>
              </a:solidFill>
            </a:endParaRPr>
          </a:p>
        </p:txBody>
      </p:sp>
      <p:sp>
        <p:nvSpPr>
          <p:cNvPr id="87" name="TextBox 86"/>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自宅</a:t>
            </a:r>
            <a:endParaRPr lang="en-US" sz="1400" dirty="0" smtClean="0">
              <a:solidFill>
                <a:schemeClr val="tx2">
                  <a:lumMod val="75000"/>
                </a:schemeClr>
              </a:solidFill>
            </a:endParaRPr>
          </a:p>
        </p:txBody>
      </p:sp>
      <p:sp>
        <p:nvSpPr>
          <p:cNvPr id="88" name="TextBox 87"/>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お客様先</a:t>
            </a:r>
            <a:endParaRPr lang="en-US" sz="1400" dirty="0" smtClean="0">
              <a:solidFill>
                <a:schemeClr val="tx2">
                  <a:lumMod val="75000"/>
                </a:schemeClr>
              </a:solidFill>
            </a:endParaRPr>
          </a:p>
        </p:txBody>
      </p:sp>
      <p:sp>
        <p:nvSpPr>
          <p:cNvPr id="89" name="TextBox 88"/>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会社</a:t>
            </a:r>
            <a:endParaRPr lang="en-US" sz="1400" dirty="0" smtClean="0">
              <a:solidFill>
                <a:schemeClr val="tx2">
                  <a:lumMod val="75000"/>
                </a:schemeClr>
              </a:solidFill>
            </a:endParaRPr>
          </a:p>
        </p:txBody>
      </p:sp>
      <p:grpSp>
        <p:nvGrpSpPr>
          <p:cNvPr id="90" name="Group 89"/>
          <p:cNvGrpSpPr/>
          <p:nvPr/>
        </p:nvGrpSpPr>
        <p:grpSpPr>
          <a:xfrm>
            <a:off x="8015070" y="2873274"/>
            <a:ext cx="254000" cy="1493286"/>
            <a:chOff x="8131969" y="2549680"/>
            <a:chExt cx="254000" cy="1950641"/>
          </a:xfrm>
        </p:grpSpPr>
        <p:sp>
          <p:nvSpPr>
            <p:cNvPr id="91"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2"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3"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4" name="Line 168"/>
            <p:cNvSpPr>
              <a:spLocks noChangeShapeType="1"/>
            </p:cNvSpPr>
            <p:nvPr/>
          </p:nvSpPr>
          <p:spPr bwMode="auto">
            <a:xfrm>
              <a:off x="8272859" y="2549680"/>
              <a:ext cx="1985" cy="275829"/>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5" name="Line 169"/>
            <p:cNvSpPr>
              <a:spLocks noChangeShapeType="1"/>
            </p:cNvSpPr>
            <p:nvPr/>
          </p:nvSpPr>
          <p:spPr bwMode="auto">
            <a:xfrm>
              <a:off x="8266906" y="2968384"/>
              <a:ext cx="1984" cy="8929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6" name="Line 170"/>
            <p:cNvSpPr>
              <a:spLocks noChangeShapeType="1"/>
            </p:cNvSpPr>
            <p:nvPr/>
          </p:nvSpPr>
          <p:spPr bwMode="auto">
            <a:xfrm>
              <a:off x="8205390" y="2998149"/>
              <a:ext cx="61516" cy="6151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7" name="Line 171"/>
            <p:cNvSpPr>
              <a:spLocks noChangeShapeType="1"/>
            </p:cNvSpPr>
            <p:nvPr/>
          </p:nvSpPr>
          <p:spPr bwMode="auto">
            <a:xfrm flipH="1">
              <a:off x="8264921" y="2998149"/>
              <a:ext cx="65485" cy="6151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8" name="Line 172"/>
            <p:cNvSpPr>
              <a:spLocks noChangeShapeType="1"/>
            </p:cNvSpPr>
            <p:nvPr/>
          </p:nvSpPr>
          <p:spPr bwMode="auto">
            <a:xfrm flipH="1">
              <a:off x="8169671" y="3367242"/>
              <a:ext cx="194469"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9" name="Line 173"/>
            <p:cNvSpPr>
              <a:spLocks noChangeShapeType="1"/>
            </p:cNvSpPr>
            <p:nvPr/>
          </p:nvSpPr>
          <p:spPr bwMode="auto">
            <a:xfrm flipH="1">
              <a:off x="8169671" y="3329540"/>
              <a:ext cx="192024"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0" name="Line 174"/>
            <p:cNvSpPr>
              <a:spLocks noChangeShapeType="1"/>
            </p:cNvSpPr>
            <p:nvPr/>
          </p:nvSpPr>
          <p:spPr bwMode="auto">
            <a:xfrm>
              <a:off x="8163719" y="3061144"/>
              <a:ext cx="206375"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1"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2"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3"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4"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5"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6"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7"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8"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9"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0"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1"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2"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3"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4"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5"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6" name="Line 428"/>
            <p:cNvSpPr>
              <a:spLocks noChangeShapeType="1"/>
            </p:cNvSpPr>
            <p:nvPr/>
          </p:nvSpPr>
          <p:spPr bwMode="auto">
            <a:xfrm>
              <a:off x="8258969" y="4345540"/>
              <a:ext cx="1984" cy="15279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117" name="Group 116"/>
          <p:cNvGrpSpPr/>
          <p:nvPr/>
        </p:nvGrpSpPr>
        <p:grpSpPr>
          <a:xfrm>
            <a:off x="683357" y="3102849"/>
            <a:ext cx="706521" cy="747049"/>
            <a:chOff x="5433878" y="2805393"/>
            <a:chExt cx="476598" cy="503937"/>
          </a:xfrm>
          <a:solidFill>
            <a:schemeClr val="accent1"/>
          </a:solidFill>
        </p:grpSpPr>
        <p:sp>
          <p:nvSpPr>
            <p:cNvPr id="118"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119"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grpSp>
        <p:nvGrpSpPr>
          <p:cNvPr id="121" name="Group 120"/>
          <p:cNvGrpSpPr/>
          <p:nvPr/>
        </p:nvGrpSpPr>
        <p:grpSpPr>
          <a:xfrm>
            <a:off x="3008736" y="1827589"/>
            <a:ext cx="1486392" cy="789456"/>
            <a:chOff x="2511716" y="1648356"/>
            <a:chExt cx="1643399" cy="875006"/>
          </a:xfrm>
        </p:grpSpPr>
        <p:pic>
          <p:nvPicPr>
            <p:cNvPr id="122" name="Picture 121"/>
            <p:cNvPicPr>
              <a:picLocks noChangeAspect="1"/>
            </p:cNvPicPr>
            <p:nvPr/>
          </p:nvPicPr>
          <p:blipFill>
            <a:blip r:embed="rId3"/>
            <a:stretch>
              <a:fillRect/>
            </a:stretch>
          </p:blipFill>
          <p:spPr>
            <a:xfrm>
              <a:off x="3304233" y="1648356"/>
              <a:ext cx="374641" cy="374642"/>
            </a:xfrm>
            <a:prstGeom prst="rect">
              <a:avLst/>
            </a:prstGeom>
          </p:spPr>
        </p:pic>
        <p:sp>
          <p:nvSpPr>
            <p:cNvPr id="123" name="Rectangle 168"/>
            <p:cNvSpPr>
              <a:spLocks noChangeArrowheads="1"/>
            </p:cNvSpPr>
            <p:nvPr/>
          </p:nvSpPr>
          <p:spPr bwMode="auto">
            <a:xfrm>
              <a:off x="2511716" y="2246363"/>
              <a:ext cx="1643399"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チャット＆ファイル共有</a:t>
              </a:r>
              <a:endParaRPr kumimoji="0" lang="en-US" altLang="en-US" sz="1200" dirty="0">
                <a:solidFill>
                  <a:srgbClr val="192954"/>
                </a:solidFill>
              </a:endParaRPr>
            </a:p>
          </p:txBody>
        </p:sp>
      </p:grpSp>
      <p:sp>
        <p:nvSpPr>
          <p:cNvPr id="125" name="Rectangle 168"/>
          <p:cNvSpPr>
            <a:spLocks noChangeArrowheads="1"/>
          </p:cNvSpPr>
          <p:nvPr/>
        </p:nvSpPr>
        <p:spPr bwMode="auto">
          <a:xfrm>
            <a:off x="1366745" y="2938625"/>
            <a:ext cx="1739579"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クラウド マネージド</a:t>
            </a:r>
            <a:r>
              <a:rPr kumimoji="0" lang="en-US" altLang="ja-JP" sz="1200" dirty="0" smtClean="0">
                <a:solidFill>
                  <a:srgbClr val="192954"/>
                </a:solidFill>
              </a:rPr>
              <a:t>UTM</a:t>
            </a:r>
          </a:p>
          <a:p>
            <a:pPr algn="ctr" defTabSz="457162" eaLnBrk="1" hangingPunct="1"/>
            <a:r>
              <a:rPr kumimoji="0" lang="en-US" altLang="ja-JP" sz="1200" dirty="0" smtClean="0">
                <a:solidFill>
                  <a:srgbClr val="192954"/>
                </a:solidFill>
              </a:rPr>
              <a:t>VPN</a:t>
            </a:r>
            <a:r>
              <a:rPr kumimoji="0" lang="ja-JP" altLang="en-US" sz="1200" dirty="0" smtClean="0">
                <a:solidFill>
                  <a:srgbClr val="192954"/>
                </a:solidFill>
              </a:rPr>
              <a:t>通信</a:t>
            </a:r>
            <a:endParaRPr kumimoji="0" lang="en-US" altLang="en-US" sz="1200" dirty="0">
              <a:solidFill>
                <a:srgbClr val="192954"/>
              </a:solidFill>
            </a:endParaRPr>
          </a:p>
        </p:txBody>
      </p:sp>
      <p:grpSp>
        <p:nvGrpSpPr>
          <p:cNvPr id="127" name="Group 126"/>
          <p:cNvGrpSpPr/>
          <p:nvPr/>
        </p:nvGrpSpPr>
        <p:grpSpPr>
          <a:xfrm>
            <a:off x="5126539" y="2382729"/>
            <a:ext cx="1262332" cy="829095"/>
            <a:chOff x="1357191" y="1812461"/>
            <a:chExt cx="1262332" cy="829095"/>
          </a:xfrm>
        </p:grpSpPr>
        <p:sp>
          <p:nvSpPr>
            <p:cNvPr id="129" name="Rectangle 168"/>
            <p:cNvSpPr>
              <a:spLocks noChangeArrowheads="1"/>
            </p:cNvSpPr>
            <p:nvPr/>
          </p:nvSpPr>
          <p:spPr bwMode="auto">
            <a:xfrm>
              <a:off x="1357191" y="2364557"/>
              <a:ext cx="1262332"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en-US" sz="1200" dirty="0" smtClean="0">
                  <a:solidFill>
                    <a:srgbClr val="192954"/>
                  </a:solidFill>
                </a:rPr>
                <a:t>Web</a:t>
              </a:r>
              <a:r>
                <a:rPr kumimoji="0" lang="ja-JP" altLang="en-US" sz="1200" dirty="0" smtClean="0">
                  <a:solidFill>
                    <a:srgbClr val="192954"/>
                  </a:solidFill>
                </a:rPr>
                <a:t>ミーティング</a:t>
              </a:r>
              <a:endParaRPr kumimoji="0" lang="en-US" altLang="en-US" sz="1200" dirty="0">
                <a:solidFill>
                  <a:srgbClr val="192954"/>
                </a:solidFill>
              </a:endParaRPr>
            </a:p>
          </p:txBody>
        </p:sp>
        <p:pic>
          <p:nvPicPr>
            <p:cNvPr id="128" name="Picture 127"/>
            <p:cNvPicPr>
              <a:picLocks noChangeAspect="1"/>
            </p:cNvPicPr>
            <p:nvPr/>
          </p:nvPicPr>
          <p:blipFill>
            <a:blip r:embed="rId4"/>
            <a:stretch>
              <a:fillRect/>
            </a:stretch>
          </p:blipFill>
          <p:spPr>
            <a:xfrm>
              <a:off x="2003074" y="1812461"/>
              <a:ext cx="341332" cy="341332"/>
            </a:xfrm>
            <a:prstGeom prst="rect">
              <a:avLst/>
            </a:prstGeom>
          </p:spPr>
        </p:pic>
      </p:grpSp>
      <p:sp>
        <p:nvSpPr>
          <p:cNvPr id="130" name="Rectangle 129"/>
          <p:cNvSpPr/>
          <p:nvPr/>
        </p:nvSpPr>
        <p:spPr>
          <a:xfrm>
            <a:off x="1316126" y="699941"/>
            <a:ext cx="938077" cy="592470"/>
          </a:xfrm>
          <a:prstGeom prst="rect">
            <a:avLst/>
          </a:prstGeom>
        </p:spPr>
        <p:txBody>
          <a:bodyPr wrap="none">
            <a:spAutoFit/>
          </a:bodyPr>
          <a:lstStyle/>
          <a:p>
            <a:pPr defTabSz="685777" fontAlgn="auto">
              <a:lnSpc>
                <a:spcPts val="1300"/>
              </a:lnSpc>
              <a:spcBef>
                <a:spcPts val="0"/>
              </a:spcBef>
              <a:spcAft>
                <a:spcPts val="0"/>
              </a:spcAft>
              <a:defRPr/>
            </a:pPr>
            <a:r>
              <a:rPr lang="en-US" sz="1000" kern="0" dirty="0" smtClean="0">
                <a:solidFill>
                  <a:srgbClr val="C31230"/>
                </a:solidFill>
              </a:rPr>
              <a:t>Malware</a:t>
            </a:r>
          </a:p>
          <a:p>
            <a:pPr defTabSz="685777" fontAlgn="auto">
              <a:lnSpc>
                <a:spcPts val="1300"/>
              </a:lnSpc>
              <a:spcBef>
                <a:spcPts val="0"/>
              </a:spcBef>
              <a:spcAft>
                <a:spcPts val="0"/>
              </a:spcAft>
              <a:defRPr/>
            </a:pPr>
            <a:r>
              <a:rPr lang="en-US" sz="1000" kern="0" dirty="0">
                <a:solidFill>
                  <a:srgbClr val="C31230"/>
                </a:solidFill>
              </a:rPr>
              <a:t>C2 </a:t>
            </a:r>
            <a:r>
              <a:rPr lang="en-US" sz="1000" kern="0" dirty="0" smtClean="0">
                <a:solidFill>
                  <a:srgbClr val="C31230"/>
                </a:solidFill>
              </a:rPr>
              <a:t>Callbacks</a:t>
            </a:r>
          </a:p>
          <a:p>
            <a:pPr defTabSz="685777" fontAlgn="auto">
              <a:lnSpc>
                <a:spcPts val="1300"/>
              </a:lnSpc>
              <a:spcBef>
                <a:spcPts val="0"/>
              </a:spcBef>
              <a:spcAft>
                <a:spcPts val="0"/>
              </a:spcAft>
              <a:defRPr/>
            </a:pPr>
            <a:r>
              <a:rPr lang="en-US" sz="1000" kern="0" dirty="0" smtClean="0">
                <a:solidFill>
                  <a:srgbClr val="C31230"/>
                </a:solidFill>
              </a:rPr>
              <a:t>Phishing</a:t>
            </a:r>
            <a:endParaRPr lang="en-US" sz="1000" kern="0" dirty="0">
              <a:solidFill>
                <a:srgbClr val="C31230"/>
              </a:solidFill>
              <a:ea typeface="Arial" charset="0"/>
              <a:cs typeface="Arial" charset="0"/>
            </a:endParaRPr>
          </a:p>
        </p:txBody>
      </p:sp>
      <p:cxnSp>
        <p:nvCxnSpPr>
          <p:cNvPr id="131" name="Straight Connector 130"/>
          <p:cNvCxnSpPr/>
          <p:nvPr/>
        </p:nvCxnSpPr>
        <p:spPr>
          <a:xfrm>
            <a:off x="1292761" y="776720"/>
            <a:ext cx="0" cy="438912"/>
          </a:xfrm>
          <a:prstGeom prst="line">
            <a:avLst/>
          </a:prstGeom>
          <a:ln w="12700" cap="flat" cmpd="sng">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627294" y="368648"/>
            <a:ext cx="1724896" cy="923763"/>
            <a:chOff x="5596581" y="595429"/>
            <a:chExt cx="2272456" cy="1217008"/>
          </a:xfrm>
        </p:grpSpPr>
        <p:grpSp>
          <p:nvGrpSpPr>
            <p:cNvPr id="133" name="Group 132"/>
            <p:cNvGrpSpPr/>
            <p:nvPr/>
          </p:nvGrpSpPr>
          <p:grpSpPr>
            <a:xfrm>
              <a:off x="5596581" y="595429"/>
              <a:ext cx="2272456" cy="1217008"/>
              <a:chOff x="3435772" y="1179303"/>
              <a:chExt cx="2272456" cy="1217008"/>
            </a:xfrm>
          </p:grpSpPr>
          <p:sp>
            <p:nvSpPr>
              <p:cNvPr id="135" name="Freeform 134"/>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6" name="Freeform 135"/>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7" name="Freeform 136"/>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8" name="Freeform 137"/>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cxnSp>
          <p:nvCxnSpPr>
            <p:cNvPr id="134" name="Straight Connector 133"/>
            <p:cNvCxnSpPr/>
            <p:nvPr/>
          </p:nvCxnSpPr>
          <p:spPr>
            <a:xfrm flipH="1">
              <a:off x="5886917" y="1812437"/>
              <a:ext cx="1691784"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858379" y="821578"/>
            <a:ext cx="349192" cy="349196"/>
            <a:chOff x="1239211" y="1569263"/>
            <a:chExt cx="347588" cy="347592"/>
          </a:xfrm>
        </p:grpSpPr>
        <p:sp>
          <p:nvSpPr>
            <p:cNvPr id="140" name="Freeform 361"/>
            <p:cNvSpPr>
              <a:spLocks noChangeArrowheads="1"/>
            </p:cNvSpPr>
            <p:nvPr/>
          </p:nvSpPr>
          <p:spPr bwMode="auto">
            <a:xfrm>
              <a:off x="1239211" y="1569263"/>
              <a:ext cx="347588" cy="347592"/>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solidFill>
              <a:schemeClr val="accent4"/>
            </a:solidFill>
            <a:ln>
              <a:noFill/>
            </a:ln>
            <a:effectLst/>
          </p:spPr>
          <p:txBody>
            <a:bodyPr wrap="none" anchor="ctr"/>
            <a:lstStyle/>
            <a:p>
              <a:endParaRPr lang="en-US">
                <a:solidFill>
                  <a:srgbClr val="333333"/>
                </a:solidFill>
              </a:endParaRPr>
            </a:p>
          </p:txBody>
        </p:sp>
        <p:grpSp>
          <p:nvGrpSpPr>
            <p:cNvPr id="141" name="Group 140"/>
            <p:cNvGrpSpPr/>
            <p:nvPr/>
          </p:nvGrpSpPr>
          <p:grpSpPr>
            <a:xfrm>
              <a:off x="1330788" y="1649282"/>
              <a:ext cx="164435" cy="178646"/>
              <a:chOff x="6562985" y="1082506"/>
              <a:chExt cx="204378" cy="222040"/>
            </a:xfrm>
            <a:solidFill>
              <a:schemeClr val="bg1"/>
            </a:solidFill>
          </p:grpSpPr>
          <p:sp>
            <p:nvSpPr>
              <p:cNvPr id="142" name="Freeform 6"/>
              <p:cNvSpPr>
                <a:spLocks/>
              </p:cNvSpPr>
              <p:nvPr/>
            </p:nvSpPr>
            <p:spPr bwMode="auto">
              <a:xfrm>
                <a:off x="6562985" y="1153876"/>
                <a:ext cx="98044" cy="150670"/>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sp>
            <p:nvSpPr>
              <p:cNvPr id="143" name="Freeform 7"/>
              <p:cNvSpPr>
                <a:spLocks/>
              </p:cNvSpPr>
              <p:nvPr/>
            </p:nvSpPr>
            <p:spPr bwMode="auto">
              <a:xfrm>
                <a:off x="6669680" y="1153876"/>
                <a:ext cx="97683" cy="150670"/>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sp>
            <p:nvSpPr>
              <p:cNvPr id="144" name="Freeform 8"/>
              <p:cNvSpPr>
                <a:spLocks/>
              </p:cNvSpPr>
              <p:nvPr/>
            </p:nvSpPr>
            <p:spPr bwMode="auto">
              <a:xfrm>
                <a:off x="6595065" y="1082506"/>
                <a:ext cx="139496" cy="76777"/>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grpSp>
      </p:grpSp>
      <p:grpSp>
        <p:nvGrpSpPr>
          <p:cNvPr id="145" name="Group 144"/>
          <p:cNvGrpSpPr/>
          <p:nvPr/>
        </p:nvGrpSpPr>
        <p:grpSpPr>
          <a:xfrm>
            <a:off x="2514579" y="379766"/>
            <a:ext cx="1724896" cy="923763"/>
            <a:chOff x="5596581" y="595429"/>
            <a:chExt cx="2272456" cy="1217008"/>
          </a:xfrm>
        </p:grpSpPr>
        <p:grpSp>
          <p:nvGrpSpPr>
            <p:cNvPr id="146" name="Group 145"/>
            <p:cNvGrpSpPr/>
            <p:nvPr/>
          </p:nvGrpSpPr>
          <p:grpSpPr>
            <a:xfrm>
              <a:off x="5596581" y="595429"/>
              <a:ext cx="2272456" cy="1217008"/>
              <a:chOff x="3435772" y="1179303"/>
              <a:chExt cx="2272456" cy="1217008"/>
            </a:xfrm>
          </p:grpSpPr>
          <p:sp>
            <p:nvSpPr>
              <p:cNvPr id="148" name="Freeform 147"/>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49" name="Freeform 148"/>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0" name="Freeform 149"/>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1" name="Freeform 150"/>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cxnSp>
          <p:nvCxnSpPr>
            <p:cNvPr id="147" name="Straight Connector 146"/>
            <p:cNvCxnSpPr/>
            <p:nvPr/>
          </p:nvCxnSpPr>
          <p:spPr>
            <a:xfrm flipH="1">
              <a:off x="5886917" y="1812437"/>
              <a:ext cx="1691784"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518023" y="1392319"/>
            <a:ext cx="230389" cy="292618"/>
            <a:chOff x="1755735" y="1690064"/>
            <a:chExt cx="405342" cy="514828"/>
          </a:xfrm>
        </p:grpSpPr>
        <p:sp>
          <p:nvSpPr>
            <p:cNvPr id="154" name="Freeform 153"/>
            <p:cNvSpPr>
              <a:spLocks noChangeArrowheads="1"/>
            </p:cNvSpPr>
            <p:nvPr/>
          </p:nvSpPr>
          <p:spPr bwMode="auto">
            <a:xfrm>
              <a:off x="1755735" y="1690064"/>
              <a:ext cx="405342" cy="514828"/>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chemeClr val="bg1"/>
            </a:solidFill>
            <a:ln w="635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154"/>
            <p:cNvSpPr>
              <a:spLocks noChangeArrowheads="1"/>
            </p:cNvSpPr>
            <p:nvPr/>
          </p:nvSpPr>
          <p:spPr bwMode="auto">
            <a:xfrm>
              <a:off x="1832416" y="1799053"/>
              <a:ext cx="272111" cy="212100"/>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56" name="Rectangle 168"/>
          <p:cNvSpPr>
            <a:spLocks noChangeArrowheads="1"/>
          </p:cNvSpPr>
          <p:nvPr/>
        </p:nvSpPr>
        <p:spPr bwMode="auto">
          <a:xfrm>
            <a:off x="346674" y="1454104"/>
            <a:ext cx="1289584"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セキュア</a:t>
            </a:r>
            <a:r>
              <a:rPr kumimoji="0" lang="en-US" altLang="en-US" sz="1200" dirty="0" smtClean="0">
                <a:solidFill>
                  <a:srgbClr val="192954"/>
                </a:solidFill>
              </a:rPr>
              <a:t>DNS</a:t>
            </a:r>
          </a:p>
          <a:p>
            <a:pPr algn="ctr" defTabSz="457162" eaLnBrk="1" hangingPunct="1"/>
            <a:r>
              <a:rPr lang="en-US" altLang="en-US" sz="1200" dirty="0" smtClean="0">
                <a:solidFill>
                  <a:srgbClr val="192954"/>
                </a:solidFill>
              </a:rPr>
              <a:t>Web</a:t>
            </a:r>
            <a:r>
              <a:rPr lang="ja-JP" altLang="en-US" sz="1200" dirty="0" smtClean="0">
                <a:solidFill>
                  <a:srgbClr val="192954"/>
                </a:solidFill>
              </a:rPr>
              <a:t>セキュリティ</a:t>
            </a:r>
            <a:endParaRPr kumimoji="0" lang="en-US" altLang="en-US" sz="1200" dirty="0">
              <a:solidFill>
                <a:srgbClr val="192954"/>
              </a:solidFill>
            </a:endParaRPr>
          </a:p>
        </p:txBody>
      </p:sp>
      <p:pic>
        <p:nvPicPr>
          <p:cNvPr id="157" name="Shape 147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03" y="837069"/>
            <a:ext cx="330994" cy="1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8" descr="Cisco Cloudlock」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850" y="772630"/>
            <a:ext cx="533396" cy="400047"/>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8"/>
          <p:cNvSpPr>
            <a:spLocks noChangeArrowheads="1"/>
          </p:cNvSpPr>
          <p:nvPr/>
        </p:nvSpPr>
        <p:spPr bwMode="auto">
          <a:xfrm>
            <a:off x="2794867" y="1016602"/>
            <a:ext cx="1013418"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smtClean="0">
                <a:solidFill>
                  <a:srgbClr val="192954"/>
                </a:solidFill>
              </a:rPr>
              <a:t>ファイル</a:t>
            </a:r>
            <a:r>
              <a:rPr kumimoji="0" lang="ja-JP" altLang="en-US" sz="1200" dirty="0" smtClean="0">
                <a:solidFill>
                  <a:srgbClr val="192954"/>
                </a:solidFill>
              </a:rPr>
              <a:t>共有</a:t>
            </a:r>
            <a:endParaRPr kumimoji="0" lang="en-US" altLang="en-US" sz="1200" dirty="0">
              <a:solidFill>
                <a:srgbClr val="192954"/>
              </a:solidFill>
            </a:endParaRPr>
          </a:p>
        </p:txBody>
      </p:sp>
      <p:pic>
        <p:nvPicPr>
          <p:cNvPr id="5122" name="Picture 2" descr="isco WebEx Meeting Center &#10;へ 丿 し プ 圓 &#10;フ ァ イ ル 旧 編 集 旧 &#10;共 有 &#10;表 示 凹 音"/>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2971" y="1288824"/>
            <a:ext cx="2201109" cy="1225617"/>
          </a:xfrm>
          <a:prstGeom prst="rect">
            <a:avLst/>
          </a:prstGeom>
          <a:noFill/>
          <a:extLst>
            <a:ext uri="{909E8E84-426E-40DD-AFC4-6F175D3DCCD1}">
              <a14:hiddenFill xmlns:a14="http://schemas.microsoft.com/office/drawing/2010/main">
                <a:solidFill>
                  <a:srgbClr val="FFFFFF"/>
                </a:solidFill>
              </a14:hiddenFill>
            </a:ext>
          </a:extLst>
        </p:spPr>
      </p:pic>
      <p:sp>
        <p:nvSpPr>
          <p:cNvPr id="175" name="Rounded Rectangular Callout 174"/>
          <p:cNvSpPr/>
          <p:nvPr/>
        </p:nvSpPr>
        <p:spPr>
          <a:xfrm>
            <a:off x="4191416" y="1246050"/>
            <a:ext cx="1775173" cy="1060181"/>
          </a:xfrm>
          <a:prstGeom prst="wedgeRoundRectCallout">
            <a:avLst>
              <a:gd name="adj1" fmla="val -61660"/>
              <a:gd name="adj2" fmla="val 39907"/>
              <a:gd name="adj3" fmla="val 16667"/>
            </a:avLst>
          </a:prstGeom>
          <a:solidFill>
            <a:schemeClr val="bg1"/>
          </a:solidFill>
          <a:ln cap="rnd">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59" name="Rectangle 168"/>
          <p:cNvSpPr>
            <a:spLocks noChangeArrowheads="1"/>
          </p:cNvSpPr>
          <p:nvPr/>
        </p:nvSpPr>
        <p:spPr bwMode="auto">
          <a:xfrm>
            <a:off x="4137710" y="790094"/>
            <a:ext cx="1734770"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クラウド アプリの可視化</a:t>
            </a:r>
            <a:endParaRPr kumimoji="0" lang="en-US" altLang="en-US" sz="1200" dirty="0">
              <a:solidFill>
                <a:srgbClr val="192954"/>
              </a:solidFill>
            </a:endParaRPr>
          </a:p>
        </p:txBody>
      </p:sp>
      <p:grpSp>
        <p:nvGrpSpPr>
          <p:cNvPr id="18" name="Group 17"/>
          <p:cNvGrpSpPr/>
          <p:nvPr/>
        </p:nvGrpSpPr>
        <p:grpSpPr>
          <a:xfrm>
            <a:off x="4308034" y="1348059"/>
            <a:ext cx="1536048" cy="873864"/>
            <a:chOff x="51470" y="0"/>
            <a:chExt cx="9041059" cy="5143500"/>
          </a:xfrm>
        </p:grpSpPr>
        <p:grpSp>
          <p:nvGrpSpPr>
            <p:cNvPr id="17" name="Group 16"/>
            <p:cNvGrpSpPr/>
            <p:nvPr/>
          </p:nvGrpSpPr>
          <p:grpSpPr>
            <a:xfrm>
              <a:off x="51470" y="0"/>
              <a:ext cx="9041059" cy="5143500"/>
              <a:chOff x="51470" y="0"/>
              <a:chExt cx="9041059" cy="5143500"/>
            </a:xfrm>
          </p:grpSpPr>
          <p:pic>
            <p:nvPicPr>
              <p:cNvPr id="8" name="Picture 7"/>
              <p:cNvPicPr>
                <a:picLocks noChangeAspect="1"/>
              </p:cNvPicPr>
              <p:nvPr/>
            </p:nvPicPr>
            <p:blipFill>
              <a:blip r:embed="rId8"/>
              <a:stretch>
                <a:fillRect/>
              </a:stretch>
            </p:blipFill>
            <p:spPr>
              <a:xfrm>
                <a:off x="51470" y="0"/>
                <a:ext cx="9041059" cy="5143500"/>
              </a:xfrm>
              <a:prstGeom prst="rect">
                <a:avLst/>
              </a:prstGeom>
            </p:spPr>
          </p:pic>
          <p:sp>
            <p:nvSpPr>
              <p:cNvPr id="15" name="Rectangle 14"/>
              <p:cNvSpPr/>
              <p:nvPr/>
            </p:nvSpPr>
            <p:spPr>
              <a:xfrm>
                <a:off x="891892" y="901966"/>
                <a:ext cx="626131" cy="114636"/>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3" name="Rectangle 162"/>
              <p:cNvSpPr/>
              <p:nvPr/>
            </p:nvSpPr>
            <p:spPr>
              <a:xfrm>
                <a:off x="912726" y="1262592"/>
                <a:ext cx="626131" cy="114636"/>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4" name="Rectangle 163"/>
              <p:cNvSpPr/>
              <p:nvPr/>
            </p:nvSpPr>
            <p:spPr>
              <a:xfrm>
                <a:off x="865712" y="1660249"/>
                <a:ext cx="723081" cy="122858"/>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5" name="Rectangle 164"/>
              <p:cNvSpPr/>
              <p:nvPr/>
            </p:nvSpPr>
            <p:spPr>
              <a:xfrm>
                <a:off x="887947" y="2018418"/>
                <a:ext cx="723081" cy="122858"/>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6" name="Rectangle 165"/>
              <p:cNvSpPr/>
              <p:nvPr/>
            </p:nvSpPr>
            <p:spPr>
              <a:xfrm>
                <a:off x="895700" y="2737368"/>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7" name="Rectangle 166"/>
              <p:cNvSpPr/>
              <p:nvPr/>
            </p:nvSpPr>
            <p:spPr>
              <a:xfrm>
                <a:off x="898303" y="3822390"/>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8" name="Rectangle 167"/>
              <p:cNvSpPr/>
              <p:nvPr/>
            </p:nvSpPr>
            <p:spPr>
              <a:xfrm>
                <a:off x="898303" y="4200347"/>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9" name="Rectangle 168"/>
              <p:cNvSpPr/>
              <p:nvPr/>
            </p:nvSpPr>
            <p:spPr>
              <a:xfrm>
                <a:off x="887946" y="4944703"/>
                <a:ext cx="1530961" cy="18298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0" name="Rectangle 169"/>
              <p:cNvSpPr/>
              <p:nvPr/>
            </p:nvSpPr>
            <p:spPr>
              <a:xfrm>
                <a:off x="3503504" y="682224"/>
                <a:ext cx="611081" cy="139354"/>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73" name="Rectangle 172"/>
            <p:cNvSpPr/>
            <p:nvPr/>
          </p:nvSpPr>
          <p:spPr>
            <a:xfrm>
              <a:off x="895700" y="3304568"/>
              <a:ext cx="665907" cy="121279"/>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52" name="Rounded Rectangular Callout 151"/>
          <p:cNvSpPr/>
          <p:nvPr/>
        </p:nvSpPr>
        <p:spPr>
          <a:xfrm>
            <a:off x="3052520" y="2955464"/>
            <a:ext cx="1775173" cy="1060181"/>
          </a:xfrm>
          <a:prstGeom prst="wedgeRoundRectCallout">
            <a:avLst>
              <a:gd name="adj1" fmla="val -66970"/>
              <a:gd name="adj2" fmla="val -14332"/>
              <a:gd name="adj3" fmla="val 16667"/>
            </a:avLst>
          </a:prstGeom>
          <a:solidFill>
            <a:schemeClr val="bg1"/>
          </a:solidFill>
          <a:ln cap="rnd">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2" name="Picture 1"/>
          <p:cNvPicPr>
            <a:picLocks noChangeAspect="1"/>
          </p:cNvPicPr>
          <p:nvPr/>
        </p:nvPicPr>
        <p:blipFill>
          <a:blip r:embed="rId9"/>
          <a:stretch>
            <a:fillRect/>
          </a:stretch>
        </p:blipFill>
        <p:spPr>
          <a:xfrm>
            <a:off x="3139379" y="3071776"/>
            <a:ext cx="1624079" cy="825109"/>
          </a:xfrm>
          <a:prstGeom prst="rect">
            <a:avLst/>
          </a:prstGeom>
        </p:spPr>
      </p:pic>
      <p:sp>
        <p:nvSpPr>
          <p:cNvPr id="160" name="Shape 1452"/>
          <p:cNvSpPr/>
          <p:nvPr/>
        </p:nvSpPr>
        <p:spPr>
          <a:xfrm>
            <a:off x="387036" y="3745310"/>
            <a:ext cx="389570" cy="327553"/>
          </a:xfrm>
          <a:custGeom>
            <a:avLst/>
            <a:gdLst/>
            <a:ahLst/>
            <a:cxnLst/>
            <a:rect l="0" t="0" r="0" b="0"/>
            <a:pathLst>
              <a:path w="120000" h="120000" extrusionOk="0">
                <a:moveTo>
                  <a:pt x="86168" y="15692"/>
                </a:moveTo>
                <a:lnTo>
                  <a:pt x="88411" y="15692"/>
                </a:lnTo>
                <a:lnTo>
                  <a:pt x="90467" y="15692"/>
                </a:lnTo>
                <a:lnTo>
                  <a:pt x="92710" y="15923"/>
                </a:lnTo>
                <a:lnTo>
                  <a:pt x="94392" y="16615"/>
                </a:lnTo>
                <a:lnTo>
                  <a:pt x="96448" y="17076"/>
                </a:lnTo>
                <a:lnTo>
                  <a:pt x="97943" y="18230"/>
                </a:lnTo>
                <a:lnTo>
                  <a:pt x="99813" y="19153"/>
                </a:lnTo>
                <a:lnTo>
                  <a:pt x="100934" y="20307"/>
                </a:lnTo>
                <a:lnTo>
                  <a:pt x="102243" y="21461"/>
                </a:lnTo>
                <a:lnTo>
                  <a:pt x="103551" y="23076"/>
                </a:lnTo>
                <a:lnTo>
                  <a:pt x="104485" y="24692"/>
                </a:lnTo>
                <a:lnTo>
                  <a:pt x="105233" y="26307"/>
                </a:lnTo>
                <a:lnTo>
                  <a:pt x="105981" y="28154"/>
                </a:lnTo>
                <a:lnTo>
                  <a:pt x="106542" y="29538"/>
                </a:lnTo>
                <a:lnTo>
                  <a:pt x="106729" y="31384"/>
                </a:lnTo>
                <a:lnTo>
                  <a:pt x="107102" y="33461"/>
                </a:lnTo>
                <a:lnTo>
                  <a:pt x="107102" y="35307"/>
                </a:lnTo>
                <a:lnTo>
                  <a:pt x="107289" y="37384"/>
                </a:lnTo>
                <a:lnTo>
                  <a:pt x="107102" y="39692"/>
                </a:lnTo>
                <a:lnTo>
                  <a:pt x="106729" y="42923"/>
                </a:lnTo>
                <a:lnTo>
                  <a:pt x="106729" y="45923"/>
                </a:lnTo>
                <a:lnTo>
                  <a:pt x="106729" y="48692"/>
                </a:lnTo>
                <a:lnTo>
                  <a:pt x="107289" y="50769"/>
                </a:lnTo>
                <a:lnTo>
                  <a:pt x="107850" y="53076"/>
                </a:lnTo>
                <a:lnTo>
                  <a:pt x="108598" y="54461"/>
                </a:lnTo>
                <a:lnTo>
                  <a:pt x="109345" y="56076"/>
                </a:lnTo>
                <a:lnTo>
                  <a:pt x="110093" y="57230"/>
                </a:lnTo>
                <a:lnTo>
                  <a:pt x="111775" y="58846"/>
                </a:lnTo>
                <a:lnTo>
                  <a:pt x="113271" y="59769"/>
                </a:lnTo>
                <a:lnTo>
                  <a:pt x="115140" y="60461"/>
                </a:lnTo>
                <a:lnTo>
                  <a:pt x="114392" y="62307"/>
                </a:lnTo>
                <a:lnTo>
                  <a:pt x="113271" y="64154"/>
                </a:lnTo>
                <a:lnTo>
                  <a:pt x="111775" y="66461"/>
                </a:lnTo>
                <a:lnTo>
                  <a:pt x="109532" y="68769"/>
                </a:lnTo>
                <a:lnTo>
                  <a:pt x="106729" y="71307"/>
                </a:lnTo>
                <a:lnTo>
                  <a:pt x="105046" y="72461"/>
                </a:lnTo>
                <a:lnTo>
                  <a:pt x="102990" y="73615"/>
                </a:lnTo>
                <a:lnTo>
                  <a:pt x="100747" y="74538"/>
                </a:lnTo>
                <a:lnTo>
                  <a:pt x="98504" y="75461"/>
                </a:lnTo>
                <a:lnTo>
                  <a:pt x="112897" y="84461"/>
                </a:lnTo>
                <a:lnTo>
                  <a:pt x="114579" y="85615"/>
                </a:lnTo>
                <a:lnTo>
                  <a:pt x="116074" y="87461"/>
                </a:lnTo>
                <a:lnTo>
                  <a:pt x="117383" y="90000"/>
                </a:lnTo>
                <a:lnTo>
                  <a:pt x="117943" y="91154"/>
                </a:lnTo>
                <a:lnTo>
                  <a:pt x="118130" y="92538"/>
                </a:lnTo>
                <a:lnTo>
                  <a:pt x="120000" y="102230"/>
                </a:lnTo>
                <a:lnTo>
                  <a:pt x="120000" y="102692"/>
                </a:lnTo>
                <a:lnTo>
                  <a:pt x="119439" y="103615"/>
                </a:lnTo>
                <a:lnTo>
                  <a:pt x="118691" y="104538"/>
                </a:lnTo>
                <a:lnTo>
                  <a:pt x="117570" y="105230"/>
                </a:lnTo>
                <a:lnTo>
                  <a:pt x="115140" y="106384"/>
                </a:lnTo>
                <a:lnTo>
                  <a:pt x="111588" y="107769"/>
                </a:lnTo>
                <a:lnTo>
                  <a:pt x="107102" y="108692"/>
                </a:lnTo>
                <a:lnTo>
                  <a:pt x="101682" y="109615"/>
                </a:lnTo>
                <a:lnTo>
                  <a:pt x="95514" y="109846"/>
                </a:lnTo>
                <a:lnTo>
                  <a:pt x="88598" y="110307"/>
                </a:lnTo>
                <a:lnTo>
                  <a:pt x="85607" y="88384"/>
                </a:lnTo>
                <a:lnTo>
                  <a:pt x="85420" y="86307"/>
                </a:lnTo>
                <a:lnTo>
                  <a:pt x="84672" y="83769"/>
                </a:lnTo>
                <a:lnTo>
                  <a:pt x="83551" y="81692"/>
                </a:lnTo>
                <a:lnTo>
                  <a:pt x="82429" y="79615"/>
                </a:lnTo>
                <a:lnTo>
                  <a:pt x="80934" y="77769"/>
                </a:lnTo>
                <a:lnTo>
                  <a:pt x="79626" y="75923"/>
                </a:lnTo>
                <a:lnTo>
                  <a:pt x="78130" y="74769"/>
                </a:lnTo>
                <a:lnTo>
                  <a:pt x="76635" y="73846"/>
                </a:lnTo>
                <a:lnTo>
                  <a:pt x="67289" y="69230"/>
                </a:lnTo>
                <a:lnTo>
                  <a:pt x="65794" y="67615"/>
                </a:lnTo>
                <a:lnTo>
                  <a:pt x="64485" y="66000"/>
                </a:lnTo>
                <a:lnTo>
                  <a:pt x="62616" y="63230"/>
                </a:lnTo>
                <a:lnTo>
                  <a:pt x="61869" y="61384"/>
                </a:lnTo>
                <a:lnTo>
                  <a:pt x="61682" y="60461"/>
                </a:lnTo>
                <a:lnTo>
                  <a:pt x="63177" y="59769"/>
                </a:lnTo>
                <a:lnTo>
                  <a:pt x="64672" y="58846"/>
                </a:lnTo>
                <a:lnTo>
                  <a:pt x="66542" y="57230"/>
                </a:lnTo>
                <a:lnTo>
                  <a:pt x="67476" y="56076"/>
                </a:lnTo>
                <a:lnTo>
                  <a:pt x="68224" y="54461"/>
                </a:lnTo>
                <a:lnTo>
                  <a:pt x="68784" y="53076"/>
                </a:lnTo>
                <a:lnTo>
                  <a:pt x="69532" y="50769"/>
                </a:lnTo>
                <a:lnTo>
                  <a:pt x="69719" y="48692"/>
                </a:lnTo>
                <a:lnTo>
                  <a:pt x="70093" y="45923"/>
                </a:lnTo>
                <a:lnTo>
                  <a:pt x="70093" y="42923"/>
                </a:lnTo>
                <a:lnTo>
                  <a:pt x="69532" y="39692"/>
                </a:lnTo>
                <a:lnTo>
                  <a:pt x="69532" y="37384"/>
                </a:lnTo>
                <a:lnTo>
                  <a:pt x="69532" y="35307"/>
                </a:lnTo>
                <a:lnTo>
                  <a:pt x="69532" y="33461"/>
                </a:lnTo>
                <a:lnTo>
                  <a:pt x="69719" y="31384"/>
                </a:lnTo>
                <a:lnTo>
                  <a:pt x="70093" y="29538"/>
                </a:lnTo>
                <a:lnTo>
                  <a:pt x="70841" y="28154"/>
                </a:lnTo>
                <a:lnTo>
                  <a:pt x="71214" y="26307"/>
                </a:lnTo>
                <a:lnTo>
                  <a:pt x="72336" y="24692"/>
                </a:lnTo>
                <a:lnTo>
                  <a:pt x="73270" y="23076"/>
                </a:lnTo>
                <a:lnTo>
                  <a:pt x="74205" y="21461"/>
                </a:lnTo>
                <a:lnTo>
                  <a:pt x="75514" y="20307"/>
                </a:lnTo>
                <a:lnTo>
                  <a:pt x="77009" y="19153"/>
                </a:lnTo>
                <a:lnTo>
                  <a:pt x="78504" y="18230"/>
                </a:lnTo>
                <a:lnTo>
                  <a:pt x="80373" y="17076"/>
                </a:lnTo>
                <a:lnTo>
                  <a:pt x="82056" y="16615"/>
                </a:lnTo>
                <a:lnTo>
                  <a:pt x="84112" y="15923"/>
                </a:lnTo>
                <a:close/>
                <a:moveTo>
                  <a:pt x="41962" y="0"/>
                </a:moveTo>
                <a:lnTo>
                  <a:pt x="44585" y="460"/>
                </a:lnTo>
                <a:lnTo>
                  <a:pt x="47395" y="691"/>
                </a:lnTo>
                <a:lnTo>
                  <a:pt x="49643" y="1612"/>
                </a:lnTo>
                <a:lnTo>
                  <a:pt x="51891" y="2533"/>
                </a:lnTo>
                <a:lnTo>
                  <a:pt x="53952" y="3685"/>
                </a:lnTo>
                <a:lnTo>
                  <a:pt x="56012" y="5297"/>
                </a:lnTo>
                <a:lnTo>
                  <a:pt x="57511" y="7140"/>
                </a:lnTo>
                <a:lnTo>
                  <a:pt x="58822" y="8982"/>
                </a:lnTo>
                <a:lnTo>
                  <a:pt x="60134" y="11285"/>
                </a:lnTo>
                <a:lnTo>
                  <a:pt x="61070" y="13358"/>
                </a:lnTo>
                <a:lnTo>
                  <a:pt x="61632" y="15662"/>
                </a:lnTo>
                <a:lnTo>
                  <a:pt x="62007" y="18195"/>
                </a:lnTo>
                <a:lnTo>
                  <a:pt x="62007" y="20499"/>
                </a:lnTo>
                <a:lnTo>
                  <a:pt x="62007" y="23032"/>
                </a:lnTo>
                <a:lnTo>
                  <a:pt x="61820" y="25566"/>
                </a:lnTo>
                <a:lnTo>
                  <a:pt x="61070" y="28099"/>
                </a:lnTo>
                <a:lnTo>
                  <a:pt x="61632" y="28099"/>
                </a:lnTo>
                <a:lnTo>
                  <a:pt x="62382" y="28099"/>
                </a:lnTo>
                <a:lnTo>
                  <a:pt x="63131" y="28560"/>
                </a:lnTo>
                <a:lnTo>
                  <a:pt x="63318" y="29251"/>
                </a:lnTo>
                <a:lnTo>
                  <a:pt x="63693" y="30172"/>
                </a:lnTo>
                <a:lnTo>
                  <a:pt x="63880" y="32706"/>
                </a:lnTo>
                <a:lnTo>
                  <a:pt x="63693" y="35470"/>
                </a:lnTo>
                <a:lnTo>
                  <a:pt x="62756" y="38234"/>
                </a:lnTo>
                <a:lnTo>
                  <a:pt x="61820" y="40767"/>
                </a:lnTo>
                <a:lnTo>
                  <a:pt x="61070" y="41689"/>
                </a:lnTo>
                <a:lnTo>
                  <a:pt x="60321" y="42610"/>
                </a:lnTo>
                <a:lnTo>
                  <a:pt x="59384" y="43301"/>
                </a:lnTo>
                <a:lnTo>
                  <a:pt x="58635" y="43301"/>
                </a:lnTo>
                <a:lnTo>
                  <a:pt x="58260" y="43301"/>
                </a:lnTo>
                <a:lnTo>
                  <a:pt x="56574" y="48829"/>
                </a:lnTo>
                <a:lnTo>
                  <a:pt x="55263" y="51362"/>
                </a:lnTo>
                <a:lnTo>
                  <a:pt x="54326" y="53896"/>
                </a:lnTo>
                <a:lnTo>
                  <a:pt x="53952" y="55278"/>
                </a:lnTo>
                <a:lnTo>
                  <a:pt x="53764" y="58502"/>
                </a:lnTo>
                <a:lnTo>
                  <a:pt x="53577" y="62879"/>
                </a:lnTo>
                <a:lnTo>
                  <a:pt x="53764" y="64721"/>
                </a:lnTo>
                <a:lnTo>
                  <a:pt x="54326" y="66333"/>
                </a:lnTo>
                <a:lnTo>
                  <a:pt x="54514" y="67255"/>
                </a:lnTo>
                <a:lnTo>
                  <a:pt x="55263" y="67715"/>
                </a:lnTo>
                <a:lnTo>
                  <a:pt x="57511" y="69558"/>
                </a:lnTo>
                <a:lnTo>
                  <a:pt x="60508" y="71401"/>
                </a:lnTo>
                <a:lnTo>
                  <a:pt x="63880" y="73474"/>
                </a:lnTo>
                <a:lnTo>
                  <a:pt x="70437" y="76698"/>
                </a:lnTo>
                <a:lnTo>
                  <a:pt x="74746" y="78541"/>
                </a:lnTo>
                <a:lnTo>
                  <a:pt x="75683" y="79232"/>
                </a:lnTo>
                <a:lnTo>
                  <a:pt x="76807" y="80614"/>
                </a:lnTo>
                <a:lnTo>
                  <a:pt x="78680" y="82917"/>
                </a:lnTo>
                <a:lnTo>
                  <a:pt x="79804" y="84529"/>
                </a:lnTo>
                <a:lnTo>
                  <a:pt x="80553" y="86142"/>
                </a:lnTo>
                <a:lnTo>
                  <a:pt x="81115" y="87754"/>
                </a:lnTo>
                <a:lnTo>
                  <a:pt x="81303" y="89136"/>
                </a:lnTo>
                <a:lnTo>
                  <a:pt x="83738" y="109174"/>
                </a:lnTo>
                <a:lnTo>
                  <a:pt x="83738" y="109404"/>
                </a:lnTo>
                <a:lnTo>
                  <a:pt x="83551" y="110326"/>
                </a:lnTo>
                <a:lnTo>
                  <a:pt x="82989" y="111477"/>
                </a:lnTo>
                <a:lnTo>
                  <a:pt x="82052" y="112399"/>
                </a:lnTo>
                <a:lnTo>
                  <a:pt x="80741" y="113320"/>
                </a:lnTo>
                <a:lnTo>
                  <a:pt x="79242" y="114241"/>
                </a:lnTo>
                <a:lnTo>
                  <a:pt x="77181" y="115393"/>
                </a:lnTo>
                <a:lnTo>
                  <a:pt x="72498" y="116775"/>
                </a:lnTo>
                <a:lnTo>
                  <a:pt x="66316" y="118157"/>
                </a:lnTo>
                <a:lnTo>
                  <a:pt x="59010" y="119078"/>
                </a:lnTo>
                <a:lnTo>
                  <a:pt x="50954" y="119539"/>
                </a:lnTo>
                <a:lnTo>
                  <a:pt x="41962" y="120000"/>
                </a:lnTo>
                <a:lnTo>
                  <a:pt x="32783" y="119539"/>
                </a:lnTo>
                <a:lnTo>
                  <a:pt x="24728" y="119078"/>
                </a:lnTo>
                <a:lnTo>
                  <a:pt x="17422" y="118157"/>
                </a:lnTo>
                <a:lnTo>
                  <a:pt x="11240" y="116775"/>
                </a:lnTo>
                <a:lnTo>
                  <a:pt x="6556" y="115393"/>
                </a:lnTo>
                <a:lnTo>
                  <a:pt x="4495" y="114241"/>
                </a:lnTo>
                <a:lnTo>
                  <a:pt x="2997" y="113320"/>
                </a:lnTo>
                <a:lnTo>
                  <a:pt x="1685" y="112399"/>
                </a:lnTo>
                <a:lnTo>
                  <a:pt x="749" y="111477"/>
                </a:lnTo>
                <a:lnTo>
                  <a:pt x="187" y="110326"/>
                </a:lnTo>
                <a:lnTo>
                  <a:pt x="0" y="109404"/>
                </a:lnTo>
                <a:lnTo>
                  <a:pt x="2247" y="89136"/>
                </a:lnTo>
                <a:lnTo>
                  <a:pt x="2809" y="87754"/>
                </a:lnTo>
                <a:lnTo>
                  <a:pt x="3184" y="86142"/>
                </a:lnTo>
                <a:lnTo>
                  <a:pt x="3933" y="84529"/>
                </a:lnTo>
                <a:lnTo>
                  <a:pt x="4683" y="82917"/>
                </a:lnTo>
                <a:lnTo>
                  <a:pt x="6931" y="80614"/>
                </a:lnTo>
                <a:lnTo>
                  <a:pt x="8055" y="79232"/>
                </a:lnTo>
                <a:lnTo>
                  <a:pt x="8992" y="78541"/>
                </a:lnTo>
                <a:lnTo>
                  <a:pt x="13113" y="76698"/>
                </a:lnTo>
                <a:lnTo>
                  <a:pt x="19670" y="73474"/>
                </a:lnTo>
                <a:lnTo>
                  <a:pt x="23229" y="71401"/>
                </a:lnTo>
                <a:lnTo>
                  <a:pt x="26039" y="69558"/>
                </a:lnTo>
                <a:lnTo>
                  <a:pt x="28287" y="67715"/>
                </a:lnTo>
                <a:lnTo>
                  <a:pt x="29036" y="67255"/>
                </a:lnTo>
                <a:lnTo>
                  <a:pt x="29411" y="66333"/>
                </a:lnTo>
                <a:lnTo>
                  <a:pt x="29973" y="64721"/>
                </a:lnTo>
                <a:lnTo>
                  <a:pt x="29973" y="62879"/>
                </a:lnTo>
                <a:lnTo>
                  <a:pt x="29973" y="58502"/>
                </a:lnTo>
                <a:lnTo>
                  <a:pt x="29786" y="55278"/>
                </a:lnTo>
                <a:lnTo>
                  <a:pt x="29411" y="53896"/>
                </a:lnTo>
                <a:lnTo>
                  <a:pt x="28287" y="51362"/>
                </a:lnTo>
                <a:lnTo>
                  <a:pt x="27163" y="48829"/>
                </a:lnTo>
                <a:lnTo>
                  <a:pt x="25477" y="43301"/>
                </a:lnTo>
                <a:lnTo>
                  <a:pt x="25290" y="43301"/>
                </a:lnTo>
                <a:lnTo>
                  <a:pt x="24166" y="43301"/>
                </a:lnTo>
                <a:lnTo>
                  <a:pt x="23416" y="42610"/>
                </a:lnTo>
                <a:lnTo>
                  <a:pt x="22667" y="41689"/>
                </a:lnTo>
                <a:lnTo>
                  <a:pt x="21918" y="40767"/>
                </a:lnTo>
                <a:lnTo>
                  <a:pt x="20981" y="38234"/>
                </a:lnTo>
                <a:lnTo>
                  <a:pt x="20232" y="35470"/>
                </a:lnTo>
                <a:lnTo>
                  <a:pt x="19857" y="32706"/>
                </a:lnTo>
                <a:lnTo>
                  <a:pt x="19857" y="30172"/>
                </a:lnTo>
                <a:lnTo>
                  <a:pt x="20232" y="29251"/>
                </a:lnTo>
                <a:lnTo>
                  <a:pt x="20606" y="28560"/>
                </a:lnTo>
                <a:lnTo>
                  <a:pt x="21168" y="28099"/>
                </a:lnTo>
                <a:lnTo>
                  <a:pt x="22105" y="28099"/>
                </a:lnTo>
                <a:lnTo>
                  <a:pt x="22667" y="28099"/>
                </a:lnTo>
                <a:lnTo>
                  <a:pt x="21918" y="25566"/>
                </a:lnTo>
                <a:lnTo>
                  <a:pt x="21730" y="23032"/>
                </a:lnTo>
                <a:lnTo>
                  <a:pt x="21356" y="20499"/>
                </a:lnTo>
                <a:lnTo>
                  <a:pt x="21730" y="18195"/>
                </a:lnTo>
                <a:lnTo>
                  <a:pt x="22105" y="15662"/>
                </a:lnTo>
                <a:lnTo>
                  <a:pt x="22667" y="13358"/>
                </a:lnTo>
                <a:lnTo>
                  <a:pt x="23604" y="11285"/>
                </a:lnTo>
                <a:lnTo>
                  <a:pt x="24728" y="8982"/>
                </a:lnTo>
                <a:lnTo>
                  <a:pt x="26226" y="7140"/>
                </a:lnTo>
                <a:lnTo>
                  <a:pt x="27725" y="5297"/>
                </a:lnTo>
                <a:lnTo>
                  <a:pt x="29411" y="3685"/>
                </a:lnTo>
                <a:lnTo>
                  <a:pt x="31472" y="2533"/>
                </a:lnTo>
                <a:lnTo>
                  <a:pt x="33720" y="1612"/>
                </a:lnTo>
                <a:lnTo>
                  <a:pt x="36342" y="691"/>
                </a:lnTo>
                <a:lnTo>
                  <a:pt x="39152" y="460"/>
                </a:lnTo>
                <a:close/>
              </a:path>
            </a:pathLst>
          </a:custGeom>
          <a:solidFill>
            <a:schemeClr val="tx2">
              <a:lumMod val="75000"/>
            </a:schemeClr>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Freeform 76"/>
          <p:cNvSpPr>
            <a:spLocks noChangeAspect="1"/>
          </p:cNvSpPr>
          <p:nvPr/>
        </p:nvSpPr>
        <p:spPr>
          <a:xfrm>
            <a:off x="310594" y="3238558"/>
            <a:ext cx="269101" cy="457200"/>
          </a:xfrm>
          <a:custGeom>
            <a:avLst/>
            <a:gdLst>
              <a:gd name="connsiteX0" fmla="*/ 365663 w 878106"/>
              <a:gd name="connsiteY0" fmla="*/ 1330437 h 1491916"/>
              <a:gd name="connsiteX1" fmla="*/ 347056 w 878106"/>
              <a:gd name="connsiteY1" fmla="*/ 1338145 h 1491916"/>
              <a:gd name="connsiteX2" fmla="*/ 339348 w 878106"/>
              <a:gd name="connsiteY2" fmla="*/ 1356752 h 1491916"/>
              <a:gd name="connsiteX3" fmla="*/ 339348 w 878106"/>
              <a:gd name="connsiteY3" fmla="*/ 1356751 h 1491916"/>
              <a:gd name="connsiteX4" fmla="*/ 339348 w 878106"/>
              <a:gd name="connsiteY4" fmla="*/ 1356752 h 1491916"/>
              <a:gd name="connsiteX5" fmla="*/ 339348 w 878106"/>
              <a:gd name="connsiteY5" fmla="*/ 1356752 h 1491916"/>
              <a:gd name="connsiteX6" fmla="*/ 347056 w 878106"/>
              <a:gd name="connsiteY6" fmla="*/ 1375359 h 1491916"/>
              <a:gd name="connsiteX7" fmla="*/ 365663 w 878106"/>
              <a:gd name="connsiteY7" fmla="*/ 1383066 h 1491916"/>
              <a:gd name="connsiteX8" fmla="*/ 495913 w 878106"/>
              <a:gd name="connsiteY8" fmla="*/ 1383067 h 1491916"/>
              <a:gd name="connsiteX9" fmla="*/ 522228 w 878106"/>
              <a:gd name="connsiteY9" fmla="*/ 1356752 h 1491916"/>
              <a:gd name="connsiteX10" fmla="*/ 522229 w 878106"/>
              <a:gd name="connsiteY10" fmla="*/ 1356752 h 1491916"/>
              <a:gd name="connsiteX11" fmla="*/ 495914 w 878106"/>
              <a:gd name="connsiteY11" fmla="*/ 1330437 h 1491916"/>
              <a:gd name="connsiteX12" fmla="*/ 95735 w 878106"/>
              <a:gd name="connsiteY12" fmla="*/ 255105 h 1491916"/>
              <a:gd name="connsiteX13" fmla="*/ 95735 w 878106"/>
              <a:gd name="connsiteY13" fmla="*/ 1221587 h 1491916"/>
              <a:gd name="connsiteX14" fmla="*/ 771838 w 878106"/>
              <a:gd name="connsiteY14" fmla="*/ 1221587 h 1491916"/>
              <a:gd name="connsiteX15" fmla="*/ 771838 w 878106"/>
              <a:gd name="connsiteY15" fmla="*/ 255105 h 1491916"/>
              <a:gd name="connsiteX16" fmla="*/ 375545 w 878106"/>
              <a:gd name="connsiteY16" fmla="*/ 92228 h 1491916"/>
              <a:gd name="connsiteX17" fmla="*/ 356938 w 878106"/>
              <a:gd name="connsiteY17" fmla="*/ 99936 h 1491916"/>
              <a:gd name="connsiteX18" fmla="*/ 349230 w 878106"/>
              <a:gd name="connsiteY18" fmla="*/ 118543 h 1491916"/>
              <a:gd name="connsiteX19" fmla="*/ 356938 w 878106"/>
              <a:gd name="connsiteY19" fmla="*/ 137149 h 1491916"/>
              <a:gd name="connsiteX20" fmla="*/ 375545 w 878106"/>
              <a:gd name="connsiteY20" fmla="*/ 144857 h 1491916"/>
              <a:gd name="connsiteX21" fmla="*/ 505795 w 878106"/>
              <a:gd name="connsiteY21" fmla="*/ 144858 h 1491916"/>
              <a:gd name="connsiteX22" fmla="*/ 532110 w 878106"/>
              <a:gd name="connsiteY22" fmla="*/ 118543 h 1491916"/>
              <a:gd name="connsiteX23" fmla="*/ 532111 w 878106"/>
              <a:gd name="connsiteY23" fmla="*/ 118543 h 1491916"/>
              <a:gd name="connsiteX24" fmla="*/ 505796 w 878106"/>
              <a:gd name="connsiteY24" fmla="*/ 92228 h 1491916"/>
              <a:gd name="connsiteX25" fmla="*/ 146354 w 878106"/>
              <a:gd name="connsiteY25" fmla="*/ 0 h 1491916"/>
              <a:gd name="connsiteX26" fmla="*/ 731752 w 878106"/>
              <a:gd name="connsiteY26" fmla="*/ 0 h 1491916"/>
              <a:gd name="connsiteX27" fmla="*/ 878106 w 878106"/>
              <a:gd name="connsiteY27" fmla="*/ 146354 h 1491916"/>
              <a:gd name="connsiteX28" fmla="*/ 878106 w 878106"/>
              <a:gd name="connsiteY28" fmla="*/ 1345562 h 1491916"/>
              <a:gd name="connsiteX29" fmla="*/ 731752 w 878106"/>
              <a:gd name="connsiteY29" fmla="*/ 1491916 h 1491916"/>
              <a:gd name="connsiteX30" fmla="*/ 146354 w 878106"/>
              <a:gd name="connsiteY30" fmla="*/ 1491916 h 1491916"/>
              <a:gd name="connsiteX31" fmla="*/ 0 w 878106"/>
              <a:gd name="connsiteY31" fmla="*/ 1345562 h 1491916"/>
              <a:gd name="connsiteX32" fmla="*/ 0 w 878106"/>
              <a:gd name="connsiteY32" fmla="*/ 146354 h 1491916"/>
              <a:gd name="connsiteX33" fmla="*/ 146354 w 878106"/>
              <a:gd name="connsiteY33" fmla="*/ 0 h 14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106" h="1491916">
                <a:moveTo>
                  <a:pt x="365663" y="1330437"/>
                </a:moveTo>
                <a:cubicBezTo>
                  <a:pt x="358397" y="1330437"/>
                  <a:pt x="351818" y="1333383"/>
                  <a:pt x="347056" y="1338145"/>
                </a:cubicBezTo>
                <a:lnTo>
                  <a:pt x="339348" y="1356752"/>
                </a:lnTo>
                <a:lnTo>
                  <a:pt x="339348" y="1356751"/>
                </a:lnTo>
                <a:lnTo>
                  <a:pt x="339348" y="1356752"/>
                </a:lnTo>
                <a:lnTo>
                  <a:pt x="339348" y="1356752"/>
                </a:lnTo>
                <a:lnTo>
                  <a:pt x="347056" y="1375359"/>
                </a:lnTo>
                <a:cubicBezTo>
                  <a:pt x="351818" y="1380121"/>
                  <a:pt x="358397" y="1383066"/>
                  <a:pt x="365663" y="1383066"/>
                </a:cubicBezTo>
                <a:lnTo>
                  <a:pt x="495913" y="1383067"/>
                </a:lnTo>
                <a:cubicBezTo>
                  <a:pt x="510446" y="1383067"/>
                  <a:pt x="522228" y="1371285"/>
                  <a:pt x="522228" y="1356752"/>
                </a:cubicBezTo>
                <a:lnTo>
                  <a:pt x="522229" y="1356752"/>
                </a:lnTo>
                <a:cubicBezTo>
                  <a:pt x="522229" y="1342219"/>
                  <a:pt x="510447" y="1330437"/>
                  <a:pt x="495914" y="1330437"/>
                </a:cubicBezTo>
                <a:close/>
                <a:moveTo>
                  <a:pt x="95735" y="255105"/>
                </a:moveTo>
                <a:lnTo>
                  <a:pt x="95735" y="1221587"/>
                </a:lnTo>
                <a:lnTo>
                  <a:pt x="771838" y="1221587"/>
                </a:lnTo>
                <a:lnTo>
                  <a:pt x="771838" y="255105"/>
                </a:lnTo>
                <a:close/>
                <a:moveTo>
                  <a:pt x="375545" y="92228"/>
                </a:moveTo>
                <a:cubicBezTo>
                  <a:pt x="368279" y="92228"/>
                  <a:pt x="361700" y="95174"/>
                  <a:pt x="356938" y="99936"/>
                </a:cubicBezTo>
                <a:lnTo>
                  <a:pt x="349230" y="118543"/>
                </a:lnTo>
                <a:lnTo>
                  <a:pt x="356938" y="137149"/>
                </a:lnTo>
                <a:cubicBezTo>
                  <a:pt x="361700" y="141912"/>
                  <a:pt x="368279" y="144857"/>
                  <a:pt x="375545" y="144857"/>
                </a:cubicBezTo>
                <a:lnTo>
                  <a:pt x="505795" y="144858"/>
                </a:lnTo>
                <a:cubicBezTo>
                  <a:pt x="520328" y="144858"/>
                  <a:pt x="532110" y="133076"/>
                  <a:pt x="532110" y="118543"/>
                </a:cubicBezTo>
                <a:lnTo>
                  <a:pt x="532111" y="118543"/>
                </a:lnTo>
                <a:cubicBezTo>
                  <a:pt x="532111" y="104010"/>
                  <a:pt x="520329" y="92228"/>
                  <a:pt x="505796" y="92228"/>
                </a:cubicBezTo>
                <a:close/>
                <a:moveTo>
                  <a:pt x="146354" y="0"/>
                </a:moveTo>
                <a:lnTo>
                  <a:pt x="731752" y="0"/>
                </a:lnTo>
                <a:cubicBezTo>
                  <a:pt x="812581" y="0"/>
                  <a:pt x="878106" y="65525"/>
                  <a:pt x="878106" y="146354"/>
                </a:cubicBezTo>
                <a:lnTo>
                  <a:pt x="878106" y="1345562"/>
                </a:lnTo>
                <a:cubicBezTo>
                  <a:pt x="878106" y="1426391"/>
                  <a:pt x="812581" y="1491916"/>
                  <a:pt x="731752" y="1491916"/>
                </a:cubicBezTo>
                <a:lnTo>
                  <a:pt x="146354" y="1491916"/>
                </a:lnTo>
                <a:cubicBezTo>
                  <a:pt x="65525" y="1491916"/>
                  <a:pt x="0" y="1426391"/>
                  <a:pt x="0" y="1345562"/>
                </a:cubicBezTo>
                <a:lnTo>
                  <a:pt x="0" y="146354"/>
                </a:lnTo>
                <a:cubicBezTo>
                  <a:pt x="0" y="65525"/>
                  <a:pt x="65525" y="0"/>
                  <a:pt x="146354" y="0"/>
                </a:cubicBezTo>
                <a:close/>
              </a:path>
            </a:pathLst>
          </a:custGeom>
          <a:solidFill>
            <a:schemeClr val="bg1"/>
          </a:solidFill>
          <a:ln w="12700" cap="flat" cmpd="sng" algn="ctr">
            <a:solidFill>
              <a:schemeClr val="bg2">
                <a:lumMod val="50000"/>
              </a:schemeClr>
            </a:solidFill>
            <a:prstDash val="solid"/>
          </a:ln>
          <a:effectLst/>
        </p:spPr>
        <p:txBody>
          <a:bodyPr lIns="91420" tIns="45710" rIns="91420" bIns="45710" rtlCol="0" anchor="ctr">
            <a:noAutofit/>
          </a:bodyPr>
          <a:lstStyle/>
          <a:p>
            <a:pPr marL="0" marR="0" lvl="0" indent="0" algn="ctr" defTabSz="456706"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A6A6A6">
                  <a:lumMod val="50000"/>
                </a:srgbClr>
              </a:solidFill>
              <a:effectLst/>
              <a:uLnTx/>
              <a:uFillTx/>
              <a:ea typeface="Apple LiGothic Medium"/>
              <a:cs typeface="Apple LiGothic Medium"/>
            </a:endParaRPr>
          </a:p>
        </p:txBody>
      </p:sp>
      <p:sp>
        <p:nvSpPr>
          <p:cNvPr id="174" name="Rectangle 173"/>
          <p:cNvSpPr/>
          <p:nvPr/>
        </p:nvSpPr>
        <p:spPr>
          <a:xfrm>
            <a:off x="1405750" y="3570890"/>
            <a:ext cx="448935" cy="323949"/>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grpSp>
        <p:nvGrpSpPr>
          <p:cNvPr id="178" name="Group 177"/>
          <p:cNvGrpSpPr/>
          <p:nvPr/>
        </p:nvGrpSpPr>
        <p:grpSpPr>
          <a:xfrm>
            <a:off x="1382171" y="3564555"/>
            <a:ext cx="487696" cy="361625"/>
            <a:chOff x="3789363" y="2959100"/>
            <a:chExt cx="466725" cy="346075"/>
          </a:xfrm>
          <a:noFill/>
        </p:grpSpPr>
        <p:sp>
          <p:nvSpPr>
            <p:cNvPr id="180" name="Freeform 11"/>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solidFill>
              <a:schemeClr val="bg1"/>
            </a:solidFill>
            <a:ln w="254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81"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solidFill>
              <a:schemeClr val="bg1"/>
            </a:solidFill>
            <a:ln w="254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183" name="Rectangle 182"/>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184" name="Rectangle 183"/>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#1</a:t>
            </a:r>
            <a:endParaRPr lang="en-US" sz="1400" dirty="0">
              <a:solidFill>
                <a:schemeClr val="bg1"/>
              </a:solidFill>
            </a:endParaRPr>
          </a:p>
        </p:txBody>
      </p:sp>
      <p:sp>
        <p:nvSpPr>
          <p:cNvPr id="172" name="Rounded Rectangular Callout 171"/>
          <p:cNvSpPr/>
          <p:nvPr/>
        </p:nvSpPr>
        <p:spPr>
          <a:xfrm>
            <a:off x="4259188" y="96967"/>
            <a:ext cx="1378041" cy="690442"/>
          </a:xfrm>
          <a:prstGeom prst="wedgeRoundRectCallout">
            <a:avLst>
              <a:gd name="adj1" fmla="val -61660"/>
              <a:gd name="adj2" fmla="val 39907"/>
              <a:gd name="adj3" fmla="val 16667"/>
            </a:avLst>
          </a:prstGeom>
          <a:solidFill>
            <a:schemeClr val="bg1"/>
          </a:solidFill>
          <a:ln cap="rnd">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176" name="Picture 175"/>
          <p:cNvPicPr>
            <a:picLocks noChangeAspect="1"/>
          </p:cNvPicPr>
          <p:nvPr/>
        </p:nvPicPr>
        <p:blipFill>
          <a:blip r:embed="rId10"/>
          <a:stretch>
            <a:fillRect/>
          </a:stretch>
        </p:blipFill>
        <p:spPr>
          <a:xfrm>
            <a:off x="4397629" y="134723"/>
            <a:ext cx="1140937" cy="613763"/>
          </a:xfrm>
          <a:prstGeom prst="rect">
            <a:avLst/>
          </a:prstGeom>
          <a:ln>
            <a:solidFill>
              <a:schemeClr val="tx1">
                <a:lumMod val="50000"/>
                <a:lumOff val="50000"/>
              </a:schemeClr>
            </a:solidFill>
          </a:ln>
        </p:spPr>
      </p:pic>
      <p:sp>
        <p:nvSpPr>
          <p:cNvPr id="3" name="正方形/長方形 2"/>
          <p:cNvSpPr/>
          <p:nvPr/>
        </p:nvSpPr>
        <p:spPr>
          <a:xfrm>
            <a:off x="3193849" y="2410146"/>
            <a:ext cx="273320" cy="1495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bg2"/>
              </a:solidFill>
            </a:endParaRPr>
          </a:p>
        </p:txBody>
      </p:sp>
      <p:sp>
        <p:nvSpPr>
          <p:cNvPr id="6" name="テキスト ボックス 5"/>
          <p:cNvSpPr txBox="1"/>
          <p:nvPr/>
        </p:nvSpPr>
        <p:spPr>
          <a:xfrm>
            <a:off x="487679" y="2499201"/>
            <a:ext cx="1700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Cisco Meraki</a:t>
            </a:r>
            <a:endParaRPr kumimoji="1" lang="ja-JP"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83589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455" y="1714500"/>
            <a:ext cx="8274410" cy="2349310"/>
          </a:xfrm>
        </p:spPr>
        <p:txBody>
          <a:bodyPr/>
          <a:lstStyle/>
          <a:p>
            <a:r>
              <a:rPr lang="ja-JP" altLang="en-US" sz="5400" dirty="0" smtClean="0">
                <a:solidFill>
                  <a:schemeClr val="bg2"/>
                </a:solidFill>
              </a:rPr>
              <a:t>働き方改革</a:t>
            </a:r>
            <a:endParaRPr lang="en-US" sz="5400" dirty="0">
              <a:solidFill>
                <a:schemeClr val="bg2"/>
              </a:solidFill>
            </a:endParaRPr>
          </a:p>
        </p:txBody>
      </p:sp>
    </p:spTree>
    <p:extLst>
      <p:ext uri="{BB962C8B-B14F-4D97-AF65-F5344CB8AC3E}">
        <p14:creationId xmlns:p14="http://schemas.microsoft.com/office/powerpoint/2010/main" val="263491980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05" y="1303020"/>
            <a:ext cx="3950208" cy="2401429"/>
          </a:xfrm>
        </p:spPr>
        <p:txBody>
          <a:bodyPr/>
          <a:lstStyle/>
          <a:p>
            <a:r>
              <a:rPr lang="ja-JP" altLang="en-US" dirty="0" smtClean="0"/>
              <a:t>デモ</a:t>
            </a:r>
            <a:endParaRPr lang="en-US" dirty="0"/>
          </a:p>
        </p:txBody>
      </p:sp>
      <p:sp>
        <p:nvSpPr>
          <p:cNvPr id="191" name="Rectangle 190"/>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grpSp>
        <p:nvGrpSpPr>
          <p:cNvPr id="99" name="Group 98"/>
          <p:cNvGrpSpPr/>
          <p:nvPr/>
        </p:nvGrpSpPr>
        <p:grpSpPr>
          <a:xfrm>
            <a:off x="1249488" y="4114347"/>
            <a:ext cx="123031" cy="250031"/>
            <a:chOff x="7310438" y="4252274"/>
            <a:chExt cx="123031" cy="250031"/>
          </a:xfrm>
        </p:grpSpPr>
        <p:sp>
          <p:nvSpPr>
            <p:cNvPr id="100"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tx2">
                  <a:lumMod val="7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1" name="Line 394"/>
            <p:cNvSpPr>
              <a:spLocks noChangeShapeType="1"/>
            </p:cNvSpPr>
            <p:nvPr/>
          </p:nvSpPr>
          <p:spPr bwMode="auto">
            <a:xfrm>
              <a:off x="7371953" y="4391180"/>
              <a:ext cx="0" cy="111125"/>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102" name="Group 101"/>
          <p:cNvGrpSpPr/>
          <p:nvPr/>
        </p:nvGrpSpPr>
        <p:grpSpPr>
          <a:xfrm>
            <a:off x="828392" y="4077693"/>
            <a:ext cx="354742" cy="279797"/>
            <a:chOff x="6605984" y="4218540"/>
            <a:chExt cx="354742" cy="279797"/>
          </a:xfrm>
        </p:grpSpPr>
        <p:sp>
          <p:nvSpPr>
            <p:cNvPr id="103"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4" name="Line 342"/>
            <p:cNvSpPr>
              <a:spLocks noChangeShapeType="1"/>
            </p:cNvSpPr>
            <p:nvPr/>
          </p:nvSpPr>
          <p:spPr bwMode="auto">
            <a:xfrm flipV="1">
              <a:off x="6631781" y="4319742"/>
              <a:ext cx="1984" cy="174625"/>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5" name="Line 343"/>
            <p:cNvSpPr>
              <a:spLocks noChangeShapeType="1"/>
            </p:cNvSpPr>
            <p:nvPr/>
          </p:nvSpPr>
          <p:spPr bwMode="auto">
            <a:xfrm>
              <a:off x="6937375" y="4325696"/>
              <a:ext cx="1984" cy="17065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6"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7"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8"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109" name="Group 108"/>
          <p:cNvGrpSpPr/>
          <p:nvPr/>
        </p:nvGrpSpPr>
        <p:grpSpPr>
          <a:xfrm>
            <a:off x="6077800" y="3619303"/>
            <a:ext cx="381000" cy="738187"/>
            <a:chOff x="7689453" y="3762134"/>
            <a:chExt cx="381000" cy="738187"/>
          </a:xfrm>
        </p:grpSpPr>
        <p:sp>
          <p:nvSpPr>
            <p:cNvPr id="110"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1"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2"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3"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4"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5"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6"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7"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8"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9"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0"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1"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122" name="Group 121"/>
          <p:cNvGrpSpPr/>
          <p:nvPr/>
        </p:nvGrpSpPr>
        <p:grpSpPr>
          <a:xfrm>
            <a:off x="2254203" y="3962202"/>
            <a:ext cx="648891" cy="406797"/>
            <a:chOff x="1345291" y="3941420"/>
            <a:chExt cx="648891" cy="406797"/>
          </a:xfrm>
        </p:grpSpPr>
        <p:grpSp>
          <p:nvGrpSpPr>
            <p:cNvPr id="123" name="Group 122"/>
            <p:cNvGrpSpPr/>
            <p:nvPr/>
          </p:nvGrpSpPr>
          <p:grpSpPr>
            <a:xfrm>
              <a:off x="1345291" y="4082310"/>
              <a:ext cx="648891" cy="265907"/>
              <a:chOff x="1859359" y="4232430"/>
              <a:chExt cx="648891" cy="265907"/>
            </a:xfrm>
          </p:grpSpPr>
          <p:sp>
            <p:nvSpPr>
              <p:cNvPr id="143"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4"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5" name="Line 431"/>
              <p:cNvSpPr>
                <a:spLocks noChangeShapeType="1"/>
              </p:cNvSpPr>
              <p:nvPr/>
            </p:nvSpPr>
            <p:spPr bwMode="auto">
              <a:xfrm>
                <a:off x="2024063" y="4319742"/>
                <a:ext cx="0" cy="10120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46" name="Line 432"/>
              <p:cNvSpPr>
                <a:spLocks noChangeShapeType="1"/>
              </p:cNvSpPr>
              <p:nvPr/>
            </p:nvSpPr>
            <p:spPr bwMode="auto">
              <a:xfrm>
                <a:off x="2113359" y="4319742"/>
                <a:ext cx="0" cy="10120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47"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8" name="Line 434"/>
              <p:cNvSpPr>
                <a:spLocks noChangeShapeType="1"/>
              </p:cNvSpPr>
              <p:nvPr/>
            </p:nvSpPr>
            <p:spPr bwMode="auto">
              <a:xfrm>
                <a:off x="2343546" y="4319742"/>
                <a:ext cx="0" cy="178594"/>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49"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124" name="Group 123"/>
            <p:cNvGrpSpPr/>
            <p:nvPr/>
          </p:nvGrpSpPr>
          <p:grpSpPr>
            <a:xfrm>
              <a:off x="1688588" y="3941420"/>
              <a:ext cx="291703" cy="148907"/>
              <a:chOff x="2202656" y="4091540"/>
              <a:chExt cx="291703" cy="148907"/>
            </a:xfrm>
            <a:solidFill>
              <a:schemeClr val="bg1">
                <a:lumMod val="75000"/>
              </a:schemeClr>
            </a:solidFill>
          </p:grpSpPr>
          <p:sp>
            <p:nvSpPr>
              <p:cNvPr id="125"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6"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7"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8"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29"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0"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1"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2"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3"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4"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5"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6"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7"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8"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9"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0"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1"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42"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40000"/>
                    <a:lumOff val="60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150" name="Group 149"/>
          <p:cNvGrpSpPr/>
          <p:nvPr/>
        </p:nvGrpSpPr>
        <p:grpSpPr>
          <a:xfrm>
            <a:off x="4365583" y="4023449"/>
            <a:ext cx="466017" cy="345550"/>
            <a:chOff x="3789359" y="2959092"/>
            <a:chExt cx="466725" cy="346074"/>
          </a:xfrm>
        </p:grpSpPr>
        <p:sp>
          <p:nvSpPr>
            <p:cNvPr id="151"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52"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153"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54" name="TextBox 153"/>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外出時</a:t>
            </a:r>
            <a:endParaRPr lang="en-US" sz="1400" dirty="0" smtClean="0">
              <a:solidFill>
                <a:schemeClr val="bg2">
                  <a:lumMod val="60000"/>
                  <a:lumOff val="40000"/>
                </a:schemeClr>
              </a:solidFill>
            </a:endParaRPr>
          </a:p>
        </p:txBody>
      </p:sp>
      <p:sp>
        <p:nvSpPr>
          <p:cNvPr id="155" name="TextBox 154"/>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カフェ</a:t>
            </a:r>
            <a:endParaRPr lang="en-US" sz="1400" dirty="0" smtClean="0">
              <a:solidFill>
                <a:schemeClr val="bg2">
                  <a:lumMod val="60000"/>
                  <a:lumOff val="40000"/>
                </a:schemeClr>
              </a:solidFill>
            </a:endParaRPr>
          </a:p>
        </p:txBody>
      </p:sp>
      <p:sp>
        <p:nvSpPr>
          <p:cNvPr id="156" name="TextBox 155"/>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自宅</a:t>
            </a:r>
            <a:endParaRPr lang="en-US" sz="1400" dirty="0" smtClean="0">
              <a:solidFill>
                <a:schemeClr val="tx2">
                  <a:lumMod val="75000"/>
                </a:schemeClr>
              </a:solidFill>
            </a:endParaRPr>
          </a:p>
        </p:txBody>
      </p:sp>
      <p:sp>
        <p:nvSpPr>
          <p:cNvPr id="157" name="TextBox 156"/>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お客様先</a:t>
            </a:r>
            <a:endParaRPr lang="en-US" sz="1400" dirty="0" smtClean="0">
              <a:solidFill>
                <a:schemeClr val="tx2">
                  <a:lumMod val="75000"/>
                </a:schemeClr>
              </a:solidFill>
            </a:endParaRPr>
          </a:p>
        </p:txBody>
      </p:sp>
      <p:sp>
        <p:nvSpPr>
          <p:cNvPr id="158" name="TextBox 157"/>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tx2">
                    <a:lumMod val="75000"/>
                  </a:schemeClr>
                </a:solidFill>
              </a:rPr>
              <a:t>会社</a:t>
            </a:r>
            <a:endParaRPr lang="en-US" sz="1400" dirty="0" smtClean="0">
              <a:solidFill>
                <a:schemeClr val="tx2">
                  <a:lumMod val="75000"/>
                </a:schemeClr>
              </a:solidFill>
            </a:endParaRPr>
          </a:p>
        </p:txBody>
      </p:sp>
      <p:grpSp>
        <p:nvGrpSpPr>
          <p:cNvPr id="159" name="Group 158"/>
          <p:cNvGrpSpPr/>
          <p:nvPr/>
        </p:nvGrpSpPr>
        <p:grpSpPr>
          <a:xfrm>
            <a:off x="8015070" y="2873274"/>
            <a:ext cx="254000" cy="1493286"/>
            <a:chOff x="8131969" y="2549680"/>
            <a:chExt cx="254000" cy="1950641"/>
          </a:xfrm>
        </p:grpSpPr>
        <p:sp>
          <p:nvSpPr>
            <p:cNvPr id="160"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1"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2"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3" name="Line 168"/>
            <p:cNvSpPr>
              <a:spLocks noChangeShapeType="1"/>
            </p:cNvSpPr>
            <p:nvPr/>
          </p:nvSpPr>
          <p:spPr bwMode="auto">
            <a:xfrm>
              <a:off x="8272859" y="2549680"/>
              <a:ext cx="1985" cy="275829"/>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4" name="Line 169"/>
            <p:cNvSpPr>
              <a:spLocks noChangeShapeType="1"/>
            </p:cNvSpPr>
            <p:nvPr/>
          </p:nvSpPr>
          <p:spPr bwMode="auto">
            <a:xfrm>
              <a:off x="8266906" y="2968384"/>
              <a:ext cx="1984" cy="8929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5" name="Line 170"/>
            <p:cNvSpPr>
              <a:spLocks noChangeShapeType="1"/>
            </p:cNvSpPr>
            <p:nvPr/>
          </p:nvSpPr>
          <p:spPr bwMode="auto">
            <a:xfrm>
              <a:off x="8205390" y="2998149"/>
              <a:ext cx="61516" cy="6151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6" name="Line 171"/>
            <p:cNvSpPr>
              <a:spLocks noChangeShapeType="1"/>
            </p:cNvSpPr>
            <p:nvPr/>
          </p:nvSpPr>
          <p:spPr bwMode="auto">
            <a:xfrm flipH="1">
              <a:off x="8264921" y="2998149"/>
              <a:ext cx="65485" cy="6151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7" name="Line 172"/>
            <p:cNvSpPr>
              <a:spLocks noChangeShapeType="1"/>
            </p:cNvSpPr>
            <p:nvPr/>
          </p:nvSpPr>
          <p:spPr bwMode="auto">
            <a:xfrm flipH="1">
              <a:off x="8169671" y="3367242"/>
              <a:ext cx="194469"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8" name="Line 173"/>
            <p:cNvSpPr>
              <a:spLocks noChangeShapeType="1"/>
            </p:cNvSpPr>
            <p:nvPr/>
          </p:nvSpPr>
          <p:spPr bwMode="auto">
            <a:xfrm flipH="1">
              <a:off x="8169671" y="3329540"/>
              <a:ext cx="192024"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9" name="Line 174"/>
            <p:cNvSpPr>
              <a:spLocks noChangeShapeType="1"/>
            </p:cNvSpPr>
            <p:nvPr/>
          </p:nvSpPr>
          <p:spPr bwMode="auto">
            <a:xfrm>
              <a:off x="8163719" y="3061144"/>
              <a:ext cx="206375" cy="0"/>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00"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1"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2"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3"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4"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5"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6"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7"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8"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9"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0"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1"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2"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3"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4"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tx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15" name="Line 428"/>
            <p:cNvSpPr>
              <a:spLocks noChangeShapeType="1"/>
            </p:cNvSpPr>
            <p:nvPr/>
          </p:nvSpPr>
          <p:spPr bwMode="auto">
            <a:xfrm>
              <a:off x="8258969" y="4345540"/>
              <a:ext cx="1984" cy="152796"/>
            </a:xfrm>
            <a:prstGeom prst="line">
              <a:avLst/>
            </a:prstGeom>
            <a:noFill/>
            <a:ln w="25400" cap="rnd">
              <a:solidFill>
                <a:schemeClr val="tx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216" name="Group 215"/>
          <p:cNvGrpSpPr/>
          <p:nvPr/>
        </p:nvGrpSpPr>
        <p:grpSpPr>
          <a:xfrm>
            <a:off x="683357" y="3102849"/>
            <a:ext cx="706521" cy="747049"/>
            <a:chOff x="5433878" y="2805393"/>
            <a:chExt cx="476598" cy="503937"/>
          </a:xfrm>
          <a:solidFill>
            <a:schemeClr val="accent1"/>
          </a:solidFill>
        </p:grpSpPr>
        <p:sp>
          <p:nvSpPr>
            <p:cNvPr id="217"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218"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sp>
        <p:nvSpPr>
          <p:cNvPr id="219" name="Shape 1452"/>
          <p:cNvSpPr/>
          <p:nvPr/>
        </p:nvSpPr>
        <p:spPr>
          <a:xfrm>
            <a:off x="387036" y="3745310"/>
            <a:ext cx="389570" cy="327553"/>
          </a:xfrm>
          <a:custGeom>
            <a:avLst/>
            <a:gdLst/>
            <a:ahLst/>
            <a:cxnLst/>
            <a:rect l="0" t="0" r="0" b="0"/>
            <a:pathLst>
              <a:path w="120000" h="120000" extrusionOk="0">
                <a:moveTo>
                  <a:pt x="86168" y="15692"/>
                </a:moveTo>
                <a:lnTo>
                  <a:pt x="88411" y="15692"/>
                </a:lnTo>
                <a:lnTo>
                  <a:pt x="90467" y="15692"/>
                </a:lnTo>
                <a:lnTo>
                  <a:pt x="92710" y="15923"/>
                </a:lnTo>
                <a:lnTo>
                  <a:pt x="94392" y="16615"/>
                </a:lnTo>
                <a:lnTo>
                  <a:pt x="96448" y="17076"/>
                </a:lnTo>
                <a:lnTo>
                  <a:pt x="97943" y="18230"/>
                </a:lnTo>
                <a:lnTo>
                  <a:pt x="99813" y="19153"/>
                </a:lnTo>
                <a:lnTo>
                  <a:pt x="100934" y="20307"/>
                </a:lnTo>
                <a:lnTo>
                  <a:pt x="102243" y="21461"/>
                </a:lnTo>
                <a:lnTo>
                  <a:pt x="103551" y="23076"/>
                </a:lnTo>
                <a:lnTo>
                  <a:pt x="104485" y="24692"/>
                </a:lnTo>
                <a:lnTo>
                  <a:pt x="105233" y="26307"/>
                </a:lnTo>
                <a:lnTo>
                  <a:pt x="105981" y="28154"/>
                </a:lnTo>
                <a:lnTo>
                  <a:pt x="106542" y="29538"/>
                </a:lnTo>
                <a:lnTo>
                  <a:pt x="106729" y="31384"/>
                </a:lnTo>
                <a:lnTo>
                  <a:pt x="107102" y="33461"/>
                </a:lnTo>
                <a:lnTo>
                  <a:pt x="107102" y="35307"/>
                </a:lnTo>
                <a:lnTo>
                  <a:pt x="107289" y="37384"/>
                </a:lnTo>
                <a:lnTo>
                  <a:pt x="107102" y="39692"/>
                </a:lnTo>
                <a:lnTo>
                  <a:pt x="106729" y="42923"/>
                </a:lnTo>
                <a:lnTo>
                  <a:pt x="106729" y="45923"/>
                </a:lnTo>
                <a:lnTo>
                  <a:pt x="106729" y="48692"/>
                </a:lnTo>
                <a:lnTo>
                  <a:pt x="107289" y="50769"/>
                </a:lnTo>
                <a:lnTo>
                  <a:pt x="107850" y="53076"/>
                </a:lnTo>
                <a:lnTo>
                  <a:pt x="108598" y="54461"/>
                </a:lnTo>
                <a:lnTo>
                  <a:pt x="109345" y="56076"/>
                </a:lnTo>
                <a:lnTo>
                  <a:pt x="110093" y="57230"/>
                </a:lnTo>
                <a:lnTo>
                  <a:pt x="111775" y="58846"/>
                </a:lnTo>
                <a:lnTo>
                  <a:pt x="113271" y="59769"/>
                </a:lnTo>
                <a:lnTo>
                  <a:pt x="115140" y="60461"/>
                </a:lnTo>
                <a:lnTo>
                  <a:pt x="114392" y="62307"/>
                </a:lnTo>
                <a:lnTo>
                  <a:pt x="113271" y="64154"/>
                </a:lnTo>
                <a:lnTo>
                  <a:pt x="111775" y="66461"/>
                </a:lnTo>
                <a:lnTo>
                  <a:pt x="109532" y="68769"/>
                </a:lnTo>
                <a:lnTo>
                  <a:pt x="106729" y="71307"/>
                </a:lnTo>
                <a:lnTo>
                  <a:pt x="105046" y="72461"/>
                </a:lnTo>
                <a:lnTo>
                  <a:pt x="102990" y="73615"/>
                </a:lnTo>
                <a:lnTo>
                  <a:pt x="100747" y="74538"/>
                </a:lnTo>
                <a:lnTo>
                  <a:pt x="98504" y="75461"/>
                </a:lnTo>
                <a:lnTo>
                  <a:pt x="112897" y="84461"/>
                </a:lnTo>
                <a:lnTo>
                  <a:pt x="114579" y="85615"/>
                </a:lnTo>
                <a:lnTo>
                  <a:pt x="116074" y="87461"/>
                </a:lnTo>
                <a:lnTo>
                  <a:pt x="117383" y="90000"/>
                </a:lnTo>
                <a:lnTo>
                  <a:pt x="117943" y="91154"/>
                </a:lnTo>
                <a:lnTo>
                  <a:pt x="118130" y="92538"/>
                </a:lnTo>
                <a:lnTo>
                  <a:pt x="120000" y="102230"/>
                </a:lnTo>
                <a:lnTo>
                  <a:pt x="120000" y="102692"/>
                </a:lnTo>
                <a:lnTo>
                  <a:pt x="119439" y="103615"/>
                </a:lnTo>
                <a:lnTo>
                  <a:pt x="118691" y="104538"/>
                </a:lnTo>
                <a:lnTo>
                  <a:pt x="117570" y="105230"/>
                </a:lnTo>
                <a:lnTo>
                  <a:pt x="115140" y="106384"/>
                </a:lnTo>
                <a:lnTo>
                  <a:pt x="111588" y="107769"/>
                </a:lnTo>
                <a:lnTo>
                  <a:pt x="107102" y="108692"/>
                </a:lnTo>
                <a:lnTo>
                  <a:pt x="101682" y="109615"/>
                </a:lnTo>
                <a:lnTo>
                  <a:pt x="95514" y="109846"/>
                </a:lnTo>
                <a:lnTo>
                  <a:pt x="88598" y="110307"/>
                </a:lnTo>
                <a:lnTo>
                  <a:pt x="85607" y="88384"/>
                </a:lnTo>
                <a:lnTo>
                  <a:pt x="85420" y="86307"/>
                </a:lnTo>
                <a:lnTo>
                  <a:pt x="84672" y="83769"/>
                </a:lnTo>
                <a:lnTo>
                  <a:pt x="83551" y="81692"/>
                </a:lnTo>
                <a:lnTo>
                  <a:pt x="82429" y="79615"/>
                </a:lnTo>
                <a:lnTo>
                  <a:pt x="80934" y="77769"/>
                </a:lnTo>
                <a:lnTo>
                  <a:pt x="79626" y="75923"/>
                </a:lnTo>
                <a:lnTo>
                  <a:pt x="78130" y="74769"/>
                </a:lnTo>
                <a:lnTo>
                  <a:pt x="76635" y="73846"/>
                </a:lnTo>
                <a:lnTo>
                  <a:pt x="67289" y="69230"/>
                </a:lnTo>
                <a:lnTo>
                  <a:pt x="65794" y="67615"/>
                </a:lnTo>
                <a:lnTo>
                  <a:pt x="64485" y="66000"/>
                </a:lnTo>
                <a:lnTo>
                  <a:pt x="62616" y="63230"/>
                </a:lnTo>
                <a:lnTo>
                  <a:pt x="61869" y="61384"/>
                </a:lnTo>
                <a:lnTo>
                  <a:pt x="61682" y="60461"/>
                </a:lnTo>
                <a:lnTo>
                  <a:pt x="63177" y="59769"/>
                </a:lnTo>
                <a:lnTo>
                  <a:pt x="64672" y="58846"/>
                </a:lnTo>
                <a:lnTo>
                  <a:pt x="66542" y="57230"/>
                </a:lnTo>
                <a:lnTo>
                  <a:pt x="67476" y="56076"/>
                </a:lnTo>
                <a:lnTo>
                  <a:pt x="68224" y="54461"/>
                </a:lnTo>
                <a:lnTo>
                  <a:pt x="68784" y="53076"/>
                </a:lnTo>
                <a:lnTo>
                  <a:pt x="69532" y="50769"/>
                </a:lnTo>
                <a:lnTo>
                  <a:pt x="69719" y="48692"/>
                </a:lnTo>
                <a:lnTo>
                  <a:pt x="70093" y="45923"/>
                </a:lnTo>
                <a:lnTo>
                  <a:pt x="70093" y="42923"/>
                </a:lnTo>
                <a:lnTo>
                  <a:pt x="69532" y="39692"/>
                </a:lnTo>
                <a:lnTo>
                  <a:pt x="69532" y="37384"/>
                </a:lnTo>
                <a:lnTo>
                  <a:pt x="69532" y="35307"/>
                </a:lnTo>
                <a:lnTo>
                  <a:pt x="69532" y="33461"/>
                </a:lnTo>
                <a:lnTo>
                  <a:pt x="69719" y="31384"/>
                </a:lnTo>
                <a:lnTo>
                  <a:pt x="70093" y="29538"/>
                </a:lnTo>
                <a:lnTo>
                  <a:pt x="70841" y="28154"/>
                </a:lnTo>
                <a:lnTo>
                  <a:pt x="71214" y="26307"/>
                </a:lnTo>
                <a:lnTo>
                  <a:pt x="72336" y="24692"/>
                </a:lnTo>
                <a:lnTo>
                  <a:pt x="73270" y="23076"/>
                </a:lnTo>
                <a:lnTo>
                  <a:pt x="74205" y="21461"/>
                </a:lnTo>
                <a:lnTo>
                  <a:pt x="75514" y="20307"/>
                </a:lnTo>
                <a:lnTo>
                  <a:pt x="77009" y="19153"/>
                </a:lnTo>
                <a:lnTo>
                  <a:pt x="78504" y="18230"/>
                </a:lnTo>
                <a:lnTo>
                  <a:pt x="80373" y="17076"/>
                </a:lnTo>
                <a:lnTo>
                  <a:pt x="82056" y="16615"/>
                </a:lnTo>
                <a:lnTo>
                  <a:pt x="84112" y="15923"/>
                </a:lnTo>
                <a:close/>
                <a:moveTo>
                  <a:pt x="41962" y="0"/>
                </a:moveTo>
                <a:lnTo>
                  <a:pt x="44585" y="460"/>
                </a:lnTo>
                <a:lnTo>
                  <a:pt x="47395" y="691"/>
                </a:lnTo>
                <a:lnTo>
                  <a:pt x="49643" y="1612"/>
                </a:lnTo>
                <a:lnTo>
                  <a:pt x="51891" y="2533"/>
                </a:lnTo>
                <a:lnTo>
                  <a:pt x="53952" y="3685"/>
                </a:lnTo>
                <a:lnTo>
                  <a:pt x="56012" y="5297"/>
                </a:lnTo>
                <a:lnTo>
                  <a:pt x="57511" y="7140"/>
                </a:lnTo>
                <a:lnTo>
                  <a:pt x="58822" y="8982"/>
                </a:lnTo>
                <a:lnTo>
                  <a:pt x="60134" y="11285"/>
                </a:lnTo>
                <a:lnTo>
                  <a:pt x="61070" y="13358"/>
                </a:lnTo>
                <a:lnTo>
                  <a:pt x="61632" y="15662"/>
                </a:lnTo>
                <a:lnTo>
                  <a:pt x="62007" y="18195"/>
                </a:lnTo>
                <a:lnTo>
                  <a:pt x="62007" y="20499"/>
                </a:lnTo>
                <a:lnTo>
                  <a:pt x="62007" y="23032"/>
                </a:lnTo>
                <a:lnTo>
                  <a:pt x="61820" y="25566"/>
                </a:lnTo>
                <a:lnTo>
                  <a:pt x="61070" y="28099"/>
                </a:lnTo>
                <a:lnTo>
                  <a:pt x="61632" y="28099"/>
                </a:lnTo>
                <a:lnTo>
                  <a:pt x="62382" y="28099"/>
                </a:lnTo>
                <a:lnTo>
                  <a:pt x="63131" y="28560"/>
                </a:lnTo>
                <a:lnTo>
                  <a:pt x="63318" y="29251"/>
                </a:lnTo>
                <a:lnTo>
                  <a:pt x="63693" y="30172"/>
                </a:lnTo>
                <a:lnTo>
                  <a:pt x="63880" y="32706"/>
                </a:lnTo>
                <a:lnTo>
                  <a:pt x="63693" y="35470"/>
                </a:lnTo>
                <a:lnTo>
                  <a:pt x="62756" y="38234"/>
                </a:lnTo>
                <a:lnTo>
                  <a:pt x="61820" y="40767"/>
                </a:lnTo>
                <a:lnTo>
                  <a:pt x="61070" y="41689"/>
                </a:lnTo>
                <a:lnTo>
                  <a:pt x="60321" y="42610"/>
                </a:lnTo>
                <a:lnTo>
                  <a:pt x="59384" y="43301"/>
                </a:lnTo>
                <a:lnTo>
                  <a:pt x="58635" y="43301"/>
                </a:lnTo>
                <a:lnTo>
                  <a:pt x="58260" y="43301"/>
                </a:lnTo>
                <a:lnTo>
                  <a:pt x="56574" y="48829"/>
                </a:lnTo>
                <a:lnTo>
                  <a:pt x="55263" y="51362"/>
                </a:lnTo>
                <a:lnTo>
                  <a:pt x="54326" y="53896"/>
                </a:lnTo>
                <a:lnTo>
                  <a:pt x="53952" y="55278"/>
                </a:lnTo>
                <a:lnTo>
                  <a:pt x="53764" y="58502"/>
                </a:lnTo>
                <a:lnTo>
                  <a:pt x="53577" y="62879"/>
                </a:lnTo>
                <a:lnTo>
                  <a:pt x="53764" y="64721"/>
                </a:lnTo>
                <a:lnTo>
                  <a:pt x="54326" y="66333"/>
                </a:lnTo>
                <a:lnTo>
                  <a:pt x="54514" y="67255"/>
                </a:lnTo>
                <a:lnTo>
                  <a:pt x="55263" y="67715"/>
                </a:lnTo>
                <a:lnTo>
                  <a:pt x="57511" y="69558"/>
                </a:lnTo>
                <a:lnTo>
                  <a:pt x="60508" y="71401"/>
                </a:lnTo>
                <a:lnTo>
                  <a:pt x="63880" y="73474"/>
                </a:lnTo>
                <a:lnTo>
                  <a:pt x="70437" y="76698"/>
                </a:lnTo>
                <a:lnTo>
                  <a:pt x="74746" y="78541"/>
                </a:lnTo>
                <a:lnTo>
                  <a:pt x="75683" y="79232"/>
                </a:lnTo>
                <a:lnTo>
                  <a:pt x="76807" y="80614"/>
                </a:lnTo>
                <a:lnTo>
                  <a:pt x="78680" y="82917"/>
                </a:lnTo>
                <a:lnTo>
                  <a:pt x="79804" y="84529"/>
                </a:lnTo>
                <a:lnTo>
                  <a:pt x="80553" y="86142"/>
                </a:lnTo>
                <a:lnTo>
                  <a:pt x="81115" y="87754"/>
                </a:lnTo>
                <a:lnTo>
                  <a:pt x="81303" y="89136"/>
                </a:lnTo>
                <a:lnTo>
                  <a:pt x="83738" y="109174"/>
                </a:lnTo>
                <a:lnTo>
                  <a:pt x="83738" y="109404"/>
                </a:lnTo>
                <a:lnTo>
                  <a:pt x="83551" y="110326"/>
                </a:lnTo>
                <a:lnTo>
                  <a:pt x="82989" y="111477"/>
                </a:lnTo>
                <a:lnTo>
                  <a:pt x="82052" y="112399"/>
                </a:lnTo>
                <a:lnTo>
                  <a:pt x="80741" y="113320"/>
                </a:lnTo>
                <a:lnTo>
                  <a:pt x="79242" y="114241"/>
                </a:lnTo>
                <a:lnTo>
                  <a:pt x="77181" y="115393"/>
                </a:lnTo>
                <a:lnTo>
                  <a:pt x="72498" y="116775"/>
                </a:lnTo>
                <a:lnTo>
                  <a:pt x="66316" y="118157"/>
                </a:lnTo>
                <a:lnTo>
                  <a:pt x="59010" y="119078"/>
                </a:lnTo>
                <a:lnTo>
                  <a:pt x="50954" y="119539"/>
                </a:lnTo>
                <a:lnTo>
                  <a:pt x="41962" y="120000"/>
                </a:lnTo>
                <a:lnTo>
                  <a:pt x="32783" y="119539"/>
                </a:lnTo>
                <a:lnTo>
                  <a:pt x="24728" y="119078"/>
                </a:lnTo>
                <a:lnTo>
                  <a:pt x="17422" y="118157"/>
                </a:lnTo>
                <a:lnTo>
                  <a:pt x="11240" y="116775"/>
                </a:lnTo>
                <a:lnTo>
                  <a:pt x="6556" y="115393"/>
                </a:lnTo>
                <a:lnTo>
                  <a:pt x="4495" y="114241"/>
                </a:lnTo>
                <a:lnTo>
                  <a:pt x="2997" y="113320"/>
                </a:lnTo>
                <a:lnTo>
                  <a:pt x="1685" y="112399"/>
                </a:lnTo>
                <a:lnTo>
                  <a:pt x="749" y="111477"/>
                </a:lnTo>
                <a:lnTo>
                  <a:pt x="187" y="110326"/>
                </a:lnTo>
                <a:lnTo>
                  <a:pt x="0" y="109404"/>
                </a:lnTo>
                <a:lnTo>
                  <a:pt x="2247" y="89136"/>
                </a:lnTo>
                <a:lnTo>
                  <a:pt x="2809" y="87754"/>
                </a:lnTo>
                <a:lnTo>
                  <a:pt x="3184" y="86142"/>
                </a:lnTo>
                <a:lnTo>
                  <a:pt x="3933" y="84529"/>
                </a:lnTo>
                <a:lnTo>
                  <a:pt x="4683" y="82917"/>
                </a:lnTo>
                <a:lnTo>
                  <a:pt x="6931" y="80614"/>
                </a:lnTo>
                <a:lnTo>
                  <a:pt x="8055" y="79232"/>
                </a:lnTo>
                <a:lnTo>
                  <a:pt x="8992" y="78541"/>
                </a:lnTo>
                <a:lnTo>
                  <a:pt x="13113" y="76698"/>
                </a:lnTo>
                <a:lnTo>
                  <a:pt x="19670" y="73474"/>
                </a:lnTo>
                <a:lnTo>
                  <a:pt x="23229" y="71401"/>
                </a:lnTo>
                <a:lnTo>
                  <a:pt x="26039" y="69558"/>
                </a:lnTo>
                <a:lnTo>
                  <a:pt x="28287" y="67715"/>
                </a:lnTo>
                <a:lnTo>
                  <a:pt x="29036" y="67255"/>
                </a:lnTo>
                <a:lnTo>
                  <a:pt x="29411" y="66333"/>
                </a:lnTo>
                <a:lnTo>
                  <a:pt x="29973" y="64721"/>
                </a:lnTo>
                <a:lnTo>
                  <a:pt x="29973" y="62879"/>
                </a:lnTo>
                <a:lnTo>
                  <a:pt x="29973" y="58502"/>
                </a:lnTo>
                <a:lnTo>
                  <a:pt x="29786" y="55278"/>
                </a:lnTo>
                <a:lnTo>
                  <a:pt x="29411" y="53896"/>
                </a:lnTo>
                <a:lnTo>
                  <a:pt x="28287" y="51362"/>
                </a:lnTo>
                <a:lnTo>
                  <a:pt x="27163" y="48829"/>
                </a:lnTo>
                <a:lnTo>
                  <a:pt x="25477" y="43301"/>
                </a:lnTo>
                <a:lnTo>
                  <a:pt x="25290" y="43301"/>
                </a:lnTo>
                <a:lnTo>
                  <a:pt x="24166" y="43301"/>
                </a:lnTo>
                <a:lnTo>
                  <a:pt x="23416" y="42610"/>
                </a:lnTo>
                <a:lnTo>
                  <a:pt x="22667" y="41689"/>
                </a:lnTo>
                <a:lnTo>
                  <a:pt x="21918" y="40767"/>
                </a:lnTo>
                <a:lnTo>
                  <a:pt x="20981" y="38234"/>
                </a:lnTo>
                <a:lnTo>
                  <a:pt x="20232" y="35470"/>
                </a:lnTo>
                <a:lnTo>
                  <a:pt x="19857" y="32706"/>
                </a:lnTo>
                <a:lnTo>
                  <a:pt x="19857" y="30172"/>
                </a:lnTo>
                <a:lnTo>
                  <a:pt x="20232" y="29251"/>
                </a:lnTo>
                <a:lnTo>
                  <a:pt x="20606" y="28560"/>
                </a:lnTo>
                <a:lnTo>
                  <a:pt x="21168" y="28099"/>
                </a:lnTo>
                <a:lnTo>
                  <a:pt x="22105" y="28099"/>
                </a:lnTo>
                <a:lnTo>
                  <a:pt x="22667" y="28099"/>
                </a:lnTo>
                <a:lnTo>
                  <a:pt x="21918" y="25566"/>
                </a:lnTo>
                <a:lnTo>
                  <a:pt x="21730" y="23032"/>
                </a:lnTo>
                <a:lnTo>
                  <a:pt x="21356" y="20499"/>
                </a:lnTo>
                <a:lnTo>
                  <a:pt x="21730" y="18195"/>
                </a:lnTo>
                <a:lnTo>
                  <a:pt x="22105" y="15662"/>
                </a:lnTo>
                <a:lnTo>
                  <a:pt x="22667" y="13358"/>
                </a:lnTo>
                <a:lnTo>
                  <a:pt x="23604" y="11285"/>
                </a:lnTo>
                <a:lnTo>
                  <a:pt x="24728" y="8982"/>
                </a:lnTo>
                <a:lnTo>
                  <a:pt x="26226" y="7140"/>
                </a:lnTo>
                <a:lnTo>
                  <a:pt x="27725" y="5297"/>
                </a:lnTo>
                <a:lnTo>
                  <a:pt x="29411" y="3685"/>
                </a:lnTo>
                <a:lnTo>
                  <a:pt x="31472" y="2533"/>
                </a:lnTo>
                <a:lnTo>
                  <a:pt x="33720" y="1612"/>
                </a:lnTo>
                <a:lnTo>
                  <a:pt x="36342" y="691"/>
                </a:lnTo>
                <a:lnTo>
                  <a:pt x="39152" y="460"/>
                </a:lnTo>
                <a:close/>
              </a:path>
            </a:pathLst>
          </a:custGeom>
          <a:solidFill>
            <a:schemeClr val="tx2">
              <a:lumMod val="75000"/>
            </a:schemeClr>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Freeform 76"/>
          <p:cNvSpPr>
            <a:spLocks noChangeAspect="1"/>
          </p:cNvSpPr>
          <p:nvPr/>
        </p:nvSpPr>
        <p:spPr>
          <a:xfrm>
            <a:off x="310594" y="3238558"/>
            <a:ext cx="269101" cy="457200"/>
          </a:xfrm>
          <a:custGeom>
            <a:avLst/>
            <a:gdLst>
              <a:gd name="connsiteX0" fmla="*/ 365663 w 878106"/>
              <a:gd name="connsiteY0" fmla="*/ 1330437 h 1491916"/>
              <a:gd name="connsiteX1" fmla="*/ 347056 w 878106"/>
              <a:gd name="connsiteY1" fmla="*/ 1338145 h 1491916"/>
              <a:gd name="connsiteX2" fmla="*/ 339348 w 878106"/>
              <a:gd name="connsiteY2" fmla="*/ 1356752 h 1491916"/>
              <a:gd name="connsiteX3" fmla="*/ 339348 w 878106"/>
              <a:gd name="connsiteY3" fmla="*/ 1356751 h 1491916"/>
              <a:gd name="connsiteX4" fmla="*/ 339348 w 878106"/>
              <a:gd name="connsiteY4" fmla="*/ 1356752 h 1491916"/>
              <a:gd name="connsiteX5" fmla="*/ 339348 w 878106"/>
              <a:gd name="connsiteY5" fmla="*/ 1356752 h 1491916"/>
              <a:gd name="connsiteX6" fmla="*/ 347056 w 878106"/>
              <a:gd name="connsiteY6" fmla="*/ 1375359 h 1491916"/>
              <a:gd name="connsiteX7" fmla="*/ 365663 w 878106"/>
              <a:gd name="connsiteY7" fmla="*/ 1383066 h 1491916"/>
              <a:gd name="connsiteX8" fmla="*/ 495913 w 878106"/>
              <a:gd name="connsiteY8" fmla="*/ 1383067 h 1491916"/>
              <a:gd name="connsiteX9" fmla="*/ 522228 w 878106"/>
              <a:gd name="connsiteY9" fmla="*/ 1356752 h 1491916"/>
              <a:gd name="connsiteX10" fmla="*/ 522229 w 878106"/>
              <a:gd name="connsiteY10" fmla="*/ 1356752 h 1491916"/>
              <a:gd name="connsiteX11" fmla="*/ 495914 w 878106"/>
              <a:gd name="connsiteY11" fmla="*/ 1330437 h 1491916"/>
              <a:gd name="connsiteX12" fmla="*/ 95735 w 878106"/>
              <a:gd name="connsiteY12" fmla="*/ 255105 h 1491916"/>
              <a:gd name="connsiteX13" fmla="*/ 95735 w 878106"/>
              <a:gd name="connsiteY13" fmla="*/ 1221587 h 1491916"/>
              <a:gd name="connsiteX14" fmla="*/ 771838 w 878106"/>
              <a:gd name="connsiteY14" fmla="*/ 1221587 h 1491916"/>
              <a:gd name="connsiteX15" fmla="*/ 771838 w 878106"/>
              <a:gd name="connsiteY15" fmla="*/ 255105 h 1491916"/>
              <a:gd name="connsiteX16" fmla="*/ 375545 w 878106"/>
              <a:gd name="connsiteY16" fmla="*/ 92228 h 1491916"/>
              <a:gd name="connsiteX17" fmla="*/ 356938 w 878106"/>
              <a:gd name="connsiteY17" fmla="*/ 99936 h 1491916"/>
              <a:gd name="connsiteX18" fmla="*/ 349230 w 878106"/>
              <a:gd name="connsiteY18" fmla="*/ 118543 h 1491916"/>
              <a:gd name="connsiteX19" fmla="*/ 356938 w 878106"/>
              <a:gd name="connsiteY19" fmla="*/ 137149 h 1491916"/>
              <a:gd name="connsiteX20" fmla="*/ 375545 w 878106"/>
              <a:gd name="connsiteY20" fmla="*/ 144857 h 1491916"/>
              <a:gd name="connsiteX21" fmla="*/ 505795 w 878106"/>
              <a:gd name="connsiteY21" fmla="*/ 144858 h 1491916"/>
              <a:gd name="connsiteX22" fmla="*/ 532110 w 878106"/>
              <a:gd name="connsiteY22" fmla="*/ 118543 h 1491916"/>
              <a:gd name="connsiteX23" fmla="*/ 532111 w 878106"/>
              <a:gd name="connsiteY23" fmla="*/ 118543 h 1491916"/>
              <a:gd name="connsiteX24" fmla="*/ 505796 w 878106"/>
              <a:gd name="connsiteY24" fmla="*/ 92228 h 1491916"/>
              <a:gd name="connsiteX25" fmla="*/ 146354 w 878106"/>
              <a:gd name="connsiteY25" fmla="*/ 0 h 1491916"/>
              <a:gd name="connsiteX26" fmla="*/ 731752 w 878106"/>
              <a:gd name="connsiteY26" fmla="*/ 0 h 1491916"/>
              <a:gd name="connsiteX27" fmla="*/ 878106 w 878106"/>
              <a:gd name="connsiteY27" fmla="*/ 146354 h 1491916"/>
              <a:gd name="connsiteX28" fmla="*/ 878106 w 878106"/>
              <a:gd name="connsiteY28" fmla="*/ 1345562 h 1491916"/>
              <a:gd name="connsiteX29" fmla="*/ 731752 w 878106"/>
              <a:gd name="connsiteY29" fmla="*/ 1491916 h 1491916"/>
              <a:gd name="connsiteX30" fmla="*/ 146354 w 878106"/>
              <a:gd name="connsiteY30" fmla="*/ 1491916 h 1491916"/>
              <a:gd name="connsiteX31" fmla="*/ 0 w 878106"/>
              <a:gd name="connsiteY31" fmla="*/ 1345562 h 1491916"/>
              <a:gd name="connsiteX32" fmla="*/ 0 w 878106"/>
              <a:gd name="connsiteY32" fmla="*/ 146354 h 1491916"/>
              <a:gd name="connsiteX33" fmla="*/ 146354 w 878106"/>
              <a:gd name="connsiteY33" fmla="*/ 0 h 14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106" h="1491916">
                <a:moveTo>
                  <a:pt x="365663" y="1330437"/>
                </a:moveTo>
                <a:cubicBezTo>
                  <a:pt x="358397" y="1330437"/>
                  <a:pt x="351818" y="1333383"/>
                  <a:pt x="347056" y="1338145"/>
                </a:cubicBezTo>
                <a:lnTo>
                  <a:pt x="339348" y="1356752"/>
                </a:lnTo>
                <a:lnTo>
                  <a:pt x="339348" y="1356751"/>
                </a:lnTo>
                <a:lnTo>
                  <a:pt x="339348" y="1356752"/>
                </a:lnTo>
                <a:lnTo>
                  <a:pt x="339348" y="1356752"/>
                </a:lnTo>
                <a:lnTo>
                  <a:pt x="347056" y="1375359"/>
                </a:lnTo>
                <a:cubicBezTo>
                  <a:pt x="351818" y="1380121"/>
                  <a:pt x="358397" y="1383066"/>
                  <a:pt x="365663" y="1383066"/>
                </a:cubicBezTo>
                <a:lnTo>
                  <a:pt x="495913" y="1383067"/>
                </a:lnTo>
                <a:cubicBezTo>
                  <a:pt x="510446" y="1383067"/>
                  <a:pt x="522228" y="1371285"/>
                  <a:pt x="522228" y="1356752"/>
                </a:cubicBezTo>
                <a:lnTo>
                  <a:pt x="522229" y="1356752"/>
                </a:lnTo>
                <a:cubicBezTo>
                  <a:pt x="522229" y="1342219"/>
                  <a:pt x="510447" y="1330437"/>
                  <a:pt x="495914" y="1330437"/>
                </a:cubicBezTo>
                <a:close/>
                <a:moveTo>
                  <a:pt x="95735" y="255105"/>
                </a:moveTo>
                <a:lnTo>
                  <a:pt x="95735" y="1221587"/>
                </a:lnTo>
                <a:lnTo>
                  <a:pt x="771838" y="1221587"/>
                </a:lnTo>
                <a:lnTo>
                  <a:pt x="771838" y="255105"/>
                </a:lnTo>
                <a:close/>
                <a:moveTo>
                  <a:pt x="375545" y="92228"/>
                </a:moveTo>
                <a:cubicBezTo>
                  <a:pt x="368279" y="92228"/>
                  <a:pt x="361700" y="95174"/>
                  <a:pt x="356938" y="99936"/>
                </a:cubicBezTo>
                <a:lnTo>
                  <a:pt x="349230" y="118543"/>
                </a:lnTo>
                <a:lnTo>
                  <a:pt x="356938" y="137149"/>
                </a:lnTo>
                <a:cubicBezTo>
                  <a:pt x="361700" y="141912"/>
                  <a:pt x="368279" y="144857"/>
                  <a:pt x="375545" y="144857"/>
                </a:cubicBezTo>
                <a:lnTo>
                  <a:pt x="505795" y="144858"/>
                </a:lnTo>
                <a:cubicBezTo>
                  <a:pt x="520328" y="144858"/>
                  <a:pt x="532110" y="133076"/>
                  <a:pt x="532110" y="118543"/>
                </a:cubicBezTo>
                <a:lnTo>
                  <a:pt x="532111" y="118543"/>
                </a:lnTo>
                <a:cubicBezTo>
                  <a:pt x="532111" y="104010"/>
                  <a:pt x="520329" y="92228"/>
                  <a:pt x="505796" y="92228"/>
                </a:cubicBezTo>
                <a:close/>
                <a:moveTo>
                  <a:pt x="146354" y="0"/>
                </a:moveTo>
                <a:lnTo>
                  <a:pt x="731752" y="0"/>
                </a:lnTo>
                <a:cubicBezTo>
                  <a:pt x="812581" y="0"/>
                  <a:pt x="878106" y="65525"/>
                  <a:pt x="878106" y="146354"/>
                </a:cubicBezTo>
                <a:lnTo>
                  <a:pt x="878106" y="1345562"/>
                </a:lnTo>
                <a:cubicBezTo>
                  <a:pt x="878106" y="1426391"/>
                  <a:pt x="812581" y="1491916"/>
                  <a:pt x="731752" y="1491916"/>
                </a:cubicBezTo>
                <a:lnTo>
                  <a:pt x="146354" y="1491916"/>
                </a:lnTo>
                <a:cubicBezTo>
                  <a:pt x="65525" y="1491916"/>
                  <a:pt x="0" y="1426391"/>
                  <a:pt x="0" y="1345562"/>
                </a:cubicBezTo>
                <a:lnTo>
                  <a:pt x="0" y="146354"/>
                </a:lnTo>
                <a:cubicBezTo>
                  <a:pt x="0" y="65525"/>
                  <a:pt x="65525" y="0"/>
                  <a:pt x="146354" y="0"/>
                </a:cubicBezTo>
                <a:close/>
              </a:path>
            </a:pathLst>
          </a:custGeom>
          <a:solidFill>
            <a:schemeClr val="bg1"/>
          </a:solidFill>
          <a:ln w="12700" cap="flat" cmpd="sng" algn="ctr">
            <a:solidFill>
              <a:schemeClr val="bg2">
                <a:lumMod val="50000"/>
              </a:schemeClr>
            </a:solidFill>
            <a:prstDash val="solid"/>
          </a:ln>
          <a:effectLst/>
        </p:spPr>
        <p:txBody>
          <a:bodyPr lIns="91420" tIns="45710" rIns="91420" bIns="45710" rtlCol="0" anchor="ctr">
            <a:noAutofit/>
          </a:bodyPr>
          <a:lstStyle/>
          <a:p>
            <a:pPr marL="0" marR="0" lvl="0" indent="0" algn="ctr" defTabSz="456706"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A6A6A6">
                  <a:lumMod val="50000"/>
                </a:srgbClr>
              </a:solidFill>
              <a:effectLst/>
              <a:uLnTx/>
              <a:uFillTx/>
              <a:ea typeface="Apple LiGothic Medium"/>
              <a:cs typeface="Apple LiGothic Medium"/>
            </a:endParaRPr>
          </a:p>
        </p:txBody>
      </p:sp>
      <p:sp>
        <p:nvSpPr>
          <p:cNvPr id="221" name="Rectangle 220"/>
          <p:cNvSpPr/>
          <p:nvPr/>
        </p:nvSpPr>
        <p:spPr>
          <a:xfrm>
            <a:off x="1405750" y="3570890"/>
            <a:ext cx="448935" cy="323949"/>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grpSp>
        <p:nvGrpSpPr>
          <p:cNvPr id="222" name="Group 221"/>
          <p:cNvGrpSpPr/>
          <p:nvPr/>
        </p:nvGrpSpPr>
        <p:grpSpPr>
          <a:xfrm>
            <a:off x="1382171" y="3564555"/>
            <a:ext cx="487696" cy="361625"/>
            <a:chOff x="3789363" y="2959100"/>
            <a:chExt cx="466725" cy="346075"/>
          </a:xfrm>
          <a:noFill/>
        </p:grpSpPr>
        <p:sp>
          <p:nvSpPr>
            <p:cNvPr id="223" name="Freeform 11"/>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solidFill>
              <a:schemeClr val="bg1"/>
            </a:solidFill>
            <a:ln w="254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24"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solidFill>
              <a:schemeClr val="bg1"/>
            </a:solidFill>
            <a:ln w="254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192" name="Rectangle 191"/>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#1</a:t>
            </a:r>
            <a:endParaRPr lang="en-US" sz="1400" dirty="0">
              <a:solidFill>
                <a:schemeClr val="bg1"/>
              </a:solidFill>
            </a:endParaRPr>
          </a:p>
        </p:txBody>
      </p:sp>
      <p:sp>
        <p:nvSpPr>
          <p:cNvPr id="3" name="Text Placeholder 2"/>
          <p:cNvSpPr>
            <a:spLocks noGrp="1"/>
          </p:cNvSpPr>
          <p:nvPr>
            <p:ph type="body" sz="quarter" idx="11"/>
          </p:nvPr>
        </p:nvSpPr>
        <p:spPr>
          <a:xfrm>
            <a:off x="4710096" y="875531"/>
            <a:ext cx="4632023" cy="2804731"/>
          </a:xfrm>
          <a:solidFill>
            <a:srgbClr val="FFFFFF">
              <a:alpha val="74902"/>
            </a:srgbClr>
          </a:solidFill>
        </p:spPr>
        <p:txBody>
          <a:bodyPr/>
          <a:lstStyle/>
          <a:p>
            <a:r>
              <a:rPr lang="ja-JP" altLang="en-US" sz="2400" dirty="0" smtClean="0"/>
              <a:t>シナリオ：</a:t>
            </a:r>
            <a:endParaRPr lang="en-US" altLang="ja-JP" sz="2400" dirty="0" smtClean="0"/>
          </a:p>
          <a:p>
            <a:pPr marL="457200" indent="-457200">
              <a:buFont typeface="Wingdings" charset="2"/>
              <a:buChar char="Ø"/>
            </a:pPr>
            <a:r>
              <a:rPr lang="ja-JP" altLang="en-US" sz="2000" dirty="0" smtClean="0"/>
              <a:t>自宅</a:t>
            </a:r>
            <a:r>
              <a:rPr lang="ja-JP" altLang="en-US" sz="2000" dirty="0" smtClean="0"/>
              <a:t>の</a:t>
            </a:r>
            <a:r>
              <a:rPr lang="en-US" altLang="ja-JP" sz="2000" dirty="0" smtClean="0"/>
              <a:t>Cisco </a:t>
            </a:r>
            <a:r>
              <a:rPr lang="en-US" altLang="ja-JP" sz="2000" dirty="0" err="1" smtClean="0"/>
              <a:t>MerakiMX</a:t>
            </a:r>
            <a:r>
              <a:rPr lang="en-US" altLang="ja-JP" sz="2000" dirty="0" smtClean="0"/>
              <a:t>-W</a:t>
            </a:r>
            <a:r>
              <a:rPr lang="ja-JP" altLang="en-US" sz="2000" dirty="0" err="1" smtClean="0"/>
              <a:t>にて</a:t>
            </a:r>
            <a:r>
              <a:rPr lang="en-US" altLang="ja-JP" sz="2000" dirty="0" smtClean="0"/>
              <a:t/>
            </a:r>
            <a:br>
              <a:rPr lang="en-US" altLang="ja-JP" sz="2000" dirty="0" smtClean="0"/>
            </a:br>
            <a:r>
              <a:rPr lang="ja-JP" altLang="en-US" sz="2000" dirty="0" smtClean="0"/>
              <a:t>ネット</a:t>
            </a:r>
            <a:r>
              <a:rPr lang="ja-JP" altLang="en-US" sz="2000" dirty="0" smtClean="0"/>
              <a:t>接続</a:t>
            </a:r>
            <a:endParaRPr lang="en-US" altLang="ja-JP" sz="2000" dirty="0" smtClean="0"/>
          </a:p>
          <a:p>
            <a:pPr marL="457200" indent="-457200">
              <a:buFont typeface="Wingdings" charset="2"/>
              <a:buChar char="Ø"/>
            </a:pPr>
            <a:r>
              <a:rPr lang="ja-JP" altLang="en-US" sz="2000" dirty="0" smtClean="0"/>
              <a:t>家族の端末接続状況、ネット</a:t>
            </a:r>
            <a:r>
              <a:rPr lang="ja-JP" altLang="en-US" sz="2000" dirty="0" smtClean="0"/>
              <a:t>利用</a:t>
            </a:r>
            <a:r>
              <a:rPr lang="en-US" altLang="ja-JP" sz="2000" dirty="0" smtClean="0"/>
              <a:t/>
            </a:r>
            <a:br>
              <a:rPr lang="en-US" altLang="ja-JP" sz="2000" dirty="0" smtClean="0"/>
            </a:br>
            <a:r>
              <a:rPr lang="ja-JP" altLang="en-US" sz="2000" dirty="0" smtClean="0"/>
              <a:t>状況</a:t>
            </a:r>
            <a:r>
              <a:rPr lang="ja-JP" altLang="en-US" sz="2000" dirty="0" smtClean="0"/>
              <a:t>を確認</a:t>
            </a:r>
            <a:endParaRPr lang="en-US" altLang="ja-JP" sz="2000" dirty="0" smtClean="0"/>
          </a:p>
          <a:p>
            <a:pPr marL="457200" indent="-457200">
              <a:buFont typeface="Wingdings" charset="2"/>
              <a:buChar char="Ø"/>
            </a:pPr>
            <a:r>
              <a:rPr lang="en-US" altLang="ja-JP" sz="2000" dirty="0" smtClean="0"/>
              <a:t>Cisco </a:t>
            </a:r>
            <a:r>
              <a:rPr lang="en-US" altLang="ja-JP" sz="2000" dirty="0" err="1" smtClean="0"/>
              <a:t>MerakiMX</a:t>
            </a:r>
            <a:r>
              <a:rPr lang="ja-JP" altLang="en-US" sz="2000" dirty="0" smtClean="0"/>
              <a:t>の管理は会社から</a:t>
            </a:r>
            <a:endParaRPr lang="en-US" sz="2000" dirty="0"/>
          </a:p>
        </p:txBody>
      </p:sp>
    </p:spTree>
    <p:extLst>
      <p:ext uri="{BB962C8B-B14F-4D97-AF65-F5344CB8AC3E}">
        <p14:creationId xmlns:p14="http://schemas.microsoft.com/office/powerpoint/2010/main" val="304989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40928" y="54660"/>
            <a:ext cx="4203072" cy="2975775"/>
          </a:xfrm>
          <a:prstGeom prst="rect">
            <a:avLst/>
          </a:prstGeom>
        </p:spPr>
      </p:pic>
      <p:sp>
        <p:nvSpPr>
          <p:cNvPr id="19" name="Rectangle 18"/>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34" name="Rectangle 33"/>
          <p:cNvSpPr/>
          <p:nvPr/>
        </p:nvSpPr>
        <p:spPr>
          <a:xfrm>
            <a:off x="4938940" y="59657"/>
            <a:ext cx="4203073" cy="5074742"/>
          </a:xfrm>
          <a:prstGeom prst="rect">
            <a:avLst/>
          </a:prstGeom>
          <a:solidFill>
            <a:srgbClr val="FEFD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1" name="Title 1"/>
          <p:cNvSpPr txBox="1">
            <a:spLocks/>
          </p:cNvSpPr>
          <p:nvPr/>
        </p:nvSpPr>
        <p:spPr>
          <a:xfrm>
            <a:off x="437766" y="2118816"/>
            <a:ext cx="8106879" cy="435488"/>
          </a:xfrm>
          <a:prstGeom prst="rect">
            <a:avLst/>
          </a:prstGeom>
        </p:spPr>
        <p:txBody>
          <a:bodyPr/>
          <a:lstStyle>
            <a:lvl1pPr algn="l" defTabSz="684213" rtl="0" eaLnBrk="1" fontAlgn="base" hangingPunct="1">
              <a:lnSpc>
                <a:spcPct val="80000"/>
              </a:lnSpc>
              <a:spcBef>
                <a:spcPct val="0"/>
              </a:spcBef>
              <a:spcAft>
                <a:spcPct val="0"/>
              </a:spcAft>
              <a:defRPr lang="en-US" sz="2400" kern="1200" baseline="0" dirty="0">
                <a:solidFill>
                  <a:schemeClr val="tx1"/>
                </a:solidFill>
                <a:latin typeface="MS PGothic" charset="-128"/>
                <a:ea typeface="MS PGothic" charset="-128"/>
                <a:cs typeface="MS PGothic" charset="-128"/>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3600" dirty="0" smtClean="0">
                <a:solidFill>
                  <a:schemeClr val="accent2">
                    <a:lumMod val="75000"/>
                  </a:schemeClr>
                </a:solidFill>
              </a:rPr>
              <a:t>『9</a:t>
            </a:r>
            <a:r>
              <a:rPr lang="ja-JP" altLang="en-US" sz="3600" dirty="0" smtClean="0">
                <a:solidFill>
                  <a:schemeClr val="accent2">
                    <a:lumMod val="75000"/>
                  </a:schemeClr>
                </a:solidFill>
              </a:rPr>
              <a:t>時半からミーティング。しかし、電車の大幅な遅延</a:t>
            </a:r>
            <a:r>
              <a:rPr lang="en-US" altLang="ja-JP" sz="3600" dirty="0" smtClean="0">
                <a:solidFill>
                  <a:schemeClr val="accent2">
                    <a:lumMod val="75000"/>
                  </a:schemeClr>
                </a:solidFill>
              </a:rPr>
              <a:t>』</a:t>
            </a:r>
            <a:endParaRPr lang="ja-JP" altLang="en-US" sz="3600" dirty="0">
              <a:solidFill>
                <a:schemeClr val="accent2">
                  <a:lumMod val="75000"/>
                </a:schemeClr>
              </a:solidFill>
            </a:endParaRPr>
          </a:p>
        </p:txBody>
      </p:sp>
      <p:sp>
        <p:nvSpPr>
          <p:cNvPr id="31" name="TextBox 30"/>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会社</a:t>
            </a:r>
            <a:endParaRPr lang="en-US" sz="1400" dirty="0" smtClean="0">
              <a:solidFill>
                <a:schemeClr val="bg2">
                  <a:lumMod val="75000"/>
                </a:schemeClr>
              </a:solidFill>
            </a:endParaRPr>
          </a:p>
        </p:txBody>
      </p:sp>
      <p:grpSp>
        <p:nvGrpSpPr>
          <p:cNvPr id="32" name="Group 31"/>
          <p:cNvGrpSpPr/>
          <p:nvPr/>
        </p:nvGrpSpPr>
        <p:grpSpPr>
          <a:xfrm>
            <a:off x="8015070" y="2873274"/>
            <a:ext cx="254000" cy="1493286"/>
            <a:chOff x="8131969" y="2549680"/>
            <a:chExt cx="254000" cy="1950641"/>
          </a:xfrm>
        </p:grpSpPr>
        <p:sp>
          <p:nvSpPr>
            <p:cNvPr id="33"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5"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6"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7" name="Line 168"/>
            <p:cNvSpPr>
              <a:spLocks noChangeShapeType="1"/>
            </p:cNvSpPr>
            <p:nvPr/>
          </p:nvSpPr>
          <p:spPr bwMode="auto">
            <a:xfrm>
              <a:off x="8272859" y="2549680"/>
              <a:ext cx="1985" cy="275829"/>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8" name="Line 169"/>
            <p:cNvSpPr>
              <a:spLocks noChangeShapeType="1"/>
            </p:cNvSpPr>
            <p:nvPr/>
          </p:nvSpPr>
          <p:spPr bwMode="auto">
            <a:xfrm>
              <a:off x="8266906" y="2968384"/>
              <a:ext cx="1984" cy="892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9" name="Line 170"/>
            <p:cNvSpPr>
              <a:spLocks noChangeShapeType="1"/>
            </p:cNvSpPr>
            <p:nvPr/>
          </p:nvSpPr>
          <p:spPr bwMode="auto">
            <a:xfrm>
              <a:off x="8205390" y="2998149"/>
              <a:ext cx="61516"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0" name="Line 171"/>
            <p:cNvSpPr>
              <a:spLocks noChangeShapeType="1"/>
            </p:cNvSpPr>
            <p:nvPr/>
          </p:nvSpPr>
          <p:spPr bwMode="auto">
            <a:xfrm flipH="1">
              <a:off x="8264921" y="2998149"/>
              <a:ext cx="65485"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1" name="Line 172"/>
            <p:cNvSpPr>
              <a:spLocks noChangeShapeType="1"/>
            </p:cNvSpPr>
            <p:nvPr/>
          </p:nvSpPr>
          <p:spPr bwMode="auto">
            <a:xfrm flipH="1">
              <a:off x="8169671" y="3367242"/>
              <a:ext cx="194469"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2" name="Line 173"/>
            <p:cNvSpPr>
              <a:spLocks noChangeShapeType="1"/>
            </p:cNvSpPr>
            <p:nvPr/>
          </p:nvSpPr>
          <p:spPr bwMode="auto">
            <a:xfrm flipH="1">
              <a:off x="8169671" y="3329540"/>
              <a:ext cx="192024"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3" name="Line 174"/>
            <p:cNvSpPr>
              <a:spLocks noChangeShapeType="1"/>
            </p:cNvSpPr>
            <p:nvPr/>
          </p:nvSpPr>
          <p:spPr bwMode="auto">
            <a:xfrm>
              <a:off x="8163719" y="3061144"/>
              <a:ext cx="206375"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4"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5"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6"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7"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8"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9"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1"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2"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3"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4"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5"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6"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7"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8"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9" name="Line 428"/>
            <p:cNvSpPr>
              <a:spLocks noChangeShapeType="1"/>
            </p:cNvSpPr>
            <p:nvPr/>
          </p:nvSpPr>
          <p:spPr bwMode="auto">
            <a:xfrm>
              <a:off x="8258969" y="4345540"/>
              <a:ext cx="1984" cy="1527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60" name="Group 59"/>
          <p:cNvGrpSpPr/>
          <p:nvPr/>
        </p:nvGrpSpPr>
        <p:grpSpPr>
          <a:xfrm>
            <a:off x="1249488" y="4114347"/>
            <a:ext cx="123031" cy="250031"/>
            <a:chOff x="7310438" y="4252274"/>
            <a:chExt cx="123031" cy="250031"/>
          </a:xfrm>
        </p:grpSpPr>
        <p:sp>
          <p:nvSpPr>
            <p:cNvPr id="61"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bg2">
                  <a:lumMod val="40000"/>
                  <a:lumOff val="60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2" name="Line 394"/>
            <p:cNvSpPr>
              <a:spLocks noChangeShapeType="1"/>
            </p:cNvSpPr>
            <p:nvPr/>
          </p:nvSpPr>
          <p:spPr bwMode="auto">
            <a:xfrm>
              <a:off x="7371953" y="4391180"/>
              <a:ext cx="0" cy="111125"/>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63" name="Group 62"/>
          <p:cNvGrpSpPr/>
          <p:nvPr/>
        </p:nvGrpSpPr>
        <p:grpSpPr>
          <a:xfrm>
            <a:off x="828392" y="4077693"/>
            <a:ext cx="354742" cy="279797"/>
            <a:chOff x="6605984" y="4218540"/>
            <a:chExt cx="354742" cy="279797"/>
          </a:xfrm>
        </p:grpSpPr>
        <p:sp>
          <p:nvSpPr>
            <p:cNvPr id="64"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5" name="Line 342"/>
            <p:cNvSpPr>
              <a:spLocks noChangeShapeType="1"/>
            </p:cNvSpPr>
            <p:nvPr/>
          </p:nvSpPr>
          <p:spPr bwMode="auto">
            <a:xfrm flipV="1">
              <a:off x="6631781" y="4319742"/>
              <a:ext cx="1984" cy="174625"/>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6" name="Line 343"/>
            <p:cNvSpPr>
              <a:spLocks noChangeShapeType="1"/>
            </p:cNvSpPr>
            <p:nvPr/>
          </p:nvSpPr>
          <p:spPr bwMode="auto">
            <a:xfrm>
              <a:off x="6937375" y="4325696"/>
              <a:ext cx="1984" cy="170656"/>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7"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8"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9"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70" name="Group 69"/>
          <p:cNvGrpSpPr/>
          <p:nvPr/>
        </p:nvGrpSpPr>
        <p:grpSpPr>
          <a:xfrm>
            <a:off x="6077800" y="3619303"/>
            <a:ext cx="381000" cy="738187"/>
            <a:chOff x="7689453" y="3762134"/>
            <a:chExt cx="381000" cy="738187"/>
          </a:xfrm>
        </p:grpSpPr>
        <p:sp>
          <p:nvSpPr>
            <p:cNvPr id="71"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72"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3"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4"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5"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6"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7"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8"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9"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0"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1"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2"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83" name="Group 82"/>
          <p:cNvGrpSpPr/>
          <p:nvPr/>
        </p:nvGrpSpPr>
        <p:grpSpPr>
          <a:xfrm>
            <a:off x="2254203" y="3962202"/>
            <a:ext cx="648891" cy="406797"/>
            <a:chOff x="1345291" y="3941420"/>
            <a:chExt cx="648891" cy="406797"/>
          </a:xfrm>
        </p:grpSpPr>
        <p:grpSp>
          <p:nvGrpSpPr>
            <p:cNvPr id="84" name="Group 83"/>
            <p:cNvGrpSpPr/>
            <p:nvPr/>
          </p:nvGrpSpPr>
          <p:grpSpPr>
            <a:xfrm>
              <a:off x="1345291" y="4082310"/>
              <a:ext cx="648891" cy="265907"/>
              <a:chOff x="1859359" y="4232430"/>
              <a:chExt cx="648891" cy="265907"/>
            </a:xfrm>
          </p:grpSpPr>
          <p:sp>
            <p:nvSpPr>
              <p:cNvPr id="104"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5"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6" name="Line 431"/>
              <p:cNvSpPr>
                <a:spLocks noChangeShapeType="1"/>
              </p:cNvSpPr>
              <p:nvPr/>
            </p:nvSpPr>
            <p:spPr bwMode="auto">
              <a:xfrm>
                <a:off x="2024063"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7" name="Line 432"/>
              <p:cNvSpPr>
                <a:spLocks noChangeShapeType="1"/>
              </p:cNvSpPr>
              <p:nvPr/>
            </p:nvSpPr>
            <p:spPr bwMode="auto">
              <a:xfrm>
                <a:off x="2113359"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8"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9" name="Line 434"/>
              <p:cNvSpPr>
                <a:spLocks noChangeShapeType="1"/>
              </p:cNvSpPr>
              <p:nvPr/>
            </p:nvSpPr>
            <p:spPr bwMode="auto">
              <a:xfrm>
                <a:off x="2343546" y="4319742"/>
                <a:ext cx="0" cy="17859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0"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85" name="Group 84"/>
            <p:cNvGrpSpPr/>
            <p:nvPr/>
          </p:nvGrpSpPr>
          <p:grpSpPr>
            <a:xfrm>
              <a:off x="1688588" y="3941420"/>
              <a:ext cx="291703" cy="148907"/>
              <a:chOff x="2202656" y="4091540"/>
              <a:chExt cx="291703" cy="148907"/>
            </a:xfrm>
            <a:solidFill>
              <a:schemeClr val="bg1">
                <a:lumMod val="75000"/>
              </a:schemeClr>
            </a:solidFill>
          </p:grpSpPr>
          <p:sp>
            <p:nvSpPr>
              <p:cNvPr id="86"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7"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8"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9"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0"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1"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2"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3"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4"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5"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6"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7"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8"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9"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0"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1"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2"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3"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111" name="Group 110"/>
          <p:cNvGrpSpPr/>
          <p:nvPr/>
        </p:nvGrpSpPr>
        <p:grpSpPr>
          <a:xfrm>
            <a:off x="4365583" y="4023449"/>
            <a:ext cx="466017" cy="345550"/>
            <a:chOff x="3789359" y="2959092"/>
            <a:chExt cx="466725" cy="346074"/>
          </a:xfrm>
        </p:grpSpPr>
        <p:sp>
          <p:nvSpPr>
            <p:cNvPr id="112"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3"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114"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5" name="TextBox 114"/>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外出時</a:t>
            </a:r>
            <a:endParaRPr lang="en-US" sz="1400" dirty="0" smtClean="0">
              <a:solidFill>
                <a:schemeClr val="bg2">
                  <a:lumMod val="60000"/>
                  <a:lumOff val="40000"/>
                </a:schemeClr>
              </a:solidFill>
            </a:endParaRPr>
          </a:p>
        </p:txBody>
      </p:sp>
      <p:sp>
        <p:nvSpPr>
          <p:cNvPr id="116" name="TextBox 115"/>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カフェ</a:t>
            </a:r>
            <a:endParaRPr lang="en-US" sz="1400" dirty="0" smtClean="0">
              <a:solidFill>
                <a:schemeClr val="bg2">
                  <a:lumMod val="75000"/>
                </a:schemeClr>
              </a:solidFill>
            </a:endParaRPr>
          </a:p>
        </p:txBody>
      </p:sp>
      <p:sp>
        <p:nvSpPr>
          <p:cNvPr id="117" name="TextBox 116"/>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自宅</a:t>
            </a:r>
            <a:endParaRPr lang="en-US" sz="1400" dirty="0" smtClean="0">
              <a:solidFill>
                <a:schemeClr val="bg2">
                  <a:lumMod val="60000"/>
                  <a:lumOff val="40000"/>
                </a:schemeClr>
              </a:solidFill>
            </a:endParaRPr>
          </a:p>
        </p:txBody>
      </p:sp>
      <p:sp>
        <p:nvSpPr>
          <p:cNvPr id="118" name="TextBox 117"/>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お客様先</a:t>
            </a:r>
            <a:endParaRPr lang="en-US" sz="1400" dirty="0" smtClean="0">
              <a:solidFill>
                <a:schemeClr val="bg2">
                  <a:lumMod val="60000"/>
                  <a:lumOff val="40000"/>
                </a:schemeClr>
              </a:solidFill>
            </a:endParaRPr>
          </a:p>
        </p:txBody>
      </p:sp>
      <p:sp>
        <p:nvSpPr>
          <p:cNvPr id="119" name="Rectangle 118"/>
          <p:cNvSpPr/>
          <p:nvPr/>
        </p:nvSpPr>
        <p:spPr>
          <a:xfrm>
            <a:off x="472580" y="1445437"/>
            <a:ext cx="3839513" cy="461665"/>
          </a:xfrm>
          <a:prstGeom prst="rect">
            <a:avLst/>
          </a:prstGeom>
          <a:solidFill>
            <a:schemeClr val="accent2">
              <a:lumMod val="75000"/>
            </a:schemeClr>
          </a:solidFill>
        </p:spPr>
        <p:txBody>
          <a:bodyPr wrap="none">
            <a:spAutoFit/>
          </a:bodyPr>
          <a:lstStyle/>
          <a:p>
            <a:r>
              <a:rPr lang="ja-JP" altLang="en-US" sz="2400" spc="-150" dirty="0">
                <a:solidFill>
                  <a:schemeClr val="bg1"/>
                </a:solidFill>
                <a:latin typeface="+mn-ea"/>
              </a:rPr>
              <a:t>働き方改革</a:t>
            </a:r>
            <a:r>
              <a:rPr lang="ja-JP" altLang="en-US" sz="2400" spc="-150" dirty="0" smtClean="0">
                <a:solidFill>
                  <a:schemeClr val="bg1"/>
                </a:solidFill>
                <a:latin typeface="+mn-ea"/>
              </a:rPr>
              <a:t>！ソリューション </a:t>
            </a:r>
            <a:r>
              <a:rPr lang="en-US" altLang="ja-JP" sz="2400" spc="-150" dirty="0" smtClean="0">
                <a:solidFill>
                  <a:schemeClr val="bg1"/>
                </a:solidFill>
                <a:latin typeface="+mn-ea"/>
              </a:rPr>
              <a:t>#2</a:t>
            </a:r>
            <a:endParaRPr lang="en-US" sz="2400" dirty="0">
              <a:solidFill>
                <a:schemeClr val="bg1"/>
              </a:solidFill>
            </a:endParaRPr>
          </a:p>
        </p:txBody>
      </p:sp>
    </p:spTree>
    <p:extLst>
      <p:ext uri="{BB962C8B-B14F-4D97-AF65-F5344CB8AC3E}">
        <p14:creationId xmlns:p14="http://schemas.microsoft.com/office/powerpoint/2010/main" val="406802669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4940928" y="54660"/>
            <a:ext cx="4203072" cy="2975775"/>
          </a:xfrm>
          <a:prstGeom prst="rect">
            <a:avLst/>
          </a:prstGeom>
        </p:spPr>
      </p:pic>
      <p:sp>
        <p:nvSpPr>
          <p:cNvPr id="19" name="Rectangle 18"/>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34" name="Rectangle 33"/>
          <p:cNvSpPr/>
          <p:nvPr/>
        </p:nvSpPr>
        <p:spPr>
          <a:xfrm>
            <a:off x="4940927" y="54660"/>
            <a:ext cx="4203073" cy="5074742"/>
          </a:xfrm>
          <a:prstGeom prst="rect">
            <a:avLst/>
          </a:prstGeom>
          <a:solidFill>
            <a:srgbClr val="FEFD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1" name="Title 1"/>
          <p:cNvSpPr txBox="1">
            <a:spLocks/>
          </p:cNvSpPr>
          <p:nvPr/>
        </p:nvSpPr>
        <p:spPr>
          <a:xfrm>
            <a:off x="437766" y="489098"/>
            <a:ext cx="8106879" cy="435488"/>
          </a:xfrm>
          <a:prstGeom prst="rect">
            <a:avLst/>
          </a:prstGeom>
        </p:spPr>
        <p:txBody>
          <a:bodyPr/>
          <a:lstStyle>
            <a:lvl1pPr algn="l" defTabSz="684213" rtl="0" eaLnBrk="1" fontAlgn="base" hangingPunct="1">
              <a:lnSpc>
                <a:spcPct val="80000"/>
              </a:lnSpc>
              <a:spcBef>
                <a:spcPct val="0"/>
              </a:spcBef>
              <a:spcAft>
                <a:spcPct val="0"/>
              </a:spcAft>
              <a:defRPr lang="en-US" sz="2400" kern="1200" baseline="0" dirty="0">
                <a:solidFill>
                  <a:schemeClr val="tx1"/>
                </a:solidFill>
                <a:latin typeface="MS PGothic" charset="-128"/>
                <a:ea typeface="MS PGothic" charset="-128"/>
                <a:cs typeface="MS PGothic" charset="-128"/>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dirty="0" smtClean="0">
                <a:solidFill>
                  <a:schemeClr val="accent2">
                    <a:lumMod val="75000"/>
                  </a:schemeClr>
                </a:solidFill>
              </a:rPr>
              <a:t>『9</a:t>
            </a:r>
            <a:r>
              <a:rPr lang="ja-JP" altLang="en-US" dirty="0" smtClean="0">
                <a:solidFill>
                  <a:schemeClr val="accent2">
                    <a:lumMod val="75000"/>
                  </a:schemeClr>
                </a:solidFill>
              </a:rPr>
              <a:t>時半からミーティング。しかし、電車の大幅な遅延</a:t>
            </a:r>
            <a:r>
              <a:rPr lang="en-US" altLang="ja-JP" dirty="0" smtClean="0">
                <a:solidFill>
                  <a:schemeClr val="accent2">
                    <a:lumMod val="75000"/>
                  </a:schemeClr>
                </a:solidFill>
              </a:rPr>
              <a:t>』</a:t>
            </a:r>
            <a:endParaRPr lang="ja-JP" altLang="en-US" dirty="0">
              <a:solidFill>
                <a:schemeClr val="accent2">
                  <a:lumMod val="75000"/>
                </a:schemeClr>
              </a:solidFill>
            </a:endParaRPr>
          </a:p>
        </p:txBody>
      </p:sp>
      <p:sp>
        <p:nvSpPr>
          <p:cNvPr id="10" name="TextBox 9"/>
          <p:cNvSpPr txBox="1"/>
          <p:nvPr/>
        </p:nvSpPr>
        <p:spPr>
          <a:xfrm>
            <a:off x="437767" y="924586"/>
            <a:ext cx="8406556" cy="193899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ü"/>
            </a:pPr>
            <a:r>
              <a:rPr lang="ja-JP" altLang="en-US" sz="2000" dirty="0" smtClean="0">
                <a:latin typeface="MS PGothic" charset="-128"/>
                <a:ea typeface="MS PGothic" charset="-128"/>
                <a:cs typeface="MS PGothic" charset="-128"/>
              </a:rPr>
              <a:t>駅で線路立ち入り発生</a:t>
            </a:r>
            <a:r>
              <a:rPr lang="en-US" altLang="ja-JP" sz="2000" dirty="0">
                <a:latin typeface="MS PGothic" charset="-128"/>
                <a:ea typeface="MS PGothic" charset="-128"/>
                <a:cs typeface="MS PGothic" charset="-128"/>
              </a:rPr>
              <a:t> </a:t>
            </a:r>
            <a:r>
              <a:rPr lang="en-US" altLang="ja-JP" sz="2000" dirty="0" smtClean="0">
                <a:latin typeface="MS PGothic" charset="-128"/>
                <a:ea typeface="MS PGothic" charset="-128"/>
                <a:cs typeface="MS PGothic" charset="-128"/>
              </a:rPr>
              <a:t>&amp; </a:t>
            </a:r>
            <a:r>
              <a:rPr lang="ja-JP" altLang="en-US" sz="2000" dirty="0" smtClean="0">
                <a:latin typeface="MS PGothic" charset="-128"/>
                <a:ea typeface="MS PGothic" charset="-128"/>
                <a:cs typeface="MS PGothic" charset="-128"/>
              </a:rPr>
              <a:t>駅入場規制</a:t>
            </a: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ü"/>
            </a:pPr>
            <a:r>
              <a:rPr lang="ja-JP" altLang="en-US" sz="2000" dirty="0" smtClean="0">
                <a:latin typeface="MS PGothic" charset="-128"/>
                <a:ea typeface="MS PGothic" charset="-128"/>
                <a:cs typeface="MS PGothic" charset="-128"/>
              </a:rPr>
              <a:t>私鉄各線への振り替えで大混雑</a:t>
            </a:r>
            <a:endParaRPr lang="en-US" altLang="ja-JP" sz="2000" dirty="0" smtClean="0">
              <a:latin typeface="MS PGothic" charset="-128"/>
              <a:ea typeface="MS PGothic" charset="-128"/>
              <a:cs typeface="MS PGothic" charset="-128"/>
            </a:endParaRPr>
          </a:p>
          <a:p>
            <a:pPr marL="342900" indent="-342900">
              <a:spcAft>
                <a:spcPts val="0"/>
              </a:spcAft>
              <a:buFont typeface="Arial" charset="0"/>
              <a:buChar char="•"/>
            </a:pPr>
            <a:endParaRPr lang="en-US" sz="2000" dirty="0">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駅近くのカフェに</a:t>
            </a:r>
            <a:r>
              <a:rPr lang="ja-JP" altLang="en-US" sz="2000" dirty="0" smtClean="0">
                <a:solidFill>
                  <a:schemeClr val="accent2">
                    <a:lumMod val="75000"/>
                  </a:schemeClr>
                </a:solidFill>
                <a:latin typeface="MS PGothic" charset="-128"/>
                <a:ea typeface="MS PGothic" charset="-128"/>
                <a:cs typeface="MS PGothic" charset="-128"/>
              </a:rPr>
              <a:t>入り フリー</a:t>
            </a:r>
            <a:r>
              <a:rPr lang="en-US" altLang="ja-JP" sz="2000" dirty="0" err="1" smtClean="0">
                <a:solidFill>
                  <a:schemeClr val="accent2">
                    <a:lumMod val="75000"/>
                  </a:schemeClr>
                </a:solidFill>
                <a:latin typeface="MS PGothic" charset="-128"/>
                <a:ea typeface="MS PGothic" charset="-128"/>
                <a:cs typeface="MS PGothic" charset="-128"/>
              </a:rPr>
              <a:t>WiFi</a:t>
            </a:r>
            <a:r>
              <a:rPr lang="ja-JP" altLang="en-US" sz="2000" dirty="0" smtClean="0">
                <a:solidFill>
                  <a:schemeClr val="accent2">
                    <a:lumMod val="75000"/>
                  </a:schemeClr>
                </a:solidFill>
                <a:latin typeface="MS PGothic" charset="-128"/>
                <a:ea typeface="MS PGothic" charset="-128"/>
                <a:cs typeface="MS PGothic" charset="-128"/>
              </a:rPr>
              <a:t>を利用</a:t>
            </a:r>
            <a:endParaRPr lang="en-US" altLang="ja-JP" sz="2000" dirty="0" smtClean="0">
              <a:solidFill>
                <a:schemeClr val="accent2">
                  <a:lumMod val="75000"/>
                </a:schemeClr>
              </a:solidFill>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店内なので会話はできない</a:t>
            </a:r>
            <a:endParaRPr lang="en-US" altLang="ja-JP" sz="2000" dirty="0" smtClean="0">
              <a:solidFill>
                <a:schemeClr val="accent2">
                  <a:lumMod val="75000"/>
                </a:schemeClr>
              </a:solidFill>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会議への参加と同時に、チャット、資料共有が必要</a:t>
            </a:r>
            <a:endParaRPr lang="en-US" altLang="ja-JP" sz="2000" dirty="0" smtClean="0">
              <a:solidFill>
                <a:schemeClr val="accent2">
                  <a:lumMod val="75000"/>
                </a:schemeClr>
              </a:solidFill>
              <a:latin typeface="MS PGothic" charset="-128"/>
              <a:ea typeface="MS PGothic" charset="-128"/>
              <a:cs typeface="MS PGothic" charset="-128"/>
            </a:endParaRPr>
          </a:p>
        </p:txBody>
      </p:sp>
      <p:sp>
        <p:nvSpPr>
          <p:cNvPr id="20" name="TextBox 19"/>
          <p:cNvSpPr txBox="1"/>
          <p:nvPr/>
        </p:nvSpPr>
        <p:spPr>
          <a:xfrm>
            <a:off x="3115040" y="4232538"/>
            <a:ext cx="2808782"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BOX: </a:t>
            </a:r>
            <a:r>
              <a:rPr lang="ja-JP" altLang="en-US" dirty="0" smtClean="0"/>
              <a:t>保存ファイルの利用</a:t>
            </a:r>
            <a:endParaRPr lang="en-US" altLang="ja-JP" dirty="0" smtClean="0"/>
          </a:p>
        </p:txBody>
      </p:sp>
      <p:sp>
        <p:nvSpPr>
          <p:cNvPr id="2" name="TextBox 1"/>
          <p:cNvSpPr txBox="1"/>
          <p:nvPr/>
        </p:nvSpPr>
        <p:spPr>
          <a:xfrm>
            <a:off x="699458" y="3350655"/>
            <a:ext cx="3987630"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err="1" smtClean="0"/>
              <a:t>WebEX</a:t>
            </a:r>
            <a:r>
              <a:rPr lang="en-US" dirty="0" smtClean="0"/>
              <a:t>: </a:t>
            </a:r>
            <a:r>
              <a:rPr lang="ja-JP" altLang="en-US" dirty="0" smtClean="0"/>
              <a:t>会議参加、タブレット利用可能</a:t>
            </a:r>
            <a:endParaRPr lang="en-US" altLang="ja-JP" dirty="0" smtClean="0"/>
          </a:p>
        </p:txBody>
      </p:sp>
      <p:sp>
        <p:nvSpPr>
          <p:cNvPr id="14" name="TextBox 13"/>
          <p:cNvSpPr txBox="1"/>
          <p:nvPr/>
        </p:nvSpPr>
        <p:spPr>
          <a:xfrm>
            <a:off x="699458" y="3769724"/>
            <a:ext cx="3169457"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Spark: </a:t>
            </a:r>
            <a:r>
              <a:rPr lang="ja-JP" altLang="en-US" dirty="0" smtClean="0"/>
              <a:t>チャット、資料共有可能</a:t>
            </a:r>
            <a:endParaRPr lang="en-US" altLang="ja-JP" dirty="0" smtClean="0"/>
          </a:p>
        </p:txBody>
      </p:sp>
      <p:sp>
        <p:nvSpPr>
          <p:cNvPr id="16" name="TextBox 15"/>
          <p:cNvSpPr txBox="1"/>
          <p:nvPr/>
        </p:nvSpPr>
        <p:spPr>
          <a:xfrm>
            <a:off x="4838700" y="3317195"/>
            <a:ext cx="3535953" cy="36933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a:spcAft>
                <a:spcPts val="0"/>
              </a:spcAft>
            </a:pPr>
            <a:r>
              <a:rPr lang="en-US" dirty="0" smtClean="0"/>
              <a:t>AnyConnect: </a:t>
            </a:r>
            <a:r>
              <a:rPr lang="ja-JP" altLang="en-US" dirty="0" smtClean="0"/>
              <a:t>セキュアアクセス</a:t>
            </a:r>
            <a:endParaRPr lang="en-US" altLang="ja-JP" dirty="0" smtClean="0"/>
          </a:p>
        </p:txBody>
      </p:sp>
      <p:sp>
        <p:nvSpPr>
          <p:cNvPr id="23" name="TextBox 22"/>
          <p:cNvSpPr txBox="1"/>
          <p:nvPr/>
        </p:nvSpPr>
        <p:spPr>
          <a:xfrm>
            <a:off x="4838700" y="3720250"/>
            <a:ext cx="4241552" cy="584775"/>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a:spcAft>
                <a:spcPts val="0"/>
              </a:spcAft>
            </a:pPr>
            <a:r>
              <a:rPr lang="en-US" dirty="0" smtClean="0"/>
              <a:t>Umbrella: </a:t>
            </a:r>
            <a:r>
              <a:rPr lang="en-US" altLang="ja-JP" dirty="0" smtClean="0"/>
              <a:t>VPN</a:t>
            </a:r>
            <a:r>
              <a:rPr lang="ja-JP" altLang="en-US" dirty="0" smtClean="0"/>
              <a:t>非接続時</a:t>
            </a:r>
            <a:r>
              <a:rPr lang="en-US" altLang="ja-JP" dirty="0" smtClean="0"/>
              <a:t>Web</a:t>
            </a:r>
            <a:r>
              <a:rPr lang="ja-JP" altLang="en-US" dirty="0" smtClean="0"/>
              <a:t>セキュリティ</a:t>
            </a:r>
            <a:endParaRPr lang="en-US" altLang="ja-JP" dirty="0" smtClean="0"/>
          </a:p>
          <a:p>
            <a:pPr>
              <a:spcAft>
                <a:spcPts val="0"/>
              </a:spcAft>
            </a:pPr>
            <a:r>
              <a:rPr lang="en-US" altLang="ja-JP" sz="1400" dirty="0" smtClean="0"/>
              <a:t>*PC</a:t>
            </a:r>
            <a:r>
              <a:rPr lang="ja-JP" altLang="en-US" sz="1400" dirty="0" smtClean="0"/>
              <a:t>利用時</a:t>
            </a:r>
            <a:endParaRPr lang="en-US" altLang="ja-JP" dirty="0" smtClean="0"/>
          </a:p>
        </p:txBody>
      </p:sp>
      <p:sp>
        <p:nvSpPr>
          <p:cNvPr id="21" name="TextBox 20"/>
          <p:cNvSpPr txBox="1"/>
          <p:nvPr/>
        </p:nvSpPr>
        <p:spPr>
          <a:xfrm>
            <a:off x="3115038" y="4570417"/>
            <a:ext cx="2967479"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err="1" smtClean="0"/>
              <a:t>Cloudlock</a:t>
            </a:r>
            <a:r>
              <a:rPr lang="en-US" dirty="0" smtClean="0"/>
              <a:t>: BOX</a:t>
            </a:r>
            <a:r>
              <a:rPr lang="ja-JP" altLang="en-US" dirty="0" smtClean="0"/>
              <a:t>の利用監視</a:t>
            </a:r>
            <a:endParaRPr lang="en-US" altLang="ja-JP" dirty="0" smtClean="0"/>
          </a:p>
        </p:txBody>
      </p:sp>
      <p:sp>
        <p:nvSpPr>
          <p:cNvPr id="29" name="Rectangle 28"/>
          <p:cNvSpPr/>
          <p:nvPr/>
        </p:nvSpPr>
        <p:spPr>
          <a:xfrm>
            <a:off x="0" y="2913315"/>
            <a:ext cx="9152789" cy="325862"/>
          </a:xfrm>
          <a:prstGeom prst="rect">
            <a:avLst/>
          </a:prstGeom>
          <a:solidFill>
            <a:schemeClr val="accent2">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t>シスコ ソリューションで解決！</a:t>
            </a:r>
            <a:endParaRPr lang="en-US" dirty="0" smtClean="0"/>
          </a:p>
        </p:txBody>
      </p:sp>
      <p:sp>
        <p:nvSpPr>
          <p:cNvPr id="30" name="Rectangle 29"/>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#2</a:t>
            </a:r>
            <a:endParaRPr lang="en-US" sz="1400" dirty="0">
              <a:solidFill>
                <a:schemeClr val="bg1"/>
              </a:solidFill>
            </a:endParaRPr>
          </a:p>
        </p:txBody>
      </p:sp>
    </p:spTree>
    <p:extLst>
      <p:ext uri="{BB962C8B-B14F-4D97-AF65-F5344CB8AC3E}">
        <p14:creationId xmlns:p14="http://schemas.microsoft.com/office/powerpoint/2010/main" val="13249171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45"/>
          <p:cNvSpPr>
            <a:spLocks noEditPoints="1"/>
          </p:cNvSpPr>
          <p:nvPr/>
        </p:nvSpPr>
        <p:spPr bwMode="auto">
          <a:xfrm>
            <a:off x="3266094" y="2842557"/>
            <a:ext cx="596064" cy="399287"/>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sp>
        <p:nvSpPr>
          <p:cNvPr id="172" name="Freeform 45"/>
          <p:cNvSpPr>
            <a:spLocks noEditPoints="1"/>
          </p:cNvSpPr>
          <p:nvPr/>
        </p:nvSpPr>
        <p:spPr bwMode="auto">
          <a:xfrm>
            <a:off x="5324659" y="2492037"/>
            <a:ext cx="640619" cy="399287"/>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sp>
        <p:nvSpPr>
          <p:cNvPr id="171" name="Freeform 45"/>
          <p:cNvSpPr>
            <a:spLocks noEditPoints="1"/>
          </p:cNvSpPr>
          <p:nvPr/>
        </p:nvSpPr>
        <p:spPr bwMode="auto">
          <a:xfrm>
            <a:off x="3365154" y="1996737"/>
            <a:ext cx="596064" cy="399287"/>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sp>
        <p:nvSpPr>
          <p:cNvPr id="5" name="Rounded Rectangular Callout 4"/>
          <p:cNvSpPr/>
          <p:nvPr/>
        </p:nvSpPr>
        <p:spPr>
          <a:xfrm>
            <a:off x="6463768" y="1189473"/>
            <a:ext cx="2519978" cy="1418631"/>
          </a:xfrm>
          <a:prstGeom prst="wedgeRoundRectCallout">
            <a:avLst>
              <a:gd name="adj1" fmla="val -61660"/>
              <a:gd name="adj2" fmla="val 39907"/>
              <a:gd name="adj3" fmla="val 16667"/>
            </a:avLst>
          </a:prstGeom>
          <a:solidFill>
            <a:schemeClr val="bg1"/>
          </a:solidFill>
          <a:ln cap="rnd">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nvGrpSpPr>
          <p:cNvPr id="29" name="Group 28"/>
          <p:cNvGrpSpPr/>
          <p:nvPr/>
        </p:nvGrpSpPr>
        <p:grpSpPr>
          <a:xfrm>
            <a:off x="1249488" y="4114347"/>
            <a:ext cx="123031" cy="250031"/>
            <a:chOff x="7310438" y="4252274"/>
            <a:chExt cx="123031" cy="250031"/>
          </a:xfrm>
        </p:grpSpPr>
        <p:sp>
          <p:nvSpPr>
            <p:cNvPr id="30"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bg2">
                  <a:lumMod val="40000"/>
                  <a:lumOff val="60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1" name="Line 394"/>
            <p:cNvSpPr>
              <a:spLocks noChangeShapeType="1"/>
            </p:cNvSpPr>
            <p:nvPr/>
          </p:nvSpPr>
          <p:spPr bwMode="auto">
            <a:xfrm>
              <a:off x="7371953" y="4391180"/>
              <a:ext cx="0" cy="111125"/>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32" name="Group 31"/>
          <p:cNvGrpSpPr/>
          <p:nvPr/>
        </p:nvGrpSpPr>
        <p:grpSpPr>
          <a:xfrm>
            <a:off x="828392" y="4077693"/>
            <a:ext cx="354742" cy="279797"/>
            <a:chOff x="6605984" y="4218540"/>
            <a:chExt cx="354742" cy="279797"/>
          </a:xfrm>
        </p:grpSpPr>
        <p:sp>
          <p:nvSpPr>
            <p:cNvPr id="33"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5" name="Line 342"/>
            <p:cNvSpPr>
              <a:spLocks noChangeShapeType="1"/>
            </p:cNvSpPr>
            <p:nvPr/>
          </p:nvSpPr>
          <p:spPr bwMode="auto">
            <a:xfrm flipV="1">
              <a:off x="6631781" y="4319742"/>
              <a:ext cx="1984" cy="174625"/>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6" name="Line 343"/>
            <p:cNvSpPr>
              <a:spLocks noChangeShapeType="1"/>
            </p:cNvSpPr>
            <p:nvPr/>
          </p:nvSpPr>
          <p:spPr bwMode="auto">
            <a:xfrm>
              <a:off x="6937375" y="4325696"/>
              <a:ext cx="1984" cy="170656"/>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7"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8"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9"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40" name="Group 39"/>
          <p:cNvGrpSpPr/>
          <p:nvPr/>
        </p:nvGrpSpPr>
        <p:grpSpPr>
          <a:xfrm>
            <a:off x="6077800" y="3619303"/>
            <a:ext cx="381000" cy="738187"/>
            <a:chOff x="7689453" y="3762134"/>
            <a:chExt cx="381000" cy="738187"/>
          </a:xfrm>
        </p:grpSpPr>
        <p:sp>
          <p:nvSpPr>
            <p:cNvPr id="41"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2"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3"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4"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5"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6"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7"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8"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9"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1"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2"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53" name="Group 52"/>
          <p:cNvGrpSpPr/>
          <p:nvPr/>
        </p:nvGrpSpPr>
        <p:grpSpPr>
          <a:xfrm>
            <a:off x="2254203" y="3962202"/>
            <a:ext cx="648891" cy="406797"/>
            <a:chOff x="1345291" y="3941420"/>
            <a:chExt cx="648891" cy="406797"/>
          </a:xfrm>
        </p:grpSpPr>
        <p:grpSp>
          <p:nvGrpSpPr>
            <p:cNvPr id="54" name="Group 53"/>
            <p:cNvGrpSpPr/>
            <p:nvPr/>
          </p:nvGrpSpPr>
          <p:grpSpPr>
            <a:xfrm>
              <a:off x="1345291" y="4082310"/>
              <a:ext cx="648891" cy="265907"/>
              <a:chOff x="1859359" y="4232430"/>
              <a:chExt cx="648891" cy="265907"/>
            </a:xfrm>
          </p:grpSpPr>
          <p:sp>
            <p:nvSpPr>
              <p:cNvPr id="74"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5"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6" name="Line 431"/>
              <p:cNvSpPr>
                <a:spLocks noChangeShapeType="1"/>
              </p:cNvSpPr>
              <p:nvPr/>
            </p:nvSpPr>
            <p:spPr bwMode="auto">
              <a:xfrm>
                <a:off x="2024063"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77" name="Line 432"/>
              <p:cNvSpPr>
                <a:spLocks noChangeShapeType="1"/>
              </p:cNvSpPr>
              <p:nvPr/>
            </p:nvSpPr>
            <p:spPr bwMode="auto">
              <a:xfrm>
                <a:off x="2113359"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78"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9" name="Line 434"/>
              <p:cNvSpPr>
                <a:spLocks noChangeShapeType="1"/>
              </p:cNvSpPr>
              <p:nvPr/>
            </p:nvSpPr>
            <p:spPr bwMode="auto">
              <a:xfrm>
                <a:off x="2343546" y="4319742"/>
                <a:ext cx="0" cy="17859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0"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55" name="Group 54"/>
            <p:cNvGrpSpPr/>
            <p:nvPr/>
          </p:nvGrpSpPr>
          <p:grpSpPr>
            <a:xfrm>
              <a:off x="1688588" y="3941420"/>
              <a:ext cx="291703" cy="148907"/>
              <a:chOff x="2202656" y="4091540"/>
              <a:chExt cx="291703" cy="148907"/>
            </a:xfrm>
            <a:solidFill>
              <a:schemeClr val="bg1">
                <a:lumMod val="75000"/>
              </a:schemeClr>
            </a:solidFill>
          </p:grpSpPr>
          <p:sp>
            <p:nvSpPr>
              <p:cNvPr id="56"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7"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8"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9"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0"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1"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2"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3"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4"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5"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6"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7"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8"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9"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0"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1"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2"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3"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81" name="Group 80"/>
          <p:cNvGrpSpPr/>
          <p:nvPr/>
        </p:nvGrpSpPr>
        <p:grpSpPr>
          <a:xfrm>
            <a:off x="4365583" y="4023449"/>
            <a:ext cx="466017" cy="345550"/>
            <a:chOff x="3789359" y="2959092"/>
            <a:chExt cx="466725" cy="346074"/>
          </a:xfrm>
        </p:grpSpPr>
        <p:sp>
          <p:nvSpPr>
            <p:cNvPr id="82"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3"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84"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5" name="TextBox 84"/>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外出時</a:t>
            </a:r>
            <a:endParaRPr lang="en-US" sz="1400" dirty="0" smtClean="0">
              <a:solidFill>
                <a:schemeClr val="bg2">
                  <a:lumMod val="60000"/>
                  <a:lumOff val="40000"/>
                </a:schemeClr>
              </a:solidFill>
            </a:endParaRPr>
          </a:p>
        </p:txBody>
      </p:sp>
      <p:sp>
        <p:nvSpPr>
          <p:cNvPr id="86" name="TextBox 85"/>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カフェ</a:t>
            </a:r>
            <a:endParaRPr lang="en-US" sz="1400" dirty="0" smtClean="0">
              <a:solidFill>
                <a:schemeClr val="bg2">
                  <a:lumMod val="75000"/>
                </a:schemeClr>
              </a:solidFill>
            </a:endParaRPr>
          </a:p>
        </p:txBody>
      </p:sp>
      <p:sp>
        <p:nvSpPr>
          <p:cNvPr id="87" name="TextBox 86"/>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自宅</a:t>
            </a:r>
            <a:endParaRPr lang="en-US" sz="1400" dirty="0" smtClean="0">
              <a:solidFill>
                <a:schemeClr val="bg2">
                  <a:lumMod val="60000"/>
                  <a:lumOff val="40000"/>
                </a:schemeClr>
              </a:solidFill>
            </a:endParaRPr>
          </a:p>
        </p:txBody>
      </p:sp>
      <p:sp>
        <p:nvSpPr>
          <p:cNvPr id="88" name="TextBox 87"/>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お客様先</a:t>
            </a:r>
            <a:endParaRPr lang="en-US" sz="1400" dirty="0" smtClean="0">
              <a:solidFill>
                <a:schemeClr val="bg2">
                  <a:lumMod val="60000"/>
                  <a:lumOff val="40000"/>
                </a:schemeClr>
              </a:solidFill>
            </a:endParaRPr>
          </a:p>
        </p:txBody>
      </p:sp>
      <p:sp>
        <p:nvSpPr>
          <p:cNvPr id="89" name="TextBox 88"/>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会社</a:t>
            </a:r>
            <a:endParaRPr lang="en-US" sz="1400" dirty="0" smtClean="0">
              <a:solidFill>
                <a:schemeClr val="bg2">
                  <a:lumMod val="75000"/>
                </a:schemeClr>
              </a:solidFill>
            </a:endParaRPr>
          </a:p>
        </p:txBody>
      </p:sp>
      <p:grpSp>
        <p:nvGrpSpPr>
          <p:cNvPr id="90" name="Group 89"/>
          <p:cNvGrpSpPr/>
          <p:nvPr/>
        </p:nvGrpSpPr>
        <p:grpSpPr>
          <a:xfrm>
            <a:off x="8015070" y="2873274"/>
            <a:ext cx="254000" cy="1493286"/>
            <a:chOff x="8131969" y="2549680"/>
            <a:chExt cx="254000" cy="1950641"/>
          </a:xfrm>
        </p:grpSpPr>
        <p:sp>
          <p:nvSpPr>
            <p:cNvPr id="91"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2"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3"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4" name="Line 168"/>
            <p:cNvSpPr>
              <a:spLocks noChangeShapeType="1"/>
            </p:cNvSpPr>
            <p:nvPr/>
          </p:nvSpPr>
          <p:spPr bwMode="auto">
            <a:xfrm>
              <a:off x="8272859" y="2549680"/>
              <a:ext cx="1985" cy="275829"/>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5" name="Line 169"/>
            <p:cNvSpPr>
              <a:spLocks noChangeShapeType="1"/>
            </p:cNvSpPr>
            <p:nvPr/>
          </p:nvSpPr>
          <p:spPr bwMode="auto">
            <a:xfrm>
              <a:off x="8266906" y="2968384"/>
              <a:ext cx="1984" cy="892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6" name="Line 170"/>
            <p:cNvSpPr>
              <a:spLocks noChangeShapeType="1"/>
            </p:cNvSpPr>
            <p:nvPr/>
          </p:nvSpPr>
          <p:spPr bwMode="auto">
            <a:xfrm>
              <a:off x="8205390" y="2998149"/>
              <a:ext cx="61516"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7" name="Line 171"/>
            <p:cNvSpPr>
              <a:spLocks noChangeShapeType="1"/>
            </p:cNvSpPr>
            <p:nvPr/>
          </p:nvSpPr>
          <p:spPr bwMode="auto">
            <a:xfrm flipH="1">
              <a:off x="8264921" y="2998149"/>
              <a:ext cx="65485"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8" name="Line 172"/>
            <p:cNvSpPr>
              <a:spLocks noChangeShapeType="1"/>
            </p:cNvSpPr>
            <p:nvPr/>
          </p:nvSpPr>
          <p:spPr bwMode="auto">
            <a:xfrm flipH="1">
              <a:off x="8169671" y="3367242"/>
              <a:ext cx="194469"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99" name="Line 173"/>
            <p:cNvSpPr>
              <a:spLocks noChangeShapeType="1"/>
            </p:cNvSpPr>
            <p:nvPr/>
          </p:nvSpPr>
          <p:spPr bwMode="auto">
            <a:xfrm flipH="1">
              <a:off x="8169671" y="3329540"/>
              <a:ext cx="192024"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0" name="Line 174"/>
            <p:cNvSpPr>
              <a:spLocks noChangeShapeType="1"/>
            </p:cNvSpPr>
            <p:nvPr/>
          </p:nvSpPr>
          <p:spPr bwMode="auto">
            <a:xfrm>
              <a:off x="8163719" y="3061144"/>
              <a:ext cx="206375"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1"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2"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3"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4"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5"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6"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7"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8"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9"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0"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1"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2"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3"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4"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15"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6" name="Line 428"/>
            <p:cNvSpPr>
              <a:spLocks noChangeShapeType="1"/>
            </p:cNvSpPr>
            <p:nvPr/>
          </p:nvSpPr>
          <p:spPr bwMode="auto">
            <a:xfrm>
              <a:off x="8258969" y="4345540"/>
              <a:ext cx="1984" cy="1527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117" name="Group 116"/>
          <p:cNvGrpSpPr/>
          <p:nvPr/>
        </p:nvGrpSpPr>
        <p:grpSpPr>
          <a:xfrm>
            <a:off x="2224395" y="3102849"/>
            <a:ext cx="706521" cy="747049"/>
            <a:chOff x="5433878" y="2805393"/>
            <a:chExt cx="476598" cy="503937"/>
          </a:xfrm>
          <a:solidFill>
            <a:schemeClr val="accent1"/>
          </a:solidFill>
        </p:grpSpPr>
        <p:sp>
          <p:nvSpPr>
            <p:cNvPr id="118"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119"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sp>
        <p:nvSpPr>
          <p:cNvPr id="120" name="Freeform 119"/>
          <p:cNvSpPr/>
          <p:nvPr/>
        </p:nvSpPr>
        <p:spPr>
          <a:xfrm>
            <a:off x="2931736" y="2757500"/>
            <a:ext cx="5090474" cy="513602"/>
          </a:xfrm>
          <a:custGeom>
            <a:avLst/>
            <a:gdLst>
              <a:gd name="connsiteX0" fmla="*/ 0 w 5090474"/>
              <a:gd name="connsiteY0" fmla="*/ 306213 h 513602"/>
              <a:gd name="connsiteX1" fmla="*/ 1140643 w 5090474"/>
              <a:gd name="connsiteY1" fmla="*/ 4555 h 513602"/>
              <a:gd name="connsiteX2" fmla="*/ 5090474 w 5090474"/>
              <a:gd name="connsiteY2" fmla="*/ 513602 h 513602"/>
            </a:gdLst>
            <a:ahLst/>
            <a:cxnLst>
              <a:cxn ang="0">
                <a:pos x="connsiteX0" y="connsiteY0"/>
              </a:cxn>
              <a:cxn ang="0">
                <a:pos x="connsiteX1" y="connsiteY1"/>
              </a:cxn>
              <a:cxn ang="0">
                <a:pos x="connsiteX2" y="connsiteY2"/>
              </a:cxn>
            </a:cxnLst>
            <a:rect l="l" t="t" r="r" b="b"/>
            <a:pathLst>
              <a:path w="5090474" h="513602">
                <a:moveTo>
                  <a:pt x="0" y="306213"/>
                </a:moveTo>
                <a:cubicBezTo>
                  <a:pt x="146115" y="138101"/>
                  <a:pt x="292231" y="-30010"/>
                  <a:pt x="1140643" y="4555"/>
                </a:cubicBezTo>
                <a:cubicBezTo>
                  <a:pt x="1989055" y="39120"/>
                  <a:pt x="5090474" y="513602"/>
                  <a:pt x="5090474" y="513602"/>
                </a:cubicBezTo>
              </a:path>
            </a:pathLst>
          </a:custGeom>
          <a:noFill/>
          <a:ln cap="rnd">
            <a:solidFill>
              <a:schemeClr val="accent2">
                <a:lumMod val="75000"/>
              </a:schemeClr>
            </a:solidFill>
            <a:headEnd type="triangl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2879195" y="1806218"/>
            <a:ext cx="1643399" cy="815876"/>
            <a:chOff x="2621241" y="1753206"/>
            <a:chExt cx="1643399" cy="815876"/>
          </a:xfrm>
        </p:grpSpPr>
        <p:pic>
          <p:nvPicPr>
            <p:cNvPr id="122" name="Picture 121"/>
            <p:cNvPicPr>
              <a:picLocks noChangeAspect="1"/>
            </p:cNvPicPr>
            <p:nvPr/>
          </p:nvPicPr>
          <p:blipFill>
            <a:blip r:embed="rId3"/>
            <a:stretch>
              <a:fillRect/>
            </a:stretch>
          </p:blipFill>
          <p:spPr>
            <a:xfrm>
              <a:off x="3438497" y="1753206"/>
              <a:ext cx="374642" cy="374642"/>
            </a:xfrm>
            <a:prstGeom prst="rect">
              <a:avLst/>
            </a:prstGeom>
          </p:spPr>
        </p:pic>
        <p:sp>
          <p:nvSpPr>
            <p:cNvPr id="123" name="Rectangle 168"/>
            <p:cNvSpPr>
              <a:spLocks noChangeArrowheads="1"/>
            </p:cNvSpPr>
            <p:nvPr/>
          </p:nvSpPr>
          <p:spPr bwMode="auto">
            <a:xfrm>
              <a:off x="2621241" y="2292083"/>
              <a:ext cx="1643399"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チャット＆ファイル共有</a:t>
              </a:r>
              <a:endParaRPr kumimoji="0" lang="en-US" altLang="en-US" sz="1200" dirty="0">
                <a:solidFill>
                  <a:srgbClr val="192954"/>
                </a:solidFill>
              </a:endParaRPr>
            </a:p>
          </p:txBody>
        </p:sp>
      </p:grpSp>
      <p:grpSp>
        <p:nvGrpSpPr>
          <p:cNvPr id="124" name="Group 123"/>
          <p:cNvGrpSpPr/>
          <p:nvPr/>
        </p:nvGrpSpPr>
        <p:grpSpPr>
          <a:xfrm>
            <a:off x="3202868" y="2608572"/>
            <a:ext cx="808235" cy="867695"/>
            <a:chOff x="3202868" y="2552010"/>
            <a:chExt cx="808235" cy="867695"/>
          </a:xfrm>
        </p:grpSpPr>
        <p:sp>
          <p:nvSpPr>
            <p:cNvPr id="125" name="Rectangle 168"/>
            <p:cNvSpPr>
              <a:spLocks noChangeArrowheads="1"/>
            </p:cNvSpPr>
            <p:nvPr/>
          </p:nvSpPr>
          <p:spPr bwMode="auto">
            <a:xfrm>
              <a:off x="3202868" y="3142706"/>
              <a:ext cx="808235"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VPN</a:t>
              </a:r>
              <a:r>
                <a:rPr kumimoji="0" lang="ja-JP" altLang="en-US" sz="1200" dirty="0" smtClean="0">
                  <a:solidFill>
                    <a:srgbClr val="192954"/>
                  </a:solidFill>
                </a:rPr>
                <a:t>通信</a:t>
              </a:r>
              <a:endParaRPr kumimoji="0" lang="en-US" altLang="en-US" sz="1200" dirty="0">
                <a:solidFill>
                  <a:srgbClr val="192954"/>
                </a:solidFill>
              </a:endParaRPr>
            </a:p>
          </p:txBody>
        </p:sp>
        <p:pic>
          <p:nvPicPr>
            <p:cNvPr id="126" name="Picture 125"/>
            <p:cNvPicPr>
              <a:picLocks noChangeAspect="1"/>
            </p:cNvPicPr>
            <p:nvPr/>
          </p:nvPicPr>
          <p:blipFill>
            <a:blip r:embed="rId4"/>
            <a:stretch>
              <a:fillRect/>
            </a:stretch>
          </p:blipFill>
          <p:spPr>
            <a:xfrm>
              <a:off x="3593213" y="2552010"/>
              <a:ext cx="396675" cy="396675"/>
            </a:xfrm>
            <a:prstGeom prst="rect">
              <a:avLst/>
            </a:prstGeom>
          </p:spPr>
        </p:pic>
      </p:grpSp>
      <p:grpSp>
        <p:nvGrpSpPr>
          <p:cNvPr id="127" name="Group 126"/>
          <p:cNvGrpSpPr/>
          <p:nvPr/>
        </p:nvGrpSpPr>
        <p:grpSpPr>
          <a:xfrm>
            <a:off x="5088439" y="2352249"/>
            <a:ext cx="1262332" cy="806235"/>
            <a:chOff x="1319091" y="1781981"/>
            <a:chExt cx="1262332" cy="806235"/>
          </a:xfrm>
        </p:grpSpPr>
        <p:pic>
          <p:nvPicPr>
            <p:cNvPr id="128" name="Picture 127"/>
            <p:cNvPicPr>
              <a:picLocks noChangeAspect="1"/>
            </p:cNvPicPr>
            <p:nvPr/>
          </p:nvPicPr>
          <p:blipFill>
            <a:blip r:embed="rId5"/>
            <a:stretch>
              <a:fillRect/>
            </a:stretch>
          </p:blipFill>
          <p:spPr>
            <a:xfrm>
              <a:off x="1987834" y="1781981"/>
              <a:ext cx="341332" cy="341332"/>
            </a:xfrm>
            <a:prstGeom prst="rect">
              <a:avLst/>
            </a:prstGeom>
          </p:spPr>
        </p:pic>
        <p:sp>
          <p:nvSpPr>
            <p:cNvPr id="129" name="Rectangle 168"/>
            <p:cNvSpPr>
              <a:spLocks noChangeArrowheads="1"/>
            </p:cNvSpPr>
            <p:nvPr/>
          </p:nvSpPr>
          <p:spPr bwMode="auto">
            <a:xfrm>
              <a:off x="1319091" y="2311217"/>
              <a:ext cx="1262332"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en-US" sz="1200" dirty="0" smtClean="0">
                  <a:solidFill>
                    <a:srgbClr val="192954"/>
                  </a:solidFill>
                </a:rPr>
                <a:t>Web</a:t>
              </a:r>
              <a:r>
                <a:rPr kumimoji="0" lang="ja-JP" altLang="en-US" sz="1200" dirty="0" smtClean="0">
                  <a:solidFill>
                    <a:srgbClr val="192954"/>
                  </a:solidFill>
                </a:rPr>
                <a:t>ミーティング</a:t>
              </a:r>
              <a:endParaRPr kumimoji="0" lang="en-US" altLang="en-US" sz="1200" dirty="0">
                <a:solidFill>
                  <a:srgbClr val="192954"/>
                </a:solidFill>
              </a:endParaRPr>
            </a:p>
          </p:txBody>
        </p:sp>
      </p:grpSp>
      <p:sp>
        <p:nvSpPr>
          <p:cNvPr id="130" name="Rectangle 129"/>
          <p:cNvSpPr/>
          <p:nvPr/>
        </p:nvSpPr>
        <p:spPr>
          <a:xfrm>
            <a:off x="1316126" y="699941"/>
            <a:ext cx="938077" cy="592470"/>
          </a:xfrm>
          <a:prstGeom prst="rect">
            <a:avLst/>
          </a:prstGeom>
        </p:spPr>
        <p:txBody>
          <a:bodyPr wrap="none">
            <a:spAutoFit/>
          </a:bodyPr>
          <a:lstStyle/>
          <a:p>
            <a:pPr defTabSz="685777" fontAlgn="auto">
              <a:lnSpc>
                <a:spcPts val="1300"/>
              </a:lnSpc>
              <a:spcBef>
                <a:spcPts val="0"/>
              </a:spcBef>
              <a:spcAft>
                <a:spcPts val="0"/>
              </a:spcAft>
              <a:defRPr/>
            </a:pPr>
            <a:r>
              <a:rPr lang="en-US" sz="1000" kern="0" dirty="0" smtClean="0">
                <a:solidFill>
                  <a:srgbClr val="C31230"/>
                </a:solidFill>
              </a:rPr>
              <a:t>Malware</a:t>
            </a:r>
          </a:p>
          <a:p>
            <a:pPr defTabSz="685777" fontAlgn="auto">
              <a:lnSpc>
                <a:spcPts val="1300"/>
              </a:lnSpc>
              <a:spcBef>
                <a:spcPts val="0"/>
              </a:spcBef>
              <a:spcAft>
                <a:spcPts val="0"/>
              </a:spcAft>
              <a:defRPr/>
            </a:pPr>
            <a:r>
              <a:rPr lang="en-US" sz="1000" kern="0" dirty="0">
                <a:solidFill>
                  <a:srgbClr val="C31230"/>
                </a:solidFill>
              </a:rPr>
              <a:t>C2 </a:t>
            </a:r>
            <a:r>
              <a:rPr lang="en-US" sz="1000" kern="0" dirty="0" smtClean="0">
                <a:solidFill>
                  <a:srgbClr val="C31230"/>
                </a:solidFill>
              </a:rPr>
              <a:t>Callbacks</a:t>
            </a:r>
          </a:p>
          <a:p>
            <a:pPr defTabSz="685777" fontAlgn="auto">
              <a:lnSpc>
                <a:spcPts val="1300"/>
              </a:lnSpc>
              <a:spcBef>
                <a:spcPts val="0"/>
              </a:spcBef>
              <a:spcAft>
                <a:spcPts val="0"/>
              </a:spcAft>
              <a:defRPr/>
            </a:pPr>
            <a:r>
              <a:rPr lang="en-US" sz="1000" kern="0" dirty="0" smtClean="0">
                <a:solidFill>
                  <a:srgbClr val="C31230"/>
                </a:solidFill>
              </a:rPr>
              <a:t>Phishing</a:t>
            </a:r>
            <a:endParaRPr lang="en-US" sz="1000" kern="0" dirty="0">
              <a:solidFill>
                <a:srgbClr val="C31230"/>
              </a:solidFill>
              <a:ea typeface="Arial" charset="0"/>
              <a:cs typeface="Arial" charset="0"/>
            </a:endParaRPr>
          </a:p>
        </p:txBody>
      </p:sp>
      <p:cxnSp>
        <p:nvCxnSpPr>
          <p:cNvPr id="131" name="Straight Connector 130"/>
          <p:cNvCxnSpPr/>
          <p:nvPr/>
        </p:nvCxnSpPr>
        <p:spPr>
          <a:xfrm>
            <a:off x="1292761" y="776720"/>
            <a:ext cx="0" cy="438912"/>
          </a:xfrm>
          <a:prstGeom prst="line">
            <a:avLst/>
          </a:prstGeom>
          <a:ln w="12700" cap="flat" cmpd="sng">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627294" y="368648"/>
            <a:ext cx="1724896" cy="923763"/>
            <a:chOff x="5596581" y="595429"/>
            <a:chExt cx="2272456" cy="1217008"/>
          </a:xfrm>
        </p:grpSpPr>
        <p:grpSp>
          <p:nvGrpSpPr>
            <p:cNvPr id="133" name="Group 132"/>
            <p:cNvGrpSpPr/>
            <p:nvPr/>
          </p:nvGrpSpPr>
          <p:grpSpPr>
            <a:xfrm>
              <a:off x="5596581" y="595429"/>
              <a:ext cx="2272456" cy="1217008"/>
              <a:chOff x="3435772" y="1179303"/>
              <a:chExt cx="2272456" cy="1217008"/>
            </a:xfrm>
          </p:grpSpPr>
          <p:sp>
            <p:nvSpPr>
              <p:cNvPr id="135" name="Freeform 134"/>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6" name="Freeform 135"/>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7" name="Freeform 136"/>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8" name="Freeform 137"/>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cxnSp>
          <p:nvCxnSpPr>
            <p:cNvPr id="134" name="Straight Connector 133"/>
            <p:cNvCxnSpPr/>
            <p:nvPr/>
          </p:nvCxnSpPr>
          <p:spPr>
            <a:xfrm flipH="1">
              <a:off x="5886917" y="1812437"/>
              <a:ext cx="1691784"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858379" y="821578"/>
            <a:ext cx="349192" cy="349196"/>
            <a:chOff x="1239211" y="1569263"/>
            <a:chExt cx="347588" cy="347592"/>
          </a:xfrm>
        </p:grpSpPr>
        <p:sp>
          <p:nvSpPr>
            <p:cNvPr id="140" name="Freeform 361"/>
            <p:cNvSpPr>
              <a:spLocks noChangeArrowheads="1"/>
            </p:cNvSpPr>
            <p:nvPr/>
          </p:nvSpPr>
          <p:spPr bwMode="auto">
            <a:xfrm>
              <a:off x="1239211" y="1569263"/>
              <a:ext cx="347588" cy="347592"/>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solidFill>
              <a:schemeClr val="accent4"/>
            </a:solidFill>
            <a:ln>
              <a:noFill/>
            </a:ln>
            <a:effectLst/>
          </p:spPr>
          <p:txBody>
            <a:bodyPr wrap="none" anchor="ctr"/>
            <a:lstStyle/>
            <a:p>
              <a:endParaRPr lang="en-US">
                <a:solidFill>
                  <a:srgbClr val="333333"/>
                </a:solidFill>
              </a:endParaRPr>
            </a:p>
          </p:txBody>
        </p:sp>
        <p:grpSp>
          <p:nvGrpSpPr>
            <p:cNvPr id="141" name="Group 140"/>
            <p:cNvGrpSpPr/>
            <p:nvPr/>
          </p:nvGrpSpPr>
          <p:grpSpPr>
            <a:xfrm>
              <a:off x="1330788" y="1649282"/>
              <a:ext cx="164435" cy="178646"/>
              <a:chOff x="6562985" y="1082506"/>
              <a:chExt cx="204378" cy="222040"/>
            </a:xfrm>
            <a:solidFill>
              <a:schemeClr val="bg1"/>
            </a:solidFill>
          </p:grpSpPr>
          <p:sp>
            <p:nvSpPr>
              <p:cNvPr id="142" name="Freeform 6"/>
              <p:cNvSpPr>
                <a:spLocks/>
              </p:cNvSpPr>
              <p:nvPr/>
            </p:nvSpPr>
            <p:spPr bwMode="auto">
              <a:xfrm>
                <a:off x="6562985" y="1153876"/>
                <a:ext cx="98044" cy="150670"/>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sp>
            <p:nvSpPr>
              <p:cNvPr id="143" name="Freeform 7"/>
              <p:cNvSpPr>
                <a:spLocks/>
              </p:cNvSpPr>
              <p:nvPr/>
            </p:nvSpPr>
            <p:spPr bwMode="auto">
              <a:xfrm>
                <a:off x="6669680" y="1153876"/>
                <a:ext cx="97683" cy="150670"/>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sp>
            <p:nvSpPr>
              <p:cNvPr id="144" name="Freeform 8"/>
              <p:cNvSpPr>
                <a:spLocks/>
              </p:cNvSpPr>
              <p:nvPr/>
            </p:nvSpPr>
            <p:spPr bwMode="auto">
              <a:xfrm>
                <a:off x="6595065" y="1082506"/>
                <a:ext cx="139496" cy="76777"/>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grpSp>
      </p:grpSp>
      <p:grpSp>
        <p:nvGrpSpPr>
          <p:cNvPr id="145" name="Group 144"/>
          <p:cNvGrpSpPr/>
          <p:nvPr/>
        </p:nvGrpSpPr>
        <p:grpSpPr>
          <a:xfrm>
            <a:off x="2514579" y="379766"/>
            <a:ext cx="1724896" cy="923763"/>
            <a:chOff x="5596581" y="595429"/>
            <a:chExt cx="2272456" cy="1217008"/>
          </a:xfrm>
        </p:grpSpPr>
        <p:grpSp>
          <p:nvGrpSpPr>
            <p:cNvPr id="146" name="Group 145"/>
            <p:cNvGrpSpPr/>
            <p:nvPr/>
          </p:nvGrpSpPr>
          <p:grpSpPr>
            <a:xfrm>
              <a:off x="5596581" y="595429"/>
              <a:ext cx="2272456" cy="1217008"/>
              <a:chOff x="3435772" y="1179303"/>
              <a:chExt cx="2272456" cy="1217008"/>
            </a:xfrm>
          </p:grpSpPr>
          <p:sp>
            <p:nvSpPr>
              <p:cNvPr id="148" name="Freeform 147"/>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49" name="Freeform 148"/>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0" name="Freeform 149"/>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1" name="Freeform 150"/>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cxnSp>
          <p:nvCxnSpPr>
            <p:cNvPr id="147" name="Straight Connector 146"/>
            <p:cNvCxnSpPr/>
            <p:nvPr/>
          </p:nvCxnSpPr>
          <p:spPr>
            <a:xfrm flipH="1">
              <a:off x="5886917" y="1812437"/>
              <a:ext cx="1691784"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2" name="Freeform 151"/>
          <p:cNvSpPr/>
          <p:nvPr/>
        </p:nvSpPr>
        <p:spPr>
          <a:xfrm>
            <a:off x="1640264" y="1784844"/>
            <a:ext cx="556181" cy="1212880"/>
          </a:xfrm>
          <a:custGeom>
            <a:avLst/>
            <a:gdLst>
              <a:gd name="connsiteX0" fmla="*/ 556181 w 556181"/>
              <a:gd name="connsiteY0" fmla="*/ 1593130 h 1593130"/>
              <a:gd name="connsiteX1" fmla="*/ 207390 w 556181"/>
              <a:gd name="connsiteY1" fmla="*/ 1178350 h 1593130"/>
              <a:gd name="connsiteX2" fmla="*/ 0 w 556181"/>
              <a:gd name="connsiteY2" fmla="*/ 0 h 1593130"/>
            </a:gdLst>
            <a:ahLst/>
            <a:cxnLst>
              <a:cxn ang="0">
                <a:pos x="connsiteX0" y="connsiteY0"/>
              </a:cxn>
              <a:cxn ang="0">
                <a:pos x="connsiteX1" y="connsiteY1"/>
              </a:cxn>
              <a:cxn ang="0">
                <a:pos x="connsiteX2" y="connsiteY2"/>
              </a:cxn>
            </a:cxnLst>
            <a:rect l="l" t="t" r="r" b="b"/>
            <a:pathLst>
              <a:path w="556181" h="1593130">
                <a:moveTo>
                  <a:pt x="556181" y="1593130"/>
                </a:moveTo>
                <a:cubicBezTo>
                  <a:pt x="428134" y="1518501"/>
                  <a:pt x="300087" y="1443872"/>
                  <a:pt x="207390" y="1178350"/>
                </a:cubicBezTo>
                <a:cubicBezTo>
                  <a:pt x="114693" y="912828"/>
                  <a:pt x="0" y="0"/>
                  <a:pt x="0" y="0"/>
                </a:cubicBezTo>
              </a:path>
            </a:pathLst>
          </a:custGeom>
          <a:noFill/>
          <a:ln cap="rnd">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1518023" y="1392319"/>
            <a:ext cx="230389" cy="292618"/>
            <a:chOff x="1755735" y="1690064"/>
            <a:chExt cx="405342" cy="514828"/>
          </a:xfrm>
        </p:grpSpPr>
        <p:sp>
          <p:nvSpPr>
            <p:cNvPr id="154" name="Freeform 153"/>
            <p:cNvSpPr>
              <a:spLocks noChangeArrowheads="1"/>
            </p:cNvSpPr>
            <p:nvPr/>
          </p:nvSpPr>
          <p:spPr bwMode="auto">
            <a:xfrm>
              <a:off x="1755735" y="1690064"/>
              <a:ext cx="405342" cy="514828"/>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chemeClr val="bg1"/>
            </a:solidFill>
            <a:ln w="635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154"/>
            <p:cNvSpPr>
              <a:spLocks noChangeArrowheads="1"/>
            </p:cNvSpPr>
            <p:nvPr/>
          </p:nvSpPr>
          <p:spPr bwMode="auto">
            <a:xfrm>
              <a:off x="1832416" y="1799053"/>
              <a:ext cx="272111" cy="212100"/>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56" name="Rectangle 168"/>
          <p:cNvSpPr>
            <a:spLocks noChangeArrowheads="1"/>
          </p:cNvSpPr>
          <p:nvPr/>
        </p:nvSpPr>
        <p:spPr bwMode="auto">
          <a:xfrm>
            <a:off x="346674" y="1454104"/>
            <a:ext cx="1289584"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セキュア</a:t>
            </a:r>
            <a:r>
              <a:rPr kumimoji="0" lang="en-US" altLang="en-US" sz="1200" dirty="0" smtClean="0">
                <a:solidFill>
                  <a:srgbClr val="192954"/>
                </a:solidFill>
              </a:rPr>
              <a:t>DNS</a:t>
            </a:r>
          </a:p>
          <a:p>
            <a:pPr algn="ctr" defTabSz="457162" eaLnBrk="1" hangingPunct="1"/>
            <a:r>
              <a:rPr lang="en-US" altLang="en-US" sz="1200" dirty="0" smtClean="0">
                <a:solidFill>
                  <a:srgbClr val="192954"/>
                </a:solidFill>
              </a:rPr>
              <a:t>Web</a:t>
            </a:r>
            <a:r>
              <a:rPr lang="ja-JP" altLang="en-US" sz="1200" dirty="0" smtClean="0">
                <a:solidFill>
                  <a:srgbClr val="192954"/>
                </a:solidFill>
              </a:rPr>
              <a:t>セキュリティ</a:t>
            </a:r>
            <a:endParaRPr kumimoji="0" lang="en-US" altLang="en-US" sz="1200" dirty="0">
              <a:solidFill>
                <a:srgbClr val="192954"/>
              </a:solidFill>
            </a:endParaRPr>
          </a:p>
        </p:txBody>
      </p:sp>
      <p:pic>
        <p:nvPicPr>
          <p:cNvPr id="157" name="Shape 147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303" y="837069"/>
            <a:ext cx="330994" cy="1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8" descr="Cisco Cloudlock」の画像検索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2850" y="772630"/>
            <a:ext cx="533396" cy="400047"/>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2504508" y="1404594"/>
            <a:ext cx="681752" cy="1593130"/>
          </a:xfrm>
          <a:custGeom>
            <a:avLst/>
            <a:gdLst>
              <a:gd name="connsiteX0" fmla="*/ 40729 w 681752"/>
              <a:gd name="connsiteY0" fmla="*/ 1545996 h 1545996"/>
              <a:gd name="connsiteX1" fmla="*/ 69010 w 681752"/>
              <a:gd name="connsiteY1" fmla="*/ 886119 h 1545996"/>
              <a:gd name="connsiteX2" fmla="*/ 681752 w 681752"/>
              <a:gd name="connsiteY2" fmla="*/ 0 h 1545996"/>
            </a:gdLst>
            <a:ahLst/>
            <a:cxnLst>
              <a:cxn ang="0">
                <a:pos x="connsiteX0" y="connsiteY0"/>
              </a:cxn>
              <a:cxn ang="0">
                <a:pos x="connsiteX1" y="connsiteY1"/>
              </a:cxn>
              <a:cxn ang="0">
                <a:pos x="connsiteX2" y="connsiteY2"/>
              </a:cxn>
            </a:cxnLst>
            <a:rect l="l" t="t" r="r" b="b"/>
            <a:pathLst>
              <a:path w="681752" h="1545996">
                <a:moveTo>
                  <a:pt x="40729" y="1545996"/>
                </a:moveTo>
                <a:cubicBezTo>
                  <a:pt x="1451" y="1344890"/>
                  <a:pt x="-37827" y="1143785"/>
                  <a:pt x="69010" y="886119"/>
                </a:cubicBezTo>
                <a:cubicBezTo>
                  <a:pt x="175847" y="628453"/>
                  <a:pt x="681752" y="0"/>
                  <a:pt x="681752" y="0"/>
                </a:cubicBezTo>
              </a:path>
            </a:pathLst>
          </a:custGeom>
          <a:noFill/>
          <a:ln cap="rnd">
            <a:solidFill>
              <a:schemeClr val="accent2">
                <a:lumMod val="75000"/>
              </a:schemeClr>
            </a:solidFill>
            <a:headEnd type="triangl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8"/>
          <p:cNvSpPr>
            <a:spLocks noChangeArrowheads="1"/>
          </p:cNvSpPr>
          <p:nvPr/>
        </p:nvSpPr>
        <p:spPr bwMode="auto">
          <a:xfrm>
            <a:off x="2794867" y="1016602"/>
            <a:ext cx="1013418"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smtClean="0">
                <a:solidFill>
                  <a:srgbClr val="192954"/>
                </a:solidFill>
              </a:rPr>
              <a:t>ファイル</a:t>
            </a:r>
            <a:r>
              <a:rPr kumimoji="0" lang="ja-JP" altLang="en-US" sz="1200" dirty="0" smtClean="0">
                <a:solidFill>
                  <a:srgbClr val="192954"/>
                </a:solidFill>
              </a:rPr>
              <a:t>共有</a:t>
            </a:r>
            <a:endParaRPr kumimoji="0" lang="en-US" altLang="en-US" sz="1200" dirty="0">
              <a:solidFill>
                <a:srgbClr val="192954"/>
              </a:solidFill>
            </a:endParaRPr>
          </a:p>
        </p:txBody>
      </p:sp>
      <p:pic>
        <p:nvPicPr>
          <p:cNvPr id="5122" name="Picture 2" descr="isco WebEx Meeting Center &#10;へ 丿 し プ 圓 &#10;フ ァ イ ル 旧 編 集 旧 &#10;共 有 &#10;表 示 凹 音"/>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2971" y="1288824"/>
            <a:ext cx="2201109" cy="1225617"/>
          </a:xfrm>
          <a:prstGeom prst="rect">
            <a:avLst/>
          </a:prstGeom>
          <a:noFill/>
          <a:extLst>
            <a:ext uri="{909E8E84-426E-40DD-AFC4-6F175D3DCCD1}">
              <a14:hiddenFill xmlns:a14="http://schemas.microsoft.com/office/drawing/2010/main">
                <a:solidFill>
                  <a:srgbClr val="FFFFFF"/>
                </a:solidFill>
              </a14:hiddenFill>
            </a:ext>
          </a:extLst>
        </p:spPr>
      </p:pic>
      <p:sp>
        <p:nvSpPr>
          <p:cNvPr id="175" name="Rounded Rectangular Callout 174"/>
          <p:cNvSpPr/>
          <p:nvPr/>
        </p:nvSpPr>
        <p:spPr>
          <a:xfrm>
            <a:off x="4191416" y="1246050"/>
            <a:ext cx="1775173" cy="1060181"/>
          </a:xfrm>
          <a:prstGeom prst="wedgeRoundRectCallout">
            <a:avLst>
              <a:gd name="adj1" fmla="val -61660"/>
              <a:gd name="adj2" fmla="val 39907"/>
              <a:gd name="adj3" fmla="val 16667"/>
            </a:avLst>
          </a:prstGeom>
          <a:solidFill>
            <a:schemeClr val="bg1"/>
          </a:solidFill>
          <a:ln cap="rnd">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59" name="Rectangle 168"/>
          <p:cNvSpPr>
            <a:spLocks noChangeArrowheads="1"/>
          </p:cNvSpPr>
          <p:nvPr/>
        </p:nvSpPr>
        <p:spPr bwMode="auto">
          <a:xfrm>
            <a:off x="4137710" y="790094"/>
            <a:ext cx="1734770"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クラウド アプリの可視化</a:t>
            </a:r>
            <a:endParaRPr kumimoji="0" lang="en-US" altLang="en-US" sz="1200" dirty="0">
              <a:solidFill>
                <a:srgbClr val="192954"/>
              </a:solidFill>
            </a:endParaRPr>
          </a:p>
        </p:txBody>
      </p:sp>
      <p:grpSp>
        <p:nvGrpSpPr>
          <p:cNvPr id="18" name="Group 17"/>
          <p:cNvGrpSpPr/>
          <p:nvPr/>
        </p:nvGrpSpPr>
        <p:grpSpPr>
          <a:xfrm>
            <a:off x="4308034" y="1348059"/>
            <a:ext cx="1536048" cy="873864"/>
            <a:chOff x="51470" y="0"/>
            <a:chExt cx="9041059" cy="5143500"/>
          </a:xfrm>
        </p:grpSpPr>
        <p:grpSp>
          <p:nvGrpSpPr>
            <p:cNvPr id="17" name="Group 16"/>
            <p:cNvGrpSpPr/>
            <p:nvPr/>
          </p:nvGrpSpPr>
          <p:grpSpPr>
            <a:xfrm>
              <a:off x="51470" y="0"/>
              <a:ext cx="9041059" cy="5143500"/>
              <a:chOff x="51470" y="0"/>
              <a:chExt cx="9041059" cy="5143500"/>
            </a:xfrm>
          </p:grpSpPr>
          <p:pic>
            <p:nvPicPr>
              <p:cNvPr id="8" name="Picture 7"/>
              <p:cNvPicPr>
                <a:picLocks noChangeAspect="1"/>
              </p:cNvPicPr>
              <p:nvPr/>
            </p:nvPicPr>
            <p:blipFill>
              <a:blip r:embed="rId9"/>
              <a:stretch>
                <a:fillRect/>
              </a:stretch>
            </p:blipFill>
            <p:spPr>
              <a:xfrm>
                <a:off x="51470" y="0"/>
                <a:ext cx="9041059" cy="5143500"/>
              </a:xfrm>
              <a:prstGeom prst="rect">
                <a:avLst/>
              </a:prstGeom>
            </p:spPr>
          </p:pic>
          <p:sp>
            <p:nvSpPr>
              <p:cNvPr id="15" name="Rectangle 14"/>
              <p:cNvSpPr/>
              <p:nvPr/>
            </p:nvSpPr>
            <p:spPr>
              <a:xfrm>
                <a:off x="891892" y="901966"/>
                <a:ext cx="626131" cy="114636"/>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3" name="Rectangle 162"/>
              <p:cNvSpPr/>
              <p:nvPr/>
            </p:nvSpPr>
            <p:spPr>
              <a:xfrm>
                <a:off x="912726" y="1262592"/>
                <a:ext cx="626131" cy="114636"/>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4" name="Rectangle 163"/>
              <p:cNvSpPr/>
              <p:nvPr/>
            </p:nvSpPr>
            <p:spPr>
              <a:xfrm>
                <a:off x="865712" y="1660249"/>
                <a:ext cx="723081" cy="122858"/>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5" name="Rectangle 164"/>
              <p:cNvSpPr/>
              <p:nvPr/>
            </p:nvSpPr>
            <p:spPr>
              <a:xfrm>
                <a:off x="887947" y="2018418"/>
                <a:ext cx="723081" cy="122858"/>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6" name="Rectangle 165"/>
              <p:cNvSpPr/>
              <p:nvPr/>
            </p:nvSpPr>
            <p:spPr>
              <a:xfrm>
                <a:off x="895700" y="2737368"/>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7" name="Rectangle 166"/>
              <p:cNvSpPr/>
              <p:nvPr/>
            </p:nvSpPr>
            <p:spPr>
              <a:xfrm>
                <a:off x="898303" y="3822390"/>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8" name="Rectangle 167"/>
              <p:cNvSpPr/>
              <p:nvPr/>
            </p:nvSpPr>
            <p:spPr>
              <a:xfrm>
                <a:off x="898303" y="4200347"/>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9" name="Rectangle 168"/>
              <p:cNvSpPr/>
              <p:nvPr/>
            </p:nvSpPr>
            <p:spPr>
              <a:xfrm>
                <a:off x="887946" y="4944703"/>
                <a:ext cx="1530961" cy="18298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0" name="Rectangle 169"/>
              <p:cNvSpPr/>
              <p:nvPr/>
            </p:nvSpPr>
            <p:spPr>
              <a:xfrm>
                <a:off x="3503504" y="682224"/>
                <a:ext cx="611081" cy="139354"/>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73" name="Rectangle 172"/>
            <p:cNvSpPr/>
            <p:nvPr/>
          </p:nvSpPr>
          <p:spPr>
            <a:xfrm>
              <a:off x="895700" y="3304568"/>
              <a:ext cx="665907" cy="121279"/>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76" name="Rectangle 175"/>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177" name="Rectangle 176"/>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#2</a:t>
            </a:r>
            <a:endParaRPr lang="en-US" sz="1400" dirty="0">
              <a:solidFill>
                <a:schemeClr val="bg1"/>
              </a:solidFill>
            </a:endParaRPr>
          </a:p>
        </p:txBody>
      </p:sp>
      <p:sp>
        <p:nvSpPr>
          <p:cNvPr id="162" name="Rounded Rectangular Callout 161"/>
          <p:cNvSpPr/>
          <p:nvPr/>
        </p:nvSpPr>
        <p:spPr>
          <a:xfrm>
            <a:off x="4259188" y="96967"/>
            <a:ext cx="1378041" cy="690442"/>
          </a:xfrm>
          <a:prstGeom prst="wedgeRoundRectCallout">
            <a:avLst>
              <a:gd name="adj1" fmla="val -61660"/>
              <a:gd name="adj2" fmla="val 39907"/>
              <a:gd name="adj3" fmla="val 16667"/>
            </a:avLst>
          </a:prstGeom>
          <a:solidFill>
            <a:schemeClr val="bg1"/>
          </a:solidFill>
          <a:ln cap="rnd">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160" name="Picture 159"/>
          <p:cNvPicPr>
            <a:picLocks noChangeAspect="1"/>
          </p:cNvPicPr>
          <p:nvPr/>
        </p:nvPicPr>
        <p:blipFill>
          <a:blip r:embed="rId10"/>
          <a:stretch>
            <a:fillRect/>
          </a:stretch>
        </p:blipFill>
        <p:spPr>
          <a:xfrm>
            <a:off x="4397629" y="134723"/>
            <a:ext cx="1140937" cy="613763"/>
          </a:xfrm>
          <a:prstGeom prst="rect">
            <a:avLst/>
          </a:prstGeom>
          <a:ln>
            <a:solidFill>
              <a:schemeClr val="tx1">
                <a:lumMod val="50000"/>
                <a:lumOff val="50000"/>
              </a:schemeClr>
            </a:solidFill>
          </a:ln>
        </p:spPr>
      </p:pic>
    </p:spTree>
    <p:extLst>
      <p:ext uri="{BB962C8B-B14F-4D97-AF65-F5344CB8AC3E}">
        <p14:creationId xmlns:p14="http://schemas.microsoft.com/office/powerpoint/2010/main" val="37094946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Box 162"/>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会社</a:t>
            </a:r>
            <a:endParaRPr lang="en-US" sz="1400" dirty="0" smtClean="0">
              <a:solidFill>
                <a:schemeClr val="bg2">
                  <a:lumMod val="75000"/>
                </a:schemeClr>
              </a:solidFill>
            </a:endParaRPr>
          </a:p>
        </p:txBody>
      </p:sp>
      <p:grpSp>
        <p:nvGrpSpPr>
          <p:cNvPr id="164" name="Group 163"/>
          <p:cNvGrpSpPr/>
          <p:nvPr/>
        </p:nvGrpSpPr>
        <p:grpSpPr>
          <a:xfrm>
            <a:off x="8015070" y="2873274"/>
            <a:ext cx="254000" cy="1493286"/>
            <a:chOff x="8131969" y="2549680"/>
            <a:chExt cx="254000" cy="1950641"/>
          </a:xfrm>
        </p:grpSpPr>
        <p:sp>
          <p:nvSpPr>
            <p:cNvPr id="165"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6"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7"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8" name="Line 168"/>
            <p:cNvSpPr>
              <a:spLocks noChangeShapeType="1"/>
            </p:cNvSpPr>
            <p:nvPr/>
          </p:nvSpPr>
          <p:spPr bwMode="auto">
            <a:xfrm>
              <a:off x="8272859" y="2549680"/>
              <a:ext cx="1985" cy="275829"/>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9" name="Line 169"/>
            <p:cNvSpPr>
              <a:spLocks noChangeShapeType="1"/>
            </p:cNvSpPr>
            <p:nvPr/>
          </p:nvSpPr>
          <p:spPr bwMode="auto">
            <a:xfrm>
              <a:off x="8266906" y="2968384"/>
              <a:ext cx="1984" cy="892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70" name="Line 170"/>
            <p:cNvSpPr>
              <a:spLocks noChangeShapeType="1"/>
            </p:cNvSpPr>
            <p:nvPr/>
          </p:nvSpPr>
          <p:spPr bwMode="auto">
            <a:xfrm>
              <a:off x="8205390" y="2998149"/>
              <a:ext cx="61516"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71" name="Line 171"/>
            <p:cNvSpPr>
              <a:spLocks noChangeShapeType="1"/>
            </p:cNvSpPr>
            <p:nvPr/>
          </p:nvSpPr>
          <p:spPr bwMode="auto">
            <a:xfrm flipH="1">
              <a:off x="8264921" y="2998149"/>
              <a:ext cx="65485"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72" name="Line 172"/>
            <p:cNvSpPr>
              <a:spLocks noChangeShapeType="1"/>
            </p:cNvSpPr>
            <p:nvPr/>
          </p:nvSpPr>
          <p:spPr bwMode="auto">
            <a:xfrm flipH="1">
              <a:off x="8169671" y="3367242"/>
              <a:ext cx="194469"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73" name="Line 173"/>
            <p:cNvSpPr>
              <a:spLocks noChangeShapeType="1"/>
            </p:cNvSpPr>
            <p:nvPr/>
          </p:nvSpPr>
          <p:spPr bwMode="auto">
            <a:xfrm flipH="1">
              <a:off x="8169671" y="3329540"/>
              <a:ext cx="192024"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74" name="Line 174"/>
            <p:cNvSpPr>
              <a:spLocks noChangeShapeType="1"/>
            </p:cNvSpPr>
            <p:nvPr/>
          </p:nvSpPr>
          <p:spPr bwMode="auto">
            <a:xfrm>
              <a:off x="8163719" y="3061144"/>
              <a:ext cx="206375"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75"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76"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77"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78"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79"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0"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1"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2"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3"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4"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5"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6"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7"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8"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9"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0" name="Line 428"/>
            <p:cNvSpPr>
              <a:spLocks noChangeShapeType="1"/>
            </p:cNvSpPr>
            <p:nvPr/>
          </p:nvSpPr>
          <p:spPr bwMode="auto">
            <a:xfrm>
              <a:off x="8258969" y="4345540"/>
              <a:ext cx="1984" cy="1527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sp>
        <p:nvSpPr>
          <p:cNvPr id="2" name="Title 1"/>
          <p:cNvSpPr>
            <a:spLocks noGrp="1"/>
          </p:cNvSpPr>
          <p:nvPr>
            <p:ph type="title"/>
          </p:nvPr>
        </p:nvSpPr>
        <p:spPr/>
        <p:txBody>
          <a:bodyPr/>
          <a:lstStyle/>
          <a:p>
            <a:r>
              <a:rPr lang="ja-JP" altLang="en-US" dirty="0" smtClean="0"/>
              <a:t>デモ</a:t>
            </a:r>
            <a:endParaRPr lang="en-US" dirty="0"/>
          </a:p>
        </p:txBody>
      </p:sp>
      <p:grpSp>
        <p:nvGrpSpPr>
          <p:cNvPr id="4" name="Group 3"/>
          <p:cNvGrpSpPr/>
          <p:nvPr/>
        </p:nvGrpSpPr>
        <p:grpSpPr>
          <a:xfrm>
            <a:off x="1249488" y="4114347"/>
            <a:ext cx="123031" cy="250031"/>
            <a:chOff x="7310438" y="4252274"/>
            <a:chExt cx="123031" cy="250031"/>
          </a:xfrm>
        </p:grpSpPr>
        <p:sp>
          <p:nvSpPr>
            <p:cNvPr id="5"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bg2">
                  <a:lumMod val="40000"/>
                  <a:lumOff val="60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 name="Line 394"/>
            <p:cNvSpPr>
              <a:spLocks noChangeShapeType="1"/>
            </p:cNvSpPr>
            <p:nvPr/>
          </p:nvSpPr>
          <p:spPr bwMode="auto">
            <a:xfrm>
              <a:off x="7371953" y="4391180"/>
              <a:ext cx="0" cy="111125"/>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7" name="Group 6"/>
          <p:cNvGrpSpPr/>
          <p:nvPr/>
        </p:nvGrpSpPr>
        <p:grpSpPr>
          <a:xfrm>
            <a:off x="828392" y="4077693"/>
            <a:ext cx="354742" cy="279797"/>
            <a:chOff x="6605984" y="4218540"/>
            <a:chExt cx="354742" cy="279797"/>
          </a:xfrm>
        </p:grpSpPr>
        <p:sp>
          <p:nvSpPr>
            <p:cNvPr id="8"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 name="Line 342"/>
            <p:cNvSpPr>
              <a:spLocks noChangeShapeType="1"/>
            </p:cNvSpPr>
            <p:nvPr/>
          </p:nvSpPr>
          <p:spPr bwMode="auto">
            <a:xfrm flipV="1">
              <a:off x="6631781" y="4319742"/>
              <a:ext cx="1984" cy="174625"/>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 name="Line 343"/>
            <p:cNvSpPr>
              <a:spLocks noChangeShapeType="1"/>
            </p:cNvSpPr>
            <p:nvPr/>
          </p:nvSpPr>
          <p:spPr bwMode="auto">
            <a:xfrm>
              <a:off x="6937375" y="4325696"/>
              <a:ext cx="1984" cy="170656"/>
            </a:xfrm>
            <a:prstGeom prst="line">
              <a:avLst/>
            </a:pr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2"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3"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14" name="Group 13"/>
          <p:cNvGrpSpPr/>
          <p:nvPr/>
        </p:nvGrpSpPr>
        <p:grpSpPr>
          <a:xfrm>
            <a:off x="6077800" y="3619303"/>
            <a:ext cx="381000" cy="738187"/>
            <a:chOff x="7689453" y="3762134"/>
            <a:chExt cx="381000" cy="738187"/>
          </a:xfrm>
        </p:grpSpPr>
        <p:sp>
          <p:nvSpPr>
            <p:cNvPr id="15"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6"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7"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9"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3"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5"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6"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bg2">
                  <a:lumMod val="40000"/>
                  <a:lumOff val="60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27" name="Group 26"/>
          <p:cNvGrpSpPr/>
          <p:nvPr/>
        </p:nvGrpSpPr>
        <p:grpSpPr>
          <a:xfrm>
            <a:off x="2254203" y="3962202"/>
            <a:ext cx="648891" cy="406797"/>
            <a:chOff x="1345291" y="3941420"/>
            <a:chExt cx="648891" cy="406797"/>
          </a:xfrm>
        </p:grpSpPr>
        <p:grpSp>
          <p:nvGrpSpPr>
            <p:cNvPr id="28" name="Group 27"/>
            <p:cNvGrpSpPr/>
            <p:nvPr/>
          </p:nvGrpSpPr>
          <p:grpSpPr>
            <a:xfrm>
              <a:off x="1345291" y="4082310"/>
              <a:ext cx="648891" cy="265907"/>
              <a:chOff x="1859359" y="4232430"/>
              <a:chExt cx="648891" cy="265907"/>
            </a:xfrm>
          </p:grpSpPr>
          <p:sp>
            <p:nvSpPr>
              <p:cNvPr id="48"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9"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Line 431"/>
              <p:cNvSpPr>
                <a:spLocks noChangeShapeType="1"/>
              </p:cNvSpPr>
              <p:nvPr/>
            </p:nvSpPr>
            <p:spPr bwMode="auto">
              <a:xfrm>
                <a:off x="2024063"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1" name="Line 432"/>
              <p:cNvSpPr>
                <a:spLocks noChangeShapeType="1"/>
              </p:cNvSpPr>
              <p:nvPr/>
            </p:nvSpPr>
            <p:spPr bwMode="auto">
              <a:xfrm>
                <a:off x="2113359"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2"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3" name="Line 434"/>
              <p:cNvSpPr>
                <a:spLocks noChangeShapeType="1"/>
              </p:cNvSpPr>
              <p:nvPr/>
            </p:nvSpPr>
            <p:spPr bwMode="auto">
              <a:xfrm>
                <a:off x="2343546" y="4319742"/>
                <a:ext cx="0" cy="17859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4"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29" name="Group 28"/>
            <p:cNvGrpSpPr/>
            <p:nvPr/>
          </p:nvGrpSpPr>
          <p:grpSpPr>
            <a:xfrm>
              <a:off x="1688588" y="3941420"/>
              <a:ext cx="291703" cy="148907"/>
              <a:chOff x="2202656" y="4091540"/>
              <a:chExt cx="291703" cy="148907"/>
            </a:xfrm>
            <a:solidFill>
              <a:schemeClr val="bg1">
                <a:lumMod val="75000"/>
              </a:schemeClr>
            </a:solidFill>
          </p:grpSpPr>
          <p:sp>
            <p:nvSpPr>
              <p:cNvPr id="30"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1"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2"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3"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4"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5"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6"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7"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8"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39"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0"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1"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2"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3"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4"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5"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6"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7"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55" name="Group 54"/>
          <p:cNvGrpSpPr/>
          <p:nvPr/>
        </p:nvGrpSpPr>
        <p:grpSpPr>
          <a:xfrm>
            <a:off x="4365583" y="4023449"/>
            <a:ext cx="466017" cy="345550"/>
            <a:chOff x="3789359" y="2959092"/>
            <a:chExt cx="466725" cy="346074"/>
          </a:xfrm>
        </p:grpSpPr>
        <p:sp>
          <p:nvSpPr>
            <p:cNvPr id="56"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7"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40000"/>
                  <a:lumOff val="60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58"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9" name="TextBox 58"/>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外出時</a:t>
            </a:r>
            <a:endParaRPr lang="en-US" sz="1400" dirty="0" smtClean="0">
              <a:solidFill>
                <a:schemeClr val="bg2">
                  <a:lumMod val="60000"/>
                  <a:lumOff val="40000"/>
                </a:schemeClr>
              </a:solidFill>
            </a:endParaRPr>
          </a:p>
        </p:txBody>
      </p:sp>
      <p:sp>
        <p:nvSpPr>
          <p:cNvPr id="60" name="TextBox 59"/>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カフェ</a:t>
            </a:r>
            <a:endParaRPr lang="en-US" sz="1400" dirty="0" smtClean="0">
              <a:solidFill>
                <a:schemeClr val="bg2">
                  <a:lumMod val="75000"/>
                </a:schemeClr>
              </a:solidFill>
            </a:endParaRPr>
          </a:p>
        </p:txBody>
      </p:sp>
      <p:sp>
        <p:nvSpPr>
          <p:cNvPr id="61" name="TextBox 60"/>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自宅</a:t>
            </a:r>
            <a:endParaRPr lang="en-US" sz="1400" dirty="0" smtClean="0">
              <a:solidFill>
                <a:schemeClr val="bg2">
                  <a:lumMod val="60000"/>
                  <a:lumOff val="40000"/>
                </a:schemeClr>
              </a:solidFill>
            </a:endParaRPr>
          </a:p>
        </p:txBody>
      </p:sp>
      <p:sp>
        <p:nvSpPr>
          <p:cNvPr id="62" name="TextBox 61"/>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60000"/>
                    <a:lumOff val="40000"/>
                  </a:schemeClr>
                </a:solidFill>
              </a:rPr>
              <a:t>お客様先</a:t>
            </a:r>
            <a:endParaRPr lang="en-US" sz="1400" dirty="0" smtClean="0">
              <a:solidFill>
                <a:schemeClr val="bg2">
                  <a:lumMod val="60000"/>
                  <a:lumOff val="40000"/>
                </a:schemeClr>
              </a:solidFill>
            </a:endParaRPr>
          </a:p>
        </p:txBody>
      </p:sp>
      <p:grpSp>
        <p:nvGrpSpPr>
          <p:cNvPr id="96" name="Group 95"/>
          <p:cNvGrpSpPr/>
          <p:nvPr/>
        </p:nvGrpSpPr>
        <p:grpSpPr>
          <a:xfrm>
            <a:off x="2224395" y="3102849"/>
            <a:ext cx="706521" cy="747049"/>
            <a:chOff x="5433878" y="2805393"/>
            <a:chExt cx="476598" cy="503937"/>
          </a:xfrm>
          <a:solidFill>
            <a:schemeClr val="accent1"/>
          </a:solidFill>
        </p:grpSpPr>
        <p:sp>
          <p:nvSpPr>
            <p:cNvPr id="97"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98"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sp>
        <p:nvSpPr>
          <p:cNvPr id="3" name="Text Placeholder 2"/>
          <p:cNvSpPr>
            <a:spLocks noGrp="1"/>
          </p:cNvSpPr>
          <p:nvPr>
            <p:ph type="body" sz="quarter" idx="11"/>
          </p:nvPr>
        </p:nvSpPr>
        <p:spPr>
          <a:xfrm>
            <a:off x="4658286" y="802755"/>
            <a:ext cx="4485714" cy="3220694"/>
          </a:xfrm>
          <a:solidFill>
            <a:srgbClr val="FFFFFF">
              <a:alpha val="74902"/>
            </a:srgbClr>
          </a:solidFill>
        </p:spPr>
        <p:txBody>
          <a:bodyPr/>
          <a:lstStyle/>
          <a:p>
            <a:r>
              <a:rPr lang="ja-JP" altLang="en-US" sz="2400" dirty="0" smtClean="0"/>
              <a:t>シナリオ：</a:t>
            </a:r>
            <a:endParaRPr lang="en-US" altLang="ja-JP" sz="2400" dirty="0" smtClean="0"/>
          </a:p>
          <a:p>
            <a:pPr marL="457200" indent="-457200">
              <a:buFont typeface="Wingdings" charset="2"/>
              <a:buChar char="Ø"/>
            </a:pPr>
            <a:r>
              <a:rPr lang="ja-JP" altLang="en-US" sz="2000" dirty="0" smtClean="0"/>
              <a:t>駅を出てカフェに移動</a:t>
            </a:r>
            <a:endParaRPr lang="en-US" sz="2000" dirty="0" smtClean="0"/>
          </a:p>
          <a:p>
            <a:pPr marL="457200" indent="-457200">
              <a:buFont typeface="Wingdings" charset="2"/>
              <a:buChar char="Ø"/>
            </a:pPr>
            <a:r>
              <a:rPr lang="en-US" sz="2000" dirty="0" smtClean="0"/>
              <a:t>Cisco </a:t>
            </a:r>
            <a:r>
              <a:rPr lang="en-US" sz="2000" dirty="0" err="1" smtClean="0"/>
              <a:t>WebEX</a:t>
            </a:r>
            <a:r>
              <a:rPr lang="ja-JP" altLang="en-US" sz="2000" dirty="0" smtClean="0"/>
              <a:t>でミーティング参加</a:t>
            </a:r>
            <a:endParaRPr lang="en-US" altLang="ja-JP" sz="2000" dirty="0" smtClean="0"/>
          </a:p>
          <a:p>
            <a:pPr marL="457200" indent="-457200">
              <a:buFont typeface="Wingdings" charset="2"/>
              <a:buChar char="Ø"/>
            </a:pPr>
            <a:r>
              <a:rPr lang="ja-JP" altLang="en-US" sz="2000" dirty="0" smtClean="0"/>
              <a:t>発言</a:t>
            </a:r>
            <a:r>
              <a:rPr lang="ja-JP" altLang="en-US" sz="2000" dirty="0" smtClean="0"/>
              <a:t>は</a:t>
            </a:r>
            <a:r>
              <a:rPr lang="en-US" altLang="ja-JP" sz="2000" dirty="0" smtClean="0"/>
              <a:t>Cisco Spark</a:t>
            </a:r>
            <a:r>
              <a:rPr lang="ja-JP" altLang="en-US" sz="2000" dirty="0" smtClean="0"/>
              <a:t>で</a:t>
            </a:r>
            <a:endParaRPr lang="en-US" altLang="ja-JP" sz="2000" dirty="0" smtClean="0"/>
          </a:p>
          <a:p>
            <a:pPr marL="457200" indent="-457200">
              <a:buFont typeface="Wingdings" charset="2"/>
              <a:buChar char="Ø"/>
            </a:pPr>
            <a:r>
              <a:rPr lang="ja-JP" altLang="en-US" sz="2000" dirty="0" smtClean="0"/>
              <a:t>ファイル共有は</a:t>
            </a:r>
            <a:r>
              <a:rPr lang="en-US" altLang="ja-JP" sz="2000" dirty="0" smtClean="0"/>
              <a:t>BOX &amp; </a:t>
            </a:r>
            <a:r>
              <a:rPr lang="en-US" altLang="ja-JP" sz="2000" dirty="0" smtClean="0"/>
              <a:t>Cisco Spark</a:t>
            </a:r>
            <a:endParaRPr lang="en-US" sz="2000" dirty="0"/>
          </a:p>
        </p:txBody>
      </p:sp>
      <p:sp>
        <p:nvSpPr>
          <p:cNvPr id="191" name="Rectangle 190"/>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192" name="Rectangle 191"/>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#2</a:t>
            </a:r>
            <a:endParaRPr lang="en-US" sz="1400" dirty="0">
              <a:solidFill>
                <a:schemeClr val="bg1"/>
              </a:solidFill>
            </a:endParaRPr>
          </a:p>
        </p:txBody>
      </p:sp>
    </p:spTree>
    <p:extLst>
      <p:ext uri="{BB962C8B-B14F-4D97-AF65-F5344CB8AC3E}">
        <p14:creationId xmlns:p14="http://schemas.microsoft.com/office/powerpoint/2010/main" val="10772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43245" y="62253"/>
            <a:ext cx="4197392" cy="3112673"/>
          </a:xfrm>
          <a:prstGeom prst="rect">
            <a:avLst/>
          </a:prstGeom>
        </p:spPr>
      </p:pic>
      <p:sp>
        <p:nvSpPr>
          <p:cNvPr id="19" name="Rectangle 18"/>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34" name="Rectangle 33"/>
          <p:cNvSpPr/>
          <p:nvPr/>
        </p:nvSpPr>
        <p:spPr>
          <a:xfrm>
            <a:off x="4946880" y="0"/>
            <a:ext cx="4203073" cy="5074742"/>
          </a:xfrm>
          <a:prstGeom prst="rect">
            <a:avLst/>
          </a:prstGeom>
          <a:solidFill>
            <a:srgbClr val="FEFD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1" name="Title 1"/>
          <p:cNvSpPr txBox="1">
            <a:spLocks/>
          </p:cNvSpPr>
          <p:nvPr/>
        </p:nvSpPr>
        <p:spPr>
          <a:xfrm>
            <a:off x="369186" y="2088336"/>
            <a:ext cx="8395149" cy="435488"/>
          </a:xfrm>
          <a:prstGeom prst="rect">
            <a:avLst/>
          </a:prstGeom>
        </p:spPr>
        <p:txBody>
          <a:bodyPr/>
          <a:lstStyle>
            <a:lvl1pPr algn="l" defTabSz="684213" rtl="0" eaLnBrk="1" fontAlgn="base" hangingPunct="1">
              <a:lnSpc>
                <a:spcPct val="80000"/>
              </a:lnSpc>
              <a:spcBef>
                <a:spcPct val="0"/>
              </a:spcBef>
              <a:spcAft>
                <a:spcPct val="0"/>
              </a:spcAft>
              <a:defRPr lang="en-US" sz="2400" kern="1200" baseline="0" dirty="0">
                <a:solidFill>
                  <a:schemeClr val="tx1"/>
                </a:solidFill>
                <a:latin typeface="MS PGothic" charset="-128"/>
                <a:ea typeface="MS PGothic" charset="-128"/>
                <a:cs typeface="MS PGothic" charset="-128"/>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3600" dirty="0" smtClean="0">
                <a:solidFill>
                  <a:schemeClr val="accent2">
                    <a:lumMod val="75000"/>
                  </a:schemeClr>
                </a:solidFill>
              </a:rPr>
              <a:t>『</a:t>
            </a:r>
            <a:r>
              <a:rPr lang="ja-JP" altLang="en-US" sz="3600" dirty="0" smtClean="0">
                <a:solidFill>
                  <a:schemeClr val="accent2">
                    <a:lumMod val="75000"/>
                  </a:schemeClr>
                </a:solidFill>
              </a:rPr>
              <a:t>インターネット会議システムを利用した</a:t>
            </a:r>
            <a:endParaRPr lang="en-US" altLang="ja-JP" sz="3600" dirty="0" smtClean="0">
              <a:solidFill>
                <a:schemeClr val="accent2">
                  <a:lumMod val="75000"/>
                </a:schemeClr>
              </a:solidFill>
            </a:endParaRPr>
          </a:p>
          <a:p>
            <a:r>
              <a:rPr lang="ja-JP" altLang="en-US" sz="3600" dirty="0">
                <a:solidFill>
                  <a:schemeClr val="accent2">
                    <a:lumMod val="75000"/>
                  </a:schemeClr>
                </a:solidFill>
              </a:rPr>
              <a:t>　</a:t>
            </a:r>
            <a:r>
              <a:rPr lang="ja-JP" altLang="en-US" sz="3600" dirty="0" smtClean="0">
                <a:solidFill>
                  <a:schemeClr val="accent2">
                    <a:lumMod val="75000"/>
                  </a:schemeClr>
                </a:solidFill>
              </a:rPr>
              <a:t>会社、在宅、複数箇所での会議の実施</a:t>
            </a:r>
            <a:r>
              <a:rPr lang="en-US" altLang="ja-JP" sz="3600" dirty="0" smtClean="0">
                <a:solidFill>
                  <a:schemeClr val="accent2">
                    <a:lumMod val="75000"/>
                  </a:schemeClr>
                </a:solidFill>
              </a:rPr>
              <a:t>』</a:t>
            </a:r>
            <a:endParaRPr lang="ja-JP" altLang="en-US" sz="3600" dirty="0">
              <a:solidFill>
                <a:schemeClr val="accent2">
                  <a:lumMod val="75000"/>
                </a:schemeClr>
              </a:solidFill>
            </a:endParaRPr>
          </a:p>
        </p:txBody>
      </p:sp>
      <p:sp>
        <p:nvSpPr>
          <p:cNvPr id="31" name="TextBox 30"/>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会社</a:t>
            </a:r>
            <a:endParaRPr lang="en-US" sz="1400" dirty="0" smtClean="0">
              <a:solidFill>
                <a:schemeClr val="bg2">
                  <a:lumMod val="75000"/>
                </a:schemeClr>
              </a:solidFill>
            </a:endParaRPr>
          </a:p>
        </p:txBody>
      </p:sp>
      <p:grpSp>
        <p:nvGrpSpPr>
          <p:cNvPr id="32" name="Group 31"/>
          <p:cNvGrpSpPr/>
          <p:nvPr/>
        </p:nvGrpSpPr>
        <p:grpSpPr>
          <a:xfrm>
            <a:off x="8015070" y="2873274"/>
            <a:ext cx="254000" cy="1493286"/>
            <a:chOff x="8131969" y="2549680"/>
            <a:chExt cx="254000" cy="1950641"/>
          </a:xfrm>
        </p:grpSpPr>
        <p:sp>
          <p:nvSpPr>
            <p:cNvPr id="33"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5"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6"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7" name="Line 168"/>
            <p:cNvSpPr>
              <a:spLocks noChangeShapeType="1"/>
            </p:cNvSpPr>
            <p:nvPr/>
          </p:nvSpPr>
          <p:spPr bwMode="auto">
            <a:xfrm>
              <a:off x="8272859" y="2549680"/>
              <a:ext cx="1985" cy="275829"/>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8" name="Line 169"/>
            <p:cNvSpPr>
              <a:spLocks noChangeShapeType="1"/>
            </p:cNvSpPr>
            <p:nvPr/>
          </p:nvSpPr>
          <p:spPr bwMode="auto">
            <a:xfrm>
              <a:off x="8266906" y="2968384"/>
              <a:ext cx="1984" cy="892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39" name="Line 170"/>
            <p:cNvSpPr>
              <a:spLocks noChangeShapeType="1"/>
            </p:cNvSpPr>
            <p:nvPr/>
          </p:nvSpPr>
          <p:spPr bwMode="auto">
            <a:xfrm>
              <a:off x="8205390" y="2998149"/>
              <a:ext cx="61516"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0" name="Line 171"/>
            <p:cNvSpPr>
              <a:spLocks noChangeShapeType="1"/>
            </p:cNvSpPr>
            <p:nvPr/>
          </p:nvSpPr>
          <p:spPr bwMode="auto">
            <a:xfrm flipH="1">
              <a:off x="8264921" y="2998149"/>
              <a:ext cx="65485"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1" name="Line 172"/>
            <p:cNvSpPr>
              <a:spLocks noChangeShapeType="1"/>
            </p:cNvSpPr>
            <p:nvPr/>
          </p:nvSpPr>
          <p:spPr bwMode="auto">
            <a:xfrm flipH="1">
              <a:off x="8169671" y="3367242"/>
              <a:ext cx="194469"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2" name="Line 173"/>
            <p:cNvSpPr>
              <a:spLocks noChangeShapeType="1"/>
            </p:cNvSpPr>
            <p:nvPr/>
          </p:nvSpPr>
          <p:spPr bwMode="auto">
            <a:xfrm flipH="1">
              <a:off x="8169671" y="3329540"/>
              <a:ext cx="192024"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3" name="Line 174"/>
            <p:cNvSpPr>
              <a:spLocks noChangeShapeType="1"/>
            </p:cNvSpPr>
            <p:nvPr/>
          </p:nvSpPr>
          <p:spPr bwMode="auto">
            <a:xfrm>
              <a:off x="8163719" y="3061144"/>
              <a:ext cx="206375"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44"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5"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6"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7"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8"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49"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0"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1"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2"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3"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4"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5"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6"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7"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58"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59" name="Line 428"/>
            <p:cNvSpPr>
              <a:spLocks noChangeShapeType="1"/>
            </p:cNvSpPr>
            <p:nvPr/>
          </p:nvSpPr>
          <p:spPr bwMode="auto">
            <a:xfrm>
              <a:off x="8258969" y="4345540"/>
              <a:ext cx="1984" cy="1527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60" name="Group 59"/>
          <p:cNvGrpSpPr/>
          <p:nvPr/>
        </p:nvGrpSpPr>
        <p:grpSpPr>
          <a:xfrm>
            <a:off x="1249488" y="4114347"/>
            <a:ext cx="123031" cy="250031"/>
            <a:chOff x="7310438" y="4252274"/>
            <a:chExt cx="123031" cy="250031"/>
          </a:xfrm>
        </p:grpSpPr>
        <p:sp>
          <p:nvSpPr>
            <p:cNvPr id="61"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bg2">
                  <a:lumMod val="7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2" name="Line 394"/>
            <p:cNvSpPr>
              <a:spLocks noChangeShapeType="1"/>
            </p:cNvSpPr>
            <p:nvPr/>
          </p:nvSpPr>
          <p:spPr bwMode="auto">
            <a:xfrm>
              <a:off x="7371953" y="4391180"/>
              <a:ext cx="0" cy="111125"/>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63" name="Group 62"/>
          <p:cNvGrpSpPr/>
          <p:nvPr/>
        </p:nvGrpSpPr>
        <p:grpSpPr>
          <a:xfrm>
            <a:off x="828392" y="4077693"/>
            <a:ext cx="354742" cy="279797"/>
            <a:chOff x="6605984" y="4218540"/>
            <a:chExt cx="354742" cy="279797"/>
          </a:xfrm>
        </p:grpSpPr>
        <p:sp>
          <p:nvSpPr>
            <p:cNvPr id="64"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5" name="Line 342"/>
            <p:cNvSpPr>
              <a:spLocks noChangeShapeType="1"/>
            </p:cNvSpPr>
            <p:nvPr/>
          </p:nvSpPr>
          <p:spPr bwMode="auto">
            <a:xfrm flipV="1">
              <a:off x="6631781" y="4319742"/>
              <a:ext cx="1984" cy="174625"/>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6" name="Line 343"/>
            <p:cNvSpPr>
              <a:spLocks noChangeShapeType="1"/>
            </p:cNvSpPr>
            <p:nvPr/>
          </p:nvSpPr>
          <p:spPr bwMode="auto">
            <a:xfrm>
              <a:off x="6937375" y="4325696"/>
              <a:ext cx="1984" cy="17065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7"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68"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69"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70" name="Group 69"/>
          <p:cNvGrpSpPr/>
          <p:nvPr/>
        </p:nvGrpSpPr>
        <p:grpSpPr>
          <a:xfrm>
            <a:off x="6077800" y="3619303"/>
            <a:ext cx="381000" cy="738187"/>
            <a:chOff x="7689453" y="3762134"/>
            <a:chExt cx="381000" cy="738187"/>
          </a:xfrm>
        </p:grpSpPr>
        <p:sp>
          <p:nvSpPr>
            <p:cNvPr id="71"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72"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3"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4"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5"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6"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7"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8"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79"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0"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81"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2"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83" name="Group 82"/>
          <p:cNvGrpSpPr/>
          <p:nvPr/>
        </p:nvGrpSpPr>
        <p:grpSpPr>
          <a:xfrm>
            <a:off x="2254203" y="3962202"/>
            <a:ext cx="648891" cy="406797"/>
            <a:chOff x="1345291" y="3941420"/>
            <a:chExt cx="648891" cy="406797"/>
          </a:xfrm>
        </p:grpSpPr>
        <p:grpSp>
          <p:nvGrpSpPr>
            <p:cNvPr id="84" name="Group 83"/>
            <p:cNvGrpSpPr/>
            <p:nvPr/>
          </p:nvGrpSpPr>
          <p:grpSpPr>
            <a:xfrm>
              <a:off x="1345291" y="4082310"/>
              <a:ext cx="648891" cy="265907"/>
              <a:chOff x="1859359" y="4232430"/>
              <a:chExt cx="648891" cy="265907"/>
            </a:xfrm>
          </p:grpSpPr>
          <p:sp>
            <p:nvSpPr>
              <p:cNvPr id="104"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5"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6" name="Line 431"/>
              <p:cNvSpPr>
                <a:spLocks noChangeShapeType="1"/>
              </p:cNvSpPr>
              <p:nvPr/>
            </p:nvSpPr>
            <p:spPr bwMode="auto">
              <a:xfrm>
                <a:off x="2024063"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7" name="Line 432"/>
              <p:cNvSpPr>
                <a:spLocks noChangeShapeType="1"/>
              </p:cNvSpPr>
              <p:nvPr/>
            </p:nvSpPr>
            <p:spPr bwMode="auto">
              <a:xfrm>
                <a:off x="2113359"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08"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9" name="Line 434"/>
              <p:cNvSpPr>
                <a:spLocks noChangeShapeType="1"/>
              </p:cNvSpPr>
              <p:nvPr/>
            </p:nvSpPr>
            <p:spPr bwMode="auto">
              <a:xfrm>
                <a:off x="2343546" y="4319742"/>
                <a:ext cx="0" cy="17859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0"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85" name="Group 84"/>
            <p:cNvGrpSpPr/>
            <p:nvPr/>
          </p:nvGrpSpPr>
          <p:grpSpPr>
            <a:xfrm>
              <a:off x="1688588" y="3941420"/>
              <a:ext cx="291703" cy="148907"/>
              <a:chOff x="2202656" y="4091540"/>
              <a:chExt cx="291703" cy="148907"/>
            </a:xfrm>
            <a:solidFill>
              <a:schemeClr val="bg1">
                <a:lumMod val="75000"/>
              </a:schemeClr>
            </a:solidFill>
          </p:grpSpPr>
          <p:sp>
            <p:nvSpPr>
              <p:cNvPr id="86"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7"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8"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89"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0"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1"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2"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3"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4"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5"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6"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7"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8"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99"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0"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1"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2"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03"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111" name="Group 110"/>
          <p:cNvGrpSpPr/>
          <p:nvPr/>
        </p:nvGrpSpPr>
        <p:grpSpPr>
          <a:xfrm>
            <a:off x="4365583" y="4023449"/>
            <a:ext cx="466017" cy="345550"/>
            <a:chOff x="3789359" y="2959092"/>
            <a:chExt cx="466725" cy="346074"/>
          </a:xfrm>
        </p:grpSpPr>
        <p:sp>
          <p:nvSpPr>
            <p:cNvPr id="112"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75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3"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75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114" name="Line 104"/>
          <p:cNvSpPr>
            <a:spLocks noChangeShapeType="1"/>
          </p:cNvSpPr>
          <p:nvPr/>
        </p:nvSpPr>
        <p:spPr bwMode="auto">
          <a:xfrm>
            <a:off x="0"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15" name="TextBox 114"/>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外出時</a:t>
            </a:r>
            <a:endParaRPr lang="en-US" sz="1400" dirty="0" smtClean="0">
              <a:solidFill>
                <a:schemeClr val="bg2">
                  <a:lumMod val="75000"/>
                </a:schemeClr>
              </a:solidFill>
            </a:endParaRPr>
          </a:p>
        </p:txBody>
      </p:sp>
      <p:sp>
        <p:nvSpPr>
          <p:cNvPr id="116" name="TextBox 115"/>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カフェ</a:t>
            </a:r>
            <a:endParaRPr lang="en-US" sz="1400" dirty="0" smtClean="0">
              <a:solidFill>
                <a:schemeClr val="bg2">
                  <a:lumMod val="75000"/>
                </a:schemeClr>
              </a:solidFill>
            </a:endParaRPr>
          </a:p>
        </p:txBody>
      </p:sp>
      <p:sp>
        <p:nvSpPr>
          <p:cNvPr id="117" name="TextBox 116"/>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自宅</a:t>
            </a:r>
            <a:endParaRPr lang="en-US" sz="1400" dirty="0" smtClean="0">
              <a:solidFill>
                <a:schemeClr val="bg2">
                  <a:lumMod val="75000"/>
                </a:schemeClr>
              </a:solidFill>
            </a:endParaRPr>
          </a:p>
        </p:txBody>
      </p:sp>
      <p:sp>
        <p:nvSpPr>
          <p:cNvPr id="118" name="TextBox 117"/>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お客様先</a:t>
            </a:r>
            <a:endParaRPr lang="en-US" sz="1400" dirty="0" smtClean="0">
              <a:solidFill>
                <a:schemeClr val="bg2">
                  <a:lumMod val="75000"/>
                </a:schemeClr>
              </a:solidFill>
            </a:endParaRPr>
          </a:p>
        </p:txBody>
      </p:sp>
      <p:sp>
        <p:nvSpPr>
          <p:cNvPr id="119" name="Rectangle 118"/>
          <p:cNvSpPr/>
          <p:nvPr/>
        </p:nvSpPr>
        <p:spPr>
          <a:xfrm>
            <a:off x="472580" y="1445437"/>
            <a:ext cx="3839513" cy="461665"/>
          </a:xfrm>
          <a:prstGeom prst="rect">
            <a:avLst/>
          </a:prstGeom>
          <a:solidFill>
            <a:schemeClr val="accent2">
              <a:lumMod val="75000"/>
            </a:schemeClr>
          </a:solidFill>
        </p:spPr>
        <p:txBody>
          <a:bodyPr wrap="none">
            <a:spAutoFit/>
          </a:bodyPr>
          <a:lstStyle/>
          <a:p>
            <a:r>
              <a:rPr lang="ja-JP" altLang="en-US" sz="2400" spc="-150" dirty="0">
                <a:solidFill>
                  <a:schemeClr val="bg1"/>
                </a:solidFill>
                <a:latin typeface="+mn-ea"/>
              </a:rPr>
              <a:t>働き方改革</a:t>
            </a:r>
            <a:r>
              <a:rPr lang="ja-JP" altLang="en-US" sz="2400" spc="-150" dirty="0" smtClean="0">
                <a:solidFill>
                  <a:schemeClr val="bg1"/>
                </a:solidFill>
                <a:latin typeface="+mn-ea"/>
              </a:rPr>
              <a:t>！ソリューション </a:t>
            </a:r>
            <a:r>
              <a:rPr lang="en-US" altLang="ja-JP" sz="2400" spc="-150" dirty="0" smtClean="0">
                <a:solidFill>
                  <a:schemeClr val="bg1"/>
                </a:solidFill>
                <a:latin typeface="+mn-ea"/>
              </a:rPr>
              <a:t>#3</a:t>
            </a:r>
            <a:endParaRPr lang="en-US" sz="2400" dirty="0">
              <a:solidFill>
                <a:schemeClr val="bg1"/>
              </a:solidFill>
            </a:endParaRPr>
          </a:p>
        </p:txBody>
      </p:sp>
    </p:spTree>
    <p:extLst>
      <p:ext uri="{BB962C8B-B14F-4D97-AF65-F5344CB8AC3E}">
        <p14:creationId xmlns:p14="http://schemas.microsoft.com/office/powerpoint/2010/main" val="60531791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43245" y="62253"/>
            <a:ext cx="4197392" cy="3112673"/>
          </a:xfrm>
          <a:prstGeom prst="rect">
            <a:avLst/>
          </a:prstGeom>
        </p:spPr>
      </p:pic>
      <p:sp>
        <p:nvSpPr>
          <p:cNvPr id="19" name="Rectangle 18"/>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34" name="Rectangle 33"/>
          <p:cNvSpPr/>
          <p:nvPr/>
        </p:nvSpPr>
        <p:spPr>
          <a:xfrm>
            <a:off x="4938940" y="69102"/>
            <a:ext cx="4203073" cy="5074742"/>
          </a:xfrm>
          <a:prstGeom prst="rect">
            <a:avLst/>
          </a:prstGeom>
          <a:solidFill>
            <a:srgbClr val="FEFD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20" name="Rectangle 119"/>
          <p:cNvSpPr/>
          <p:nvPr/>
        </p:nvSpPr>
        <p:spPr>
          <a:xfrm>
            <a:off x="-1" y="-2181"/>
            <a:ext cx="2188420"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#3</a:t>
            </a:r>
            <a:endParaRPr lang="en-US" sz="1400" dirty="0">
              <a:solidFill>
                <a:schemeClr val="bg1"/>
              </a:solidFill>
            </a:endParaRPr>
          </a:p>
        </p:txBody>
      </p:sp>
      <p:sp>
        <p:nvSpPr>
          <p:cNvPr id="121" name="Title 1"/>
          <p:cNvSpPr txBox="1">
            <a:spLocks/>
          </p:cNvSpPr>
          <p:nvPr/>
        </p:nvSpPr>
        <p:spPr>
          <a:xfrm>
            <a:off x="437766" y="489098"/>
            <a:ext cx="8106879" cy="435488"/>
          </a:xfrm>
          <a:prstGeom prst="rect">
            <a:avLst/>
          </a:prstGeom>
        </p:spPr>
        <p:txBody>
          <a:bodyPr/>
          <a:lstStyle>
            <a:lvl1pPr algn="l" defTabSz="684213" rtl="0" eaLnBrk="1" fontAlgn="base" hangingPunct="1">
              <a:lnSpc>
                <a:spcPct val="80000"/>
              </a:lnSpc>
              <a:spcBef>
                <a:spcPct val="0"/>
              </a:spcBef>
              <a:spcAft>
                <a:spcPct val="0"/>
              </a:spcAft>
              <a:defRPr lang="en-US" sz="2400" kern="1200" baseline="0" dirty="0">
                <a:solidFill>
                  <a:schemeClr val="tx1"/>
                </a:solidFill>
                <a:latin typeface="MS PGothic" charset="-128"/>
                <a:ea typeface="MS PGothic" charset="-128"/>
                <a:cs typeface="MS PGothic" charset="-128"/>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dirty="0" smtClean="0">
                <a:solidFill>
                  <a:schemeClr val="accent2">
                    <a:lumMod val="75000"/>
                  </a:schemeClr>
                </a:solidFill>
              </a:rPr>
              <a:t>『</a:t>
            </a:r>
            <a:r>
              <a:rPr lang="ja-JP" altLang="en-US" dirty="0">
                <a:solidFill>
                  <a:schemeClr val="accent2">
                    <a:lumMod val="75000"/>
                  </a:schemeClr>
                </a:solidFill>
              </a:rPr>
              <a:t>インターネット会議システムを利用</a:t>
            </a:r>
            <a:r>
              <a:rPr lang="ja-JP" altLang="en-US" dirty="0" smtClean="0">
                <a:solidFill>
                  <a:schemeClr val="accent2">
                    <a:lumMod val="75000"/>
                  </a:schemeClr>
                </a:solidFill>
              </a:rPr>
              <a:t>した会社、在宅、</a:t>
            </a:r>
            <a:endParaRPr lang="en-US" altLang="ja-JP" dirty="0" smtClean="0">
              <a:solidFill>
                <a:schemeClr val="accent2">
                  <a:lumMod val="75000"/>
                </a:schemeClr>
              </a:solidFill>
            </a:endParaRPr>
          </a:p>
          <a:p>
            <a:r>
              <a:rPr lang="ja-JP" altLang="en-US" dirty="0">
                <a:solidFill>
                  <a:schemeClr val="accent2">
                    <a:lumMod val="75000"/>
                  </a:schemeClr>
                </a:solidFill>
              </a:rPr>
              <a:t>　</a:t>
            </a:r>
            <a:r>
              <a:rPr lang="ja-JP" altLang="en-US" dirty="0" smtClean="0">
                <a:solidFill>
                  <a:schemeClr val="accent2">
                    <a:lumMod val="75000"/>
                  </a:schemeClr>
                </a:solidFill>
              </a:rPr>
              <a:t>複</a:t>
            </a:r>
            <a:r>
              <a:rPr lang="ja-JP" altLang="en-US" dirty="0">
                <a:solidFill>
                  <a:schemeClr val="accent2">
                    <a:lumMod val="75000"/>
                  </a:schemeClr>
                </a:solidFill>
              </a:rPr>
              <a:t>数箇所で</a:t>
            </a:r>
            <a:r>
              <a:rPr lang="ja-JP" altLang="en-US" dirty="0" smtClean="0">
                <a:solidFill>
                  <a:schemeClr val="accent2">
                    <a:lumMod val="75000"/>
                  </a:schemeClr>
                </a:solidFill>
              </a:rPr>
              <a:t>の会議</a:t>
            </a:r>
            <a:r>
              <a:rPr lang="ja-JP" altLang="en-US" dirty="0">
                <a:solidFill>
                  <a:schemeClr val="accent2">
                    <a:lumMod val="75000"/>
                  </a:schemeClr>
                </a:solidFill>
              </a:rPr>
              <a:t>の実施</a:t>
            </a:r>
            <a:r>
              <a:rPr lang="en-US" altLang="ja-JP" dirty="0" smtClean="0">
                <a:solidFill>
                  <a:schemeClr val="accent2">
                    <a:lumMod val="75000"/>
                  </a:schemeClr>
                </a:solidFill>
              </a:rPr>
              <a:t>』</a:t>
            </a:r>
            <a:endParaRPr lang="ja-JP" altLang="en-US" dirty="0">
              <a:solidFill>
                <a:schemeClr val="accent2">
                  <a:lumMod val="75000"/>
                </a:schemeClr>
              </a:solidFill>
            </a:endParaRPr>
          </a:p>
        </p:txBody>
      </p:sp>
      <p:sp>
        <p:nvSpPr>
          <p:cNvPr id="122" name="TextBox 121"/>
          <p:cNvSpPr txBox="1"/>
          <p:nvPr/>
        </p:nvSpPr>
        <p:spPr>
          <a:xfrm>
            <a:off x="437767" y="924586"/>
            <a:ext cx="8715022" cy="193899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ü"/>
            </a:pP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ü"/>
            </a:pPr>
            <a:r>
              <a:rPr lang="ja-JP" altLang="en-US" sz="2000" dirty="0" smtClean="0">
                <a:latin typeface="MS PGothic" charset="-128"/>
                <a:ea typeface="MS PGothic" charset="-128"/>
                <a:cs typeface="MS PGothic" charset="-128"/>
              </a:rPr>
              <a:t>会議参加者全員のスケジュール調整が難しい</a:t>
            </a: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ü"/>
            </a:pPr>
            <a:r>
              <a:rPr lang="ja-JP" altLang="en-US" sz="2000" dirty="0" smtClean="0">
                <a:latin typeface="MS PGothic" charset="-128"/>
                <a:ea typeface="MS PGothic" charset="-128"/>
                <a:cs typeface="MS PGothic" charset="-128"/>
              </a:rPr>
              <a:t>来客用の大規模な会議室の確保が難航。素早く開催通知が出せない！</a:t>
            </a:r>
            <a:endParaRPr lang="en-US" altLang="ja-JP" sz="2000" dirty="0" smtClean="0">
              <a:latin typeface="MS PGothic" charset="-128"/>
              <a:ea typeface="MS PGothic" charset="-128"/>
              <a:cs typeface="MS PGothic" charset="-128"/>
            </a:endParaRPr>
          </a:p>
          <a:p>
            <a:pPr marL="342900" indent="-342900">
              <a:spcAft>
                <a:spcPts val="0"/>
              </a:spcAft>
              <a:buFont typeface="Arial" charset="0"/>
              <a:buChar char="•"/>
            </a:pPr>
            <a:endParaRPr lang="en-US" sz="2000" dirty="0">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時間と場所を問わないインターネット会議システム</a:t>
            </a:r>
            <a:endParaRPr lang="en-US" altLang="ja-JP" sz="2000" dirty="0" smtClean="0">
              <a:solidFill>
                <a:schemeClr val="accent2">
                  <a:lumMod val="75000"/>
                </a:schemeClr>
              </a:solidFill>
              <a:latin typeface="MS PGothic" charset="-128"/>
              <a:ea typeface="MS PGothic" charset="-128"/>
              <a:cs typeface="MS PGothic" charset="-128"/>
            </a:endParaRPr>
          </a:p>
          <a:p>
            <a:pPr marL="342900" indent="-342900">
              <a:spcAft>
                <a:spcPts val="0"/>
              </a:spcAft>
              <a:buFont typeface="Wingdings" charset="2"/>
              <a:buChar char="q"/>
            </a:pPr>
            <a:r>
              <a:rPr lang="ja-JP" altLang="en-US" sz="2000" dirty="0" smtClean="0">
                <a:solidFill>
                  <a:schemeClr val="accent2">
                    <a:lumMod val="75000"/>
                  </a:schemeClr>
                </a:solidFill>
                <a:latin typeface="MS PGothic" charset="-128"/>
                <a:ea typeface="MS PGothic" charset="-128"/>
                <a:cs typeface="MS PGothic" charset="-128"/>
              </a:rPr>
              <a:t>社内メンバーとお客様との間を繋ぐ、臨場感のあるビデオ会議システム</a:t>
            </a:r>
            <a:endParaRPr lang="en-US" altLang="ja-JP" sz="2000" dirty="0" smtClean="0">
              <a:solidFill>
                <a:schemeClr val="accent2">
                  <a:lumMod val="75000"/>
                </a:schemeClr>
              </a:solidFill>
              <a:latin typeface="MS PGothic" charset="-128"/>
              <a:ea typeface="MS PGothic" charset="-128"/>
              <a:cs typeface="MS PGothic" charset="-128"/>
            </a:endParaRPr>
          </a:p>
        </p:txBody>
      </p:sp>
      <p:sp>
        <p:nvSpPr>
          <p:cNvPr id="123" name="TextBox 122"/>
          <p:cNvSpPr txBox="1"/>
          <p:nvPr/>
        </p:nvSpPr>
        <p:spPr>
          <a:xfrm>
            <a:off x="4821325" y="4232538"/>
            <a:ext cx="2865387" cy="36933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a:spcAft>
                <a:spcPts val="0"/>
              </a:spcAft>
            </a:pPr>
            <a:r>
              <a:rPr lang="en-US" dirty="0" smtClean="0"/>
              <a:t>BOX: </a:t>
            </a:r>
            <a:r>
              <a:rPr lang="ja-JP" altLang="en-US" dirty="0" smtClean="0"/>
              <a:t>保存ファイルの利用</a:t>
            </a:r>
            <a:endParaRPr lang="en-US" altLang="ja-JP" dirty="0" smtClean="0"/>
          </a:p>
        </p:txBody>
      </p:sp>
      <p:sp>
        <p:nvSpPr>
          <p:cNvPr id="125" name="TextBox 124"/>
          <p:cNvSpPr txBox="1"/>
          <p:nvPr/>
        </p:nvSpPr>
        <p:spPr>
          <a:xfrm>
            <a:off x="524198" y="3350655"/>
            <a:ext cx="3987630"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err="1" smtClean="0"/>
              <a:t>WebEX</a:t>
            </a:r>
            <a:r>
              <a:rPr lang="en-US" dirty="0" smtClean="0"/>
              <a:t>: </a:t>
            </a:r>
            <a:r>
              <a:rPr lang="ja-JP" altLang="en-US" dirty="0" smtClean="0"/>
              <a:t>会議参加、タブレット利用可能</a:t>
            </a:r>
            <a:endParaRPr lang="en-US" altLang="ja-JP" dirty="0" smtClean="0"/>
          </a:p>
        </p:txBody>
      </p:sp>
      <p:sp>
        <p:nvSpPr>
          <p:cNvPr id="128" name="TextBox 127"/>
          <p:cNvSpPr txBox="1"/>
          <p:nvPr/>
        </p:nvSpPr>
        <p:spPr>
          <a:xfrm>
            <a:off x="524198" y="3769724"/>
            <a:ext cx="3169457"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Spark: </a:t>
            </a:r>
            <a:r>
              <a:rPr lang="ja-JP" altLang="en-US" dirty="0" smtClean="0"/>
              <a:t>チャット、資料共有可能</a:t>
            </a:r>
            <a:endParaRPr lang="en-US" altLang="ja-JP" dirty="0" smtClean="0"/>
          </a:p>
        </p:txBody>
      </p:sp>
      <p:sp>
        <p:nvSpPr>
          <p:cNvPr id="131" name="TextBox 130"/>
          <p:cNvSpPr txBox="1"/>
          <p:nvPr/>
        </p:nvSpPr>
        <p:spPr>
          <a:xfrm>
            <a:off x="4806979" y="3317195"/>
            <a:ext cx="3273653" cy="369332"/>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AnyConnect: </a:t>
            </a:r>
            <a:r>
              <a:rPr lang="ja-JP" altLang="en-US" dirty="0" smtClean="0"/>
              <a:t>セキュア アクセス</a:t>
            </a:r>
            <a:endParaRPr lang="en-US" altLang="ja-JP" dirty="0" smtClean="0"/>
          </a:p>
        </p:txBody>
      </p:sp>
      <p:sp>
        <p:nvSpPr>
          <p:cNvPr id="134" name="TextBox 133"/>
          <p:cNvSpPr txBox="1"/>
          <p:nvPr/>
        </p:nvSpPr>
        <p:spPr>
          <a:xfrm>
            <a:off x="4804564" y="3720250"/>
            <a:ext cx="4252126" cy="584775"/>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smtClean="0"/>
              <a:t>Umbrella: </a:t>
            </a:r>
            <a:r>
              <a:rPr lang="en-US" altLang="ja-JP" dirty="0" smtClean="0"/>
              <a:t>VPN</a:t>
            </a:r>
            <a:r>
              <a:rPr lang="ja-JP" altLang="en-US" dirty="0" smtClean="0"/>
              <a:t>非接続時</a:t>
            </a:r>
            <a:r>
              <a:rPr lang="en-US" altLang="ja-JP" dirty="0" smtClean="0"/>
              <a:t>Web</a:t>
            </a:r>
            <a:r>
              <a:rPr lang="ja-JP" altLang="en-US" dirty="0" smtClean="0"/>
              <a:t>セキュリティ</a:t>
            </a:r>
            <a:endParaRPr lang="en-US" altLang="ja-JP" dirty="0" smtClean="0"/>
          </a:p>
          <a:p>
            <a:pPr>
              <a:spcAft>
                <a:spcPts val="0"/>
              </a:spcAft>
            </a:pPr>
            <a:r>
              <a:rPr lang="en-US" altLang="ja-JP" sz="1400" dirty="0" smtClean="0"/>
              <a:t>*PC</a:t>
            </a:r>
            <a:r>
              <a:rPr lang="ja-JP" altLang="en-US" sz="1400" dirty="0" smtClean="0"/>
              <a:t>利用時</a:t>
            </a:r>
            <a:endParaRPr lang="en-US" altLang="ja-JP" dirty="0" smtClean="0"/>
          </a:p>
        </p:txBody>
      </p:sp>
      <p:sp>
        <p:nvSpPr>
          <p:cNvPr id="140" name="TextBox 139"/>
          <p:cNvSpPr txBox="1"/>
          <p:nvPr/>
        </p:nvSpPr>
        <p:spPr>
          <a:xfrm>
            <a:off x="4821326" y="4570417"/>
            <a:ext cx="3024082" cy="36933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a:spcAft>
                <a:spcPts val="0"/>
              </a:spcAft>
            </a:pPr>
            <a:r>
              <a:rPr lang="en-US" dirty="0" err="1" smtClean="0"/>
              <a:t>Cloudlock</a:t>
            </a:r>
            <a:r>
              <a:rPr lang="en-US" dirty="0" smtClean="0"/>
              <a:t>: BOX</a:t>
            </a:r>
            <a:r>
              <a:rPr lang="ja-JP" altLang="en-US" dirty="0" smtClean="0"/>
              <a:t>の利用監視</a:t>
            </a:r>
            <a:endParaRPr lang="en-US" altLang="ja-JP" dirty="0" smtClean="0"/>
          </a:p>
        </p:txBody>
      </p:sp>
      <p:sp>
        <p:nvSpPr>
          <p:cNvPr id="141" name="Rectangle 140"/>
          <p:cNvSpPr/>
          <p:nvPr/>
        </p:nvSpPr>
        <p:spPr>
          <a:xfrm>
            <a:off x="0" y="2913315"/>
            <a:ext cx="9152789" cy="325862"/>
          </a:xfrm>
          <a:prstGeom prst="rect">
            <a:avLst/>
          </a:prstGeom>
          <a:solidFill>
            <a:schemeClr val="accent2">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t>シスコ ソリューションで解決！</a:t>
            </a:r>
            <a:endParaRPr lang="en-US" dirty="0" smtClean="0"/>
          </a:p>
        </p:txBody>
      </p:sp>
      <p:sp>
        <p:nvSpPr>
          <p:cNvPr id="142" name="TextBox 141"/>
          <p:cNvSpPr txBox="1"/>
          <p:nvPr/>
        </p:nvSpPr>
        <p:spPr>
          <a:xfrm>
            <a:off x="540104" y="4177921"/>
            <a:ext cx="3820277" cy="646331"/>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spcAft>
                <a:spcPts val="0"/>
              </a:spcAft>
            </a:pPr>
            <a:r>
              <a:rPr lang="en-US" dirty="0" err="1" smtClean="0"/>
              <a:t>TelePresence</a:t>
            </a:r>
            <a:r>
              <a:rPr lang="en-US" dirty="0" smtClean="0"/>
              <a:t> MX</a:t>
            </a:r>
            <a:r>
              <a:rPr lang="ja-JP" altLang="en-US" dirty="0" smtClean="0"/>
              <a:t>シリーズ</a:t>
            </a:r>
            <a:r>
              <a:rPr lang="en-US" dirty="0" smtClean="0"/>
              <a:t>: </a:t>
            </a:r>
          </a:p>
          <a:p>
            <a:pPr>
              <a:spcAft>
                <a:spcPts val="0"/>
              </a:spcAft>
            </a:pPr>
            <a:r>
              <a:rPr lang="ja-JP" altLang="en-US" dirty="0"/>
              <a:t>　</a:t>
            </a:r>
            <a:r>
              <a:rPr lang="ja-JP" altLang="en-US" dirty="0" smtClean="0"/>
              <a:t>　　　　　　　　　　ビデオ会議システム</a:t>
            </a:r>
            <a:endParaRPr lang="en-US" altLang="ja-JP" dirty="0" smtClean="0"/>
          </a:p>
        </p:txBody>
      </p:sp>
    </p:spTree>
    <p:extLst>
      <p:ext uri="{BB962C8B-B14F-4D97-AF65-F5344CB8AC3E}">
        <p14:creationId xmlns:p14="http://schemas.microsoft.com/office/powerpoint/2010/main" val="90290504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1522987" y="1640264"/>
            <a:ext cx="7327528" cy="1828800"/>
          </a:xfrm>
          <a:custGeom>
            <a:avLst/>
            <a:gdLst>
              <a:gd name="connsiteX0" fmla="*/ 6829162 w 7857209"/>
              <a:gd name="connsiteY0" fmla="*/ 1828800 h 1828800"/>
              <a:gd name="connsiteX1" fmla="*/ 7375917 w 7857209"/>
              <a:gd name="connsiteY1" fmla="*/ 1583703 h 1828800"/>
              <a:gd name="connsiteX2" fmla="*/ 758301 w 7857209"/>
              <a:gd name="connsiteY2" fmla="*/ 1084082 h 1828800"/>
              <a:gd name="connsiteX3" fmla="*/ 145558 w 7857209"/>
              <a:gd name="connsiteY3" fmla="*/ 0 h 1828800"/>
            </a:gdLst>
            <a:ahLst/>
            <a:cxnLst>
              <a:cxn ang="0">
                <a:pos x="connsiteX0" y="connsiteY0"/>
              </a:cxn>
              <a:cxn ang="0">
                <a:pos x="connsiteX1" y="connsiteY1"/>
              </a:cxn>
              <a:cxn ang="0">
                <a:pos x="connsiteX2" y="connsiteY2"/>
              </a:cxn>
              <a:cxn ang="0">
                <a:pos x="connsiteX3" y="connsiteY3"/>
              </a:cxn>
            </a:cxnLst>
            <a:rect l="l" t="t" r="r" b="b"/>
            <a:pathLst>
              <a:path w="7857209" h="1828800">
                <a:moveTo>
                  <a:pt x="6829162" y="1828800"/>
                </a:moveTo>
                <a:cubicBezTo>
                  <a:pt x="7608444" y="1768311"/>
                  <a:pt x="8387727" y="1707823"/>
                  <a:pt x="7375917" y="1583703"/>
                </a:cubicBezTo>
                <a:cubicBezTo>
                  <a:pt x="6364107" y="1459583"/>
                  <a:pt x="1963361" y="1348032"/>
                  <a:pt x="758301" y="1084082"/>
                </a:cubicBezTo>
                <a:cubicBezTo>
                  <a:pt x="-446759" y="820132"/>
                  <a:pt x="145558" y="0"/>
                  <a:pt x="145558" y="0"/>
                </a:cubicBezTo>
              </a:path>
            </a:pathLst>
          </a:custGeom>
          <a:noFill/>
          <a:ln cap="rnd">
            <a:solidFill>
              <a:schemeClr val="accent5">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715678" y="1649691"/>
            <a:ext cx="3355761" cy="1545996"/>
          </a:xfrm>
          <a:custGeom>
            <a:avLst/>
            <a:gdLst>
              <a:gd name="connsiteX0" fmla="*/ 3110846 w 3355761"/>
              <a:gd name="connsiteY0" fmla="*/ 1545996 h 1545996"/>
              <a:gd name="connsiteX1" fmla="*/ 3110846 w 3355761"/>
              <a:gd name="connsiteY1" fmla="*/ 1404594 h 1545996"/>
              <a:gd name="connsiteX2" fmla="*/ 565609 w 3355761"/>
              <a:gd name="connsiteY2" fmla="*/ 820132 h 1545996"/>
              <a:gd name="connsiteX3" fmla="*/ 0 w 3355761"/>
              <a:gd name="connsiteY3" fmla="*/ 0 h 1545996"/>
            </a:gdLst>
            <a:ahLst/>
            <a:cxnLst>
              <a:cxn ang="0">
                <a:pos x="connsiteX0" y="connsiteY0"/>
              </a:cxn>
              <a:cxn ang="0">
                <a:pos x="connsiteX1" y="connsiteY1"/>
              </a:cxn>
              <a:cxn ang="0">
                <a:pos x="connsiteX2" y="connsiteY2"/>
              </a:cxn>
              <a:cxn ang="0">
                <a:pos x="connsiteX3" y="connsiteY3"/>
              </a:cxn>
            </a:cxnLst>
            <a:rect l="l" t="t" r="r" b="b"/>
            <a:pathLst>
              <a:path w="3355761" h="1545996">
                <a:moveTo>
                  <a:pt x="3110846" y="1545996"/>
                </a:moveTo>
                <a:cubicBezTo>
                  <a:pt x="3322949" y="1535783"/>
                  <a:pt x="3535052" y="1525571"/>
                  <a:pt x="3110846" y="1404594"/>
                </a:cubicBezTo>
                <a:cubicBezTo>
                  <a:pt x="2686640" y="1283617"/>
                  <a:pt x="1084083" y="1054231"/>
                  <a:pt x="565609" y="820132"/>
                </a:cubicBezTo>
                <a:cubicBezTo>
                  <a:pt x="47135" y="586033"/>
                  <a:pt x="0" y="0"/>
                  <a:pt x="0" y="0"/>
                </a:cubicBezTo>
              </a:path>
            </a:pathLst>
          </a:custGeom>
          <a:noFill/>
          <a:ln cap="rnd">
            <a:solidFill>
              <a:schemeClr val="accent5">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944686" y="1593130"/>
            <a:ext cx="757051" cy="1034723"/>
          </a:xfrm>
          <a:custGeom>
            <a:avLst/>
            <a:gdLst>
              <a:gd name="connsiteX0" fmla="*/ 0 w 523386"/>
              <a:gd name="connsiteY0" fmla="*/ 904973 h 904973"/>
              <a:gd name="connsiteX1" fmla="*/ 480767 w 523386"/>
              <a:gd name="connsiteY1" fmla="*/ 537328 h 904973"/>
              <a:gd name="connsiteX2" fmla="*/ 499620 w 523386"/>
              <a:gd name="connsiteY2" fmla="*/ 0 h 904973"/>
            </a:gdLst>
            <a:ahLst/>
            <a:cxnLst>
              <a:cxn ang="0">
                <a:pos x="connsiteX0" y="connsiteY0"/>
              </a:cxn>
              <a:cxn ang="0">
                <a:pos x="connsiteX1" y="connsiteY1"/>
              </a:cxn>
              <a:cxn ang="0">
                <a:pos x="connsiteX2" y="connsiteY2"/>
              </a:cxn>
            </a:cxnLst>
            <a:rect l="l" t="t" r="r" b="b"/>
            <a:pathLst>
              <a:path w="523386" h="904973">
                <a:moveTo>
                  <a:pt x="0" y="904973"/>
                </a:moveTo>
                <a:cubicBezTo>
                  <a:pt x="198748" y="796565"/>
                  <a:pt x="397497" y="688157"/>
                  <a:pt x="480767" y="537328"/>
                </a:cubicBezTo>
                <a:cubicBezTo>
                  <a:pt x="564037" y="386499"/>
                  <a:pt x="499620" y="0"/>
                  <a:pt x="499620" y="0"/>
                </a:cubicBezTo>
              </a:path>
            </a:pathLst>
          </a:custGeom>
          <a:noFill/>
          <a:ln cap="rnd">
            <a:solidFill>
              <a:schemeClr val="accent5">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610274" y="1577346"/>
            <a:ext cx="1406303" cy="1593109"/>
          </a:xfrm>
          <a:custGeom>
            <a:avLst/>
            <a:gdLst>
              <a:gd name="connsiteX0" fmla="*/ 1319752 w 1319752"/>
              <a:gd name="connsiteY0" fmla="*/ 1498862 h 1498862"/>
              <a:gd name="connsiteX1" fmla="*/ 358218 w 1319752"/>
              <a:gd name="connsiteY1" fmla="*/ 744717 h 1498862"/>
              <a:gd name="connsiteX2" fmla="*/ 0 w 1319752"/>
              <a:gd name="connsiteY2" fmla="*/ 0 h 1498862"/>
            </a:gdLst>
            <a:ahLst/>
            <a:cxnLst>
              <a:cxn ang="0">
                <a:pos x="connsiteX0" y="connsiteY0"/>
              </a:cxn>
              <a:cxn ang="0">
                <a:pos x="connsiteX1" y="connsiteY1"/>
              </a:cxn>
              <a:cxn ang="0">
                <a:pos x="connsiteX2" y="connsiteY2"/>
              </a:cxn>
            </a:cxnLst>
            <a:rect l="l" t="t" r="r" b="b"/>
            <a:pathLst>
              <a:path w="1319752" h="1498862">
                <a:moveTo>
                  <a:pt x="1319752" y="1498862"/>
                </a:moveTo>
                <a:cubicBezTo>
                  <a:pt x="948964" y="1246694"/>
                  <a:pt x="578177" y="994527"/>
                  <a:pt x="358218" y="744717"/>
                </a:cubicBezTo>
                <a:cubicBezTo>
                  <a:pt x="138259" y="494907"/>
                  <a:pt x="0" y="0"/>
                  <a:pt x="0" y="0"/>
                </a:cubicBezTo>
              </a:path>
            </a:pathLst>
          </a:custGeom>
          <a:noFill/>
          <a:ln cap="rnd">
            <a:solidFill>
              <a:schemeClr val="accent5">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163588" y="3032029"/>
            <a:ext cx="2830342" cy="408755"/>
          </a:xfrm>
          <a:custGeom>
            <a:avLst/>
            <a:gdLst>
              <a:gd name="connsiteX0" fmla="*/ 10813 w 2556050"/>
              <a:gd name="connsiteY0" fmla="*/ 135377 h 408755"/>
              <a:gd name="connsiteX1" fmla="*/ 387885 w 2556050"/>
              <a:gd name="connsiteY1" fmla="*/ 12829 h 408755"/>
              <a:gd name="connsiteX2" fmla="*/ 2556050 w 2556050"/>
              <a:gd name="connsiteY2" fmla="*/ 408755 h 408755"/>
            </a:gdLst>
            <a:ahLst/>
            <a:cxnLst>
              <a:cxn ang="0">
                <a:pos x="connsiteX0" y="connsiteY0"/>
              </a:cxn>
              <a:cxn ang="0">
                <a:pos x="connsiteX1" y="connsiteY1"/>
              </a:cxn>
              <a:cxn ang="0">
                <a:pos x="connsiteX2" y="connsiteY2"/>
              </a:cxn>
            </a:cxnLst>
            <a:rect l="l" t="t" r="r" b="b"/>
            <a:pathLst>
              <a:path w="2556050" h="408755">
                <a:moveTo>
                  <a:pt x="10813" y="135377"/>
                </a:moveTo>
                <a:cubicBezTo>
                  <a:pt x="-12754" y="51321"/>
                  <a:pt x="-36321" y="-32734"/>
                  <a:pt x="387885" y="12829"/>
                </a:cubicBezTo>
                <a:cubicBezTo>
                  <a:pt x="812091" y="58392"/>
                  <a:pt x="2556050" y="408755"/>
                  <a:pt x="2556050" y="408755"/>
                </a:cubicBezTo>
              </a:path>
            </a:pathLst>
          </a:custGeom>
          <a:noFill/>
          <a:ln cap="rnd">
            <a:solidFill>
              <a:schemeClr val="accent2">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86260" y="2962978"/>
            <a:ext cx="4769963" cy="468379"/>
          </a:xfrm>
          <a:custGeom>
            <a:avLst/>
            <a:gdLst>
              <a:gd name="connsiteX0" fmla="*/ 0 w 4769963"/>
              <a:gd name="connsiteY0" fmla="*/ 185575 h 468379"/>
              <a:gd name="connsiteX1" fmla="*/ 480767 w 4769963"/>
              <a:gd name="connsiteY1" fmla="*/ 44173 h 468379"/>
              <a:gd name="connsiteX2" fmla="*/ 2215299 w 4769963"/>
              <a:gd name="connsiteY2" fmla="*/ 34746 h 468379"/>
              <a:gd name="connsiteX3" fmla="*/ 4769963 w 4769963"/>
              <a:gd name="connsiteY3" fmla="*/ 468379 h 468379"/>
            </a:gdLst>
            <a:ahLst/>
            <a:cxnLst>
              <a:cxn ang="0">
                <a:pos x="connsiteX0" y="connsiteY0"/>
              </a:cxn>
              <a:cxn ang="0">
                <a:pos x="connsiteX1" y="connsiteY1"/>
              </a:cxn>
              <a:cxn ang="0">
                <a:pos x="connsiteX2" y="connsiteY2"/>
              </a:cxn>
              <a:cxn ang="0">
                <a:pos x="connsiteX3" y="connsiteY3"/>
              </a:cxn>
            </a:cxnLst>
            <a:rect l="l" t="t" r="r" b="b"/>
            <a:pathLst>
              <a:path w="4769963" h="468379">
                <a:moveTo>
                  <a:pt x="0" y="185575"/>
                </a:moveTo>
                <a:cubicBezTo>
                  <a:pt x="55775" y="127443"/>
                  <a:pt x="111551" y="69311"/>
                  <a:pt x="480767" y="44173"/>
                </a:cubicBezTo>
                <a:cubicBezTo>
                  <a:pt x="849984" y="19035"/>
                  <a:pt x="1500433" y="-35955"/>
                  <a:pt x="2215299" y="34746"/>
                </a:cubicBezTo>
                <a:cubicBezTo>
                  <a:pt x="2930165" y="105447"/>
                  <a:pt x="4769963" y="468379"/>
                  <a:pt x="4769963" y="468379"/>
                </a:cubicBezTo>
              </a:path>
            </a:pathLst>
          </a:custGeom>
          <a:noFill/>
          <a:ln cap="rnd">
            <a:solidFill>
              <a:schemeClr val="accent2">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750737" y="2710843"/>
            <a:ext cx="6177206" cy="748794"/>
          </a:xfrm>
          <a:custGeom>
            <a:avLst/>
            <a:gdLst>
              <a:gd name="connsiteX0" fmla="*/ 0 w 6042581"/>
              <a:gd name="connsiteY0" fmla="*/ 75944 h 707540"/>
              <a:gd name="connsiteX1" fmla="*/ 923827 w 6042581"/>
              <a:gd name="connsiteY1" fmla="*/ 9957 h 707540"/>
              <a:gd name="connsiteX2" fmla="*/ 3940404 w 6042581"/>
              <a:gd name="connsiteY2" fmla="*/ 264480 h 707540"/>
              <a:gd name="connsiteX3" fmla="*/ 6042581 w 6042581"/>
              <a:gd name="connsiteY3" fmla="*/ 707540 h 707540"/>
            </a:gdLst>
            <a:ahLst/>
            <a:cxnLst>
              <a:cxn ang="0">
                <a:pos x="connsiteX0" y="connsiteY0"/>
              </a:cxn>
              <a:cxn ang="0">
                <a:pos x="connsiteX1" y="connsiteY1"/>
              </a:cxn>
              <a:cxn ang="0">
                <a:pos x="connsiteX2" y="connsiteY2"/>
              </a:cxn>
              <a:cxn ang="0">
                <a:pos x="connsiteX3" y="connsiteY3"/>
              </a:cxn>
            </a:cxnLst>
            <a:rect l="l" t="t" r="r" b="b"/>
            <a:pathLst>
              <a:path w="6042581" h="707540">
                <a:moveTo>
                  <a:pt x="0" y="75944"/>
                </a:moveTo>
                <a:cubicBezTo>
                  <a:pt x="133546" y="27239"/>
                  <a:pt x="267093" y="-21466"/>
                  <a:pt x="923827" y="9957"/>
                </a:cubicBezTo>
                <a:cubicBezTo>
                  <a:pt x="1580561" y="41380"/>
                  <a:pt x="3087278" y="148216"/>
                  <a:pt x="3940404" y="264480"/>
                </a:cubicBezTo>
                <a:cubicBezTo>
                  <a:pt x="4793530" y="380744"/>
                  <a:pt x="6042581" y="707540"/>
                  <a:pt x="6042581" y="707540"/>
                </a:cubicBezTo>
              </a:path>
            </a:pathLst>
          </a:custGeom>
          <a:noFill/>
          <a:ln cap="rnd">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750736" y="2460396"/>
            <a:ext cx="766222" cy="329938"/>
          </a:xfrm>
          <a:custGeom>
            <a:avLst/>
            <a:gdLst>
              <a:gd name="connsiteX0" fmla="*/ 0 w 669303"/>
              <a:gd name="connsiteY0" fmla="*/ 329938 h 329938"/>
              <a:gd name="connsiteX1" fmla="*/ 669303 w 669303"/>
              <a:gd name="connsiteY1" fmla="*/ 0 h 329938"/>
            </a:gdLst>
            <a:ahLst/>
            <a:cxnLst>
              <a:cxn ang="0">
                <a:pos x="connsiteX0" y="connsiteY0"/>
              </a:cxn>
              <a:cxn ang="0">
                <a:pos x="connsiteX1" y="connsiteY1"/>
              </a:cxn>
            </a:cxnLst>
            <a:rect l="l" t="t" r="r" b="b"/>
            <a:pathLst>
              <a:path w="669303" h="329938">
                <a:moveTo>
                  <a:pt x="0" y="329938"/>
                </a:moveTo>
                <a:lnTo>
                  <a:pt x="669303" y="0"/>
                </a:lnTo>
              </a:path>
            </a:pathLst>
          </a:custGeom>
          <a:noFill/>
          <a:ln cap="rnd">
            <a:solidFill>
              <a:schemeClr val="accent4">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093461" y="2743201"/>
            <a:ext cx="319042" cy="409798"/>
          </a:xfrm>
          <a:custGeom>
            <a:avLst/>
            <a:gdLst>
              <a:gd name="connsiteX0" fmla="*/ 0 w 367645"/>
              <a:gd name="connsiteY0" fmla="*/ 452487 h 452487"/>
              <a:gd name="connsiteX1" fmla="*/ 179109 w 367645"/>
              <a:gd name="connsiteY1" fmla="*/ 311085 h 452487"/>
              <a:gd name="connsiteX2" fmla="*/ 367645 w 367645"/>
              <a:gd name="connsiteY2" fmla="*/ 0 h 452487"/>
            </a:gdLst>
            <a:ahLst/>
            <a:cxnLst>
              <a:cxn ang="0">
                <a:pos x="connsiteX0" y="connsiteY0"/>
              </a:cxn>
              <a:cxn ang="0">
                <a:pos x="connsiteX1" y="connsiteY1"/>
              </a:cxn>
              <a:cxn ang="0">
                <a:pos x="connsiteX2" y="connsiteY2"/>
              </a:cxn>
            </a:cxnLst>
            <a:rect l="l" t="t" r="r" b="b"/>
            <a:pathLst>
              <a:path w="367645" h="452487">
                <a:moveTo>
                  <a:pt x="0" y="452487"/>
                </a:moveTo>
                <a:cubicBezTo>
                  <a:pt x="58917" y="419493"/>
                  <a:pt x="117835" y="386499"/>
                  <a:pt x="179109" y="311085"/>
                </a:cubicBezTo>
                <a:cubicBezTo>
                  <a:pt x="240383" y="235671"/>
                  <a:pt x="367645" y="0"/>
                  <a:pt x="367645" y="0"/>
                </a:cubicBezTo>
              </a:path>
            </a:pathLst>
          </a:custGeom>
          <a:noFill/>
          <a:ln cap="rnd">
            <a:solidFill>
              <a:schemeClr val="accent4">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864232" y="2677212"/>
            <a:ext cx="1614304" cy="828982"/>
          </a:xfrm>
          <a:custGeom>
            <a:avLst/>
            <a:gdLst>
              <a:gd name="connsiteX0" fmla="*/ 1583703 w 1667389"/>
              <a:gd name="connsiteY0" fmla="*/ 763572 h 763572"/>
              <a:gd name="connsiteX1" fmla="*/ 1489435 w 1667389"/>
              <a:gd name="connsiteY1" fmla="*/ 329939 h 763572"/>
              <a:gd name="connsiteX2" fmla="*/ 0 w 1667389"/>
              <a:gd name="connsiteY2" fmla="*/ 0 h 763572"/>
            </a:gdLst>
            <a:ahLst/>
            <a:cxnLst>
              <a:cxn ang="0">
                <a:pos x="connsiteX0" y="connsiteY0"/>
              </a:cxn>
              <a:cxn ang="0">
                <a:pos x="connsiteX1" y="connsiteY1"/>
              </a:cxn>
              <a:cxn ang="0">
                <a:pos x="connsiteX2" y="connsiteY2"/>
              </a:cxn>
            </a:cxnLst>
            <a:rect l="l" t="t" r="r" b="b"/>
            <a:pathLst>
              <a:path w="1667389" h="763572">
                <a:moveTo>
                  <a:pt x="1583703" y="763572"/>
                </a:moveTo>
                <a:cubicBezTo>
                  <a:pt x="1668544" y="610386"/>
                  <a:pt x="1753385" y="457201"/>
                  <a:pt x="1489435" y="329939"/>
                </a:cubicBezTo>
                <a:cubicBezTo>
                  <a:pt x="1225485" y="202677"/>
                  <a:pt x="0" y="0"/>
                  <a:pt x="0" y="0"/>
                </a:cubicBezTo>
              </a:path>
            </a:pathLst>
          </a:custGeom>
          <a:noFill/>
          <a:ln cap="rnd">
            <a:solidFill>
              <a:schemeClr val="accent4">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090474" y="2677212"/>
            <a:ext cx="3721062" cy="744718"/>
          </a:xfrm>
          <a:custGeom>
            <a:avLst/>
            <a:gdLst>
              <a:gd name="connsiteX0" fmla="*/ 3242821 w 3721062"/>
              <a:gd name="connsiteY0" fmla="*/ 744718 h 744718"/>
              <a:gd name="connsiteX1" fmla="*/ 3450211 w 3721062"/>
              <a:gd name="connsiteY1" fmla="*/ 386499 h 744718"/>
              <a:gd name="connsiteX2" fmla="*/ 0 w 3721062"/>
              <a:gd name="connsiteY2" fmla="*/ 0 h 744718"/>
            </a:gdLst>
            <a:ahLst/>
            <a:cxnLst>
              <a:cxn ang="0">
                <a:pos x="connsiteX0" y="connsiteY0"/>
              </a:cxn>
              <a:cxn ang="0">
                <a:pos x="connsiteX1" y="connsiteY1"/>
              </a:cxn>
              <a:cxn ang="0">
                <a:pos x="connsiteX2" y="connsiteY2"/>
              </a:cxn>
            </a:cxnLst>
            <a:rect l="l" t="t" r="r" b="b"/>
            <a:pathLst>
              <a:path w="3721062" h="744718">
                <a:moveTo>
                  <a:pt x="3242821" y="744718"/>
                </a:moveTo>
                <a:cubicBezTo>
                  <a:pt x="3616751" y="627668"/>
                  <a:pt x="3990681" y="510619"/>
                  <a:pt x="3450211" y="386499"/>
                </a:cubicBezTo>
                <a:cubicBezTo>
                  <a:pt x="2909741" y="262379"/>
                  <a:pt x="0" y="0"/>
                  <a:pt x="0" y="0"/>
                </a:cubicBezTo>
              </a:path>
            </a:pathLst>
          </a:custGeom>
          <a:noFill/>
          <a:ln cap="rnd">
            <a:solidFill>
              <a:schemeClr val="accent4">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ular Callout 290"/>
          <p:cNvSpPr/>
          <p:nvPr/>
        </p:nvSpPr>
        <p:spPr>
          <a:xfrm>
            <a:off x="2542854" y="1649998"/>
            <a:ext cx="2234179" cy="1060181"/>
          </a:xfrm>
          <a:prstGeom prst="wedgeRoundRectCallout">
            <a:avLst>
              <a:gd name="adj1" fmla="val -43517"/>
              <a:gd name="adj2" fmla="val 23902"/>
              <a:gd name="adj3" fmla="val 16667"/>
            </a:avLst>
          </a:prstGeom>
          <a:solidFill>
            <a:schemeClr val="bg1"/>
          </a:solidFill>
          <a:ln cap="rnd">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7" name="TextBox 176"/>
          <p:cNvSpPr txBox="1"/>
          <p:nvPr/>
        </p:nvSpPr>
        <p:spPr>
          <a:xfrm>
            <a:off x="7895997" y="4368832"/>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会社</a:t>
            </a:r>
            <a:endParaRPr lang="en-US" sz="1400" dirty="0" smtClean="0">
              <a:solidFill>
                <a:schemeClr val="bg2">
                  <a:lumMod val="75000"/>
                </a:schemeClr>
              </a:solidFill>
            </a:endParaRPr>
          </a:p>
        </p:txBody>
      </p:sp>
      <p:grpSp>
        <p:nvGrpSpPr>
          <p:cNvPr id="179" name="Group 178"/>
          <p:cNvGrpSpPr/>
          <p:nvPr/>
        </p:nvGrpSpPr>
        <p:grpSpPr>
          <a:xfrm>
            <a:off x="8015070" y="2873274"/>
            <a:ext cx="254000" cy="1493286"/>
            <a:chOff x="8131969" y="2549680"/>
            <a:chExt cx="254000" cy="1950641"/>
          </a:xfrm>
        </p:grpSpPr>
        <p:sp>
          <p:nvSpPr>
            <p:cNvPr id="182" name="Freeform 165"/>
            <p:cNvSpPr>
              <a:spLocks noChangeArrowheads="1"/>
            </p:cNvSpPr>
            <p:nvPr/>
          </p:nvSpPr>
          <p:spPr bwMode="auto">
            <a:xfrm>
              <a:off x="8131969" y="3406930"/>
              <a:ext cx="254000" cy="1093391"/>
            </a:xfrm>
            <a:custGeom>
              <a:avLst/>
              <a:gdLst>
                <a:gd name="T0" fmla="*/ 565 w 566"/>
                <a:gd name="T1" fmla="*/ 2427 h 2428"/>
                <a:gd name="T2" fmla="*/ 565 w 566"/>
                <a:gd name="T3" fmla="*/ 0 h 2428"/>
                <a:gd name="T4" fmla="*/ 0 w 566"/>
                <a:gd name="T5" fmla="*/ 0 h 2428"/>
                <a:gd name="T6" fmla="*/ 0 w 566"/>
                <a:gd name="T7" fmla="*/ 2427 h 2428"/>
              </a:gdLst>
              <a:ahLst/>
              <a:cxnLst>
                <a:cxn ang="0">
                  <a:pos x="T0" y="T1"/>
                </a:cxn>
                <a:cxn ang="0">
                  <a:pos x="T2" y="T3"/>
                </a:cxn>
                <a:cxn ang="0">
                  <a:pos x="T4" y="T5"/>
                </a:cxn>
                <a:cxn ang="0">
                  <a:pos x="T6" y="T7"/>
                </a:cxn>
              </a:cxnLst>
              <a:rect l="0" t="0" r="r" b="b"/>
              <a:pathLst>
                <a:path w="566" h="2428">
                  <a:moveTo>
                    <a:pt x="565" y="2427"/>
                  </a:moveTo>
                  <a:lnTo>
                    <a:pt x="565" y="0"/>
                  </a:lnTo>
                  <a:lnTo>
                    <a:pt x="0" y="0"/>
                  </a:lnTo>
                  <a:lnTo>
                    <a:pt x="0" y="242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85" name="Freeform 166"/>
            <p:cNvSpPr>
              <a:spLocks noChangeArrowheads="1"/>
            </p:cNvSpPr>
            <p:nvPr/>
          </p:nvSpPr>
          <p:spPr bwMode="auto">
            <a:xfrm>
              <a:off x="8157765" y="2964415"/>
              <a:ext cx="216298" cy="442515"/>
            </a:xfrm>
            <a:custGeom>
              <a:avLst/>
              <a:gdLst>
                <a:gd name="T0" fmla="*/ 480 w 481"/>
                <a:gd name="T1" fmla="*/ 982 h 983"/>
                <a:gd name="T2" fmla="*/ 480 w 481"/>
                <a:gd name="T3" fmla="*/ 240 h 983"/>
                <a:gd name="T4" fmla="*/ 240 w 481"/>
                <a:gd name="T5" fmla="*/ 0 h 983"/>
                <a:gd name="T6" fmla="*/ 0 w 481"/>
                <a:gd name="T7" fmla="*/ 240 h 983"/>
                <a:gd name="T8" fmla="*/ 0 w 481"/>
                <a:gd name="T9" fmla="*/ 982 h 983"/>
              </a:gdLst>
              <a:ahLst/>
              <a:cxnLst>
                <a:cxn ang="0">
                  <a:pos x="T0" y="T1"/>
                </a:cxn>
                <a:cxn ang="0">
                  <a:pos x="T2" y="T3"/>
                </a:cxn>
                <a:cxn ang="0">
                  <a:pos x="T4" y="T5"/>
                </a:cxn>
                <a:cxn ang="0">
                  <a:pos x="T6" y="T7"/>
                </a:cxn>
                <a:cxn ang="0">
                  <a:pos x="T8" y="T9"/>
                </a:cxn>
              </a:cxnLst>
              <a:rect l="0" t="0" r="r" b="b"/>
              <a:pathLst>
                <a:path w="481" h="983">
                  <a:moveTo>
                    <a:pt x="480" y="982"/>
                  </a:moveTo>
                  <a:lnTo>
                    <a:pt x="480" y="240"/>
                  </a:lnTo>
                  <a:cubicBezTo>
                    <a:pt x="480" y="107"/>
                    <a:pt x="373" y="0"/>
                    <a:pt x="240" y="0"/>
                  </a:cubicBezTo>
                  <a:cubicBezTo>
                    <a:pt x="108" y="0"/>
                    <a:pt x="0" y="107"/>
                    <a:pt x="0" y="240"/>
                  </a:cubicBezTo>
                  <a:lnTo>
                    <a:pt x="0" y="98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86" name="Freeform 167"/>
            <p:cNvSpPr>
              <a:spLocks noChangeArrowheads="1"/>
            </p:cNvSpPr>
            <p:nvPr/>
          </p:nvSpPr>
          <p:spPr bwMode="auto">
            <a:xfrm>
              <a:off x="8235156" y="2827492"/>
              <a:ext cx="65484" cy="140891"/>
            </a:xfrm>
            <a:custGeom>
              <a:avLst/>
              <a:gdLst>
                <a:gd name="T0" fmla="*/ 144 w 145"/>
                <a:gd name="T1" fmla="*/ 310 h 311"/>
                <a:gd name="T2" fmla="*/ 144 w 145"/>
                <a:gd name="T3" fmla="*/ 0 h 311"/>
                <a:gd name="T4" fmla="*/ 0 w 145"/>
                <a:gd name="T5" fmla="*/ 0 h 311"/>
                <a:gd name="T6" fmla="*/ 0 w 145"/>
                <a:gd name="T7" fmla="*/ 310 h 311"/>
              </a:gdLst>
              <a:ahLst/>
              <a:cxnLst>
                <a:cxn ang="0">
                  <a:pos x="T0" y="T1"/>
                </a:cxn>
                <a:cxn ang="0">
                  <a:pos x="T2" y="T3"/>
                </a:cxn>
                <a:cxn ang="0">
                  <a:pos x="T4" y="T5"/>
                </a:cxn>
                <a:cxn ang="0">
                  <a:pos x="T6" y="T7"/>
                </a:cxn>
              </a:cxnLst>
              <a:rect l="0" t="0" r="r" b="b"/>
              <a:pathLst>
                <a:path w="145" h="311">
                  <a:moveTo>
                    <a:pt x="144" y="310"/>
                  </a:moveTo>
                  <a:lnTo>
                    <a:pt x="144" y="0"/>
                  </a:lnTo>
                  <a:lnTo>
                    <a:pt x="0" y="0"/>
                  </a:lnTo>
                  <a:lnTo>
                    <a:pt x="0" y="31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87" name="Line 168"/>
            <p:cNvSpPr>
              <a:spLocks noChangeShapeType="1"/>
            </p:cNvSpPr>
            <p:nvPr/>
          </p:nvSpPr>
          <p:spPr bwMode="auto">
            <a:xfrm>
              <a:off x="8272859" y="2549680"/>
              <a:ext cx="1985" cy="275829"/>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88" name="Line 169"/>
            <p:cNvSpPr>
              <a:spLocks noChangeShapeType="1"/>
            </p:cNvSpPr>
            <p:nvPr/>
          </p:nvSpPr>
          <p:spPr bwMode="auto">
            <a:xfrm>
              <a:off x="8266906" y="2968384"/>
              <a:ext cx="1984" cy="892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89" name="Line 170"/>
            <p:cNvSpPr>
              <a:spLocks noChangeShapeType="1"/>
            </p:cNvSpPr>
            <p:nvPr/>
          </p:nvSpPr>
          <p:spPr bwMode="auto">
            <a:xfrm>
              <a:off x="8205390" y="2998149"/>
              <a:ext cx="61516"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0" name="Line 171"/>
            <p:cNvSpPr>
              <a:spLocks noChangeShapeType="1"/>
            </p:cNvSpPr>
            <p:nvPr/>
          </p:nvSpPr>
          <p:spPr bwMode="auto">
            <a:xfrm flipH="1">
              <a:off x="8264921" y="2998149"/>
              <a:ext cx="65485" cy="6151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1" name="Line 172"/>
            <p:cNvSpPr>
              <a:spLocks noChangeShapeType="1"/>
            </p:cNvSpPr>
            <p:nvPr/>
          </p:nvSpPr>
          <p:spPr bwMode="auto">
            <a:xfrm flipH="1">
              <a:off x="8169671" y="3367242"/>
              <a:ext cx="194469"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2" name="Line 173"/>
            <p:cNvSpPr>
              <a:spLocks noChangeShapeType="1"/>
            </p:cNvSpPr>
            <p:nvPr/>
          </p:nvSpPr>
          <p:spPr bwMode="auto">
            <a:xfrm flipH="1">
              <a:off x="8169671" y="3329540"/>
              <a:ext cx="192024"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3" name="Line 174"/>
            <p:cNvSpPr>
              <a:spLocks noChangeShapeType="1"/>
            </p:cNvSpPr>
            <p:nvPr/>
          </p:nvSpPr>
          <p:spPr bwMode="auto">
            <a:xfrm>
              <a:off x="8163719" y="3061144"/>
              <a:ext cx="206375" cy="0"/>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194" name="Freeform 413"/>
            <p:cNvSpPr>
              <a:spLocks noChangeArrowheads="1"/>
            </p:cNvSpPr>
            <p:nvPr/>
          </p:nvSpPr>
          <p:spPr bwMode="auto">
            <a:xfrm>
              <a:off x="8183563" y="3837540"/>
              <a:ext cx="51594" cy="77390"/>
            </a:xfrm>
            <a:custGeom>
              <a:avLst/>
              <a:gdLst>
                <a:gd name="T0" fmla="*/ 57 w 114"/>
                <a:gd name="T1" fmla="*/ 170 h 171"/>
                <a:gd name="T2" fmla="*/ 0 w 114"/>
                <a:gd name="T3" fmla="*/ 170 h 171"/>
                <a:gd name="T4" fmla="*/ 0 w 114"/>
                <a:gd name="T5" fmla="*/ 0 h 171"/>
                <a:gd name="T6" fmla="*/ 113 w 114"/>
                <a:gd name="T7" fmla="*/ 0 h 171"/>
                <a:gd name="T8" fmla="*/ 113 w 114"/>
                <a:gd name="T9" fmla="*/ 170 h 171"/>
                <a:gd name="T10" fmla="*/ 57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7" y="170"/>
                  </a:moveTo>
                  <a:lnTo>
                    <a:pt x="0" y="170"/>
                  </a:lnTo>
                  <a:lnTo>
                    <a:pt x="0" y="0"/>
                  </a:lnTo>
                  <a:lnTo>
                    <a:pt x="113" y="0"/>
                  </a:lnTo>
                  <a:lnTo>
                    <a:pt x="113" y="170"/>
                  </a:lnTo>
                  <a:lnTo>
                    <a:pt x="57"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95" name="Freeform 414"/>
            <p:cNvSpPr>
              <a:spLocks noChangeArrowheads="1"/>
            </p:cNvSpPr>
            <p:nvPr/>
          </p:nvSpPr>
          <p:spPr bwMode="auto">
            <a:xfrm>
              <a:off x="8284765" y="3837540"/>
              <a:ext cx="51594" cy="77390"/>
            </a:xfrm>
            <a:custGeom>
              <a:avLst/>
              <a:gdLst>
                <a:gd name="T0" fmla="*/ 56 w 114"/>
                <a:gd name="T1" fmla="*/ 170 h 171"/>
                <a:gd name="T2" fmla="*/ 0 w 114"/>
                <a:gd name="T3" fmla="*/ 170 h 171"/>
                <a:gd name="T4" fmla="*/ 0 w 114"/>
                <a:gd name="T5" fmla="*/ 0 h 171"/>
                <a:gd name="T6" fmla="*/ 113 w 114"/>
                <a:gd name="T7" fmla="*/ 0 h 171"/>
                <a:gd name="T8" fmla="*/ 113 w 114"/>
                <a:gd name="T9" fmla="*/ 170 h 171"/>
                <a:gd name="T10" fmla="*/ 56 w 114"/>
                <a:gd name="T11" fmla="*/ 170 h 171"/>
              </a:gdLst>
              <a:ahLst/>
              <a:cxnLst>
                <a:cxn ang="0">
                  <a:pos x="T0" y="T1"/>
                </a:cxn>
                <a:cxn ang="0">
                  <a:pos x="T2" y="T3"/>
                </a:cxn>
                <a:cxn ang="0">
                  <a:pos x="T4" y="T5"/>
                </a:cxn>
                <a:cxn ang="0">
                  <a:pos x="T6" y="T7"/>
                </a:cxn>
                <a:cxn ang="0">
                  <a:pos x="T8" y="T9"/>
                </a:cxn>
                <a:cxn ang="0">
                  <a:pos x="T10" y="T11"/>
                </a:cxn>
              </a:cxnLst>
              <a:rect l="0" t="0" r="r" b="b"/>
              <a:pathLst>
                <a:path w="114" h="171">
                  <a:moveTo>
                    <a:pt x="56" y="170"/>
                  </a:moveTo>
                  <a:lnTo>
                    <a:pt x="0" y="170"/>
                  </a:lnTo>
                  <a:lnTo>
                    <a:pt x="0" y="0"/>
                  </a:lnTo>
                  <a:lnTo>
                    <a:pt x="113" y="0"/>
                  </a:lnTo>
                  <a:lnTo>
                    <a:pt x="113" y="170"/>
                  </a:lnTo>
                  <a:lnTo>
                    <a:pt x="56" y="170"/>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96" name="Freeform 415"/>
            <p:cNvSpPr>
              <a:spLocks noChangeArrowheads="1"/>
            </p:cNvSpPr>
            <p:nvPr/>
          </p:nvSpPr>
          <p:spPr bwMode="auto">
            <a:xfrm>
              <a:off x="8183563" y="3710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97" name="Freeform 416"/>
            <p:cNvSpPr>
              <a:spLocks noChangeArrowheads="1"/>
            </p:cNvSpPr>
            <p:nvPr/>
          </p:nvSpPr>
          <p:spPr bwMode="auto">
            <a:xfrm>
              <a:off x="8284765" y="3710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98" name="Freeform 417"/>
            <p:cNvSpPr>
              <a:spLocks noChangeArrowheads="1"/>
            </p:cNvSpPr>
            <p:nvPr/>
          </p:nvSpPr>
          <p:spPr bwMode="auto">
            <a:xfrm>
              <a:off x="8183563" y="3583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99" name="Freeform 418"/>
            <p:cNvSpPr>
              <a:spLocks noChangeArrowheads="1"/>
            </p:cNvSpPr>
            <p:nvPr/>
          </p:nvSpPr>
          <p:spPr bwMode="auto">
            <a:xfrm>
              <a:off x="8284765" y="3583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0" name="Freeform 419"/>
            <p:cNvSpPr>
              <a:spLocks noChangeArrowheads="1"/>
            </p:cNvSpPr>
            <p:nvPr/>
          </p:nvSpPr>
          <p:spPr bwMode="auto">
            <a:xfrm>
              <a:off x="8183563" y="3456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1" name="Freeform 420"/>
            <p:cNvSpPr>
              <a:spLocks noChangeArrowheads="1"/>
            </p:cNvSpPr>
            <p:nvPr/>
          </p:nvSpPr>
          <p:spPr bwMode="auto">
            <a:xfrm>
              <a:off x="8284765" y="3456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2" name="Freeform 421"/>
            <p:cNvSpPr>
              <a:spLocks noChangeArrowheads="1"/>
            </p:cNvSpPr>
            <p:nvPr/>
          </p:nvSpPr>
          <p:spPr bwMode="auto">
            <a:xfrm>
              <a:off x="8183563" y="3964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3" name="Freeform 422"/>
            <p:cNvSpPr>
              <a:spLocks noChangeArrowheads="1"/>
            </p:cNvSpPr>
            <p:nvPr/>
          </p:nvSpPr>
          <p:spPr bwMode="auto">
            <a:xfrm>
              <a:off x="8284765" y="3964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4" name="Freeform 423"/>
            <p:cNvSpPr>
              <a:spLocks noChangeArrowheads="1"/>
            </p:cNvSpPr>
            <p:nvPr/>
          </p:nvSpPr>
          <p:spPr bwMode="auto">
            <a:xfrm>
              <a:off x="8183563" y="4091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5" name="Freeform 424"/>
            <p:cNvSpPr>
              <a:spLocks noChangeArrowheads="1"/>
            </p:cNvSpPr>
            <p:nvPr/>
          </p:nvSpPr>
          <p:spPr bwMode="auto">
            <a:xfrm>
              <a:off x="8284765" y="4091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6" name="Freeform 425"/>
            <p:cNvSpPr>
              <a:spLocks noChangeArrowheads="1"/>
            </p:cNvSpPr>
            <p:nvPr/>
          </p:nvSpPr>
          <p:spPr bwMode="auto">
            <a:xfrm>
              <a:off x="8183563" y="4218540"/>
              <a:ext cx="51594" cy="77390"/>
            </a:xfrm>
            <a:custGeom>
              <a:avLst/>
              <a:gdLst>
                <a:gd name="T0" fmla="*/ 57 w 114"/>
                <a:gd name="T1" fmla="*/ 169 h 170"/>
                <a:gd name="T2" fmla="*/ 0 w 114"/>
                <a:gd name="T3" fmla="*/ 169 h 170"/>
                <a:gd name="T4" fmla="*/ 0 w 114"/>
                <a:gd name="T5" fmla="*/ 0 h 170"/>
                <a:gd name="T6" fmla="*/ 113 w 114"/>
                <a:gd name="T7" fmla="*/ 0 h 170"/>
                <a:gd name="T8" fmla="*/ 113 w 114"/>
                <a:gd name="T9" fmla="*/ 169 h 170"/>
                <a:gd name="T10" fmla="*/ 57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7" y="169"/>
                  </a:moveTo>
                  <a:lnTo>
                    <a:pt x="0" y="169"/>
                  </a:lnTo>
                  <a:lnTo>
                    <a:pt x="0" y="0"/>
                  </a:lnTo>
                  <a:lnTo>
                    <a:pt x="113" y="0"/>
                  </a:lnTo>
                  <a:lnTo>
                    <a:pt x="113" y="169"/>
                  </a:lnTo>
                  <a:lnTo>
                    <a:pt x="57"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7" name="Freeform 426"/>
            <p:cNvSpPr>
              <a:spLocks noChangeArrowheads="1"/>
            </p:cNvSpPr>
            <p:nvPr/>
          </p:nvSpPr>
          <p:spPr bwMode="auto">
            <a:xfrm>
              <a:off x="8284765" y="4218540"/>
              <a:ext cx="51594" cy="77390"/>
            </a:xfrm>
            <a:custGeom>
              <a:avLst/>
              <a:gdLst>
                <a:gd name="T0" fmla="*/ 56 w 114"/>
                <a:gd name="T1" fmla="*/ 169 h 170"/>
                <a:gd name="T2" fmla="*/ 0 w 114"/>
                <a:gd name="T3" fmla="*/ 169 h 170"/>
                <a:gd name="T4" fmla="*/ 0 w 114"/>
                <a:gd name="T5" fmla="*/ 0 h 170"/>
                <a:gd name="T6" fmla="*/ 113 w 114"/>
                <a:gd name="T7" fmla="*/ 0 h 170"/>
                <a:gd name="T8" fmla="*/ 113 w 114"/>
                <a:gd name="T9" fmla="*/ 169 h 170"/>
                <a:gd name="T10" fmla="*/ 56 w 114"/>
                <a:gd name="T11" fmla="*/ 169 h 170"/>
              </a:gdLst>
              <a:ahLst/>
              <a:cxnLst>
                <a:cxn ang="0">
                  <a:pos x="T0" y="T1"/>
                </a:cxn>
                <a:cxn ang="0">
                  <a:pos x="T2" y="T3"/>
                </a:cxn>
                <a:cxn ang="0">
                  <a:pos x="T4" y="T5"/>
                </a:cxn>
                <a:cxn ang="0">
                  <a:pos x="T6" y="T7"/>
                </a:cxn>
                <a:cxn ang="0">
                  <a:pos x="T8" y="T9"/>
                </a:cxn>
                <a:cxn ang="0">
                  <a:pos x="T10" y="T11"/>
                </a:cxn>
              </a:cxnLst>
              <a:rect l="0" t="0" r="r" b="b"/>
              <a:pathLst>
                <a:path w="114" h="170">
                  <a:moveTo>
                    <a:pt x="56" y="169"/>
                  </a:moveTo>
                  <a:lnTo>
                    <a:pt x="0" y="169"/>
                  </a:lnTo>
                  <a:lnTo>
                    <a:pt x="0" y="0"/>
                  </a:lnTo>
                  <a:lnTo>
                    <a:pt x="113" y="0"/>
                  </a:lnTo>
                  <a:lnTo>
                    <a:pt x="113" y="169"/>
                  </a:lnTo>
                  <a:lnTo>
                    <a:pt x="56" y="16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08" name="Freeform 427"/>
            <p:cNvSpPr>
              <a:spLocks noChangeArrowheads="1"/>
            </p:cNvSpPr>
            <p:nvPr/>
          </p:nvSpPr>
          <p:spPr bwMode="auto">
            <a:xfrm>
              <a:off x="8183563" y="4345540"/>
              <a:ext cx="152796" cy="152796"/>
            </a:xfrm>
            <a:custGeom>
              <a:avLst/>
              <a:gdLst>
                <a:gd name="T0" fmla="*/ 339 w 340"/>
                <a:gd name="T1" fmla="*/ 339 h 340"/>
                <a:gd name="T2" fmla="*/ 339 w 340"/>
                <a:gd name="T3" fmla="*/ 0 h 340"/>
                <a:gd name="T4" fmla="*/ 0 w 340"/>
                <a:gd name="T5" fmla="*/ 0 h 340"/>
                <a:gd name="T6" fmla="*/ 0 w 340"/>
                <a:gd name="T7" fmla="*/ 339 h 340"/>
              </a:gdLst>
              <a:ahLst/>
              <a:cxnLst>
                <a:cxn ang="0">
                  <a:pos x="T0" y="T1"/>
                </a:cxn>
                <a:cxn ang="0">
                  <a:pos x="T2" y="T3"/>
                </a:cxn>
                <a:cxn ang="0">
                  <a:pos x="T4" y="T5"/>
                </a:cxn>
                <a:cxn ang="0">
                  <a:pos x="T6" y="T7"/>
                </a:cxn>
              </a:cxnLst>
              <a:rect l="0" t="0" r="r" b="b"/>
              <a:pathLst>
                <a:path w="340" h="340">
                  <a:moveTo>
                    <a:pt x="339" y="339"/>
                  </a:moveTo>
                  <a:lnTo>
                    <a:pt x="339" y="0"/>
                  </a:lnTo>
                  <a:lnTo>
                    <a:pt x="0" y="0"/>
                  </a:lnTo>
                  <a:lnTo>
                    <a:pt x="0" y="339"/>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09" name="Line 428"/>
            <p:cNvSpPr>
              <a:spLocks noChangeShapeType="1"/>
            </p:cNvSpPr>
            <p:nvPr/>
          </p:nvSpPr>
          <p:spPr bwMode="auto">
            <a:xfrm>
              <a:off x="8258969" y="4345540"/>
              <a:ext cx="1984" cy="15279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210" name="Group 209"/>
          <p:cNvGrpSpPr/>
          <p:nvPr/>
        </p:nvGrpSpPr>
        <p:grpSpPr>
          <a:xfrm>
            <a:off x="1249488" y="4114347"/>
            <a:ext cx="123031" cy="250031"/>
            <a:chOff x="7310438" y="4252274"/>
            <a:chExt cx="123031" cy="250031"/>
          </a:xfrm>
        </p:grpSpPr>
        <p:sp>
          <p:nvSpPr>
            <p:cNvPr id="211" name="Freeform 393"/>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25400" cap="flat">
              <a:solidFill>
                <a:schemeClr val="bg2">
                  <a:lumMod val="7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2" name="Line 394"/>
            <p:cNvSpPr>
              <a:spLocks noChangeShapeType="1"/>
            </p:cNvSpPr>
            <p:nvPr/>
          </p:nvSpPr>
          <p:spPr bwMode="auto">
            <a:xfrm>
              <a:off x="7371953" y="4391180"/>
              <a:ext cx="0" cy="111125"/>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213" name="Group 212"/>
          <p:cNvGrpSpPr/>
          <p:nvPr/>
        </p:nvGrpSpPr>
        <p:grpSpPr>
          <a:xfrm>
            <a:off x="828392" y="4077693"/>
            <a:ext cx="354742" cy="279797"/>
            <a:chOff x="6605984" y="4218540"/>
            <a:chExt cx="354742" cy="279797"/>
          </a:xfrm>
        </p:grpSpPr>
        <p:sp>
          <p:nvSpPr>
            <p:cNvPr id="214" name="Freeform 341"/>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5" name="Line 342"/>
            <p:cNvSpPr>
              <a:spLocks noChangeShapeType="1"/>
            </p:cNvSpPr>
            <p:nvPr/>
          </p:nvSpPr>
          <p:spPr bwMode="auto">
            <a:xfrm flipV="1">
              <a:off x="6631781" y="4319742"/>
              <a:ext cx="1984" cy="174625"/>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16" name="Line 343"/>
            <p:cNvSpPr>
              <a:spLocks noChangeShapeType="1"/>
            </p:cNvSpPr>
            <p:nvPr/>
          </p:nvSpPr>
          <p:spPr bwMode="auto">
            <a:xfrm>
              <a:off x="6937375" y="4325696"/>
              <a:ext cx="1984" cy="170656"/>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17" name="Freeform 344"/>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18" name="Freeform 345"/>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19" name="Freeform 346"/>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220" name="Group 219"/>
          <p:cNvGrpSpPr/>
          <p:nvPr/>
        </p:nvGrpSpPr>
        <p:grpSpPr>
          <a:xfrm>
            <a:off x="6077800" y="3619303"/>
            <a:ext cx="381000" cy="738187"/>
            <a:chOff x="7689453" y="3762134"/>
            <a:chExt cx="381000" cy="738187"/>
          </a:xfrm>
        </p:grpSpPr>
        <p:sp>
          <p:nvSpPr>
            <p:cNvPr id="221" name="Freeform 347"/>
            <p:cNvSpPr>
              <a:spLocks noChangeArrowheads="1"/>
            </p:cNvSpPr>
            <p:nvPr/>
          </p:nvSpPr>
          <p:spPr bwMode="auto">
            <a:xfrm>
              <a:off x="7689453" y="3762134"/>
              <a:ext cx="381000" cy="736203"/>
            </a:xfrm>
            <a:custGeom>
              <a:avLst/>
              <a:gdLst>
                <a:gd name="T0" fmla="*/ 846 w 847"/>
                <a:gd name="T1" fmla="*/ 1637 h 1638"/>
                <a:gd name="T2" fmla="*/ 846 w 847"/>
                <a:gd name="T3" fmla="*/ 395 h 1638"/>
                <a:gd name="T4" fmla="*/ 423 w 847"/>
                <a:gd name="T5" fmla="*/ 0 h 1638"/>
                <a:gd name="T6" fmla="*/ 0 w 847"/>
                <a:gd name="T7" fmla="*/ 395 h 1638"/>
                <a:gd name="T8" fmla="*/ 0 w 847"/>
                <a:gd name="T9" fmla="*/ 1637 h 1638"/>
              </a:gdLst>
              <a:ahLst/>
              <a:cxnLst>
                <a:cxn ang="0">
                  <a:pos x="T0" y="T1"/>
                </a:cxn>
                <a:cxn ang="0">
                  <a:pos x="T2" y="T3"/>
                </a:cxn>
                <a:cxn ang="0">
                  <a:pos x="T4" y="T5"/>
                </a:cxn>
                <a:cxn ang="0">
                  <a:pos x="T6" y="T7"/>
                </a:cxn>
                <a:cxn ang="0">
                  <a:pos x="T8" y="T9"/>
                </a:cxn>
              </a:cxnLst>
              <a:rect l="0" t="0" r="r" b="b"/>
              <a:pathLst>
                <a:path w="847" h="1638">
                  <a:moveTo>
                    <a:pt x="846" y="1637"/>
                  </a:moveTo>
                  <a:lnTo>
                    <a:pt x="846" y="395"/>
                  </a:lnTo>
                  <a:lnTo>
                    <a:pt x="423" y="0"/>
                  </a:lnTo>
                  <a:lnTo>
                    <a:pt x="0" y="395"/>
                  </a:lnTo>
                  <a:lnTo>
                    <a:pt x="0" y="1637"/>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22" name="Freeform 348"/>
            <p:cNvSpPr>
              <a:spLocks noChangeArrowheads="1"/>
            </p:cNvSpPr>
            <p:nvPr/>
          </p:nvSpPr>
          <p:spPr bwMode="auto">
            <a:xfrm>
              <a:off x="7739063"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3" name="Freeform 349"/>
            <p:cNvSpPr>
              <a:spLocks noChangeArrowheads="1"/>
            </p:cNvSpPr>
            <p:nvPr/>
          </p:nvSpPr>
          <p:spPr bwMode="auto">
            <a:xfrm>
              <a:off x="7967265" y="4295930"/>
              <a:ext cx="51594" cy="89298"/>
            </a:xfrm>
            <a:custGeom>
              <a:avLst/>
              <a:gdLst>
                <a:gd name="T0" fmla="*/ 56 w 113"/>
                <a:gd name="T1" fmla="*/ 198 h 199"/>
                <a:gd name="T2" fmla="*/ 0 w 113"/>
                <a:gd name="T3" fmla="*/ 198 h 199"/>
                <a:gd name="T4" fmla="*/ 0 w 113"/>
                <a:gd name="T5" fmla="*/ 0 h 199"/>
                <a:gd name="T6" fmla="*/ 112 w 113"/>
                <a:gd name="T7" fmla="*/ 0 h 199"/>
                <a:gd name="T8" fmla="*/ 112 w 113"/>
                <a:gd name="T9" fmla="*/ 198 h 199"/>
                <a:gd name="T10" fmla="*/ 56 w 113"/>
                <a:gd name="T11" fmla="*/ 198 h 199"/>
              </a:gdLst>
              <a:ahLst/>
              <a:cxnLst>
                <a:cxn ang="0">
                  <a:pos x="T0" y="T1"/>
                </a:cxn>
                <a:cxn ang="0">
                  <a:pos x="T2" y="T3"/>
                </a:cxn>
                <a:cxn ang="0">
                  <a:pos x="T4" y="T5"/>
                </a:cxn>
                <a:cxn ang="0">
                  <a:pos x="T6" y="T7"/>
                </a:cxn>
                <a:cxn ang="0">
                  <a:pos x="T8" y="T9"/>
                </a:cxn>
                <a:cxn ang="0">
                  <a:pos x="T10" y="T11"/>
                </a:cxn>
              </a:cxnLst>
              <a:rect l="0" t="0" r="r" b="b"/>
              <a:pathLst>
                <a:path w="113" h="199">
                  <a:moveTo>
                    <a:pt x="56" y="198"/>
                  </a:moveTo>
                  <a:lnTo>
                    <a:pt x="0" y="198"/>
                  </a:lnTo>
                  <a:lnTo>
                    <a:pt x="0" y="0"/>
                  </a:lnTo>
                  <a:lnTo>
                    <a:pt x="112" y="0"/>
                  </a:lnTo>
                  <a:lnTo>
                    <a:pt x="112" y="198"/>
                  </a:lnTo>
                  <a:lnTo>
                    <a:pt x="56" y="198"/>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4" name="Freeform 350"/>
            <p:cNvSpPr>
              <a:spLocks noChangeArrowheads="1"/>
            </p:cNvSpPr>
            <p:nvPr/>
          </p:nvSpPr>
          <p:spPr bwMode="auto">
            <a:xfrm>
              <a:off x="7840265" y="4143134"/>
              <a:ext cx="77391" cy="101203"/>
            </a:xfrm>
            <a:custGeom>
              <a:avLst/>
              <a:gdLst>
                <a:gd name="T0" fmla="*/ 85 w 171"/>
                <a:gd name="T1" fmla="*/ 225 h 226"/>
                <a:gd name="T2" fmla="*/ 0 w 171"/>
                <a:gd name="T3" fmla="*/ 225 h 226"/>
                <a:gd name="T4" fmla="*/ 0 w 171"/>
                <a:gd name="T5" fmla="*/ 0 h 226"/>
                <a:gd name="T6" fmla="*/ 170 w 171"/>
                <a:gd name="T7" fmla="*/ 0 h 226"/>
                <a:gd name="T8" fmla="*/ 170 w 171"/>
                <a:gd name="T9" fmla="*/ 225 h 226"/>
                <a:gd name="T10" fmla="*/ 85 w 171"/>
                <a:gd name="T11" fmla="*/ 225 h 226"/>
              </a:gdLst>
              <a:ahLst/>
              <a:cxnLst>
                <a:cxn ang="0">
                  <a:pos x="T0" y="T1"/>
                </a:cxn>
                <a:cxn ang="0">
                  <a:pos x="T2" y="T3"/>
                </a:cxn>
                <a:cxn ang="0">
                  <a:pos x="T4" y="T5"/>
                </a:cxn>
                <a:cxn ang="0">
                  <a:pos x="T6" y="T7"/>
                </a:cxn>
                <a:cxn ang="0">
                  <a:pos x="T8" y="T9"/>
                </a:cxn>
                <a:cxn ang="0">
                  <a:pos x="T10" y="T11"/>
                </a:cxn>
              </a:cxnLst>
              <a:rect l="0" t="0" r="r" b="b"/>
              <a:pathLst>
                <a:path w="171" h="226">
                  <a:moveTo>
                    <a:pt x="85" y="225"/>
                  </a:moveTo>
                  <a:lnTo>
                    <a:pt x="0" y="225"/>
                  </a:lnTo>
                  <a:lnTo>
                    <a:pt x="0" y="0"/>
                  </a:lnTo>
                  <a:lnTo>
                    <a:pt x="170" y="0"/>
                  </a:lnTo>
                  <a:lnTo>
                    <a:pt x="170" y="225"/>
                  </a:lnTo>
                  <a:lnTo>
                    <a:pt x="85"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5" name="Freeform 351"/>
            <p:cNvSpPr>
              <a:spLocks noChangeArrowheads="1"/>
            </p:cNvSpPr>
            <p:nvPr/>
          </p:nvSpPr>
          <p:spPr bwMode="auto">
            <a:xfrm>
              <a:off x="7955359" y="4143134"/>
              <a:ext cx="63500" cy="101203"/>
            </a:xfrm>
            <a:custGeom>
              <a:avLst/>
              <a:gdLst>
                <a:gd name="T0" fmla="*/ 71 w 142"/>
                <a:gd name="T1" fmla="*/ 225 h 226"/>
                <a:gd name="T2" fmla="*/ 0 w 142"/>
                <a:gd name="T3" fmla="*/ 225 h 226"/>
                <a:gd name="T4" fmla="*/ 0 w 142"/>
                <a:gd name="T5" fmla="*/ 0 h 226"/>
                <a:gd name="T6" fmla="*/ 141 w 142"/>
                <a:gd name="T7" fmla="*/ 0 h 226"/>
                <a:gd name="T8" fmla="*/ 141 w 142"/>
                <a:gd name="T9" fmla="*/ 225 h 226"/>
                <a:gd name="T10" fmla="*/ 71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1" y="225"/>
                  </a:moveTo>
                  <a:lnTo>
                    <a:pt x="0" y="225"/>
                  </a:lnTo>
                  <a:lnTo>
                    <a:pt x="0" y="0"/>
                  </a:lnTo>
                  <a:lnTo>
                    <a:pt x="141" y="0"/>
                  </a:lnTo>
                  <a:lnTo>
                    <a:pt x="141" y="225"/>
                  </a:lnTo>
                  <a:lnTo>
                    <a:pt x="71"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6" name="Freeform 352"/>
            <p:cNvSpPr>
              <a:spLocks noChangeArrowheads="1"/>
            </p:cNvSpPr>
            <p:nvPr/>
          </p:nvSpPr>
          <p:spPr bwMode="auto">
            <a:xfrm>
              <a:off x="7739063" y="4143134"/>
              <a:ext cx="63500" cy="101203"/>
            </a:xfrm>
            <a:custGeom>
              <a:avLst/>
              <a:gdLst>
                <a:gd name="T0" fmla="*/ 70 w 142"/>
                <a:gd name="T1" fmla="*/ 225 h 226"/>
                <a:gd name="T2" fmla="*/ 0 w 142"/>
                <a:gd name="T3" fmla="*/ 225 h 226"/>
                <a:gd name="T4" fmla="*/ 0 w 142"/>
                <a:gd name="T5" fmla="*/ 0 h 226"/>
                <a:gd name="T6" fmla="*/ 141 w 142"/>
                <a:gd name="T7" fmla="*/ 0 h 226"/>
                <a:gd name="T8" fmla="*/ 141 w 142"/>
                <a:gd name="T9" fmla="*/ 225 h 226"/>
                <a:gd name="T10" fmla="*/ 70 w 142"/>
                <a:gd name="T11" fmla="*/ 225 h 226"/>
              </a:gdLst>
              <a:ahLst/>
              <a:cxnLst>
                <a:cxn ang="0">
                  <a:pos x="T0" y="T1"/>
                </a:cxn>
                <a:cxn ang="0">
                  <a:pos x="T2" y="T3"/>
                </a:cxn>
                <a:cxn ang="0">
                  <a:pos x="T4" y="T5"/>
                </a:cxn>
                <a:cxn ang="0">
                  <a:pos x="T6" y="T7"/>
                </a:cxn>
                <a:cxn ang="0">
                  <a:pos x="T8" y="T9"/>
                </a:cxn>
                <a:cxn ang="0">
                  <a:pos x="T10" y="T11"/>
                </a:cxn>
              </a:cxnLst>
              <a:rect l="0" t="0" r="r" b="b"/>
              <a:pathLst>
                <a:path w="142" h="226">
                  <a:moveTo>
                    <a:pt x="70" y="225"/>
                  </a:moveTo>
                  <a:lnTo>
                    <a:pt x="0" y="225"/>
                  </a:lnTo>
                  <a:lnTo>
                    <a:pt x="0" y="0"/>
                  </a:lnTo>
                  <a:lnTo>
                    <a:pt x="141" y="0"/>
                  </a:lnTo>
                  <a:lnTo>
                    <a:pt x="141" y="225"/>
                  </a:lnTo>
                  <a:lnTo>
                    <a:pt x="70" y="225"/>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7" name="Freeform 353"/>
            <p:cNvSpPr>
              <a:spLocks noChangeArrowheads="1"/>
            </p:cNvSpPr>
            <p:nvPr/>
          </p:nvSpPr>
          <p:spPr bwMode="auto">
            <a:xfrm>
              <a:off x="7840265" y="3990336"/>
              <a:ext cx="77391" cy="101204"/>
            </a:xfrm>
            <a:custGeom>
              <a:avLst/>
              <a:gdLst>
                <a:gd name="T0" fmla="*/ 85 w 171"/>
                <a:gd name="T1" fmla="*/ 226 h 227"/>
                <a:gd name="T2" fmla="*/ 0 w 171"/>
                <a:gd name="T3" fmla="*/ 226 h 227"/>
                <a:gd name="T4" fmla="*/ 0 w 171"/>
                <a:gd name="T5" fmla="*/ 0 h 227"/>
                <a:gd name="T6" fmla="*/ 170 w 171"/>
                <a:gd name="T7" fmla="*/ 0 h 227"/>
                <a:gd name="T8" fmla="*/ 170 w 171"/>
                <a:gd name="T9" fmla="*/ 226 h 227"/>
                <a:gd name="T10" fmla="*/ 85 w 171"/>
                <a:gd name="T11" fmla="*/ 226 h 227"/>
              </a:gdLst>
              <a:ahLst/>
              <a:cxnLst>
                <a:cxn ang="0">
                  <a:pos x="T0" y="T1"/>
                </a:cxn>
                <a:cxn ang="0">
                  <a:pos x="T2" y="T3"/>
                </a:cxn>
                <a:cxn ang="0">
                  <a:pos x="T4" y="T5"/>
                </a:cxn>
                <a:cxn ang="0">
                  <a:pos x="T6" y="T7"/>
                </a:cxn>
                <a:cxn ang="0">
                  <a:pos x="T8" y="T9"/>
                </a:cxn>
                <a:cxn ang="0">
                  <a:pos x="T10" y="T11"/>
                </a:cxn>
              </a:cxnLst>
              <a:rect l="0" t="0" r="r" b="b"/>
              <a:pathLst>
                <a:path w="171" h="227">
                  <a:moveTo>
                    <a:pt x="85" y="226"/>
                  </a:moveTo>
                  <a:lnTo>
                    <a:pt x="0" y="226"/>
                  </a:lnTo>
                  <a:lnTo>
                    <a:pt x="0" y="0"/>
                  </a:lnTo>
                  <a:lnTo>
                    <a:pt x="170" y="0"/>
                  </a:lnTo>
                  <a:lnTo>
                    <a:pt x="170" y="226"/>
                  </a:lnTo>
                  <a:lnTo>
                    <a:pt x="85"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8" name="Freeform 354"/>
            <p:cNvSpPr>
              <a:spLocks noChangeArrowheads="1"/>
            </p:cNvSpPr>
            <p:nvPr/>
          </p:nvSpPr>
          <p:spPr bwMode="auto">
            <a:xfrm>
              <a:off x="7955359" y="3990336"/>
              <a:ext cx="63500" cy="101204"/>
            </a:xfrm>
            <a:custGeom>
              <a:avLst/>
              <a:gdLst>
                <a:gd name="T0" fmla="*/ 71 w 142"/>
                <a:gd name="T1" fmla="*/ 226 h 227"/>
                <a:gd name="T2" fmla="*/ 0 w 142"/>
                <a:gd name="T3" fmla="*/ 226 h 227"/>
                <a:gd name="T4" fmla="*/ 0 w 142"/>
                <a:gd name="T5" fmla="*/ 0 h 227"/>
                <a:gd name="T6" fmla="*/ 141 w 142"/>
                <a:gd name="T7" fmla="*/ 0 h 227"/>
                <a:gd name="T8" fmla="*/ 141 w 142"/>
                <a:gd name="T9" fmla="*/ 226 h 227"/>
                <a:gd name="T10" fmla="*/ 71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1" y="226"/>
                  </a:moveTo>
                  <a:lnTo>
                    <a:pt x="0" y="226"/>
                  </a:lnTo>
                  <a:lnTo>
                    <a:pt x="0" y="0"/>
                  </a:lnTo>
                  <a:lnTo>
                    <a:pt x="141" y="0"/>
                  </a:lnTo>
                  <a:lnTo>
                    <a:pt x="141" y="226"/>
                  </a:lnTo>
                  <a:lnTo>
                    <a:pt x="71"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29" name="Freeform 355"/>
            <p:cNvSpPr>
              <a:spLocks noChangeArrowheads="1"/>
            </p:cNvSpPr>
            <p:nvPr/>
          </p:nvSpPr>
          <p:spPr bwMode="auto">
            <a:xfrm>
              <a:off x="7739063" y="3990336"/>
              <a:ext cx="63500" cy="101204"/>
            </a:xfrm>
            <a:custGeom>
              <a:avLst/>
              <a:gdLst>
                <a:gd name="T0" fmla="*/ 70 w 142"/>
                <a:gd name="T1" fmla="*/ 226 h 227"/>
                <a:gd name="T2" fmla="*/ 0 w 142"/>
                <a:gd name="T3" fmla="*/ 226 h 227"/>
                <a:gd name="T4" fmla="*/ 0 w 142"/>
                <a:gd name="T5" fmla="*/ 0 h 227"/>
                <a:gd name="T6" fmla="*/ 141 w 142"/>
                <a:gd name="T7" fmla="*/ 0 h 227"/>
                <a:gd name="T8" fmla="*/ 141 w 142"/>
                <a:gd name="T9" fmla="*/ 226 h 227"/>
                <a:gd name="T10" fmla="*/ 70 w 142"/>
                <a:gd name="T11" fmla="*/ 226 h 227"/>
              </a:gdLst>
              <a:ahLst/>
              <a:cxnLst>
                <a:cxn ang="0">
                  <a:pos x="T0" y="T1"/>
                </a:cxn>
                <a:cxn ang="0">
                  <a:pos x="T2" y="T3"/>
                </a:cxn>
                <a:cxn ang="0">
                  <a:pos x="T4" y="T5"/>
                </a:cxn>
                <a:cxn ang="0">
                  <a:pos x="T6" y="T7"/>
                </a:cxn>
                <a:cxn ang="0">
                  <a:pos x="T8" y="T9"/>
                </a:cxn>
                <a:cxn ang="0">
                  <a:pos x="T10" y="T11"/>
                </a:cxn>
              </a:cxnLst>
              <a:rect l="0" t="0" r="r" b="b"/>
              <a:pathLst>
                <a:path w="142" h="227">
                  <a:moveTo>
                    <a:pt x="70" y="226"/>
                  </a:moveTo>
                  <a:lnTo>
                    <a:pt x="0" y="226"/>
                  </a:lnTo>
                  <a:lnTo>
                    <a:pt x="0" y="0"/>
                  </a:lnTo>
                  <a:lnTo>
                    <a:pt x="141" y="0"/>
                  </a:lnTo>
                  <a:lnTo>
                    <a:pt x="141" y="226"/>
                  </a:lnTo>
                  <a:lnTo>
                    <a:pt x="70" y="226"/>
                  </a:ln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30" name="Freeform 356"/>
            <p:cNvSpPr>
              <a:spLocks noChangeArrowheads="1"/>
            </p:cNvSpPr>
            <p:nvPr/>
          </p:nvSpPr>
          <p:spPr bwMode="auto">
            <a:xfrm>
              <a:off x="7828359" y="4295930"/>
              <a:ext cx="101204" cy="204391"/>
            </a:xfrm>
            <a:custGeom>
              <a:avLst/>
              <a:gdLst>
                <a:gd name="T0" fmla="*/ 226 w 227"/>
                <a:gd name="T1" fmla="*/ 452 h 453"/>
                <a:gd name="T2" fmla="*/ 226 w 227"/>
                <a:gd name="T3" fmla="*/ 0 h 453"/>
                <a:gd name="T4" fmla="*/ 0 w 227"/>
                <a:gd name="T5" fmla="*/ 0 h 453"/>
                <a:gd name="T6" fmla="*/ 0 w 227"/>
                <a:gd name="T7" fmla="*/ 452 h 453"/>
              </a:gdLst>
              <a:ahLst/>
              <a:cxnLst>
                <a:cxn ang="0">
                  <a:pos x="T0" y="T1"/>
                </a:cxn>
                <a:cxn ang="0">
                  <a:pos x="T2" y="T3"/>
                </a:cxn>
                <a:cxn ang="0">
                  <a:pos x="T4" y="T5"/>
                </a:cxn>
                <a:cxn ang="0">
                  <a:pos x="T6" y="T7"/>
                </a:cxn>
              </a:cxnLst>
              <a:rect l="0" t="0" r="r" b="b"/>
              <a:pathLst>
                <a:path w="227" h="453">
                  <a:moveTo>
                    <a:pt x="226" y="452"/>
                  </a:moveTo>
                  <a:lnTo>
                    <a:pt x="226" y="0"/>
                  </a:lnTo>
                  <a:lnTo>
                    <a:pt x="0" y="0"/>
                  </a:lnTo>
                  <a:lnTo>
                    <a:pt x="0" y="452"/>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31" name="Freeform 357"/>
            <p:cNvSpPr>
              <a:spLocks noChangeArrowheads="1"/>
            </p:cNvSpPr>
            <p:nvPr/>
          </p:nvSpPr>
          <p:spPr bwMode="auto">
            <a:xfrm>
              <a:off x="7828359" y="3837540"/>
              <a:ext cx="101204" cy="101203"/>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noFill/>
            <a:ln w="25400" cap="flat">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32" name="Freeform 358"/>
            <p:cNvSpPr>
              <a:spLocks noChangeArrowheads="1"/>
            </p:cNvSpPr>
            <p:nvPr/>
          </p:nvSpPr>
          <p:spPr bwMode="auto">
            <a:xfrm>
              <a:off x="7879953" y="3869290"/>
              <a:ext cx="15875" cy="37703"/>
            </a:xfrm>
            <a:custGeom>
              <a:avLst/>
              <a:gdLst>
                <a:gd name="T0" fmla="*/ 0 w 35"/>
                <a:gd name="T1" fmla="*/ 0 h 83"/>
                <a:gd name="T2" fmla="*/ 0 w 35"/>
                <a:gd name="T3" fmla="*/ 51 h 83"/>
                <a:gd name="T4" fmla="*/ 34 w 35"/>
                <a:gd name="T5" fmla="*/ 82 h 83"/>
              </a:gdLst>
              <a:ahLst/>
              <a:cxnLst>
                <a:cxn ang="0">
                  <a:pos x="T0" y="T1"/>
                </a:cxn>
                <a:cxn ang="0">
                  <a:pos x="T2" y="T3"/>
                </a:cxn>
                <a:cxn ang="0">
                  <a:pos x="T4" y="T5"/>
                </a:cxn>
              </a:cxnLst>
              <a:rect l="0" t="0" r="r" b="b"/>
              <a:pathLst>
                <a:path w="35" h="83">
                  <a:moveTo>
                    <a:pt x="0" y="0"/>
                  </a:moveTo>
                  <a:lnTo>
                    <a:pt x="0" y="51"/>
                  </a:lnTo>
                  <a:lnTo>
                    <a:pt x="34" y="82"/>
                  </a:lnTo>
                </a:path>
              </a:pathLst>
            </a:custGeom>
            <a:noFill/>
            <a:ln w="127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grpSp>
      <p:grpSp>
        <p:nvGrpSpPr>
          <p:cNvPr id="233" name="Group 232"/>
          <p:cNvGrpSpPr/>
          <p:nvPr/>
        </p:nvGrpSpPr>
        <p:grpSpPr>
          <a:xfrm>
            <a:off x="2254203" y="3962202"/>
            <a:ext cx="648891" cy="406797"/>
            <a:chOff x="1345291" y="3941420"/>
            <a:chExt cx="648891" cy="406797"/>
          </a:xfrm>
        </p:grpSpPr>
        <p:grpSp>
          <p:nvGrpSpPr>
            <p:cNvPr id="234" name="Group 233"/>
            <p:cNvGrpSpPr/>
            <p:nvPr/>
          </p:nvGrpSpPr>
          <p:grpSpPr>
            <a:xfrm>
              <a:off x="1345291" y="4082310"/>
              <a:ext cx="648891" cy="265907"/>
              <a:chOff x="1859359" y="4232430"/>
              <a:chExt cx="648891" cy="265907"/>
            </a:xfrm>
          </p:grpSpPr>
          <p:sp>
            <p:nvSpPr>
              <p:cNvPr id="254" name="Freeform 429"/>
              <p:cNvSpPr>
                <a:spLocks noChangeArrowheads="1"/>
              </p:cNvSpPr>
              <p:nvPr/>
            </p:nvSpPr>
            <p:spPr bwMode="auto">
              <a:xfrm>
                <a:off x="1885156" y="4272830"/>
                <a:ext cx="595313" cy="225507"/>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5" name="Freeform 430"/>
              <p:cNvSpPr>
                <a:spLocks noChangeArrowheads="1"/>
              </p:cNvSpPr>
              <p:nvPr/>
            </p:nvSpPr>
            <p:spPr bwMode="auto">
              <a:xfrm>
                <a:off x="1936750" y="4319742"/>
                <a:ext cx="265906" cy="101204"/>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6" name="Line 431"/>
              <p:cNvSpPr>
                <a:spLocks noChangeShapeType="1"/>
              </p:cNvSpPr>
              <p:nvPr/>
            </p:nvSpPr>
            <p:spPr bwMode="auto">
              <a:xfrm>
                <a:off x="2024063"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57" name="Line 432"/>
              <p:cNvSpPr>
                <a:spLocks noChangeShapeType="1"/>
              </p:cNvSpPr>
              <p:nvPr/>
            </p:nvSpPr>
            <p:spPr bwMode="auto">
              <a:xfrm>
                <a:off x="2113359" y="4319742"/>
                <a:ext cx="0" cy="10120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58" name="Freeform 433"/>
              <p:cNvSpPr>
                <a:spLocks noChangeArrowheads="1"/>
              </p:cNvSpPr>
              <p:nvPr/>
            </p:nvSpPr>
            <p:spPr bwMode="auto">
              <a:xfrm>
                <a:off x="2254250" y="4319742"/>
                <a:ext cx="178594" cy="178594"/>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9" name="Line 434"/>
              <p:cNvSpPr>
                <a:spLocks noChangeShapeType="1"/>
              </p:cNvSpPr>
              <p:nvPr/>
            </p:nvSpPr>
            <p:spPr bwMode="auto">
              <a:xfrm>
                <a:off x="2343546" y="4319742"/>
                <a:ext cx="0" cy="178594"/>
              </a:xfrm>
              <a:prstGeom prst="line">
                <a:avLst/>
              </a:prstGeom>
              <a:noFill/>
              <a:ln w="254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60" name="Freeform 435"/>
              <p:cNvSpPr>
                <a:spLocks noChangeArrowheads="1"/>
              </p:cNvSpPr>
              <p:nvPr/>
            </p:nvSpPr>
            <p:spPr bwMode="auto">
              <a:xfrm>
                <a:off x="1859359" y="4232430"/>
                <a:ext cx="648891" cy="39688"/>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25400" cap="rnd">
                <a:solidFill>
                  <a:schemeClr val="bg2">
                    <a:lumMod val="75000"/>
                  </a:scheme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nvGrpSpPr>
            <p:cNvPr id="235" name="Group 234"/>
            <p:cNvGrpSpPr/>
            <p:nvPr/>
          </p:nvGrpSpPr>
          <p:grpSpPr>
            <a:xfrm>
              <a:off x="1688588" y="3941420"/>
              <a:ext cx="291703" cy="148907"/>
              <a:chOff x="2202656" y="4091540"/>
              <a:chExt cx="291703" cy="148907"/>
            </a:xfrm>
            <a:solidFill>
              <a:schemeClr val="bg1">
                <a:lumMod val="75000"/>
              </a:schemeClr>
            </a:solidFill>
          </p:grpSpPr>
          <p:sp>
            <p:nvSpPr>
              <p:cNvPr id="236" name="Freeform 436"/>
              <p:cNvSpPr>
                <a:spLocks noChangeArrowheads="1"/>
              </p:cNvSpPr>
              <p:nvPr/>
            </p:nvSpPr>
            <p:spPr bwMode="auto">
              <a:xfrm>
                <a:off x="2291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37" name="Freeform 437"/>
              <p:cNvSpPr>
                <a:spLocks noChangeArrowheads="1"/>
              </p:cNvSpPr>
              <p:nvPr/>
            </p:nvSpPr>
            <p:spPr bwMode="auto">
              <a:xfrm>
                <a:off x="2303859" y="4117336"/>
                <a:ext cx="25798" cy="13891"/>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38" name="Freeform 438"/>
              <p:cNvSpPr>
                <a:spLocks noChangeArrowheads="1"/>
              </p:cNvSpPr>
              <p:nvPr/>
            </p:nvSpPr>
            <p:spPr bwMode="auto">
              <a:xfrm>
                <a:off x="2303859" y="4143134"/>
                <a:ext cx="25798" cy="13890"/>
              </a:xfrm>
              <a:custGeom>
                <a:avLst/>
                <a:gdLst>
                  <a:gd name="T0" fmla="*/ 28 w 58"/>
                  <a:gd name="T1" fmla="*/ 28 h 29"/>
                  <a:gd name="T2" fmla="*/ 0 w 58"/>
                  <a:gd name="T3" fmla="*/ 28 h 29"/>
                  <a:gd name="T4" fmla="*/ 0 w 58"/>
                  <a:gd name="T5" fmla="*/ 0 h 29"/>
                  <a:gd name="T6" fmla="*/ 57 w 58"/>
                  <a:gd name="T7" fmla="*/ 0 h 29"/>
                  <a:gd name="T8" fmla="*/ 57 w 58"/>
                  <a:gd name="T9" fmla="*/ 28 h 29"/>
                  <a:gd name="T10" fmla="*/ 28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8" y="28"/>
                    </a:moveTo>
                    <a:lnTo>
                      <a:pt x="0" y="28"/>
                    </a:lnTo>
                    <a:lnTo>
                      <a:pt x="0" y="0"/>
                    </a:lnTo>
                    <a:lnTo>
                      <a:pt x="57" y="0"/>
                    </a:lnTo>
                    <a:lnTo>
                      <a:pt x="57" y="28"/>
                    </a:lnTo>
                    <a:lnTo>
                      <a:pt x="28"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39" name="Freeform 439"/>
              <p:cNvSpPr>
                <a:spLocks noChangeArrowheads="1"/>
              </p:cNvSpPr>
              <p:nvPr/>
            </p:nvSpPr>
            <p:spPr bwMode="auto">
              <a:xfrm>
                <a:off x="2329656" y="4117336"/>
                <a:ext cx="13890"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0" name="Freeform 440"/>
              <p:cNvSpPr>
                <a:spLocks noChangeArrowheads="1"/>
              </p:cNvSpPr>
              <p:nvPr/>
            </p:nvSpPr>
            <p:spPr bwMode="auto">
              <a:xfrm>
                <a:off x="2228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1" name="Freeform 441"/>
              <p:cNvSpPr>
                <a:spLocks noChangeArrowheads="1"/>
              </p:cNvSpPr>
              <p:nvPr/>
            </p:nvSpPr>
            <p:spPr bwMode="auto">
              <a:xfrm>
                <a:off x="2266156" y="4129242"/>
                <a:ext cx="13890" cy="39688"/>
              </a:xfrm>
              <a:custGeom>
                <a:avLst/>
                <a:gdLst>
                  <a:gd name="T0" fmla="*/ 15 w 30"/>
                  <a:gd name="T1" fmla="*/ 85 h 86"/>
                  <a:gd name="T2" fmla="*/ 0 w 30"/>
                  <a:gd name="T3" fmla="*/ 85 h 86"/>
                  <a:gd name="T4" fmla="*/ 0 w 30"/>
                  <a:gd name="T5" fmla="*/ 0 h 86"/>
                  <a:gd name="T6" fmla="*/ 29 w 30"/>
                  <a:gd name="T7" fmla="*/ 0 h 86"/>
                  <a:gd name="T8" fmla="*/ 29 w 30"/>
                  <a:gd name="T9" fmla="*/ 85 h 86"/>
                  <a:gd name="T10" fmla="*/ 15 w 30"/>
                  <a:gd name="T11" fmla="*/ 85 h 86"/>
                </a:gdLst>
                <a:ahLst/>
                <a:cxnLst>
                  <a:cxn ang="0">
                    <a:pos x="T0" y="T1"/>
                  </a:cxn>
                  <a:cxn ang="0">
                    <a:pos x="T2" y="T3"/>
                  </a:cxn>
                  <a:cxn ang="0">
                    <a:pos x="T4" y="T5"/>
                  </a:cxn>
                  <a:cxn ang="0">
                    <a:pos x="T6" y="T7"/>
                  </a:cxn>
                  <a:cxn ang="0">
                    <a:pos x="T8" y="T9"/>
                  </a:cxn>
                  <a:cxn ang="0">
                    <a:pos x="T10" y="T11"/>
                  </a:cxn>
                </a:cxnLst>
                <a:rect l="0" t="0" r="r" b="b"/>
                <a:pathLst>
                  <a:path w="30" h="86">
                    <a:moveTo>
                      <a:pt x="15" y="85"/>
                    </a:moveTo>
                    <a:lnTo>
                      <a:pt x="0" y="85"/>
                    </a:lnTo>
                    <a:lnTo>
                      <a:pt x="0" y="0"/>
                    </a:lnTo>
                    <a:lnTo>
                      <a:pt x="29" y="0"/>
                    </a:lnTo>
                    <a:lnTo>
                      <a:pt x="29" y="85"/>
                    </a:lnTo>
                    <a:lnTo>
                      <a:pt x="15"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2" name="Freeform 442"/>
              <p:cNvSpPr>
                <a:spLocks noChangeArrowheads="1"/>
              </p:cNvSpPr>
              <p:nvPr/>
            </p:nvSpPr>
            <p:spPr bwMode="auto">
              <a:xfrm>
                <a:off x="2228453" y="4129242"/>
                <a:ext cx="13891" cy="39688"/>
              </a:xfrm>
              <a:custGeom>
                <a:avLst/>
                <a:gdLst>
                  <a:gd name="T0" fmla="*/ 14 w 29"/>
                  <a:gd name="T1" fmla="*/ 85 h 86"/>
                  <a:gd name="T2" fmla="*/ 0 w 29"/>
                  <a:gd name="T3" fmla="*/ 85 h 86"/>
                  <a:gd name="T4" fmla="*/ 0 w 29"/>
                  <a:gd name="T5" fmla="*/ 0 h 86"/>
                  <a:gd name="T6" fmla="*/ 28 w 29"/>
                  <a:gd name="T7" fmla="*/ 0 h 86"/>
                  <a:gd name="T8" fmla="*/ 28 w 29"/>
                  <a:gd name="T9" fmla="*/ 85 h 86"/>
                  <a:gd name="T10" fmla="*/ 14 w 29"/>
                  <a:gd name="T11" fmla="*/ 85 h 86"/>
                </a:gdLst>
                <a:ahLst/>
                <a:cxnLst>
                  <a:cxn ang="0">
                    <a:pos x="T0" y="T1"/>
                  </a:cxn>
                  <a:cxn ang="0">
                    <a:pos x="T2" y="T3"/>
                  </a:cxn>
                  <a:cxn ang="0">
                    <a:pos x="T4" y="T5"/>
                  </a:cxn>
                  <a:cxn ang="0">
                    <a:pos x="T6" y="T7"/>
                  </a:cxn>
                  <a:cxn ang="0">
                    <a:pos x="T8" y="T9"/>
                  </a:cxn>
                  <a:cxn ang="0">
                    <a:pos x="T10" y="T11"/>
                  </a:cxn>
                </a:cxnLst>
                <a:rect l="0" t="0" r="r" b="b"/>
                <a:pathLst>
                  <a:path w="29" h="86">
                    <a:moveTo>
                      <a:pt x="14" y="85"/>
                    </a:moveTo>
                    <a:lnTo>
                      <a:pt x="0" y="85"/>
                    </a:lnTo>
                    <a:lnTo>
                      <a:pt x="0" y="0"/>
                    </a:lnTo>
                    <a:lnTo>
                      <a:pt x="28" y="0"/>
                    </a:lnTo>
                    <a:lnTo>
                      <a:pt x="28" y="85"/>
                    </a:lnTo>
                    <a:lnTo>
                      <a:pt x="14" y="85"/>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3" name="Freeform 443"/>
              <p:cNvSpPr>
                <a:spLocks noChangeArrowheads="1"/>
              </p:cNvSpPr>
              <p:nvPr/>
            </p:nvSpPr>
            <p:spPr bwMode="auto">
              <a:xfrm>
                <a:off x="2355453" y="4117336"/>
                <a:ext cx="13891" cy="51594"/>
              </a:xfrm>
              <a:custGeom>
                <a:avLst/>
                <a:gdLst>
                  <a:gd name="T0" fmla="*/ 14 w 29"/>
                  <a:gd name="T1" fmla="*/ 113 h 114"/>
                  <a:gd name="T2" fmla="*/ 0 w 29"/>
                  <a:gd name="T3" fmla="*/ 113 h 114"/>
                  <a:gd name="T4" fmla="*/ 0 w 29"/>
                  <a:gd name="T5" fmla="*/ 0 h 114"/>
                  <a:gd name="T6" fmla="*/ 28 w 29"/>
                  <a:gd name="T7" fmla="*/ 0 h 114"/>
                  <a:gd name="T8" fmla="*/ 28 w 29"/>
                  <a:gd name="T9" fmla="*/ 113 h 114"/>
                  <a:gd name="T10" fmla="*/ 14 w 29"/>
                  <a:gd name="T11" fmla="*/ 113 h 114"/>
                </a:gdLst>
                <a:ahLst/>
                <a:cxnLst>
                  <a:cxn ang="0">
                    <a:pos x="T0" y="T1"/>
                  </a:cxn>
                  <a:cxn ang="0">
                    <a:pos x="T2" y="T3"/>
                  </a:cxn>
                  <a:cxn ang="0">
                    <a:pos x="T4" y="T5"/>
                  </a:cxn>
                  <a:cxn ang="0">
                    <a:pos x="T6" y="T7"/>
                  </a:cxn>
                  <a:cxn ang="0">
                    <a:pos x="T8" y="T9"/>
                  </a:cxn>
                  <a:cxn ang="0">
                    <a:pos x="T10" y="T11"/>
                  </a:cxn>
                </a:cxnLst>
                <a:rect l="0" t="0" r="r" b="b"/>
                <a:pathLst>
                  <a:path w="29" h="114">
                    <a:moveTo>
                      <a:pt x="14" y="113"/>
                    </a:moveTo>
                    <a:lnTo>
                      <a:pt x="0" y="113"/>
                    </a:lnTo>
                    <a:lnTo>
                      <a:pt x="0" y="0"/>
                    </a:lnTo>
                    <a:lnTo>
                      <a:pt x="28" y="0"/>
                    </a:lnTo>
                    <a:lnTo>
                      <a:pt x="28" y="113"/>
                    </a:lnTo>
                    <a:lnTo>
                      <a:pt x="14" y="113"/>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4" name="Freeform 444"/>
              <p:cNvSpPr>
                <a:spLocks noChangeArrowheads="1"/>
              </p:cNvSpPr>
              <p:nvPr/>
            </p:nvSpPr>
            <p:spPr bwMode="auto">
              <a:xfrm>
                <a:off x="2355453" y="4117336"/>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5" name="Freeform 445"/>
              <p:cNvSpPr>
                <a:spLocks noChangeArrowheads="1"/>
              </p:cNvSpPr>
              <p:nvPr/>
            </p:nvSpPr>
            <p:spPr bwMode="auto">
              <a:xfrm>
                <a:off x="2355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6" name="Freeform 446"/>
              <p:cNvSpPr>
                <a:spLocks noChangeArrowheads="1"/>
              </p:cNvSpPr>
              <p:nvPr/>
            </p:nvSpPr>
            <p:spPr bwMode="auto">
              <a:xfrm>
                <a:off x="2355453" y="4143134"/>
                <a:ext cx="39688" cy="13890"/>
              </a:xfrm>
              <a:custGeom>
                <a:avLst/>
                <a:gdLst>
                  <a:gd name="T0" fmla="*/ 42 w 86"/>
                  <a:gd name="T1" fmla="*/ 28 h 29"/>
                  <a:gd name="T2" fmla="*/ 0 w 86"/>
                  <a:gd name="T3" fmla="*/ 28 h 29"/>
                  <a:gd name="T4" fmla="*/ 0 w 86"/>
                  <a:gd name="T5" fmla="*/ 0 h 29"/>
                  <a:gd name="T6" fmla="*/ 85 w 86"/>
                  <a:gd name="T7" fmla="*/ 0 h 29"/>
                  <a:gd name="T8" fmla="*/ 85 w 86"/>
                  <a:gd name="T9" fmla="*/ 28 h 29"/>
                  <a:gd name="T10" fmla="*/ 42 w 86"/>
                  <a:gd name="T11" fmla="*/ 28 h 29"/>
                </a:gdLst>
                <a:ahLst/>
                <a:cxnLst>
                  <a:cxn ang="0">
                    <a:pos x="T0" y="T1"/>
                  </a:cxn>
                  <a:cxn ang="0">
                    <a:pos x="T2" y="T3"/>
                  </a:cxn>
                  <a:cxn ang="0">
                    <a:pos x="T4" y="T5"/>
                  </a:cxn>
                  <a:cxn ang="0">
                    <a:pos x="T6" y="T7"/>
                  </a:cxn>
                  <a:cxn ang="0">
                    <a:pos x="T8" y="T9"/>
                  </a:cxn>
                  <a:cxn ang="0">
                    <a:pos x="T10" y="T11"/>
                  </a:cxn>
                </a:cxnLst>
                <a:rect l="0" t="0" r="r" b="b"/>
                <a:pathLst>
                  <a:path w="86" h="29">
                    <a:moveTo>
                      <a:pt x="42" y="28"/>
                    </a:moveTo>
                    <a:lnTo>
                      <a:pt x="0" y="28"/>
                    </a:lnTo>
                    <a:lnTo>
                      <a:pt x="0" y="0"/>
                    </a:lnTo>
                    <a:lnTo>
                      <a:pt x="85" y="0"/>
                    </a:lnTo>
                    <a:lnTo>
                      <a:pt x="85" y="28"/>
                    </a:lnTo>
                    <a:lnTo>
                      <a:pt x="42"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7" name="Freeform 447"/>
              <p:cNvSpPr>
                <a:spLocks noChangeArrowheads="1"/>
              </p:cNvSpPr>
              <p:nvPr/>
            </p:nvSpPr>
            <p:spPr bwMode="auto">
              <a:xfrm>
                <a:off x="2418953" y="4117336"/>
                <a:ext cx="13891"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8" name="Freeform 448"/>
              <p:cNvSpPr>
                <a:spLocks noChangeArrowheads="1"/>
              </p:cNvSpPr>
              <p:nvPr/>
            </p:nvSpPr>
            <p:spPr bwMode="auto">
              <a:xfrm>
                <a:off x="2456656" y="4117336"/>
                <a:ext cx="13890" cy="63500"/>
              </a:xfrm>
              <a:custGeom>
                <a:avLst/>
                <a:gdLst>
                  <a:gd name="T0" fmla="*/ 14 w 29"/>
                  <a:gd name="T1" fmla="*/ 141 h 142"/>
                  <a:gd name="T2" fmla="*/ 0 w 29"/>
                  <a:gd name="T3" fmla="*/ 141 h 142"/>
                  <a:gd name="T4" fmla="*/ 0 w 29"/>
                  <a:gd name="T5" fmla="*/ 0 h 142"/>
                  <a:gd name="T6" fmla="*/ 28 w 29"/>
                  <a:gd name="T7" fmla="*/ 0 h 142"/>
                  <a:gd name="T8" fmla="*/ 28 w 29"/>
                  <a:gd name="T9" fmla="*/ 141 h 142"/>
                  <a:gd name="T10" fmla="*/ 14 w 29"/>
                  <a:gd name="T11" fmla="*/ 141 h 142"/>
                </a:gdLst>
                <a:ahLst/>
                <a:cxnLst>
                  <a:cxn ang="0">
                    <a:pos x="T0" y="T1"/>
                  </a:cxn>
                  <a:cxn ang="0">
                    <a:pos x="T2" y="T3"/>
                  </a:cxn>
                  <a:cxn ang="0">
                    <a:pos x="T4" y="T5"/>
                  </a:cxn>
                  <a:cxn ang="0">
                    <a:pos x="T6" y="T7"/>
                  </a:cxn>
                  <a:cxn ang="0">
                    <a:pos x="T8" y="T9"/>
                  </a:cxn>
                  <a:cxn ang="0">
                    <a:pos x="T10" y="T11"/>
                  </a:cxn>
                </a:cxnLst>
                <a:rect l="0" t="0" r="r" b="b"/>
                <a:pathLst>
                  <a:path w="29" h="142">
                    <a:moveTo>
                      <a:pt x="14" y="141"/>
                    </a:moveTo>
                    <a:lnTo>
                      <a:pt x="0" y="141"/>
                    </a:lnTo>
                    <a:lnTo>
                      <a:pt x="0" y="0"/>
                    </a:lnTo>
                    <a:lnTo>
                      <a:pt x="28" y="0"/>
                    </a:lnTo>
                    <a:lnTo>
                      <a:pt x="28" y="141"/>
                    </a:lnTo>
                    <a:lnTo>
                      <a:pt x="14" y="141"/>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49" name="Freeform 449"/>
              <p:cNvSpPr>
                <a:spLocks noChangeArrowheads="1"/>
              </p:cNvSpPr>
              <p:nvPr/>
            </p:nvSpPr>
            <p:spPr bwMode="auto">
              <a:xfrm>
                <a:off x="2430859" y="4117336"/>
                <a:ext cx="25798" cy="13891"/>
              </a:xfrm>
              <a:custGeom>
                <a:avLst/>
                <a:gdLst>
                  <a:gd name="T0" fmla="*/ 29 w 58"/>
                  <a:gd name="T1" fmla="*/ 28 h 29"/>
                  <a:gd name="T2" fmla="*/ 0 w 58"/>
                  <a:gd name="T3" fmla="*/ 28 h 29"/>
                  <a:gd name="T4" fmla="*/ 0 w 58"/>
                  <a:gd name="T5" fmla="*/ 0 h 29"/>
                  <a:gd name="T6" fmla="*/ 57 w 58"/>
                  <a:gd name="T7" fmla="*/ 0 h 29"/>
                  <a:gd name="T8" fmla="*/ 57 w 58"/>
                  <a:gd name="T9" fmla="*/ 28 h 29"/>
                  <a:gd name="T10" fmla="*/ 29 w 58"/>
                  <a:gd name="T11" fmla="*/ 28 h 29"/>
                </a:gdLst>
                <a:ahLst/>
                <a:cxnLst>
                  <a:cxn ang="0">
                    <a:pos x="T0" y="T1"/>
                  </a:cxn>
                  <a:cxn ang="0">
                    <a:pos x="T2" y="T3"/>
                  </a:cxn>
                  <a:cxn ang="0">
                    <a:pos x="T4" y="T5"/>
                  </a:cxn>
                  <a:cxn ang="0">
                    <a:pos x="T6" y="T7"/>
                  </a:cxn>
                  <a:cxn ang="0">
                    <a:pos x="T8" y="T9"/>
                  </a:cxn>
                  <a:cxn ang="0">
                    <a:pos x="T10" y="T11"/>
                  </a:cxn>
                </a:cxnLst>
                <a:rect l="0" t="0" r="r" b="b"/>
                <a:pathLst>
                  <a:path w="58" h="29">
                    <a:moveTo>
                      <a:pt x="29" y="28"/>
                    </a:moveTo>
                    <a:lnTo>
                      <a:pt x="0" y="28"/>
                    </a:lnTo>
                    <a:lnTo>
                      <a:pt x="0" y="0"/>
                    </a:lnTo>
                    <a:lnTo>
                      <a:pt x="57" y="0"/>
                    </a:lnTo>
                    <a:lnTo>
                      <a:pt x="57" y="28"/>
                    </a:lnTo>
                    <a:lnTo>
                      <a:pt x="29"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0" name="Freeform 450"/>
              <p:cNvSpPr>
                <a:spLocks noChangeArrowheads="1"/>
              </p:cNvSpPr>
              <p:nvPr/>
            </p:nvSpPr>
            <p:spPr bwMode="auto">
              <a:xfrm>
                <a:off x="2202656" y="4091540"/>
                <a:ext cx="291703" cy="115094"/>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1" name="Freeform 451"/>
              <p:cNvSpPr>
                <a:spLocks noChangeArrowheads="1"/>
              </p:cNvSpPr>
              <p:nvPr/>
            </p:nvSpPr>
            <p:spPr bwMode="auto">
              <a:xfrm>
                <a:off x="2228453" y="4168930"/>
                <a:ext cx="51594" cy="13891"/>
              </a:xfrm>
              <a:custGeom>
                <a:avLst/>
                <a:gdLst>
                  <a:gd name="T0" fmla="*/ 56 w 114"/>
                  <a:gd name="T1" fmla="*/ 28 h 29"/>
                  <a:gd name="T2" fmla="*/ 0 w 114"/>
                  <a:gd name="T3" fmla="*/ 28 h 29"/>
                  <a:gd name="T4" fmla="*/ 0 w 114"/>
                  <a:gd name="T5" fmla="*/ 0 h 29"/>
                  <a:gd name="T6" fmla="*/ 113 w 114"/>
                  <a:gd name="T7" fmla="*/ 0 h 29"/>
                  <a:gd name="T8" fmla="*/ 113 w 114"/>
                  <a:gd name="T9" fmla="*/ 28 h 29"/>
                  <a:gd name="T10" fmla="*/ 56 w 114"/>
                  <a:gd name="T11" fmla="*/ 28 h 29"/>
                </a:gdLst>
                <a:ahLst/>
                <a:cxnLst>
                  <a:cxn ang="0">
                    <a:pos x="T0" y="T1"/>
                  </a:cxn>
                  <a:cxn ang="0">
                    <a:pos x="T2" y="T3"/>
                  </a:cxn>
                  <a:cxn ang="0">
                    <a:pos x="T4" y="T5"/>
                  </a:cxn>
                  <a:cxn ang="0">
                    <a:pos x="T6" y="T7"/>
                  </a:cxn>
                  <a:cxn ang="0">
                    <a:pos x="T8" y="T9"/>
                  </a:cxn>
                  <a:cxn ang="0">
                    <a:pos x="T10" y="T11"/>
                  </a:cxn>
                </a:cxnLst>
                <a:rect l="0" t="0" r="r" b="b"/>
                <a:pathLst>
                  <a:path w="114" h="29">
                    <a:moveTo>
                      <a:pt x="56" y="28"/>
                    </a:moveTo>
                    <a:lnTo>
                      <a:pt x="0" y="28"/>
                    </a:lnTo>
                    <a:lnTo>
                      <a:pt x="0" y="0"/>
                    </a:lnTo>
                    <a:lnTo>
                      <a:pt x="113" y="0"/>
                    </a:lnTo>
                    <a:lnTo>
                      <a:pt x="113" y="28"/>
                    </a:lnTo>
                    <a:lnTo>
                      <a:pt x="56" y="28"/>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2" name="Freeform 452"/>
              <p:cNvSpPr>
                <a:spLocks noChangeArrowheads="1"/>
              </p:cNvSpPr>
              <p:nvPr/>
            </p:nvSpPr>
            <p:spPr bwMode="auto">
              <a:xfrm>
                <a:off x="2228453" y="4194727"/>
                <a:ext cx="13891"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253" name="Freeform 453"/>
              <p:cNvSpPr>
                <a:spLocks noChangeArrowheads="1"/>
              </p:cNvSpPr>
              <p:nvPr/>
            </p:nvSpPr>
            <p:spPr bwMode="auto">
              <a:xfrm>
                <a:off x="2456656" y="4194727"/>
                <a:ext cx="13890" cy="45720"/>
              </a:xfrm>
              <a:custGeom>
                <a:avLst/>
                <a:gdLst>
                  <a:gd name="T0" fmla="*/ 14 w 29"/>
                  <a:gd name="T1" fmla="*/ 112 h 113"/>
                  <a:gd name="T2" fmla="*/ 0 w 29"/>
                  <a:gd name="T3" fmla="*/ 112 h 113"/>
                  <a:gd name="T4" fmla="*/ 0 w 29"/>
                  <a:gd name="T5" fmla="*/ 0 h 113"/>
                  <a:gd name="T6" fmla="*/ 28 w 29"/>
                  <a:gd name="T7" fmla="*/ 0 h 113"/>
                  <a:gd name="T8" fmla="*/ 28 w 29"/>
                  <a:gd name="T9" fmla="*/ 112 h 113"/>
                  <a:gd name="T10" fmla="*/ 14 w 29"/>
                  <a:gd name="T11" fmla="*/ 112 h 113"/>
                </a:gdLst>
                <a:ahLst/>
                <a:cxnLst>
                  <a:cxn ang="0">
                    <a:pos x="T0" y="T1"/>
                  </a:cxn>
                  <a:cxn ang="0">
                    <a:pos x="T2" y="T3"/>
                  </a:cxn>
                  <a:cxn ang="0">
                    <a:pos x="T4" y="T5"/>
                  </a:cxn>
                  <a:cxn ang="0">
                    <a:pos x="T6" y="T7"/>
                  </a:cxn>
                  <a:cxn ang="0">
                    <a:pos x="T8" y="T9"/>
                  </a:cxn>
                  <a:cxn ang="0">
                    <a:pos x="T10" y="T11"/>
                  </a:cxn>
                </a:cxnLst>
                <a:rect l="0" t="0" r="r" b="b"/>
                <a:pathLst>
                  <a:path w="29" h="113">
                    <a:moveTo>
                      <a:pt x="14" y="112"/>
                    </a:moveTo>
                    <a:lnTo>
                      <a:pt x="0" y="112"/>
                    </a:lnTo>
                    <a:lnTo>
                      <a:pt x="0" y="0"/>
                    </a:lnTo>
                    <a:lnTo>
                      <a:pt x="28" y="0"/>
                    </a:lnTo>
                    <a:lnTo>
                      <a:pt x="28" y="112"/>
                    </a:lnTo>
                    <a:lnTo>
                      <a:pt x="14" y="112"/>
                    </a:lnTo>
                  </a:path>
                </a:pathLst>
              </a:custGeom>
              <a:grpFill/>
              <a:ln w="0" cap="flat">
                <a:solidFill>
                  <a:schemeClr val="bg2">
                    <a:lumMod val="75000"/>
                  </a:schemeClr>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grpSp>
      <p:grpSp>
        <p:nvGrpSpPr>
          <p:cNvPr id="261" name="Group 260"/>
          <p:cNvGrpSpPr/>
          <p:nvPr/>
        </p:nvGrpSpPr>
        <p:grpSpPr>
          <a:xfrm>
            <a:off x="4365583" y="4023449"/>
            <a:ext cx="466017" cy="345550"/>
            <a:chOff x="3789359" y="2959092"/>
            <a:chExt cx="466725" cy="346074"/>
          </a:xfrm>
        </p:grpSpPr>
        <p:sp>
          <p:nvSpPr>
            <p:cNvPr id="262" name="Freeform 11"/>
            <p:cNvSpPr>
              <a:spLocks noChangeArrowheads="1"/>
            </p:cNvSpPr>
            <p:nvPr/>
          </p:nvSpPr>
          <p:spPr bwMode="auto">
            <a:xfrm>
              <a:off x="3810000" y="2959092"/>
              <a:ext cx="427038" cy="284162"/>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bg2">
                  <a:lumMod val="75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63" name="Freeform 12"/>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25400" cap="rnd">
              <a:solidFill>
                <a:schemeClr val="bg2">
                  <a:lumMod val="7500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grpSp>
      <p:sp>
        <p:nvSpPr>
          <p:cNvPr id="264" name="Line 104"/>
          <p:cNvSpPr>
            <a:spLocks noChangeShapeType="1"/>
          </p:cNvSpPr>
          <p:nvPr/>
        </p:nvSpPr>
        <p:spPr bwMode="auto">
          <a:xfrm>
            <a:off x="-11941" y="4368999"/>
            <a:ext cx="9144000" cy="0"/>
          </a:xfrm>
          <a:prstGeom prst="line">
            <a:avLst/>
          </a:prstGeom>
          <a:noFill/>
          <a:ln w="25400" cap="flat">
            <a:solidFill>
              <a:schemeClr val="bg2">
                <a:lumMod val="75000"/>
              </a:schemeClr>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333333"/>
              </a:solidFill>
            </a:endParaRPr>
          </a:p>
        </p:txBody>
      </p:sp>
      <p:sp>
        <p:nvSpPr>
          <p:cNvPr id="265" name="TextBox 264"/>
          <p:cNvSpPr txBox="1"/>
          <p:nvPr/>
        </p:nvSpPr>
        <p:spPr>
          <a:xfrm>
            <a:off x="4220962" y="4380107"/>
            <a:ext cx="723275"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外出時</a:t>
            </a:r>
            <a:endParaRPr lang="en-US" sz="1400" dirty="0" smtClean="0">
              <a:solidFill>
                <a:schemeClr val="bg2">
                  <a:lumMod val="75000"/>
                </a:schemeClr>
              </a:solidFill>
            </a:endParaRPr>
          </a:p>
        </p:txBody>
      </p:sp>
      <p:sp>
        <p:nvSpPr>
          <p:cNvPr id="266" name="TextBox 265"/>
          <p:cNvSpPr txBox="1"/>
          <p:nvPr/>
        </p:nvSpPr>
        <p:spPr>
          <a:xfrm>
            <a:off x="2278689" y="4376675"/>
            <a:ext cx="609461"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カフェ</a:t>
            </a:r>
            <a:endParaRPr lang="en-US" sz="1400" dirty="0" smtClean="0">
              <a:solidFill>
                <a:schemeClr val="bg2">
                  <a:lumMod val="75000"/>
                </a:schemeClr>
              </a:solidFill>
            </a:endParaRPr>
          </a:p>
        </p:txBody>
      </p:sp>
      <p:sp>
        <p:nvSpPr>
          <p:cNvPr id="267" name="TextBox 266"/>
          <p:cNvSpPr txBox="1"/>
          <p:nvPr/>
        </p:nvSpPr>
        <p:spPr>
          <a:xfrm>
            <a:off x="724250" y="4378928"/>
            <a:ext cx="543739"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自宅</a:t>
            </a:r>
            <a:endParaRPr lang="en-US" sz="1400" dirty="0" smtClean="0">
              <a:solidFill>
                <a:schemeClr val="bg2">
                  <a:lumMod val="75000"/>
                </a:schemeClr>
              </a:solidFill>
            </a:endParaRPr>
          </a:p>
        </p:txBody>
      </p:sp>
      <p:sp>
        <p:nvSpPr>
          <p:cNvPr id="268" name="TextBox 267"/>
          <p:cNvSpPr txBox="1"/>
          <p:nvPr/>
        </p:nvSpPr>
        <p:spPr>
          <a:xfrm>
            <a:off x="5814275" y="4368835"/>
            <a:ext cx="893193" cy="307777"/>
          </a:xfrm>
          <a:prstGeom prst="rect">
            <a:avLst/>
          </a:prstGeom>
          <a:noFill/>
          <a:effectLst>
            <a:outerShdw blurRad="50800" dist="50800" dir="5400000" sx="95000" sy="95000" algn="ctr" rotWithShape="0">
              <a:srgbClr val="000000">
                <a:alpha val="43137"/>
              </a:srgbClr>
            </a:outerShdw>
          </a:effectLst>
        </p:spPr>
        <p:txBody>
          <a:bodyPr wrap="none" rtlCol="0">
            <a:spAutoFit/>
          </a:bodyPr>
          <a:lstStyle/>
          <a:p>
            <a:pPr algn="ctr">
              <a:spcAft>
                <a:spcPts val="0"/>
              </a:spcAft>
            </a:pPr>
            <a:r>
              <a:rPr lang="ja-JP" altLang="en-US" sz="1400" dirty="0" smtClean="0">
                <a:solidFill>
                  <a:schemeClr val="bg2">
                    <a:lumMod val="75000"/>
                  </a:schemeClr>
                </a:solidFill>
              </a:rPr>
              <a:t>お客様先</a:t>
            </a:r>
            <a:endParaRPr lang="en-US" sz="1400" dirty="0" smtClean="0">
              <a:solidFill>
                <a:schemeClr val="bg2">
                  <a:lumMod val="75000"/>
                </a:schemeClr>
              </a:solidFill>
            </a:endParaRPr>
          </a:p>
        </p:txBody>
      </p:sp>
      <p:sp>
        <p:nvSpPr>
          <p:cNvPr id="5" name="Rounded Rectangular Callout 4"/>
          <p:cNvSpPr/>
          <p:nvPr/>
        </p:nvSpPr>
        <p:spPr>
          <a:xfrm>
            <a:off x="4826031" y="581023"/>
            <a:ext cx="4024483" cy="2026209"/>
          </a:xfrm>
          <a:prstGeom prst="wedgeRoundRectCallout">
            <a:avLst>
              <a:gd name="adj1" fmla="val -25356"/>
              <a:gd name="adj2" fmla="val 49540"/>
              <a:gd name="adj3" fmla="val 16667"/>
            </a:avLst>
          </a:prstGeom>
          <a:solidFill>
            <a:schemeClr val="bg1"/>
          </a:solidFill>
          <a:ln cap="rnd">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nvGrpSpPr>
          <p:cNvPr id="117" name="Group 116"/>
          <p:cNvGrpSpPr/>
          <p:nvPr/>
        </p:nvGrpSpPr>
        <p:grpSpPr>
          <a:xfrm>
            <a:off x="683357" y="3102849"/>
            <a:ext cx="706521" cy="747049"/>
            <a:chOff x="5433878" y="2805393"/>
            <a:chExt cx="476598" cy="503937"/>
          </a:xfrm>
          <a:solidFill>
            <a:schemeClr val="accent1"/>
          </a:solidFill>
        </p:grpSpPr>
        <p:sp>
          <p:nvSpPr>
            <p:cNvPr id="118"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119"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pic>
        <p:nvPicPr>
          <p:cNvPr id="122" name="Picture 121"/>
          <p:cNvPicPr>
            <a:picLocks noChangeAspect="1"/>
          </p:cNvPicPr>
          <p:nvPr/>
        </p:nvPicPr>
        <p:blipFill>
          <a:blip r:embed="rId3"/>
          <a:stretch>
            <a:fillRect/>
          </a:stretch>
        </p:blipFill>
        <p:spPr>
          <a:xfrm>
            <a:off x="4367027" y="1557790"/>
            <a:ext cx="374642" cy="374642"/>
          </a:xfrm>
          <a:prstGeom prst="rect">
            <a:avLst/>
          </a:prstGeom>
        </p:spPr>
      </p:pic>
      <p:sp>
        <p:nvSpPr>
          <p:cNvPr id="123" name="Rectangle 168"/>
          <p:cNvSpPr>
            <a:spLocks noChangeArrowheads="1"/>
          </p:cNvSpPr>
          <p:nvPr/>
        </p:nvSpPr>
        <p:spPr bwMode="auto">
          <a:xfrm>
            <a:off x="3123051" y="2424327"/>
            <a:ext cx="1643399"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chemeClr val="bg2"/>
                </a:solidFill>
              </a:rPr>
              <a:t>チャット＆ファイル共有</a:t>
            </a:r>
            <a:endParaRPr kumimoji="0" lang="en-US" altLang="en-US" sz="1200" dirty="0">
              <a:solidFill>
                <a:schemeClr val="bg2"/>
              </a:solidFill>
            </a:endParaRPr>
          </a:p>
        </p:txBody>
      </p:sp>
      <p:sp>
        <p:nvSpPr>
          <p:cNvPr id="130" name="Rectangle 129"/>
          <p:cNvSpPr/>
          <p:nvPr/>
        </p:nvSpPr>
        <p:spPr>
          <a:xfrm>
            <a:off x="1137016" y="709368"/>
            <a:ext cx="938077" cy="592470"/>
          </a:xfrm>
          <a:prstGeom prst="rect">
            <a:avLst/>
          </a:prstGeom>
        </p:spPr>
        <p:txBody>
          <a:bodyPr wrap="none">
            <a:spAutoFit/>
          </a:bodyPr>
          <a:lstStyle/>
          <a:p>
            <a:pPr defTabSz="685777" fontAlgn="auto">
              <a:lnSpc>
                <a:spcPts val="1300"/>
              </a:lnSpc>
              <a:spcBef>
                <a:spcPts val="0"/>
              </a:spcBef>
              <a:spcAft>
                <a:spcPts val="0"/>
              </a:spcAft>
              <a:defRPr/>
            </a:pPr>
            <a:r>
              <a:rPr lang="en-US" sz="1000" kern="0" dirty="0" smtClean="0">
                <a:solidFill>
                  <a:srgbClr val="C31230"/>
                </a:solidFill>
              </a:rPr>
              <a:t>Malware</a:t>
            </a:r>
          </a:p>
          <a:p>
            <a:pPr defTabSz="685777" fontAlgn="auto">
              <a:lnSpc>
                <a:spcPts val="1300"/>
              </a:lnSpc>
              <a:spcBef>
                <a:spcPts val="0"/>
              </a:spcBef>
              <a:spcAft>
                <a:spcPts val="0"/>
              </a:spcAft>
              <a:defRPr/>
            </a:pPr>
            <a:r>
              <a:rPr lang="en-US" sz="1000" kern="0" dirty="0">
                <a:solidFill>
                  <a:srgbClr val="C31230"/>
                </a:solidFill>
              </a:rPr>
              <a:t>C2 </a:t>
            </a:r>
            <a:r>
              <a:rPr lang="en-US" sz="1000" kern="0" dirty="0" smtClean="0">
                <a:solidFill>
                  <a:srgbClr val="C31230"/>
                </a:solidFill>
              </a:rPr>
              <a:t>Callbacks</a:t>
            </a:r>
          </a:p>
          <a:p>
            <a:pPr defTabSz="685777" fontAlgn="auto">
              <a:lnSpc>
                <a:spcPts val="1300"/>
              </a:lnSpc>
              <a:spcBef>
                <a:spcPts val="0"/>
              </a:spcBef>
              <a:spcAft>
                <a:spcPts val="0"/>
              </a:spcAft>
              <a:defRPr/>
            </a:pPr>
            <a:r>
              <a:rPr lang="en-US" sz="1000" kern="0" dirty="0" smtClean="0">
                <a:solidFill>
                  <a:srgbClr val="C31230"/>
                </a:solidFill>
              </a:rPr>
              <a:t>Phishing</a:t>
            </a:r>
            <a:endParaRPr lang="en-US" sz="1000" kern="0" dirty="0">
              <a:solidFill>
                <a:srgbClr val="C31230"/>
              </a:solidFill>
              <a:ea typeface="Arial" charset="0"/>
              <a:cs typeface="Arial" charset="0"/>
            </a:endParaRPr>
          </a:p>
        </p:txBody>
      </p:sp>
      <p:cxnSp>
        <p:nvCxnSpPr>
          <p:cNvPr id="131" name="Straight Connector 130"/>
          <p:cNvCxnSpPr/>
          <p:nvPr/>
        </p:nvCxnSpPr>
        <p:spPr>
          <a:xfrm>
            <a:off x="1113651" y="786147"/>
            <a:ext cx="0" cy="438912"/>
          </a:xfrm>
          <a:prstGeom prst="line">
            <a:avLst/>
          </a:prstGeom>
          <a:ln w="12700" cap="flat" cmpd="sng">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448184" y="378075"/>
            <a:ext cx="1724896" cy="923763"/>
            <a:chOff x="5596581" y="595429"/>
            <a:chExt cx="2272456" cy="1217008"/>
          </a:xfrm>
        </p:grpSpPr>
        <p:grpSp>
          <p:nvGrpSpPr>
            <p:cNvPr id="133" name="Group 132"/>
            <p:cNvGrpSpPr/>
            <p:nvPr/>
          </p:nvGrpSpPr>
          <p:grpSpPr>
            <a:xfrm>
              <a:off x="5596581" y="595429"/>
              <a:ext cx="2272456" cy="1217008"/>
              <a:chOff x="3435772" y="1179303"/>
              <a:chExt cx="2272456" cy="1217008"/>
            </a:xfrm>
          </p:grpSpPr>
          <p:sp>
            <p:nvSpPr>
              <p:cNvPr id="135" name="Freeform 134"/>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6" name="Freeform 135"/>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7" name="Freeform 136"/>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38" name="Freeform 137"/>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cxnSp>
          <p:nvCxnSpPr>
            <p:cNvPr id="134" name="Straight Connector 133"/>
            <p:cNvCxnSpPr/>
            <p:nvPr/>
          </p:nvCxnSpPr>
          <p:spPr>
            <a:xfrm flipH="1">
              <a:off x="5886917" y="1812437"/>
              <a:ext cx="1691784"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679269" y="831005"/>
            <a:ext cx="349192" cy="349196"/>
            <a:chOff x="1239211" y="1569263"/>
            <a:chExt cx="347588" cy="347592"/>
          </a:xfrm>
        </p:grpSpPr>
        <p:sp>
          <p:nvSpPr>
            <p:cNvPr id="140" name="Freeform 361"/>
            <p:cNvSpPr>
              <a:spLocks noChangeArrowheads="1"/>
            </p:cNvSpPr>
            <p:nvPr/>
          </p:nvSpPr>
          <p:spPr bwMode="auto">
            <a:xfrm>
              <a:off x="1239211" y="1569263"/>
              <a:ext cx="347588" cy="347592"/>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solidFill>
              <a:schemeClr val="accent4"/>
            </a:solidFill>
            <a:ln>
              <a:noFill/>
            </a:ln>
            <a:effectLst/>
          </p:spPr>
          <p:txBody>
            <a:bodyPr wrap="none" anchor="ctr"/>
            <a:lstStyle/>
            <a:p>
              <a:endParaRPr lang="en-US">
                <a:solidFill>
                  <a:srgbClr val="333333"/>
                </a:solidFill>
              </a:endParaRPr>
            </a:p>
          </p:txBody>
        </p:sp>
        <p:grpSp>
          <p:nvGrpSpPr>
            <p:cNvPr id="141" name="Group 140"/>
            <p:cNvGrpSpPr/>
            <p:nvPr/>
          </p:nvGrpSpPr>
          <p:grpSpPr>
            <a:xfrm>
              <a:off x="1330788" y="1649282"/>
              <a:ext cx="164435" cy="178646"/>
              <a:chOff x="6562985" y="1082506"/>
              <a:chExt cx="204378" cy="222040"/>
            </a:xfrm>
            <a:solidFill>
              <a:schemeClr val="bg1"/>
            </a:solidFill>
          </p:grpSpPr>
          <p:sp>
            <p:nvSpPr>
              <p:cNvPr id="142" name="Freeform 6"/>
              <p:cNvSpPr>
                <a:spLocks/>
              </p:cNvSpPr>
              <p:nvPr/>
            </p:nvSpPr>
            <p:spPr bwMode="auto">
              <a:xfrm>
                <a:off x="6562985" y="1153876"/>
                <a:ext cx="98044" cy="150670"/>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sp>
            <p:nvSpPr>
              <p:cNvPr id="143" name="Freeform 7"/>
              <p:cNvSpPr>
                <a:spLocks/>
              </p:cNvSpPr>
              <p:nvPr/>
            </p:nvSpPr>
            <p:spPr bwMode="auto">
              <a:xfrm>
                <a:off x="6669680" y="1153876"/>
                <a:ext cx="97683" cy="150670"/>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sp>
            <p:nvSpPr>
              <p:cNvPr id="144" name="Freeform 8"/>
              <p:cNvSpPr>
                <a:spLocks/>
              </p:cNvSpPr>
              <p:nvPr/>
            </p:nvSpPr>
            <p:spPr bwMode="auto">
              <a:xfrm>
                <a:off x="6595065" y="1082506"/>
                <a:ext cx="139496" cy="76777"/>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endParaRPr lang="en-US" sz="1400" dirty="0">
                  <a:solidFill>
                    <a:srgbClr val="FFFFFF"/>
                  </a:solidFill>
                  <a:latin typeface="CiscoSansTT Light"/>
                  <a:ea typeface=""/>
                  <a:cs typeface="CiscoSansTT Light"/>
                </a:endParaRPr>
              </a:p>
            </p:txBody>
          </p:sp>
        </p:grpSp>
      </p:grpSp>
      <p:grpSp>
        <p:nvGrpSpPr>
          <p:cNvPr id="145" name="Group 144"/>
          <p:cNvGrpSpPr/>
          <p:nvPr/>
        </p:nvGrpSpPr>
        <p:grpSpPr>
          <a:xfrm>
            <a:off x="2335469" y="389193"/>
            <a:ext cx="1724896" cy="923763"/>
            <a:chOff x="5596581" y="595429"/>
            <a:chExt cx="2272456" cy="1217008"/>
          </a:xfrm>
        </p:grpSpPr>
        <p:grpSp>
          <p:nvGrpSpPr>
            <p:cNvPr id="146" name="Group 145"/>
            <p:cNvGrpSpPr/>
            <p:nvPr/>
          </p:nvGrpSpPr>
          <p:grpSpPr>
            <a:xfrm>
              <a:off x="5596581" y="595429"/>
              <a:ext cx="2272456" cy="1217008"/>
              <a:chOff x="3435772" y="1179303"/>
              <a:chExt cx="2272456" cy="1217008"/>
            </a:xfrm>
          </p:grpSpPr>
          <p:sp>
            <p:nvSpPr>
              <p:cNvPr id="148" name="Freeform 147"/>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49" name="Freeform 148"/>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0" name="Freeform 149"/>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1" name="Freeform 150"/>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cxnSp>
          <p:nvCxnSpPr>
            <p:cNvPr id="147" name="Straight Connector 146"/>
            <p:cNvCxnSpPr/>
            <p:nvPr/>
          </p:nvCxnSpPr>
          <p:spPr>
            <a:xfrm flipH="1">
              <a:off x="5886917" y="1812437"/>
              <a:ext cx="1691784"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338913" y="1401746"/>
            <a:ext cx="230389" cy="292618"/>
            <a:chOff x="1755735" y="1690064"/>
            <a:chExt cx="405342" cy="514828"/>
          </a:xfrm>
        </p:grpSpPr>
        <p:sp>
          <p:nvSpPr>
            <p:cNvPr id="154" name="Freeform 153"/>
            <p:cNvSpPr>
              <a:spLocks noChangeArrowheads="1"/>
            </p:cNvSpPr>
            <p:nvPr/>
          </p:nvSpPr>
          <p:spPr bwMode="auto">
            <a:xfrm>
              <a:off x="1755735" y="1690064"/>
              <a:ext cx="405342" cy="514828"/>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chemeClr val="bg1"/>
            </a:solidFill>
            <a:ln w="635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154"/>
            <p:cNvSpPr>
              <a:spLocks noChangeArrowheads="1"/>
            </p:cNvSpPr>
            <p:nvPr/>
          </p:nvSpPr>
          <p:spPr bwMode="auto">
            <a:xfrm>
              <a:off x="1832416" y="1799053"/>
              <a:ext cx="272111" cy="212100"/>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56" name="Rectangle 168"/>
          <p:cNvSpPr>
            <a:spLocks noChangeArrowheads="1"/>
          </p:cNvSpPr>
          <p:nvPr/>
        </p:nvSpPr>
        <p:spPr bwMode="auto">
          <a:xfrm>
            <a:off x="167564" y="1463531"/>
            <a:ext cx="1289584"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セキュア</a:t>
            </a:r>
            <a:r>
              <a:rPr kumimoji="0" lang="en-US" altLang="en-US" sz="1200" dirty="0" smtClean="0">
                <a:solidFill>
                  <a:srgbClr val="192954"/>
                </a:solidFill>
              </a:rPr>
              <a:t>DNS</a:t>
            </a:r>
          </a:p>
          <a:p>
            <a:pPr algn="ctr" defTabSz="457162" eaLnBrk="1" hangingPunct="1"/>
            <a:r>
              <a:rPr lang="en-US" altLang="en-US" sz="1200" dirty="0" smtClean="0">
                <a:solidFill>
                  <a:srgbClr val="192954"/>
                </a:solidFill>
              </a:rPr>
              <a:t>Web</a:t>
            </a:r>
            <a:r>
              <a:rPr lang="ja-JP" altLang="en-US" sz="1200" dirty="0" smtClean="0">
                <a:solidFill>
                  <a:srgbClr val="192954"/>
                </a:solidFill>
              </a:rPr>
              <a:t>セキュリティ</a:t>
            </a:r>
            <a:endParaRPr kumimoji="0" lang="en-US" altLang="en-US" sz="1200" dirty="0">
              <a:solidFill>
                <a:srgbClr val="192954"/>
              </a:solidFill>
            </a:endParaRPr>
          </a:p>
        </p:txBody>
      </p:sp>
      <p:pic>
        <p:nvPicPr>
          <p:cNvPr id="157" name="Shape 147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193" y="846496"/>
            <a:ext cx="330994" cy="1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8" descr="Cisco Cloudlock」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875" y="744349"/>
            <a:ext cx="533396" cy="400047"/>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8"/>
          <p:cNvSpPr>
            <a:spLocks noChangeArrowheads="1"/>
          </p:cNvSpPr>
          <p:nvPr/>
        </p:nvSpPr>
        <p:spPr bwMode="auto">
          <a:xfrm>
            <a:off x="2615757" y="1026029"/>
            <a:ext cx="1013418"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smtClean="0">
                <a:solidFill>
                  <a:srgbClr val="192954"/>
                </a:solidFill>
              </a:rPr>
              <a:t>ファイル</a:t>
            </a:r>
            <a:r>
              <a:rPr kumimoji="0" lang="ja-JP" altLang="en-US" sz="1200" dirty="0" smtClean="0">
                <a:solidFill>
                  <a:srgbClr val="192954"/>
                </a:solidFill>
              </a:rPr>
              <a:t>共有</a:t>
            </a:r>
            <a:endParaRPr kumimoji="0" lang="en-US" altLang="en-US" sz="1200" dirty="0">
              <a:solidFill>
                <a:srgbClr val="192954"/>
              </a:solidFill>
            </a:endParaRPr>
          </a:p>
        </p:txBody>
      </p:sp>
      <p:sp>
        <p:nvSpPr>
          <p:cNvPr id="159" name="Rectangle 168"/>
          <p:cNvSpPr>
            <a:spLocks noChangeArrowheads="1"/>
          </p:cNvSpPr>
          <p:nvPr/>
        </p:nvSpPr>
        <p:spPr bwMode="auto">
          <a:xfrm>
            <a:off x="3536862" y="1149094"/>
            <a:ext cx="1229824" cy="461665"/>
          </a:xfrm>
          <a:prstGeom prst="rect">
            <a:avLst/>
          </a:prstGeom>
          <a:solidFill>
            <a:srgbClr val="FFFFFF">
              <a:alpha val="7490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62" eaLnBrk="1" hangingPunct="1"/>
            <a:r>
              <a:rPr kumimoji="0" lang="ja-JP" altLang="en-US" sz="1200" dirty="0" smtClean="0">
                <a:solidFill>
                  <a:srgbClr val="192954"/>
                </a:solidFill>
              </a:rPr>
              <a:t>クラウドアプリの</a:t>
            </a:r>
            <a:endParaRPr kumimoji="0" lang="en-US" altLang="ja-JP" sz="1200" dirty="0" smtClean="0">
              <a:solidFill>
                <a:srgbClr val="192954"/>
              </a:solidFill>
            </a:endParaRPr>
          </a:p>
          <a:p>
            <a:pPr defTabSz="457162" eaLnBrk="1" hangingPunct="1"/>
            <a:r>
              <a:rPr kumimoji="0" lang="ja-JP" altLang="en-US" sz="1200" dirty="0" smtClean="0">
                <a:solidFill>
                  <a:srgbClr val="192954"/>
                </a:solidFill>
              </a:rPr>
              <a:t>可視化</a:t>
            </a:r>
            <a:endParaRPr kumimoji="0" lang="en-US" altLang="en-US" sz="1200" dirty="0">
              <a:solidFill>
                <a:srgbClr val="192954"/>
              </a:solidFill>
            </a:endParaRPr>
          </a:p>
        </p:txBody>
      </p:sp>
      <p:grpSp>
        <p:nvGrpSpPr>
          <p:cNvPr id="18" name="Group 17"/>
          <p:cNvGrpSpPr/>
          <p:nvPr/>
        </p:nvGrpSpPr>
        <p:grpSpPr>
          <a:xfrm>
            <a:off x="2705142" y="1743243"/>
            <a:ext cx="1026388" cy="583916"/>
            <a:chOff x="51470" y="0"/>
            <a:chExt cx="9041059" cy="5143500"/>
          </a:xfrm>
        </p:grpSpPr>
        <p:grpSp>
          <p:nvGrpSpPr>
            <p:cNvPr id="17" name="Group 16"/>
            <p:cNvGrpSpPr/>
            <p:nvPr/>
          </p:nvGrpSpPr>
          <p:grpSpPr>
            <a:xfrm>
              <a:off x="51470" y="0"/>
              <a:ext cx="9041059" cy="5143500"/>
              <a:chOff x="51470" y="0"/>
              <a:chExt cx="9041059" cy="5143500"/>
            </a:xfrm>
          </p:grpSpPr>
          <p:pic>
            <p:nvPicPr>
              <p:cNvPr id="8" name="Picture 7"/>
              <p:cNvPicPr>
                <a:picLocks noChangeAspect="1"/>
              </p:cNvPicPr>
              <p:nvPr/>
            </p:nvPicPr>
            <p:blipFill>
              <a:blip r:embed="rId6"/>
              <a:stretch>
                <a:fillRect/>
              </a:stretch>
            </p:blipFill>
            <p:spPr>
              <a:xfrm>
                <a:off x="51470" y="0"/>
                <a:ext cx="9041059" cy="5143500"/>
              </a:xfrm>
              <a:prstGeom prst="rect">
                <a:avLst/>
              </a:prstGeom>
            </p:spPr>
          </p:pic>
          <p:sp>
            <p:nvSpPr>
              <p:cNvPr id="15" name="Rectangle 14"/>
              <p:cNvSpPr/>
              <p:nvPr/>
            </p:nvSpPr>
            <p:spPr>
              <a:xfrm>
                <a:off x="891892" y="901966"/>
                <a:ext cx="626131" cy="114636"/>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3" name="Rectangle 162"/>
              <p:cNvSpPr/>
              <p:nvPr/>
            </p:nvSpPr>
            <p:spPr>
              <a:xfrm>
                <a:off x="912726" y="1262592"/>
                <a:ext cx="626131" cy="114636"/>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4" name="Rectangle 163"/>
              <p:cNvSpPr/>
              <p:nvPr/>
            </p:nvSpPr>
            <p:spPr>
              <a:xfrm>
                <a:off x="865712" y="1660249"/>
                <a:ext cx="723081" cy="122858"/>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5" name="Rectangle 164"/>
              <p:cNvSpPr/>
              <p:nvPr/>
            </p:nvSpPr>
            <p:spPr>
              <a:xfrm>
                <a:off x="887947" y="2018418"/>
                <a:ext cx="723081" cy="122858"/>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6" name="Rectangle 165"/>
              <p:cNvSpPr/>
              <p:nvPr/>
            </p:nvSpPr>
            <p:spPr>
              <a:xfrm>
                <a:off x="895700" y="2737368"/>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7" name="Rectangle 166"/>
              <p:cNvSpPr/>
              <p:nvPr/>
            </p:nvSpPr>
            <p:spPr>
              <a:xfrm>
                <a:off x="898303" y="3822390"/>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8" name="Rectangle 167"/>
              <p:cNvSpPr/>
              <p:nvPr/>
            </p:nvSpPr>
            <p:spPr>
              <a:xfrm>
                <a:off x="898303" y="4200347"/>
                <a:ext cx="820570" cy="13590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69" name="Rectangle 168"/>
              <p:cNvSpPr/>
              <p:nvPr/>
            </p:nvSpPr>
            <p:spPr>
              <a:xfrm>
                <a:off x="887946" y="4944703"/>
                <a:ext cx="1530961" cy="182985"/>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0" name="Rectangle 169"/>
              <p:cNvSpPr/>
              <p:nvPr/>
            </p:nvSpPr>
            <p:spPr>
              <a:xfrm>
                <a:off x="3503504" y="682224"/>
                <a:ext cx="611081" cy="139354"/>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73" name="Rectangle 172"/>
            <p:cNvSpPr/>
            <p:nvPr/>
          </p:nvSpPr>
          <p:spPr>
            <a:xfrm>
              <a:off x="895700" y="3304568"/>
              <a:ext cx="665907" cy="121279"/>
            </a:xfrm>
            <a:prstGeom prst="rect">
              <a:avLst/>
            </a:prstGeom>
            <a:solidFill>
              <a:schemeClr val="bg2">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60" name="Shape 1452"/>
          <p:cNvSpPr/>
          <p:nvPr/>
        </p:nvSpPr>
        <p:spPr>
          <a:xfrm>
            <a:off x="387036" y="3745310"/>
            <a:ext cx="389570" cy="327553"/>
          </a:xfrm>
          <a:custGeom>
            <a:avLst/>
            <a:gdLst/>
            <a:ahLst/>
            <a:cxnLst/>
            <a:rect l="0" t="0" r="0" b="0"/>
            <a:pathLst>
              <a:path w="120000" h="120000" extrusionOk="0">
                <a:moveTo>
                  <a:pt x="86168" y="15692"/>
                </a:moveTo>
                <a:lnTo>
                  <a:pt x="88411" y="15692"/>
                </a:lnTo>
                <a:lnTo>
                  <a:pt x="90467" y="15692"/>
                </a:lnTo>
                <a:lnTo>
                  <a:pt x="92710" y="15923"/>
                </a:lnTo>
                <a:lnTo>
                  <a:pt x="94392" y="16615"/>
                </a:lnTo>
                <a:lnTo>
                  <a:pt x="96448" y="17076"/>
                </a:lnTo>
                <a:lnTo>
                  <a:pt x="97943" y="18230"/>
                </a:lnTo>
                <a:lnTo>
                  <a:pt x="99813" y="19153"/>
                </a:lnTo>
                <a:lnTo>
                  <a:pt x="100934" y="20307"/>
                </a:lnTo>
                <a:lnTo>
                  <a:pt x="102243" y="21461"/>
                </a:lnTo>
                <a:lnTo>
                  <a:pt x="103551" y="23076"/>
                </a:lnTo>
                <a:lnTo>
                  <a:pt x="104485" y="24692"/>
                </a:lnTo>
                <a:lnTo>
                  <a:pt x="105233" y="26307"/>
                </a:lnTo>
                <a:lnTo>
                  <a:pt x="105981" y="28154"/>
                </a:lnTo>
                <a:lnTo>
                  <a:pt x="106542" y="29538"/>
                </a:lnTo>
                <a:lnTo>
                  <a:pt x="106729" y="31384"/>
                </a:lnTo>
                <a:lnTo>
                  <a:pt x="107102" y="33461"/>
                </a:lnTo>
                <a:lnTo>
                  <a:pt x="107102" y="35307"/>
                </a:lnTo>
                <a:lnTo>
                  <a:pt x="107289" y="37384"/>
                </a:lnTo>
                <a:lnTo>
                  <a:pt x="107102" y="39692"/>
                </a:lnTo>
                <a:lnTo>
                  <a:pt x="106729" y="42923"/>
                </a:lnTo>
                <a:lnTo>
                  <a:pt x="106729" y="45923"/>
                </a:lnTo>
                <a:lnTo>
                  <a:pt x="106729" y="48692"/>
                </a:lnTo>
                <a:lnTo>
                  <a:pt x="107289" y="50769"/>
                </a:lnTo>
                <a:lnTo>
                  <a:pt x="107850" y="53076"/>
                </a:lnTo>
                <a:lnTo>
                  <a:pt x="108598" y="54461"/>
                </a:lnTo>
                <a:lnTo>
                  <a:pt x="109345" y="56076"/>
                </a:lnTo>
                <a:lnTo>
                  <a:pt x="110093" y="57230"/>
                </a:lnTo>
                <a:lnTo>
                  <a:pt x="111775" y="58846"/>
                </a:lnTo>
                <a:lnTo>
                  <a:pt x="113271" y="59769"/>
                </a:lnTo>
                <a:lnTo>
                  <a:pt x="115140" y="60461"/>
                </a:lnTo>
                <a:lnTo>
                  <a:pt x="114392" y="62307"/>
                </a:lnTo>
                <a:lnTo>
                  <a:pt x="113271" y="64154"/>
                </a:lnTo>
                <a:lnTo>
                  <a:pt x="111775" y="66461"/>
                </a:lnTo>
                <a:lnTo>
                  <a:pt x="109532" y="68769"/>
                </a:lnTo>
                <a:lnTo>
                  <a:pt x="106729" y="71307"/>
                </a:lnTo>
                <a:lnTo>
                  <a:pt x="105046" y="72461"/>
                </a:lnTo>
                <a:lnTo>
                  <a:pt x="102990" y="73615"/>
                </a:lnTo>
                <a:lnTo>
                  <a:pt x="100747" y="74538"/>
                </a:lnTo>
                <a:lnTo>
                  <a:pt x="98504" y="75461"/>
                </a:lnTo>
                <a:lnTo>
                  <a:pt x="112897" y="84461"/>
                </a:lnTo>
                <a:lnTo>
                  <a:pt x="114579" y="85615"/>
                </a:lnTo>
                <a:lnTo>
                  <a:pt x="116074" y="87461"/>
                </a:lnTo>
                <a:lnTo>
                  <a:pt x="117383" y="90000"/>
                </a:lnTo>
                <a:lnTo>
                  <a:pt x="117943" y="91154"/>
                </a:lnTo>
                <a:lnTo>
                  <a:pt x="118130" y="92538"/>
                </a:lnTo>
                <a:lnTo>
                  <a:pt x="120000" y="102230"/>
                </a:lnTo>
                <a:lnTo>
                  <a:pt x="120000" y="102692"/>
                </a:lnTo>
                <a:lnTo>
                  <a:pt x="119439" y="103615"/>
                </a:lnTo>
                <a:lnTo>
                  <a:pt x="118691" y="104538"/>
                </a:lnTo>
                <a:lnTo>
                  <a:pt x="117570" y="105230"/>
                </a:lnTo>
                <a:lnTo>
                  <a:pt x="115140" y="106384"/>
                </a:lnTo>
                <a:lnTo>
                  <a:pt x="111588" y="107769"/>
                </a:lnTo>
                <a:lnTo>
                  <a:pt x="107102" y="108692"/>
                </a:lnTo>
                <a:lnTo>
                  <a:pt x="101682" y="109615"/>
                </a:lnTo>
                <a:lnTo>
                  <a:pt x="95514" y="109846"/>
                </a:lnTo>
                <a:lnTo>
                  <a:pt x="88598" y="110307"/>
                </a:lnTo>
                <a:lnTo>
                  <a:pt x="85607" y="88384"/>
                </a:lnTo>
                <a:lnTo>
                  <a:pt x="85420" y="86307"/>
                </a:lnTo>
                <a:lnTo>
                  <a:pt x="84672" y="83769"/>
                </a:lnTo>
                <a:lnTo>
                  <a:pt x="83551" y="81692"/>
                </a:lnTo>
                <a:lnTo>
                  <a:pt x="82429" y="79615"/>
                </a:lnTo>
                <a:lnTo>
                  <a:pt x="80934" y="77769"/>
                </a:lnTo>
                <a:lnTo>
                  <a:pt x="79626" y="75923"/>
                </a:lnTo>
                <a:lnTo>
                  <a:pt x="78130" y="74769"/>
                </a:lnTo>
                <a:lnTo>
                  <a:pt x="76635" y="73846"/>
                </a:lnTo>
                <a:lnTo>
                  <a:pt x="67289" y="69230"/>
                </a:lnTo>
                <a:lnTo>
                  <a:pt x="65794" y="67615"/>
                </a:lnTo>
                <a:lnTo>
                  <a:pt x="64485" y="66000"/>
                </a:lnTo>
                <a:lnTo>
                  <a:pt x="62616" y="63230"/>
                </a:lnTo>
                <a:lnTo>
                  <a:pt x="61869" y="61384"/>
                </a:lnTo>
                <a:lnTo>
                  <a:pt x="61682" y="60461"/>
                </a:lnTo>
                <a:lnTo>
                  <a:pt x="63177" y="59769"/>
                </a:lnTo>
                <a:lnTo>
                  <a:pt x="64672" y="58846"/>
                </a:lnTo>
                <a:lnTo>
                  <a:pt x="66542" y="57230"/>
                </a:lnTo>
                <a:lnTo>
                  <a:pt x="67476" y="56076"/>
                </a:lnTo>
                <a:lnTo>
                  <a:pt x="68224" y="54461"/>
                </a:lnTo>
                <a:lnTo>
                  <a:pt x="68784" y="53076"/>
                </a:lnTo>
                <a:lnTo>
                  <a:pt x="69532" y="50769"/>
                </a:lnTo>
                <a:lnTo>
                  <a:pt x="69719" y="48692"/>
                </a:lnTo>
                <a:lnTo>
                  <a:pt x="70093" y="45923"/>
                </a:lnTo>
                <a:lnTo>
                  <a:pt x="70093" y="42923"/>
                </a:lnTo>
                <a:lnTo>
                  <a:pt x="69532" y="39692"/>
                </a:lnTo>
                <a:lnTo>
                  <a:pt x="69532" y="37384"/>
                </a:lnTo>
                <a:lnTo>
                  <a:pt x="69532" y="35307"/>
                </a:lnTo>
                <a:lnTo>
                  <a:pt x="69532" y="33461"/>
                </a:lnTo>
                <a:lnTo>
                  <a:pt x="69719" y="31384"/>
                </a:lnTo>
                <a:lnTo>
                  <a:pt x="70093" y="29538"/>
                </a:lnTo>
                <a:lnTo>
                  <a:pt x="70841" y="28154"/>
                </a:lnTo>
                <a:lnTo>
                  <a:pt x="71214" y="26307"/>
                </a:lnTo>
                <a:lnTo>
                  <a:pt x="72336" y="24692"/>
                </a:lnTo>
                <a:lnTo>
                  <a:pt x="73270" y="23076"/>
                </a:lnTo>
                <a:lnTo>
                  <a:pt x="74205" y="21461"/>
                </a:lnTo>
                <a:lnTo>
                  <a:pt x="75514" y="20307"/>
                </a:lnTo>
                <a:lnTo>
                  <a:pt x="77009" y="19153"/>
                </a:lnTo>
                <a:lnTo>
                  <a:pt x="78504" y="18230"/>
                </a:lnTo>
                <a:lnTo>
                  <a:pt x="80373" y="17076"/>
                </a:lnTo>
                <a:lnTo>
                  <a:pt x="82056" y="16615"/>
                </a:lnTo>
                <a:lnTo>
                  <a:pt x="84112" y="15923"/>
                </a:lnTo>
                <a:close/>
                <a:moveTo>
                  <a:pt x="41962" y="0"/>
                </a:moveTo>
                <a:lnTo>
                  <a:pt x="44585" y="460"/>
                </a:lnTo>
                <a:lnTo>
                  <a:pt x="47395" y="691"/>
                </a:lnTo>
                <a:lnTo>
                  <a:pt x="49643" y="1612"/>
                </a:lnTo>
                <a:lnTo>
                  <a:pt x="51891" y="2533"/>
                </a:lnTo>
                <a:lnTo>
                  <a:pt x="53952" y="3685"/>
                </a:lnTo>
                <a:lnTo>
                  <a:pt x="56012" y="5297"/>
                </a:lnTo>
                <a:lnTo>
                  <a:pt x="57511" y="7140"/>
                </a:lnTo>
                <a:lnTo>
                  <a:pt x="58822" y="8982"/>
                </a:lnTo>
                <a:lnTo>
                  <a:pt x="60134" y="11285"/>
                </a:lnTo>
                <a:lnTo>
                  <a:pt x="61070" y="13358"/>
                </a:lnTo>
                <a:lnTo>
                  <a:pt x="61632" y="15662"/>
                </a:lnTo>
                <a:lnTo>
                  <a:pt x="62007" y="18195"/>
                </a:lnTo>
                <a:lnTo>
                  <a:pt x="62007" y="20499"/>
                </a:lnTo>
                <a:lnTo>
                  <a:pt x="62007" y="23032"/>
                </a:lnTo>
                <a:lnTo>
                  <a:pt x="61820" y="25566"/>
                </a:lnTo>
                <a:lnTo>
                  <a:pt x="61070" y="28099"/>
                </a:lnTo>
                <a:lnTo>
                  <a:pt x="61632" y="28099"/>
                </a:lnTo>
                <a:lnTo>
                  <a:pt x="62382" y="28099"/>
                </a:lnTo>
                <a:lnTo>
                  <a:pt x="63131" y="28560"/>
                </a:lnTo>
                <a:lnTo>
                  <a:pt x="63318" y="29251"/>
                </a:lnTo>
                <a:lnTo>
                  <a:pt x="63693" y="30172"/>
                </a:lnTo>
                <a:lnTo>
                  <a:pt x="63880" y="32706"/>
                </a:lnTo>
                <a:lnTo>
                  <a:pt x="63693" y="35470"/>
                </a:lnTo>
                <a:lnTo>
                  <a:pt x="62756" y="38234"/>
                </a:lnTo>
                <a:lnTo>
                  <a:pt x="61820" y="40767"/>
                </a:lnTo>
                <a:lnTo>
                  <a:pt x="61070" y="41689"/>
                </a:lnTo>
                <a:lnTo>
                  <a:pt x="60321" y="42610"/>
                </a:lnTo>
                <a:lnTo>
                  <a:pt x="59384" y="43301"/>
                </a:lnTo>
                <a:lnTo>
                  <a:pt x="58635" y="43301"/>
                </a:lnTo>
                <a:lnTo>
                  <a:pt x="58260" y="43301"/>
                </a:lnTo>
                <a:lnTo>
                  <a:pt x="56574" y="48829"/>
                </a:lnTo>
                <a:lnTo>
                  <a:pt x="55263" y="51362"/>
                </a:lnTo>
                <a:lnTo>
                  <a:pt x="54326" y="53896"/>
                </a:lnTo>
                <a:lnTo>
                  <a:pt x="53952" y="55278"/>
                </a:lnTo>
                <a:lnTo>
                  <a:pt x="53764" y="58502"/>
                </a:lnTo>
                <a:lnTo>
                  <a:pt x="53577" y="62879"/>
                </a:lnTo>
                <a:lnTo>
                  <a:pt x="53764" y="64721"/>
                </a:lnTo>
                <a:lnTo>
                  <a:pt x="54326" y="66333"/>
                </a:lnTo>
                <a:lnTo>
                  <a:pt x="54514" y="67255"/>
                </a:lnTo>
                <a:lnTo>
                  <a:pt x="55263" y="67715"/>
                </a:lnTo>
                <a:lnTo>
                  <a:pt x="57511" y="69558"/>
                </a:lnTo>
                <a:lnTo>
                  <a:pt x="60508" y="71401"/>
                </a:lnTo>
                <a:lnTo>
                  <a:pt x="63880" y="73474"/>
                </a:lnTo>
                <a:lnTo>
                  <a:pt x="70437" y="76698"/>
                </a:lnTo>
                <a:lnTo>
                  <a:pt x="74746" y="78541"/>
                </a:lnTo>
                <a:lnTo>
                  <a:pt x="75683" y="79232"/>
                </a:lnTo>
                <a:lnTo>
                  <a:pt x="76807" y="80614"/>
                </a:lnTo>
                <a:lnTo>
                  <a:pt x="78680" y="82917"/>
                </a:lnTo>
                <a:lnTo>
                  <a:pt x="79804" y="84529"/>
                </a:lnTo>
                <a:lnTo>
                  <a:pt x="80553" y="86142"/>
                </a:lnTo>
                <a:lnTo>
                  <a:pt x="81115" y="87754"/>
                </a:lnTo>
                <a:lnTo>
                  <a:pt x="81303" y="89136"/>
                </a:lnTo>
                <a:lnTo>
                  <a:pt x="83738" y="109174"/>
                </a:lnTo>
                <a:lnTo>
                  <a:pt x="83738" y="109404"/>
                </a:lnTo>
                <a:lnTo>
                  <a:pt x="83551" y="110326"/>
                </a:lnTo>
                <a:lnTo>
                  <a:pt x="82989" y="111477"/>
                </a:lnTo>
                <a:lnTo>
                  <a:pt x="82052" y="112399"/>
                </a:lnTo>
                <a:lnTo>
                  <a:pt x="80741" y="113320"/>
                </a:lnTo>
                <a:lnTo>
                  <a:pt x="79242" y="114241"/>
                </a:lnTo>
                <a:lnTo>
                  <a:pt x="77181" y="115393"/>
                </a:lnTo>
                <a:lnTo>
                  <a:pt x="72498" y="116775"/>
                </a:lnTo>
                <a:lnTo>
                  <a:pt x="66316" y="118157"/>
                </a:lnTo>
                <a:lnTo>
                  <a:pt x="59010" y="119078"/>
                </a:lnTo>
                <a:lnTo>
                  <a:pt x="50954" y="119539"/>
                </a:lnTo>
                <a:lnTo>
                  <a:pt x="41962" y="120000"/>
                </a:lnTo>
                <a:lnTo>
                  <a:pt x="32783" y="119539"/>
                </a:lnTo>
                <a:lnTo>
                  <a:pt x="24728" y="119078"/>
                </a:lnTo>
                <a:lnTo>
                  <a:pt x="17422" y="118157"/>
                </a:lnTo>
                <a:lnTo>
                  <a:pt x="11240" y="116775"/>
                </a:lnTo>
                <a:lnTo>
                  <a:pt x="6556" y="115393"/>
                </a:lnTo>
                <a:lnTo>
                  <a:pt x="4495" y="114241"/>
                </a:lnTo>
                <a:lnTo>
                  <a:pt x="2997" y="113320"/>
                </a:lnTo>
                <a:lnTo>
                  <a:pt x="1685" y="112399"/>
                </a:lnTo>
                <a:lnTo>
                  <a:pt x="749" y="111477"/>
                </a:lnTo>
                <a:lnTo>
                  <a:pt x="187" y="110326"/>
                </a:lnTo>
                <a:lnTo>
                  <a:pt x="0" y="109404"/>
                </a:lnTo>
                <a:lnTo>
                  <a:pt x="2247" y="89136"/>
                </a:lnTo>
                <a:lnTo>
                  <a:pt x="2809" y="87754"/>
                </a:lnTo>
                <a:lnTo>
                  <a:pt x="3184" y="86142"/>
                </a:lnTo>
                <a:lnTo>
                  <a:pt x="3933" y="84529"/>
                </a:lnTo>
                <a:lnTo>
                  <a:pt x="4683" y="82917"/>
                </a:lnTo>
                <a:lnTo>
                  <a:pt x="6931" y="80614"/>
                </a:lnTo>
                <a:lnTo>
                  <a:pt x="8055" y="79232"/>
                </a:lnTo>
                <a:lnTo>
                  <a:pt x="8992" y="78541"/>
                </a:lnTo>
                <a:lnTo>
                  <a:pt x="13113" y="76698"/>
                </a:lnTo>
                <a:lnTo>
                  <a:pt x="19670" y="73474"/>
                </a:lnTo>
                <a:lnTo>
                  <a:pt x="23229" y="71401"/>
                </a:lnTo>
                <a:lnTo>
                  <a:pt x="26039" y="69558"/>
                </a:lnTo>
                <a:lnTo>
                  <a:pt x="28287" y="67715"/>
                </a:lnTo>
                <a:lnTo>
                  <a:pt x="29036" y="67255"/>
                </a:lnTo>
                <a:lnTo>
                  <a:pt x="29411" y="66333"/>
                </a:lnTo>
                <a:lnTo>
                  <a:pt x="29973" y="64721"/>
                </a:lnTo>
                <a:lnTo>
                  <a:pt x="29973" y="62879"/>
                </a:lnTo>
                <a:lnTo>
                  <a:pt x="29973" y="58502"/>
                </a:lnTo>
                <a:lnTo>
                  <a:pt x="29786" y="55278"/>
                </a:lnTo>
                <a:lnTo>
                  <a:pt x="29411" y="53896"/>
                </a:lnTo>
                <a:lnTo>
                  <a:pt x="28287" y="51362"/>
                </a:lnTo>
                <a:lnTo>
                  <a:pt x="27163" y="48829"/>
                </a:lnTo>
                <a:lnTo>
                  <a:pt x="25477" y="43301"/>
                </a:lnTo>
                <a:lnTo>
                  <a:pt x="25290" y="43301"/>
                </a:lnTo>
                <a:lnTo>
                  <a:pt x="24166" y="43301"/>
                </a:lnTo>
                <a:lnTo>
                  <a:pt x="23416" y="42610"/>
                </a:lnTo>
                <a:lnTo>
                  <a:pt x="22667" y="41689"/>
                </a:lnTo>
                <a:lnTo>
                  <a:pt x="21918" y="40767"/>
                </a:lnTo>
                <a:lnTo>
                  <a:pt x="20981" y="38234"/>
                </a:lnTo>
                <a:lnTo>
                  <a:pt x="20232" y="35470"/>
                </a:lnTo>
                <a:lnTo>
                  <a:pt x="19857" y="32706"/>
                </a:lnTo>
                <a:lnTo>
                  <a:pt x="19857" y="30172"/>
                </a:lnTo>
                <a:lnTo>
                  <a:pt x="20232" y="29251"/>
                </a:lnTo>
                <a:lnTo>
                  <a:pt x="20606" y="28560"/>
                </a:lnTo>
                <a:lnTo>
                  <a:pt x="21168" y="28099"/>
                </a:lnTo>
                <a:lnTo>
                  <a:pt x="22105" y="28099"/>
                </a:lnTo>
                <a:lnTo>
                  <a:pt x="22667" y="28099"/>
                </a:lnTo>
                <a:lnTo>
                  <a:pt x="21918" y="25566"/>
                </a:lnTo>
                <a:lnTo>
                  <a:pt x="21730" y="23032"/>
                </a:lnTo>
                <a:lnTo>
                  <a:pt x="21356" y="20499"/>
                </a:lnTo>
                <a:lnTo>
                  <a:pt x="21730" y="18195"/>
                </a:lnTo>
                <a:lnTo>
                  <a:pt x="22105" y="15662"/>
                </a:lnTo>
                <a:lnTo>
                  <a:pt x="22667" y="13358"/>
                </a:lnTo>
                <a:lnTo>
                  <a:pt x="23604" y="11285"/>
                </a:lnTo>
                <a:lnTo>
                  <a:pt x="24728" y="8982"/>
                </a:lnTo>
                <a:lnTo>
                  <a:pt x="26226" y="7140"/>
                </a:lnTo>
                <a:lnTo>
                  <a:pt x="27725" y="5297"/>
                </a:lnTo>
                <a:lnTo>
                  <a:pt x="29411" y="3685"/>
                </a:lnTo>
                <a:lnTo>
                  <a:pt x="31472" y="2533"/>
                </a:lnTo>
                <a:lnTo>
                  <a:pt x="33720" y="1612"/>
                </a:lnTo>
                <a:lnTo>
                  <a:pt x="36342" y="691"/>
                </a:lnTo>
                <a:lnTo>
                  <a:pt x="39152" y="460"/>
                </a:lnTo>
                <a:close/>
              </a:path>
            </a:pathLst>
          </a:custGeom>
          <a:solidFill>
            <a:schemeClr val="tx2">
              <a:lumMod val="75000"/>
            </a:schemeClr>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Freeform 76"/>
          <p:cNvSpPr>
            <a:spLocks noChangeAspect="1"/>
          </p:cNvSpPr>
          <p:nvPr/>
        </p:nvSpPr>
        <p:spPr>
          <a:xfrm>
            <a:off x="310594" y="3238558"/>
            <a:ext cx="269101" cy="457200"/>
          </a:xfrm>
          <a:custGeom>
            <a:avLst/>
            <a:gdLst>
              <a:gd name="connsiteX0" fmla="*/ 365663 w 878106"/>
              <a:gd name="connsiteY0" fmla="*/ 1330437 h 1491916"/>
              <a:gd name="connsiteX1" fmla="*/ 347056 w 878106"/>
              <a:gd name="connsiteY1" fmla="*/ 1338145 h 1491916"/>
              <a:gd name="connsiteX2" fmla="*/ 339348 w 878106"/>
              <a:gd name="connsiteY2" fmla="*/ 1356752 h 1491916"/>
              <a:gd name="connsiteX3" fmla="*/ 339348 w 878106"/>
              <a:gd name="connsiteY3" fmla="*/ 1356751 h 1491916"/>
              <a:gd name="connsiteX4" fmla="*/ 339348 w 878106"/>
              <a:gd name="connsiteY4" fmla="*/ 1356752 h 1491916"/>
              <a:gd name="connsiteX5" fmla="*/ 339348 w 878106"/>
              <a:gd name="connsiteY5" fmla="*/ 1356752 h 1491916"/>
              <a:gd name="connsiteX6" fmla="*/ 347056 w 878106"/>
              <a:gd name="connsiteY6" fmla="*/ 1375359 h 1491916"/>
              <a:gd name="connsiteX7" fmla="*/ 365663 w 878106"/>
              <a:gd name="connsiteY7" fmla="*/ 1383066 h 1491916"/>
              <a:gd name="connsiteX8" fmla="*/ 495913 w 878106"/>
              <a:gd name="connsiteY8" fmla="*/ 1383067 h 1491916"/>
              <a:gd name="connsiteX9" fmla="*/ 522228 w 878106"/>
              <a:gd name="connsiteY9" fmla="*/ 1356752 h 1491916"/>
              <a:gd name="connsiteX10" fmla="*/ 522229 w 878106"/>
              <a:gd name="connsiteY10" fmla="*/ 1356752 h 1491916"/>
              <a:gd name="connsiteX11" fmla="*/ 495914 w 878106"/>
              <a:gd name="connsiteY11" fmla="*/ 1330437 h 1491916"/>
              <a:gd name="connsiteX12" fmla="*/ 95735 w 878106"/>
              <a:gd name="connsiteY12" fmla="*/ 255105 h 1491916"/>
              <a:gd name="connsiteX13" fmla="*/ 95735 w 878106"/>
              <a:gd name="connsiteY13" fmla="*/ 1221587 h 1491916"/>
              <a:gd name="connsiteX14" fmla="*/ 771838 w 878106"/>
              <a:gd name="connsiteY14" fmla="*/ 1221587 h 1491916"/>
              <a:gd name="connsiteX15" fmla="*/ 771838 w 878106"/>
              <a:gd name="connsiteY15" fmla="*/ 255105 h 1491916"/>
              <a:gd name="connsiteX16" fmla="*/ 375545 w 878106"/>
              <a:gd name="connsiteY16" fmla="*/ 92228 h 1491916"/>
              <a:gd name="connsiteX17" fmla="*/ 356938 w 878106"/>
              <a:gd name="connsiteY17" fmla="*/ 99936 h 1491916"/>
              <a:gd name="connsiteX18" fmla="*/ 349230 w 878106"/>
              <a:gd name="connsiteY18" fmla="*/ 118543 h 1491916"/>
              <a:gd name="connsiteX19" fmla="*/ 356938 w 878106"/>
              <a:gd name="connsiteY19" fmla="*/ 137149 h 1491916"/>
              <a:gd name="connsiteX20" fmla="*/ 375545 w 878106"/>
              <a:gd name="connsiteY20" fmla="*/ 144857 h 1491916"/>
              <a:gd name="connsiteX21" fmla="*/ 505795 w 878106"/>
              <a:gd name="connsiteY21" fmla="*/ 144858 h 1491916"/>
              <a:gd name="connsiteX22" fmla="*/ 532110 w 878106"/>
              <a:gd name="connsiteY22" fmla="*/ 118543 h 1491916"/>
              <a:gd name="connsiteX23" fmla="*/ 532111 w 878106"/>
              <a:gd name="connsiteY23" fmla="*/ 118543 h 1491916"/>
              <a:gd name="connsiteX24" fmla="*/ 505796 w 878106"/>
              <a:gd name="connsiteY24" fmla="*/ 92228 h 1491916"/>
              <a:gd name="connsiteX25" fmla="*/ 146354 w 878106"/>
              <a:gd name="connsiteY25" fmla="*/ 0 h 1491916"/>
              <a:gd name="connsiteX26" fmla="*/ 731752 w 878106"/>
              <a:gd name="connsiteY26" fmla="*/ 0 h 1491916"/>
              <a:gd name="connsiteX27" fmla="*/ 878106 w 878106"/>
              <a:gd name="connsiteY27" fmla="*/ 146354 h 1491916"/>
              <a:gd name="connsiteX28" fmla="*/ 878106 w 878106"/>
              <a:gd name="connsiteY28" fmla="*/ 1345562 h 1491916"/>
              <a:gd name="connsiteX29" fmla="*/ 731752 w 878106"/>
              <a:gd name="connsiteY29" fmla="*/ 1491916 h 1491916"/>
              <a:gd name="connsiteX30" fmla="*/ 146354 w 878106"/>
              <a:gd name="connsiteY30" fmla="*/ 1491916 h 1491916"/>
              <a:gd name="connsiteX31" fmla="*/ 0 w 878106"/>
              <a:gd name="connsiteY31" fmla="*/ 1345562 h 1491916"/>
              <a:gd name="connsiteX32" fmla="*/ 0 w 878106"/>
              <a:gd name="connsiteY32" fmla="*/ 146354 h 1491916"/>
              <a:gd name="connsiteX33" fmla="*/ 146354 w 878106"/>
              <a:gd name="connsiteY33" fmla="*/ 0 h 14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106" h="1491916">
                <a:moveTo>
                  <a:pt x="365663" y="1330437"/>
                </a:moveTo>
                <a:cubicBezTo>
                  <a:pt x="358397" y="1330437"/>
                  <a:pt x="351818" y="1333383"/>
                  <a:pt x="347056" y="1338145"/>
                </a:cubicBezTo>
                <a:lnTo>
                  <a:pt x="339348" y="1356752"/>
                </a:lnTo>
                <a:lnTo>
                  <a:pt x="339348" y="1356751"/>
                </a:lnTo>
                <a:lnTo>
                  <a:pt x="339348" y="1356752"/>
                </a:lnTo>
                <a:lnTo>
                  <a:pt x="339348" y="1356752"/>
                </a:lnTo>
                <a:lnTo>
                  <a:pt x="347056" y="1375359"/>
                </a:lnTo>
                <a:cubicBezTo>
                  <a:pt x="351818" y="1380121"/>
                  <a:pt x="358397" y="1383066"/>
                  <a:pt x="365663" y="1383066"/>
                </a:cubicBezTo>
                <a:lnTo>
                  <a:pt x="495913" y="1383067"/>
                </a:lnTo>
                <a:cubicBezTo>
                  <a:pt x="510446" y="1383067"/>
                  <a:pt x="522228" y="1371285"/>
                  <a:pt x="522228" y="1356752"/>
                </a:cubicBezTo>
                <a:lnTo>
                  <a:pt x="522229" y="1356752"/>
                </a:lnTo>
                <a:cubicBezTo>
                  <a:pt x="522229" y="1342219"/>
                  <a:pt x="510447" y="1330437"/>
                  <a:pt x="495914" y="1330437"/>
                </a:cubicBezTo>
                <a:close/>
                <a:moveTo>
                  <a:pt x="95735" y="255105"/>
                </a:moveTo>
                <a:lnTo>
                  <a:pt x="95735" y="1221587"/>
                </a:lnTo>
                <a:lnTo>
                  <a:pt x="771838" y="1221587"/>
                </a:lnTo>
                <a:lnTo>
                  <a:pt x="771838" y="255105"/>
                </a:lnTo>
                <a:close/>
                <a:moveTo>
                  <a:pt x="375545" y="92228"/>
                </a:moveTo>
                <a:cubicBezTo>
                  <a:pt x="368279" y="92228"/>
                  <a:pt x="361700" y="95174"/>
                  <a:pt x="356938" y="99936"/>
                </a:cubicBezTo>
                <a:lnTo>
                  <a:pt x="349230" y="118543"/>
                </a:lnTo>
                <a:lnTo>
                  <a:pt x="356938" y="137149"/>
                </a:lnTo>
                <a:cubicBezTo>
                  <a:pt x="361700" y="141912"/>
                  <a:pt x="368279" y="144857"/>
                  <a:pt x="375545" y="144857"/>
                </a:cubicBezTo>
                <a:lnTo>
                  <a:pt x="505795" y="144858"/>
                </a:lnTo>
                <a:cubicBezTo>
                  <a:pt x="520328" y="144858"/>
                  <a:pt x="532110" y="133076"/>
                  <a:pt x="532110" y="118543"/>
                </a:cubicBezTo>
                <a:lnTo>
                  <a:pt x="532111" y="118543"/>
                </a:lnTo>
                <a:cubicBezTo>
                  <a:pt x="532111" y="104010"/>
                  <a:pt x="520329" y="92228"/>
                  <a:pt x="505796" y="92228"/>
                </a:cubicBezTo>
                <a:close/>
                <a:moveTo>
                  <a:pt x="146354" y="0"/>
                </a:moveTo>
                <a:lnTo>
                  <a:pt x="731752" y="0"/>
                </a:lnTo>
                <a:cubicBezTo>
                  <a:pt x="812581" y="0"/>
                  <a:pt x="878106" y="65525"/>
                  <a:pt x="878106" y="146354"/>
                </a:cubicBezTo>
                <a:lnTo>
                  <a:pt x="878106" y="1345562"/>
                </a:lnTo>
                <a:cubicBezTo>
                  <a:pt x="878106" y="1426391"/>
                  <a:pt x="812581" y="1491916"/>
                  <a:pt x="731752" y="1491916"/>
                </a:cubicBezTo>
                <a:lnTo>
                  <a:pt x="146354" y="1491916"/>
                </a:lnTo>
                <a:cubicBezTo>
                  <a:pt x="65525" y="1491916"/>
                  <a:pt x="0" y="1426391"/>
                  <a:pt x="0" y="1345562"/>
                </a:cubicBezTo>
                <a:lnTo>
                  <a:pt x="0" y="146354"/>
                </a:lnTo>
                <a:cubicBezTo>
                  <a:pt x="0" y="65525"/>
                  <a:pt x="65525" y="0"/>
                  <a:pt x="146354" y="0"/>
                </a:cubicBezTo>
                <a:close/>
              </a:path>
            </a:pathLst>
          </a:custGeom>
          <a:solidFill>
            <a:schemeClr val="bg1"/>
          </a:solidFill>
          <a:ln w="12700" cap="flat" cmpd="sng" algn="ctr">
            <a:solidFill>
              <a:schemeClr val="bg2">
                <a:lumMod val="50000"/>
              </a:schemeClr>
            </a:solidFill>
            <a:prstDash val="solid"/>
          </a:ln>
          <a:effectLst/>
        </p:spPr>
        <p:txBody>
          <a:bodyPr lIns="91420" tIns="45710" rIns="91420" bIns="45710" rtlCol="0" anchor="ctr">
            <a:noAutofit/>
          </a:bodyPr>
          <a:lstStyle/>
          <a:p>
            <a:pPr marL="0" marR="0" lvl="0" indent="0" algn="ctr" defTabSz="456706"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A6A6A6">
                  <a:lumMod val="50000"/>
                </a:srgbClr>
              </a:solidFill>
              <a:effectLst/>
              <a:uLnTx/>
              <a:uFillTx/>
              <a:ea typeface="Apple LiGothic Medium"/>
              <a:cs typeface="Apple LiGothic Medium"/>
            </a:endParaRPr>
          </a:p>
        </p:txBody>
      </p:sp>
      <p:sp>
        <p:nvSpPr>
          <p:cNvPr id="174" name="Rectangle 173"/>
          <p:cNvSpPr/>
          <p:nvPr/>
        </p:nvSpPr>
        <p:spPr>
          <a:xfrm>
            <a:off x="1405750" y="3570890"/>
            <a:ext cx="448935" cy="323949"/>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180" name="Freeform 11"/>
          <p:cNvSpPr>
            <a:spLocks noChangeArrowheads="1"/>
          </p:cNvSpPr>
          <p:nvPr/>
        </p:nvSpPr>
        <p:spPr bwMode="auto">
          <a:xfrm>
            <a:off x="1375847" y="3556797"/>
            <a:ext cx="446226" cy="296931"/>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254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2"/>
              </a:solidFill>
            </a:endParaRPr>
          </a:p>
        </p:txBody>
      </p:sp>
      <p:sp>
        <p:nvSpPr>
          <p:cNvPr id="181" name="Freeform 12"/>
          <p:cNvSpPr>
            <a:spLocks noChangeArrowheads="1"/>
          </p:cNvSpPr>
          <p:nvPr/>
        </p:nvSpPr>
        <p:spPr bwMode="auto">
          <a:xfrm>
            <a:off x="1354283" y="3853728"/>
            <a:ext cx="487696" cy="64694"/>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solidFill>
            <a:schemeClr val="bg1"/>
          </a:solidFill>
          <a:ln w="254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333333"/>
              </a:solidFill>
            </a:endParaRPr>
          </a:p>
        </p:txBody>
      </p:sp>
      <p:sp>
        <p:nvSpPr>
          <p:cNvPr id="183" name="Rectangle 182"/>
          <p:cNvSpPr/>
          <p:nvPr/>
        </p:nvSpPr>
        <p:spPr>
          <a:xfrm>
            <a:off x="0" y="0"/>
            <a:ext cx="4940928" cy="138205"/>
          </a:xfrm>
          <a:prstGeom prst="rect">
            <a:avLst/>
          </a:prstGeom>
          <a:solidFill>
            <a:schemeClr val="bg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FFFFFF"/>
              </a:solidFill>
            </a:endParaRPr>
          </a:p>
        </p:txBody>
      </p:sp>
      <p:sp>
        <p:nvSpPr>
          <p:cNvPr id="184" name="Rectangle 183"/>
          <p:cNvSpPr/>
          <p:nvPr/>
        </p:nvSpPr>
        <p:spPr>
          <a:xfrm>
            <a:off x="-1" y="-2181"/>
            <a:ext cx="2222083" cy="307777"/>
          </a:xfrm>
          <a:prstGeom prst="rect">
            <a:avLst/>
          </a:prstGeom>
          <a:solidFill>
            <a:schemeClr val="accent2">
              <a:lumMod val="75000"/>
            </a:schemeClr>
          </a:solidFill>
        </p:spPr>
        <p:txBody>
          <a:bodyPr wrap="none">
            <a:spAutoFit/>
          </a:bodyPr>
          <a:lstStyle/>
          <a:p>
            <a:r>
              <a:rPr lang="ja-JP" altLang="en-US" sz="1400" spc="-150" dirty="0">
                <a:solidFill>
                  <a:schemeClr val="bg1"/>
                </a:solidFill>
                <a:latin typeface="+mn-ea"/>
              </a:rPr>
              <a:t>働き方改革</a:t>
            </a:r>
            <a:r>
              <a:rPr lang="ja-JP" altLang="en-US" sz="1400" spc="-150" dirty="0" smtClean="0">
                <a:solidFill>
                  <a:schemeClr val="bg1"/>
                </a:solidFill>
                <a:latin typeface="+mn-ea"/>
              </a:rPr>
              <a:t>！ソリューション </a:t>
            </a:r>
            <a:r>
              <a:rPr lang="en-US" altLang="ja-JP" sz="1400" spc="-150" dirty="0" smtClean="0">
                <a:solidFill>
                  <a:schemeClr val="bg1"/>
                </a:solidFill>
                <a:latin typeface="+mn-ea"/>
              </a:rPr>
              <a:t>#</a:t>
            </a:r>
            <a:r>
              <a:rPr lang="ja-JP" altLang="en-US" sz="1400" spc="-150" dirty="0" smtClean="0">
                <a:solidFill>
                  <a:schemeClr val="bg1"/>
                </a:solidFill>
                <a:latin typeface="+mn-ea"/>
              </a:rPr>
              <a:t>３</a:t>
            </a:r>
            <a:endParaRPr lang="en-US" sz="1400" dirty="0">
              <a:solidFill>
                <a:schemeClr val="bg1"/>
              </a:solidFill>
            </a:endParaRPr>
          </a:p>
        </p:txBody>
      </p:sp>
      <p:grpSp>
        <p:nvGrpSpPr>
          <p:cNvPr id="271" name="Group 270"/>
          <p:cNvGrpSpPr/>
          <p:nvPr/>
        </p:nvGrpSpPr>
        <p:grpSpPr>
          <a:xfrm>
            <a:off x="2224395" y="3300815"/>
            <a:ext cx="706521" cy="747049"/>
            <a:chOff x="5433878" y="2805393"/>
            <a:chExt cx="476598" cy="503937"/>
          </a:xfrm>
          <a:solidFill>
            <a:schemeClr val="accent1"/>
          </a:solidFill>
        </p:grpSpPr>
        <p:sp>
          <p:nvSpPr>
            <p:cNvPr id="272"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273"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sp>
        <p:nvSpPr>
          <p:cNvPr id="275" name="Rectangle 168"/>
          <p:cNvSpPr>
            <a:spLocks noChangeArrowheads="1"/>
          </p:cNvSpPr>
          <p:nvPr/>
        </p:nvSpPr>
        <p:spPr bwMode="auto">
          <a:xfrm>
            <a:off x="2836946" y="3427240"/>
            <a:ext cx="741614" cy="25980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VPN</a:t>
            </a:r>
            <a:r>
              <a:rPr kumimoji="0" lang="ja-JP" altLang="en-US" sz="1200" dirty="0" smtClean="0">
                <a:solidFill>
                  <a:srgbClr val="192954"/>
                </a:solidFill>
              </a:rPr>
              <a:t>通信</a:t>
            </a:r>
            <a:endParaRPr kumimoji="0" lang="en-US" altLang="en-US" sz="1200" dirty="0">
              <a:solidFill>
                <a:srgbClr val="192954"/>
              </a:solidFill>
            </a:endParaRPr>
          </a:p>
        </p:txBody>
      </p:sp>
      <p:pic>
        <p:nvPicPr>
          <p:cNvPr id="276" name="Picture 275"/>
          <p:cNvPicPr>
            <a:picLocks noChangeAspect="1"/>
          </p:cNvPicPr>
          <p:nvPr/>
        </p:nvPicPr>
        <p:blipFill>
          <a:blip r:embed="rId7"/>
          <a:stretch>
            <a:fillRect/>
          </a:stretch>
        </p:blipFill>
        <p:spPr>
          <a:xfrm>
            <a:off x="2768230" y="3126194"/>
            <a:ext cx="363978" cy="372052"/>
          </a:xfrm>
          <a:prstGeom prst="rect">
            <a:avLst/>
          </a:prstGeom>
        </p:spPr>
      </p:pic>
      <p:sp>
        <p:nvSpPr>
          <p:cNvPr id="277" name="Rectangle 168"/>
          <p:cNvSpPr>
            <a:spLocks noChangeArrowheads="1"/>
          </p:cNvSpPr>
          <p:nvPr/>
        </p:nvSpPr>
        <p:spPr bwMode="auto">
          <a:xfrm>
            <a:off x="1120097" y="2882313"/>
            <a:ext cx="1751536"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ja-JP" altLang="en-US" sz="1200" dirty="0" smtClean="0">
                <a:solidFill>
                  <a:srgbClr val="192954"/>
                </a:solidFill>
              </a:rPr>
              <a:t>クラウド マネージド</a:t>
            </a:r>
            <a:r>
              <a:rPr kumimoji="0" lang="en-US" altLang="ja-JP" sz="1200" dirty="0" smtClean="0">
                <a:solidFill>
                  <a:srgbClr val="192954"/>
                </a:solidFill>
              </a:rPr>
              <a:t>UTM</a:t>
            </a:r>
          </a:p>
          <a:p>
            <a:pPr algn="ctr" defTabSz="457162" eaLnBrk="1" hangingPunct="1"/>
            <a:r>
              <a:rPr kumimoji="0" lang="en-US" altLang="ja-JP" sz="1200" dirty="0" smtClean="0">
                <a:solidFill>
                  <a:srgbClr val="192954"/>
                </a:solidFill>
              </a:rPr>
              <a:t>VPN</a:t>
            </a:r>
            <a:r>
              <a:rPr kumimoji="0" lang="ja-JP" altLang="en-US" sz="1200" dirty="0" smtClean="0">
                <a:solidFill>
                  <a:srgbClr val="192954"/>
                </a:solidFill>
              </a:rPr>
              <a:t>通信</a:t>
            </a:r>
            <a:endParaRPr kumimoji="0" lang="en-US" altLang="en-US" sz="1200" dirty="0">
              <a:solidFill>
                <a:srgbClr val="192954"/>
              </a:solidFill>
            </a:endParaRPr>
          </a:p>
        </p:txBody>
      </p:sp>
      <p:grpSp>
        <p:nvGrpSpPr>
          <p:cNvPr id="278" name="Group 277"/>
          <p:cNvGrpSpPr/>
          <p:nvPr/>
        </p:nvGrpSpPr>
        <p:grpSpPr>
          <a:xfrm>
            <a:off x="4224448" y="3255248"/>
            <a:ext cx="706521" cy="747049"/>
            <a:chOff x="5433878" y="2805393"/>
            <a:chExt cx="476598" cy="503937"/>
          </a:xfrm>
          <a:solidFill>
            <a:schemeClr val="accent1"/>
          </a:solidFill>
        </p:grpSpPr>
        <p:sp>
          <p:nvSpPr>
            <p:cNvPr id="279" name="Rectangle 168"/>
            <p:cNvSpPr>
              <a:spLocks noChangeArrowheads="1"/>
            </p:cNvSpPr>
            <p:nvPr/>
          </p:nvSpPr>
          <p:spPr bwMode="auto">
            <a:xfrm>
              <a:off x="5526077" y="3122475"/>
              <a:ext cx="268389" cy="18685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PC</a:t>
              </a:r>
              <a:endParaRPr kumimoji="0" lang="en-US" altLang="en-US" sz="1200" dirty="0">
                <a:solidFill>
                  <a:srgbClr val="192954"/>
                </a:solidFill>
              </a:endParaRPr>
            </a:p>
          </p:txBody>
        </p:sp>
        <p:sp>
          <p:nvSpPr>
            <p:cNvPr id="280" name="Freeform 45"/>
            <p:cNvSpPr>
              <a:spLocks noEditPoints="1"/>
            </p:cNvSpPr>
            <p:nvPr/>
          </p:nvSpPr>
          <p:spPr bwMode="auto">
            <a:xfrm>
              <a:off x="5433878" y="2805393"/>
              <a:ext cx="476598" cy="315885"/>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grpFill/>
            <a:ln>
              <a:noFill/>
            </a:ln>
          </p:spPr>
          <p:txBody>
            <a:bodyPr vert="horz" wrap="square" lIns="68580" tIns="34290" rIns="68580" bIns="34290" numCol="1" anchor="t" anchorCtr="0" compatLnSpc="1">
              <a:prstTxWarp prst="textNoShape">
                <a:avLst/>
              </a:prstTxWarp>
            </a:bodyPr>
            <a:lstStyle/>
            <a:p>
              <a:pPr defTabSz="457162"/>
              <a:endParaRPr kumimoji="0" lang="en-US" sz="1200">
                <a:solidFill>
                  <a:srgbClr val="FFFFFF">
                    <a:lumMod val="60000"/>
                    <a:lumOff val="40000"/>
                  </a:srgbClr>
                </a:solidFill>
              </a:endParaRPr>
            </a:p>
          </p:txBody>
        </p:sp>
      </p:grpSp>
      <p:sp>
        <p:nvSpPr>
          <p:cNvPr id="282" name="Rectangle 168"/>
          <p:cNvSpPr>
            <a:spLocks noChangeArrowheads="1"/>
          </p:cNvSpPr>
          <p:nvPr/>
        </p:nvSpPr>
        <p:spPr bwMode="auto">
          <a:xfrm>
            <a:off x="4814138" y="3404623"/>
            <a:ext cx="808235"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kumimoji="0" lang="en-US" altLang="ja-JP" sz="1200" dirty="0" smtClean="0">
                <a:solidFill>
                  <a:srgbClr val="192954"/>
                </a:solidFill>
              </a:rPr>
              <a:t>VPN</a:t>
            </a:r>
            <a:r>
              <a:rPr kumimoji="0" lang="ja-JP" altLang="en-US" sz="1200" dirty="0" smtClean="0">
                <a:solidFill>
                  <a:srgbClr val="192954"/>
                </a:solidFill>
              </a:rPr>
              <a:t>通信</a:t>
            </a:r>
            <a:endParaRPr kumimoji="0" lang="en-US" altLang="en-US" sz="1200" dirty="0">
              <a:solidFill>
                <a:srgbClr val="192954"/>
              </a:solidFill>
            </a:endParaRPr>
          </a:p>
        </p:txBody>
      </p:sp>
      <p:pic>
        <p:nvPicPr>
          <p:cNvPr id="283" name="Picture 282"/>
          <p:cNvPicPr>
            <a:picLocks noChangeAspect="1"/>
          </p:cNvPicPr>
          <p:nvPr/>
        </p:nvPicPr>
        <p:blipFill>
          <a:blip r:embed="rId7"/>
          <a:stretch>
            <a:fillRect/>
          </a:stretch>
        </p:blipFill>
        <p:spPr>
          <a:xfrm>
            <a:off x="4716803" y="3080627"/>
            <a:ext cx="396675" cy="396675"/>
          </a:xfrm>
          <a:prstGeom prst="rect">
            <a:avLst/>
          </a:prstGeom>
        </p:spPr>
      </p:pic>
      <p:pic>
        <p:nvPicPr>
          <p:cNvPr id="10" name="Picture 9"/>
          <p:cNvPicPr>
            <a:picLocks noChangeAspect="1"/>
          </p:cNvPicPr>
          <p:nvPr/>
        </p:nvPicPr>
        <p:blipFill>
          <a:blip r:embed="rId8"/>
          <a:stretch>
            <a:fillRect/>
          </a:stretch>
        </p:blipFill>
        <p:spPr>
          <a:xfrm>
            <a:off x="4929255" y="739012"/>
            <a:ext cx="2254797" cy="1345455"/>
          </a:xfrm>
          <a:prstGeom prst="rect">
            <a:avLst/>
          </a:prstGeom>
        </p:spPr>
      </p:pic>
      <p:pic>
        <p:nvPicPr>
          <p:cNvPr id="284" name="Picture 2" descr="isco WebEx Meeting Center &#10;へ 丿 し プ 圓 &#10;フ ァ イ ル 旧 編 集 旧 &#10;共 有 &#10;表 示 凹 音"/>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8800" y="1310008"/>
            <a:ext cx="2201109" cy="1225617"/>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2" descr="isco WebEx Meeting Center &#10;へ 丿 し プ 圓 &#10;フ ァ イ ル 旧 編 集 旧 &#10;共 有 &#10;表 示 凹 音"/>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808" y="3359254"/>
            <a:ext cx="452083" cy="294399"/>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2" descr="isco WebEx Meeting Center &#10;へ 丿 し プ 圓 &#10;フ ァ イ ル 旧 編 集 旧 &#10;共 有 &#10;表 示 凹 音"/>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8665" y="3313532"/>
            <a:ext cx="452083" cy="294399"/>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2" descr="isco WebEx Meeting Center &#10;へ 丿 し プ 圓 &#10;フ ァ イ ル 旧 編 集 旧 &#10;共 有 &#10;表 示 凹 音"/>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801" y="3165176"/>
            <a:ext cx="452083" cy="2943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982387" y="2710843"/>
            <a:ext cx="1042604" cy="688042"/>
            <a:chOff x="6417377" y="3400135"/>
            <a:chExt cx="2254797" cy="1345455"/>
          </a:xfrm>
        </p:grpSpPr>
        <p:pic>
          <p:nvPicPr>
            <p:cNvPr id="290" name="Picture 289"/>
            <p:cNvPicPr>
              <a:picLocks noChangeAspect="1"/>
            </p:cNvPicPr>
            <p:nvPr/>
          </p:nvPicPr>
          <p:blipFill>
            <a:blip r:embed="rId8"/>
            <a:stretch>
              <a:fillRect/>
            </a:stretch>
          </p:blipFill>
          <p:spPr>
            <a:xfrm>
              <a:off x="6417377" y="3400135"/>
              <a:ext cx="2254797" cy="1345455"/>
            </a:xfrm>
            <a:prstGeom prst="rect">
              <a:avLst/>
            </a:prstGeom>
          </p:spPr>
        </p:pic>
        <p:pic>
          <p:nvPicPr>
            <p:cNvPr id="11" name="Picture 10"/>
            <p:cNvPicPr>
              <a:picLocks noChangeAspect="1"/>
            </p:cNvPicPr>
            <p:nvPr/>
          </p:nvPicPr>
          <p:blipFill>
            <a:blip r:embed="rId10"/>
            <a:stretch>
              <a:fillRect/>
            </a:stretch>
          </p:blipFill>
          <p:spPr>
            <a:xfrm>
              <a:off x="7578374" y="3582549"/>
              <a:ext cx="1033517" cy="633252"/>
            </a:xfrm>
            <a:prstGeom prst="rect">
              <a:avLst/>
            </a:prstGeom>
          </p:spPr>
        </p:pic>
      </p:grpSp>
      <p:pic>
        <p:nvPicPr>
          <p:cNvPr id="6" name="Picture 5"/>
          <p:cNvPicPr>
            <a:picLocks noChangeAspect="1"/>
          </p:cNvPicPr>
          <p:nvPr/>
        </p:nvPicPr>
        <p:blipFill>
          <a:blip r:embed="rId11"/>
          <a:stretch>
            <a:fillRect/>
          </a:stretch>
        </p:blipFill>
        <p:spPr>
          <a:xfrm>
            <a:off x="6514739" y="3382102"/>
            <a:ext cx="688499" cy="701524"/>
          </a:xfrm>
          <a:prstGeom prst="rect">
            <a:avLst/>
          </a:prstGeom>
        </p:spPr>
      </p:pic>
      <p:sp>
        <p:nvSpPr>
          <p:cNvPr id="292" name="Rectangle 168"/>
          <p:cNvSpPr>
            <a:spLocks noChangeArrowheads="1"/>
          </p:cNvSpPr>
          <p:nvPr/>
        </p:nvSpPr>
        <p:spPr bwMode="auto">
          <a:xfrm>
            <a:off x="7258843" y="655937"/>
            <a:ext cx="1378903" cy="64633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162" eaLnBrk="1" hangingPunct="1"/>
            <a:r>
              <a:rPr lang="ja-JP" altLang="en-US" sz="1200" dirty="0" smtClean="0">
                <a:solidFill>
                  <a:schemeClr val="bg2"/>
                </a:solidFill>
              </a:rPr>
              <a:t>多拠点ビデオ会議</a:t>
            </a:r>
            <a:endParaRPr lang="en-US" altLang="ja-JP" sz="1200" dirty="0" smtClean="0">
              <a:solidFill>
                <a:schemeClr val="bg2"/>
              </a:solidFill>
            </a:endParaRPr>
          </a:p>
          <a:p>
            <a:pPr algn="ctr" defTabSz="457162" eaLnBrk="1" hangingPunct="1"/>
            <a:r>
              <a:rPr lang="ja-JP" altLang="en-US" sz="1200" dirty="0" smtClean="0">
                <a:solidFill>
                  <a:schemeClr val="bg2"/>
                </a:solidFill>
              </a:rPr>
              <a:t>＆</a:t>
            </a:r>
            <a:endParaRPr lang="en-US" altLang="ja-JP" sz="1200" dirty="0" smtClean="0">
              <a:solidFill>
                <a:schemeClr val="bg2"/>
              </a:solidFill>
            </a:endParaRPr>
          </a:p>
          <a:p>
            <a:pPr algn="ctr" defTabSz="457162" eaLnBrk="1" hangingPunct="1"/>
            <a:r>
              <a:rPr kumimoji="0" lang="en-US" altLang="en-US" sz="1200" dirty="0" smtClean="0">
                <a:solidFill>
                  <a:schemeClr val="bg2"/>
                </a:solidFill>
              </a:rPr>
              <a:t>Web</a:t>
            </a:r>
            <a:r>
              <a:rPr kumimoji="0" lang="ja-JP" altLang="en-US" sz="1200" dirty="0" smtClean="0">
                <a:solidFill>
                  <a:schemeClr val="bg2"/>
                </a:solidFill>
              </a:rPr>
              <a:t>ミーティング</a:t>
            </a:r>
            <a:endParaRPr kumimoji="0" lang="en-US" altLang="en-US" sz="1200" dirty="0">
              <a:solidFill>
                <a:schemeClr val="bg2"/>
              </a:solidFill>
            </a:endParaRPr>
          </a:p>
        </p:txBody>
      </p:sp>
      <p:sp>
        <p:nvSpPr>
          <p:cNvPr id="22" name="Freeform 21"/>
          <p:cNvSpPr/>
          <p:nvPr/>
        </p:nvSpPr>
        <p:spPr>
          <a:xfrm>
            <a:off x="4732256" y="2762054"/>
            <a:ext cx="304839" cy="443059"/>
          </a:xfrm>
          <a:custGeom>
            <a:avLst/>
            <a:gdLst>
              <a:gd name="connsiteX0" fmla="*/ 131975 w 304839"/>
              <a:gd name="connsiteY0" fmla="*/ 443059 h 443059"/>
              <a:gd name="connsiteX1" fmla="*/ 301657 w 304839"/>
              <a:gd name="connsiteY1" fmla="*/ 273377 h 443059"/>
              <a:gd name="connsiteX2" fmla="*/ 0 w 304839"/>
              <a:gd name="connsiteY2" fmla="*/ 0 h 443059"/>
            </a:gdLst>
            <a:ahLst/>
            <a:cxnLst>
              <a:cxn ang="0">
                <a:pos x="connsiteX0" y="connsiteY0"/>
              </a:cxn>
              <a:cxn ang="0">
                <a:pos x="connsiteX1" y="connsiteY1"/>
              </a:cxn>
              <a:cxn ang="0">
                <a:pos x="connsiteX2" y="connsiteY2"/>
              </a:cxn>
            </a:cxnLst>
            <a:rect l="l" t="t" r="r" b="b"/>
            <a:pathLst>
              <a:path w="304839" h="443059">
                <a:moveTo>
                  <a:pt x="131975" y="443059"/>
                </a:moveTo>
                <a:cubicBezTo>
                  <a:pt x="227814" y="395139"/>
                  <a:pt x="323653" y="347220"/>
                  <a:pt x="301657" y="273377"/>
                </a:cubicBezTo>
                <a:cubicBezTo>
                  <a:pt x="279661" y="199534"/>
                  <a:pt x="0" y="0"/>
                  <a:pt x="0" y="0"/>
                </a:cubicBezTo>
              </a:path>
            </a:pathLst>
          </a:custGeom>
          <a:noFill/>
          <a:ln cap="rnd">
            <a:solidFill>
              <a:schemeClr val="accent4">
                <a:lumMod val="20000"/>
                <a:lumOff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p:cNvSpPr txBox="1"/>
          <p:nvPr/>
        </p:nvSpPr>
        <p:spPr>
          <a:xfrm>
            <a:off x="361615" y="2542078"/>
            <a:ext cx="1768264"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Cisco Meraki</a:t>
            </a:r>
            <a:endParaRPr kumimoji="1" lang="ja-JP"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97778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455" y="895601"/>
            <a:ext cx="8274410" cy="914345"/>
          </a:xfrm>
        </p:spPr>
        <p:txBody>
          <a:bodyPr/>
          <a:lstStyle/>
          <a:p>
            <a:r>
              <a:rPr lang="ja-JP" altLang="en-US" dirty="0" smtClean="0">
                <a:solidFill>
                  <a:schemeClr val="bg2"/>
                </a:solidFill>
              </a:rPr>
              <a:t>働き方改革</a:t>
            </a:r>
            <a:endParaRPr lang="en-US" dirty="0">
              <a:solidFill>
                <a:schemeClr val="bg2"/>
              </a:solidFill>
            </a:endParaRPr>
          </a:p>
        </p:txBody>
      </p:sp>
      <p:sp>
        <p:nvSpPr>
          <p:cNvPr id="3" name="Rectangle 2"/>
          <p:cNvSpPr/>
          <p:nvPr/>
        </p:nvSpPr>
        <p:spPr>
          <a:xfrm>
            <a:off x="612742" y="1971586"/>
            <a:ext cx="8157878" cy="2062103"/>
          </a:xfrm>
          <a:prstGeom prst="rect">
            <a:avLst/>
          </a:prstGeom>
        </p:spPr>
        <p:txBody>
          <a:bodyPr wrap="square">
            <a:spAutoFit/>
          </a:bodyPr>
          <a:lstStyle/>
          <a:p>
            <a:r>
              <a:rPr lang="ja-JP" altLang="en-US" sz="3200" dirty="0">
                <a:solidFill>
                  <a:srgbClr val="FFC000"/>
                </a:solidFill>
              </a:rPr>
              <a:t>在宅勤務だけではなく、通勤、</a:t>
            </a:r>
            <a:r>
              <a:rPr lang="ja-JP" altLang="en-US" sz="3200" dirty="0" smtClean="0">
                <a:solidFill>
                  <a:srgbClr val="FFC000"/>
                </a:solidFill>
              </a:rPr>
              <a:t>移動にかかる</a:t>
            </a:r>
            <a:r>
              <a:rPr lang="en-US" altLang="ja-JP" sz="3200" dirty="0" smtClean="0">
                <a:solidFill>
                  <a:srgbClr val="FFC000"/>
                </a:solidFill>
              </a:rPr>
              <a:t/>
            </a:r>
            <a:br>
              <a:rPr lang="en-US" altLang="ja-JP" sz="3200" dirty="0" smtClean="0">
                <a:solidFill>
                  <a:srgbClr val="FFC000"/>
                </a:solidFill>
              </a:rPr>
            </a:br>
            <a:r>
              <a:rPr lang="ja-JP" altLang="en-US" sz="3200" dirty="0" smtClean="0">
                <a:solidFill>
                  <a:srgbClr val="FFC000"/>
                </a:solidFill>
              </a:rPr>
              <a:t>負荷</a:t>
            </a:r>
            <a:r>
              <a:rPr lang="ja-JP" altLang="en-US" sz="3200" dirty="0">
                <a:solidFill>
                  <a:srgbClr val="FFC000"/>
                </a:solidFill>
              </a:rPr>
              <a:t>を軽減し、通常業務の中で”業務効率化”を</a:t>
            </a:r>
            <a:r>
              <a:rPr lang="ja-JP" altLang="en-US" sz="3200" dirty="0" smtClean="0">
                <a:solidFill>
                  <a:srgbClr val="FFC000"/>
                </a:solidFill>
              </a:rPr>
              <a:t>図ることで、</a:t>
            </a:r>
            <a:r>
              <a:rPr lang="ja-JP" altLang="en-US" sz="3200" dirty="0">
                <a:solidFill>
                  <a:srgbClr val="FFC000"/>
                </a:solidFill>
              </a:rPr>
              <a:t>ワークライフバランスの充実</a:t>
            </a:r>
            <a:r>
              <a:rPr lang="ja-JP" altLang="en-US" sz="3200" dirty="0" smtClean="0">
                <a:solidFill>
                  <a:srgbClr val="FFC000"/>
                </a:solidFill>
              </a:rPr>
              <a:t>を</a:t>
            </a:r>
            <a:r>
              <a:rPr lang="en-US" altLang="ja-JP" sz="3200" smtClean="0">
                <a:solidFill>
                  <a:srgbClr val="FFC000"/>
                </a:solidFill>
              </a:rPr>
              <a:t/>
            </a:r>
            <a:br>
              <a:rPr lang="en-US" altLang="ja-JP" sz="3200" smtClean="0">
                <a:solidFill>
                  <a:srgbClr val="FFC000"/>
                </a:solidFill>
              </a:rPr>
            </a:br>
            <a:r>
              <a:rPr lang="ja-JP" altLang="en-US" sz="3200" dirty="0" smtClean="0">
                <a:solidFill>
                  <a:srgbClr val="FFC000"/>
                </a:solidFill>
              </a:rPr>
              <a:t>実現</a:t>
            </a:r>
            <a:r>
              <a:rPr lang="ja-JP" altLang="en-US" sz="3200" dirty="0">
                <a:solidFill>
                  <a:srgbClr val="FFC000"/>
                </a:solidFill>
              </a:rPr>
              <a:t>することが可能です</a:t>
            </a:r>
            <a:endParaRPr lang="en-US" sz="3200" dirty="0">
              <a:solidFill>
                <a:srgbClr val="FFC000"/>
              </a:solidFill>
              <a:latin typeface="MS PGothic" charset="-128"/>
              <a:ea typeface="MS PGothic" charset="-128"/>
              <a:cs typeface="MS PGothic" charset="-128"/>
            </a:endParaRPr>
          </a:p>
        </p:txBody>
      </p:sp>
    </p:spTree>
    <p:extLst>
      <p:ext uri="{BB962C8B-B14F-4D97-AF65-F5344CB8AC3E}">
        <p14:creationId xmlns:p14="http://schemas.microsoft.com/office/powerpoint/2010/main" val="3459004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6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latin typeface="MS PGothic" charset="-128"/>
                <a:ea typeface="MS PGothic" charset="-128"/>
                <a:cs typeface="MS PGothic" charset="-128"/>
              </a:rPr>
              <a:t>働き方改革とは</a:t>
            </a:r>
            <a:endParaRPr lang="en-US" dirty="0">
              <a:latin typeface="MS PGothic" charset="-128"/>
              <a:ea typeface="MS PGothic" charset="-128"/>
              <a:cs typeface="MS PGothic" charset="-128"/>
            </a:endParaRPr>
          </a:p>
        </p:txBody>
      </p:sp>
      <p:sp>
        <p:nvSpPr>
          <p:cNvPr id="3" name="Text Placeholder 2"/>
          <p:cNvSpPr>
            <a:spLocks noGrp="1"/>
          </p:cNvSpPr>
          <p:nvPr>
            <p:ph type="body" sz="quarter" idx="11"/>
          </p:nvPr>
        </p:nvSpPr>
        <p:spPr>
          <a:xfrm>
            <a:off x="468246" y="930910"/>
            <a:ext cx="8268468" cy="477838"/>
          </a:xfrm>
        </p:spPr>
        <p:txBody>
          <a:bodyPr/>
          <a:lstStyle/>
          <a:p>
            <a:r>
              <a:rPr lang="ja-JP" altLang="en-US" dirty="0" smtClean="0">
                <a:latin typeface="MS PGothic" charset="-128"/>
                <a:ea typeface="MS PGothic" charset="-128"/>
                <a:cs typeface="MS PGothic" charset="-128"/>
              </a:rPr>
              <a:t>働き方改革の実現：首相官邸　”一億総活躍社会の実現”より抜粋</a:t>
            </a:r>
            <a:endParaRPr lang="en-US" dirty="0">
              <a:latin typeface="MS PGothic" charset="-128"/>
              <a:ea typeface="MS PGothic" charset="-128"/>
              <a:cs typeface="MS PGothic" charset="-128"/>
            </a:endParaRPr>
          </a:p>
        </p:txBody>
      </p:sp>
      <p:sp>
        <p:nvSpPr>
          <p:cNvPr id="4" name="TextBox 3"/>
          <p:cNvSpPr txBox="1"/>
          <p:nvPr/>
        </p:nvSpPr>
        <p:spPr>
          <a:xfrm>
            <a:off x="437766" y="1650346"/>
            <a:ext cx="8386193" cy="1938992"/>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a:spcAft>
                <a:spcPts val="0"/>
              </a:spcAft>
            </a:pPr>
            <a:r>
              <a:rPr lang="ja-JP" altLang="en-US" sz="2400" dirty="0">
                <a:latin typeface="MS PGothic" charset="-128"/>
                <a:ea typeface="MS PGothic" charset="-128"/>
                <a:cs typeface="MS PGothic" charset="-128"/>
              </a:rPr>
              <a:t>働き方改革は、一億総活躍社会実現に向けた最大のチャレンジ</a:t>
            </a:r>
            <a:r>
              <a:rPr lang="ja-JP" altLang="en-US" sz="2400" dirty="0" smtClean="0">
                <a:latin typeface="MS PGothic" charset="-128"/>
                <a:ea typeface="MS PGothic" charset="-128"/>
                <a:cs typeface="MS PGothic" charset="-128"/>
              </a:rPr>
              <a:t>。</a:t>
            </a:r>
            <a:endParaRPr lang="en-US" altLang="ja-JP" sz="2400" dirty="0" smtClean="0">
              <a:latin typeface="MS PGothic" charset="-128"/>
              <a:ea typeface="MS PGothic" charset="-128"/>
              <a:cs typeface="MS PGothic" charset="-128"/>
            </a:endParaRPr>
          </a:p>
          <a:p>
            <a:pPr>
              <a:spcAft>
                <a:spcPts val="0"/>
              </a:spcAft>
            </a:pPr>
            <a:endParaRPr lang="en-US" altLang="ja-JP" sz="2400" smtClean="0">
              <a:latin typeface="MS PGothic" charset="-128"/>
              <a:ea typeface="MS PGothic" charset="-128"/>
              <a:cs typeface="MS PGothic" charset="-128"/>
            </a:endParaRPr>
          </a:p>
          <a:p>
            <a:pPr>
              <a:spcAft>
                <a:spcPts val="0"/>
              </a:spcAft>
            </a:pPr>
            <a:r>
              <a:rPr lang="ja-JP" altLang="en-US" sz="2400" dirty="0" smtClean="0">
                <a:latin typeface="MS PGothic" charset="-128"/>
                <a:ea typeface="MS PGothic" charset="-128"/>
                <a:cs typeface="MS PGothic" charset="-128"/>
              </a:rPr>
              <a:t>多様</a:t>
            </a:r>
            <a:r>
              <a:rPr lang="ja-JP" altLang="en-US" sz="2400" dirty="0">
                <a:latin typeface="MS PGothic" charset="-128"/>
                <a:ea typeface="MS PGothic" charset="-128"/>
                <a:cs typeface="MS PGothic" charset="-128"/>
              </a:rPr>
              <a:t>な働き方を可能とするとともに、中間層の厚みを</a:t>
            </a:r>
            <a:r>
              <a:rPr lang="ja-JP" altLang="en-US" sz="2400" dirty="0" smtClean="0">
                <a:latin typeface="MS PGothic" charset="-128"/>
                <a:ea typeface="MS PGothic" charset="-128"/>
                <a:cs typeface="MS PGothic" charset="-128"/>
              </a:rPr>
              <a:t>増しつつ</a:t>
            </a:r>
            <a:r>
              <a:rPr lang="en-US" altLang="ja-JP" sz="2400" dirty="0" smtClean="0">
                <a:latin typeface="MS PGothic" charset="-128"/>
                <a:ea typeface="MS PGothic" charset="-128"/>
                <a:cs typeface="MS PGothic" charset="-128"/>
              </a:rPr>
              <a:t/>
            </a:r>
            <a:br>
              <a:rPr lang="en-US" altLang="ja-JP" sz="2400" dirty="0" smtClean="0">
                <a:latin typeface="MS PGothic" charset="-128"/>
                <a:ea typeface="MS PGothic" charset="-128"/>
                <a:cs typeface="MS PGothic" charset="-128"/>
              </a:rPr>
            </a:br>
            <a:r>
              <a:rPr lang="ja-JP" altLang="en-US" sz="2400" dirty="0" smtClean="0">
                <a:latin typeface="MS PGothic" charset="-128"/>
                <a:ea typeface="MS PGothic" charset="-128"/>
                <a:cs typeface="MS PGothic" charset="-128"/>
              </a:rPr>
              <a:t>格差</a:t>
            </a:r>
            <a:r>
              <a:rPr lang="ja-JP" altLang="en-US" sz="2400" dirty="0">
                <a:latin typeface="MS PGothic" charset="-128"/>
                <a:ea typeface="MS PGothic" charset="-128"/>
                <a:cs typeface="MS PGothic" charset="-128"/>
              </a:rPr>
              <a:t>の固定化を回避し、成長と分配の好循環を実現するため、働く人の</a:t>
            </a:r>
            <a:r>
              <a:rPr lang="ja-JP" altLang="en-US" sz="2400" dirty="0" smtClean="0">
                <a:latin typeface="MS PGothic" charset="-128"/>
                <a:ea typeface="MS PGothic" charset="-128"/>
                <a:cs typeface="MS PGothic" charset="-128"/>
              </a:rPr>
              <a:t>立場、視点</a:t>
            </a:r>
            <a:r>
              <a:rPr lang="ja-JP" altLang="en-US" sz="2400" dirty="0">
                <a:latin typeface="MS PGothic" charset="-128"/>
                <a:ea typeface="MS PGothic" charset="-128"/>
                <a:cs typeface="MS PGothic" charset="-128"/>
              </a:rPr>
              <a:t>で取り組んでいきます。</a:t>
            </a:r>
            <a:endParaRPr lang="en-US" sz="2400" dirty="0" smtClean="0">
              <a:latin typeface="MS PGothic" charset="-128"/>
              <a:ea typeface="MS PGothic" charset="-128"/>
              <a:cs typeface="MS PGothic" charset="-128"/>
            </a:endParaRPr>
          </a:p>
        </p:txBody>
      </p:sp>
      <p:sp>
        <p:nvSpPr>
          <p:cNvPr id="5" name="Rectangle 4"/>
          <p:cNvSpPr/>
          <p:nvPr/>
        </p:nvSpPr>
        <p:spPr>
          <a:xfrm>
            <a:off x="502920" y="1172508"/>
            <a:ext cx="5804487" cy="261610"/>
          </a:xfrm>
          <a:prstGeom prst="rect">
            <a:avLst/>
          </a:prstGeom>
        </p:spPr>
        <p:txBody>
          <a:bodyPr wrap="square">
            <a:spAutoFit/>
          </a:bodyPr>
          <a:lstStyle/>
          <a:p>
            <a:r>
              <a:rPr lang="en-US" sz="1100" dirty="0"/>
              <a:t>http://</a:t>
            </a:r>
            <a:r>
              <a:rPr lang="en-US" sz="1100" dirty="0" err="1"/>
              <a:t>www.kantei.go.jp</a:t>
            </a:r>
            <a:r>
              <a:rPr lang="en-US" sz="1100" dirty="0"/>
              <a:t>/</a:t>
            </a:r>
            <a:r>
              <a:rPr lang="en-US" sz="1100" dirty="0" err="1"/>
              <a:t>jp</a:t>
            </a:r>
            <a:r>
              <a:rPr lang="en-US" sz="1100" dirty="0"/>
              <a:t>/headline/</a:t>
            </a:r>
            <a:r>
              <a:rPr lang="en-US" sz="1100" dirty="0" err="1"/>
              <a:t>ichiokusoukatsuyaku</a:t>
            </a:r>
            <a:r>
              <a:rPr lang="en-US" sz="1100" dirty="0"/>
              <a:t>/</a:t>
            </a:r>
            <a:r>
              <a:rPr lang="en-US" sz="1100" dirty="0" err="1"/>
              <a:t>hatarakikata.html</a:t>
            </a:r>
            <a:endParaRPr lang="en-US" sz="1100" dirty="0"/>
          </a:p>
        </p:txBody>
      </p:sp>
    </p:spTree>
    <p:extLst>
      <p:ext uri="{BB962C8B-B14F-4D97-AF65-F5344CB8AC3E}">
        <p14:creationId xmlns:p14="http://schemas.microsoft.com/office/powerpoint/2010/main" val="372754889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611018"/>
            <a:ext cx="8268468" cy="380852"/>
          </a:xfrm>
        </p:spPr>
        <p:txBody>
          <a:bodyPr/>
          <a:lstStyle/>
          <a:p>
            <a:r>
              <a:rPr lang="ja-JP" altLang="en-US" dirty="0" smtClean="0">
                <a:latin typeface="MS PGothic" charset="-128"/>
                <a:ea typeface="MS PGothic" charset="-128"/>
                <a:cs typeface="MS PGothic" charset="-128"/>
              </a:rPr>
              <a:t>働き方改革の目的</a:t>
            </a:r>
            <a:endParaRPr lang="en-US" dirty="0">
              <a:latin typeface="MS PGothic" charset="-128"/>
              <a:ea typeface="MS PGothic" charset="-128"/>
              <a:cs typeface="MS PGothic" charset="-128"/>
            </a:endParaRPr>
          </a:p>
        </p:txBody>
      </p:sp>
      <p:sp>
        <p:nvSpPr>
          <p:cNvPr id="4" name="TextBox 3"/>
          <p:cNvSpPr txBox="1"/>
          <p:nvPr/>
        </p:nvSpPr>
        <p:spPr>
          <a:xfrm>
            <a:off x="437766" y="1330362"/>
            <a:ext cx="8268467" cy="3046988"/>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余暇を有効活用</a:t>
            </a:r>
            <a:endParaRPr lang="en-US" altLang="ja-JP" sz="2400" dirty="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学習や趣味の時間</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家族、友人とすごす時間</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リラックス、就寝</a:t>
            </a:r>
            <a:endParaRPr lang="en-US" altLang="ja-JP" sz="2400" dirty="0" smtClean="0">
              <a:latin typeface="MS PGothic" charset="-128"/>
              <a:ea typeface="MS PGothic" charset="-128"/>
              <a:cs typeface="MS PGothic" charset="-128"/>
            </a:endParaRPr>
          </a:p>
          <a:p>
            <a:pPr marL="342900" indent="-342900">
              <a:spcAft>
                <a:spcPts val="0"/>
              </a:spcAft>
              <a:buFont typeface="Arial" charset="0"/>
              <a:buChar char="•"/>
            </a:pPr>
            <a:endParaRPr lang="en-US" sz="2400" dirty="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労働参加</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育児、介護　＋　労働</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様々な方の労働参加機会の増加</a:t>
            </a:r>
            <a:endParaRPr lang="en-US" sz="2400"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397654352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455" y="1402079"/>
            <a:ext cx="8274410" cy="2943671"/>
          </a:xfrm>
        </p:spPr>
        <p:txBody>
          <a:bodyPr/>
          <a:lstStyle/>
          <a:p>
            <a:r>
              <a:rPr lang="ja-JP" altLang="en-US" sz="5400" dirty="0" smtClean="0">
                <a:solidFill>
                  <a:schemeClr val="bg2"/>
                </a:solidFill>
              </a:rPr>
              <a:t>働き方改革での課題と対策</a:t>
            </a:r>
            <a:endParaRPr lang="en-US" sz="5400" dirty="0">
              <a:solidFill>
                <a:schemeClr val="bg2"/>
              </a:solidFill>
            </a:endParaRPr>
          </a:p>
        </p:txBody>
      </p:sp>
    </p:spTree>
    <p:extLst>
      <p:ext uri="{BB962C8B-B14F-4D97-AF65-F5344CB8AC3E}">
        <p14:creationId xmlns:p14="http://schemas.microsoft.com/office/powerpoint/2010/main" val="386609443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550058"/>
            <a:ext cx="8268468" cy="380852"/>
          </a:xfrm>
        </p:spPr>
        <p:txBody>
          <a:bodyPr/>
          <a:lstStyle/>
          <a:p>
            <a:r>
              <a:rPr lang="ja-JP" altLang="en-US" dirty="0"/>
              <a:t>企業・組織としての課題と対策</a:t>
            </a:r>
            <a:endParaRPr lang="en-US" dirty="0">
              <a:latin typeface="MS PGothic" charset="-128"/>
              <a:ea typeface="MS PGothic" charset="-128"/>
              <a:cs typeface="MS PGothic" charset="-128"/>
            </a:endParaRPr>
          </a:p>
        </p:txBody>
      </p:sp>
      <p:sp>
        <p:nvSpPr>
          <p:cNvPr id="4" name="TextBox 3"/>
          <p:cNvSpPr txBox="1"/>
          <p:nvPr/>
        </p:nvSpPr>
        <p:spPr>
          <a:xfrm>
            <a:off x="437766" y="1216945"/>
            <a:ext cx="8268467" cy="3354765"/>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人事の課題</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人事制度、評価方法の見直し</a:t>
            </a:r>
            <a:endParaRPr lang="en-US" altLang="ja-JP" sz="2400" dirty="0" smtClean="0">
              <a:latin typeface="MS PGothic" charset="-128"/>
              <a:ea typeface="MS PGothic" charset="-128"/>
              <a:cs typeface="MS PGothic" charset="-128"/>
            </a:endParaRPr>
          </a:p>
          <a:p>
            <a:pPr marL="342900" indent="-342900">
              <a:spcAft>
                <a:spcPts val="0"/>
              </a:spcAft>
              <a:buFont typeface="Arial" charset="0"/>
              <a:buChar char="•"/>
            </a:pPr>
            <a:endParaRPr lang="en-US" sz="2400" dirty="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インフラ管理者としての課題</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新たな</a:t>
            </a:r>
            <a:r>
              <a:rPr lang="ja-JP" altLang="en-US" sz="2400" dirty="0" smtClean="0">
                <a:latin typeface="MS PGothic" charset="-128"/>
                <a:ea typeface="MS PGothic" charset="-128"/>
                <a:cs typeface="MS PGothic" charset="-128"/>
              </a:rPr>
              <a:t>システム インフラ</a:t>
            </a:r>
            <a:r>
              <a:rPr lang="ja-JP" altLang="en-US" sz="2400" dirty="0" smtClean="0">
                <a:latin typeface="MS PGothic" charset="-128"/>
                <a:ea typeface="MS PGothic" charset="-128"/>
                <a:cs typeface="MS PGothic" charset="-128"/>
              </a:rPr>
              <a:t>への多額の投資</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セキュリティ対策</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利用者としての課題</a:t>
            </a:r>
          </a:p>
          <a:p>
            <a:pPr marL="800100" lvl="1" indent="-342900">
              <a:spcAft>
                <a:spcPts val="0"/>
              </a:spcAft>
              <a:buFont typeface="Arial" charset="0"/>
              <a:buChar char="•"/>
            </a:pPr>
            <a:r>
              <a:rPr lang="ja-JP" altLang="en-US" sz="2400" dirty="0" smtClean="0">
                <a:latin typeface="MS PGothic" charset="-128"/>
                <a:ea typeface="MS PGothic" charset="-128"/>
                <a:cs typeface="MS PGothic" charset="-128"/>
              </a:rPr>
              <a:t>利便性</a:t>
            </a:r>
            <a:r>
              <a:rPr lang="en-US" altLang="ja-JP" sz="2400" dirty="0" smtClean="0">
                <a:latin typeface="MS PGothic" charset="-128"/>
                <a:ea typeface="MS PGothic" charset="-128"/>
                <a:cs typeface="MS PGothic" charset="-128"/>
              </a:rPr>
              <a:t> vs </a:t>
            </a:r>
            <a:r>
              <a:rPr lang="ja-JP" altLang="en-US" sz="2400" dirty="0" smtClean="0">
                <a:latin typeface="MS PGothic" charset="-128"/>
                <a:ea typeface="MS PGothic" charset="-128"/>
                <a:cs typeface="MS PGothic" charset="-128"/>
              </a:rPr>
              <a:t>セキュリティ</a:t>
            </a:r>
            <a:endParaRPr lang="en-US" altLang="ja-JP" sz="2400" dirty="0">
              <a:latin typeface="MS PGothic" charset="-128"/>
              <a:ea typeface="MS PGothic" charset="-128"/>
              <a:cs typeface="MS PGothic" charset="-128"/>
            </a:endParaRPr>
          </a:p>
        </p:txBody>
      </p:sp>
    </p:spTree>
    <p:extLst>
      <p:ext uri="{BB962C8B-B14F-4D97-AF65-F5344CB8AC3E}">
        <p14:creationId xmlns:p14="http://schemas.microsoft.com/office/powerpoint/2010/main" val="11944043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572918"/>
            <a:ext cx="8268468" cy="380852"/>
          </a:xfrm>
        </p:spPr>
        <p:txBody>
          <a:bodyPr/>
          <a:lstStyle/>
          <a:p>
            <a:r>
              <a:rPr lang="ja-JP" altLang="en-US" dirty="0" smtClean="0">
                <a:latin typeface="ＭＳ Ｐゴシック" panose="020B0600070205080204" pitchFamily="50" charset="-128"/>
                <a:ea typeface="ＭＳ Ｐゴシック" panose="020B0600070205080204" pitchFamily="50" charset="-128"/>
              </a:rPr>
              <a:t>企業、組織としての課題と対策</a:t>
            </a:r>
            <a:endParaRPr lang="en-US" dirty="0">
              <a:latin typeface="ＭＳ Ｐゴシック" panose="020B0600070205080204" pitchFamily="50" charset="-128"/>
              <a:ea typeface="ＭＳ Ｐゴシック" panose="020B0600070205080204" pitchFamily="50" charset="-128"/>
            </a:endParaRPr>
          </a:p>
        </p:txBody>
      </p:sp>
      <p:sp>
        <p:nvSpPr>
          <p:cNvPr id="4" name="TextBox 3"/>
          <p:cNvSpPr txBox="1"/>
          <p:nvPr/>
        </p:nvSpPr>
        <p:spPr>
          <a:xfrm>
            <a:off x="437766" y="1445545"/>
            <a:ext cx="8268467" cy="3354765"/>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q"/>
            </a:pPr>
            <a:r>
              <a:rPr lang="ja-JP" altLang="en-US" sz="2400" dirty="0" smtClean="0">
                <a:latin typeface="ＭＳ Ｐゴシック" panose="020B0600070205080204" pitchFamily="50" charset="-128"/>
                <a:ea typeface="ＭＳ Ｐゴシック" panose="020B0600070205080204" pitchFamily="50" charset="-128"/>
                <a:cs typeface="MS PGothic" charset="-128"/>
              </a:rPr>
              <a:t>人事の課題</a:t>
            </a:r>
            <a:endParaRPr lang="en-US" altLang="ja-JP" sz="2400" dirty="0" smtClean="0">
              <a:latin typeface="ＭＳ Ｐゴシック" panose="020B0600070205080204" pitchFamily="50" charset="-128"/>
              <a:ea typeface="ＭＳ Ｐゴシック" panose="020B0600070205080204" pitchFamily="50" charset="-128"/>
              <a:cs typeface="MS PGothic" charset="-128"/>
            </a:endParaRPr>
          </a:p>
          <a:p>
            <a:pPr marL="800100" lvl="1" indent="-342900">
              <a:spcAft>
                <a:spcPts val="0"/>
              </a:spcAft>
              <a:buFont typeface="Arial" charset="0"/>
              <a:buChar char="•"/>
            </a:pPr>
            <a:r>
              <a:rPr lang="ja-JP" altLang="en-US" sz="2400" dirty="0" smtClean="0">
                <a:latin typeface="ＭＳ Ｐゴシック" panose="020B0600070205080204" pitchFamily="50" charset="-128"/>
                <a:ea typeface="ＭＳ Ｐゴシック" panose="020B0600070205080204" pitchFamily="50" charset="-128"/>
                <a:cs typeface="MS PGothic" charset="-128"/>
              </a:rPr>
              <a:t>人事制度・評価方法の見直し</a:t>
            </a:r>
            <a:endParaRPr lang="en-US" altLang="ja-JP" sz="2400" dirty="0" smtClean="0">
              <a:latin typeface="ＭＳ Ｐゴシック" panose="020B0600070205080204" pitchFamily="50" charset="-128"/>
              <a:ea typeface="ＭＳ Ｐゴシック" panose="020B0600070205080204" pitchFamily="50" charset="-128"/>
              <a:cs typeface="MS PGothic" charset="-128"/>
            </a:endParaRPr>
          </a:p>
          <a:p>
            <a:pPr marL="342900" indent="-342900">
              <a:spcAft>
                <a:spcPts val="0"/>
              </a:spcAft>
              <a:buFont typeface="Arial" charset="0"/>
              <a:buChar char="•"/>
            </a:pPr>
            <a:endParaRPr lang="en-US" sz="2400" dirty="0">
              <a:latin typeface="ＭＳ Ｐゴシック" panose="020B0600070205080204" pitchFamily="50" charset="-128"/>
              <a:ea typeface="ＭＳ Ｐゴシック" panose="020B0600070205080204" pitchFamily="50" charset="-128"/>
              <a:cs typeface="MS PGothic" charset="-128"/>
            </a:endParaRPr>
          </a:p>
          <a:p>
            <a:pPr marL="342900" indent="-342900">
              <a:spcAft>
                <a:spcPts val="0"/>
              </a:spcAft>
              <a:buFont typeface="Wingdings" charset="2"/>
              <a:buChar char="q"/>
            </a:pPr>
            <a:r>
              <a:rPr lang="ja-JP" altLang="en-US" sz="2400" dirty="0" smtClean="0">
                <a:latin typeface="ＭＳ Ｐゴシック" panose="020B0600070205080204" pitchFamily="50" charset="-128"/>
                <a:ea typeface="ＭＳ Ｐゴシック" panose="020B0600070205080204" pitchFamily="50" charset="-128"/>
                <a:cs typeface="MS PGothic" charset="-128"/>
              </a:rPr>
              <a:t>インフラ管理者としての課題</a:t>
            </a:r>
            <a:endParaRPr lang="en-US" altLang="ja-JP" sz="2400" dirty="0" smtClean="0">
              <a:latin typeface="ＭＳ Ｐゴシック" panose="020B0600070205080204" pitchFamily="50" charset="-128"/>
              <a:ea typeface="ＭＳ Ｐゴシック" panose="020B0600070205080204" pitchFamily="50" charset="-128"/>
              <a:cs typeface="MS PGothic" charset="-128"/>
            </a:endParaRPr>
          </a:p>
          <a:p>
            <a:pPr marL="800100" lvl="1" indent="-342900">
              <a:spcAft>
                <a:spcPts val="0"/>
              </a:spcAft>
              <a:buFont typeface="Arial" charset="0"/>
              <a:buChar char="•"/>
            </a:pPr>
            <a:r>
              <a:rPr lang="ja-JP" altLang="en-US" sz="2400" dirty="0" smtClean="0">
                <a:latin typeface="ＭＳ Ｐゴシック" panose="020B0600070205080204" pitchFamily="50" charset="-128"/>
                <a:ea typeface="ＭＳ Ｐゴシック" panose="020B0600070205080204" pitchFamily="50" charset="-128"/>
                <a:cs typeface="MS PGothic" charset="-128"/>
              </a:rPr>
              <a:t>新たなシステムインフラへの多額の投資</a:t>
            </a:r>
            <a:endParaRPr lang="en-US" altLang="ja-JP" sz="2400" dirty="0" smtClean="0">
              <a:latin typeface="ＭＳ Ｐゴシック" panose="020B0600070205080204" pitchFamily="50" charset="-128"/>
              <a:ea typeface="ＭＳ Ｐゴシック" panose="020B0600070205080204" pitchFamily="50" charset="-128"/>
              <a:cs typeface="MS PGothic" charset="-128"/>
            </a:endParaRPr>
          </a:p>
          <a:p>
            <a:pPr marL="800100" lvl="1" indent="-342900">
              <a:spcAft>
                <a:spcPts val="0"/>
              </a:spcAft>
              <a:buFont typeface="Arial" charset="0"/>
              <a:buChar char="•"/>
            </a:pPr>
            <a:r>
              <a:rPr lang="ja-JP" altLang="en-US" sz="2400" dirty="0" smtClean="0">
                <a:latin typeface="ＭＳ Ｐゴシック" panose="020B0600070205080204" pitchFamily="50" charset="-128"/>
                <a:ea typeface="ＭＳ Ｐゴシック" panose="020B0600070205080204" pitchFamily="50" charset="-128"/>
                <a:cs typeface="MS PGothic" charset="-128"/>
              </a:rPr>
              <a:t>セキュリティ対策</a:t>
            </a:r>
            <a:endParaRPr lang="en-US" altLang="ja-JP" sz="2400" dirty="0" smtClean="0">
              <a:latin typeface="ＭＳ Ｐゴシック" panose="020B0600070205080204" pitchFamily="50" charset="-128"/>
              <a:ea typeface="ＭＳ Ｐゴシック" panose="020B0600070205080204" pitchFamily="50" charset="-128"/>
              <a:cs typeface="MS PGothic" charset="-128"/>
            </a:endParaRPr>
          </a:p>
          <a:p>
            <a:pPr marL="800100" lvl="1" indent="-342900">
              <a:spcAft>
                <a:spcPts val="0"/>
              </a:spcAft>
              <a:buFont typeface="Arial" charset="0"/>
              <a:buChar char="•"/>
            </a:pPr>
            <a:endParaRPr lang="en-US" altLang="ja-JP" sz="2000" dirty="0" smtClean="0">
              <a:latin typeface="ＭＳ Ｐゴシック" panose="020B0600070205080204" pitchFamily="50" charset="-128"/>
              <a:ea typeface="ＭＳ Ｐゴシック" panose="020B0600070205080204" pitchFamily="50" charset="-128"/>
              <a:cs typeface="MS PGothic" charset="-128"/>
            </a:endParaRPr>
          </a:p>
          <a:p>
            <a:pPr marL="342900" indent="-342900">
              <a:spcAft>
                <a:spcPts val="0"/>
              </a:spcAft>
              <a:buFont typeface="Wingdings" charset="2"/>
              <a:buChar char="q"/>
            </a:pPr>
            <a:r>
              <a:rPr lang="ja-JP" altLang="en-US" sz="2400" dirty="0" smtClean="0">
                <a:latin typeface="ＭＳ Ｐゴシック" panose="020B0600070205080204" pitchFamily="50" charset="-128"/>
                <a:ea typeface="ＭＳ Ｐゴシック" panose="020B0600070205080204" pitchFamily="50" charset="-128"/>
                <a:cs typeface="MS PGothic" charset="-128"/>
              </a:rPr>
              <a:t>利用者としての課題</a:t>
            </a:r>
          </a:p>
          <a:p>
            <a:pPr marL="800100" lvl="1" indent="-342900">
              <a:spcAft>
                <a:spcPts val="0"/>
              </a:spcAft>
              <a:buFont typeface="Arial" charset="0"/>
              <a:buChar char="•"/>
            </a:pPr>
            <a:r>
              <a:rPr lang="ja-JP" altLang="en-US" sz="2400" dirty="0" smtClean="0">
                <a:latin typeface="ＭＳ Ｐゴシック" panose="020B0600070205080204" pitchFamily="50" charset="-128"/>
                <a:ea typeface="ＭＳ Ｐゴシック" panose="020B0600070205080204" pitchFamily="50" charset="-128"/>
                <a:cs typeface="MS PGothic" charset="-128"/>
              </a:rPr>
              <a:t>利便性</a:t>
            </a:r>
            <a:r>
              <a:rPr lang="en-US" altLang="ja-JP" sz="2400" dirty="0" smtClean="0">
                <a:latin typeface="ＭＳ Ｐゴシック" panose="020B0600070205080204" pitchFamily="50" charset="-128"/>
                <a:ea typeface="ＭＳ Ｐゴシック" panose="020B0600070205080204" pitchFamily="50" charset="-128"/>
                <a:cs typeface="MS PGothic" charset="-128"/>
              </a:rPr>
              <a:t> vs </a:t>
            </a:r>
            <a:r>
              <a:rPr lang="ja-JP" altLang="en-US" sz="2400" dirty="0" smtClean="0">
                <a:latin typeface="ＭＳ Ｐゴシック" panose="020B0600070205080204" pitchFamily="50" charset="-128"/>
                <a:ea typeface="ＭＳ Ｐゴシック" panose="020B0600070205080204" pitchFamily="50" charset="-128"/>
                <a:cs typeface="MS PGothic" charset="-128"/>
              </a:rPr>
              <a:t>セキュリティ</a:t>
            </a:r>
            <a:endParaRPr lang="en-US" altLang="ja-JP" sz="2400" dirty="0">
              <a:latin typeface="ＭＳ Ｐゴシック" panose="020B0600070205080204" pitchFamily="50" charset="-128"/>
              <a:ea typeface="ＭＳ Ｐゴシック" panose="020B0600070205080204" pitchFamily="50" charset="-128"/>
              <a:cs typeface="MS PGothic" charset="-128"/>
            </a:endParaRPr>
          </a:p>
        </p:txBody>
      </p:sp>
      <p:sp>
        <p:nvSpPr>
          <p:cNvPr id="5" name="Rectangle 4"/>
          <p:cNvSpPr/>
          <p:nvPr/>
        </p:nvSpPr>
        <p:spPr>
          <a:xfrm>
            <a:off x="856658" y="1897956"/>
            <a:ext cx="7849576" cy="514831"/>
          </a:xfrm>
          <a:prstGeom prst="rect">
            <a:avLst/>
          </a:prstGeom>
          <a:solidFill>
            <a:schemeClr val="accent6">
              <a:lumMod val="20000"/>
              <a:lumOff val="8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solidFill>
                  <a:schemeClr val="accent2">
                    <a:lumMod val="75000"/>
                  </a:schemeClr>
                </a:solidFill>
                <a:latin typeface="ＭＳ Ｐゴシック" panose="020B0600070205080204" pitchFamily="50" charset="-128"/>
                <a:ea typeface="ＭＳ Ｐゴシック" panose="020B0600070205080204" pitchFamily="50" charset="-128"/>
              </a:rPr>
              <a:t>定量化しやすい評価制度と、社員の自己管理能力の啓発</a:t>
            </a:r>
            <a:endParaRPr lang="en-US" dirty="0" smtClean="0">
              <a:solidFill>
                <a:schemeClr val="accent2">
                  <a:lumMod val="75000"/>
                </a:schemeClr>
              </a:solidFill>
              <a:latin typeface="ＭＳ Ｐゴシック" panose="020B0600070205080204" pitchFamily="50" charset="-128"/>
              <a:ea typeface="ＭＳ Ｐゴシック" panose="020B0600070205080204" pitchFamily="50" charset="-128"/>
            </a:endParaRPr>
          </a:p>
        </p:txBody>
      </p:sp>
      <p:sp>
        <p:nvSpPr>
          <p:cNvPr id="8" name="Rectangle 7"/>
          <p:cNvSpPr/>
          <p:nvPr/>
        </p:nvSpPr>
        <p:spPr>
          <a:xfrm>
            <a:off x="856658" y="2962954"/>
            <a:ext cx="7849576" cy="902989"/>
          </a:xfrm>
          <a:prstGeom prst="rect">
            <a:avLst/>
          </a:prstGeom>
          <a:solidFill>
            <a:schemeClr val="accent6">
              <a:lumMod val="60000"/>
              <a:lumOff val="4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solidFill>
                  <a:schemeClr val="accent2">
                    <a:lumMod val="50000"/>
                  </a:schemeClr>
                </a:solidFill>
                <a:latin typeface="ＭＳ Ｐゴシック" panose="020B0600070205080204" pitchFamily="50" charset="-128"/>
                <a:ea typeface="ＭＳ Ｐゴシック" panose="020B0600070205080204" pitchFamily="50" charset="-128"/>
              </a:rPr>
              <a:t>既存システムの有効活用</a:t>
            </a:r>
            <a:endParaRPr lang="en-US" altLang="ja-JP" dirty="0" smtClean="0">
              <a:solidFill>
                <a:schemeClr val="accent2">
                  <a:lumMod val="50000"/>
                </a:schemeClr>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accent2">
                    <a:lumMod val="50000"/>
                  </a:schemeClr>
                </a:solidFill>
                <a:latin typeface="ＭＳ Ｐゴシック" panose="020B0600070205080204" pitchFamily="50" charset="-128"/>
                <a:ea typeface="ＭＳ Ｐゴシック" panose="020B0600070205080204" pitchFamily="50" charset="-128"/>
              </a:rPr>
              <a:t>クラウド サービスの活用</a:t>
            </a:r>
            <a:endParaRPr lang="en-US" altLang="ja-JP" dirty="0" smtClean="0">
              <a:solidFill>
                <a:schemeClr val="accent2">
                  <a:lumMod val="50000"/>
                </a:schemeClr>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accent2">
                    <a:lumMod val="50000"/>
                  </a:schemeClr>
                </a:solidFill>
                <a:latin typeface="ＭＳ Ｐゴシック" panose="020B0600070205080204" pitchFamily="50" charset="-128"/>
                <a:ea typeface="ＭＳ Ｐゴシック" panose="020B0600070205080204" pitchFamily="50" charset="-128"/>
              </a:rPr>
              <a:t>利用用途に応じた柔軟なセキュリティ対策</a:t>
            </a:r>
            <a:endParaRPr lang="en-US" dirty="0" smtClean="0">
              <a:solidFill>
                <a:schemeClr val="accent2">
                  <a:lumMod val="50000"/>
                </a:schemeClr>
              </a:solidFill>
              <a:latin typeface="ＭＳ Ｐゴシック" panose="020B0600070205080204" pitchFamily="50" charset="-128"/>
              <a:ea typeface="ＭＳ Ｐゴシック" panose="020B0600070205080204" pitchFamily="50" charset="-128"/>
            </a:endParaRPr>
          </a:p>
        </p:txBody>
      </p:sp>
      <p:sp>
        <p:nvSpPr>
          <p:cNvPr id="9" name="Rectangle 8"/>
          <p:cNvSpPr/>
          <p:nvPr/>
        </p:nvSpPr>
        <p:spPr>
          <a:xfrm>
            <a:off x="856658" y="4385972"/>
            <a:ext cx="7849576" cy="514831"/>
          </a:xfrm>
          <a:prstGeom prst="rect">
            <a:avLst/>
          </a:prstGeom>
          <a:solidFill>
            <a:schemeClr val="accent6">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latin typeface="ＭＳ Ｐゴシック" panose="020B0600070205080204" pitchFamily="50" charset="-128"/>
                <a:ea typeface="ＭＳ Ｐゴシック" panose="020B0600070205080204" pitchFamily="50" charset="-128"/>
              </a:rPr>
              <a:t>利用者負荷の少ないシステム、サービスの活用</a:t>
            </a:r>
            <a:endParaRPr lang="en-US"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14766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latin typeface="MS PGothic" charset="-128"/>
                <a:ea typeface="MS PGothic" charset="-128"/>
                <a:cs typeface="MS PGothic" charset="-128"/>
              </a:rPr>
              <a:t>日常</a:t>
            </a:r>
            <a:r>
              <a:rPr lang="ja-JP" altLang="en-US" dirty="0" smtClean="0"/>
              <a:t>業務</a:t>
            </a:r>
            <a:r>
              <a:rPr lang="ja-JP" altLang="en-US" dirty="0" smtClean="0">
                <a:latin typeface="MS PGothic" charset="-128"/>
                <a:ea typeface="MS PGothic" charset="-128"/>
                <a:cs typeface="MS PGothic" charset="-128"/>
              </a:rPr>
              <a:t>での改革</a:t>
            </a:r>
            <a:endParaRPr lang="en-US" dirty="0">
              <a:latin typeface="MS PGothic" charset="-128"/>
              <a:ea typeface="MS PGothic" charset="-128"/>
              <a:cs typeface="MS PGothic" charset="-128"/>
            </a:endParaRPr>
          </a:p>
        </p:txBody>
      </p:sp>
      <p:sp>
        <p:nvSpPr>
          <p:cNvPr id="3" name="Text Placeholder 2"/>
          <p:cNvSpPr>
            <a:spLocks noGrp="1"/>
          </p:cNvSpPr>
          <p:nvPr>
            <p:ph type="body" sz="quarter" idx="11"/>
          </p:nvPr>
        </p:nvSpPr>
        <p:spPr/>
        <p:txBody>
          <a:bodyPr/>
          <a:lstStyle/>
          <a:p>
            <a:r>
              <a:rPr lang="ja-JP" altLang="en-US" dirty="0" smtClean="0">
                <a:latin typeface="MS PGothic" charset="-128"/>
                <a:ea typeface="MS PGothic" charset="-128"/>
                <a:cs typeface="MS PGothic" charset="-128"/>
              </a:rPr>
              <a:t>業務効率化の一環として、通勤および移動に関わる負担の軽減</a:t>
            </a:r>
            <a:endParaRPr lang="en-US" dirty="0">
              <a:latin typeface="MS PGothic" charset="-128"/>
              <a:ea typeface="MS PGothic" charset="-128"/>
              <a:cs typeface="MS PGothic" charset="-128"/>
            </a:endParaRPr>
          </a:p>
        </p:txBody>
      </p:sp>
      <p:sp>
        <p:nvSpPr>
          <p:cNvPr id="4" name="TextBox 3"/>
          <p:cNvSpPr txBox="1"/>
          <p:nvPr/>
        </p:nvSpPr>
        <p:spPr>
          <a:xfrm>
            <a:off x="437766" y="1445545"/>
            <a:ext cx="8268467" cy="3170099"/>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外出後、</a:t>
            </a:r>
            <a:r>
              <a:rPr lang="en-US" altLang="ja-JP" sz="2400" dirty="0" smtClean="0">
                <a:latin typeface="MS PGothic" charset="-128"/>
                <a:ea typeface="MS PGothic" charset="-128"/>
                <a:cs typeface="MS PGothic" charset="-128"/>
              </a:rPr>
              <a:t>17</a:t>
            </a:r>
            <a:r>
              <a:rPr lang="ja-JP" altLang="en-US" sz="2400" dirty="0" smtClean="0">
                <a:latin typeface="MS PGothic" charset="-128"/>
                <a:ea typeface="MS PGothic" charset="-128"/>
                <a:cs typeface="MS PGothic" charset="-128"/>
              </a:rPr>
              <a:t>時からの会議のため</a:t>
            </a:r>
            <a:r>
              <a:rPr lang="en-US" altLang="ja-JP" sz="2400" dirty="0" smtClean="0">
                <a:latin typeface="MS PGothic" charset="-128"/>
                <a:ea typeface="MS PGothic" charset="-128"/>
                <a:cs typeface="MS PGothic" charset="-128"/>
              </a:rPr>
              <a:t>1</a:t>
            </a:r>
            <a:r>
              <a:rPr lang="ja-JP" altLang="en-US" sz="2400" dirty="0" smtClean="0">
                <a:latin typeface="MS PGothic" charset="-128"/>
                <a:ea typeface="MS PGothic" charset="-128"/>
                <a:cs typeface="MS PGothic" charset="-128"/>
              </a:rPr>
              <a:t>時間かけて帰社</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en-US" altLang="ja-JP" sz="2400" dirty="0" smtClean="0">
                <a:latin typeface="MS PGothic" charset="-128"/>
                <a:ea typeface="MS PGothic" charset="-128"/>
                <a:cs typeface="MS PGothic" charset="-128"/>
              </a:rPr>
              <a:t>18</a:t>
            </a:r>
            <a:r>
              <a:rPr lang="ja-JP" altLang="en-US" sz="2400" dirty="0" smtClean="0">
                <a:latin typeface="MS PGothic" charset="-128"/>
                <a:ea typeface="MS PGothic" charset="-128"/>
                <a:cs typeface="MS PGothic" charset="-128"/>
              </a:rPr>
              <a:t>時まで会議。その後</a:t>
            </a:r>
            <a:r>
              <a:rPr lang="en-US" altLang="ja-JP" sz="2400" dirty="0" smtClean="0">
                <a:latin typeface="MS PGothic" charset="-128"/>
                <a:ea typeface="MS PGothic" charset="-128"/>
                <a:cs typeface="MS PGothic" charset="-128"/>
              </a:rPr>
              <a:t>1</a:t>
            </a:r>
            <a:r>
              <a:rPr lang="ja-JP" altLang="en-US" sz="2400" dirty="0" smtClean="0">
                <a:latin typeface="MS PGothic" charset="-128"/>
                <a:ea typeface="MS PGothic" charset="-128"/>
                <a:cs typeface="MS PGothic" charset="-128"/>
              </a:rPr>
              <a:t>時間かけて帰宅</a:t>
            </a:r>
            <a:endParaRPr lang="en-US" altLang="ja-JP" sz="2400" dirty="0" smtClean="0">
              <a:latin typeface="MS PGothic" charset="-128"/>
              <a:ea typeface="MS PGothic" charset="-128"/>
              <a:cs typeface="MS PGothic" charset="-128"/>
            </a:endParaRPr>
          </a:p>
          <a:p>
            <a:pPr marL="342900" indent="-342900">
              <a:spcAft>
                <a:spcPts val="0"/>
              </a:spcAft>
              <a:buFont typeface="Arial" charset="0"/>
              <a:buChar char="•"/>
            </a:pPr>
            <a:endParaRPr lang="en-US" sz="2400" dirty="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家族が病気になり、子供を託児施設に送る必要あり</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000" dirty="0" smtClean="0">
                <a:latin typeface="MS PGothic" charset="-128"/>
                <a:ea typeface="MS PGothic" charset="-128"/>
                <a:cs typeface="MS PGothic" charset="-128"/>
              </a:rPr>
              <a:t>子供を連れて行くと</a:t>
            </a:r>
            <a:r>
              <a:rPr lang="en-US" altLang="ja-JP" sz="2000" dirty="0" smtClean="0">
                <a:latin typeface="MS PGothic" charset="-128"/>
                <a:ea typeface="MS PGothic" charset="-128"/>
                <a:cs typeface="MS PGothic" charset="-128"/>
              </a:rPr>
              <a:t>9</a:t>
            </a:r>
            <a:r>
              <a:rPr lang="ja-JP" altLang="en-US" sz="2000" dirty="0" smtClean="0">
                <a:latin typeface="MS PGothic" charset="-128"/>
                <a:ea typeface="MS PGothic" charset="-128"/>
                <a:cs typeface="MS PGothic" charset="-128"/>
              </a:rPr>
              <a:t>時半からのミーティングに間に合わない</a:t>
            </a:r>
            <a:endParaRPr lang="en-US" altLang="ja-JP" sz="20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000" dirty="0" smtClean="0">
                <a:latin typeface="MS PGothic" charset="-128"/>
                <a:ea typeface="MS PGothic" charset="-128"/>
                <a:cs typeface="MS PGothic" charset="-128"/>
              </a:rPr>
              <a:t>リスケすると、参加者の都合から再来週の開催になってしまう</a:t>
            </a:r>
            <a:endParaRPr lang="en-US" altLang="ja-JP" sz="2000" dirty="0" smtClean="0">
              <a:latin typeface="MS PGothic" charset="-128"/>
              <a:ea typeface="MS PGothic" charset="-128"/>
              <a:cs typeface="MS PGothic" charset="-128"/>
            </a:endParaRPr>
          </a:p>
          <a:p>
            <a:pPr marL="800100" lvl="1" indent="-342900">
              <a:spcAft>
                <a:spcPts val="0"/>
              </a:spcAft>
              <a:buFont typeface="Arial" charset="0"/>
              <a:buChar char="•"/>
            </a:pP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電車が大幅に遅延</a:t>
            </a:r>
            <a:endParaRPr lang="en-US" altLang="ja-JP" sz="2400" dirty="0">
              <a:latin typeface="MS PGothic" charset="-128"/>
              <a:ea typeface="MS PGothic" charset="-128"/>
              <a:cs typeface="MS PGothic" charset="-128"/>
            </a:endParaRPr>
          </a:p>
          <a:p>
            <a:pPr marL="800100" lvl="1" indent="-342900">
              <a:spcAft>
                <a:spcPts val="0"/>
              </a:spcAft>
              <a:buFont typeface="Arial" charset="0"/>
              <a:buChar char="•"/>
            </a:pPr>
            <a:r>
              <a:rPr lang="ja-JP" altLang="en-US" sz="2000" dirty="0" smtClean="0">
                <a:latin typeface="MS PGothic" charset="-128"/>
                <a:ea typeface="MS PGothic" charset="-128"/>
                <a:cs typeface="MS PGothic" charset="-128"/>
              </a:rPr>
              <a:t>家にも戻れない、会社にも行けない、タクシー待ちは大行列</a:t>
            </a:r>
            <a:endParaRPr lang="en-US" altLang="ja-JP" sz="2000" dirty="0">
              <a:latin typeface="MS PGothic" charset="-128"/>
              <a:ea typeface="MS PGothic" charset="-128"/>
              <a:cs typeface="MS PGothic" charset="-128"/>
            </a:endParaRPr>
          </a:p>
        </p:txBody>
      </p:sp>
    </p:spTree>
    <p:extLst>
      <p:ext uri="{BB962C8B-B14F-4D97-AF65-F5344CB8AC3E}">
        <p14:creationId xmlns:p14="http://schemas.microsoft.com/office/powerpoint/2010/main" val="276616454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日常業務での改革</a:t>
            </a:r>
            <a:endParaRPr lang="en-US" dirty="0">
              <a:latin typeface="MS PGothic" charset="-128"/>
              <a:ea typeface="MS PGothic" charset="-128"/>
              <a:cs typeface="MS PGothic" charset="-128"/>
            </a:endParaRPr>
          </a:p>
        </p:txBody>
      </p:sp>
      <p:sp>
        <p:nvSpPr>
          <p:cNvPr id="3" name="Text Placeholder 2"/>
          <p:cNvSpPr>
            <a:spLocks noGrp="1"/>
          </p:cNvSpPr>
          <p:nvPr>
            <p:ph type="body" sz="quarter" idx="11"/>
          </p:nvPr>
        </p:nvSpPr>
        <p:spPr/>
        <p:txBody>
          <a:bodyPr/>
          <a:lstStyle/>
          <a:p>
            <a:r>
              <a:rPr lang="ja-JP" altLang="en-US" dirty="0"/>
              <a:t>業務効率化の一環として、通勤および移動に関わる負担の軽減</a:t>
            </a:r>
            <a:endParaRPr lang="en-US" dirty="0"/>
          </a:p>
          <a:p>
            <a:endParaRPr lang="en-US" dirty="0">
              <a:latin typeface="MS PGothic" charset="-128"/>
              <a:ea typeface="MS PGothic" charset="-128"/>
              <a:cs typeface="MS PGothic" charset="-128"/>
            </a:endParaRPr>
          </a:p>
        </p:txBody>
      </p:sp>
      <p:sp>
        <p:nvSpPr>
          <p:cNvPr id="4" name="TextBox 3"/>
          <p:cNvSpPr txBox="1"/>
          <p:nvPr/>
        </p:nvSpPr>
        <p:spPr>
          <a:xfrm>
            <a:off x="437766" y="1445545"/>
            <a:ext cx="8268467" cy="3170099"/>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外出後、</a:t>
            </a:r>
            <a:r>
              <a:rPr lang="en-US" altLang="ja-JP" sz="2400" dirty="0" smtClean="0">
                <a:latin typeface="MS PGothic" charset="-128"/>
                <a:ea typeface="MS PGothic" charset="-128"/>
                <a:cs typeface="MS PGothic" charset="-128"/>
              </a:rPr>
              <a:t>17</a:t>
            </a:r>
            <a:r>
              <a:rPr lang="ja-JP" altLang="en-US" sz="2400" dirty="0" smtClean="0">
                <a:latin typeface="MS PGothic" charset="-128"/>
                <a:ea typeface="MS PGothic" charset="-128"/>
                <a:cs typeface="MS PGothic" charset="-128"/>
              </a:rPr>
              <a:t>時からの会議のため</a:t>
            </a:r>
            <a:r>
              <a:rPr lang="en-US" altLang="ja-JP" sz="2400" dirty="0" smtClean="0">
                <a:latin typeface="MS PGothic" charset="-128"/>
                <a:ea typeface="MS PGothic" charset="-128"/>
                <a:cs typeface="MS PGothic" charset="-128"/>
              </a:rPr>
              <a:t>1</a:t>
            </a:r>
            <a:r>
              <a:rPr lang="ja-JP" altLang="en-US" sz="2400" dirty="0" smtClean="0">
                <a:latin typeface="MS PGothic" charset="-128"/>
                <a:ea typeface="MS PGothic" charset="-128"/>
                <a:cs typeface="MS PGothic" charset="-128"/>
              </a:rPr>
              <a:t>時間かけて帰社</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en-US" altLang="ja-JP" sz="2400" dirty="0" smtClean="0">
                <a:latin typeface="MS PGothic" charset="-128"/>
                <a:ea typeface="MS PGothic" charset="-128"/>
                <a:cs typeface="MS PGothic" charset="-128"/>
              </a:rPr>
              <a:t>18</a:t>
            </a:r>
            <a:r>
              <a:rPr lang="ja-JP" altLang="en-US" sz="2400" dirty="0" smtClean="0">
                <a:latin typeface="MS PGothic" charset="-128"/>
                <a:ea typeface="MS PGothic" charset="-128"/>
                <a:cs typeface="MS PGothic" charset="-128"/>
              </a:rPr>
              <a:t>時まで会議。その後</a:t>
            </a:r>
            <a:r>
              <a:rPr lang="en-US" altLang="ja-JP" sz="2400" dirty="0" smtClean="0">
                <a:latin typeface="MS PGothic" charset="-128"/>
                <a:ea typeface="MS PGothic" charset="-128"/>
                <a:cs typeface="MS PGothic" charset="-128"/>
              </a:rPr>
              <a:t>1</a:t>
            </a:r>
            <a:r>
              <a:rPr lang="ja-JP" altLang="en-US" sz="2400" dirty="0" smtClean="0">
                <a:latin typeface="MS PGothic" charset="-128"/>
                <a:ea typeface="MS PGothic" charset="-128"/>
                <a:cs typeface="MS PGothic" charset="-128"/>
              </a:rPr>
              <a:t>時間かけて帰宅</a:t>
            </a:r>
            <a:endParaRPr lang="en-US" altLang="ja-JP" sz="2400" dirty="0" smtClean="0">
              <a:latin typeface="MS PGothic" charset="-128"/>
              <a:ea typeface="MS PGothic" charset="-128"/>
              <a:cs typeface="MS PGothic" charset="-128"/>
            </a:endParaRPr>
          </a:p>
          <a:p>
            <a:pPr marL="342900" indent="-342900">
              <a:spcAft>
                <a:spcPts val="0"/>
              </a:spcAft>
              <a:buFont typeface="Arial" charset="0"/>
              <a:buChar char="•"/>
            </a:pPr>
            <a:endParaRPr lang="en-US" sz="2400" dirty="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家族が病気になり、子供を託児施設に送る必要あり</a:t>
            </a:r>
            <a:endParaRPr lang="en-US" altLang="ja-JP" sz="24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000" dirty="0" smtClean="0">
                <a:latin typeface="MS PGothic" charset="-128"/>
                <a:ea typeface="MS PGothic" charset="-128"/>
                <a:cs typeface="MS PGothic" charset="-128"/>
              </a:rPr>
              <a:t>子供を連れて行くと</a:t>
            </a:r>
            <a:r>
              <a:rPr lang="en-US" altLang="ja-JP" sz="2000" dirty="0" smtClean="0">
                <a:latin typeface="MS PGothic" charset="-128"/>
                <a:ea typeface="MS PGothic" charset="-128"/>
                <a:cs typeface="MS PGothic" charset="-128"/>
              </a:rPr>
              <a:t>9</a:t>
            </a:r>
            <a:r>
              <a:rPr lang="ja-JP" altLang="en-US" sz="2000" dirty="0" smtClean="0">
                <a:latin typeface="MS PGothic" charset="-128"/>
                <a:ea typeface="MS PGothic" charset="-128"/>
                <a:cs typeface="MS PGothic" charset="-128"/>
              </a:rPr>
              <a:t>時半からのミーティングに間に合わない</a:t>
            </a:r>
            <a:endParaRPr lang="en-US" altLang="ja-JP" sz="2000" dirty="0" smtClean="0">
              <a:latin typeface="MS PGothic" charset="-128"/>
              <a:ea typeface="MS PGothic" charset="-128"/>
              <a:cs typeface="MS PGothic" charset="-128"/>
            </a:endParaRPr>
          </a:p>
          <a:p>
            <a:pPr marL="800100" lvl="1" indent="-342900">
              <a:spcAft>
                <a:spcPts val="0"/>
              </a:spcAft>
              <a:buFont typeface="Arial" charset="0"/>
              <a:buChar char="•"/>
            </a:pPr>
            <a:r>
              <a:rPr lang="ja-JP" altLang="en-US" sz="2000" dirty="0" smtClean="0">
                <a:latin typeface="MS PGothic" charset="-128"/>
                <a:ea typeface="MS PGothic" charset="-128"/>
                <a:cs typeface="MS PGothic" charset="-128"/>
              </a:rPr>
              <a:t>リスケすると、参加者の都合から再来週の開催になってしまう</a:t>
            </a:r>
            <a:endParaRPr lang="en-US" altLang="ja-JP" sz="2000" dirty="0" smtClean="0">
              <a:latin typeface="MS PGothic" charset="-128"/>
              <a:ea typeface="MS PGothic" charset="-128"/>
              <a:cs typeface="MS PGothic" charset="-128"/>
            </a:endParaRPr>
          </a:p>
          <a:p>
            <a:pPr marL="800100" lvl="1" indent="-342900">
              <a:spcAft>
                <a:spcPts val="0"/>
              </a:spcAft>
              <a:buFont typeface="Arial" charset="0"/>
              <a:buChar char="•"/>
            </a:pPr>
            <a:endParaRPr lang="en-US" altLang="ja-JP" sz="2000" dirty="0" smtClean="0">
              <a:latin typeface="MS PGothic" charset="-128"/>
              <a:ea typeface="MS PGothic" charset="-128"/>
              <a:cs typeface="MS PGothic" charset="-128"/>
            </a:endParaRPr>
          </a:p>
          <a:p>
            <a:pPr marL="342900" indent="-342900">
              <a:spcAft>
                <a:spcPts val="0"/>
              </a:spcAft>
              <a:buFont typeface="Wingdings" charset="2"/>
              <a:buChar char="q"/>
            </a:pPr>
            <a:r>
              <a:rPr lang="ja-JP" altLang="en-US" sz="2400" dirty="0" smtClean="0">
                <a:latin typeface="MS PGothic" charset="-128"/>
                <a:ea typeface="MS PGothic" charset="-128"/>
                <a:cs typeface="MS PGothic" charset="-128"/>
              </a:rPr>
              <a:t>電車が大幅に遅延</a:t>
            </a:r>
            <a:endParaRPr lang="en-US" altLang="ja-JP" sz="2400" dirty="0">
              <a:latin typeface="MS PGothic" charset="-128"/>
              <a:ea typeface="MS PGothic" charset="-128"/>
              <a:cs typeface="MS PGothic" charset="-128"/>
            </a:endParaRPr>
          </a:p>
          <a:p>
            <a:pPr marL="800100" lvl="1" indent="-342900">
              <a:spcAft>
                <a:spcPts val="0"/>
              </a:spcAft>
              <a:buFont typeface="Arial" charset="0"/>
              <a:buChar char="•"/>
            </a:pPr>
            <a:r>
              <a:rPr lang="ja-JP" altLang="en-US" sz="2000" dirty="0" smtClean="0">
                <a:latin typeface="MS PGothic" charset="-128"/>
                <a:ea typeface="MS PGothic" charset="-128"/>
                <a:cs typeface="MS PGothic" charset="-128"/>
              </a:rPr>
              <a:t>家にも戻れない、会社にも行けない、タクシー待ちは大行列</a:t>
            </a:r>
            <a:endParaRPr lang="en-US" altLang="ja-JP" sz="2000" dirty="0">
              <a:latin typeface="MS PGothic" charset="-128"/>
              <a:ea typeface="MS PGothic" charset="-128"/>
              <a:cs typeface="MS PGothic" charset="-128"/>
            </a:endParaRPr>
          </a:p>
        </p:txBody>
      </p:sp>
      <p:sp>
        <p:nvSpPr>
          <p:cNvPr id="5" name="Rectangle 4"/>
          <p:cNvSpPr/>
          <p:nvPr/>
        </p:nvSpPr>
        <p:spPr>
          <a:xfrm>
            <a:off x="860612" y="1889312"/>
            <a:ext cx="7711888" cy="618564"/>
          </a:xfrm>
          <a:prstGeom prst="rect">
            <a:avLst/>
          </a:prstGeom>
          <a:solidFill>
            <a:schemeClr val="accent1">
              <a:lumMod val="40000"/>
              <a:lumOff val="60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smtClean="0">
                <a:solidFill>
                  <a:schemeClr val="accent2">
                    <a:lumMod val="75000"/>
                  </a:schemeClr>
                </a:solidFill>
                <a:latin typeface="MS PGothic" charset="-128"/>
                <a:ea typeface="MS PGothic" charset="-128"/>
                <a:cs typeface="MS PGothic" charset="-128"/>
              </a:rPr>
              <a:t>外出先近くもしくは、自宅にてインターネット会議で参加！</a:t>
            </a:r>
            <a:endParaRPr lang="en-US" sz="2000" dirty="0" smtClean="0">
              <a:solidFill>
                <a:schemeClr val="accent2">
                  <a:lumMod val="75000"/>
                </a:schemeClr>
              </a:solidFill>
              <a:latin typeface="MS PGothic" charset="-128"/>
              <a:ea typeface="MS PGothic" charset="-128"/>
              <a:cs typeface="MS PGothic" charset="-128"/>
            </a:endParaRPr>
          </a:p>
        </p:txBody>
      </p:sp>
      <p:sp>
        <p:nvSpPr>
          <p:cNvPr id="6" name="Rectangle 5"/>
          <p:cNvSpPr/>
          <p:nvPr/>
        </p:nvSpPr>
        <p:spPr>
          <a:xfrm>
            <a:off x="860612" y="2961994"/>
            <a:ext cx="7711888" cy="618564"/>
          </a:xfrm>
          <a:prstGeom prst="rect">
            <a:avLst/>
          </a:prstGeom>
          <a:solidFill>
            <a:schemeClr val="accent1"/>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smtClean="0">
                <a:latin typeface="MS PGothic" charset="-128"/>
                <a:ea typeface="MS PGothic" charset="-128"/>
                <a:cs typeface="MS PGothic" charset="-128"/>
              </a:rPr>
              <a:t>自宅からインターネット会議＋コミュニケーション ツールの活用！</a:t>
            </a:r>
            <a:endParaRPr lang="en-US" sz="2000" dirty="0" smtClean="0">
              <a:latin typeface="MS PGothic" charset="-128"/>
              <a:ea typeface="MS PGothic" charset="-128"/>
              <a:cs typeface="MS PGothic" charset="-128"/>
            </a:endParaRPr>
          </a:p>
        </p:txBody>
      </p:sp>
      <p:sp>
        <p:nvSpPr>
          <p:cNvPr id="7" name="Rectangle 6"/>
          <p:cNvSpPr/>
          <p:nvPr/>
        </p:nvSpPr>
        <p:spPr>
          <a:xfrm>
            <a:off x="860612" y="4264483"/>
            <a:ext cx="7711888" cy="618564"/>
          </a:xfrm>
          <a:prstGeom prst="rect">
            <a:avLst/>
          </a:prstGeom>
          <a:solidFill>
            <a:schemeClr val="accent2">
              <a:lumMod val="75000"/>
            </a:schemeClr>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smtClean="0">
                <a:latin typeface="MS PGothic" charset="-128"/>
                <a:ea typeface="MS PGothic" charset="-128"/>
                <a:cs typeface="MS PGothic" charset="-128"/>
              </a:rPr>
              <a:t>カフェなどからインターネット会議＋コミュニケーション ツール</a:t>
            </a:r>
            <a:endParaRPr lang="en-US" altLang="ja-JP" sz="2000" dirty="0" smtClean="0">
              <a:latin typeface="MS PGothic" charset="-128"/>
              <a:ea typeface="MS PGothic" charset="-128"/>
              <a:cs typeface="MS PGothic" charset="-128"/>
            </a:endParaRPr>
          </a:p>
          <a:p>
            <a:pPr algn="ctr"/>
            <a:r>
              <a:rPr lang="ja-JP" altLang="en-US" sz="2000" dirty="0" smtClean="0">
                <a:latin typeface="MS PGothic" charset="-128"/>
                <a:ea typeface="MS PGothic" charset="-128"/>
                <a:cs typeface="MS PGothic" charset="-128"/>
              </a:rPr>
              <a:t>＋クラウド ストレージの活用！</a:t>
            </a:r>
            <a:endParaRPr lang="en-US" sz="2000"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552246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ユーザー定義 8">
      <a:majorFont>
        <a:latin typeface="CiscoSansTT ExtraLight"/>
        <a:ea typeface="CiscoSansJPN Light"/>
        <a:cs typeface=""/>
      </a:majorFont>
      <a:minorFont>
        <a:latin typeface="CiscoSansTT ExtraLight"/>
        <a:ea typeface="CiscoSansJPN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プレゼンテーション3" id="{4FE25F55-05AF-4A58-A3E8-DBCBE6F8ACDE}" vid="{75AFD5C8-AC03-4291-9905-9D0588D63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template_JPN</Template>
  <TotalTime>36757</TotalTime>
  <Words>1827</Words>
  <Application>Microsoft Office PowerPoint</Application>
  <PresentationFormat>画面に合わせる (16:9)</PresentationFormat>
  <Paragraphs>305</Paragraphs>
  <Slides>29</Slides>
  <Notes>25</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29</vt:i4>
      </vt:variant>
    </vt:vector>
  </HeadingPairs>
  <TitlesOfParts>
    <vt:vector size="46" baseType="lpstr">
      <vt:lpstr>Apple LiGothic Medium</vt:lpstr>
      <vt:lpstr>Ciscolight</vt:lpstr>
      <vt:lpstr>CiscoSansJPN Light</vt:lpstr>
      <vt:lpstr>MS PGothic</vt:lpstr>
      <vt:lpstr>MS PGothic</vt:lpstr>
      <vt:lpstr>Tipo de letra del sistema Fina</vt:lpstr>
      <vt:lpstr>メイリオ</vt:lpstr>
      <vt:lpstr>Arial</vt:lpstr>
      <vt:lpstr>Calibri</vt:lpstr>
      <vt:lpstr>CiscoSans</vt:lpstr>
      <vt:lpstr>CiscoSans ExtraLight</vt:lpstr>
      <vt:lpstr>CiscoSans Thin</vt:lpstr>
      <vt:lpstr>CiscoSansTT ExtraLight</vt:lpstr>
      <vt:lpstr>CiscoSansTT Light</vt:lpstr>
      <vt:lpstr>CiscoSansTT Thin</vt:lpstr>
      <vt:lpstr>Wingdings</vt:lpstr>
      <vt:lpstr>Blue theme 2015 16x9</vt:lpstr>
      <vt:lpstr>働き方改革！シスコにおける リモート ワークのセキュリティ対策の実例</vt:lpstr>
      <vt:lpstr>PowerPoint プレゼンテーション</vt:lpstr>
      <vt:lpstr>働き方改革とは</vt:lpstr>
      <vt:lpstr>働き方改革の目的</vt:lpstr>
      <vt:lpstr>PowerPoint プレゼンテーション</vt:lpstr>
      <vt:lpstr>企業・組織としての課題と対策</vt:lpstr>
      <vt:lpstr>企業、組織としての課題と対策</vt:lpstr>
      <vt:lpstr>日常業務での改革</vt:lpstr>
      <vt:lpstr>日常業務での改革</vt:lpstr>
      <vt:lpstr>PowerPoint プレゼンテーション</vt:lpstr>
      <vt:lpstr>働き方改革を実現するためのソリューション例</vt:lpstr>
      <vt:lpstr>働き方改革を実現するためのソリューション例</vt:lpstr>
      <vt:lpstr>働き方改革を実現するためのソリューション例</vt:lpstr>
      <vt:lpstr>働き方改革を実現するためのソリューション例</vt:lpstr>
      <vt:lpstr>働き方改革を実現するためのソリューション例</vt:lpstr>
      <vt:lpstr>PowerPoint プレゼンテーション</vt:lpstr>
      <vt:lpstr>PowerPoint プレゼンテーション</vt:lpstr>
      <vt:lpstr>PowerPoint プレゼンテーション</vt:lpstr>
      <vt:lpstr>PowerPoint プレゼンテーション</vt:lpstr>
      <vt:lpstr>デモ</vt:lpstr>
      <vt:lpstr>PowerPoint プレゼンテーション</vt:lpstr>
      <vt:lpstr>PowerPoint プレゼンテーション</vt:lpstr>
      <vt:lpstr>PowerPoint プレゼンテーション</vt:lpstr>
      <vt:lpstr>デモ</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Mobility Express 8.4 セットアップガイド</dc:title>
  <dc:creator>Toshiya Ando (tosando)</dc:creator>
  <cp:lastModifiedBy>Sachiko Wakuta -T (swakuta - Adecco at Cisco)</cp:lastModifiedBy>
  <cp:revision>629</cp:revision>
  <cp:lastPrinted>2017-09-08T06:57:59Z</cp:lastPrinted>
  <dcterms:created xsi:type="dcterms:W3CDTF">2017-05-30T05:07:34Z</dcterms:created>
  <dcterms:modified xsi:type="dcterms:W3CDTF">2017-09-13T07:18:10Z</dcterms:modified>
</cp:coreProperties>
</file>